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5" r:id="rId18"/>
    <p:sldId id="271" r:id="rId19"/>
    <p:sldId id="274" r:id="rId20"/>
    <p:sldId id="272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613F5-F314-4E80-AE94-54EAA0CD33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B81E7A-F16C-406A-BFE6-1D34B179EFB0}">
      <dgm:prSet phldrT="[文本]"/>
      <dgm:spPr>
        <a:noFill/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The non-private ﬁelds of a class </a:t>
          </a:r>
          <a:r>
            <a:rPr lang="en-US" altLang="zh-CN" i="0" dirty="0" smtClean="0">
              <a:solidFill>
                <a:schemeClr val="tx1"/>
              </a:solidFill>
            </a:rPr>
            <a:t>(public, protected, or null modiﬁer) </a:t>
          </a:r>
          <a:endParaRPr lang="zh-CN" altLang="en-US" i="0" dirty="0">
            <a:solidFill>
              <a:schemeClr val="tx1"/>
            </a:solidFill>
          </a:endParaRPr>
        </a:p>
      </dgm:t>
    </dgm:pt>
    <dgm:pt modelId="{89B9EE61-4ACE-4BE9-A76B-ED082C3A920A}" type="parTrans" cxnId="{A8A9861C-3927-47DC-919F-559BAEA7E1FD}">
      <dgm:prSet/>
      <dgm:spPr/>
      <dgm:t>
        <a:bodyPr/>
        <a:lstStyle/>
        <a:p>
          <a:endParaRPr lang="zh-CN" altLang="en-US"/>
        </a:p>
      </dgm:t>
    </dgm:pt>
    <dgm:pt modelId="{E59B5BEB-9D03-4A60-A448-0E2752B14F57}" type="sibTrans" cxnId="{A8A9861C-3927-47DC-919F-559BAEA7E1FD}">
      <dgm:prSet/>
      <dgm:spPr/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952B4DFD-F948-4DA3-BE28-521CDE134254}">
      <dgm:prSet phldrT="[文本]"/>
      <dgm:spPr>
        <a:noFill/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public getter/setter method</a:t>
          </a:r>
          <a:endParaRPr lang="zh-CN" altLang="en-US" dirty="0">
            <a:solidFill>
              <a:schemeClr val="tx1"/>
            </a:solidFill>
          </a:endParaRPr>
        </a:p>
      </dgm:t>
    </dgm:pt>
    <dgm:pt modelId="{5DFAA316-7933-4B76-8E60-BF9F18392B11}" type="parTrans" cxnId="{C60CF8FA-F4B4-4B9F-AD53-3546E8B1ECC6}">
      <dgm:prSet/>
      <dgm:spPr/>
      <dgm:t>
        <a:bodyPr/>
        <a:lstStyle/>
        <a:p>
          <a:endParaRPr lang="zh-CN" altLang="en-US"/>
        </a:p>
      </dgm:t>
    </dgm:pt>
    <dgm:pt modelId="{9B42A526-8411-4CB6-8764-425616FAC669}" type="sibTrans" cxnId="{C60CF8FA-F4B4-4B9F-AD53-3546E8B1ECC6}">
      <dgm:prSet/>
      <dgm:spPr/>
      <dgm:t>
        <a:bodyPr/>
        <a:lstStyle/>
        <a:p>
          <a:endParaRPr lang="zh-CN" altLang="en-US"/>
        </a:p>
      </dgm:t>
    </dgm:pt>
    <dgm:pt modelId="{B38B904E-B8ED-4C6B-B7CD-D7CC554AC1CF}" type="pres">
      <dgm:prSet presAssocID="{495613F5-F314-4E80-AE94-54EAA0CD33D7}" presName="Name0" presStyleCnt="0">
        <dgm:presLayoutVars>
          <dgm:dir/>
          <dgm:resizeHandles val="exact"/>
        </dgm:presLayoutVars>
      </dgm:prSet>
      <dgm:spPr/>
    </dgm:pt>
    <dgm:pt modelId="{11B9A3A4-8AA5-453D-979F-9C81FD769336}" type="pres">
      <dgm:prSet presAssocID="{69B81E7A-F16C-406A-BFE6-1D34B179EFB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92CC0C-25B4-49DA-A047-BF564F2778D7}" type="pres">
      <dgm:prSet presAssocID="{E59B5BEB-9D03-4A60-A448-0E2752B14F57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68A7B470-2292-43B8-9DFC-D5DABFBFA2C3}" type="pres">
      <dgm:prSet presAssocID="{E59B5BEB-9D03-4A60-A448-0E2752B14F57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85AD577B-D077-4204-967E-1D2B17305612}" type="pres">
      <dgm:prSet presAssocID="{952B4DFD-F948-4DA3-BE28-521CDE13425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EC0086-6F1B-437C-880E-38FC1F221CFE}" type="presOf" srcId="{69B81E7A-F16C-406A-BFE6-1D34B179EFB0}" destId="{11B9A3A4-8AA5-453D-979F-9C81FD769336}" srcOrd="0" destOrd="0" presId="urn:microsoft.com/office/officeart/2005/8/layout/process1"/>
    <dgm:cxn modelId="{88CDBF00-A247-4235-A9AF-57B0DF778611}" type="presOf" srcId="{952B4DFD-F948-4DA3-BE28-521CDE134254}" destId="{85AD577B-D077-4204-967E-1D2B17305612}" srcOrd="0" destOrd="0" presId="urn:microsoft.com/office/officeart/2005/8/layout/process1"/>
    <dgm:cxn modelId="{C60CF8FA-F4B4-4B9F-AD53-3546E8B1ECC6}" srcId="{495613F5-F314-4E80-AE94-54EAA0CD33D7}" destId="{952B4DFD-F948-4DA3-BE28-521CDE134254}" srcOrd="1" destOrd="0" parTransId="{5DFAA316-7933-4B76-8E60-BF9F18392B11}" sibTransId="{9B42A526-8411-4CB6-8764-425616FAC669}"/>
    <dgm:cxn modelId="{C324EC10-519F-442F-AFDA-007596270634}" type="presOf" srcId="{E59B5BEB-9D03-4A60-A448-0E2752B14F57}" destId="{7692CC0C-25B4-49DA-A047-BF564F2778D7}" srcOrd="0" destOrd="0" presId="urn:microsoft.com/office/officeart/2005/8/layout/process1"/>
    <dgm:cxn modelId="{DF4C07B5-5CA2-4F17-948B-F2E366BBF556}" type="presOf" srcId="{E59B5BEB-9D03-4A60-A448-0E2752B14F57}" destId="{68A7B470-2292-43B8-9DFC-D5DABFBFA2C3}" srcOrd="1" destOrd="0" presId="urn:microsoft.com/office/officeart/2005/8/layout/process1"/>
    <dgm:cxn modelId="{F71E9875-B491-4306-BF81-3D88F4FB7C27}" type="presOf" srcId="{495613F5-F314-4E80-AE94-54EAA0CD33D7}" destId="{B38B904E-B8ED-4C6B-B7CD-D7CC554AC1CF}" srcOrd="0" destOrd="0" presId="urn:microsoft.com/office/officeart/2005/8/layout/process1"/>
    <dgm:cxn modelId="{A8A9861C-3927-47DC-919F-559BAEA7E1FD}" srcId="{495613F5-F314-4E80-AE94-54EAA0CD33D7}" destId="{69B81E7A-F16C-406A-BFE6-1D34B179EFB0}" srcOrd="0" destOrd="0" parTransId="{89B9EE61-4ACE-4BE9-A76B-ED082C3A920A}" sibTransId="{E59B5BEB-9D03-4A60-A448-0E2752B14F57}"/>
    <dgm:cxn modelId="{A4511C69-30B1-42D6-8DF8-99C63A63AA7B}" type="presParOf" srcId="{B38B904E-B8ED-4C6B-B7CD-D7CC554AC1CF}" destId="{11B9A3A4-8AA5-453D-979F-9C81FD769336}" srcOrd="0" destOrd="0" presId="urn:microsoft.com/office/officeart/2005/8/layout/process1"/>
    <dgm:cxn modelId="{37266A7E-96EE-4519-A1AA-EDD8B64043E5}" type="presParOf" srcId="{B38B904E-B8ED-4C6B-B7CD-D7CC554AC1CF}" destId="{7692CC0C-25B4-49DA-A047-BF564F2778D7}" srcOrd="1" destOrd="0" presId="urn:microsoft.com/office/officeart/2005/8/layout/process1"/>
    <dgm:cxn modelId="{6FE06475-3F3D-4807-9DCC-580A2CDA37BD}" type="presParOf" srcId="{7692CC0C-25B4-49DA-A047-BF564F2778D7}" destId="{68A7B470-2292-43B8-9DFC-D5DABFBFA2C3}" srcOrd="0" destOrd="0" presId="urn:microsoft.com/office/officeart/2005/8/layout/process1"/>
    <dgm:cxn modelId="{6561F71B-0A24-4841-9B75-D0CDC8B2D736}" type="presParOf" srcId="{B38B904E-B8ED-4C6B-B7CD-D7CC554AC1CF}" destId="{85AD577B-D077-4204-967E-1D2B1730561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9A3A4-8AA5-453D-979F-9C81FD769336}">
      <dsp:nvSpPr>
        <dsp:cNvPr id="0" name=""/>
        <dsp:cNvSpPr/>
      </dsp:nvSpPr>
      <dsp:spPr>
        <a:xfrm>
          <a:off x="1587" y="418726"/>
          <a:ext cx="3385343" cy="203120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>
              <a:solidFill>
                <a:schemeClr val="tx1"/>
              </a:solidFill>
            </a:rPr>
            <a:t>The non-private ﬁelds of a class </a:t>
          </a:r>
          <a:r>
            <a:rPr lang="en-US" altLang="zh-CN" sz="3000" i="0" kern="1200" dirty="0" smtClean="0">
              <a:solidFill>
                <a:schemeClr val="tx1"/>
              </a:solidFill>
            </a:rPr>
            <a:t>(public, protected, or null modiﬁer) </a:t>
          </a:r>
          <a:endParaRPr lang="zh-CN" altLang="en-US" sz="3000" i="0" kern="1200" dirty="0">
            <a:solidFill>
              <a:schemeClr val="tx1"/>
            </a:solidFill>
          </a:endParaRPr>
        </a:p>
      </dsp:txBody>
      <dsp:txXfrm>
        <a:off x="61079" y="478218"/>
        <a:ext cx="3266359" cy="1912222"/>
      </dsp:txXfrm>
    </dsp:sp>
    <dsp:sp modelId="{7692CC0C-25B4-49DA-A047-BF564F2778D7}">
      <dsp:nvSpPr>
        <dsp:cNvPr id="0" name=""/>
        <dsp:cNvSpPr/>
      </dsp:nvSpPr>
      <dsp:spPr>
        <a:xfrm>
          <a:off x="3725465" y="1014547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solidFill>
              <a:schemeClr val="tx1"/>
            </a:solidFill>
          </a:endParaRPr>
        </a:p>
      </dsp:txBody>
      <dsp:txXfrm>
        <a:off x="3725465" y="1182460"/>
        <a:ext cx="502384" cy="503739"/>
      </dsp:txXfrm>
    </dsp:sp>
    <dsp:sp modelId="{85AD577B-D077-4204-967E-1D2B17305612}">
      <dsp:nvSpPr>
        <dsp:cNvPr id="0" name=""/>
        <dsp:cNvSpPr/>
      </dsp:nvSpPr>
      <dsp:spPr>
        <a:xfrm>
          <a:off x="4741068" y="418726"/>
          <a:ext cx="3385343" cy="203120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>
              <a:solidFill>
                <a:schemeClr val="tx1"/>
              </a:solidFill>
            </a:rPr>
            <a:t>public getter/setter method</a:t>
          </a:r>
          <a:endParaRPr lang="zh-CN" altLang="en-US" sz="3000" kern="1200" dirty="0">
            <a:solidFill>
              <a:schemeClr val="tx1"/>
            </a:solidFill>
          </a:endParaRPr>
        </a:p>
      </dsp:txBody>
      <dsp:txXfrm>
        <a:off x="4800560" y="478218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FFD05-99E8-4A45-8BEC-563611D834CF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65EEF-2284-425C-BB87-A99EE5EAB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19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应用程序的所有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类都能够在本地或远程彼此交互。 类的计算可以是动态的，并且只有智能手机和服务器之间的交互通过网络栈。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65EEF-2284-425C-BB87-A99EE5EAB3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62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一直向下搜索，直到整个簇适合迁移</a:t>
            </a:r>
            <a:endParaRPr lang="en-US" altLang="zh-CN" dirty="0" smtClean="0"/>
          </a:p>
          <a:p>
            <a:r>
              <a:rPr lang="zh-CN" altLang="en-US" dirty="0" smtClean="0"/>
              <a:t>从一个单一的簇，到每个类都是一个簇</a:t>
            </a:r>
            <a:endParaRPr lang="en-US" altLang="zh-CN" dirty="0" smtClean="0"/>
          </a:p>
          <a:p>
            <a:r>
              <a:rPr lang="zh-CN" altLang="en-US" dirty="0" smtClean="0"/>
              <a:t>下一章将确定类是否需要迁移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65EEF-2284-425C-BB87-A99EE5EAB35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054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是输入参数或者返回结果的比特数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是网络的数据传输率</a:t>
            </a:r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是能量消耗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65EEF-2284-425C-BB87-A99EE5EAB35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04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Linpack</a:t>
            </a:r>
            <a:r>
              <a:rPr lang="zh-CN" altLang="en-US" dirty="0" smtClean="0"/>
              <a:t>是个线性系统软件，解方程用</a:t>
            </a:r>
            <a:endParaRPr lang="en-US" altLang="zh-CN" dirty="0" smtClean="0"/>
          </a:p>
          <a:p>
            <a:r>
              <a:rPr lang="zh-CN" altLang="en-US" dirty="0" smtClean="0"/>
              <a:t>图形用户接口，允许人交互使用，计算密集型，数据密集，多线程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65EEF-2284-425C-BB87-A99EE5EAB35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53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第一个是原应用，第二个是重构后的应用，第三到六，总是迁移，分别对应</a:t>
            </a:r>
            <a:r>
              <a:rPr lang="en-US" altLang="zh-CN" dirty="0" smtClean="0"/>
              <a:t>WIFI</a:t>
            </a:r>
            <a:r>
              <a:rPr lang="zh-CN" altLang="en-US" dirty="0" smtClean="0"/>
              <a:t>不同的往返时间情况下的表现</a:t>
            </a:r>
            <a:endParaRPr lang="en-US" altLang="zh-CN" dirty="0" smtClean="0"/>
          </a:p>
          <a:p>
            <a:r>
              <a:rPr lang="zh-CN" altLang="en-US" dirty="0" smtClean="0"/>
              <a:t>第七种只迁移监控类，就是不进行聚类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65EEF-2284-425C-BB87-A99EE5EAB35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7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按需进行的远程调用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65EEF-2284-425C-BB87-A99EE5EAB3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6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由于手机的移 动性，决定必 须在运行时制 定和更改，同 时，在运行时 做出决策不可 避免地消耗资 源，因此进行 一些预处理以 简化运行时决 策是有价值的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这样可以降低两个类进行网络通信造成的时间延迟，也可以加速运行时的决策。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两</a:t>
            </a:r>
            <a:r>
              <a:rPr lang="zh-CN" altLang="en-US" dirty="0" smtClean="0"/>
              <a:t>个部分都</a:t>
            </a:r>
            <a:r>
              <a:rPr lang="zh-CN" altLang="en-US" dirty="0" smtClean="0"/>
              <a:t>包括端点和通信服务的代码。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65EEF-2284-425C-BB87-A99EE5EAB3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5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然而，对于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的静态方法，由于它们在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接口中不被允许，</a:t>
            </a:r>
            <a:r>
              <a:rPr lang="en-US" altLang="zh-CN" dirty="0" err="1" smtClean="0"/>
              <a:t>DPartner</a:t>
            </a:r>
            <a:r>
              <a:rPr lang="zh-CN" altLang="en-US" dirty="0" smtClean="0"/>
              <a:t>将直接使用</a:t>
            </a:r>
            <a:r>
              <a:rPr lang="en-US" altLang="zh-CN" dirty="0" err="1" smtClean="0"/>
              <a:t>NProxy</a:t>
            </a:r>
            <a:r>
              <a:rPr lang="zh-CN" altLang="en-US" dirty="0" smtClean="0"/>
              <a:t>的相应静态方法来转发方法调用。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65EEF-2284-425C-BB87-A99EE5EAB35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38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类也应该被重写以适应计算迁移的需求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将这些成员也改为私有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65EEF-2284-425C-BB87-A99EE5EAB3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0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中数组是通过引用来传递的，不在一个虚拟机中只能通过值传递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其中，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的代理，</a:t>
            </a:r>
            <a:r>
              <a:rPr lang="en-US" altLang="zh-CN" dirty="0" err="1" smtClean="0"/>
              <a:t>arrayIntf</a:t>
            </a:r>
            <a:r>
              <a:rPr lang="zh-CN" altLang="en-US" dirty="0" smtClean="0"/>
              <a:t>是一维整形数组类的代理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多维数组与一维数组类似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65EEF-2284-425C-BB87-A99EE5EAB35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5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65EEF-2284-425C-BB87-A99EE5EAB35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38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调用图：两个节点之间的边表示类有以下三种关系之一：</a:t>
            </a:r>
            <a:r>
              <a:rPr lang="en-US" altLang="zh-CN" dirty="0" smtClean="0"/>
              <a:t>extend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implement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use</a:t>
            </a:r>
          </a:p>
          <a:p>
            <a:r>
              <a:rPr lang="zh-CN" altLang="en-US" dirty="0" smtClean="0"/>
              <a:t>为了突出父类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的重要性，</a:t>
            </a:r>
            <a:r>
              <a:rPr lang="en-US" altLang="zh-CN" dirty="0" err="1" smtClean="0"/>
              <a:t>DPartner</a:t>
            </a:r>
            <a:r>
              <a:rPr lang="zh-CN" altLang="en-US" dirty="0" smtClean="0"/>
              <a:t>将计算从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到其他节点的最大调用值，然后将该值分配给从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65EEF-2284-425C-BB87-A99EE5EAB35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62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调用关系有的时候并不能体现出两个类的交互程度，比如一个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B</a:t>
            </a:r>
            <a:r>
              <a:rPr lang="zh-CN" altLang="en-US" dirty="0" smtClean="0"/>
              <a:t>三次，但实际调用可能是</a:t>
            </a:r>
            <a:r>
              <a:rPr lang="en-US" altLang="zh-CN" dirty="0" smtClean="0"/>
              <a:t>3n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最新研究表明，相关的类通常具有相近的语义，因此还需要引入一个类语义层面的度量，然后再去利用</a:t>
            </a:r>
            <a:r>
              <a:rPr lang="en-US" altLang="zh-CN" dirty="0" smtClean="0"/>
              <a:t>G-N</a:t>
            </a:r>
            <a:r>
              <a:rPr lang="zh-CN" altLang="en-US" dirty="0" smtClean="0"/>
              <a:t>算法计算中间值，使得聚类更加合理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65EEF-2284-425C-BB87-A99EE5EAB35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EFEF6E-30B7-47D1-89AD-88DC20E36E76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8800" y="630872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C288FC-E217-4F06-9738-2411206B4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8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9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9601" y="6356350"/>
            <a:ext cx="2842684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EFEF6E-30B7-47D1-89AD-88DC20E36E76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>
          <a:xfrm>
            <a:off x="8737601" y="6356350"/>
            <a:ext cx="2842684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C288FC-E217-4F06-9738-2411206B4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0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EFEF6E-30B7-47D1-89AD-88DC20E36E76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C288FC-E217-4F06-9738-2411206B4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26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717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924300"/>
            <a:ext cx="10972800" cy="21717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EFEF6E-30B7-47D1-89AD-88DC20E36E76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C288FC-E217-4F06-9738-2411206B4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9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>
            <a:lum/>
          </a:blip>
          <a:srcRect/>
          <a:stretch>
            <a:fillRect t="-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736"/>
            <a:ext cx="109728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1"/>
            <a:ext cx="6384032" cy="88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-27384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pic>
        <p:nvPicPr>
          <p:cNvPr id="10242" name="Picture 2" descr="http://web5.pku.edu.cn/bs/document/2011042015450793617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691" y="6093296"/>
            <a:ext cx="2467939" cy="52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40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9709" y="1437699"/>
            <a:ext cx="10363200" cy="1470025"/>
          </a:xfrm>
        </p:spPr>
        <p:txBody>
          <a:bodyPr/>
          <a:lstStyle/>
          <a:p>
            <a:r>
              <a:rPr lang="en-US" altLang="zh-CN" b="0" dirty="0"/>
              <a:t>Refactoring Android Java Code for On-Demand Computation Ofﬂoading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56509" y="3262745"/>
            <a:ext cx="8534400" cy="1752600"/>
          </a:xfrm>
        </p:spPr>
        <p:txBody>
          <a:bodyPr/>
          <a:lstStyle/>
          <a:p>
            <a:r>
              <a:rPr lang="en-US" altLang="zh-CN" dirty="0" smtClean="0"/>
              <a:t>Ying Zhang</a:t>
            </a:r>
          </a:p>
          <a:p>
            <a:r>
              <a:rPr lang="en-US" altLang="zh-CN" dirty="0"/>
              <a:t>Proceedings of the 27th Annual ACM SIGPLAN Conference on Object-Oriented Programming, Systems, Languages,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251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重构</a:t>
            </a:r>
            <a:r>
              <a:rPr lang="zh-CN" altLang="en-US" dirty="0"/>
              <a:t>应用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Array Transformer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5260"/>
            <a:ext cx="6081933" cy="25734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57071" y="2165260"/>
            <a:ext cx="5734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</a:t>
            </a:r>
            <a:r>
              <a:rPr lang="en-US" altLang="zh-CN" dirty="0" smtClean="0"/>
              <a:t>: </a:t>
            </a:r>
            <a:r>
              <a:rPr lang="zh-CN" altLang="en-US" dirty="0"/>
              <a:t>类</a:t>
            </a:r>
            <a:r>
              <a:rPr lang="en-US" altLang="zh-CN" dirty="0" smtClean="0"/>
              <a:t>N</a:t>
            </a:r>
            <a:r>
              <a:rPr lang="zh-CN" altLang="en-US" dirty="0" smtClean="0"/>
              <a:t>有一个整型数组</a:t>
            </a:r>
            <a:r>
              <a:rPr lang="en-US" altLang="zh-CN" dirty="0" err="1" smtClean="0"/>
              <a:t>intArray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被迁移至服务器端，类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中有如下代码：</a:t>
            </a:r>
            <a:endParaRPr lang="en-US" altLang="zh-CN" dirty="0" smtClean="0"/>
          </a:p>
          <a:p>
            <a:r>
              <a:rPr lang="en-US" altLang="zh-CN" b="1" dirty="0" err="1"/>
              <a:t>n.intArray</a:t>
            </a:r>
            <a:r>
              <a:rPr lang="en-US" altLang="zh-CN" b="1" dirty="0"/>
              <a:t>[5]=3</a:t>
            </a:r>
            <a:r>
              <a:rPr lang="en-US" altLang="zh-CN" b="1" dirty="0" smtClean="0"/>
              <a:t>;</a:t>
            </a:r>
          </a:p>
          <a:p>
            <a:r>
              <a:rPr lang="zh-CN" altLang="en-US" dirty="0" smtClean="0"/>
              <a:t>那么改代码将会被转化为如下代码：</a:t>
            </a:r>
            <a:endParaRPr lang="en-US" altLang="zh-CN" dirty="0" smtClean="0"/>
          </a:p>
          <a:p>
            <a:r>
              <a:rPr lang="en-US" altLang="zh-CN" b="1" dirty="0" smtClean="0"/>
              <a:t>Integer_Array_Dimension1_Intf </a:t>
            </a:r>
            <a:r>
              <a:rPr lang="en-US" altLang="zh-CN" b="1" dirty="0" err="1"/>
              <a:t>arrayIntf</a:t>
            </a:r>
            <a:r>
              <a:rPr lang="en-US" altLang="zh-CN" b="1" dirty="0"/>
              <a:t> =</a:t>
            </a:r>
            <a:endParaRPr lang="en-US" altLang="zh-CN" dirty="0"/>
          </a:p>
          <a:p>
            <a:r>
              <a:rPr lang="en-US" altLang="zh-CN" b="1" dirty="0" smtClean="0"/>
              <a:t>	n.getInteger_Array</a:t>
            </a:r>
            <a:r>
              <a:rPr lang="en-US" altLang="zh-CN" b="1" dirty="0"/>
              <a:t>_</a:t>
            </a:r>
            <a:r>
              <a:rPr lang="en-US" altLang="zh-CN" b="1" dirty="0" smtClean="0"/>
              <a:t>Dimension1</a:t>
            </a:r>
            <a:r>
              <a:rPr lang="en-US" altLang="zh-CN" b="1" dirty="0"/>
              <a:t>(); </a:t>
            </a:r>
            <a:r>
              <a:rPr lang="en-US" altLang="zh-CN" b="1" dirty="0" err="1"/>
              <a:t>arrayIntf.aastore</a:t>
            </a:r>
            <a:r>
              <a:rPr lang="en-US" altLang="zh-CN" b="1" dirty="0"/>
              <a:t>(5, new Integer(3</a:t>
            </a:r>
            <a:r>
              <a:rPr lang="en-US" altLang="zh-CN" b="1" dirty="0" smtClean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8507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应用类聚类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</a:t>
            </a:r>
            <a:r>
              <a:rPr lang="zh-CN" altLang="en-US" dirty="0" smtClean="0"/>
              <a:t>提高运行性能</a:t>
            </a:r>
            <a:r>
              <a:rPr lang="zh-CN" altLang="en-US" dirty="0"/>
              <a:t>，</a:t>
            </a:r>
            <a:r>
              <a:rPr lang="en-US" altLang="zh-CN" dirty="0" err="1"/>
              <a:t>DPartner</a:t>
            </a:r>
            <a:r>
              <a:rPr lang="zh-CN" altLang="en-US" dirty="0" smtClean="0"/>
              <a:t>将频繁</a:t>
            </a:r>
            <a:r>
              <a:rPr lang="zh-CN" altLang="en-US" dirty="0"/>
              <a:t>交互的</a:t>
            </a:r>
            <a:r>
              <a:rPr lang="zh-CN" altLang="en-US" dirty="0" smtClean="0"/>
              <a:t>类聚集，并</a:t>
            </a:r>
            <a:r>
              <a:rPr lang="zh-CN" altLang="en-US" dirty="0"/>
              <a:t>将它们作为整体</a:t>
            </a:r>
            <a:r>
              <a:rPr lang="zh-CN" altLang="en-US" dirty="0" smtClean="0"/>
              <a:t>进行迁移。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3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应用类聚类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G-N</a:t>
            </a:r>
            <a:r>
              <a:rPr lang="zh-CN" altLang="en-US" b="1" dirty="0"/>
              <a:t>算法</a:t>
            </a:r>
            <a:r>
              <a:rPr lang="en-US" altLang="zh-CN" b="1" dirty="0" smtClean="0"/>
              <a:t>:</a:t>
            </a:r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条边的“中间值”是在图</a:t>
            </a:r>
            <a:r>
              <a:rPr lang="en-US" altLang="zh-CN" dirty="0"/>
              <a:t>G</a:t>
            </a:r>
            <a:r>
              <a:rPr lang="zh-CN" altLang="en-US" dirty="0" smtClean="0"/>
              <a:t>中所有</a:t>
            </a:r>
            <a:r>
              <a:rPr lang="zh-CN" altLang="en-US" dirty="0"/>
              <a:t>节点</a:t>
            </a:r>
            <a:r>
              <a:rPr lang="zh-CN" altLang="en-US" dirty="0" smtClean="0"/>
              <a:t>对的</a:t>
            </a:r>
            <a:r>
              <a:rPr lang="zh-CN" altLang="en-US" dirty="0"/>
              <a:t>最短</a:t>
            </a:r>
            <a:r>
              <a:rPr lang="zh-CN" altLang="en-US" dirty="0" smtClean="0"/>
              <a:t>路径，通过</a:t>
            </a:r>
            <a:r>
              <a:rPr lang="zh-CN" altLang="en-US" dirty="0"/>
              <a:t>这条边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数量</a:t>
            </a:r>
            <a:r>
              <a:rPr lang="zh-CN" altLang="en-US" dirty="0"/>
              <a:t>。位于簇之间的边是具有最高</a:t>
            </a:r>
            <a:r>
              <a:rPr lang="zh-CN" altLang="en-US" dirty="0" smtClean="0"/>
              <a:t>中间值的</a:t>
            </a:r>
            <a:r>
              <a:rPr lang="zh-CN" altLang="en-US" dirty="0"/>
              <a:t>那些边。 因此，通过递归地去除这样的边，</a:t>
            </a:r>
            <a:r>
              <a:rPr lang="en-US" altLang="zh-CN" dirty="0"/>
              <a:t>G-N</a:t>
            </a:r>
            <a:r>
              <a:rPr lang="zh-CN" altLang="en-US" dirty="0"/>
              <a:t>算法可以找到图的候选聚类。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8" y="3104862"/>
            <a:ext cx="5729810" cy="283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2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应用类聚类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 err="1" smtClean="0"/>
              <a:t>Jaccard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文本</a:t>
            </a:r>
            <a:r>
              <a:rPr lang="zh-CN" altLang="en-US" b="1" dirty="0" smtClean="0"/>
              <a:t>向量的文本</a:t>
            </a:r>
            <a:r>
              <a:rPr lang="zh-CN" altLang="en-US" b="1" dirty="0"/>
              <a:t>匹配算法</a:t>
            </a:r>
            <a:r>
              <a:rPr lang="en-US" altLang="zh-CN" b="1" dirty="0" smtClean="0"/>
              <a:t>:</a:t>
            </a:r>
          </a:p>
          <a:p>
            <a:pPr lvl="1"/>
            <a:r>
              <a:rPr lang="en-US" altLang="zh-CN" i="1" dirty="0" smtClean="0"/>
              <a:t>Class</a:t>
            </a:r>
            <a:r>
              <a:rPr lang="en-US" altLang="zh-CN" baseline="30000" dirty="0" smtClean="0"/>
              <a:t> 1</a:t>
            </a:r>
            <a:r>
              <a:rPr lang="en-US" altLang="zh-CN" dirty="0" smtClean="0"/>
              <a:t> </a:t>
            </a:r>
            <a:r>
              <a:rPr lang="en-US" altLang="zh-CN" dirty="0"/>
              <a:t>with </a:t>
            </a:r>
            <a:r>
              <a:rPr lang="en-US" altLang="zh-CN" i="1" dirty="0"/>
              <a:t>name</a:t>
            </a:r>
            <a:r>
              <a:rPr lang="en-US" altLang="zh-CN" baseline="30000" dirty="0"/>
              <a:t>1</a:t>
            </a:r>
            <a:r>
              <a:rPr lang="en-US" altLang="zh-CN" dirty="0"/>
              <a:t>: “</a:t>
            </a:r>
            <a:r>
              <a:rPr lang="en-US" altLang="zh-CN" dirty="0" err="1" smtClean="0"/>
              <a:t>insa.android.andgoid.strategy.Pattern</a:t>
            </a:r>
            <a:r>
              <a:rPr lang="en-US" altLang="zh-CN" dirty="0" smtClean="0"/>
              <a:t>”</a:t>
            </a:r>
          </a:p>
          <a:p>
            <a:pPr marL="457200" lvl="1" indent="0">
              <a:buNone/>
            </a:pPr>
            <a:r>
              <a:rPr lang="en-US" altLang="zh-CN" i="1" dirty="0" smtClean="0"/>
              <a:t>	T1=&lt;</a:t>
            </a:r>
            <a:r>
              <a:rPr lang="en-US" altLang="zh-CN" dirty="0" err="1" smtClean="0"/>
              <a:t>insa</a:t>
            </a:r>
            <a:r>
              <a:rPr lang="en-US" altLang="zh-CN" dirty="0"/>
              <a:t>, android, </a:t>
            </a:r>
            <a:r>
              <a:rPr lang="en-US" altLang="zh-CN" dirty="0" err="1"/>
              <a:t>andgoid</a:t>
            </a:r>
            <a:r>
              <a:rPr lang="en-US" altLang="zh-CN" dirty="0"/>
              <a:t>, strategy, pattern</a:t>
            </a:r>
            <a:r>
              <a:rPr lang="en-US" altLang="zh-CN" i="1" dirty="0" smtClean="0"/>
              <a:t>&gt;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Class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with </a:t>
            </a:r>
            <a:r>
              <a:rPr lang="en-US" altLang="zh-CN" i="1" dirty="0"/>
              <a:t>name</a:t>
            </a:r>
            <a:r>
              <a:rPr lang="en-US" altLang="zh-CN" baseline="30000" dirty="0"/>
              <a:t>2</a:t>
            </a:r>
            <a:r>
              <a:rPr lang="en-US" altLang="zh-CN" dirty="0"/>
              <a:t>: “</a:t>
            </a:r>
            <a:r>
              <a:rPr lang="en-US" altLang="zh-CN" dirty="0" err="1"/>
              <a:t>insa.android.andgoid.strategy.PatternStone</a:t>
            </a:r>
            <a:r>
              <a:rPr lang="en-US" altLang="zh-CN" dirty="0"/>
              <a:t>”.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i="1" dirty="0" smtClean="0"/>
              <a:t>	T2=&lt;</a:t>
            </a:r>
            <a:r>
              <a:rPr lang="en-US" altLang="zh-CN" dirty="0" err="1" smtClean="0"/>
              <a:t>insa</a:t>
            </a:r>
            <a:r>
              <a:rPr lang="en-US" altLang="zh-CN" dirty="0"/>
              <a:t>, an-droid, </a:t>
            </a:r>
            <a:r>
              <a:rPr lang="en-US" altLang="zh-CN" dirty="0" err="1"/>
              <a:t>andgoid</a:t>
            </a:r>
            <a:r>
              <a:rPr lang="en-US" altLang="zh-CN" dirty="0"/>
              <a:t>, strategy, pattern, stone</a:t>
            </a:r>
            <a:r>
              <a:rPr lang="en-US" altLang="zh-CN" i="1" dirty="0"/>
              <a:t>&gt;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7" y="3609020"/>
            <a:ext cx="5714286" cy="7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857" y="4642019"/>
            <a:ext cx="6257143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5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应用聚类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095" y="1652038"/>
            <a:ext cx="6323809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7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应用类聚类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4095" y="1085372"/>
            <a:ext cx="5923809" cy="5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5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确定进行计算迁移的类簇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具有</a:t>
            </a:r>
            <a:r>
              <a:rPr lang="zh-CN" altLang="en-US" dirty="0"/>
              <a:t>大量</a:t>
            </a:r>
            <a:r>
              <a:rPr lang="zh-CN" altLang="en-US" dirty="0" smtClean="0"/>
              <a:t>字节</a:t>
            </a:r>
            <a:r>
              <a:rPr lang="zh-CN" altLang="en-US" dirty="0"/>
              <a:t>码指令的</a:t>
            </a:r>
            <a:r>
              <a:rPr lang="zh-CN" altLang="en-US" dirty="0" smtClean="0"/>
              <a:t>类通常花费更多资源来</a:t>
            </a:r>
            <a:r>
              <a:rPr lang="zh-CN" altLang="en-US" dirty="0"/>
              <a:t>进行</a:t>
            </a:r>
            <a:r>
              <a:rPr lang="zh-CN" altLang="en-US" dirty="0" smtClean="0"/>
              <a:t>计算。</a:t>
            </a:r>
            <a:endParaRPr lang="en-US" altLang="zh-CN" dirty="0" smtClean="0"/>
          </a:p>
          <a:p>
            <a:r>
              <a:rPr lang="en-US" altLang="zh-CN" dirty="0" err="1" smtClean="0"/>
              <a:t>DPartner</a:t>
            </a:r>
            <a:r>
              <a:rPr lang="zh-CN" altLang="en-US" dirty="0"/>
              <a:t>计算每个可</a:t>
            </a:r>
            <a:r>
              <a:rPr lang="zh-CN" altLang="en-US" dirty="0" smtClean="0"/>
              <a:t>移动类</a:t>
            </a:r>
            <a:r>
              <a:rPr lang="zh-CN" altLang="en-US" dirty="0"/>
              <a:t>的指令数以找出前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个计算</a:t>
            </a:r>
            <a:r>
              <a:rPr lang="zh-CN" altLang="en-US" dirty="0"/>
              <a:t>密集类。 </a:t>
            </a:r>
            <a:r>
              <a:rPr lang="zh-CN" altLang="en-US" dirty="0" smtClean="0"/>
              <a:t>然后将</a:t>
            </a:r>
            <a:r>
              <a:rPr lang="zh-CN" altLang="en-US" dirty="0"/>
              <a:t>这些信息存储到重构的</a:t>
            </a:r>
            <a:r>
              <a:rPr lang="zh-CN" altLang="en-US" dirty="0" smtClean="0"/>
              <a:t>应用程序中。</a:t>
            </a:r>
            <a:r>
              <a:rPr lang="en-US" altLang="zh-CN" dirty="0" smtClean="0"/>
              <a:t>endpoint</a:t>
            </a:r>
            <a:r>
              <a:rPr lang="zh-CN" altLang="en-US" dirty="0" smtClean="0"/>
              <a:t>将</a:t>
            </a:r>
            <a:r>
              <a:rPr lang="zh-CN" altLang="en-US" dirty="0"/>
              <a:t>仅监视</a:t>
            </a:r>
            <a:r>
              <a:rPr lang="zh-CN" altLang="en-US" dirty="0" smtClean="0"/>
              <a:t>这些类，并定期预测是否需要进行计算迁移。具体评判准则如下：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∀ method </a:t>
            </a:r>
            <a:r>
              <a:rPr lang="en-US" altLang="zh-CN" dirty="0"/>
              <a:t>m of class c, </a:t>
            </a:r>
            <a:r>
              <a:rPr lang="en-US" altLang="zh-CN" dirty="0" err="1" smtClean="0"/>
              <a:t>t</a:t>
            </a:r>
            <a:r>
              <a:rPr lang="en-US" altLang="zh-CN" baseline="30000" dirty="0" err="1" smtClean="0"/>
              <a:t>m_phone</a:t>
            </a:r>
            <a:r>
              <a:rPr lang="en-US" altLang="zh-CN" dirty="0" smtClean="0"/>
              <a:t>/t</a:t>
            </a:r>
            <a:r>
              <a:rPr lang="en-US" altLang="zh-CN" baseline="30000" dirty="0" smtClean="0"/>
              <a:t>m</a:t>
            </a:r>
            <a:r>
              <a:rPr lang="en-US" altLang="zh-CN" dirty="0" smtClean="0"/>
              <a:t>-</a:t>
            </a:r>
            <a:r>
              <a:rPr lang="en-US" altLang="zh-CN" baseline="30000" dirty="0" smtClean="0"/>
              <a:t>offload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t</a:t>
            </a:r>
            <a:r>
              <a:rPr lang="en-US" altLang="zh-CN" baseline="30000" dirty="0" smtClean="0"/>
              <a:t>m</a:t>
            </a:r>
            <a:r>
              <a:rPr lang="en-US" altLang="zh-CN" dirty="0"/>
              <a:t>-</a:t>
            </a:r>
            <a:r>
              <a:rPr lang="en-US" altLang="zh-CN" baseline="30000" dirty="0" smtClean="0"/>
              <a:t>phone </a:t>
            </a:r>
            <a:r>
              <a:rPr lang="en-US" altLang="zh-CN" dirty="0"/>
              <a:t>/(</a:t>
            </a:r>
            <a:r>
              <a:rPr lang="en-US" altLang="zh-CN" dirty="0" err="1" smtClean="0"/>
              <a:t>d</a:t>
            </a:r>
            <a:r>
              <a:rPr lang="en-US" altLang="zh-CN" baseline="30000" dirty="0" err="1" smtClean="0"/>
              <a:t>m</a:t>
            </a:r>
            <a:r>
              <a:rPr lang="en-US" altLang="zh-CN" dirty="0"/>
              <a:t>-</a:t>
            </a:r>
            <a:r>
              <a:rPr lang="en-US" altLang="zh-CN" baseline="30000" dirty="0" smtClean="0"/>
              <a:t>input</a:t>
            </a:r>
            <a:r>
              <a:rPr lang="en-US" altLang="zh-CN" dirty="0" smtClean="0"/>
              <a:t>/r </a:t>
            </a:r>
            <a:r>
              <a:rPr lang="en-US" altLang="zh-CN" dirty="0"/>
              <a:t>+ </a:t>
            </a:r>
            <a:r>
              <a:rPr lang="en-US" altLang="zh-CN" dirty="0" smtClean="0"/>
              <a:t>t</a:t>
            </a:r>
            <a:r>
              <a:rPr lang="en-US" altLang="zh-CN" baseline="30000" dirty="0" smtClean="0"/>
              <a:t>m</a:t>
            </a:r>
            <a:r>
              <a:rPr lang="en-US" altLang="zh-CN" dirty="0"/>
              <a:t>-</a:t>
            </a:r>
            <a:r>
              <a:rPr lang="en-US" altLang="zh-CN" baseline="30000" dirty="0" smtClean="0"/>
              <a:t>phone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err="1" smtClean="0"/>
              <a:t>d</a:t>
            </a:r>
            <a:r>
              <a:rPr lang="en-US" altLang="zh-CN" baseline="30000" dirty="0" err="1" smtClean="0"/>
              <a:t>m</a:t>
            </a:r>
            <a:r>
              <a:rPr lang="en-US" altLang="zh-CN" baseline="30000" dirty="0" smtClean="0"/>
              <a:t>-output</a:t>
            </a:r>
            <a:r>
              <a:rPr lang="en-US" altLang="zh-CN" dirty="0" smtClean="0"/>
              <a:t>/r</a:t>
            </a:r>
            <a:r>
              <a:rPr lang="en-US" altLang="zh-CN" dirty="0"/>
              <a:t>) ≥ </a:t>
            </a:r>
            <a:r>
              <a:rPr lang="el-GR" altLang="zh-CN" dirty="0"/>
              <a:t>α, </a:t>
            </a:r>
            <a:r>
              <a:rPr lang="en-US" altLang="zh-CN" dirty="0"/>
              <a:t>where </a:t>
            </a:r>
            <a:r>
              <a:rPr lang="el-GR" altLang="zh-CN" dirty="0"/>
              <a:t>α ≥ 1.5. </a:t>
            </a:r>
            <a:endParaRPr lang="en-US" altLang="zh-CN" dirty="0" smtClean="0"/>
          </a:p>
          <a:p>
            <a:pPr lvl="1"/>
            <a:r>
              <a:rPr lang="en-US" altLang="zh-CN" dirty="0"/>
              <a:t>(</a:t>
            </a:r>
            <a:r>
              <a:rPr lang="en-US" altLang="zh-CN" i="1" dirty="0" err="1" smtClean="0"/>
              <a:t>E</a:t>
            </a:r>
            <a:r>
              <a:rPr lang="en-US" altLang="zh-CN" i="1" baseline="30000" dirty="0" err="1" smtClean="0"/>
              <a:t>cpu</a:t>
            </a:r>
            <a:r>
              <a:rPr lang="en-US" altLang="zh-CN" i="1" dirty="0" smtClean="0"/>
              <a:t>-</a:t>
            </a:r>
            <a:r>
              <a:rPr lang="en-US" altLang="zh-CN" i="1" baseline="30000" dirty="0" smtClean="0"/>
              <a:t>offload</a:t>
            </a:r>
            <a:r>
              <a:rPr lang="en-US" altLang="zh-CN" i="1" dirty="0" smtClean="0"/>
              <a:t> </a:t>
            </a:r>
            <a:r>
              <a:rPr lang="en-US" altLang="zh-CN" dirty="0"/>
              <a:t>+ </a:t>
            </a:r>
            <a:r>
              <a:rPr lang="en-US" altLang="zh-CN" i="1" dirty="0" smtClean="0"/>
              <a:t>E</a:t>
            </a:r>
            <a:r>
              <a:rPr lang="en-US" altLang="zh-CN" i="1" baseline="30000" dirty="0" smtClean="0"/>
              <a:t>wifi</a:t>
            </a:r>
            <a:r>
              <a:rPr lang="en-US" altLang="zh-CN" i="1" dirty="0" smtClean="0"/>
              <a:t>-</a:t>
            </a:r>
            <a:r>
              <a:rPr lang="en-US" altLang="zh-CN" i="1" baseline="30000" dirty="0" smtClean="0"/>
              <a:t>or</a:t>
            </a:r>
            <a:r>
              <a:rPr lang="en-US" altLang="zh-CN" i="1" dirty="0"/>
              <a:t>-</a:t>
            </a:r>
            <a:r>
              <a:rPr lang="en-US" altLang="zh-CN" baseline="30000" dirty="0" smtClean="0"/>
              <a:t>3</a:t>
            </a:r>
            <a:r>
              <a:rPr lang="en-US" altLang="zh-CN" i="1" baseline="30000" dirty="0" smtClean="0"/>
              <a:t>G</a:t>
            </a:r>
            <a:r>
              <a:rPr lang="en-US" altLang="zh-CN" dirty="0"/>
              <a:t>) </a:t>
            </a:r>
            <a:r>
              <a:rPr lang="en-US" altLang="zh-CN" i="1" dirty="0"/>
              <a:t>≤ </a:t>
            </a:r>
            <a:r>
              <a:rPr lang="en-US" altLang="zh-CN" i="1" dirty="0" err="1" smtClean="0"/>
              <a:t>E</a:t>
            </a:r>
            <a:r>
              <a:rPr lang="en-US" altLang="zh-CN" i="1" baseline="30000" dirty="0" err="1" smtClean="0"/>
              <a:t>cpu</a:t>
            </a:r>
            <a:r>
              <a:rPr lang="en-US" altLang="zh-CN" i="1" dirty="0"/>
              <a:t>-</a:t>
            </a:r>
            <a:r>
              <a:rPr lang="en-US" altLang="zh-CN" i="1" baseline="30000" dirty="0" smtClean="0"/>
              <a:t>local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661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tested smartphone is an HTC tattoo </a:t>
            </a:r>
            <a:r>
              <a:rPr lang="en-US" altLang="zh-CN" dirty="0" smtClean="0"/>
              <a:t>with </a:t>
            </a:r>
            <a:r>
              <a:rPr lang="en-US" altLang="zh-CN" dirty="0"/>
              <a:t>528MHz CPU, 256MB RAM and Android 2.1. The server is a PC running Ubuntu 8.04 with 2.1GHz dual-core CPU and 1GB RAM.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54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2666" y="2252914"/>
            <a:ext cx="6466667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1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257" y="1052513"/>
            <a:ext cx="4805485" cy="51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主要贡献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提出并实现了名为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DPartner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的重构工具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，自动转换并重写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应用程序的字节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码，分别部署到手机端及服务端，以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实现按需计算迁移的设计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对三种不同的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应用程序进行了评估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迁移使得应用程序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的执行速度更快（执行时间减少了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-97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％），并且消耗的电池能量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（比原来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的电池能耗减少了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-83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％）。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63" y="3967663"/>
            <a:ext cx="9096274" cy="21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5997" y="920629"/>
            <a:ext cx="8980006" cy="51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08" y="1862962"/>
            <a:ext cx="5131418" cy="27881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571" y="1423712"/>
            <a:ext cx="6571429" cy="36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917" y="1423712"/>
            <a:ext cx="6114286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7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1950" y="1476950"/>
            <a:ext cx="3923809" cy="11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60" y="991235"/>
            <a:ext cx="3980952" cy="21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736" y="3457331"/>
            <a:ext cx="4819048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划分固定类及可移动类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固定类</a:t>
            </a:r>
            <a:r>
              <a:rPr lang="en-US" altLang="zh-CN" dirty="0" smtClean="0"/>
              <a:t>:</a:t>
            </a:r>
            <a:r>
              <a:rPr lang="zh-CN" altLang="en-US" dirty="0"/>
              <a:t>直接使用仅</a:t>
            </a:r>
            <a:r>
              <a:rPr lang="zh-CN" altLang="en-US" dirty="0" smtClean="0"/>
              <a:t>在手机上</a:t>
            </a:r>
            <a:r>
              <a:rPr lang="zh-CN" altLang="en-US" dirty="0"/>
              <a:t>可用的</a:t>
            </a:r>
            <a:r>
              <a:rPr lang="zh-CN" altLang="en-US" dirty="0" smtClean="0"/>
              <a:t>一些资源</a:t>
            </a:r>
            <a:r>
              <a:rPr lang="zh-CN" altLang="en-US" dirty="0"/>
              <a:t>，例如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GUI</a:t>
            </a:r>
            <a:r>
              <a:rPr lang="zh-CN" altLang="en-US" dirty="0" smtClean="0"/>
              <a:t>，重力传感器；</a:t>
            </a:r>
            <a:endParaRPr lang="en-US" altLang="zh-CN" dirty="0" smtClean="0"/>
          </a:p>
          <a:p>
            <a:r>
              <a:rPr lang="zh-CN" altLang="en-US" b="1" dirty="0" smtClean="0"/>
              <a:t>对可移动类进行预迁移处理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可移动类</a:t>
            </a:r>
            <a:r>
              <a:rPr lang="zh-CN" altLang="en-US" dirty="0"/>
              <a:t>和它的交互类之间的本地</a:t>
            </a:r>
            <a:r>
              <a:rPr lang="zh-CN" altLang="en-US" dirty="0" smtClean="0"/>
              <a:t>调用应该</a:t>
            </a:r>
            <a:r>
              <a:rPr lang="zh-CN" altLang="en-US" dirty="0"/>
              <a:t>被</a:t>
            </a:r>
            <a:r>
              <a:rPr lang="zh-CN" altLang="en-US" dirty="0" smtClean="0"/>
              <a:t>转换为按</a:t>
            </a:r>
            <a:r>
              <a:rPr lang="zh-CN" altLang="en-US" dirty="0"/>
              <a:t>需远程调用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生成可移动类的</a:t>
            </a:r>
            <a:r>
              <a:rPr lang="zh-CN" altLang="en-US" dirty="0" smtClean="0"/>
              <a:t>代理，同时重写</a:t>
            </a:r>
            <a:r>
              <a:rPr lang="zh-CN" altLang="en-US" dirty="0" smtClean="0"/>
              <a:t>调用</a:t>
            </a:r>
            <a:r>
              <a:rPr lang="zh-CN" altLang="en-US" dirty="0" smtClean="0"/>
              <a:t>者的代码</a:t>
            </a:r>
            <a:endParaRPr lang="en-US" altLang="zh-CN" dirty="0" smtClean="0"/>
          </a:p>
          <a:p>
            <a:r>
              <a:rPr lang="zh-CN" altLang="en-US" b="1" dirty="0" smtClean="0"/>
              <a:t>判断哪些类需要作为一个整体进行迁移</a:t>
            </a:r>
            <a:endParaRPr lang="en-US" altLang="zh-CN" b="1" dirty="0" smtClean="0"/>
          </a:p>
          <a:p>
            <a:pPr lvl="1"/>
            <a:r>
              <a:rPr lang="zh-CN" altLang="en-US" dirty="0"/>
              <a:t>经常</a:t>
            </a:r>
            <a:r>
              <a:rPr lang="zh-CN" altLang="en-US" dirty="0" smtClean="0"/>
              <a:t>交互的类作为一个整体</a:t>
            </a:r>
            <a:endParaRPr lang="en-US" altLang="zh-CN" dirty="0" smtClean="0"/>
          </a:p>
          <a:p>
            <a:r>
              <a:rPr lang="zh-CN" altLang="en-US" b="1" dirty="0" smtClean="0"/>
              <a:t>打包生成部署</a:t>
            </a:r>
            <a:r>
              <a:rPr lang="zh-CN" altLang="en-US" b="1" dirty="0" smtClean="0"/>
              <a:t>文件</a:t>
            </a:r>
            <a:endParaRPr lang="en-US" altLang="zh-CN" b="1" dirty="0" smtClean="0"/>
          </a:p>
          <a:p>
            <a:pPr lvl="1"/>
            <a:r>
              <a:rPr lang="zh-CN" altLang="en-US" dirty="0"/>
              <a:t>重构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Jar</a:t>
            </a:r>
            <a:r>
              <a:rPr lang="zh-CN" altLang="en-US" dirty="0" smtClean="0"/>
              <a:t>文件</a:t>
            </a:r>
            <a:r>
              <a:rPr lang="zh-CN" altLang="en-US" dirty="0"/>
              <a:t>，包含从重构的应用程序克隆的可移动的</a:t>
            </a:r>
            <a:r>
              <a:rPr lang="en-US" altLang="zh-CN" dirty="0"/>
              <a:t>Java</a:t>
            </a:r>
            <a:r>
              <a:rPr lang="zh-CN" altLang="en-US" dirty="0"/>
              <a:t>字节码文件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0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重构步骤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34372"/>
            <a:ext cx="10972800" cy="15140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17" y="2999109"/>
            <a:ext cx="10529966" cy="265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划分固定类和可移动类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固定类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在类方法中存在</a:t>
            </a:r>
            <a:r>
              <a:rPr lang="en-US" altLang="zh-CN" dirty="0"/>
              <a:t>native</a:t>
            </a:r>
            <a:r>
              <a:rPr lang="zh-CN" altLang="en-US" dirty="0"/>
              <a:t>关键字</a:t>
            </a:r>
          </a:p>
          <a:p>
            <a:pPr lvl="1"/>
            <a:r>
              <a:rPr lang="zh-CN" altLang="en-US" dirty="0"/>
              <a:t>继承、实现或者扩展了某些特定的</a:t>
            </a:r>
            <a:r>
              <a:rPr lang="en-US" altLang="zh-CN" dirty="0"/>
              <a:t>Android</a:t>
            </a:r>
            <a:r>
              <a:rPr lang="zh-CN" altLang="en-US" dirty="0"/>
              <a:t>系统类</a:t>
            </a:r>
            <a:endParaRPr lang="en-US" altLang="zh-CN" dirty="0"/>
          </a:p>
          <a:p>
            <a:r>
              <a:rPr lang="zh-CN" altLang="en-US" dirty="0" smtClean="0"/>
              <a:t>可能出现的问题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false positives: </a:t>
            </a:r>
            <a:r>
              <a:rPr lang="zh-CN" altLang="en-US" dirty="0" smtClean="0"/>
              <a:t>误分为可移动类，例如，</a:t>
            </a:r>
            <a:r>
              <a:rPr lang="en-US" altLang="zh-CN" dirty="0" smtClean="0"/>
              <a:t>“</a:t>
            </a:r>
            <a:r>
              <a:rPr lang="en-US" altLang="zh-CN" dirty="0" err="1"/>
              <a:t>cn.edu.pku.password</a:t>
            </a:r>
            <a:r>
              <a:rPr lang="en-US" altLang="zh-CN" dirty="0"/>
              <a:t>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false negatives: </a:t>
            </a:r>
            <a:r>
              <a:rPr lang="zh-CN" altLang="en-US" dirty="0" smtClean="0"/>
              <a:t>分为固定类，但实际可以迁移，例如，</a:t>
            </a:r>
            <a:r>
              <a:rPr lang="en-US" altLang="zh-CN" dirty="0"/>
              <a:t>“</a:t>
            </a:r>
            <a:r>
              <a:rPr lang="en-US" altLang="zh-CN" dirty="0" err="1"/>
              <a:t>cn.edu.pku.nativeCall</a:t>
            </a:r>
            <a:r>
              <a:rPr lang="en-US" altLang="zh-CN" dirty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解决方法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类命名模式配置文件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分别为</a:t>
            </a:r>
            <a:r>
              <a:rPr lang="en-US" altLang="zh-CN" dirty="0"/>
              <a:t>Android 2.1</a:t>
            </a:r>
            <a:r>
              <a:rPr lang="zh-CN" altLang="en-US" dirty="0"/>
              <a:t>和</a:t>
            </a:r>
            <a:r>
              <a:rPr lang="en-US" altLang="zh-CN" dirty="0"/>
              <a:t>2.2</a:t>
            </a:r>
            <a:r>
              <a:rPr lang="zh-CN" altLang="en-US" dirty="0"/>
              <a:t>预定了</a:t>
            </a:r>
            <a:r>
              <a:rPr lang="en-US" altLang="zh-CN" dirty="0"/>
              <a:t>63</a:t>
            </a:r>
            <a:r>
              <a:rPr lang="zh-CN" altLang="en-US" dirty="0"/>
              <a:t>和</a:t>
            </a:r>
            <a:r>
              <a:rPr lang="en-US" altLang="zh-CN" dirty="0"/>
              <a:t>72</a:t>
            </a:r>
            <a:r>
              <a:rPr lang="zh-CN" altLang="en-US" dirty="0"/>
              <a:t>种命名</a:t>
            </a:r>
            <a:r>
              <a:rPr lang="zh-CN" altLang="en-US" dirty="0" smtClean="0"/>
              <a:t>模式，可以强制某些可移动类为固定类。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11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生成代理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调用者的视角</a:t>
            </a:r>
            <a:r>
              <a:rPr lang="en-US" altLang="zh-CN" dirty="0" smtClean="0"/>
              <a:t>: </a:t>
            </a:r>
            <a:r>
              <a:rPr lang="zh-CN" altLang="en-US" dirty="0" smtClean="0"/>
              <a:t>被调用类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的代理</a:t>
            </a:r>
            <a:r>
              <a:rPr lang="en-US" altLang="zh-CN" dirty="0" smtClean="0"/>
              <a:t>=</a:t>
            </a:r>
            <a:r>
              <a:rPr lang="zh-CN" altLang="en-US" dirty="0" smtClean="0"/>
              <a:t>类</a:t>
            </a:r>
            <a:r>
              <a:rPr lang="en-US" altLang="zh-CN" dirty="0"/>
              <a:t>N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的代理</a:t>
            </a:r>
            <a:r>
              <a:rPr lang="zh-CN" altLang="en-US" dirty="0" smtClean="0"/>
              <a:t>与保留类</a:t>
            </a:r>
            <a:r>
              <a:rPr lang="en-US" altLang="zh-CN" dirty="0" smtClean="0"/>
              <a:t>N</a:t>
            </a:r>
            <a:r>
              <a:rPr lang="zh-CN" altLang="en-US" dirty="0" smtClean="0"/>
              <a:t>所具有的</a:t>
            </a:r>
            <a:r>
              <a:rPr lang="zh-CN" altLang="en-US" dirty="0" smtClean="0"/>
              <a:t>层次结构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N </a:t>
            </a:r>
            <a:r>
              <a:rPr lang="en-US" altLang="zh-CN" dirty="0"/>
              <a:t>extends </a:t>
            </a:r>
            <a:r>
              <a:rPr lang="en-US" altLang="zh-CN" i="1" dirty="0" err="1" smtClean="0"/>
              <a:t>Nparent</a:t>
            </a:r>
            <a:r>
              <a:rPr lang="en-US" altLang="zh-CN" dirty="0" smtClean="0"/>
              <a:t>  —&gt; </a:t>
            </a:r>
            <a:r>
              <a:rPr lang="en-US" altLang="zh-CN" i="1" dirty="0" err="1" smtClean="0"/>
              <a:t>NProxy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extend </a:t>
            </a:r>
            <a:r>
              <a:rPr lang="en-US" altLang="zh-CN" i="1" dirty="0" err="1" smtClean="0"/>
              <a:t>NParent</a:t>
            </a:r>
            <a:r>
              <a:rPr lang="en-US" altLang="zh-CN" dirty="0" err="1" smtClean="0"/>
              <a:t>’s</a:t>
            </a:r>
            <a:r>
              <a:rPr lang="en-US" altLang="zh-CN" dirty="0" smtClean="0"/>
              <a:t> </a:t>
            </a:r>
            <a:r>
              <a:rPr lang="en-US" altLang="zh-CN" dirty="0"/>
              <a:t>proxy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生成代理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对于类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，生成其相应代理类，具体步骤如下：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提取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的所有方法名形成相应的</a:t>
            </a:r>
            <a:r>
              <a:rPr lang="en-US" altLang="zh-CN" dirty="0" err="1" smtClean="0"/>
              <a:t>Nintf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/>
              <a:t>使</a:t>
            </a:r>
            <a:r>
              <a:rPr lang="en-US" altLang="zh-CN" dirty="0" err="1" smtClean="0"/>
              <a:t>Nintf</a:t>
            </a:r>
            <a:r>
              <a:rPr lang="en-US" altLang="zh-CN" dirty="0" smtClean="0"/>
              <a:t> extend </a:t>
            </a:r>
            <a:r>
              <a:rPr lang="en-US" altLang="zh-CN" dirty="0" err="1" smtClean="0"/>
              <a:t>NParent</a:t>
            </a:r>
            <a:r>
              <a:rPr lang="zh-CN" altLang="en-US" dirty="0"/>
              <a:t>的</a:t>
            </a:r>
            <a:r>
              <a:rPr lang="en-US" altLang="zh-CN" dirty="0" err="1"/>
              <a:t>NParentIntf</a:t>
            </a:r>
            <a:r>
              <a:rPr lang="zh-CN" altLang="en-US" dirty="0"/>
              <a:t>接口，以便保持继承</a:t>
            </a:r>
            <a:r>
              <a:rPr lang="zh-CN" altLang="en-US" dirty="0" smtClean="0"/>
              <a:t>层次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</a:t>
            </a:r>
            <a:r>
              <a:rPr lang="en-US" altLang="zh-CN" dirty="0" smtClean="0"/>
              <a:t>N </a:t>
            </a:r>
            <a:r>
              <a:rPr lang="zh-CN" altLang="en-US" dirty="0" smtClean="0"/>
              <a:t>以及 </a:t>
            </a:r>
            <a:r>
              <a:rPr lang="en-US" altLang="zh-CN" dirty="0" err="1" smtClean="0"/>
              <a:t>NProxy</a:t>
            </a:r>
            <a:r>
              <a:rPr lang="en-US" altLang="zh-CN" dirty="0" smtClean="0"/>
              <a:t> implement </a:t>
            </a:r>
            <a:r>
              <a:rPr lang="en-US" altLang="zh-CN" dirty="0" err="1" smtClean="0"/>
              <a:t>Nintf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Dpartner</a:t>
            </a:r>
            <a:r>
              <a:rPr lang="zh-CN" altLang="en-US" dirty="0" smtClean="0"/>
              <a:t>重写所有其他类，将调用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改为调用</a:t>
            </a:r>
            <a:r>
              <a:rPr lang="en-US" altLang="zh-CN" dirty="0" err="1" smtClean="0"/>
              <a:t>NIntf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95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重构应用类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Field to Method Transformer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11721133"/>
              </p:ext>
            </p:extLst>
          </p:nvPr>
        </p:nvGraphicFramePr>
        <p:xfrm>
          <a:off x="2032000" y="2206130"/>
          <a:ext cx="8128000" cy="2868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57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u4" id="{1A4D17E5-46D7-4C0E-9156-2CEB289CFDFA}" vid="{A755E57B-C200-442E-AB50-93ADF01121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pku4</Template>
  <TotalTime>4450</TotalTime>
  <Words>1243</Words>
  <Application>Microsoft Office PowerPoint</Application>
  <PresentationFormat>宽屏</PresentationFormat>
  <Paragraphs>112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宋体</vt:lpstr>
      <vt:lpstr>微软雅黑</vt:lpstr>
      <vt:lpstr>Arial</vt:lpstr>
      <vt:lpstr>Calibri</vt:lpstr>
      <vt:lpstr>pku4</vt:lpstr>
      <vt:lpstr>Refactoring Android Java Code for On-Demand Computation Ofﬂoading</vt:lpstr>
      <vt:lpstr>主要贡献</vt:lpstr>
      <vt:lpstr>设计模式</vt:lpstr>
      <vt:lpstr>重构步骤</vt:lpstr>
      <vt:lpstr>重构步骤</vt:lpstr>
      <vt:lpstr>划分固定类和可移动类</vt:lpstr>
      <vt:lpstr>生成代理</vt:lpstr>
      <vt:lpstr>生成代理</vt:lpstr>
      <vt:lpstr>重构应用类</vt:lpstr>
      <vt:lpstr>重构应用类</vt:lpstr>
      <vt:lpstr>应用类聚类</vt:lpstr>
      <vt:lpstr>应用类聚类</vt:lpstr>
      <vt:lpstr>应用类聚类</vt:lpstr>
      <vt:lpstr>应用聚类</vt:lpstr>
      <vt:lpstr>应用类聚类</vt:lpstr>
      <vt:lpstr>确定进行计算迁移的类簇</vt:lpstr>
      <vt:lpstr>实验设计</vt:lpstr>
      <vt:lpstr>实验设计</vt:lpstr>
      <vt:lpstr>实验评估</vt:lpstr>
      <vt:lpstr>实验结果</vt:lpstr>
      <vt:lpstr>实验结果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Android Java Code for On-Demand Computation Ofﬂoading</dc:title>
  <dc:creator>zjbpoping</dc:creator>
  <cp:lastModifiedBy>zjbpoping</cp:lastModifiedBy>
  <cp:revision>54</cp:revision>
  <dcterms:created xsi:type="dcterms:W3CDTF">2017-02-09T06:22:10Z</dcterms:created>
  <dcterms:modified xsi:type="dcterms:W3CDTF">2017-02-17T12:30:20Z</dcterms:modified>
</cp:coreProperties>
</file>