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77" r:id="rId2"/>
    <p:sldId id="276" r:id="rId3"/>
    <p:sldId id="260" r:id="rId4"/>
    <p:sldId id="262" r:id="rId5"/>
    <p:sldId id="280" r:id="rId6"/>
    <p:sldId id="282" r:id="rId7"/>
    <p:sldId id="279" r:id="rId8"/>
    <p:sldId id="283" r:id="rId9"/>
    <p:sldId id="284" r:id="rId10"/>
    <p:sldId id="281" r:id="rId11"/>
    <p:sldId id="287" r:id="rId12"/>
    <p:sldId id="285" r:id="rId13"/>
    <p:sldId id="288" r:id="rId14"/>
    <p:sldId id="289" r:id="rId15"/>
    <p:sldId id="291" r:id="rId16"/>
    <p:sldId id="292" r:id="rId17"/>
    <p:sldId id="293" r:id="rId18"/>
    <p:sldId id="301" r:id="rId19"/>
    <p:sldId id="294" r:id="rId20"/>
    <p:sldId id="295" r:id="rId21"/>
    <p:sldId id="296" r:id="rId22"/>
    <p:sldId id="297" r:id="rId23"/>
    <p:sldId id="298" r:id="rId24"/>
    <p:sldId id="299" r:id="rId25"/>
    <p:sldId id="300" r:id="rId26"/>
    <p:sldId id="30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64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8" autoAdjust="0"/>
    <p:restoredTop sz="83469"/>
  </p:normalViewPr>
  <p:slideViewPr>
    <p:cSldViewPr snapToGrid="0" snapToObjects="1">
      <p:cViewPr varScale="1">
        <p:scale>
          <a:sx n="38" d="100"/>
          <a:sy n="38" d="100"/>
        </p:scale>
        <p:origin x="870" y="48"/>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7888A-C221-7B4B-A0C8-4458AF8B3DCD}" type="datetimeFigureOut">
              <a:rPr kumimoji="1" lang="zh-CN" altLang="en-US" smtClean="0"/>
              <a:t>2017/3/23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1CA53-5A07-D849-96CA-4EE66BA58839}" type="slidenum">
              <a:rPr kumimoji="1" lang="zh-CN" altLang="en-US" smtClean="0"/>
              <a:t>‹#›</a:t>
            </a:fld>
            <a:endParaRPr kumimoji="1" lang="zh-CN" altLang="en-US"/>
          </a:p>
        </p:txBody>
      </p:sp>
    </p:spTree>
    <p:extLst>
      <p:ext uri="{BB962C8B-B14F-4D97-AF65-F5344CB8AC3E}">
        <p14:creationId xmlns:p14="http://schemas.microsoft.com/office/powerpoint/2010/main" val="118578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a:t>
            </a:fld>
            <a:endParaRPr kumimoji="1" lang="zh-CN" altLang="en-US"/>
          </a:p>
        </p:txBody>
      </p:sp>
    </p:spTree>
    <p:extLst>
      <p:ext uri="{BB962C8B-B14F-4D97-AF65-F5344CB8AC3E}">
        <p14:creationId xmlns:p14="http://schemas.microsoft.com/office/powerpoint/2010/main" val="271372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minPts</a:t>
            </a:r>
            <a:r>
              <a:rPr lang="zh-CN" altLang="en-US" dirty="0" smtClean="0"/>
              <a:t>采用经验式</a:t>
            </a:r>
            <a:r>
              <a:rPr lang="en-US" altLang="zh-CN" dirty="0" smtClean="0"/>
              <a:t>round(m/25)</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Radius</a:t>
            </a:r>
            <a:r>
              <a:rPr lang="zh-CN" altLang="en-US" dirty="0" smtClean="0"/>
              <a:t>也是一个经验值，通过</a:t>
            </a:r>
            <a:r>
              <a:rPr lang="en-US" altLang="zh-CN" dirty="0" smtClean="0"/>
              <a:t>Gamma</a:t>
            </a:r>
            <a:r>
              <a:rPr lang="zh-CN" altLang="en-US" dirty="0" smtClean="0"/>
              <a:t>函数来获得</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12</a:t>
            </a:fld>
            <a:endParaRPr kumimoji="1" lang="zh-CN" altLang="en-US"/>
          </a:p>
        </p:txBody>
      </p:sp>
    </p:spTree>
    <p:extLst>
      <p:ext uri="{BB962C8B-B14F-4D97-AF65-F5344CB8AC3E}">
        <p14:creationId xmlns:p14="http://schemas.microsoft.com/office/powerpoint/2010/main" val="1873694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13</a:t>
            </a:fld>
            <a:endParaRPr kumimoji="1" lang="zh-CN" altLang="en-US"/>
          </a:p>
        </p:txBody>
      </p:sp>
    </p:spTree>
    <p:extLst>
      <p:ext uri="{BB962C8B-B14F-4D97-AF65-F5344CB8AC3E}">
        <p14:creationId xmlns:p14="http://schemas.microsoft.com/office/powerpoint/2010/main" val="227896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1007 services   200</a:t>
            </a:r>
            <a:r>
              <a:rPr lang="zh-CN" altLang="en-US" dirty="0" smtClean="0"/>
              <a:t>多个请求   然后</a:t>
            </a:r>
            <a:r>
              <a:rPr lang="en-US" altLang="zh-CN" dirty="0" smtClean="0"/>
              <a:t>cluster</a:t>
            </a:r>
            <a:r>
              <a:rPr lang="zh-CN" altLang="en-US" dirty="0" smtClean="0"/>
              <a:t>较于不</a:t>
            </a:r>
            <a:r>
              <a:rPr lang="en-US" altLang="zh-CN" dirty="0" smtClean="0"/>
              <a:t>cluster</a:t>
            </a:r>
            <a:r>
              <a:rPr lang="zh-CN" altLang="en-US" dirty="0" smtClean="0"/>
              <a:t>匹配时间节约</a:t>
            </a:r>
            <a:r>
              <a:rPr lang="en-US" altLang="zh-CN" dirty="0" smtClean="0"/>
              <a:t>80%</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14</a:t>
            </a:fld>
            <a:endParaRPr kumimoji="1" lang="zh-CN" altLang="en-US"/>
          </a:p>
        </p:txBody>
      </p:sp>
    </p:spTree>
    <p:extLst>
      <p:ext uri="{BB962C8B-B14F-4D97-AF65-F5344CB8AC3E}">
        <p14:creationId xmlns:p14="http://schemas.microsoft.com/office/powerpoint/2010/main" val="383375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相等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直接父类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间接父类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直接子类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间接子类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拥有全部公共父类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拥有部分公共父类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拥有至少一个祖父类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拥有至少一个孙子节点</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15</a:t>
            </a:fld>
            <a:endParaRPr kumimoji="1" lang="zh-CN" altLang="en-US"/>
          </a:p>
        </p:txBody>
      </p:sp>
    </p:spTree>
    <p:extLst>
      <p:ext uri="{BB962C8B-B14F-4D97-AF65-F5344CB8AC3E}">
        <p14:creationId xmlns:p14="http://schemas.microsoft.com/office/powerpoint/2010/main" val="1841466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16</a:t>
            </a:fld>
            <a:endParaRPr kumimoji="1" lang="zh-CN" altLang="en-US"/>
          </a:p>
        </p:txBody>
      </p:sp>
    </p:spTree>
    <p:extLst>
      <p:ext uri="{BB962C8B-B14F-4D97-AF65-F5344CB8AC3E}">
        <p14:creationId xmlns:p14="http://schemas.microsoft.com/office/powerpoint/2010/main" val="4252233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17</a:t>
            </a:fld>
            <a:endParaRPr kumimoji="1" lang="zh-CN" altLang="en-US"/>
          </a:p>
        </p:txBody>
      </p:sp>
    </p:spTree>
    <p:extLst>
      <p:ext uri="{BB962C8B-B14F-4D97-AF65-F5344CB8AC3E}">
        <p14:creationId xmlns:p14="http://schemas.microsoft.com/office/powerpoint/2010/main" val="767031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实时聚类肯定是更耗时的</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18</a:t>
            </a:fld>
            <a:endParaRPr kumimoji="1" lang="zh-CN" altLang="en-US"/>
          </a:p>
        </p:txBody>
      </p:sp>
    </p:spTree>
    <p:extLst>
      <p:ext uri="{BB962C8B-B14F-4D97-AF65-F5344CB8AC3E}">
        <p14:creationId xmlns:p14="http://schemas.microsoft.com/office/powerpoint/2010/main" val="3055642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19</a:t>
            </a:fld>
            <a:endParaRPr kumimoji="1" lang="zh-CN" altLang="en-US"/>
          </a:p>
        </p:txBody>
      </p:sp>
    </p:spTree>
    <p:extLst>
      <p:ext uri="{BB962C8B-B14F-4D97-AF65-F5344CB8AC3E}">
        <p14:creationId xmlns:p14="http://schemas.microsoft.com/office/powerpoint/2010/main" val="2893361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20</a:t>
            </a:fld>
            <a:endParaRPr kumimoji="1" lang="zh-CN" altLang="en-US"/>
          </a:p>
        </p:txBody>
      </p:sp>
    </p:spTree>
    <p:extLst>
      <p:ext uri="{BB962C8B-B14F-4D97-AF65-F5344CB8AC3E}">
        <p14:creationId xmlns:p14="http://schemas.microsoft.com/office/powerpoint/2010/main" val="3603069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cluster</a:t>
            </a:r>
            <a:r>
              <a:rPr lang="zh-CN" altLang="en-US" dirty="0" smtClean="0"/>
              <a:t>内部相似度</a:t>
            </a:r>
            <a:endParaRPr lang="en-US" altLang="zh-CN" dirty="0" smtClean="0"/>
          </a:p>
          <a:p>
            <a:r>
              <a:rPr lang="en-US" altLang="zh-CN" dirty="0" smtClean="0"/>
              <a:t>Cluster</a:t>
            </a:r>
            <a:r>
              <a:rPr lang="zh-CN" altLang="en-US" dirty="0" smtClean="0"/>
              <a:t>簇间相似度</a:t>
            </a:r>
            <a:endParaRPr lang="en-US" altLang="zh-CN" dirty="0" smtClean="0"/>
          </a:p>
          <a:p>
            <a:r>
              <a:rPr lang="zh-CN" altLang="en-US" dirty="0" smtClean="0"/>
              <a:t>取</a:t>
            </a:r>
            <a:r>
              <a:rPr lang="en-US" altLang="zh-CN" dirty="0" smtClean="0"/>
              <a:t>cluster</a:t>
            </a:r>
            <a:r>
              <a:rPr lang="zh-CN" altLang="en-US" dirty="0" smtClean="0"/>
              <a:t>所有服务的</a:t>
            </a:r>
            <a:r>
              <a:rPr lang="en-US" altLang="zh-CN" dirty="0" smtClean="0"/>
              <a:t>Silhouette width</a:t>
            </a:r>
            <a:r>
              <a:rPr lang="zh-CN" altLang="en-US" dirty="0" smtClean="0"/>
              <a:t>的平均值   相当于</a:t>
            </a:r>
            <a:r>
              <a:rPr lang="en-US" altLang="zh-CN" dirty="0" smtClean="0"/>
              <a:t>cluster</a:t>
            </a:r>
            <a:r>
              <a:rPr lang="zh-CN" altLang="en-US" dirty="0" smtClean="0"/>
              <a:t>不相似度的一个区间</a:t>
            </a:r>
            <a:endParaRPr lang="en-US" altLang="zh-CN" dirty="0" smtClean="0"/>
          </a:p>
          <a:p>
            <a:r>
              <a:rPr lang="zh-CN" altLang="en-US" dirty="0" smtClean="0"/>
              <a:t>纯度</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21</a:t>
            </a:fld>
            <a:endParaRPr kumimoji="1" lang="zh-CN" altLang="en-US"/>
          </a:p>
        </p:txBody>
      </p:sp>
    </p:spTree>
    <p:extLst>
      <p:ext uri="{BB962C8B-B14F-4D97-AF65-F5344CB8AC3E}">
        <p14:creationId xmlns:p14="http://schemas.microsoft.com/office/powerpoint/2010/main" val="236929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包括对服务完成什么，对服务适用性和服务质量的限制，服务请求者必须满足的条件等的描述。</a:t>
            </a:r>
          </a:p>
          <a:p>
            <a:endParaRPr lang="en-US" altLang="zh-CN" dirty="0" smtClean="0"/>
          </a:p>
          <a:p>
            <a:r>
              <a:rPr lang="zh-CN" altLang="en-US" dirty="0" smtClean="0"/>
              <a:t>它描述了如何请求服务以及当执行服务时会发生什么。</a:t>
            </a:r>
          </a:p>
          <a:p>
            <a:endParaRPr lang="en-US" altLang="zh-CN" dirty="0" smtClean="0"/>
          </a:p>
          <a:p>
            <a:r>
              <a:rPr lang="zh-CN" altLang="en-US" dirty="0" smtClean="0"/>
              <a:t>指定通信协议，消息格式和其他服务特定的细节，例如在联系服务时使用的端口号，每个语义类型的输入或输出，必须指定交换该类型的数据元素的明确方式（即所采用的串行化技术）。</a:t>
            </a:r>
            <a:endParaRPr lang="en-US" altLang="zh-CN" dirty="0" smtClean="0"/>
          </a:p>
          <a:p>
            <a:r>
              <a:rPr lang="zh-CN" altLang="en-US" dirty="0" smtClean="0"/>
              <a:t>利用</a:t>
            </a:r>
            <a:r>
              <a:rPr lang="en-US" altLang="zh-CN" dirty="0" smtClean="0"/>
              <a:t>Ontology</a:t>
            </a:r>
            <a:r>
              <a:rPr lang="zh-CN" altLang="en-US" dirty="0" smtClean="0"/>
              <a:t>来描述</a:t>
            </a:r>
            <a:r>
              <a:rPr lang="en-US" altLang="zh-CN" dirty="0" smtClean="0"/>
              <a:t>Web</a:t>
            </a:r>
            <a:r>
              <a:rPr lang="zh-CN" altLang="en-US" dirty="0" smtClean="0"/>
              <a:t>服务，然后通过这些带有语义信息的描述实现</a:t>
            </a:r>
            <a:r>
              <a:rPr lang="en-US" altLang="zh-CN" dirty="0" smtClean="0"/>
              <a:t>Web</a:t>
            </a:r>
            <a:r>
              <a:rPr lang="zh-CN" altLang="en-US" dirty="0" smtClean="0"/>
              <a:t>服务来实现服务的自动发现，调用和组合。</a:t>
            </a:r>
            <a:endParaRPr lang="en-US" altLang="zh-CN" dirty="0" smtClean="0"/>
          </a:p>
          <a:p>
            <a:r>
              <a:rPr lang="en-US" altLang="zh-CN" dirty="0" smtClean="0"/>
              <a:t>WSDL</a:t>
            </a:r>
            <a:r>
              <a:rPr lang="zh-CN" altLang="en-US" dirty="0" smtClean="0"/>
              <a:t>的粒度：</a:t>
            </a:r>
            <a:r>
              <a:rPr lang="zh-CN" altLang="en-US" sz="1200" b="0" i="0" kern="1200" dirty="0" smtClean="0">
                <a:solidFill>
                  <a:schemeClr val="tx1"/>
                </a:solidFill>
                <a:effectLst/>
                <a:latin typeface="+mn-lt"/>
                <a:ea typeface="+mn-ea"/>
                <a:cs typeface="+mn-cs"/>
              </a:rPr>
              <a:t>数据类型</a:t>
            </a:r>
            <a:r>
              <a:rPr lang="en-US" altLang="zh-CN" sz="1200" b="0" i="0" kern="1200" dirty="0" smtClean="0">
                <a:solidFill>
                  <a:schemeClr val="tx1"/>
                </a:solidFill>
                <a:effectLst/>
                <a:latin typeface="+mn-lt"/>
                <a:ea typeface="+mn-ea"/>
                <a:cs typeface="+mn-cs"/>
              </a:rPr>
              <a:t>(Data type)</a:t>
            </a:r>
            <a:r>
              <a:rPr lang="zh-CN" altLang="en-US" sz="1200" b="0" i="0" kern="1200" dirty="0" smtClean="0">
                <a:solidFill>
                  <a:schemeClr val="tx1"/>
                </a:solidFill>
                <a:effectLst/>
                <a:latin typeface="+mn-lt"/>
                <a:ea typeface="+mn-ea"/>
                <a:cs typeface="+mn-cs"/>
              </a:rPr>
              <a:t>、消息</a:t>
            </a:r>
            <a:r>
              <a:rPr lang="en-US" altLang="zh-CN" sz="1200" b="0" i="0" kern="1200" dirty="0" smtClean="0">
                <a:solidFill>
                  <a:schemeClr val="tx1"/>
                </a:solidFill>
                <a:effectLst/>
                <a:latin typeface="+mn-lt"/>
                <a:ea typeface="+mn-ea"/>
                <a:cs typeface="+mn-cs"/>
              </a:rPr>
              <a:t>(Message)</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(Operation)</a:t>
            </a:r>
            <a:r>
              <a:rPr lang="zh-CN" altLang="en-US" sz="1200" b="0" i="0" kern="1200" dirty="0" smtClean="0">
                <a:solidFill>
                  <a:schemeClr val="tx1"/>
                </a:solidFill>
                <a:effectLst/>
                <a:latin typeface="+mn-lt"/>
                <a:ea typeface="+mn-ea"/>
                <a:cs typeface="+mn-cs"/>
              </a:rPr>
              <a:t>和访问端口</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PortType</a:t>
            </a:r>
            <a:r>
              <a:rPr lang="en-US" altLang="zh-CN" sz="1200" b="0" i="0" kern="1200" dirty="0" smtClean="0">
                <a:solidFill>
                  <a:schemeClr val="tx1"/>
                </a:solidFill>
                <a:effectLst/>
                <a:latin typeface="+mn-lt"/>
                <a:ea typeface="+mn-ea"/>
                <a:cs typeface="+mn-cs"/>
              </a:rPr>
              <a:t>)</a:t>
            </a:r>
            <a:endParaRPr lang="en-US" altLang="zh-CN" dirty="0" smtClean="0"/>
          </a:p>
          <a:p>
            <a:endParaRPr lang="en-US" altLang="zh-CN" dirty="0" smtClean="0"/>
          </a:p>
          <a:p>
            <a:r>
              <a:rPr lang="en-US" altLang="zh-CN" dirty="0" smtClean="0"/>
              <a:t>SOAP</a:t>
            </a:r>
            <a:r>
              <a:rPr lang="zh-CN" altLang="en-US" dirty="0" smtClean="0"/>
              <a:t>协议存在很多弊端：</a:t>
            </a:r>
            <a:endParaRPr lang="en-US" altLang="zh-CN" dirty="0" smtClean="0"/>
          </a:p>
          <a:p>
            <a:r>
              <a:rPr lang="zh-CN" altLang="en-US" dirty="0" smtClean="0"/>
              <a:t>存在大量的协议和标准，会对交互产生障碍</a:t>
            </a:r>
            <a:endParaRPr lang="en-US" altLang="zh-CN" dirty="0" smtClean="0"/>
          </a:p>
          <a:p>
            <a:r>
              <a:rPr lang="en-US" altLang="zh-CN" dirty="0" smtClean="0"/>
              <a:t>SOAP</a:t>
            </a:r>
            <a:r>
              <a:rPr lang="zh-CN" altLang="en-US" dirty="0" smtClean="0"/>
              <a:t>协议位于</a:t>
            </a:r>
            <a:r>
              <a:rPr lang="en-US" altLang="zh-CN" dirty="0" smtClean="0"/>
              <a:t>HTTP</a:t>
            </a:r>
            <a:r>
              <a:rPr lang="zh-CN" altLang="en-US" dirty="0" smtClean="0"/>
              <a:t>协议之上，使得信息臃肿，属于复杂、重量级的</a:t>
            </a:r>
            <a:r>
              <a:rPr lang="en-US" altLang="zh-CN" dirty="0" smtClean="0"/>
              <a:t>Web</a:t>
            </a:r>
            <a:r>
              <a:rPr lang="zh-CN" altLang="en-US" dirty="0" smtClean="0"/>
              <a:t>服务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4</a:t>
            </a:fld>
            <a:endParaRPr kumimoji="1" lang="zh-CN" altLang="en-US"/>
          </a:p>
        </p:txBody>
      </p:sp>
    </p:spTree>
    <p:extLst>
      <p:ext uri="{BB962C8B-B14F-4D97-AF65-F5344CB8AC3E}">
        <p14:creationId xmlns:p14="http://schemas.microsoft.com/office/powerpoint/2010/main" val="220632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22</a:t>
            </a:fld>
            <a:endParaRPr kumimoji="1" lang="zh-CN" altLang="en-US"/>
          </a:p>
        </p:txBody>
      </p:sp>
    </p:spTree>
    <p:extLst>
      <p:ext uri="{BB962C8B-B14F-4D97-AF65-F5344CB8AC3E}">
        <p14:creationId xmlns:p14="http://schemas.microsoft.com/office/powerpoint/2010/main" val="2127160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23</a:t>
            </a:fld>
            <a:endParaRPr kumimoji="1" lang="zh-CN" altLang="en-US"/>
          </a:p>
        </p:txBody>
      </p:sp>
    </p:spTree>
    <p:extLst>
      <p:ext uri="{BB962C8B-B14F-4D97-AF65-F5344CB8AC3E}">
        <p14:creationId xmlns:p14="http://schemas.microsoft.com/office/powerpoint/2010/main" val="161259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24</a:t>
            </a:fld>
            <a:endParaRPr kumimoji="1" lang="zh-CN" altLang="en-US"/>
          </a:p>
        </p:txBody>
      </p:sp>
    </p:spTree>
    <p:extLst>
      <p:ext uri="{BB962C8B-B14F-4D97-AF65-F5344CB8AC3E}">
        <p14:creationId xmlns:p14="http://schemas.microsoft.com/office/powerpoint/2010/main" val="138130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25</a:t>
            </a:fld>
            <a:endParaRPr kumimoji="1" lang="zh-CN" altLang="en-US"/>
          </a:p>
        </p:txBody>
      </p:sp>
    </p:spTree>
    <p:extLst>
      <p:ext uri="{BB962C8B-B14F-4D97-AF65-F5344CB8AC3E}">
        <p14:creationId xmlns:p14="http://schemas.microsoft.com/office/powerpoint/2010/main" val="119467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26</a:t>
            </a:fld>
            <a:endParaRPr kumimoji="1" lang="zh-CN" altLang="en-US"/>
          </a:p>
        </p:txBody>
      </p:sp>
    </p:spTree>
    <p:extLst>
      <p:ext uri="{BB962C8B-B14F-4D97-AF65-F5344CB8AC3E}">
        <p14:creationId xmlns:p14="http://schemas.microsoft.com/office/powerpoint/2010/main" val="2178773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包括对服务完成什么，对服务适用性和服务质量的限制，服务请求者必须满足的条件等的描述。</a:t>
            </a:r>
          </a:p>
          <a:p>
            <a:r>
              <a:rPr lang="zh-CN" altLang="en-US" dirty="0" smtClean="0"/>
              <a:t>它描述了如何请求服务以及当执行服务时会发生什么。</a:t>
            </a:r>
          </a:p>
          <a:p>
            <a:r>
              <a:rPr lang="zh-CN" altLang="en-US" dirty="0" smtClean="0"/>
              <a:t>指定通信协议，消息格式和其他服务特定的细节，例如在联系服务时使用的端口号，每个语义类型的输入或输出，必须指定交换该类型的数据元素的明确方式（即所采用的串行化技术）。</a:t>
            </a:r>
            <a:endParaRPr lang="en-US" altLang="zh-CN" dirty="0" smtClean="0"/>
          </a:p>
          <a:p>
            <a:r>
              <a:rPr lang="zh-CN" altLang="en-US" dirty="0" smtClean="0"/>
              <a:t>利用</a:t>
            </a:r>
            <a:r>
              <a:rPr lang="en-US" altLang="zh-CN" dirty="0" smtClean="0"/>
              <a:t>Ontology</a:t>
            </a:r>
            <a:r>
              <a:rPr lang="zh-CN" altLang="en-US" dirty="0" smtClean="0"/>
              <a:t>来描述</a:t>
            </a:r>
            <a:r>
              <a:rPr lang="en-US" altLang="zh-CN" dirty="0" smtClean="0"/>
              <a:t>Web</a:t>
            </a:r>
            <a:r>
              <a:rPr lang="zh-CN" altLang="en-US" dirty="0" smtClean="0"/>
              <a:t>服务，然后通过这些带有语义信息的描述实现</a:t>
            </a:r>
            <a:r>
              <a:rPr lang="en-US" altLang="zh-CN" dirty="0" smtClean="0"/>
              <a:t>Web</a:t>
            </a:r>
            <a:r>
              <a:rPr lang="zh-CN" altLang="en-US" dirty="0" smtClean="0"/>
              <a:t>服务来实现服务的自动发现，调用和组合。</a:t>
            </a:r>
            <a:endParaRPr lang="en-US" altLang="zh-CN" dirty="0" smtClean="0"/>
          </a:p>
          <a:p>
            <a:r>
              <a:rPr lang="en-US" altLang="zh-CN" dirty="0" smtClean="0"/>
              <a:t>WSDL</a:t>
            </a:r>
            <a:r>
              <a:rPr lang="zh-CN" altLang="en-US" dirty="0" smtClean="0"/>
              <a:t>的粒度：</a:t>
            </a:r>
            <a:r>
              <a:rPr lang="zh-CN" altLang="en-US" sz="1200" b="0" i="0" kern="1200" dirty="0" smtClean="0">
                <a:solidFill>
                  <a:schemeClr val="tx1"/>
                </a:solidFill>
                <a:effectLst/>
                <a:latin typeface="+mn-lt"/>
                <a:ea typeface="+mn-ea"/>
                <a:cs typeface="+mn-cs"/>
              </a:rPr>
              <a:t>数据类型</a:t>
            </a:r>
            <a:r>
              <a:rPr lang="en-US" altLang="zh-CN" sz="1200" b="0" i="0" kern="1200" dirty="0" smtClean="0">
                <a:solidFill>
                  <a:schemeClr val="tx1"/>
                </a:solidFill>
                <a:effectLst/>
                <a:latin typeface="+mn-lt"/>
                <a:ea typeface="+mn-ea"/>
                <a:cs typeface="+mn-cs"/>
              </a:rPr>
              <a:t>(Data type)</a:t>
            </a:r>
            <a:r>
              <a:rPr lang="zh-CN" altLang="en-US" sz="1200" b="0" i="0" kern="1200" dirty="0" smtClean="0">
                <a:solidFill>
                  <a:schemeClr val="tx1"/>
                </a:solidFill>
                <a:effectLst/>
                <a:latin typeface="+mn-lt"/>
                <a:ea typeface="+mn-ea"/>
                <a:cs typeface="+mn-cs"/>
              </a:rPr>
              <a:t>、消息</a:t>
            </a:r>
            <a:r>
              <a:rPr lang="en-US" altLang="zh-CN" sz="1200" b="0" i="0" kern="1200" dirty="0" smtClean="0">
                <a:solidFill>
                  <a:schemeClr val="tx1"/>
                </a:solidFill>
                <a:effectLst/>
                <a:latin typeface="+mn-lt"/>
                <a:ea typeface="+mn-ea"/>
                <a:cs typeface="+mn-cs"/>
              </a:rPr>
              <a:t>(Message)</a:t>
            </a:r>
            <a:r>
              <a:rPr lang="zh-CN" altLang="en-US" sz="1200" b="0" i="0" kern="1200" dirty="0" smtClean="0">
                <a:solidFill>
                  <a:schemeClr val="tx1"/>
                </a:solidFill>
                <a:effectLst/>
                <a:latin typeface="+mn-lt"/>
                <a:ea typeface="+mn-ea"/>
                <a:cs typeface="+mn-cs"/>
              </a:rPr>
              <a:t>、方法</a:t>
            </a:r>
            <a:r>
              <a:rPr lang="en-US" altLang="zh-CN" sz="1200" b="0" i="0" kern="1200" dirty="0" smtClean="0">
                <a:solidFill>
                  <a:schemeClr val="tx1"/>
                </a:solidFill>
                <a:effectLst/>
                <a:latin typeface="+mn-lt"/>
                <a:ea typeface="+mn-ea"/>
                <a:cs typeface="+mn-cs"/>
              </a:rPr>
              <a:t>(Operation)</a:t>
            </a:r>
            <a:r>
              <a:rPr lang="zh-CN" altLang="en-US" sz="1200" b="0" i="0" kern="1200" dirty="0" smtClean="0">
                <a:solidFill>
                  <a:schemeClr val="tx1"/>
                </a:solidFill>
                <a:effectLst/>
                <a:latin typeface="+mn-lt"/>
                <a:ea typeface="+mn-ea"/>
                <a:cs typeface="+mn-cs"/>
              </a:rPr>
              <a:t>和访问端口</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PortType</a:t>
            </a:r>
            <a:r>
              <a:rPr lang="en-US" altLang="zh-CN" sz="1200" b="0" i="0" kern="1200" dirty="0" smtClean="0">
                <a:solidFill>
                  <a:schemeClr val="tx1"/>
                </a:solidFill>
                <a:effectLst/>
                <a:latin typeface="+mn-lt"/>
                <a:ea typeface="+mn-ea"/>
                <a:cs typeface="+mn-cs"/>
              </a:rPr>
              <a:t>)</a:t>
            </a:r>
            <a:endParaRPr lang="en-US" altLang="zh-CN" dirty="0" smtClean="0"/>
          </a:p>
          <a:p>
            <a:endParaRPr lang="en-US" altLang="zh-CN" dirty="0" smtClean="0"/>
          </a:p>
          <a:p>
            <a:r>
              <a:rPr lang="en-US" altLang="zh-CN" dirty="0" smtClean="0"/>
              <a:t>SOAP</a:t>
            </a:r>
            <a:r>
              <a:rPr lang="zh-CN" altLang="en-US" dirty="0" smtClean="0"/>
              <a:t>协议存在很多弊端：</a:t>
            </a:r>
            <a:endParaRPr lang="en-US" altLang="zh-CN" dirty="0" smtClean="0"/>
          </a:p>
          <a:p>
            <a:r>
              <a:rPr lang="zh-CN" altLang="en-US" dirty="0" smtClean="0"/>
              <a:t>存在大量的协议和标准，会对交互产生障碍</a:t>
            </a:r>
            <a:endParaRPr lang="en-US" altLang="zh-CN" dirty="0" smtClean="0"/>
          </a:p>
          <a:p>
            <a:r>
              <a:rPr lang="en-US" altLang="zh-CN" dirty="0" smtClean="0"/>
              <a:t>SOAP</a:t>
            </a:r>
            <a:r>
              <a:rPr lang="zh-CN" altLang="en-US" dirty="0" smtClean="0"/>
              <a:t>协议位于</a:t>
            </a:r>
            <a:r>
              <a:rPr lang="en-US" altLang="zh-CN" dirty="0" smtClean="0"/>
              <a:t>HTTP</a:t>
            </a:r>
            <a:r>
              <a:rPr lang="zh-CN" altLang="en-US" dirty="0" smtClean="0"/>
              <a:t>协议之上，使得信息臃肿，属于复杂、重量级的</a:t>
            </a:r>
            <a:r>
              <a:rPr lang="en-US" altLang="zh-CN" dirty="0" smtClean="0"/>
              <a:t>Web</a:t>
            </a:r>
            <a:r>
              <a:rPr lang="zh-CN" altLang="en-US" dirty="0" smtClean="0"/>
              <a:t>服务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5</a:t>
            </a:fld>
            <a:endParaRPr kumimoji="1" lang="zh-CN" altLang="en-US"/>
          </a:p>
        </p:txBody>
      </p:sp>
    </p:spTree>
    <p:extLst>
      <p:ext uri="{BB962C8B-B14F-4D97-AF65-F5344CB8AC3E}">
        <p14:creationId xmlns:p14="http://schemas.microsoft.com/office/powerpoint/2010/main" val="2997011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a:t>
            </a:r>
            <a:r>
              <a:rPr lang="en-US" altLang="zh-CN" dirty="0" smtClean="0"/>
              <a:t>OWL-S</a:t>
            </a:r>
            <a:r>
              <a:rPr lang="zh-CN" altLang="en-US" dirty="0" smtClean="0"/>
              <a:t>格式性质，同时考虑服务的描述相似度、输入输出相似度以及相应的</a:t>
            </a:r>
            <a:r>
              <a:rPr lang="en-US" altLang="zh-CN" dirty="0" smtClean="0"/>
              <a:t>process</a:t>
            </a:r>
            <a:r>
              <a:rPr lang="zh-CN" altLang="en-US" dirty="0" smtClean="0"/>
              <a:t>相似度</a:t>
            </a: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6</a:t>
            </a:fld>
            <a:endParaRPr kumimoji="1" lang="zh-CN" altLang="en-US"/>
          </a:p>
        </p:txBody>
      </p:sp>
    </p:spTree>
    <p:extLst>
      <p:ext uri="{BB962C8B-B14F-4D97-AF65-F5344CB8AC3E}">
        <p14:creationId xmlns:p14="http://schemas.microsoft.com/office/powerpoint/2010/main" val="1688244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相较于前人的工作，本文主要是提出了后面的</a:t>
            </a:r>
            <a:r>
              <a:rPr lang="en-US" altLang="zh-CN" dirty="0" smtClean="0"/>
              <a:t>oppositeness</a:t>
            </a:r>
            <a:r>
              <a:rPr lang="zh-CN" altLang="en-US" dirty="0" smtClean="0"/>
              <a:t>这一个指标，也就是引入反义词指标，引入这个指标是很显然的，假设上面的</a:t>
            </a:r>
            <a:r>
              <a:rPr lang="en-US" altLang="zh-CN" dirty="0" err="1" smtClean="0"/>
              <a:t>UrbanArea</a:t>
            </a:r>
            <a:r>
              <a:rPr lang="zh-CN" altLang="en-US" dirty="0" smtClean="0"/>
              <a:t>和</a:t>
            </a:r>
            <a:r>
              <a:rPr lang="en-US" altLang="zh-CN" dirty="0" err="1" smtClean="0"/>
              <a:t>RuralArea</a:t>
            </a:r>
            <a:r>
              <a:rPr lang="zh-CN" altLang="en-US" dirty="0" smtClean="0"/>
              <a:t>是一对反义词，但它们由于具有相同的父节点，单纯利用前半部分的相似度评价的话实际是具有很高相似性的，但实际结果是两者表述的概念是相反的，尤其是对于形容词更甚。</a:t>
            </a:r>
          </a:p>
          <a:p>
            <a:r>
              <a:rPr lang="zh-CN" altLang="en-US" dirty="0" smtClean="0"/>
              <a:t>至于这个</a:t>
            </a:r>
            <a:r>
              <a:rPr lang="en-US" altLang="zh-CN" dirty="0" smtClean="0"/>
              <a:t>oppositeness</a:t>
            </a:r>
            <a:r>
              <a:rPr lang="zh-CN" altLang="en-US" dirty="0" smtClean="0"/>
              <a:t>怎么得来</a:t>
            </a:r>
            <a:r>
              <a:rPr lang="en-US" altLang="zh-CN" dirty="0" smtClean="0"/>
              <a:t>= =</a:t>
            </a:r>
            <a:r>
              <a:rPr lang="zh-CN" altLang="en-US" dirty="0" smtClean="0"/>
              <a:t>，作者自己形容是</a:t>
            </a:r>
            <a:r>
              <a:rPr lang="en-US" altLang="zh-CN" dirty="0" smtClean="0"/>
              <a:t>a combination of thesaurus- and antonym-based algorithm</a:t>
            </a:r>
            <a:r>
              <a:rPr lang="zh-CN" altLang="en-US" dirty="0" smtClean="0"/>
              <a:t>，实际呢就是，作者首先收集了</a:t>
            </a:r>
            <a:r>
              <a:rPr lang="en-US" altLang="zh-CN" dirty="0" smtClean="0"/>
              <a:t>630</a:t>
            </a:r>
            <a:r>
              <a:rPr lang="zh-CN" altLang="en-US" dirty="0" smtClean="0"/>
              <a:t>万的反义词对，包含</a:t>
            </a:r>
            <a:r>
              <a:rPr lang="en-US" altLang="zh-CN" dirty="0" smtClean="0"/>
              <a:t>WordNet</a:t>
            </a:r>
            <a:r>
              <a:rPr lang="zh-CN" altLang="en-US" dirty="0" smtClean="0"/>
              <a:t>反义词对，以及通过</a:t>
            </a:r>
            <a:r>
              <a:rPr lang="en-US" altLang="zh-CN" dirty="0" smtClean="0"/>
              <a:t>dis</a:t>
            </a:r>
            <a:r>
              <a:rPr lang="zh-CN" altLang="en-US" dirty="0" smtClean="0"/>
              <a:t>之类修饰的反义词对。这就是</a:t>
            </a:r>
            <a:r>
              <a:rPr lang="en-US" altLang="zh-CN" dirty="0" smtClean="0"/>
              <a:t>oppositeness</a:t>
            </a:r>
            <a:r>
              <a:rPr lang="zh-CN" altLang="en-US" dirty="0" smtClean="0"/>
              <a:t>不为</a:t>
            </a:r>
            <a:r>
              <a:rPr lang="en-US" altLang="zh-CN" dirty="0" smtClean="0"/>
              <a:t>0</a:t>
            </a:r>
            <a:r>
              <a:rPr lang="zh-CN" altLang="en-US" dirty="0" smtClean="0"/>
              <a:t>的集合，然后对自己的本体集合中所有这些反义词对，让三个研究生给出一个</a:t>
            </a:r>
            <a:r>
              <a:rPr lang="en-US" altLang="zh-CN" dirty="0" smtClean="0"/>
              <a:t>0</a:t>
            </a:r>
            <a:r>
              <a:rPr lang="zh-CN" altLang="en-US" dirty="0" smtClean="0"/>
              <a:t>到</a:t>
            </a:r>
            <a:r>
              <a:rPr lang="en-US" altLang="zh-CN" dirty="0" smtClean="0"/>
              <a:t>1</a:t>
            </a:r>
            <a:r>
              <a:rPr lang="zh-CN" altLang="en-US" dirty="0" smtClean="0"/>
              <a:t>之间的数值，然后取平均作为最后的</a:t>
            </a:r>
            <a:r>
              <a:rPr lang="en-US" altLang="zh-CN" dirty="0" smtClean="0"/>
              <a:t>oppositeness</a:t>
            </a:r>
            <a:r>
              <a:rPr lang="zh-CN" altLang="en-US" dirty="0" smtClean="0"/>
              <a:t>。</a:t>
            </a:r>
            <a:endParaRPr lang="en-US" altLang="zh-CN" dirty="0" smtClean="0"/>
          </a:p>
          <a:p>
            <a:r>
              <a:rPr lang="zh-CN" altLang="en-US" dirty="0" smtClean="0"/>
              <a:t>现在得到了服务描述的相似度，对于输入输出接口的相似度，以输入相似度为例，作者给出的方法是通过将两个服务的所有</a:t>
            </a:r>
            <a:r>
              <a:rPr lang="en-US" altLang="zh-CN" dirty="0" smtClean="0"/>
              <a:t>input</a:t>
            </a:r>
            <a:r>
              <a:rPr lang="zh-CN" altLang="en-US" dirty="0" smtClean="0"/>
              <a:t>参数也就是</a:t>
            </a:r>
            <a:r>
              <a:rPr lang="en-US" altLang="zh-CN" dirty="0" smtClean="0"/>
              <a:t>ontology concept</a:t>
            </a:r>
            <a:r>
              <a:rPr lang="zh-CN" altLang="en-US" dirty="0" smtClean="0"/>
              <a:t>转换成一个字符，这样就串成了一个字符串，通过</a:t>
            </a:r>
            <a:r>
              <a:rPr lang="en-US" altLang="zh-CN" dirty="0" smtClean="0"/>
              <a:t>Edit Distance</a:t>
            </a:r>
            <a:r>
              <a:rPr lang="zh-CN" altLang="en-US" dirty="0" smtClean="0"/>
              <a:t>来比较两个字符串也就是</a:t>
            </a:r>
            <a:r>
              <a:rPr lang="en-US" altLang="zh-CN" dirty="0" smtClean="0"/>
              <a:t>Input</a:t>
            </a:r>
            <a:r>
              <a:rPr lang="zh-CN" altLang="en-US" dirty="0" smtClean="0"/>
              <a:t>接口的相似度，输入输出相似度模型如下： </a:t>
            </a: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7</a:t>
            </a:fld>
            <a:endParaRPr kumimoji="1" lang="zh-CN" altLang="en-US"/>
          </a:p>
        </p:txBody>
      </p:sp>
    </p:spTree>
    <p:extLst>
      <p:ext uri="{BB962C8B-B14F-4D97-AF65-F5344CB8AC3E}">
        <p14:creationId xmlns:p14="http://schemas.microsoft.com/office/powerpoint/2010/main" val="114464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然后，两个服务的描述相似度定义为如上，取每个</a:t>
            </a:r>
            <a:r>
              <a:rPr lang="en-US" altLang="zh-CN" dirty="0" smtClean="0"/>
              <a:t>concept</a:t>
            </a:r>
            <a:r>
              <a:rPr lang="zh-CN" altLang="en-US" dirty="0" smtClean="0"/>
              <a:t>最大的相似度然后取平均。这里服务用</a:t>
            </a:r>
            <a:r>
              <a:rPr lang="en-US" altLang="zh-CN" dirty="0" smtClean="0"/>
              <a:t>T</a:t>
            </a:r>
            <a:r>
              <a:rPr lang="zh-CN" altLang="en-US" dirty="0" smtClean="0"/>
              <a:t>来表示了。 </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8</a:t>
            </a:fld>
            <a:endParaRPr kumimoji="1" lang="zh-CN" altLang="en-US"/>
          </a:p>
        </p:txBody>
      </p:sp>
    </p:spTree>
    <p:extLst>
      <p:ext uri="{BB962C8B-B14F-4D97-AF65-F5344CB8AC3E}">
        <p14:creationId xmlns:p14="http://schemas.microsoft.com/office/powerpoint/2010/main" val="235019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a:t>
            </a:r>
            <a:r>
              <a:rPr lang="en-US" altLang="zh-CN" dirty="0" smtClean="0"/>
              <a:t>OWL-S</a:t>
            </a:r>
            <a:r>
              <a:rPr lang="zh-CN" altLang="en-US" dirty="0" smtClean="0"/>
              <a:t>格式性质，同时考虑服务的描述相似度、输入输出相似度以及相应的</a:t>
            </a:r>
            <a:r>
              <a:rPr lang="en-US" altLang="zh-CN" dirty="0" smtClean="0"/>
              <a:t>process</a:t>
            </a:r>
            <a:r>
              <a:rPr lang="zh-CN" altLang="en-US" dirty="0" smtClean="0"/>
              <a:t>相似度</a:t>
            </a: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9</a:t>
            </a:fld>
            <a:endParaRPr kumimoji="1" lang="zh-CN" altLang="en-US"/>
          </a:p>
        </p:txBody>
      </p:sp>
    </p:spTree>
    <p:extLst>
      <p:ext uri="{BB962C8B-B14F-4D97-AF65-F5344CB8AC3E}">
        <p14:creationId xmlns:p14="http://schemas.microsoft.com/office/powerpoint/2010/main" val="90125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a:t>
            </a:r>
            <a:r>
              <a:rPr lang="en-US" altLang="zh-CN" dirty="0" smtClean="0"/>
              <a:t>E1</a:t>
            </a:r>
            <a:r>
              <a:rPr lang="zh-CN" altLang="en-US" dirty="0" smtClean="0"/>
              <a:t>和</a:t>
            </a:r>
            <a:r>
              <a:rPr lang="en-US" altLang="zh-CN" dirty="0" smtClean="0"/>
              <a:t>E2</a:t>
            </a:r>
            <a:r>
              <a:rPr lang="zh-CN" altLang="en-US" dirty="0" smtClean="0"/>
              <a:t>代表服务</a:t>
            </a:r>
            <a:r>
              <a:rPr lang="en-US" altLang="zh-CN" dirty="0" smtClean="0"/>
              <a:t>1</a:t>
            </a:r>
            <a:r>
              <a:rPr lang="zh-CN" altLang="en-US" dirty="0" smtClean="0"/>
              <a:t>和</a:t>
            </a:r>
            <a:r>
              <a:rPr lang="en-US" altLang="zh-CN" dirty="0" smtClean="0"/>
              <a:t>2</a:t>
            </a:r>
            <a:r>
              <a:rPr lang="zh-CN" altLang="en-US" dirty="0" smtClean="0"/>
              <a:t>对应的图，</a:t>
            </a:r>
            <a:r>
              <a:rPr lang="en-US" altLang="zh-CN" dirty="0" smtClean="0"/>
              <a:t>E0</a:t>
            </a:r>
            <a:r>
              <a:rPr lang="zh-CN" altLang="en-US" dirty="0" smtClean="0"/>
              <a:t>表示</a:t>
            </a:r>
            <a:r>
              <a:rPr lang="en-US" altLang="zh-CN" dirty="0" smtClean="0"/>
              <a:t>E1</a:t>
            </a:r>
            <a:r>
              <a:rPr lang="zh-CN" altLang="en-US" dirty="0" smtClean="0"/>
              <a:t>和</a:t>
            </a:r>
            <a:r>
              <a:rPr lang="en-US" altLang="zh-CN" dirty="0" smtClean="0"/>
              <a:t>E2</a:t>
            </a:r>
            <a:r>
              <a:rPr lang="zh-CN" altLang="en-US" dirty="0" smtClean="0"/>
              <a:t>重合的边所组成的图；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首先，用于描述</a:t>
            </a:r>
            <a:r>
              <a:rPr lang="en-US" altLang="zh-CN" dirty="0" smtClean="0"/>
              <a:t>process</a:t>
            </a:r>
            <a:r>
              <a:rPr lang="zh-CN" altLang="en-US" dirty="0" smtClean="0"/>
              <a:t>的控制逻辑有如下几种，将它们转化成序列的形式</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10</a:t>
            </a:fld>
            <a:endParaRPr kumimoji="1" lang="zh-CN" altLang="en-US"/>
          </a:p>
        </p:txBody>
      </p:sp>
    </p:spTree>
    <p:extLst>
      <p:ext uri="{BB962C8B-B14F-4D97-AF65-F5344CB8AC3E}">
        <p14:creationId xmlns:p14="http://schemas.microsoft.com/office/powerpoint/2010/main" val="5413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radius</a:t>
            </a:r>
            <a:r>
              <a:rPr lang="zh-CN" altLang="en-US" dirty="0" smtClean="0"/>
              <a:t>通过</a:t>
            </a:r>
            <a:r>
              <a:rPr lang="en-US" altLang="zh-CN" dirty="0" smtClean="0"/>
              <a:t>Gamma</a:t>
            </a:r>
            <a:r>
              <a:rPr lang="zh-CN" altLang="en-US" dirty="0" smtClean="0"/>
              <a:t>函数来获得</a:t>
            </a:r>
            <a:r>
              <a:rPr lang="en-US" altLang="zh-CN" dirty="0" smtClean="0"/>
              <a:t>;</a:t>
            </a:r>
            <a:r>
              <a:rPr lang="en-US" altLang="zh-CN" dirty="0" err="1" smtClean="0"/>
              <a:t>minPts</a:t>
            </a:r>
            <a:r>
              <a:rPr lang="zh-CN" altLang="en-US" dirty="0" smtClean="0"/>
              <a:t>采用经验式</a:t>
            </a:r>
            <a:r>
              <a:rPr lang="en-US" altLang="zh-CN" dirty="0" smtClean="0"/>
              <a:t>round(m/25)</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11</a:t>
            </a:fld>
            <a:endParaRPr kumimoji="1" lang="zh-CN" altLang="en-US"/>
          </a:p>
        </p:txBody>
      </p:sp>
    </p:spTree>
    <p:extLst>
      <p:ext uri="{BB962C8B-B14F-4D97-AF65-F5344CB8AC3E}">
        <p14:creationId xmlns:p14="http://schemas.microsoft.com/office/powerpoint/2010/main" val="82031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4235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213551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62335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93412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29598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04143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36109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91631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82949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95891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2017/3/23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46752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98F44-A26B-2C48-A655-C097694F8ABA}" type="datetimeFigureOut">
              <a:rPr kumimoji="1" lang="zh-CN" altLang="en-US" smtClean="0"/>
              <a:t>2017/3/23</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49988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矩形 5"/>
          <p:cNvSpPr/>
          <p:nvPr/>
        </p:nvSpPr>
        <p:spPr>
          <a:xfrm>
            <a:off x="536027" y="1428159"/>
            <a:ext cx="8071945" cy="4524315"/>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1. Web </a:t>
            </a:r>
            <a:r>
              <a:rPr lang="en-US" altLang="zh-CN" b="1" dirty="0">
                <a:latin typeface="微软雅黑" panose="020B0503020204020204" pitchFamily="34" charset="-122"/>
                <a:ea typeface="微软雅黑" panose="020B0503020204020204" pitchFamily="34" charset="-122"/>
                <a:cs typeface="Arial" panose="020B0604020202020204" pitchFamily="34" charset="0"/>
              </a:rPr>
              <a:t>service discovery among large service pools </a:t>
            </a:r>
            <a:r>
              <a:rPr lang="en-US" altLang="zh-CN" b="1" dirty="0" err="1">
                <a:latin typeface="微软雅黑" panose="020B0503020204020204" pitchFamily="34" charset="-122"/>
                <a:ea typeface="微软雅黑" panose="020B0503020204020204" pitchFamily="34" charset="-122"/>
                <a:cs typeface="Arial" panose="020B0604020202020204" pitchFamily="34" charset="0"/>
              </a:rPr>
              <a:t>utilising</a:t>
            </a:r>
            <a:r>
              <a:rPr lang="en-US" altLang="zh-CN" b="1" dirty="0">
                <a:latin typeface="微软雅黑" panose="020B0503020204020204" pitchFamily="34" charset="-122"/>
                <a:ea typeface="微软雅黑" panose="020B0503020204020204" pitchFamily="34" charset="-122"/>
                <a:cs typeface="Arial" panose="020B0604020202020204" pitchFamily="34" charset="0"/>
              </a:rPr>
              <a:t> semantic similarity and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clustering</a:t>
            </a:r>
          </a:p>
          <a:p>
            <a:r>
              <a:rPr lang="en-US" altLang="zh-CN" dirty="0">
                <a:latin typeface="微软雅黑" panose="020B0503020204020204" pitchFamily="34" charset="-122"/>
                <a:ea typeface="微软雅黑" panose="020B0503020204020204" pitchFamily="34" charset="-122"/>
                <a:cs typeface="Arial" panose="020B0604020202020204" pitchFamily="34" charset="0"/>
              </a:rPr>
              <a:t>Chen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F@ Enterprise </a:t>
            </a:r>
            <a:r>
              <a:rPr lang="en-US" altLang="zh-CN" dirty="0">
                <a:latin typeface="微软雅黑" panose="020B0503020204020204" pitchFamily="34" charset="-122"/>
                <a:ea typeface="微软雅黑" panose="020B0503020204020204" pitchFamily="34" charset="-122"/>
                <a:cs typeface="Arial" panose="020B0604020202020204" pitchFamily="34" charset="0"/>
              </a:rPr>
              <a:t>Information Systems,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2015</a:t>
            </a:r>
          </a:p>
          <a:p>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2. An </a:t>
            </a:r>
            <a:r>
              <a:rPr lang="en-US" altLang="zh-CN" b="1" dirty="0">
                <a:latin typeface="微软雅黑" panose="020B0503020204020204" pitchFamily="34" charset="-122"/>
                <a:ea typeface="微软雅黑" panose="020B0503020204020204" pitchFamily="34" charset="-122"/>
                <a:cs typeface="Arial" panose="020B0604020202020204" pitchFamily="34" charset="0"/>
              </a:rPr>
              <a:t>Approach to Computation of Similarity, Inter-Cluster Distance and Selection of Threshold for Service Discovery using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Clusters</a:t>
            </a:r>
          </a:p>
          <a:p>
            <a:r>
              <a:rPr lang="en-US" altLang="zh-CN" dirty="0" err="1">
                <a:latin typeface="微软雅黑" panose="020B0503020204020204" pitchFamily="34" charset="-122"/>
                <a:ea typeface="微软雅黑" panose="020B0503020204020204" pitchFamily="34" charset="-122"/>
                <a:cs typeface="Arial" panose="020B0604020202020204" pitchFamily="34" charset="0"/>
              </a:rPr>
              <a:t>Surianarayanan</a:t>
            </a:r>
            <a:r>
              <a:rPr lang="en-US" altLang="zh-CN" dirty="0">
                <a:latin typeface="微软雅黑" panose="020B0503020204020204" pitchFamily="34" charset="-122"/>
                <a:ea typeface="微软雅黑" panose="020B0503020204020204" pitchFamily="34" charset="-122"/>
                <a:cs typeface="Arial" panose="020B0604020202020204" pitchFamily="34" charset="0"/>
              </a:rPr>
              <a:t>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C@ </a:t>
            </a:r>
            <a:r>
              <a:rPr lang="en-US" altLang="zh-CN" dirty="0">
                <a:latin typeface="微软雅黑" panose="020B0503020204020204" pitchFamily="34" charset="-122"/>
                <a:ea typeface="微软雅黑" panose="020B0503020204020204" pitchFamily="34" charset="-122"/>
                <a:cs typeface="Arial" panose="020B0604020202020204" pitchFamily="34" charset="0"/>
              </a:rPr>
              <a:t>IEEE Transactions on Services Computing, </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2015</a:t>
            </a:r>
          </a:p>
          <a:p>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r>
              <a:rPr lang="en-US" altLang="zh-CN"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3. DAML-S: semantic markup for web services</a:t>
            </a:r>
          </a:p>
          <a:p>
            <a:r>
              <a:rPr lang="en-US" altLang="zh-CN" dirty="0" err="1" smtClean="0">
                <a:latin typeface="微软雅黑" panose="020B0503020204020204" pitchFamily="34" charset="-122"/>
                <a:ea typeface="微软雅黑" panose="020B0503020204020204" pitchFamily="34" charset="-122"/>
                <a:cs typeface="Arial" panose="020B0604020202020204" pitchFamily="34" charset="0"/>
              </a:rPr>
              <a:t>Ankolekar</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A@ International Conference on Semantic Web Working, 2004</a:t>
            </a:r>
          </a:p>
          <a:p>
            <a:endParaRPr lang="en-US" altLang="zh-CN" dirty="0" smtClean="0">
              <a:latin typeface="微软雅黑" panose="020B0503020204020204" pitchFamily="34" charset="-122"/>
              <a:ea typeface="微软雅黑" panose="020B0503020204020204" pitchFamily="34" charset="-122"/>
              <a:cs typeface="Arial" panose="020B0604020202020204" pitchFamily="34" charset="0"/>
            </a:endParaRPr>
          </a:p>
          <a:p>
            <a:r>
              <a:rPr lang="en-US" altLang="zh-CN"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4. </a:t>
            </a:r>
            <a:r>
              <a:rPr lang="en-US" altLang="zh-CN" b="1"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hRESTS</a:t>
            </a:r>
            <a:r>
              <a:rPr lang="en-US" altLang="zh-CN"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 An HTML </a:t>
            </a:r>
            <a:r>
              <a:rPr lang="en-US" altLang="zh-CN" b="1" dirty="0" err="1"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Microformat</a:t>
            </a:r>
            <a:r>
              <a:rPr lang="en-US" altLang="zh-CN" b="1"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 for Describing RESTful Web Services</a:t>
            </a:r>
          </a:p>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Jacek Kopeck</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 International Conference on Web Intelligence and Intelligent Agent Technology, 2008</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04162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3578772" cy="461665"/>
          </a:xfrm>
          <a:prstGeom prst="rect">
            <a:avLst/>
          </a:prstGeom>
          <a:noFill/>
        </p:spPr>
        <p:txBody>
          <a:bodyPr wrap="square" rtlCol="0">
            <a:spAutoFit/>
          </a:bodyPr>
          <a:lstStyle/>
          <a:p>
            <a:r>
              <a:rPr kumimoji="1" lang="en-US" altLang="zh-CN" sz="2400" b="1" dirty="0" smtClean="0"/>
              <a:t>3.3</a:t>
            </a:r>
            <a:r>
              <a:rPr kumimoji="1" lang="zh-CN" altLang="en-US" sz="2400" b="1" dirty="0" smtClean="0"/>
              <a:t> 服务的过程相似度</a:t>
            </a:r>
            <a:endParaRPr kumimoji="1" lang="en-US" altLang="zh-CN" sz="2400" b="1" dirty="0" smtClean="0"/>
          </a:p>
        </p:txBody>
      </p:sp>
      <p:sp>
        <p:nvSpPr>
          <p:cNvPr id="12" name="矩形 11"/>
          <p:cNvSpPr/>
          <p:nvPr/>
        </p:nvSpPr>
        <p:spPr>
          <a:xfrm>
            <a:off x="344083" y="1828800"/>
            <a:ext cx="3353675" cy="369332"/>
          </a:xfrm>
          <a:prstGeom prst="rect">
            <a:avLst/>
          </a:prstGeom>
        </p:spPr>
        <p:txBody>
          <a:bodyPr wrap="none">
            <a:spAutoFit/>
          </a:bodyPr>
          <a:lstStyle/>
          <a:p>
            <a:r>
              <a:rPr lang="en-US" altLang="zh-CN" b="1" dirty="0" smtClean="0"/>
              <a:t>Petri net</a:t>
            </a:r>
            <a:r>
              <a:rPr lang="zh-CN" altLang="en-US" b="1" dirty="0" smtClean="0"/>
              <a:t>用来表示服务</a:t>
            </a:r>
            <a:r>
              <a:rPr lang="en-US" altLang="zh-CN" b="1" dirty="0" smtClean="0"/>
              <a:t>process</a:t>
            </a:r>
            <a:r>
              <a:rPr lang="zh-CN" altLang="en-US" b="1" dirty="0" smtClean="0"/>
              <a:t>：</a:t>
            </a:r>
            <a:endParaRPr lang="en-US" altLang="zh-CN" b="1" dirty="0"/>
          </a:p>
        </p:txBody>
      </p:sp>
      <p:pic>
        <p:nvPicPr>
          <p:cNvPr id="3" name="图片 2"/>
          <p:cNvPicPr>
            <a:picLocks noChangeAspect="1"/>
          </p:cNvPicPr>
          <p:nvPr/>
        </p:nvPicPr>
        <p:blipFill>
          <a:blip r:embed="rId5"/>
          <a:stretch>
            <a:fillRect/>
          </a:stretch>
        </p:blipFill>
        <p:spPr>
          <a:xfrm>
            <a:off x="344083" y="2198132"/>
            <a:ext cx="6028571" cy="1657143"/>
          </a:xfrm>
          <a:prstGeom prst="rect">
            <a:avLst/>
          </a:prstGeom>
        </p:spPr>
      </p:pic>
      <p:pic>
        <p:nvPicPr>
          <p:cNvPr id="6" name="图片 5"/>
          <p:cNvPicPr>
            <a:picLocks noChangeAspect="1"/>
          </p:cNvPicPr>
          <p:nvPr/>
        </p:nvPicPr>
        <p:blipFill>
          <a:blip r:embed="rId6"/>
          <a:stretch>
            <a:fillRect/>
          </a:stretch>
        </p:blipFill>
        <p:spPr>
          <a:xfrm>
            <a:off x="396463" y="4828011"/>
            <a:ext cx="2961905" cy="542857"/>
          </a:xfrm>
          <a:prstGeom prst="rect">
            <a:avLst/>
          </a:prstGeom>
        </p:spPr>
      </p:pic>
      <p:sp>
        <p:nvSpPr>
          <p:cNvPr id="7" name="矩形 6"/>
          <p:cNvSpPr/>
          <p:nvPr/>
        </p:nvSpPr>
        <p:spPr>
          <a:xfrm>
            <a:off x="343827" y="4246477"/>
            <a:ext cx="3353931" cy="369332"/>
          </a:xfrm>
          <a:prstGeom prst="rect">
            <a:avLst/>
          </a:prstGeom>
        </p:spPr>
        <p:txBody>
          <a:bodyPr wrap="none">
            <a:spAutoFit/>
          </a:bodyPr>
          <a:lstStyle/>
          <a:p>
            <a:r>
              <a:rPr lang="en-US" altLang="zh-CN" b="1" dirty="0"/>
              <a:t>Graph-based process </a:t>
            </a:r>
            <a:r>
              <a:rPr lang="en-US" altLang="zh-CN" b="1" dirty="0" smtClean="0"/>
              <a:t>similarity</a:t>
            </a:r>
            <a:r>
              <a:rPr lang="zh-CN" altLang="en-US" b="1" dirty="0" smtClean="0"/>
              <a:t>：</a:t>
            </a:r>
            <a:endParaRPr lang="zh-CN" altLang="en-US" b="1" dirty="0"/>
          </a:p>
        </p:txBody>
      </p:sp>
      <p:pic>
        <p:nvPicPr>
          <p:cNvPr id="8" name="图片 7"/>
          <p:cNvPicPr>
            <a:picLocks noChangeAspect="1"/>
          </p:cNvPicPr>
          <p:nvPr/>
        </p:nvPicPr>
        <p:blipFill>
          <a:blip r:embed="rId7"/>
          <a:stretch>
            <a:fillRect/>
          </a:stretch>
        </p:blipFill>
        <p:spPr>
          <a:xfrm>
            <a:off x="4701066" y="4224607"/>
            <a:ext cx="2390476" cy="1333333"/>
          </a:xfrm>
          <a:prstGeom prst="rect">
            <a:avLst/>
          </a:prstGeom>
        </p:spPr>
      </p:pic>
      <p:sp>
        <p:nvSpPr>
          <p:cNvPr id="10" name="矩形 9"/>
          <p:cNvSpPr/>
          <p:nvPr/>
        </p:nvSpPr>
        <p:spPr>
          <a:xfrm>
            <a:off x="4572000" y="3670609"/>
            <a:ext cx="3032369" cy="369332"/>
          </a:xfrm>
          <a:prstGeom prst="rect">
            <a:avLst/>
          </a:prstGeom>
        </p:spPr>
        <p:txBody>
          <a:bodyPr wrap="none">
            <a:spAutoFit/>
          </a:bodyPr>
          <a:lstStyle/>
          <a:p>
            <a:r>
              <a:rPr lang="en-US" altLang="zh-CN" b="1" dirty="0"/>
              <a:t> </a:t>
            </a:r>
            <a:r>
              <a:rPr lang="en-US" altLang="zh-CN" b="1" dirty="0" smtClean="0"/>
              <a:t>LCS-based </a:t>
            </a:r>
            <a:r>
              <a:rPr lang="en-US" altLang="zh-CN" b="1" dirty="0"/>
              <a:t>process </a:t>
            </a:r>
            <a:r>
              <a:rPr lang="en-US" altLang="zh-CN" b="1" dirty="0" smtClean="0"/>
              <a:t>similarity: </a:t>
            </a:r>
            <a:endParaRPr lang="zh-CN" altLang="en-US" b="1" dirty="0"/>
          </a:p>
        </p:txBody>
      </p:sp>
      <p:pic>
        <p:nvPicPr>
          <p:cNvPr id="13" name="图片 12"/>
          <p:cNvPicPr>
            <a:picLocks noChangeAspect="1"/>
          </p:cNvPicPr>
          <p:nvPr/>
        </p:nvPicPr>
        <p:blipFill>
          <a:blip r:embed="rId8"/>
          <a:stretch>
            <a:fillRect/>
          </a:stretch>
        </p:blipFill>
        <p:spPr>
          <a:xfrm>
            <a:off x="4726399" y="5730628"/>
            <a:ext cx="4057143" cy="533333"/>
          </a:xfrm>
          <a:prstGeom prst="rect">
            <a:avLst/>
          </a:prstGeom>
        </p:spPr>
      </p:pic>
    </p:spTree>
    <p:extLst>
      <p:ext uri="{BB962C8B-B14F-4D97-AF65-F5344CB8AC3E}">
        <p14:creationId xmlns:p14="http://schemas.microsoft.com/office/powerpoint/2010/main" val="238198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6" name="图片 5"/>
          <p:cNvPicPr>
            <a:picLocks noChangeAspect="1"/>
          </p:cNvPicPr>
          <p:nvPr/>
        </p:nvPicPr>
        <p:blipFill>
          <a:blip r:embed="rId5"/>
          <a:stretch>
            <a:fillRect/>
          </a:stretch>
        </p:blipFill>
        <p:spPr>
          <a:xfrm>
            <a:off x="1110095" y="1872202"/>
            <a:ext cx="6923809" cy="3695238"/>
          </a:xfrm>
          <a:prstGeom prst="rect">
            <a:avLst/>
          </a:prstGeom>
        </p:spPr>
      </p:pic>
    </p:spTree>
    <p:extLst>
      <p:ext uri="{BB962C8B-B14F-4D97-AF65-F5344CB8AC3E}">
        <p14:creationId xmlns:p14="http://schemas.microsoft.com/office/powerpoint/2010/main" val="2647373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5715000" cy="461665"/>
          </a:xfrm>
          <a:prstGeom prst="rect">
            <a:avLst/>
          </a:prstGeom>
          <a:noFill/>
        </p:spPr>
        <p:txBody>
          <a:bodyPr wrap="square" rtlCol="0">
            <a:spAutoFit/>
          </a:bodyPr>
          <a:lstStyle/>
          <a:p>
            <a:r>
              <a:rPr kumimoji="1" lang="en-US" altLang="zh-CN" sz="2400" b="1" dirty="0" smtClean="0"/>
              <a:t>3.4 </a:t>
            </a:r>
            <a:r>
              <a:rPr kumimoji="1" lang="zh-CN" altLang="en-US" sz="2400" b="1" dirty="0" smtClean="0"/>
              <a:t>基于功能相似度的</a:t>
            </a:r>
            <a:r>
              <a:rPr kumimoji="1" lang="en-US" altLang="zh-CN" sz="2400" b="1" dirty="0" smtClean="0"/>
              <a:t>DBSCAN</a:t>
            </a:r>
            <a:r>
              <a:rPr kumimoji="1" lang="zh-CN" altLang="en-US" sz="2400" b="1" dirty="0" smtClean="0"/>
              <a:t>聚类</a:t>
            </a:r>
            <a:endParaRPr kumimoji="1" lang="en-US" altLang="zh-CN" sz="2400" b="1" dirty="0" smtClean="0"/>
          </a:p>
        </p:txBody>
      </p:sp>
      <p:sp>
        <p:nvSpPr>
          <p:cNvPr id="9" name="矩形 8"/>
          <p:cNvSpPr/>
          <p:nvPr/>
        </p:nvSpPr>
        <p:spPr>
          <a:xfrm>
            <a:off x="496957" y="1848105"/>
            <a:ext cx="7494104" cy="3139321"/>
          </a:xfrm>
          <a:prstGeom prst="rect">
            <a:avLst/>
          </a:prstGeom>
        </p:spPr>
        <p:txBody>
          <a:bodyPr wrap="square">
            <a:spAutoFit/>
          </a:bodyPr>
          <a:lstStyle/>
          <a:p>
            <a:r>
              <a:rPr lang="zh-CN" altLang="en-US" dirty="0"/>
              <a:t>输入：初始数据集合、邻域半径</a:t>
            </a:r>
            <a:r>
              <a:rPr lang="en-US" altLang="zh-CN" dirty="0"/>
              <a:t>(radius)</a:t>
            </a:r>
            <a:r>
              <a:rPr lang="zh-CN" altLang="en-US" dirty="0"/>
              <a:t>和密度域值</a:t>
            </a:r>
            <a:r>
              <a:rPr lang="en-US" altLang="zh-CN" dirty="0"/>
              <a:t>(</a:t>
            </a:r>
            <a:r>
              <a:rPr lang="en-US" altLang="zh-CN" dirty="0" err="1"/>
              <a:t>minPts</a:t>
            </a:r>
            <a:r>
              <a:rPr lang="en-US" altLang="zh-CN" dirty="0"/>
              <a:t>)</a:t>
            </a:r>
          </a:p>
          <a:p>
            <a:r>
              <a:rPr lang="zh-CN" altLang="en-US" dirty="0"/>
              <a:t>建立聚类集合：分别以每个对象为考察对象判断其是否为核心对象，如果是核心对象则建立聚类集合</a:t>
            </a:r>
          </a:p>
          <a:p>
            <a:r>
              <a:rPr lang="zh-CN" altLang="en-US" dirty="0"/>
              <a:t>合并集合：根据密度相连的原则合并聚类集合</a:t>
            </a:r>
          </a:p>
          <a:p>
            <a:r>
              <a:rPr lang="zh-CN" altLang="en-US" dirty="0"/>
              <a:t>输出：输出整理合并达到密度域值要求的</a:t>
            </a:r>
            <a:r>
              <a:rPr lang="zh-CN" altLang="en-US" dirty="0" smtClean="0"/>
              <a:t>集合</a:t>
            </a:r>
            <a:endParaRPr lang="en-US" altLang="zh-CN" dirty="0" smtClean="0"/>
          </a:p>
          <a:p>
            <a:endParaRPr lang="en-US" altLang="zh-CN" dirty="0"/>
          </a:p>
          <a:p>
            <a:r>
              <a:rPr lang="zh-CN" altLang="en-US" dirty="0" smtClean="0"/>
              <a:t>其中：</a:t>
            </a:r>
            <a:endParaRPr lang="en-US" altLang="zh-CN" dirty="0" smtClean="0"/>
          </a:p>
          <a:p>
            <a:r>
              <a:rPr lang="zh-CN" altLang="en-US" dirty="0"/>
              <a:t>核心</a:t>
            </a:r>
            <a:r>
              <a:rPr lang="zh-CN" altLang="en-US" dirty="0" smtClean="0"/>
              <a:t>点：在</a:t>
            </a:r>
            <a:r>
              <a:rPr lang="zh-CN" altLang="en-US" dirty="0"/>
              <a:t>半径</a:t>
            </a:r>
            <a:r>
              <a:rPr lang="en-US" altLang="zh-CN" dirty="0"/>
              <a:t>eps</a:t>
            </a:r>
            <a:r>
              <a:rPr lang="zh-CN" altLang="en-US" dirty="0"/>
              <a:t>内含有</a:t>
            </a:r>
            <a:r>
              <a:rPr lang="zh-CN" altLang="en-US" dirty="0" smtClean="0"/>
              <a:t>超过</a:t>
            </a:r>
            <a:r>
              <a:rPr lang="en-US" altLang="zh-CN" dirty="0" err="1"/>
              <a:t>minPts</a:t>
            </a:r>
            <a:r>
              <a:rPr lang="zh-CN" altLang="en-US" dirty="0" smtClean="0"/>
              <a:t>数目</a:t>
            </a:r>
            <a:r>
              <a:rPr lang="zh-CN" altLang="en-US" dirty="0"/>
              <a:t>的点。</a:t>
            </a:r>
            <a:br>
              <a:rPr lang="zh-CN" altLang="en-US" dirty="0"/>
            </a:br>
            <a:r>
              <a:rPr lang="zh-CN" altLang="en-US" dirty="0" smtClean="0"/>
              <a:t>边界点：在</a:t>
            </a:r>
            <a:r>
              <a:rPr lang="zh-CN" altLang="en-US" dirty="0"/>
              <a:t>半径</a:t>
            </a:r>
            <a:r>
              <a:rPr lang="en-US" altLang="zh-CN" dirty="0"/>
              <a:t>eps</a:t>
            </a:r>
            <a:r>
              <a:rPr lang="zh-CN" altLang="en-US" dirty="0"/>
              <a:t>内点的数量</a:t>
            </a:r>
            <a:r>
              <a:rPr lang="zh-CN" altLang="en-US" dirty="0" smtClean="0"/>
              <a:t>小于</a:t>
            </a:r>
            <a:r>
              <a:rPr lang="en-US" altLang="zh-CN" dirty="0" err="1"/>
              <a:t>minPts</a:t>
            </a:r>
            <a:r>
              <a:rPr lang="en-US" altLang="zh-CN" dirty="0"/>
              <a:t> </a:t>
            </a:r>
            <a:r>
              <a:rPr lang="zh-CN" altLang="en-US" dirty="0" smtClean="0"/>
              <a:t>，</a:t>
            </a:r>
            <a:r>
              <a:rPr lang="zh-CN" altLang="en-US" dirty="0"/>
              <a:t>但是落在核心点的邻域内，也就是说该点不是核心点，但是与其他核心点的距离小于</a:t>
            </a:r>
            <a:r>
              <a:rPr lang="en-US" altLang="zh-CN" dirty="0"/>
              <a:t>eps</a:t>
            </a:r>
            <a:r>
              <a:rPr lang="zh-CN" altLang="en-US" dirty="0"/>
              <a:t>。</a:t>
            </a:r>
            <a:br>
              <a:rPr lang="zh-CN" altLang="en-US" dirty="0"/>
            </a:br>
            <a:r>
              <a:rPr lang="zh-CN" altLang="en-US" dirty="0"/>
              <a:t>噪音</a:t>
            </a:r>
            <a:r>
              <a:rPr lang="zh-CN" altLang="en-US" dirty="0" smtClean="0"/>
              <a:t>点：既</a:t>
            </a:r>
            <a:r>
              <a:rPr lang="zh-CN" altLang="en-US" dirty="0"/>
              <a:t>不是核心点也不是边界点的点，该类点的周围数据点非常少。</a:t>
            </a:r>
            <a:endParaRPr lang="en-US" altLang="zh-CN" dirty="0"/>
          </a:p>
        </p:txBody>
      </p:sp>
      <p:sp>
        <p:nvSpPr>
          <p:cNvPr id="16" name="文本框 15"/>
          <p:cNvSpPr txBox="1"/>
          <p:nvPr/>
        </p:nvSpPr>
        <p:spPr>
          <a:xfrm>
            <a:off x="2037522" y="5349416"/>
            <a:ext cx="4562062" cy="369332"/>
          </a:xfrm>
          <a:prstGeom prst="rect">
            <a:avLst/>
          </a:prstGeom>
          <a:noFill/>
        </p:spPr>
        <p:txBody>
          <a:bodyPr wrap="square" rtlCol="0">
            <a:spAutoFit/>
          </a:bodyPr>
          <a:lstStyle/>
          <a:p>
            <a:r>
              <a:rPr lang="zh-CN" altLang="en-US" b="1" dirty="0" smtClean="0">
                <a:solidFill>
                  <a:srgbClr val="FF0000"/>
                </a:solidFill>
              </a:rPr>
              <a:t>两个服务之间的距离即为服务的功能相似度</a:t>
            </a:r>
            <a:endParaRPr lang="zh-CN" altLang="en-US" b="1" dirty="0">
              <a:solidFill>
                <a:srgbClr val="FF0000"/>
              </a:solidFill>
            </a:endParaRPr>
          </a:p>
        </p:txBody>
      </p:sp>
    </p:spTree>
    <p:extLst>
      <p:ext uri="{BB962C8B-B14F-4D97-AF65-F5344CB8AC3E}">
        <p14:creationId xmlns:p14="http://schemas.microsoft.com/office/powerpoint/2010/main" val="3207495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5715000" cy="461665"/>
          </a:xfrm>
          <a:prstGeom prst="rect">
            <a:avLst/>
          </a:prstGeom>
          <a:noFill/>
        </p:spPr>
        <p:txBody>
          <a:bodyPr wrap="square" rtlCol="0">
            <a:spAutoFit/>
          </a:bodyPr>
          <a:lstStyle/>
          <a:p>
            <a:r>
              <a:rPr kumimoji="1" lang="en-US" altLang="zh-CN" sz="2400" b="1" dirty="0" smtClean="0"/>
              <a:t>3.5 Web </a:t>
            </a:r>
            <a:r>
              <a:rPr kumimoji="1" lang="zh-CN" altLang="en-US" sz="2400" b="1" dirty="0" smtClean="0"/>
              <a:t>服务匹配</a:t>
            </a:r>
            <a:endParaRPr kumimoji="1" lang="en-US" altLang="zh-CN" sz="2400" b="1" dirty="0" smtClean="0"/>
          </a:p>
        </p:txBody>
      </p:sp>
      <p:sp>
        <p:nvSpPr>
          <p:cNvPr id="3" name="文本框 2"/>
          <p:cNvSpPr txBox="1"/>
          <p:nvPr/>
        </p:nvSpPr>
        <p:spPr>
          <a:xfrm>
            <a:off x="110359" y="2530458"/>
            <a:ext cx="1340070" cy="369332"/>
          </a:xfrm>
          <a:prstGeom prst="rect">
            <a:avLst/>
          </a:prstGeom>
          <a:noFill/>
        </p:spPr>
        <p:txBody>
          <a:bodyPr wrap="square" rtlCol="0">
            <a:spAutoFit/>
          </a:bodyPr>
          <a:lstStyle/>
          <a:p>
            <a:r>
              <a:rPr lang="zh-CN" altLang="en-US" b="1" dirty="0" smtClean="0"/>
              <a:t>类簇匹配：</a:t>
            </a:r>
            <a:endParaRPr lang="en-US" altLang="zh-CN" b="1" dirty="0" smtClean="0"/>
          </a:p>
        </p:txBody>
      </p:sp>
      <p:sp>
        <p:nvSpPr>
          <p:cNvPr id="6" name="矩形 5"/>
          <p:cNvSpPr/>
          <p:nvPr/>
        </p:nvSpPr>
        <p:spPr>
          <a:xfrm>
            <a:off x="111601" y="3779714"/>
            <a:ext cx="1338828" cy="369332"/>
          </a:xfrm>
          <a:prstGeom prst="rect">
            <a:avLst/>
          </a:prstGeom>
        </p:spPr>
        <p:txBody>
          <a:bodyPr wrap="none">
            <a:spAutoFit/>
          </a:bodyPr>
          <a:lstStyle/>
          <a:p>
            <a:r>
              <a:rPr lang="zh-CN" altLang="en-US" b="1" dirty="0"/>
              <a:t>服务</a:t>
            </a:r>
            <a:r>
              <a:rPr lang="zh-CN" altLang="en-US" b="1" dirty="0" smtClean="0"/>
              <a:t>匹配：</a:t>
            </a:r>
            <a:endParaRPr lang="zh-CN" altLang="en-US" b="1" dirty="0"/>
          </a:p>
        </p:txBody>
      </p:sp>
      <p:pic>
        <p:nvPicPr>
          <p:cNvPr id="10" name="图片 9"/>
          <p:cNvPicPr>
            <a:picLocks noChangeAspect="1"/>
          </p:cNvPicPr>
          <p:nvPr/>
        </p:nvPicPr>
        <p:blipFill>
          <a:blip r:embed="rId5"/>
          <a:stretch>
            <a:fillRect/>
          </a:stretch>
        </p:blipFill>
        <p:spPr>
          <a:xfrm>
            <a:off x="1969476" y="3124419"/>
            <a:ext cx="4380952" cy="371429"/>
          </a:xfrm>
          <a:prstGeom prst="rect">
            <a:avLst/>
          </a:prstGeom>
        </p:spPr>
      </p:pic>
      <p:sp>
        <p:nvSpPr>
          <p:cNvPr id="7" name="文本框 6"/>
          <p:cNvSpPr txBox="1"/>
          <p:nvPr/>
        </p:nvSpPr>
        <p:spPr>
          <a:xfrm>
            <a:off x="191047" y="1891862"/>
            <a:ext cx="7754773" cy="369332"/>
          </a:xfrm>
          <a:prstGeom prst="rect">
            <a:avLst/>
          </a:prstGeom>
          <a:noFill/>
        </p:spPr>
        <p:txBody>
          <a:bodyPr wrap="square" rtlCol="0">
            <a:spAutoFit/>
          </a:bodyPr>
          <a:lstStyle/>
          <a:p>
            <a:r>
              <a:rPr lang="zh-CN" altLang="en-US" dirty="0" smtClean="0"/>
              <a:t>用户的请求同时也是通过</a:t>
            </a:r>
            <a:r>
              <a:rPr lang="en-US" altLang="zh-CN" dirty="0" smtClean="0"/>
              <a:t>OWL-S</a:t>
            </a:r>
            <a:r>
              <a:rPr lang="zh-CN" altLang="en-US" dirty="0" smtClean="0"/>
              <a:t>来描述的，因此可以引入如下两个匹配模式</a:t>
            </a:r>
            <a:endParaRPr lang="zh-CN" altLang="en-US" dirty="0"/>
          </a:p>
        </p:txBody>
      </p:sp>
      <p:pic>
        <p:nvPicPr>
          <p:cNvPr id="8" name="图片 7"/>
          <p:cNvPicPr>
            <a:picLocks noChangeAspect="1"/>
          </p:cNvPicPr>
          <p:nvPr/>
        </p:nvPicPr>
        <p:blipFill>
          <a:blip r:embed="rId6"/>
          <a:stretch>
            <a:fillRect/>
          </a:stretch>
        </p:blipFill>
        <p:spPr>
          <a:xfrm>
            <a:off x="2488523" y="4359073"/>
            <a:ext cx="3342857" cy="428571"/>
          </a:xfrm>
          <a:prstGeom prst="rect">
            <a:avLst/>
          </a:prstGeom>
        </p:spPr>
      </p:pic>
    </p:spTree>
    <p:extLst>
      <p:ext uri="{BB962C8B-B14F-4D97-AF65-F5344CB8AC3E}">
        <p14:creationId xmlns:p14="http://schemas.microsoft.com/office/powerpoint/2010/main" val="350697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5715000" cy="461665"/>
          </a:xfrm>
          <a:prstGeom prst="rect">
            <a:avLst/>
          </a:prstGeom>
          <a:noFill/>
        </p:spPr>
        <p:txBody>
          <a:bodyPr wrap="square" rtlCol="0">
            <a:spAutoFit/>
          </a:bodyPr>
          <a:lstStyle/>
          <a:p>
            <a:r>
              <a:rPr kumimoji="1" lang="en-US" altLang="zh-CN" sz="2400" b="1" dirty="0" smtClean="0"/>
              <a:t>3.6 </a:t>
            </a:r>
            <a:r>
              <a:rPr kumimoji="1" lang="zh-CN" altLang="en-US" sz="2400" b="1" dirty="0" smtClean="0"/>
              <a:t>实验评估</a:t>
            </a:r>
            <a:endParaRPr kumimoji="1" lang="en-US" altLang="zh-CN" sz="2400" b="1" dirty="0" smtClean="0"/>
          </a:p>
        </p:txBody>
      </p:sp>
      <p:pic>
        <p:nvPicPr>
          <p:cNvPr id="9" name="图片 8"/>
          <p:cNvPicPr>
            <a:picLocks noChangeAspect="1"/>
          </p:cNvPicPr>
          <p:nvPr/>
        </p:nvPicPr>
        <p:blipFill>
          <a:blip r:embed="rId5"/>
          <a:stretch>
            <a:fillRect/>
          </a:stretch>
        </p:blipFill>
        <p:spPr>
          <a:xfrm>
            <a:off x="1044300" y="2212868"/>
            <a:ext cx="2609524" cy="1704762"/>
          </a:xfrm>
          <a:prstGeom prst="rect">
            <a:avLst/>
          </a:prstGeom>
        </p:spPr>
      </p:pic>
      <p:pic>
        <p:nvPicPr>
          <p:cNvPr id="11" name="图片 10"/>
          <p:cNvPicPr>
            <a:picLocks noChangeAspect="1"/>
          </p:cNvPicPr>
          <p:nvPr/>
        </p:nvPicPr>
        <p:blipFill>
          <a:blip r:embed="rId6"/>
          <a:stretch>
            <a:fillRect/>
          </a:stretch>
        </p:blipFill>
        <p:spPr>
          <a:xfrm>
            <a:off x="4360039" y="1982035"/>
            <a:ext cx="3466667" cy="2352381"/>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2254740867"/>
              </p:ext>
            </p:extLst>
          </p:nvPr>
        </p:nvGraphicFramePr>
        <p:xfrm>
          <a:off x="620110" y="4744333"/>
          <a:ext cx="7903780" cy="1112520"/>
        </p:xfrm>
        <a:graphic>
          <a:graphicData uri="http://schemas.openxmlformats.org/drawingml/2006/table">
            <a:tbl>
              <a:tblPr firstRow="1" bandRow="1">
                <a:tableStyleId>{5C22544A-7EE6-4342-B048-85BDC9FD1C3A}</a:tableStyleId>
              </a:tblPr>
              <a:tblGrid>
                <a:gridCol w="1519433">
                  <a:extLst>
                    <a:ext uri="{9D8B030D-6E8A-4147-A177-3AD203B41FA5}">
                      <a16:colId xmlns:a16="http://schemas.microsoft.com/office/drawing/2014/main" val="2590034645"/>
                    </a:ext>
                  </a:extLst>
                </a:gridCol>
                <a:gridCol w="1430858">
                  <a:extLst>
                    <a:ext uri="{9D8B030D-6E8A-4147-A177-3AD203B41FA5}">
                      <a16:colId xmlns:a16="http://schemas.microsoft.com/office/drawing/2014/main" val="2372137147"/>
                    </a:ext>
                  </a:extLst>
                </a:gridCol>
                <a:gridCol w="2525601">
                  <a:extLst>
                    <a:ext uri="{9D8B030D-6E8A-4147-A177-3AD203B41FA5}">
                      <a16:colId xmlns:a16="http://schemas.microsoft.com/office/drawing/2014/main" val="3505932599"/>
                    </a:ext>
                  </a:extLst>
                </a:gridCol>
                <a:gridCol w="2427888">
                  <a:extLst>
                    <a:ext uri="{9D8B030D-6E8A-4147-A177-3AD203B41FA5}">
                      <a16:colId xmlns:a16="http://schemas.microsoft.com/office/drawing/2014/main" val="2637763536"/>
                    </a:ext>
                  </a:extLst>
                </a:gridCol>
              </a:tblGrid>
              <a:tr h="370840">
                <a:tc>
                  <a:txBody>
                    <a:bodyPr/>
                    <a:lstStyle/>
                    <a:p>
                      <a:pPr algn="ctr"/>
                      <a:r>
                        <a:rPr lang="en-US" altLang="zh-CN" dirty="0" smtClean="0"/>
                        <a:t>Index</a:t>
                      </a:r>
                    </a:p>
                  </a:txBody>
                  <a:tcPr/>
                </a:tc>
                <a:tc>
                  <a:txBody>
                    <a:bodyPr/>
                    <a:lstStyle/>
                    <a:p>
                      <a:pPr algn="ctr"/>
                      <a:r>
                        <a:rPr lang="en-US" altLang="zh-CN" dirty="0" smtClean="0"/>
                        <a:t>SSM</a:t>
                      </a:r>
                      <a:endParaRPr lang="zh-CN" altLang="en-US" dirty="0"/>
                    </a:p>
                  </a:txBody>
                  <a:tcPr/>
                </a:tc>
                <a:tc>
                  <a:txBody>
                    <a:bodyPr/>
                    <a:lstStyle/>
                    <a:p>
                      <a:pPr algn="ctr"/>
                      <a:r>
                        <a:rPr lang="en-US" altLang="zh-CN" dirty="0" smtClean="0"/>
                        <a:t>Keyword similarity</a:t>
                      </a:r>
                      <a:endParaRPr lang="zh-CN" altLang="en-US" dirty="0"/>
                    </a:p>
                  </a:txBody>
                  <a:tcPr/>
                </a:tc>
                <a:tc>
                  <a:txBody>
                    <a:bodyPr/>
                    <a:lstStyle/>
                    <a:p>
                      <a:pPr algn="ctr"/>
                      <a:r>
                        <a:rPr lang="en-US" altLang="zh-CN" dirty="0" smtClean="0"/>
                        <a:t>Functional similarity</a:t>
                      </a:r>
                      <a:endParaRPr lang="zh-CN" altLang="en-US" dirty="0"/>
                    </a:p>
                  </a:txBody>
                  <a:tcPr/>
                </a:tc>
                <a:extLst>
                  <a:ext uri="{0D108BD9-81ED-4DB2-BD59-A6C34878D82A}">
                    <a16:rowId xmlns:a16="http://schemas.microsoft.com/office/drawing/2014/main" val="3604282551"/>
                  </a:ext>
                </a:extLst>
              </a:tr>
              <a:tr h="370840">
                <a:tc>
                  <a:txBody>
                    <a:bodyPr/>
                    <a:lstStyle/>
                    <a:p>
                      <a:pPr algn="ctr"/>
                      <a:r>
                        <a:rPr lang="en-US" altLang="zh-CN" dirty="0" smtClean="0"/>
                        <a:t>Precision</a:t>
                      </a:r>
                      <a:endParaRPr lang="zh-CN" altLang="en-US" dirty="0"/>
                    </a:p>
                  </a:txBody>
                  <a:tcPr/>
                </a:tc>
                <a:tc>
                  <a:txBody>
                    <a:bodyPr/>
                    <a:lstStyle/>
                    <a:p>
                      <a:pPr algn="ctr"/>
                      <a:r>
                        <a:rPr lang="en-US" altLang="zh-CN" dirty="0" smtClean="0"/>
                        <a:t>0.93</a:t>
                      </a:r>
                      <a:endParaRPr lang="zh-CN" altLang="en-US" dirty="0"/>
                    </a:p>
                  </a:txBody>
                  <a:tcPr/>
                </a:tc>
                <a:tc>
                  <a:txBody>
                    <a:bodyPr/>
                    <a:lstStyle/>
                    <a:p>
                      <a:pPr algn="ctr"/>
                      <a:r>
                        <a:rPr lang="en-US" altLang="zh-CN" dirty="0" smtClean="0"/>
                        <a:t>0.7</a:t>
                      </a:r>
                      <a:endParaRPr lang="zh-CN" altLang="en-US" dirty="0"/>
                    </a:p>
                  </a:txBody>
                  <a:tcPr/>
                </a:tc>
                <a:tc>
                  <a:txBody>
                    <a:bodyPr/>
                    <a:lstStyle/>
                    <a:p>
                      <a:pPr algn="ctr"/>
                      <a:r>
                        <a:rPr lang="en-US" altLang="zh-CN" dirty="0" smtClean="0"/>
                        <a:t>0.85</a:t>
                      </a:r>
                      <a:endParaRPr lang="zh-CN" altLang="en-US" dirty="0"/>
                    </a:p>
                  </a:txBody>
                  <a:tcPr/>
                </a:tc>
                <a:extLst>
                  <a:ext uri="{0D108BD9-81ED-4DB2-BD59-A6C34878D82A}">
                    <a16:rowId xmlns:a16="http://schemas.microsoft.com/office/drawing/2014/main" val="3731415936"/>
                  </a:ext>
                </a:extLst>
              </a:tr>
              <a:tr h="370840">
                <a:tc>
                  <a:txBody>
                    <a:bodyPr/>
                    <a:lstStyle/>
                    <a:p>
                      <a:pPr algn="ctr"/>
                      <a:r>
                        <a:rPr lang="en-US" altLang="zh-CN" dirty="0" smtClean="0"/>
                        <a:t>Recall</a:t>
                      </a:r>
                      <a:endParaRPr lang="zh-CN" altLang="en-US" dirty="0"/>
                    </a:p>
                  </a:txBody>
                  <a:tcPr/>
                </a:tc>
                <a:tc>
                  <a:txBody>
                    <a:bodyPr/>
                    <a:lstStyle/>
                    <a:p>
                      <a:pPr algn="ctr"/>
                      <a:r>
                        <a:rPr lang="en-US" altLang="zh-CN" dirty="0" smtClean="0"/>
                        <a:t>0.9</a:t>
                      </a:r>
                      <a:endParaRPr lang="zh-CN" altLang="en-US" dirty="0"/>
                    </a:p>
                  </a:txBody>
                  <a:tcPr/>
                </a:tc>
                <a:tc>
                  <a:txBody>
                    <a:bodyPr/>
                    <a:lstStyle/>
                    <a:p>
                      <a:pPr algn="ctr"/>
                      <a:r>
                        <a:rPr lang="en-US" altLang="zh-CN" dirty="0" smtClean="0"/>
                        <a:t>0.68</a:t>
                      </a:r>
                      <a:endParaRPr lang="zh-CN" altLang="en-US" dirty="0"/>
                    </a:p>
                  </a:txBody>
                  <a:tcPr/>
                </a:tc>
                <a:tc>
                  <a:txBody>
                    <a:bodyPr/>
                    <a:lstStyle/>
                    <a:p>
                      <a:pPr algn="ctr"/>
                      <a:r>
                        <a:rPr lang="en-US" altLang="zh-CN" dirty="0" smtClean="0"/>
                        <a:t>0.8</a:t>
                      </a:r>
                      <a:endParaRPr lang="zh-CN" altLang="en-US" dirty="0"/>
                    </a:p>
                  </a:txBody>
                  <a:tcPr/>
                </a:tc>
                <a:extLst>
                  <a:ext uri="{0D108BD9-81ED-4DB2-BD59-A6C34878D82A}">
                    <a16:rowId xmlns:a16="http://schemas.microsoft.com/office/drawing/2014/main" val="1032143540"/>
                  </a:ext>
                </a:extLst>
              </a:tr>
            </a:tbl>
          </a:graphicData>
        </a:graphic>
      </p:graphicFrame>
    </p:spTree>
    <p:extLst>
      <p:ext uri="{BB962C8B-B14F-4D97-AF65-F5344CB8AC3E}">
        <p14:creationId xmlns:p14="http://schemas.microsoft.com/office/powerpoint/2010/main" val="3849932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4556235" cy="461665"/>
          </a:xfrm>
          <a:prstGeom prst="rect">
            <a:avLst/>
          </a:prstGeom>
          <a:noFill/>
        </p:spPr>
        <p:txBody>
          <a:bodyPr wrap="square" rtlCol="0">
            <a:spAutoFit/>
          </a:bodyPr>
          <a:lstStyle/>
          <a:p>
            <a:r>
              <a:rPr kumimoji="1" lang="en-US" altLang="zh-CN" sz="2400" b="1" dirty="0" smtClean="0"/>
              <a:t>4.1</a:t>
            </a:r>
            <a:r>
              <a:rPr kumimoji="1" lang="zh-CN" altLang="en-US" sz="2400" b="1" dirty="0" smtClean="0"/>
              <a:t> </a:t>
            </a:r>
            <a:r>
              <a:rPr kumimoji="1" lang="en-US" altLang="zh-CN" sz="2400" b="1" dirty="0" smtClean="0"/>
              <a:t>Ontology</a:t>
            </a:r>
            <a:r>
              <a:rPr kumimoji="1" lang="en-US" altLang="zh-CN" sz="2400" b="1" dirty="0"/>
              <a:t> </a:t>
            </a:r>
            <a:r>
              <a:rPr kumimoji="1" lang="en-US" altLang="zh-CN" sz="2400" b="1" dirty="0" smtClean="0"/>
              <a:t>Concepts Similarity</a:t>
            </a:r>
            <a:endParaRPr kumimoji="1" lang="en-US" altLang="zh-CN" sz="2400" b="1" dirty="0" smtClean="0"/>
          </a:p>
        </p:txBody>
      </p:sp>
      <p:sp>
        <p:nvSpPr>
          <p:cNvPr id="9" name="矩形 8"/>
          <p:cNvSpPr/>
          <p:nvPr/>
        </p:nvSpPr>
        <p:spPr>
          <a:xfrm>
            <a:off x="2881716" y="102914"/>
            <a:ext cx="6195848" cy="923330"/>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cs typeface="Arial" panose="020B0604020202020204" pitchFamily="34" charset="0"/>
              </a:rPr>
              <a:t>4</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 </a:t>
            </a:r>
            <a:r>
              <a:rPr lang="en-US" altLang="zh-CN" b="1" dirty="0">
                <a:latin typeface="微软雅黑" panose="020B0503020204020204" pitchFamily="34" charset="-122"/>
                <a:ea typeface="微软雅黑" panose="020B0503020204020204" pitchFamily="34" charset="-122"/>
                <a:cs typeface="Arial" panose="020B0604020202020204" pitchFamily="34" charset="0"/>
              </a:rPr>
              <a:t>An Approach to Computation of Similarity, Inter-Cluster Distance and Selection of Threshold for Service Discovery using Clusters</a:t>
            </a:r>
          </a:p>
        </p:txBody>
      </p:sp>
      <p:sp>
        <p:nvSpPr>
          <p:cNvPr id="3" name="文本框 2"/>
          <p:cNvSpPr txBox="1"/>
          <p:nvPr/>
        </p:nvSpPr>
        <p:spPr>
          <a:xfrm>
            <a:off x="268014" y="1876097"/>
            <a:ext cx="8339958" cy="923330"/>
          </a:xfrm>
          <a:prstGeom prst="rect">
            <a:avLst/>
          </a:prstGeom>
          <a:noFill/>
        </p:spPr>
        <p:txBody>
          <a:bodyPr wrap="square" rtlCol="0">
            <a:spAutoFit/>
          </a:bodyPr>
          <a:lstStyle/>
          <a:p>
            <a:r>
              <a:rPr lang="zh-CN" altLang="en-US" dirty="0"/>
              <a:t>本文的观点</a:t>
            </a:r>
            <a:r>
              <a:rPr lang="zh-CN" altLang="en-US" dirty="0" smtClean="0"/>
              <a:t>是，</a:t>
            </a:r>
            <a:r>
              <a:rPr lang="zh-CN" altLang="en-US" dirty="0"/>
              <a:t>输出</a:t>
            </a:r>
            <a:r>
              <a:rPr lang="zh-CN" altLang="en-US" dirty="0" smtClean="0"/>
              <a:t>参数的相似度才是预聚类的主要依据，它相较于，输入相似度或者是输入输出的相似度，更能排除各种服务功能的无关性。因此，本文在预聚类中采用输出相似度作为聚类的指标。</a:t>
            </a:r>
            <a:endParaRPr lang="zh-CN" altLang="en-US" dirty="0"/>
          </a:p>
        </p:txBody>
      </p:sp>
      <p:sp>
        <p:nvSpPr>
          <p:cNvPr id="6" name="文本框 5"/>
          <p:cNvSpPr txBox="1"/>
          <p:nvPr/>
        </p:nvSpPr>
        <p:spPr>
          <a:xfrm>
            <a:off x="291661" y="2882229"/>
            <a:ext cx="2073168" cy="369332"/>
          </a:xfrm>
          <a:prstGeom prst="rect">
            <a:avLst/>
          </a:prstGeom>
          <a:noFill/>
        </p:spPr>
        <p:txBody>
          <a:bodyPr wrap="square" rtlCol="0">
            <a:spAutoFit/>
          </a:bodyPr>
          <a:lstStyle/>
          <a:p>
            <a:r>
              <a:rPr lang="zh-CN" altLang="en-US" b="1" dirty="0" smtClean="0"/>
              <a:t>改进匹配程度</a:t>
            </a:r>
            <a:r>
              <a:rPr lang="en-US" altLang="zh-CN" b="1" dirty="0" err="1" smtClean="0"/>
              <a:t>DoM</a:t>
            </a:r>
            <a:r>
              <a:rPr lang="zh-CN" altLang="en-US" b="1" dirty="0" smtClean="0"/>
              <a:t>：</a:t>
            </a:r>
            <a:endParaRPr lang="zh-CN" altLang="en-US" b="1" dirty="0"/>
          </a:p>
        </p:txBody>
      </p:sp>
      <p:pic>
        <p:nvPicPr>
          <p:cNvPr id="11" name="图片 10"/>
          <p:cNvPicPr>
            <a:picLocks noChangeAspect="1"/>
          </p:cNvPicPr>
          <p:nvPr/>
        </p:nvPicPr>
        <p:blipFill>
          <a:blip r:embed="rId5"/>
          <a:stretch>
            <a:fillRect/>
          </a:stretch>
        </p:blipFill>
        <p:spPr>
          <a:xfrm>
            <a:off x="387586" y="3334363"/>
            <a:ext cx="8280071" cy="2593471"/>
          </a:xfrm>
          <a:prstGeom prst="rect">
            <a:avLst/>
          </a:prstGeom>
        </p:spPr>
      </p:pic>
    </p:spTree>
    <p:extLst>
      <p:ext uri="{BB962C8B-B14F-4D97-AF65-F5344CB8AC3E}">
        <p14:creationId xmlns:p14="http://schemas.microsoft.com/office/powerpoint/2010/main" val="3161177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4146331" cy="461665"/>
          </a:xfrm>
          <a:prstGeom prst="rect">
            <a:avLst/>
          </a:prstGeom>
          <a:noFill/>
        </p:spPr>
        <p:txBody>
          <a:bodyPr wrap="square" rtlCol="0">
            <a:spAutoFit/>
          </a:bodyPr>
          <a:lstStyle/>
          <a:p>
            <a:r>
              <a:rPr kumimoji="1" lang="en-US" altLang="zh-CN" sz="2400" b="1" dirty="0" smtClean="0"/>
              <a:t>4.2</a:t>
            </a:r>
            <a:r>
              <a:rPr kumimoji="1" lang="zh-CN" altLang="en-US" sz="2400" b="1" dirty="0" smtClean="0"/>
              <a:t> </a:t>
            </a:r>
            <a:r>
              <a:rPr kumimoji="1" lang="en-US" altLang="zh-CN" sz="2400" b="1" dirty="0" smtClean="0"/>
              <a:t>Similarity Model</a:t>
            </a:r>
          </a:p>
        </p:txBody>
      </p:sp>
      <p:sp>
        <p:nvSpPr>
          <p:cNvPr id="10" name="文本框 9"/>
          <p:cNvSpPr txBox="1"/>
          <p:nvPr/>
        </p:nvSpPr>
        <p:spPr>
          <a:xfrm>
            <a:off x="141890" y="1697832"/>
            <a:ext cx="2632841" cy="369332"/>
          </a:xfrm>
          <a:prstGeom prst="rect">
            <a:avLst/>
          </a:prstGeom>
          <a:noFill/>
        </p:spPr>
        <p:txBody>
          <a:bodyPr wrap="square" rtlCol="0">
            <a:spAutoFit/>
          </a:bodyPr>
          <a:lstStyle/>
          <a:p>
            <a:r>
              <a:rPr lang="en-US" altLang="zh-CN" b="1" dirty="0" smtClean="0"/>
              <a:t>Output Similarity Model</a:t>
            </a:r>
            <a:r>
              <a:rPr lang="zh-CN" altLang="en-US" b="1" dirty="0" smtClean="0"/>
              <a:t>：</a:t>
            </a:r>
            <a:endParaRPr lang="zh-CN" altLang="en-US" b="1" dirty="0"/>
          </a:p>
        </p:txBody>
      </p:sp>
      <p:pic>
        <p:nvPicPr>
          <p:cNvPr id="11" name="图片 10"/>
          <p:cNvPicPr>
            <a:picLocks noChangeAspect="1"/>
          </p:cNvPicPr>
          <p:nvPr/>
        </p:nvPicPr>
        <p:blipFill>
          <a:blip r:embed="rId5"/>
          <a:stretch>
            <a:fillRect/>
          </a:stretch>
        </p:blipFill>
        <p:spPr>
          <a:xfrm>
            <a:off x="702817" y="2801746"/>
            <a:ext cx="4828571" cy="1285714"/>
          </a:xfrm>
          <a:prstGeom prst="rect">
            <a:avLst/>
          </a:prstGeom>
        </p:spPr>
      </p:pic>
      <p:pic>
        <p:nvPicPr>
          <p:cNvPr id="12" name="图片 11"/>
          <p:cNvPicPr>
            <a:picLocks noChangeAspect="1"/>
          </p:cNvPicPr>
          <p:nvPr/>
        </p:nvPicPr>
        <p:blipFill>
          <a:blip r:embed="rId6"/>
          <a:stretch>
            <a:fillRect/>
          </a:stretch>
        </p:blipFill>
        <p:spPr>
          <a:xfrm>
            <a:off x="631874" y="2224931"/>
            <a:ext cx="4285714" cy="419048"/>
          </a:xfrm>
          <a:prstGeom prst="rect">
            <a:avLst/>
          </a:prstGeom>
        </p:spPr>
      </p:pic>
      <p:sp>
        <p:nvSpPr>
          <p:cNvPr id="13" name="文本框 12"/>
          <p:cNvSpPr txBox="1"/>
          <p:nvPr/>
        </p:nvSpPr>
        <p:spPr>
          <a:xfrm>
            <a:off x="141890" y="4350262"/>
            <a:ext cx="2396358" cy="369332"/>
          </a:xfrm>
          <a:prstGeom prst="rect">
            <a:avLst/>
          </a:prstGeom>
          <a:noFill/>
        </p:spPr>
        <p:txBody>
          <a:bodyPr wrap="square" rtlCol="0">
            <a:spAutoFit/>
          </a:bodyPr>
          <a:lstStyle/>
          <a:p>
            <a:r>
              <a:rPr lang="en-US" altLang="zh-CN" b="1" dirty="0" smtClean="0"/>
              <a:t>Total Similarity Model</a:t>
            </a:r>
            <a:r>
              <a:rPr lang="zh-CN" altLang="en-US" b="1" dirty="0" smtClean="0"/>
              <a:t>：</a:t>
            </a:r>
            <a:endParaRPr lang="zh-CN" altLang="en-US" b="1" dirty="0"/>
          </a:p>
        </p:txBody>
      </p:sp>
      <p:pic>
        <p:nvPicPr>
          <p:cNvPr id="14" name="图片 13"/>
          <p:cNvPicPr>
            <a:picLocks noChangeAspect="1"/>
          </p:cNvPicPr>
          <p:nvPr/>
        </p:nvPicPr>
        <p:blipFill>
          <a:blip r:embed="rId7"/>
          <a:stretch>
            <a:fillRect/>
          </a:stretch>
        </p:blipFill>
        <p:spPr>
          <a:xfrm>
            <a:off x="702817" y="4805492"/>
            <a:ext cx="4228571" cy="409524"/>
          </a:xfrm>
          <a:prstGeom prst="rect">
            <a:avLst/>
          </a:prstGeom>
        </p:spPr>
      </p:pic>
      <p:pic>
        <p:nvPicPr>
          <p:cNvPr id="15" name="图片 14"/>
          <p:cNvPicPr>
            <a:picLocks noChangeAspect="1"/>
          </p:cNvPicPr>
          <p:nvPr/>
        </p:nvPicPr>
        <p:blipFill>
          <a:blip r:embed="rId8"/>
          <a:stretch>
            <a:fillRect/>
          </a:stretch>
        </p:blipFill>
        <p:spPr>
          <a:xfrm>
            <a:off x="5770142" y="1882498"/>
            <a:ext cx="3027017" cy="2162155"/>
          </a:xfrm>
          <a:prstGeom prst="rect">
            <a:avLst/>
          </a:prstGeom>
        </p:spPr>
      </p:pic>
    </p:spTree>
    <p:extLst>
      <p:ext uri="{BB962C8B-B14F-4D97-AF65-F5344CB8AC3E}">
        <p14:creationId xmlns:p14="http://schemas.microsoft.com/office/powerpoint/2010/main" val="1174535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6779173" cy="461665"/>
          </a:xfrm>
          <a:prstGeom prst="rect">
            <a:avLst/>
          </a:prstGeom>
          <a:noFill/>
        </p:spPr>
        <p:txBody>
          <a:bodyPr wrap="square" rtlCol="0">
            <a:spAutoFit/>
          </a:bodyPr>
          <a:lstStyle/>
          <a:p>
            <a:r>
              <a:rPr kumimoji="1" lang="en-US" altLang="zh-CN" sz="2400" b="1" dirty="0" smtClean="0"/>
              <a:t>4.3</a:t>
            </a:r>
            <a:r>
              <a:rPr kumimoji="1" lang="zh-CN" altLang="en-US" sz="2400" b="1" dirty="0" smtClean="0"/>
              <a:t> </a:t>
            </a:r>
            <a:r>
              <a:rPr kumimoji="1" lang="en-US" altLang="zh-CN" sz="2400" b="1" dirty="0" smtClean="0"/>
              <a:t>Out Similarity–based </a:t>
            </a:r>
            <a:r>
              <a:rPr kumimoji="1" lang="en-US" altLang="zh-CN" sz="2400" b="1" dirty="0" smtClean="0"/>
              <a:t>Agglomerative Clustering </a:t>
            </a:r>
            <a:endParaRPr kumimoji="1" lang="en-US" altLang="zh-CN" sz="2400" b="1" dirty="0" smtClean="0"/>
          </a:p>
        </p:txBody>
      </p:sp>
      <p:sp>
        <p:nvSpPr>
          <p:cNvPr id="8" name="文本框 7"/>
          <p:cNvSpPr txBox="1"/>
          <p:nvPr/>
        </p:nvSpPr>
        <p:spPr>
          <a:xfrm>
            <a:off x="406962" y="1923393"/>
            <a:ext cx="8342900" cy="369332"/>
          </a:xfrm>
          <a:prstGeom prst="rect">
            <a:avLst/>
          </a:prstGeom>
          <a:noFill/>
        </p:spPr>
        <p:txBody>
          <a:bodyPr wrap="square" rtlCol="0">
            <a:spAutoFit/>
          </a:bodyPr>
          <a:lstStyle/>
          <a:p>
            <a:r>
              <a:rPr lang="en-US" altLang="zh-CN" dirty="0" smtClean="0"/>
              <a:t>1. </a:t>
            </a:r>
            <a:r>
              <a:rPr lang="zh-CN" altLang="en-US" dirty="0" smtClean="0"/>
              <a:t>每个服务初始为一个</a:t>
            </a:r>
            <a:r>
              <a:rPr lang="en-US" altLang="zh-CN" dirty="0" smtClean="0"/>
              <a:t>cluster</a:t>
            </a:r>
            <a:r>
              <a:rPr lang="zh-CN" altLang="en-US" dirty="0" smtClean="0"/>
              <a:t>，计算各个</a:t>
            </a:r>
            <a:r>
              <a:rPr lang="en-US" altLang="zh-CN" dirty="0" smtClean="0"/>
              <a:t>cluster</a:t>
            </a:r>
            <a:r>
              <a:rPr lang="zh-CN" altLang="en-US" dirty="0" smtClean="0"/>
              <a:t>的输出相关度</a:t>
            </a:r>
            <a:endParaRPr lang="zh-CN" altLang="en-US" dirty="0"/>
          </a:p>
        </p:txBody>
      </p:sp>
      <p:sp>
        <p:nvSpPr>
          <p:cNvPr id="15" name="文本框 14"/>
          <p:cNvSpPr txBox="1"/>
          <p:nvPr/>
        </p:nvSpPr>
        <p:spPr>
          <a:xfrm>
            <a:off x="406962" y="2442865"/>
            <a:ext cx="2982624" cy="369332"/>
          </a:xfrm>
          <a:prstGeom prst="rect">
            <a:avLst/>
          </a:prstGeom>
          <a:noFill/>
        </p:spPr>
        <p:txBody>
          <a:bodyPr wrap="square" rtlCol="0">
            <a:spAutoFit/>
          </a:bodyPr>
          <a:lstStyle/>
          <a:p>
            <a:r>
              <a:rPr lang="en-US" altLang="zh-CN" dirty="0" smtClean="0"/>
              <a:t>2. </a:t>
            </a:r>
            <a:r>
              <a:rPr lang="zh-CN" altLang="en-US" dirty="0" smtClean="0"/>
              <a:t>构建</a:t>
            </a:r>
            <a:r>
              <a:rPr lang="en-US" altLang="zh-CN" dirty="0" smtClean="0"/>
              <a:t>Cluster</a:t>
            </a:r>
            <a:r>
              <a:rPr lang="zh-CN" altLang="en-US" dirty="0" smtClean="0"/>
              <a:t>的无关度矩阵</a:t>
            </a:r>
            <a:endParaRPr lang="zh-CN" altLang="en-US" dirty="0"/>
          </a:p>
        </p:txBody>
      </p:sp>
      <p:sp>
        <p:nvSpPr>
          <p:cNvPr id="16" name="文本框 15"/>
          <p:cNvSpPr txBox="1"/>
          <p:nvPr/>
        </p:nvSpPr>
        <p:spPr>
          <a:xfrm>
            <a:off x="406960" y="2964597"/>
            <a:ext cx="8011825" cy="646331"/>
          </a:xfrm>
          <a:prstGeom prst="rect">
            <a:avLst/>
          </a:prstGeom>
          <a:noFill/>
        </p:spPr>
        <p:txBody>
          <a:bodyPr wrap="square" rtlCol="0">
            <a:spAutoFit/>
          </a:bodyPr>
          <a:lstStyle/>
          <a:p>
            <a:r>
              <a:rPr lang="en-US" altLang="zh-CN" dirty="0"/>
              <a:t>3</a:t>
            </a:r>
            <a:r>
              <a:rPr lang="en-US" altLang="zh-CN" dirty="0" smtClean="0"/>
              <a:t>. </a:t>
            </a:r>
            <a:r>
              <a:rPr lang="zh-CN" altLang="en-US" dirty="0" smtClean="0"/>
              <a:t>合并两个最小无关度</a:t>
            </a:r>
            <a:r>
              <a:rPr lang="en-US" altLang="zh-CN" dirty="0" smtClean="0"/>
              <a:t>(ICD, inter-cluster distance)</a:t>
            </a:r>
            <a:r>
              <a:rPr lang="zh-CN" altLang="en-US" dirty="0" smtClean="0"/>
              <a:t>的</a:t>
            </a:r>
            <a:r>
              <a:rPr lang="en-US" altLang="zh-CN" dirty="0" smtClean="0"/>
              <a:t>Cluster</a:t>
            </a:r>
            <a:r>
              <a:rPr lang="zh-CN" altLang="en-US" dirty="0" smtClean="0"/>
              <a:t>，重新计算各个</a:t>
            </a:r>
            <a:r>
              <a:rPr lang="en-US" altLang="zh-CN" dirty="0" smtClean="0"/>
              <a:t>Cluster</a:t>
            </a:r>
            <a:r>
              <a:rPr lang="zh-CN" altLang="en-US" dirty="0" smtClean="0"/>
              <a:t>的输出相关度</a:t>
            </a:r>
            <a:endParaRPr lang="zh-CN" altLang="en-US" dirty="0"/>
          </a:p>
        </p:txBody>
      </p:sp>
      <p:sp>
        <p:nvSpPr>
          <p:cNvPr id="17" name="文本框 16"/>
          <p:cNvSpPr txBox="1"/>
          <p:nvPr/>
        </p:nvSpPr>
        <p:spPr>
          <a:xfrm>
            <a:off x="406959" y="3763328"/>
            <a:ext cx="7412738" cy="369332"/>
          </a:xfrm>
          <a:prstGeom prst="rect">
            <a:avLst/>
          </a:prstGeom>
          <a:noFill/>
        </p:spPr>
        <p:txBody>
          <a:bodyPr wrap="square" rtlCol="0">
            <a:spAutoFit/>
          </a:bodyPr>
          <a:lstStyle/>
          <a:p>
            <a:r>
              <a:rPr lang="en-US" altLang="zh-CN" dirty="0" smtClean="0"/>
              <a:t>4. </a:t>
            </a:r>
            <a:r>
              <a:rPr lang="zh-CN" altLang="en-US" dirty="0" smtClean="0"/>
              <a:t>各个</a:t>
            </a:r>
            <a:r>
              <a:rPr lang="en-US" altLang="zh-CN" dirty="0" smtClean="0"/>
              <a:t>Cluster</a:t>
            </a:r>
            <a:r>
              <a:rPr lang="zh-CN" altLang="en-US" dirty="0" smtClean="0"/>
              <a:t>的</a:t>
            </a:r>
            <a:r>
              <a:rPr lang="en-US" altLang="zh-CN" dirty="0" smtClean="0"/>
              <a:t>ICD</a:t>
            </a:r>
            <a:r>
              <a:rPr lang="zh-CN" altLang="en-US" dirty="0" smtClean="0"/>
              <a:t>均大于</a:t>
            </a:r>
            <a:r>
              <a:rPr lang="en-US" altLang="zh-CN" dirty="0" smtClean="0"/>
              <a:t>threshold-ICD</a:t>
            </a:r>
            <a:r>
              <a:rPr lang="zh-CN" altLang="en-US" dirty="0" smtClean="0"/>
              <a:t>，则聚类结束，否则跳转至步骤</a:t>
            </a:r>
            <a:r>
              <a:rPr lang="en-US" altLang="zh-CN" dirty="0" smtClean="0"/>
              <a:t>2</a:t>
            </a:r>
            <a:endParaRPr lang="zh-CN" altLang="en-US" dirty="0"/>
          </a:p>
        </p:txBody>
      </p:sp>
      <p:sp>
        <p:nvSpPr>
          <p:cNvPr id="18" name="文本框 17"/>
          <p:cNvSpPr txBox="1"/>
          <p:nvPr/>
        </p:nvSpPr>
        <p:spPr>
          <a:xfrm>
            <a:off x="406962" y="4445876"/>
            <a:ext cx="2761907" cy="369332"/>
          </a:xfrm>
          <a:prstGeom prst="rect">
            <a:avLst/>
          </a:prstGeom>
          <a:noFill/>
        </p:spPr>
        <p:txBody>
          <a:bodyPr wrap="square" rtlCol="0">
            <a:spAutoFit/>
          </a:bodyPr>
          <a:lstStyle/>
          <a:p>
            <a:r>
              <a:rPr lang="en-US" altLang="zh-CN" b="1" dirty="0" smtClean="0"/>
              <a:t>ICD</a:t>
            </a:r>
            <a:r>
              <a:rPr lang="zh-CN" altLang="en-US" b="1" dirty="0" smtClean="0"/>
              <a:t>的</a:t>
            </a:r>
            <a:r>
              <a:rPr lang="en-US" altLang="zh-CN" b="1" dirty="0" smtClean="0"/>
              <a:t>linkage method</a:t>
            </a:r>
            <a:r>
              <a:rPr lang="zh-CN" altLang="en-US" b="1" dirty="0" smtClean="0"/>
              <a:t>：</a:t>
            </a:r>
            <a:endParaRPr lang="zh-CN" altLang="en-US" b="1" dirty="0"/>
          </a:p>
        </p:txBody>
      </p:sp>
      <p:sp>
        <p:nvSpPr>
          <p:cNvPr id="19" name="文本框 18"/>
          <p:cNvSpPr txBox="1"/>
          <p:nvPr/>
        </p:nvSpPr>
        <p:spPr>
          <a:xfrm>
            <a:off x="406959" y="4924990"/>
            <a:ext cx="6053959" cy="923330"/>
          </a:xfrm>
          <a:prstGeom prst="rect">
            <a:avLst/>
          </a:prstGeom>
          <a:noFill/>
        </p:spPr>
        <p:txBody>
          <a:bodyPr wrap="square" rtlCol="0">
            <a:spAutoFit/>
          </a:bodyPr>
          <a:lstStyle/>
          <a:p>
            <a:r>
              <a:rPr lang="en-US" altLang="zh-CN" dirty="0" smtClean="0"/>
              <a:t>Single linkage method</a:t>
            </a:r>
            <a:r>
              <a:rPr lang="zh-CN" altLang="en-US" dirty="0" smtClean="0"/>
              <a:t>：</a:t>
            </a:r>
            <a:endParaRPr lang="en-US" altLang="zh-CN" dirty="0" smtClean="0"/>
          </a:p>
          <a:p>
            <a:r>
              <a:rPr lang="en-US" altLang="zh-CN" dirty="0" smtClean="0"/>
              <a:t>Complete linkage method</a:t>
            </a:r>
            <a:r>
              <a:rPr lang="zh-CN" altLang="en-US" dirty="0" smtClean="0"/>
              <a:t>：</a:t>
            </a:r>
            <a:endParaRPr lang="en-US" altLang="zh-CN" dirty="0" smtClean="0"/>
          </a:p>
          <a:p>
            <a:r>
              <a:rPr lang="en-US" altLang="zh-CN" dirty="0" smtClean="0"/>
              <a:t>Average linkage method</a:t>
            </a:r>
            <a:r>
              <a:rPr lang="zh-CN" altLang="en-US" dirty="0" smtClean="0"/>
              <a:t>：</a:t>
            </a:r>
            <a:endParaRPr lang="zh-CN" altLang="en-US" dirty="0"/>
          </a:p>
        </p:txBody>
      </p:sp>
      <p:pic>
        <p:nvPicPr>
          <p:cNvPr id="20" name="图片 19"/>
          <p:cNvPicPr>
            <a:picLocks noChangeAspect="1"/>
          </p:cNvPicPr>
          <p:nvPr/>
        </p:nvPicPr>
        <p:blipFill>
          <a:blip r:embed="rId5"/>
          <a:stretch>
            <a:fillRect/>
          </a:stretch>
        </p:blipFill>
        <p:spPr>
          <a:xfrm>
            <a:off x="2813299" y="4990329"/>
            <a:ext cx="3647619" cy="276190"/>
          </a:xfrm>
          <a:prstGeom prst="rect">
            <a:avLst/>
          </a:prstGeom>
        </p:spPr>
      </p:pic>
      <p:pic>
        <p:nvPicPr>
          <p:cNvPr id="21" name="图片 20"/>
          <p:cNvPicPr>
            <a:picLocks noChangeAspect="1"/>
          </p:cNvPicPr>
          <p:nvPr/>
        </p:nvPicPr>
        <p:blipFill>
          <a:blip r:embed="rId6"/>
          <a:stretch>
            <a:fillRect/>
          </a:stretch>
        </p:blipFill>
        <p:spPr>
          <a:xfrm>
            <a:off x="3141077" y="5277131"/>
            <a:ext cx="3638095" cy="219048"/>
          </a:xfrm>
          <a:prstGeom prst="rect">
            <a:avLst/>
          </a:prstGeom>
        </p:spPr>
      </p:pic>
      <p:pic>
        <p:nvPicPr>
          <p:cNvPr id="22" name="图片 21"/>
          <p:cNvPicPr>
            <a:picLocks noChangeAspect="1"/>
          </p:cNvPicPr>
          <p:nvPr/>
        </p:nvPicPr>
        <p:blipFill>
          <a:blip r:embed="rId7"/>
          <a:stretch>
            <a:fillRect/>
          </a:stretch>
        </p:blipFill>
        <p:spPr>
          <a:xfrm>
            <a:off x="3056155" y="5506791"/>
            <a:ext cx="3161905" cy="485714"/>
          </a:xfrm>
          <a:prstGeom prst="rect">
            <a:avLst/>
          </a:prstGeom>
        </p:spPr>
      </p:pic>
    </p:spTree>
    <p:extLst>
      <p:ext uri="{BB962C8B-B14F-4D97-AF65-F5344CB8AC3E}">
        <p14:creationId xmlns:p14="http://schemas.microsoft.com/office/powerpoint/2010/main" val="1056375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6779173" cy="461665"/>
          </a:xfrm>
          <a:prstGeom prst="rect">
            <a:avLst/>
          </a:prstGeom>
          <a:noFill/>
        </p:spPr>
        <p:txBody>
          <a:bodyPr wrap="square" rtlCol="0">
            <a:spAutoFit/>
          </a:bodyPr>
          <a:lstStyle/>
          <a:p>
            <a:r>
              <a:rPr kumimoji="1" lang="en-US" altLang="zh-CN" sz="2400" b="1" dirty="0" smtClean="0"/>
              <a:t>Threshold ICD </a:t>
            </a:r>
            <a:endParaRPr kumimoji="1" lang="en-US" altLang="zh-CN" sz="2400" b="1" dirty="0" smtClean="0"/>
          </a:p>
        </p:txBody>
      </p:sp>
      <p:pic>
        <p:nvPicPr>
          <p:cNvPr id="3" name="图片 2"/>
          <p:cNvPicPr>
            <a:picLocks noChangeAspect="1"/>
          </p:cNvPicPr>
          <p:nvPr/>
        </p:nvPicPr>
        <p:blipFill>
          <a:blip r:embed="rId5"/>
          <a:stretch>
            <a:fillRect/>
          </a:stretch>
        </p:blipFill>
        <p:spPr>
          <a:xfrm>
            <a:off x="656102" y="1739619"/>
            <a:ext cx="7305484" cy="3987856"/>
          </a:xfrm>
          <a:prstGeom prst="rect">
            <a:avLst/>
          </a:prstGeom>
        </p:spPr>
      </p:pic>
      <p:sp>
        <p:nvSpPr>
          <p:cNvPr id="6" name="文本框 5"/>
          <p:cNvSpPr txBox="1"/>
          <p:nvPr/>
        </p:nvSpPr>
        <p:spPr>
          <a:xfrm>
            <a:off x="2096814" y="5763455"/>
            <a:ext cx="6180083" cy="369332"/>
          </a:xfrm>
          <a:prstGeom prst="rect">
            <a:avLst/>
          </a:prstGeom>
          <a:noFill/>
        </p:spPr>
        <p:txBody>
          <a:bodyPr wrap="square" rtlCol="0">
            <a:spAutoFit/>
          </a:bodyPr>
          <a:lstStyle/>
          <a:p>
            <a:r>
              <a:rPr lang="zh-CN" altLang="en-US" b="1" dirty="0" smtClean="0"/>
              <a:t>根据用户不同的请求，采用不同的</a:t>
            </a:r>
            <a:r>
              <a:rPr kumimoji="1" lang="en-US" altLang="zh-CN" b="1" dirty="0"/>
              <a:t>Threshold ICD </a:t>
            </a:r>
          </a:p>
        </p:txBody>
      </p:sp>
    </p:spTree>
    <p:extLst>
      <p:ext uri="{BB962C8B-B14F-4D97-AF65-F5344CB8AC3E}">
        <p14:creationId xmlns:p14="http://schemas.microsoft.com/office/powerpoint/2010/main" val="23548689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6779173" cy="461665"/>
          </a:xfrm>
          <a:prstGeom prst="rect">
            <a:avLst/>
          </a:prstGeom>
          <a:noFill/>
        </p:spPr>
        <p:txBody>
          <a:bodyPr wrap="square" rtlCol="0">
            <a:spAutoFit/>
          </a:bodyPr>
          <a:lstStyle/>
          <a:p>
            <a:r>
              <a:rPr kumimoji="1" lang="en-US" altLang="zh-CN" sz="2400" b="1" dirty="0" smtClean="0"/>
              <a:t>4.4 Service Discovery</a:t>
            </a:r>
            <a:endParaRPr kumimoji="1" lang="en-US" altLang="zh-CN" sz="2400" b="1" dirty="0" smtClean="0"/>
          </a:p>
        </p:txBody>
      </p:sp>
      <p:sp>
        <p:nvSpPr>
          <p:cNvPr id="6" name="文本框 5"/>
          <p:cNvSpPr txBox="1"/>
          <p:nvPr/>
        </p:nvSpPr>
        <p:spPr>
          <a:xfrm>
            <a:off x="299545" y="1650535"/>
            <a:ext cx="2049517" cy="369332"/>
          </a:xfrm>
          <a:prstGeom prst="rect">
            <a:avLst/>
          </a:prstGeom>
          <a:noFill/>
        </p:spPr>
        <p:txBody>
          <a:bodyPr wrap="square" rtlCol="0">
            <a:spAutoFit/>
          </a:bodyPr>
          <a:lstStyle/>
          <a:p>
            <a:r>
              <a:rPr lang="en-US" altLang="zh-CN" b="1" dirty="0" smtClean="0"/>
              <a:t>Cluster Marching</a:t>
            </a:r>
            <a:r>
              <a:rPr lang="zh-CN" altLang="en-US" b="1" dirty="0" smtClean="0"/>
              <a:t>：</a:t>
            </a:r>
            <a:endParaRPr lang="en-US" altLang="zh-CN" b="1" dirty="0" smtClean="0"/>
          </a:p>
        </p:txBody>
      </p:sp>
      <p:sp>
        <p:nvSpPr>
          <p:cNvPr id="7" name="文本框 6"/>
          <p:cNvSpPr txBox="1"/>
          <p:nvPr/>
        </p:nvSpPr>
        <p:spPr>
          <a:xfrm>
            <a:off x="299544" y="2112200"/>
            <a:ext cx="8513379" cy="923330"/>
          </a:xfrm>
          <a:prstGeom prst="rect">
            <a:avLst/>
          </a:prstGeom>
          <a:noFill/>
        </p:spPr>
        <p:txBody>
          <a:bodyPr wrap="square" rtlCol="0">
            <a:spAutoFit/>
          </a:bodyPr>
          <a:lstStyle/>
          <a:p>
            <a:r>
              <a:rPr lang="en-US" altLang="zh-CN" dirty="0"/>
              <a:t>Each cluster is labeled with all output parameters that are contained in that cluster</a:t>
            </a:r>
            <a:r>
              <a:rPr lang="en-US" altLang="zh-CN" dirty="0" smtClean="0"/>
              <a:t>.</a:t>
            </a:r>
            <a:r>
              <a:rPr lang="en-US" altLang="zh-CN" dirty="0"/>
              <a:t> During discovery the cluster whose label (or characteristic representation) is most similar to the query is found out as the relevant cluster of the query.</a:t>
            </a:r>
            <a:endParaRPr lang="zh-CN" altLang="en-US" dirty="0"/>
          </a:p>
        </p:txBody>
      </p:sp>
      <p:sp>
        <p:nvSpPr>
          <p:cNvPr id="10" name="文本框 9"/>
          <p:cNvSpPr txBox="1"/>
          <p:nvPr/>
        </p:nvSpPr>
        <p:spPr>
          <a:xfrm>
            <a:off x="299545" y="3141858"/>
            <a:ext cx="2364827" cy="369332"/>
          </a:xfrm>
          <a:prstGeom prst="rect">
            <a:avLst/>
          </a:prstGeom>
          <a:noFill/>
        </p:spPr>
        <p:txBody>
          <a:bodyPr wrap="square" rtlCol="0">
            <a:spAutoFit/>
          </a:bodyPr>
          <a:lstStyle/>
          <a:p>
            <a:r>
              <a:rPr lang="en-US" altLang="zh-CN" b="1" dirty="0" smtClean="0"/>
              <a:t>Service Marching</a:t>
            </a:r>
            <a:r>
              <a:rPr lang="zh-CN" altLang="en-US" b="1" dirty="0" smtClean="0"/>
              <a:t>：</a:t>
            </a:r>
            <a:endParaRPr lang="zh-CN" altLang="en-US" b="1" dirty="0"/>
          </a:p>
        </p:txBody>
      </p:sp>
      <p:sp>
        <p:nvSpPr>
          <p:cNvPr id="11" name="文本框 10"/>
          <p:cNvSpPr txBox="1"/>
          <p:nvPr/>
        </p:nvSpPr>
        <p:spPr>
          <a:xfrm>
            <a:off x="315311" y="3617518"/>
            <a:ext cx="8513378" cy="923330"/>
          </a:xfrm>
          <a:prstGeom prst="rect">
            <a:avLst/>
          </a:prstGeom>
          <a:noFill/>
        </p:spPr>
        <p:txBody>
          <a:bodyPr wrap="square" rtlCol="0">
            <a:spAutoFit/>
          </a:bodyPr>
          <a:lstStyle/>
          <a:p>
            <a:r>
              <a:rPr lang="en-US" altLang="zh-CN" dirty="0"/>
              <a:t>The services which are present in the relevant cluster are called candidate services. The input and output parameters of each candidate service are matched with that of query using TSM in order to </a:t>
            </a:r>
            <a:r>
              <a:rPr lang="en-US" altLang="zh-CN" dirty="0" smtClean="0"/>
              <a:t>discover </a:t>
            </a:r>
            <a:r>
              <a:rPr lang="en-US" altLang="zh-CN" dirty="0"/>
              <a:t>matched services of the query.</a:t>
            </a:r>
            <a:endParaRPr lang="zh-CN" altLang="en-US" dirty="0"/>
          </a:p>
        </p:txBody>
      </p:sp>
    </p:spTree>
    <p:extLst>
      <p:ext uri="{BB962C8B-B14F-4D97-AF65-F5344CB8AC3E}">
        <p14:creationId xmlns:p14="http://schemas.microsoft.com/office/powerpoint/2010/main" val="2797408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3" name="文本框 2"/>
          <p:cNvSpPr txBox="1"/>
          <p:nvPr/>
        </p:nvSpPr>
        <p:spPr>
          <a:xfrm>
            <a:off x="2093495" y="1640374"/>
            <a:ext cx="4788568" cy="646331"/>
          </a:xfrm>
          <a:prstGeom prst="rect">
            <a:avLst/>
          </a:prstGeom>
          <a:noFill/>
        </p:spPr>
        <p:txBody>
          <a:bodyPr wrap="square" rtlCol="0">
            <a:spAutoFit/>
          </a:bodyPr>
          <a:lstStyle/>
          <a:p>
            <a:r>
              <a:rPr kumimoji="1" lang="zh-CN" altLang="en-US" sz="3600" b="1" dirty="0" smtClean="0"/>
              <a:t>为什么读</a:t>
            </a:r>
            <a:r>
              <a:rPr kumimoji="1" lang="zh-CN" altLang="en-US" sz="3600" b="1" dirty="0" smtClean="0"/>
              <a:t>这两篇</a:t>
            </a:r>
            <a:r>
              <a:rPr kumimoji="1" lang="zh-CN" altLang="en-US" sz="3600" b="1" dirty="0" smtClean="0"/>
              <a:t>文章？</a:t>
            </a:r>
            <a:endParaRPr kumimoji="1" lang="zh-CN" altLang="en-US" sz="3600" b="1" dirty="0"/>
          </a:p>
        </p:txBody>
      </p:sp>
      <p:sp>
        <p:nvSpPr>
          <p:cNvPr id="2" name="文本框 1"/>
          <p:cNvSpPr txBox="1"/>
          <p:nvPr/>
        </p:nvSpPr>
        <p:spPr>
          <a:xfrm>
            <a:off x="956510" y="2738209"/>
            <a:ext cx="7766385" cy="2677656"/>
          </a:xfrm>
          <a:prstGeom prst="rect">
            <a:avLst/>
          </a:prstGeom>
          <a:noFill/>
        </p:spPr>
        <p:txBody>
          <a:bodyPr wrap="square" rtlCol="0">
            <a:spAutoFit/>
          </a:bodyPr>
          <a:lstStyle/>
          <a:p>
            <a:r>
              <a:rPr kumimoji="1" lang="en-US" altLang="zh-CN" sz="2400" b="1" dirty="0" smtClean="0"/>
              <a:t>1</a:t>
            </a:r>
            <a:r>
              <a:rPr kumimoji="1" lang="zh-CN" altLang="en-US" sz="2400" b="1" dirty="0" smtClean="0"/>
              <a:t>）服务发现是当前</a:t>
            </a:r>
            <a:r>
              <a:rPr kumimoji="1" lang="en-US" altLang="zh-CN" sz="2400" b="1" dirty="0" smtClean="0"/>
              <a:t>SOA</a:t>
            </a:r>
            <a:r>
              <a:rPr kumimoji="1" lang="zh-CN" altLang="en-US" sz="2400" b="1" dirty="0" smtClean="0"/>
              <a:t>物联网中间件的研究热点；</a:t>
            </a:r>
            <a:endParaRPr kumimoji="1" lang="en-US" altLang="zh-CN" sz="2400" b="1" dirty="0" smtClean="0"/>
          </a:p>
          <a:p>
            <a:endParaRPr kumimoji="1" lang="en-US" altLang="zh-CN" sz="2400" b="1" dirty="0"/>
          </a:p>
          <a:p>
            <a:r>
              <a:rPr kumimoji="1" lang="en-US" altLang="zh-CN" sz="2400" b="1" dirty="0" smtClean="0"/>
              <a:t>2</a:t>
            </a:r>
            <a:r>
              <a:rPr kumimoji="1" lang="zh-CN" altLang="en-US" sz="2400" b="1" dirty="0" smtClean="0"/>
              <a:t>）现有物联网服务与语义</a:t>
            </a:r>
            <a:r>
              <a:rPr kumimoji="1" lang="en-US" altLang="zh-CN" sz="2400" b="1" dirty="0" smtClean="0"/>
              <a:t>Web</a:t>
            </a:r>
            <a:r>
              <a:rPr kumimoji="1" lang="zh-CN" altLang="en-US" sz="2400" b="1" dirty="0" smtClean="0"/>
              <a:t>服务的描述方式相似，可以为物联网中间件的服务发现提供思路；</a:t>
            </a:r>
            <a:endParaRPr kumimoji="1" lang="en-US" altLang="zh-CN" sz="2400" b="1" dirty="0" smtClean="0"/>
          </a:p>
          <a:p>
            <a:endParaRPr kumimoji="1" lang="en-US" altLang="zh-CN" sz="2400" b="1" dirty="0"/>
          </a:p>
          <a:p>
            <a:r>
              <a:rPr kumimoji="1" lang="en-US" altLang="zh-CN" sz="2400" b="1" dirty="0" smtClean="0"/>
              <a:t>3</a:t>
            </a:r>
            <a:r>
              <a:rPr kumimoji="1" lang="zh-CN" altLang="en-US" sz="2400" b="1" dirty="0" smtClean="0"/>
              <a:t>）</a:t>
            </a:r>
            <a:r>
              <a:rPr kumimoji="1" lang="zh-CN" altLang="en-US" sz="2400" b="1" dirty="0" smtClean="0"/>
              <a:t>现在得到了部分语义</a:t>
            </a:r>
            <a:r>
              <a:rPr kumimoji="1" lang="en-US" altLang="zh-CN" sz="2400" b="1" dirty="0" smtClean="0"/>
              <a:t>Web</a:t>
            </a:r>
            <a:r>
              <a:rPr kumimoji="1" lang="zh-CN" altLang="en-US" sz="2400" b="1" dirty="0" smtClean="0"/>
              <a:t>服务描述及相应本体的数据集，可以进一步复现或者改进服务发现机制</a:t>
            </a:r>
            <a:r>
              <a:rPr kumimoji="1" lang="zh-CN" altLang="en-US" sz="2400" b="1" dirty="0" smtClean="0"/>
              <a:t>；</a:t>
            </a:r>
            <a:endParaRPr kumimoji="1" lang="zh-CN" altLang="en-US" sz="2400" b="1" dirty="0"/>
          </a:p>
        </p:txBody>
      </p:sp>
    </p:spTree>
    <p:extLst>
      <p:ext uri="{BB962C8B-B14F-4D97-AF65-F5344CB8AC3E}">
        <p14:creationId xmlns:p14="http://schemas.microsoft.com/office/powerpoint/2010/main" val="393460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3" name="图片 2"/>
          <p:cNvPicPr>
            <a:picLocks noChangeAspect="1"/>
          </p:cNvPicPr>
          <p:nvPr/>
        </p:nvPicPr>
        <p:blipFill>
          <a:blip r:embed="rId5"/>
          <a:stretch>
            <a:fillRect/>
          </a:stretch>
        </p:blipFill>
        <p:spPr>
          <a:xfrm>
            <a:off x="2060227" y="1540176"/>
            <a:ext cx="5401917" cy="4314703"/>
          </a:xfrm>
          <a:prstGeom prst="rect">
            <a:avLst/>
          </a:prstGeom>
        </p:spPr>
      </p:pic>
    </p:spTree>
    <p:extLst>
      <p:ext uri="{BB962C8B-B14F-4D97-AF65-F5344CB8AC3E}">
        <p14:creationId xmlns:p14="http://schemas.microsoft.com/office/powerpoint/2010/main" val="4065687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文本框 5"/>
          <p:cNvSpPr txBox="1"/>
          <p:nvPr/>
        </p:nvSpPr>
        <p:spPr>
          <a:xfrm>
            <a:off x="-1" y="1188870"/>
            <a:ext cx="6779173" cy="461665"/>
          </a:xfrm>
          <a:prstGeom prst="rect">
            <a:avLst/>
          </a:prstGeom>
          <a:noFill/>
        </p:spPr>
        <p:txBody>
          <a:bodyPr wrap="square" rtlCol="0">
            <a:spAutoFit/>
          </a:bodyPr>
          <a:lstStyle/>
          <a:p>
            <a:r>
              <a:rPr kumimoji="1" lang="en-US" altLang="zh-CN" sz="2400" b="1" dirty="0" smtClean="0"/>
              <a:t>4.5 Experimentation</a:t>
            </a:r>
            <a:endParaRPr kumimoji="1" lang="en-US" altLang="zh-CN" sz="2400" b="1" dirty="0" smtClean="0"/>
          </a:p>
        </p:txBody>
      </p:sp>
      <p:sp>
        <p:nvSpPr>
          <p:cNvPr id="2" name="文本框 1"/>
          <p:cNvSpPr txBox="1"/>
          <p:nvPr/>
        </p:nvSpPr>
        <p:spPr>
          <a:xfrm>
            <a:off x="268012" y="1786024"/>
            <a:ext cx="3121573" cy="369332"/>
          </a:xfrm>
          <a:prstGeom prst="rect">
            <a:avLst/>
          </a:prstGeom>
          <a:noFill/>
        </p:spPr>
        <p:txBody>
          <a:bodyPr wrap="square" rtlCol="0">
            <a:spAutoFit/>
          </a:bodyPr>
          <a:lstStyle/>
          <a:p>
            <a:r>
              <a:rPr lang="en-US" altLang="zh-CN" b="1" dirty="0" smtClean="0"/>
              <a:t>Intra-cluster similarity</a:t>
            </a:r>
            <a:r>
              <a:rPr lang="zh-CN" altLang="en-US" b="1" dirty="0" smtClean="0"/>
              <a:t>：</a:t>
            </a:r>
            <a:endParaRPr lang="en-US" altLang="zh-CN" b="1" dirty="0" smtClean="0"/>
          </a:p>
        </p:txBody>
      </p:sp>
      <p:pic>
        <p:nvPicPr>
          <p:cNvPr id="7" name="图片 6"/>
          <p:cNvPicPr>
            <a:picLocks noChangeAspect="1"/>
          </p:cNvPicPr>
          <p:nvPr/>
        </p:nvPicPr>
        <p:blipFill>
          <a:blip r:embed="rId5"/>
          <a:stretch>
            <a:fillRect/>
          </a:stretch>
        </p:blipFill>
        <p:spPr>
          <a:xfrm>
            <a:off x="2158625" y="2290845"/>
            <a:ext cx="3628571" cy="485714"/>
          </a:xfrm>
          <a:prstGeom prst="rect">
            <a:avLst/>
          </a:prstGeom>
        </p:spPr>
      </p:pic>
      <p:sp>
        <p:nvSpPr>
          <p:cNvPr id="8" name="文本框 7"/>
          <p:cNvSpPr txBox="1"/>
          <p:nvPr/>
        </p:nvSpPr>
        <p:spPr>
          <a:xfrm>
            <a:off x="268011" y="2727382"/>
            <a:ext cx="3121573" cy="369332"/>
          </a:xfrm>
          <a:prstGeom prst="rect">
            <a:avLst/>
          </a:prstGeom>
          <a:noFill/>
        </p:spPr>
        <p:txBody>
          <a:bodyPr wrap="square" rtlCol="0">
            <a:spAutoFit/>
          </a:bodyPr>
          <a:lstStyle/>
          <a:p>
            <a:r>
              <a:rPr lang="en-US" altLang="zh-CN" b="1" dirty="0" smtClean="0"/>
              <a:t>Inter-cluster similarity</a:t>
            </a:r>
            <a:r>
              <a:rPr lang="zh-CN" altLang="en-US" b="1" dirty="0" smtClean="0"/>
              <a:t>：</a:t>
            </a:r>
            <a:endParaRPr lang="en-US" altLang="zh-CN" b="1" dirty="0" smtClean="0"/>
          </a:p>
        </p:txBody>
      </p:sp>
      <p:pic>
        <p:nvPicPr>
          <p:cNvPr id="9" name="图片 8"/>
          <p:cNvPicPr>
            <a:picLocks noChangeAspect="1"/>
          </p:cNvPicPr>
          <p:nvPr/>
        </p:nvPicPr>
        <p:blipFill>
          <a:blip r:embed="rId6"/>
          <a:stretch>
            <a:fillRect/>
          </a:stretch>
        </p:blipFill>
        <p:spPr>
          <a:xfrm>
            <a:off x="409900" y="3180097"/>
            <a:ext cx="4361905" cy="542857"/>
          </a:xfrm>
          <a:prstGeom prst="rect">
            <a:avLst/>
          </a:prstGeom>
        </p:spPr>
      </p:pic>
      <p:pic>
        <p:nvPicPr>
          <p:cNvPr id="10" name="图片 9"/>
          <p:cNvPicPr>
            <a:picLocks noChangeAspect="1"/>
          </p:cNvPicPr>
          <p:nvPr/>
        </p:nvPicPr>
        <p:blipFill>
          <a:blip r:embed="rId7"/>
          <a:stretch>
            <a:fillRect/>
          </a:stretch>
        </p:blipFill>
        <p:spPr>
          <a:xfrm>
            <a:off x="5059481" y="3250579"/>
            <a:ext cx="3809524" cy="542857"/>
          </a:xfrm>
          <a:prstGeom prst="rect">
            <a:avLst/>
          </a:prstGeom>
        </p:spPr>
      </p:pic>
      <p:sp>
        <p:nvSpPr>
          <p:cNvPr id="11" name="文本框 10"/>
          <p:cNvSpPr txBox="1"/>
          <p:nvPr/>
        </p:nvSpPr>
        <p:spPr>
          <a:xfrm>
            <a:off x="268012" y="3821524"/>
            <a:ext cx="3121573" cy="369332"/>
          </a:xfrm>
          <a:prstGeom prst="rect">
            <a:avLst/>
          </a:prstGeom>
          <a:noFill/>
        </p:spPr>
        <p:txBody>
          <a:bodyPr wrap="square" rtlCol="0">
            <a:spAutoFit/>
          </a:bodyPr>
          <a:lstStyle/>
          <a:p>
            <a:r>
              <a:rPr lang="en-US" altLang="zh-CN" b="1" dirty="0" smtClean="0"/>
              <a:t>Silhouette width</a:t>
            </a:r>
            <a:r>
              <a:rPr lang="zh-CN" altLang="en-US" b="1" dirty="0" smtClean="0"/>
              <a:t>：</a:t>
            </a:r>
            <a:endParaRPr lang="en-US" altLang="zh-CN" b="1" dirty="0" smtClean="0"/>
          </a:p>
        </p:txBody>
      </p:sp>
      <p:pic>
        <p:nvPicPr>
          <p:cNvPr id="12" name="图片 11"/>
          <p:cNvPicPr>
            <a:picLocks noChangeAspect="1"/>
          </p:cNvPicPr>
          <p:nvPr/>
        </p:nvPicPr>
        <p:blipFill>
          <a:blip r:embed="rId8"/>
          <a:stretch>
            <a:fillRect/>
          </a:stretch>
        </p:blipFill>
        <p:spPr>
          <a:xfrm>
            <a:off x="346840" y="4336808"/>
            <a:ext cx="1600000" cy="495238"/>
          </a:xfrm>
          <a:prstGeom prst="rect">
            <a:avLst/>
          </a:prstGeom>
        </p:spPr>
      </p:pic>
      <p:pic>
        <p:nvPicPr>
          <p:cNvPr id="13" name="图片 12"/>
          <p:cNvPicPr>
            <a:picLocks noChangeAspect="1"/>
          </p:cNvPicPr>
          <p:nvPr/>
        </p:nvPicPr>
        <p:blipFill>
          <a:blip r:embed="rId9"/>
          <a:stretch>
            <a:fillRect/>
          </a:stretch>
        </p:blipFill>
        <p:spPr>
          <a:xfrm>
            <a:off x="2158625" y="4278671"/>
            <a:ext cx="3047619" cy="533333"/>
          </a:xfrm>
          <a:prstGeom prst="rect">
            <a:avLst/>
          </a:prstGeom>
        </p:spPr>
      </p:pic>
      <p:pic>
        <p:nvPicPr>
          <p:cNvPr id="14" name="图片 13"/>
          <p:cNvPicPr>
            <a:picLocks noChangeAspect="1"/>
          </p:cNvPicPr>
          <p:nvPr/>
        </p:nvPicPr>
        <p:blipFill>
          <a:blip r:embed="rId10"/>
          <a:stretch>
            <a:fillRect/>
          </a:stretch>
        </p:blipFill>
        <p:spPr>
          <a:xfrm>
            <a:off x="5316524" y="4267456"/>
            <a:ext cx="3838095" cy="619048"/>
          </a:xfrm>
          <a:prstGeom prst="rect">
            <a:avLst/>
          </a:prstGeom>
        </p:spPr>
      </p:pic>
      <p:sp>
        <p:nvSpPr>
          <p:cNvPr id="15" name="文本框 14"/>
          <p:cNvSpPr txBox="1"/>
          <p:nvPr/>
        </p:nvSpPr>
        <p:spPr>
          <a:xfrm>
            <a:off x="268012" y="4917144"/>
            <a:ext cx="3121573" cy="369332"/>
          </a:xfrm>
          <a:prstGeom prst="rect">
            <a:avLst/>
          </a:prstGeom>
          <a:noFill/>
        </p:spPr>
        <p:txBody>
          <a:bodyPr wrap="square" rtlCol="0">
            <a:spAutoFit/>
          </a:bodyPr>
          <a:lstStyle/>
          <a:p>
            <a:r>
              <a:rPr lang="en-US" altLang="zh-CN" b="1" dirty="0" smtClean="0"/>
              <a:t>Purity</a:t>
            </a:r>
            <a:r>
              <a:rPr lang="zh-CN" altLang="en-US" b="1" dirty="0" smtClean="0"/>
              <a:t>：</a:t>
            </a:r>
            <a:endParaRPr lang="en-US" altLang="zh-CN" b="1" dirty="0" smtClean="0"/>
          </a:p>
        </p:txBody>
      </p:sp>
      <p:pic>
        <p:nvPicPr>
          <p:cNvPr id="16" name="图片 15"/>
          <p:cNvPicPr>
            <a:picLocks noChangeAspect="1"/>
          </p:cNvPicPr>
          <p:nvPr/>
        </p:nvPicPr>
        <p:blipFill>
          <a:blip r:embed="rId11"/>
          <a:stretch>
            <a:fillRect/>
          </a:stretch>
        </p:blipFill>
        <p:spPr>
          <a:xfrm>
            <a:off x="1150862" y="5391616"/>
            <a:ext cx="1533333" cy="533333"/>
          </a:xfrm>
          <a:prstGeom prst="rect">
            <a:avLst/>
          </a:prstGeom>
        </p:spPr>
      </p:pic>
    </p:spTree>
    <p:extLst>
      <p:ext uri="{BB962C8B-B14F-4D97-AF65-F5344CB8AC3E}">
        <p14:creationId xmlns:p14="http://schemas.microsoft.com/office/powerpoint/2010/main" val="1068281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文本框 5"/>
          <p:cNvSpPr txBox="1"/>
          <p:nvPr/>
        </p:nvSpPr>
        <p:spPr>
          <a:xfrm>
            <a:off x="-1" y="1188870"/>
            <a:ext cx="6779173" cy="461665"/>
          </a:xfrm>
          <a:prstGeom prst="rect">
            <a:avLst/>
          </a:prstGeom>
          <a:noFill/>
        </p:spPr>
        <p:txBody>
          <a:bodyPr wrap="square" rtlCol="0">
            <a:spAutoFit/>
          </a:bodyPr>
          <a:lstStyle/>
          <a:p>
            <a:r>
              <a:rPr kumimoji="1" lang="en-US" altLang="zh-CN" sz="2400" b="1" dirty="0" smtClean="0"/>
              <a:t>4.5 Experimentation</a:t>
            </a:r>
            <a:endParaRPr kumimoji="1" lang="en-US" altLang="zh-CN" sz="2400" b="1" dirty="0" smtClean="0"/>
          </a:p>
        </p:txBody>
      </p:sp>
      <p:pic>
        <p:nvPicPr>
          <p:cNvPr id="3" name="图片 2"/>
          <p:cNvPicPr>
            <a:picLocks noChangeAspect="1"/>
          </p:cNvPicPr>
          <p:nvPr/>
        </p:nvPicPr>
        <p:blipFill>
          <a:blip r:embed="rId5"/>
          <a:stretch>
            <a:fillRect/>
          </a:stretch>
        </p:blipFill>
        <p:spPr>
          <a:xfrm>
            <a:off x="173421" y="2404767"/>
            <a:ext cx="8765628" cy="2522543"/>
          </a:xfrm>
          <a:prstGeom prst="rect">
            <a:avLst/>
          </a:prstGeom>
        </p:spPr>
      </p:pic>
    </p:spTree>
    <p:extLst>
      <p:ext uri="{BB962C8B-B14F-4D97-AF65-F5344CB8AC3E}">
        <p14:creationId xmlns:p14="http://schemas.microsoft.com/office/powerpoint/2010/main" val="1551596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文本框 5"/>
          <p:cNvSpPr txBox="1"/>
          <p:nvPr/>
        </p:nvSpPr>
        <p:spPr>
          <a:xfrm>
            <a:off x="-1" y="1188870"/>
            <a:ext cx="6779173" cy="461665"/>
          </a:xfrm>
          <a:prstGeom prst="rect">
            <a:avLst/>
          </a:prstGeom>
          <a:noFill/>
        </p:spPr>
        <p:txBody>
          <a:bodyPr wrap="square" rtlCol="0">
            <a:spAutoFit/>
          </a:bodyPr>
          <a:lstStyle/>
          <a:p>
            <a:r>
              <a:rPr kumimoji="1" lang="en-US" altLang="zh-CN" sz="2400" b="1" dirty="0" smtClean="0"/>
              <a:t>4.5 Experimentation</a:t>
            </a:r>
            <a:endParaRPr kumimoji="1" lang="en-US" altLang="zh-CN" sz="2400" b="1" dirty="0" smtClean="0"/>
          </a:p>
        </p:txBody>
      </p:sp>
      <p:sp>
        <p:nvSpPr>
          <p:cNvPr id="2" name="文本框 1"/>
          <p:cNvSpPr txBox="1"/>
          <p:nvPr/>
        </p:nvSpPr>
        <p:spPr>
          <a:xfrm>
            <a:off x="157655" y="1797269"/>
            <a:ext cx="3594538" cy="369332"/>
          </a:xfrm>
          <a:prstGeom prst="rect">
            <a:avLst/>
          </a:prstGeom>
          <a:noFill/>
        </p:spPr>
        <p:txBody>
          <a:bodyPr wrap="square" rtlCol="0">
            <a:spAutoFit/>
          </a:bodyPr>
          <a:lstStyle/>
          <a:p>
            <a:r>
              <a:rPr lang="en-US" altLang="zh-CN" b="1" dirty="0" smtClean="0"/>
              <a:t>Single linkage method</a:t>
            </a:r>
            <a:r>
              <a:rPr lang="zh-CN" altLang="en-US" b="1" dirty="0" smtClean="0"/>
              <a:t>：</a:t>
            </a:r>
            <a:endParaRPr lang="zh-CN" altLang="en-US" b="1" dirty="0"/>
          </a:p>
        </p:txBody>
      </p:sp>
      <p:pic>
        <p:nvPicPr>
          <p:cNvPr id="7" name="图片 6"/>
          <p:cNvPicPr>
            <a:picLocks noChangeAspect="1"/>
          </p:cNvPicPr>
          <p:nvPr/>
        </p:nvPicPr>
        <p:blipFill>
          <a:blip r:embed="rId5"/>
          <a:stretch>
            <a:fillRect/>
          </a:stretch>
        </p:blipFill>
        <p:spPr>
          <a:xfrm>
            <a:off x="249476" y="2313335"/>
            <a:ext cx="8645048" cy="2470014"/>
          </a:xfrm>
          <a:prstGeom prst="rect">
            <a:avLst/>
          </a:prstGeom>
        </p:spPr>
      </p:pic>
      <p:pic>
        <p:nvPicPr>
          <p:cNvPr id="8" name="图片 7"/>
          <p:cNvPicPr>
            <a:picLocks noChangeAspect="1"/>
          </p:cNvPicPr>
          <p:nvPr/>
        </p:nvPicPr>
        <p:blipFill>
          <a:blip r:embed="rId6"/>
          <a:stretch>
            <a:fillRect/>
          </a:stretch>
        </p:blipFill>
        <p:spPr>
          <a:xfrm>
            <a:off x="2129143" y="4993768"/>
            <a:ext cx="4885714" cy="904762"/>
          </a:xfrm>
          <a:prstGeom prst="rect">
            <a:avLst/>
          </a:prstGeom>
        </p:spPr>
      </p:pic>
    </p:spTree>
    <p:extLst>
      <p:ext uri="{BB962C8B-B14F-4D97-AF65-F5344CB8AC3E}">
        <p14:creationId xmlns:p14="http://schemas.microsoft.com/office/powerpoint/2010/main" val="3324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文本框 5"/>
          <p:cNvSpPr txBox="1"/>
          <p:nvPr/>
        </p:nvSpPr>
        <p:spPr>
          <a:xfrm>
            <a:off x="-1" y="1188870"/>
            <a:ext cx="6779173" cy="461665"/>
          </a:xfrm>
          <a:prstGeom prst="rect">
            <a:avLst/>
          </a:prstGeom>
          <a:noFill/>
        </p:spPr>
        <p:txBody>
          <a:bodyPr wrap="square" rtlCol="0">
            <a:spAutoFit/>
          </a:bodyPr>
          <a:lstStyle/>
          <a:p>
            <a:r>
              <a:rPr kumimoji="1" lang="en-US" altLang="zh-CN" sz="2400" b="1" dirty="0" smtClean="0"/>
              <a:t>4.5 Experimentation</a:t>
            </a:r>
            <a:endParaRPr kumimoji="1" lang="en-US" altLang="zh-CN" sz="2400" b="1" dirty="0" smtClean="0"/>
          </a:p>
        </p:txBody>
      </p:sp>
      <p:sp>
        <p:nvSpPr>
          <p:cNvPr id="2" name="文本框 1"/>
          <p:cNvSpPr txBox="1"/>
          <p:nvPr/>
        </p:nvSpPr>
        <p:spPr>
          <a:xfrm>
            <a:off x="157655" y="1797269"/>
            <a:ext cx="3594538" cy="369332"/>
          </a:xfrm>
          <a:prstGeom prst="rect">
            <a:avLst/>
          </a:prstGeom>
          <a:noFill/>
        </p:spPr>
        <p:txBody>
          <a:bodyPr wrap="square" rtlCol="0">
            <a:spAutoFit/>
          </a:bodyPr>
          <a:lstStyle/>
          <a:p>
            <a:r>
              <a:rPr lang="en-US" altLang="zh-CN" b="1" dirty="0" smtClean="0"/>
              <a:t>Average linkage method</a:t>
            </a:r>
            <a:r>
              <a:rPr lang="zh-CN" altLang="en-US" b="1" dirty="0" smtClean="0"/>
              <a:t>：</a:t>
            </a:r>
            <a:endParaRPr lang="zh-CN" altLang="en-US" b="1" dirty="0"/>
          </a:p>
        </p:txBody>
      </p:sp>
      <p:pic>
        <p:nvPicPr>
          <p:cNvPr id="3" name="图片 2"/>
          <p:cNvPicPr>
            <a:picLocks noChangeAspect="1"/>
          </p:cNvPicPr>
          <p:nvPr/>
        </p:nvPicPr>
        <p:blipFill>
          <a:blip r:embed="rId5"/>
          <a:stretch>
            <a:fillRect/>
          </a:stretch>
        </p:blipFill>
        <p:spPr>
          <a:xfrm>
            <a:off x="363880" y="2313335"/>
            <a:ext cx="8370217" cy="2738903"/>
          </a:xfrm>
          <a:prstGeom prst="rect">
            <a:avLst/>
          </a:prstGeom>
        </p:spPr>
      </p:pic>
      <p:pic>
        <p:nvPicPr>
          <p:cNvPr id="9" name="图片 8"/>
          <p:cNvPicPr>
            <a:picLocks noChangeAspect="1"/>
          </p:cNvPicPr>
          <p:nvPr/>
        </p:nvPicPr>
        <p:blipFill>
          <a:blip r:embed="rId6"/>
          <a:stretch>
            <a:fillRect/>
          </a:stretch>
        </p:blipFill>
        <p:spPr>
          <a:xfrm>
            <a:off x="2686285" y="5219302"/>
            <a:ext cx="3771429" cy="1085714"/>
          </a:xfrm>
          <a:prstGeom prst="rect">
            <a:avLst/>
          </a:prstGeom>
        </p:spPr>
      </p:pic>
    </p:spTree>
    <p:extLst>
      <p:ext uri="{BB962C8B-B14F-4D97-AF65-F5344CB8AC3E}">
        <p14:creationId xmlns:p14="http://schemas.microsoft.com/office/powerpoint/2010/main" val="267045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文本框 5"/>
          <p:cNvSpPr txBox="1"/>
          <p:nvPr/>
        </p:nvSpPr>
        <p:spPr>
          <a:xfrm>
            <a:off x="-1" y="1188870"/>
            <a:ext cx="6779173" cy="461665"/>
          </a:xfrm>
          <a:prstGeom prst="rect">
            <a:avLst/>
          </a:prstGeom>
          <a:noFill/>
        </p:spPr>
        <p:txBody>
          <a:bodyPr wrap="square" rtlCol="0">
            <a:spAutoFit/>
          </a:bodyPr>
          <a:lstStyle/>
          <a:p>
            <a:r>
              <a:rPr kumimoji="1" lang="en-US" altLang="zh-CN" sz="2400" b="1" dirty="0" smtClean="0"/>
              <a:t>4.5 Experimentation</a:t>
            </a:r>
            <a:endParaRPr kumimoji="1" lang="en-US" altLang="zh-CN" sz="2400" b="1" dirty="0" smtClean="0"/>
          </a:p>
        </p:txBody>
      </p:sp>
      <p:sp>
        <p:nvSpPr>
          <p:cNvPr id="2" name="文本框 1"/>
          <p:cNvSpPr txBox="1"/>
          <p:nvPr/>
        </p:nvSpPr>
        <p:spPr>
          <a:xfrm>
            <a:off x="157655" y="1797269"/>
            <a:ext cx="3594538" cy="369332"/>
          </a:xfrm>
          <a:prstGeom prst="rect">
            <a:avLst/>
          </a:prstGeom>
          <a:noFill/>
        </p:spPr>
        <p:txBody>
          <a:bodyPr wrap="square" rtlCol="0">
            <a:spAutoFit/>
          </a:bodyPr>
          <a:lstStyle/>
          <a:p>
            <a:r>
              <a:rPr lang="en-US" altLang="zh-CN" b="1" dirty="0" smtClean="0"/>
              <a:t>Complete linkage method</a:t>
            </a:r>
            <a:r>
              <a:rPr lang="zh-CN" altLang="en-US" b="1" dirty="0" smtClean="0"/>
              <a:t>：</a:t>
            </a:r>
            <a:endParaRPr lang="zh-CN" altLang="en-US" b="1" dirty="0"/>
          </a:p>
        </p:txBody>
      </p:sp>
      <p:pic>
        <p:nvPicPr>
          <p:cNvPr id="7" name="图片 6"/>
          <p:cNvPicPr>
            <a:picLocks noChangeAspect="1"/>
          </p:cNvPicPr>
          <p:nvPr/>
        </p:nvPicPr>
        <p:blipFill>
          <a:blip r:embed="rId5"/>
          <a:stretch>
            <a:fillRect/>
          </a:stretch>
        </p:blipFill>
        <p:spPr>
          <a:xfrm>
            <a:off x="362606" y="2313335"/>
            <a:ext cx="8024649" cy="2775385"/>
          </a:xfrm>
          <a:prstGeom prst="rect">
            <a:avLst/>
          </a:prstGeom>
        </p:spPr>
      </p:pic>
      <p:pic>
        <p:nvPicPr>
          <p:cNvPr id="8" name="图片 7"/>
          <p:cNvPicPr>
            <a:picLocks noChangeAspect="1"/>
          </p:cNvPicPr>
          <p:nvPr/>
        </p:nvPicPr>
        <p:blipFill>
          <a:blip r:embed="rId6"/>
          <a:stretch>
            <a:fillRect/>
          </a:stretch>
        </p:blipFill>
        <p:spPr>
          <a:xfrm>
            <a:off x="362606" y="5376210"/>
            <a:ext cx="4333333" cy="1076190"/>
          </a:xfrm>
          <a:prstGeom prst="rect">
            <a:avLst/>
          </a:prstGeom>
        </p:spPr>
      </p:pic>
      <p:pic>
        <p:nvPicPr>
          <p:cNvPr id="10" name="图片 9"/>
          <p:cNvPicPr>
            <a:picLocks noChangeAspect="1"/>
          </p:cNvPicPr>
          <p:nvPr/>
        </p:nvPicPr>
        <p:blipFill>
          <a:blip r:embed="rId7"/>
          <a:stretch>
            <a:fillRect/>
          </a:stretch>
        </p:blipFill>
        <p:spPr>
          <a:xfrm>
            <a:off x="5141077" y="4263886"/>
            <a:ext cx="3276190" cy="2238095"/>
          </a:xfrm>
          <a:prstGeom prst="rect">
            <a:avLst/>
          </a:prstGeom>
        </p:spPr>
      </p:pic>
    </p:spTree>
    <p:extLst>
      <p:ext uri="{BB962C8B-B14F-4D97-AF65-F5344CB8AC3E}">
        <p14:creationId xmlns:p14="http://schemas.microsoft.com/office/powerpoint/2010/main" val="62967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3" name="文本框 2"/>
          <p:cNvSpPr txBox="1"/>
          <p:nvPr/>
        </p:nvSpPr>
        <p:spPr>
          <a:xfrm>
            <a:off x="425669" y="1718441"/>
            <a:ext cx="8245365" cy="646331"/>
          </a:xfrm>
          <a:prstGeom prst="rect">
            <a:avLst/>
          </a:prstGeom>
          <a:noFill/>
        </p:spPr>
        <p:txBody>
          <a:bodyPr wrap="square" rtlCol="0">
            <a:spAutoFit/>
          </a:bodyPr>
          <a:lstStyle/>
          <a:p>
            <a:r>
              <a:rPr lang="zh-CN" altLang="en-US" dirty="0" smtClean="0"/>
              <a:t>相较于</a:t>
            </a:r>
            <a:r>
              <a:rPr lang="en-US" altLang="zh-CN" dirty="0"/>
              <a:t>S</a:t>
            </a:r>
            <a:r>
              <a:rPr lang="en-US" altLang="zh-CN" dirty="0" smtClean="0"/>
              <a:t>equential</a:t>
            </a:r>
            <a:r>
              <a:rPr lang="zh-CN" altLang="en-US" dirty="0" smtClean="0"/>
              <a:t>的服务发现机制，基于预聚类的服务发现，大大降低了服务匹配所需的时间。</a:t>
            </a:r>
            <a:r>
              <a:rPr lang="en-US" altLang="zh-CN" dirty="0" smtClean="0"/>
              <a:t>(Sequential time cost: 170.59s; Paper2 OSM time cost: 7.32s)</a:t>
            </a:r>
            <a:endParaRPr lang="zh-CN" altLang="en-US" dirty="0"/>
          </a:p>
        </p:txBody>
      </p:sp>
      <p:sp>
        <p:nvSpPr>
          <p:cNvPr id="11" name="文本框 10"/>
          <p:cNvSpPr txBox="1"/>
          <p:nvPr/>
        </p:nvSpPr>
        <p:spPr>
          <a:xfrm>
            <a:off x="425669" y="2994883"/>
            <a:ext cx="8245365" cy="646331"/>
          </a:xfrm>
          <a:prstGeom prst="rect">
            <a:avLst/>
          </a:prstGeom>
          <a:noFill/>
        </p:spPr>
        <p:txBody>
          <a:bodyPr wrap="square" rtlCol="0">
            <a:spAutoFit/>
          </a:bodyPr>
          <a:lstStyle/>
          <a:p>
            <a:r>
              <a:rPr lang="zh-CN" altLang="en-US" dirty="0"/>
              <a:t>相较</a:t>
            </a:r>
            <a:r>
              <a:rPr lang="zh-CN" altLang="en-US" dirty="0" smtClean="0"/>
              <a:t>于之前的 </a:t>
            </a:r>
            <a:r>
              <a:rPr lang="en-US" altLang="zh-CN" dirty="0" err="1" smtClean="0"/>
              <a:t>DoM</a:t>
            </a:r>
            <a:r>
              <a:rPr lang="zh-CN" altLang="en-US" dirty="0" smtClean="0"/>
              <a:t> </a:t>
            </a:r>
            <a:r>
              <a:rPr lang="en-US" altLang="zh-CN" dirty="0" smtClean="0"/>
              <a:t>Similarity Computation</a:t>
            </a:r>
            <a:r>
              <a:rPr lang="zh-CN" altLang="en-US" dirty="0" smtClean="0"/>
              <a:t>，作者提出的细粒度的</a:t>
            </a:r>
            <a:r>
              <a:rPr lang="en-US" altLang="zh-CN" dirty="0" err="1" smtClean="0"/>
              <a:t>DoM</a:t>
            </a:r>
            <a:r>
              <a:rPr lang="zh-CN" altLang="en-US" dirty="0" smtClean="0"/>
              <a:t>，也取得了更好的聚类效果。</a:t>
            </a:r>
            <a:endParaRPr lang="en-US" altLang="zh-CN" dirty="0" smtClean="0"/>
          </a:p>
        </p:txBody>
      </p:sp>
    </p:spTree>
    <p:extLst>
      <p:ext uri="{BB962C8B-B14F-4D97-AF65-F5344CB8AC3E}">
        <p14:creationId xmlns:p14="http://schemas.microsoft.com/office/powerpoint/2010/main" val="314786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3" name="文本框 2"/>
          <p:cNvSpPr txBox="1"/>
          <p:nvPr/>
        </p:nvSpPr>
        <p:spPr>
          <a:xfrm>
            <a:off x="2301766" y="1652405"/>
            <a:ext cx="5302192" cy="646331"/>
          </a:xfrm>
          <a:prstGeom prst="rect">
            <a:avLst/>
          </a:prstGeom>
          <a:noFill/>
        </p:spPr>
        <p:txBody>
          <a:bodyPr wrap="square" rtlCol="0">
            <a:spAutoFit/>
          </a:bodyPr>
          <a:lstStyle/>
          <a:p>
            <a:r>
              <a:rPr kumimoji="1" lang="zh-CN" altLang="en-US" sz="3600" b="1" dirty="0" smtClean="0"/>
              <a:t>这两篇文章的贡献</a:t>
            </a:r>
            <a:endParaRPr kumimoji="1" lang="zh-CN" altLang="en-US" sz="3600" b="1" dirty="0"/>
          </a:p>
        </p:txBody>
      </p:sp>
      <p:sp>
        <p:nvSpPr>
          <p:cNvPr id="7" name="文本框 6"/>
          <p:cNvSpPr txBox="1"/>
          <p:nvPr/>
        </p:nvSpPr>
        <p:spPr>
          <a:xfrm>
            <a:off x="1182414" y="2810218"/>
            <a:ext cx="7252138" cy="1754326"/>
          </a:xfrm>
          <a:prstGeom prst="rect">
            <a:avLst/>
          </a:prstGeom>
          <a:noFill/>
        </p:spPr>
        <p:txBody>
          <a:bodyPr wrap="square" rtlCol="0">
            <a:spAutoFit/>
          </a:bodyPr>
          <a:lstStyle/>
          <a:p>
            <a:pPr indent="-342900">
              <a:lnSpc>
                <a:spcPct val="150000"/>
              </a:lnSpc>
              <a:buFont typeface="+mj-lt"/>
              <a:buAutoNum type="arabicPeriod"/>
            </a:pPr>
            <a:r>
              <a:rPr kumimoji="1" lang="zh-CN" altLang="en-US" sz="2400" b="1" dirty="0"/>
              <a:t>提出了各自的服务相似度评价指标；</a:t>
            </a:r>
            <a:endParaRPr kumimoji="1" lang="en-US" altLang="zh-CN" sz="2400" b="1" dirty="0"/>
          </a:p>
          <a:p>
            <a:pPr indent="-342900">
              <a:lnSpc>
                <a:spcPct val="150000"/>
              </a:lnSpc>
              <a:buFont typeface="+mj-lt"/>
              <a:buAutoNum type="arabicPeriod"/>
            </a:pPr>
            <a:r>
              <a:rPr kumimoji="1" lang="zh-CN" altLang="en-US" sz="2400" b="1" dirty="0"/>
              <a:t>分别实现了基于</a:t>
            </a:r>
            <a:r>
              <a:rPr kumimoji="1" lang="en-US" altLang="zh-CN" sz="2400" b="1" dirty="0"/>
              <a:t>OWL-S</a:t>
            </a:r>
            <a:r>
              <a:rPr kumimoji="1" lang="zh-CN" altLang="en-US" sz="2400" b="1" dirty="0"/>
              <a:t>和</a:t>
            </a:r>
            <a:r>
              <a:rPr kumimoji="1" lang="en-US" altLang="zh-CN" sz="2400" b="1" dirty="0" err="1"/>
              <a:t>hRESTs</a:t>
            </a:r>
            <a:r>
              <a:rPr kumimoji="1" lang="zh-CN" altLang="en-US" sz="2400" b="1" dirty="0"/>
              <a:t>的服务发现模型；</a:t>
            </a:r>
            <a:endParaRPr kumimoji="1" lang="en-US" altLang="zh-CN" sz="2400" b="1" dirty="0"/>
          </a:p>
          <a:p>
            <a:pPr indent="-342900">
              <a:lnSpc>
                <a:spcPct val="150000"/>
              </a:lnSpc>
              <a:buFont typeface="+mj-lt"/>
              <a:buAutoNum type="arabicPeriod"/>
            </a:pPr>
            <a:r>
              <a:rPr kumimoji="1" lang="zh-CN" altLang="en-US" sz="2400" b="1" dirty="0"/>
              <a:t>分别设计</a:t>
            </a:r>
            <a:r>
              <a:rPr kumimoji="1" lang="zh-CN" altLang="en-US" sz="2400" b="1" dirty="0" smtClean="0"/>
              <a:t>实验选取阈值并验证系统</a:t>
            </a:r>
            <a:r>
              <a:rPr kumimoji="1" lang="zh-CN" altLang="en-US" sz="2400" b="1" dirty="0"/>
              <a:t>的准确度；</a:t>
            </a:r>
            <a:endParaRPr kumimoji="1" lang="zh-CN" altLang="en-US" sz="2400" b="1" dirty="0"/>
          </a:p>
        </p:txBody>
      </p:sp>
    </p:spTree>
    <p:extLst>
      <p:ext uri="{BB962C8B-B14F-4D97-AF65-F5344CB8AC3E}">
        <p14:creationId xmlns:p14="http://schemas.microsoft.com/office/powerpoint/2010/main" val="81473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2454442" cy="461665"/>
          </a:xfrm>
          <a:prstGeom prst="rect">
            <a:avLst/>
          </a:prstGeom>
          <a:noFill/>
        </p:spPr>
        <p:txBody>
          <a:bodyPr wrap="square" rtlCol="0">
            <a:spAutoFit/>
          </a:bodyPr>
          <a:lstStyle/>
          <a:p>
            <a:r>
              <a:rPr kumimoji="1" lang="en-US" altLang="zh-CN" sz="2400" b="1" dirty="0" smtClean="0"/>
              <a:t>1.</a:t>
            </a:r>
            <a:r>
              <a:rPr kumimoji="1" lang="zh-CN" altLang="en-US" sz="2400" b="1" dirty="0" smtClean="0"/>
              <a:t> 基本概念介绍</a:t>
            </a:r>
            <a:endParaRPr kumimoji="1" lang="zh-CN" altLang="en-US" sz="2400" b="1" dirty="0"/>
          </a:p>
        </p:txBody>
      </p:sp>
      <p:sp>
        <p:nvSpPr>
          <p:cNvPr id="3" name="矩形 2"/>
          <p:cNvSpPr/>
          <p:nvPr/>
        </p:nvSpPr>
        <p:spPr>
          <a:xfrm>
            <a:off x="350804" y="1840610"/>
            <a:ext cx="8442391" cy="5355312"/>
          </a:xfrm>
          <a:prstGeom prst="rect">
            <a:avLst/>
          </a:prstGeom>
        </p:spPr>
        <p:txBody>
          <a:bodyPr wrap="square">
            <a:spAutoFit/>
          </a:bodyPr>
          <a:lstStyle/>
          <a:p>
            <a:r>
              <a:rPr lang="en-US" altLang="zh-CN" b="1" dirty="0" smtClean="0">
                <a:latin typeface="Times" charset="0"/>
              </a:rPr>
              <a:t>OWL-S</a:t>
            </a:r>
            <a:r>
              <a:rPr lang="zh-CN" altLang="en-US" b="1" dirty="0" smtClean="0">
                <a:latin typeface="Times" charset="0"/>
              </a:rPr>
              <a:t>：</a:t>
            </a:r>
            <a:endParaRPr lang="en-US" altLang="zh-CN" b="1" dirty="0">
              <a:latin typeface="Times" charset="0"/>
            </a:endParaRPr>
          </a:p>
          <a:p>
            <a:endParaRPr lang="en-US" altLang="zh-CN" b="1" dirty="0">
              <a:latin typeface="Times" charset="0"/>
            </a:endParaRPr>
          </a:p>
          <a:p>
            <a:r>
              <a:rPr lang="zh-CN" altLang="en-US" dirty="0" smtClean="0">
                <a:latin typeface="Times" charset="0"/>
              </a:rPr>
              <a:t>一种基于本体的服务描述语言，主要包括</a:t>
            </a:r>
            <a:r>
              <a:rPr lang="en-US" altLang="zh-CN" dirty="0" smtClean="0">
                <a:latin typeface="Times" charset="0"/>
              </a:rPr>
              <a:t>profile</a:t>
            </a:r>
            <a:r>
              <a:rPr lang="zh-CN" altLang="en-US" dirty="0" smtClean="0">
                <a:latin typeface="Times" charset="0"/>
              </a:rPr>
              <a:t>、</a:t>
            </a:r>
            <a:r>
              <a:rPr lang="en-US" altLang="zh-CN" dirty="0" smtClean="0">
                <a:latin typeface="Times" charset="0"/>
              </a:rPr>
              <a:t>process</a:t>
            </a:r>
            <a:r>
              <a:rPr lang="zh-CN" altLang="en-US" dirty="0" smtClean="0">
                <a:latin typeface="Times" charset="0"/>
              </a:rPr>
              <a:t>、</a:t>
            </a:r>
            <a:r>
              <a:rPr lang="en-US" altLang="zh-CN" dirty="0" smtClean="0">
                <a:latin typeface="Times" charset="0"/>
              </a:rPr>
              <a:t>grounding</a:t>
            </a:r>
            <a:r>
              <a:rPr lang="zh-CN" altLang="en-US" dirty="0" smtClean="0">
                <a:latin typeface="Times" charset="0"/>
              </a:rPr>
              <a:t>三部分。</a:t>
            </a:r>
            <a:endParaRPr lang="en-US" altLang="zh-CN" dirty="0" smtClean="0">
              <a:latin typeface="Times" charset="0"/>
            </a:endParaRPr>
          </a:p>
          <a:p>
            <a:endParaRPr lang="en-US" altLang="zh-CN" dirty="0" smtClean="0">
              <a:latin typeface="Times" charset="0"/>
            </a:endParaRPr>
          </a:p>
          <a:p>
            <a:r>
              <a:rPr lang="en-US" altLang="zh-CN" dirty="0" smtClean="0">
                <a:latin typeface="Times" charset="0"/>
              </a:rPr>
              <a:t>Profile</a:t>
            </a:r>
            <a:r>
              <a:rPr lang="zh-CN" altLang="en-US" dirty="0" smtClean="0">
                <a:latin typeface="Times" charset="0"/>
              </a:rPr>
              <a:t>：描述服务做些什么</a:t>
            </a:r>
            <a:endParaRPr lang="en-US" altLang="zh-CN" dirty="0" smtClean="0">
              <a:latin typeface="Times" charset="0"/>
            </a:endParaRPr>
          </a:p>
          <a:p>
            <a:endParaRPr lang="en-US" altLang="zh-CN" dirty="0" smtClean="0">
              <a:latin typeface="Times" charset="0"/>
            </a:endParaRPr>
          </a:p>
          <a:p>
            <a:r>
              <a:rPr lang="en-US" altLang="zh-CN" dirty="0" smtClean="0">
                <a:latin typeface="Times" charset="0"/>
              </a:rPr>
              <a:t>Process</a:t>
            </a:r>
            <a:r>
              <a:rPr lang="zh-CN" altLang="en-US" dirty="0" smtClean="0">
                <a:latin typeface="Times" charset="0"/>
              </a:rPr>
              <a:t>：描述服务怎么运转</a:t>
            </a:r>
            <a:endParaRPr lang="en-US" altLang="zh-CN" dirty="0" smtClean="0">
              <a:latin typeface="Times" charset="0"/>
            </a:endParaRPr>
          </a:p>
          <a:p>
            <a:endParaRPr lang="en-US" altLang="zh-CN" dirty="0" smtClean="0">
              <a:latin typeface="Times" charset="0"/>
            </a:endParaRPr>
          </a:p>
          <a:p>
            <a:r>
              <a:rPr lang="en-US" altLang="zh-CN" dirty="0" smtClean="0">
                <a:latin typeface="Times" charset="0"/>
              </a:rPr>
              <a:t>Grounding</a:t>
            </a:r>
            <a:r>
              <a:rPr lang="zh-CN" altLang="en-US" dirty="0" smtClean="0">
                <a:latin typeface="Times" charset="0"/>
              </a:rPr>
              <a:t>：如何访问这个服务</a:t>
            </a:r>
            <a:endParaRPr lang="en-US" altLang="zh-CN" dirty="0" smtClean="0">
              <a:latin typeface="Times" charset="0"/>
            </a:endParaRPr>
          </a:p>
          <a:p>
            <a:endParaRPr lang="en-US" altLang="zh-CN" b="1" dirty="0" smtClean="0">
              <a:latin typeface="Times" charset="0"/>
            </a:endParaRPr>
          </a:p>
          <a:p>
            <a:r>
              <a:rPr lang="en-US" altLang="zh-CN" b="1" dirty="0" err="1">
                <a:latin typeface="Times" charset="0"/>
              </a:rPr>
              <a:t>hRESTs</a:t>
            </a:r>
            <a:r>
              <a:rPr lang="zh-CN" altLang="en-US" b="1" dirty="0">
                <a:latin typeface="Times" charset="0"/>
              </a:rPr>
              <a:t>：</a:t>
            </a:r>
            <a:endParaRPr lang="en-US" altLang="zh-CN" b="1" dirty="0">
              <a:latin typeface="Times" charset="0"/>
            </a:endParaRPr>
          </a:p>
          <a:p>
            <a:endParaRPr lang="en-US" altLang="zh-CN" b="1" dirty="0">
              <a:latin typeface="Times" charset="0"/>
            </a:endParaRPr>
          </a:p>
          <a:p>
            <a:r>
              <a:rPr lang="zh-CN" altLang="zh-CN" dirty="0"/>
              <a:t>一种轻量级描述</a:t>
            </a:r>
            <a:r>
              <a:rPr lang="en-US" altLang="zh-CN" dirty="0"/>
              <a:t>RESTful Web</a:t>
            </a:r>
            <a:r>
              <a:rPr lang="zh-CN" altLang="zh-CN" dirty="0"/>
              <a:t>服务的机制，能够把</a:t>
            </a:r>
            <a:r>
              <a:rPr lang="en-US" altLang="zh-CN" dirty="0"/>
              <a:t>RESTful Web</a:t>
            </a:r>
            <a:r>
              <a:rPr lang="zh-CN" altLang="zh-CN" dirty="0"/>
              <a:t>服务的文本信息，用</a:t>
            </a:r>
            <a:r>
              <a:rPr lang="en-US" altLang="zh-CN" dirty="0"/>
              <a:t>HTML</a:t>
            </a:r>
            <a:r>
              <a:rPr lang="zh-CN" altLang="zh-CN" dirty="0"/>
              <a:t>网页的形式来描述，包括服务的一系列操作</a:t>
            </a:r>
            <a:r>
              <a:rPr lang="zh-CN" altLang="en-US" dirty="0"/>
              <a:t>以</a:t>
            </a:r>
            <a:r>
              <a:rPr lang="zh-CN" altLang="zh-CN" dirty="0"/>
              <a:t>及与这些操作相关的输入、输出、方法等信息</a:t>
            </a:r>
            <a:r>
              <a:rPr lang="zh-CN" altLang="en-US" dirty="0"/>
              <a:t>。</a:t>
            </a:r>
            <a:endParaRPr lang="zh-CN" altLang="zh-CN" dirty="0"/>
          </a:p>
          <a:p>
            <a:endParaRPr lang="en-US" altLang="zh-CN" b="1" dirty="0" smtClean="0">
              <a:latin typeface="Times" charset="0"/>
            </a:endParaRPr>
          </a:p>
          <a:p>
            <a:r>
              <a:rPr lang="en-US" altLang="zh-CN" b="1" dirty="0">
                <a:latin typeface="Times" charset="0"/>
              </a:rPr>
              <a:t>	</a:t>
            </a:r>
            <a:endParaRPr lang="en-US" altLang="zh-CN" dirty="0">
              <a:latin typeface="Times" charset="0"/>
            </a:endParaRPr>
          </a:p>
          <a:p>
            <a:endParaRPr lang="en-US" altLang="zh-CN" b="1" dirty="0" smtClean="0">
              <a:latin typeface="Times" charset="0"/>
            </a:endParaRPr>
          </a:p>
          <a:p>
            <a:endParaRPr lang="en-US" altLang="zh-CN" b="1" dirty="0" smtClean="0">
              <a:latin typeface="Times" charset="0"/>
            </a:endParaRP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2697555"/>
            <a:ext cx="3981450" cy="2533650"/>
          </a:xfrm>
          <a:prstGeom prst="rect">
            <a:avLst/>
          </a:prstGeom>
        </p:spPr>
      </p:pic>
      <p:pic>
        <p:nvPicPr>
          <p:cNvPr id="10" name="图片 9"/>
          <p:cNvPicPr>
            <a:picLocks noChangeAspect="1"/>
          </p:cNvPicPr>
          <p:nvPr/>
        </p:nvPicPr>
        <p:blipFill>
          <a:blip r:embed="rId6"/>
          <a:stretch>
            <a:fillRect/>
          </a:stretch>
        </p:blipFill>
        <p:spPr>
          <a:xfrm>
            <a:off x="1481523" y="2356877"/>
            <a:ext cx="6180952" cy="2704762"/>
          </a:xfrm>
          <a:prstGeom prst="rect">
            <a:avLst/>
          </a:prstGeom>
        </p:spPr>
      </p:pic>
    </p:spTree>
    <p:extLst>
      <p:ext uri="{BB962C8B-B14F-4D97-AF65-F5344CB8AC3E}">
        <p14:creationId xmlns:p14="http://schemas.microsoft.com/office/powerpoint/2010/main" val="64609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2948152" cy="461665"/>
          </a:xfrm>
          <a:prstGeom prst="rect">
            <a:avLst/>
          </a:prstGeom>
          <a:noFill/>
        </p:spPr>
        <p:txBody>
          <a:bodyPr wrap="square" rtlCol="0">
            <a:spAutoFit/>
          </a:bodyPr>
          <a:lstStyle/>
          <a:p>
            <a:r>
              <a:rPr kumimoji="1" lang="en-US" altLang="zh-CN" sz="2400" b="1" dirty="0" smtClean="0"/>
              <a:t>2.</a:t>
            </a:r>
            <a:r>
              <a:rPr kumimoji="1" lang="zh-CN" altLang="en-US" sz="2400" b="1" dirty="0" smtClean="0"/>
              <a:t> 整体的设计思路</a:t>
            </a:r>
            <a:endParaRPr kumimoji="1" lang="zh-CN" altLang="en-US" sz="2400" b="1" dirty="0"/>
          </a:p>
        </p:txBody>
      </p:sp>
      <p:pic>
        <p:nvPicPr>
          <p:cNvPr id="6" name="图片 5"/>
          <p:cNvPicPr>
            <a:picLocks noChangeAspect="1"/>
          </p:cNvPicPr>
          <p:nvPr/>
        </p:nvPicPr>
        <p:blipFill>
          <a:blip r:embed="rId5"/>
          <a:stretch>
            <a:fillRect/>
          </a:stretch>
        </p:blipFill>
        <p:spPr>
          <a:xfrm>
            <a:off x="3094357" y="1874761"/>
            <a:ext cx="5414705" cy="4179237"/>
          </a:xfrm>
          <a:prstGeom prst="rect">
            <a:avLst/>
          </a:prstGeom>
        </p:spPr>
      </p:pic>
      <p:sp>
        <p:nvSpPr>
          <p:cNvPr id="8" name="文本框 7"/>
          <p:cNvSpPr txBox="1"/>
          <p:nvPr/>
        </p:nvSpPr>
        <p:spPr>
          <a:xfrm>
            <a:off x="130440" y="2250241"/>
            <a:ext cx="2963917" cy="3416320"/>
          </a:xfrm>
          <a:prstGeom prst="rect">
            <a:avLst/>
          </a:prstGeom>
          <a:noFill/>
        </p:spPr>
        <p:txBody>
          <a:bodyPr wrap="square" rtlCol="0">
            <a:spAutoFit/>
          </a:bodyPr>
          <a:lstStyle/>
          <a:p>
            <a:pPr marL="342900" indent="-342900">
              <a:buAutoNum type="arabicPeriod"/>
            </a:pPr>
            <a:r>
              <a:rPr lang="zh-CN" altLang="en-US" dirty="0" smtClean="0"/>
              <a:t>定义服务的相似度评价模型</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根据服务描述计算各个服务相似度，进行服务预聚类</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客户的服务请求同服务类簇进行匹配</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针对候选服务进行更为细致的模式匹配</a:t>
            </a:r>
            <a:endParaRPr lang="zh-CN" altLang="en-US" dirty="0"/>
          </a:p>
        </p:txBody>
      </p:sp>
    </p:spTree>
    <p:extLst>
      <p:ext uri="{BB962C8B-B14F-4D97-AF65-F5344CB8AC3E}">
        <p14:creationId xmlns:p14="http://schemas.microsoft.com/office/powerpoint/2010/main" val="266824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1" y="1188870"/>
            <a:ext cx="4146331" cy="461665"/>
          </a:xfrm>
          <a:prstGeom prst="rect">
            <a:avLst/>
          </a:prstGeom>
          <a:noFill/>
        </p:spPr>
        <p:txBody>
          <a:bodyPr wrap="square" rtlCol="0">
            <a:spAutoFit/>
          </a:bodyPr>
          <a:lstStyle/>
          <a:p>
            <a:r>
              <a:rPr kumimoji="1" lang="en-US" altLang="zh-CN" sz="2400" b="1" dirty="0" smtClean="0"/>
              <a:t>3.1</a:t>
            </a:r>
            <a:r>
              <a:rPr kumimoji="1" lang="zh-CN" altLang="en-US" sz="2400" b="1" dirty="0" smtClean="0"/>
              <a:t> 抽象</a:t>
            </a:r>
            <a:r>
              <a:rPr kumimoji="1" lang="en-US" altLang="zh-CN" sz="2400" b="1" dirty="0" smtClean="0"/>
              <a:t>OWL-S</a:t>
            </a:r>
            <a:r>
              <a:rPr kumimoji="1" lang="zh-CN" altLang="en-US" sz="2400" b="1" dirty="0" smtClean="0"/>
              <a:t>的服务描述</a:t>
            </a:r>
            <a:endParaRPr kumimoji="1" lang="en-US" altLang="zh-CN" sz="2400" b="1" dirty="0" smtClean="0"/>
          </a:p>
        </p:txBody>
      </p:sp>
      <p:sp>
        <p:nvSpPr>
          <p:cNvPr id="9" name="矩形 8"/>
          <p:cNvSpPr/>
          <p:nvPr/>
        </p:nvSpPr>
        <p:spPr>
          <a:xfrm>
            <a:off x="2881716" y="201046"/>
            <a:ext cx="6195848" cy="646331"/>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3. Web </a:t>
            </a:r>
            <a:r>
              <a:rPr lang="en-US" altLang="zh-CN" b="1" dirty="0">
                <a:latin typeface="微软雅黑" panose="020B0503020204020204" pitchFamily="34" charset="-122"/>
                <a:ea typeface="微软雅黑" panose="020B0503020204020204" pitchFamily="34" charset="-122"/>
                <a:cs typeface="Arial" panose="020B0604020202020204" pitchFamily="34" charset="0"/>
              </a:rPr>
              <a:t>service discovery among large service pools </a:t>
            </a:r>
            <a:r>
              <a:rPr lang="en-US" altLang="zh-CN" b="1" dirty="0" err="1">
                <a:latin typeface="微软雅黑" panose="020B0503020204020204" pitchFamily="34" charset="-122"/>
                <a:ea typeface="微软雅黑" panose="020B0503020204020204" pitchFamily="34" charset="-122"/>
                <a:cs typeface="Arial" panose="020B0604020202020204" pitchFamily="34" charset="0"/>
              </a:rPr>
              <a:t>utilising</a:t>
            </a:r>
            <a:r>
              <a:rPr lang="en-US" altLang="zh-CN" b="1" dirty="0">
                <a:latin typeface="微软雅黑" panose="020B0503020204020204" pitchFamily="34" charset="-122"/>
                <a:ea typeface="微软雅黑" panose="020B0503020204020204" pitchFamily="34" charset="-122"/>
                <a:cs typeface="Arial" panose="020B0604020202020204" pitchFamily="34" charset="0"/>
              </a:rPr>
              <a:t> semantic similarity and clustering</a:t>
            </a:r>
          </a:p>
        </p:txBody>
      </p:sp>
      <p:sp>
        <p:nvSpPr>
          <p:cNvPr id="6" name="矩形 5"/>
          <p:cNvSpPr/>
          <p:nvPr/>
        </p:nvSpPr>
        <p:spPr>
          <a:xfrm>
            <a:off x="512378" y="1905646"/>
            <a:ext cx="8119243" cy="2031325"/>
          </a:xfrm>
          <a:prstGeom prst="rect">
            <a:avLst/>
          </a:prstGeom>
        </p:spPr>
        <p:txBody>
          <a:bodyPr wrap="square">
            <a:spAutoFit/>
          </a:bodyPr>
          <a:lstStyle/>
          <a:p>
            <a:r>
              <a:rPr lang="zh-CN" altLang="en-US" dirty="0"/>
              <a:t>文章将</a:t>
            </a:r>
            <a:r>
              <a:rPr lang="en-US" altLang="zh-CN" dirty="0"/>
              <a:t>OWL-S</a:t>
            </a:r>
            <a:r>
              <a:rPr lang="zh-CN" altLang="en-US" dirty="0"/>
              <a:t>语义框架</a:t>
            </a:r>
            <a:r>
              <a:rPr lang="zh-CN" altLang="en-US" dirty="0" smtClean="0"/>
              <a:t>刨除掉对</a:t>
            </a:r>
            <a:r>
              <a:rPr lang="zh-CN" altLang="en-US" dirty="0"/>
              <a:t>服务发现无用的冗余信息，抽象成一个四元组，</a:t>
            </a:r>
            <a:r>
              <a:rPr lang="en-US" altLang="zh-CN" dirty="0"/>
              <a:t>SS </a:t>
            </a:r>
            <a:r>
              <a:rPr lang="en-US" altLang="zh-CN" dirty="0"/>
              <a:t>= &lt; D, I, P, O &gt;. </a:t>
            </a:r>
          </a:p>
          <a:p>
            <a:endParaRPr lang="en-US" altLang="zh-CN" dirty="0" smtClean="0"/>
          </a:p>
          <a:p>
            <a:r>
              <a:rPr lang="en-US" altLang="zh-CN" dirty="0" smtClean="0"/>
              <a:t>D: </a:t>
            </a:r>
            <a:r>
              <a:rPr lang="zh-CN" altLang="en-US" dirty="0" smtClean="0"/>
              <a:t>服务的描述</a:t>
            </a:r>
            <a:endParaRPr lang="en-US" altLang="zh-CN" dirty="0"/>
          </a:p>
          <a:p>
            <a:r>
              <a:rPr lang="en-US" altLang="zh-CN" dirty="0" smtClean="0"/>
              <a:t>I: </a:t>
            </a:r>
            <a:r>
              <a:rPr lang="zh-CN" altLang="en-US" dirty="0" smtClean="0"/>
              <a:t>服务的输入输出接口</a:t>
            </a:r>
            <a:r>
              <a:rPr lang="en-US" altLang="zh-CN" dirty="0" smtClean="0"/>
              <a:t> </a:t>
            </a:r>
            <a:endParaRPr lang="en-US" altLang="zh-CN" dirty="0"/>
          </a:p>
          <a:p>
            <a:r>
              <a:rPr lang="en-US" altLang="zh-CN" dirty="0"/>
              <a:t>P </a:t>
            </a:r>
            <a:r>
              <a:rPr lang="en-US" altLang="zh-CN" dirty="0" smtClean="0"/>
              <a:t>: </a:t>
            </a:r>
            <a:r>
              <a:rPr lang="zh-CN" altLang="en-US" dirty="0" smtClean="0"/>
              <a:t>过程属性，就是服务的操作逻辑</a:t>
            </a:r>
            <a:endParaRPr lang="en-US" altLang="zh-CN" dirty="0"/>
          </a:p>
          <a:p>
            <a:r>
              <a:rPr lang="en-US" altLang="zh-CN" dirty="0"/>
              <a:t>O </a:t>
            </a:r>
            <a:r>
              <a:rPr lang="en-US" altLang="zh-CN" dirty="0" smtClean="0"/>
              <a:t>: </a:t>
            </a:r>
            <a:r>
              <a:rPr lang="zh-CN" altLang="en-US" dirty="0" smtClean="0"/>
              <a:t>服务所涉及到的本体集合</a:t>
            </a:r>
            <a:endParaRPr lang="zh-CN" altLang="en-US" dirty="0"/>
          </a:p>
        </p:txBody>
      </p:sp>
      <p:pic>
        <p:nvPicPr>
          <p:cNvPr id="8" name="图片 7"/>
          <p:cNvPicPr>
            <a:picLocks noChangeAspect="1"/>
          </p:cNvPicPr>
          <p:nvPr/>
        </p:nvPicPr>
        <p:blipFill>
          <a:blip r:embed="rId5"/>
          <a:stretch>
            <a:fillRect/>
          </a:stretch>
        </p:blipFill>
        <p:spPr>
          <a:xfrm>
            <a:off x="724380" y="3991789"/>
            <a:ext cx="7695238" cy="2123810"/>
          </a:xfrm>
          <a:prstGeom prst="rect">
            <a:avLst/>
          </a:prstGeom>
        </p:spPr>
      </p:pic>
    </p:spTree>
    <p:extLst>
      <p:ext uri="{BB962C8B-B14F-4D97-AF65-F5344CB8AC3E}">
        <p14:creationId xmlns:p14="http://schemas.microsoft.com/office/powerpoint/2010/main" val="944229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文本框 1"/>
          <p:cNvSpPr txBox="1"/>
          <p:nvPr/>
        </p:nvSpPr>
        <p:spPr>
          <a:xfrm>
            <a:off x="0" y="1188870"/>
            <a:ext cx="3578772" cy="461665"/>
          </a:xfrm>
          <a:prstGeom prst="rect">
            <a:avLst/>
          </a:prstGeom>
          <a:noFill/>
        </p:spPr>
        <p:txBody>
          <a:bodyPr wrap="square" rtlCol="0">
            <a:spAutoFit/>
          </a:bodyPr>
          <a:lstStyle/>
          <a:p>
            <a:r>
              <a:rPr kumimoji="1" lang="en-US" altLang="zh-CN" sz="2400" b="1" dirty="0" smtClean="0"/>
              <a:t>3.2</a:t>
            </a:r>
            <a:r>
              <a:rPr kumimoji="1" lang="zh-CN" altLang="en-US" sz="2400" b="1" dirty="0" smtClean="0"/>
              <a:t> 服务的功能相似度</a:t>
            </a:r>
            <a:endParaRPr kumimoji="1" lang="en-US" altLang="zh-CN" sz="2400" b="1" dirty="0" smtClean="0"/>
          </a:p>
        </p:txBody>
      </p:sp>
      <p:pic>
        <p:nvPicPr>
          <p:cNvPr id="11" name="图片 10"/>
          <p:cNvPicPr>
            <a:picLocks noChangeAspect="1"/>
          </p:cNvPicPr>
          <p:nvPr/>
        </p:nvPicPr>
        <p:blipFill>
          <a:blip r:embed="rId5"/>
          <a:stretch>
            <a:fillRect/>
          </a:stretch>
        </p:blipFill>
        <p:spPr>
          <a:xfrm>
            <a:off x="4822722" y="1552442"/>
            <a:ext cx="4073088" cy="2273439"/>
          </a:xfrm>
          <a:prstGeom prst="rect">
            <a:avLst/>
          </a:prstGeom>
        </p:spPr>
      </p:pic>
      <p:sp>
        <p:nvSpPr>
          <p:cNvPr id="12" name="矩形 11"/>
          <p:cNvSpPr/>
          <p:nvPr/>
        </p:nvSpPr>
        <p:spPr>
          <a:xfrm>
            <a:off x="344083" y="1828800"/>
            <a:ext cx="4831259" cy="646331"/>
          </a:xfrm>
          <a:prstGeom prst="rect">
            <a:avLst/>
          </a:prstGeom>
        </p:spPr>
        <p:txBody>
          <a:bodyPr wrap="none">
            <a:spAutoFit/>
          </a:bodyPr>
          <a:lstStyle/>
          <a:p>
            <a:r>
              <a:rPr lang="en-US" altLang="zh-CN" b="1" dirty="0"/>
              <a:t>Concept</a:t>
            </a:r>
            <a:r>
              <a:rPr lang="zh-CN" altLang="en-US" b="1" dirty="0"/>
              <a:t>相似度</a:t>
            </a:r>
            <a:r>
              <a:rPr lang="zh-CN" altLang="en-US" b="1" dirty="0" smtClean="0"/>
              <a:t>：</a:t>
            </a:r>
            <a:r>
              <a:rPr lang="zh-CN" altLang="en-US" dirty="0"/>
              <a:t>使用英语单词本体集</a:t>
            </a:r>
            <a:r>
              <a:rPr lang="en-US" altLang="zh-CN" dirty="0"/>
              <a:t>WordNet</a:t>
            </a:r>
            <a:endParaRPr lang="zh-CN" altLang="en-US" dirty="0"/>
          </a:p>
          <a:p>
            <a:endParaRPr lang="en-US" altLang="zh-CN" b="1" dirty="0"/>
          </a:p>
        </p:txBody>
      </p:sp>
      <p:pic>
        <p:nvPicPr>
          <p:cNvPr id="14" name="图片 13"/>
          <p:cNvPicPr>
            <a:picLocks noChangeAspect="1"/>
          </p:cNvPicPr>
          <p:nvPr/>
        </p:nvPicPr>
        <p:blipFill>
          <a:blip r:embed="rId6"/>
          <a:stretch>
            <a:fillRect/>
          </a:stretch>
        </p:blipFill>
        <p:spPr>
          <a:xfrm>
            <a:off x="344083" y="2242453"/>
            <a:ext cx="4409524" cy="514286"/>
          </a:xfrm>
          <a:prstGeom prst="rect">
            <a:avLst/>
          </a:prstGeom>
        </p:spPr>
      </p:pic>
      <p:sp>
        <p:nvSpPr>
          <p:cNvPr id="15" name="矩形 14"/>
          <p:cNvSpPr/>
          <p:nvPr/>
        </p:nvSpPr>
        <p:spPr>
          <a:xfrm>
            <a:off x="344082" y="2751484"/>
            <a:ext cx="2044149" cy="369332"/>
          </a:xfrm>
          <a:prstGeom prst="rect">
            <a:avLst/>
          </a:prstGeom>
        </p:spPr>
        <p:txBody>
          <a:bodyPr wrap="none">
            <a:spAutoFit/>
          </a:bodyPr>
          <a:lstStyle/>
          <a:p>
            <a:r>
              <a:rPr lang="zh-CN" altLang="en-US" b="1" dirty="0" smtClean="0"/>
              <a:t>服务描述相似度</a:t>
            </a:r>
            <a:r>
              <a:rPr lang="zh-CN" altLang="en-US" b="1" dirty="0"/>
              <a:t>：</a:t>
            </a:r>
            <a:endParaRPr lang="en-US" altLang="zh-CN" b="1" dirty="0"/>
          </a:p>
        </p:txBody>
      </p:sp>
      <p:pic>
        <p:nvPicPr>
          <p:cNvPr id="16" name="图片 15"/>
          <p:cNvPicPr>
            <a:picLocks noChangeAspect="1"/>
          </p:cNvPicPr>
          <p:nvPr/>
        </p:nvPicPr>
        <p:blipFill>
          <a:blip r:embed="rId7"/>
          <a:stretch>
            <a:fillRect/>
          </a:stretch>
        </p:blipFill>
        <p:spPr>
          <a:xfrm>
            <a:off x="413195" y="3162118"/>
            <a:ext cx="2752381" cy="571429"/>
          </a:xfrm>
          <a:prstGeom prst="rect">
            <a:avLst/>
          </a:prstGeom>
        </p:spPr>
      </p:pic>
      <p:sp>
        <p:nvSpPr>
          <p:cNvPr id="17" name="矩形 16"/>
          <p:cNvSpPr/>
          <p:nvPr/>
        </p:nvSpPr>
        <p:spPr>
          <a:xfrm>
            <a:off x="344081" y="3733547"/>
            <a:ext cx="2044149" cy="369332"/>
          </a:xfrm>
          <a:prstGeom prst="rect">
            <a:avLst/>
          </a:prstGeom>
        </p:spPr>
        <p:txBody>
          <a:bodyPr wrap="none">
            <a:spAutoFit/>
          </a:bodyPr>
          <a:lstStyle/>
          <a:p>
            <a:r>
              <a:rPr lang="zh-CN" altLang="en-US" b="1" dirty="0"/>
              <a:t>输入输出</a:t>
            </a:r>
            <a:r>
              <a:rPr lang="zh-CN" altLang="en-US" b="1" dirty="0" smtClean="0"/>
              <a:t>相似度</a:t>
            </a:r>
            <a:r>
              <a:rPr lang="zh-CN" altLang="en-US" b="1" dirty="0"/>
              <a:t>：</a:t>
            </a:r>
            <a:endParaRPr lang="en-US" altLang="zh-CN" b="1" dirty="0"/>
          </a:p>
        </p:txBody>
      </p:sp>
      <p:pic>
        <p:nvPicPr>
          <p:cNvPr id="18" name="图片 17"/>
          <p:cNvPicPr>
            <a:picLocks noChangeAspect="1"/>
          </p:cNvPicPr>
          <p:nvPr/>
        </p:nvPicPr>
        <p:blipFill>
          <a:blip r:embed="rId8"/>
          <a:stretch>
            <a:fillRect/>
          </a:stretch>
        </p:blipFill>
        <p:spPr>
          <a:xfrm>
            <a:off x="402516" y="4195213"/>
            <a:ext cx="3971429" cy="523810"/>
          </a:xfrm>
          <a:prstGeom prst="rect">
            <a:avLst/>
          </a:prstGeom>
        </p:spPr>
      </p:pic>
      <p:pic>
        <p:nvPicPr>
          <p:cNvPr id="19" name="图片 18"/>
          <p:cNvPicPr>
            <a:picLocks noChangeAspect="1"/>
          </p:cNvPicPr>
          <p:nvPr/>
        </p:nvPicPr>
        <p:blipFill>
          <a:blip r:embed="rId9"/>
          <a:stretch>
            <a:fillRect/>
          </a:stretch>
        </p:blipFill>
        <p:spPr>
          <a:xfrm>
            <a:off x="4572000" y="4195213"/>
            <a:ext cx="4323809" cy="504762"/>
          </a:xfrm>
          <a:prstGeom prst="rect">
            <a:avLst/>
          </a:prstGeom>
        </p:spPr>
      </p:pic>
      <p:sp>
        <p:nvSpPr>
          <p:cNvPr id="20" name="矩形 19"/>
          <p:cNvSpPr/>
          <p:nvPr/>
        </p:nvSpPr>
        <p:spPr>
          <a:xfrm>
            <a:off x="379693" y="5398295"/>
            <a:ext cx="1579278" cy="369332"/>
          </a:xfrm>
          <a:prstGeom prst="rect">
            <a:avLst/>
          </a:prstGeom>
        </p:spPr>
        <p:txBody>
          <a:bodyPr wrap="none">
            <a:spAutoFit/>
          </a:bodyPr>
          <a:lstStyle/>
          <a:p>
            <a:r>
              <a:rPr lang="zh-CN" altLang="en-US" b="1" dirty="0"/>
              <a:t>功能</a:t>
            </a:r>
            <a:r>
              <a:rPr lang="zh-CN" altLang="en-US" b="1" dirty="0" smtClean="0"/>
              <a:t>相似度</a:t>
            </a:r>
            <a:r>
              <a:rPr lang="zh-CN" altLang="en-US" b="1" dirty="0"/>
              <a:t>：</a:t>
            </a:r>
            <a:endParaRPr lang="en-US" altLang="zh-CN" b="1" dirty="0"/>
          </a:p>
        </p:txBody>
      </p:sp>
      <p:pic>
        <p:nvPicPr>
          <p:cNvPr id="21" name="图片 20"/>
          <p:cNvPicPr>
            <a:picLocks noChangeAspect="1"/>
          </p:cNvPicPr>
          <p:nvPr/>
        </p:nvPicPr>
        <p:blipFill>
          <a:blip r:embed="rId10"/>
          <a:stretch>
            <a:fillRect/>
          </a:stretch>
        </p:blipFill>
        <p:spPr>
          <a:xfrm>
            <a:off x="441770" y="5817139"/>
            <a:ext cx="4380952" cy="371429"/>
          </a:xfrm>
          <a:prstGeom prst="rect">
            <a:avLst/>
          </a:prstGeom>
        </p:spPr>
      </p:pic>
      <p:sp>
        <p:nvSpPr>
          <p:cNvPr id="24" name="矩形 23"/>
          <p:cNvSpPr/>
          <p:nvPr/>
        </p:nvSpPr>
        <p:spPr>
          <a:xfrm>
            <a:off x="379693" y="4656714"/>
            <a:ext cx="8482614" cy="646331"/>
          </a:xfrm>
          <a:prstGeom prst="rect">
            <a:avLst/>
          </a:prstGeom>
        </p:spPr>
        <p:txBody>
          <a:bodyPr wrap="square">
            <a:spAutoFit/>
          </a:bodyPr>
          <a:lstStyle/>
          <a:p>
            <a:r>
              <a:rPr lang="en-US" altLang="zh-CN" dirty="0"/>
              <a:t>Each concept in the concept ontology has a character representation. For example, input parameters (room, credit card number, billing address) are coded as string ‘R, C, B’.</a:t>
            </a:r>
            <a:endParaRPr lang="zh-CN" altLang="en-US" dirty="0"/>
          </a:p>
        </p:txBody>
      </p:sp>
    </p:spTree>
    <p:extLst>
      <p:ext uri="{BB962C8B-B14F-4D97-AF65-F5344CB8AC3E}">
        <p14:creationId xmlns:p14="http://schemas.microsoft.com/office/powerpoint/2010/main" val="55359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15" name="矩形 14"/>
          <p:cNvSpPr/>
          <p:nvPr/>
        </p:nvSpPr>
        <p:spPr>
          <a:xfrm>
            <a:off x="402516" y="1413963"/>
            <a:ext cx="2044149" cy="369332"/>
          </a:xfrm>
          <a:prstGeom prst="rect">
            <a:avLst/>
          </a:prstGeom>
        </p:spPr>
        <p:txBody>
          <a:bodyPr wrap="none">
            <a:spAutoFit/>
          </a:bodyPr>
          <a:lstStyle/>
          <a:p>
            <a:r>
              <a:rPr lang="zh-CN" altLang="en-US" b="1" dirty="0" smtClean="0"/>
              <a:t>服务描述相似度</a:t>
            </a:r>
            <a:r>
              <a:rPr lang="zh-CN" altLang="en-US" b="1" dirty="0"/>
              <a:t>：</a:t>
            </a:r>
            <a:endParaRPr lang="en-US" altLang="zh-CN" b="1" dirty="0"/>
          </a:p>
        </p:txBody>
      </p:sp>
      <p:pic>
        <p:nvPicPr>
          <p:cNvPr id="16" name="图片 15"/>
          <p:cNvPicPr>
            <a:picLocks noChangeAspect="1"/>
          </p:cNvPicPr>
          <p:nvPr/>
        </p:nvPicPr>
        <p:blipFill>
          <a:blip r:embed="rId5"/>
          <a:stretch>
            <a:fillRect/>
          </a:stretch>
        </p:blipFill>
        <p:spPr>
          <a:xfrm>
            <a:off x="494573" y="1802707"/>
            <a:ext cx="2752381" cy="571429"/>
          </a:xfrm>
          <a:prstGeom prst="rect">
            <a:avLst/>
          </a:prstGeom>
        </p:spPr>
      </p:pic>
      <p:sp>
        <p:nvSpPr>
          <p:cNvPr id="23" name="矩形 22"/>
          <p:cNvSpPr/>
          <p:nvPr/>
        </p:nvSpPr>
        <p:spPr>
          <a:xfrm>
            <a:off x="402516" y="2399125"/>
            <a:ext cx="3206327" cy="369332"/>
          </a:xfrm>
          <a:prstGeom prst="rect">
            <a:avLst/>
          </a:prstGeom>
        </p:spPr>
        <p:txBody>
          <a:bodyPr wrap="none">
            <a:spAutoFit/>
          </a:bodyPr>
          <a:lstStyle/>
          <a:p>
            <a:r>
              <a:rPr lang="zh-CN" altLang="en-US" b="1" dirty="0" smtClean="0"/>
              <a:t>精确地服务描述相似度计算：</a:t>
            </a:r>
            <a:endParaRPr lang="en-US" altLang="zh-CN" b="1" dirty="0"/>
          </a:p>
        </p:txBody>
      </p:sp>
      <p:sp>
        <p:nvSpPr>
          <p:cNvPr id="3" name="矩形 2"/>
          <p:cNvSpPr/>
          <p:nvPr/>
        </p:nvSpPr>
        <p:spPr>
          <a:xfrm>
            <a:off x="1603121" y="87711"/>
            <a:ext cx="7977353" cy="923330"/>
          </a:xfrm>
          <a:prstGeom prst="rect">
            <a:avLst/>
          </a:prstGeom>
        </p:spPr>
        <p:txBody>
          <a:bodyPr wrap="square">
            <a:spAutoFit/>
          </a:bodyPr>
          <a:lstStyle/>
          <a:p>
            <a:r>
              <a:rPr lang="en-US" altLang="zh-CN" b="1" dirty="0">
                <a:solidFill>
                  <a:srgbClr val="000000"/>
                </a:solidFill>
                <a:latin typeface="Arial" panose="020B0604020202020204" pitchFamily="34" charset="0"/>
              </a:rPr>
              <a:t>Chen F, Lu C, Wu H, et al. A Semantic Similarity Measure Integrating Multiple Conceptual Relationships for Web Service Discovery[J]. Expert Systems with Applications, 2016, 67:19-31.</a:t>
            </a:r>
            <a:endParaRPr lang="zh-CN" altLang="en-US" b="1" dirty="0"/>
          </a:p>
        </p:txBody>
      </p:sp>
      <p:grpSp>
        <p:nvGrpSpPr>
          <p:cNvPr id="33" name="组合 32"/>
          <p:cNvGrpSpPr/>
          <p:nvPr/>
        </p:nvGrpSpPr>
        <p:grpSpPr>
          <a:xfrm>
            <a:off x="494573" y="2056252"/>
            <a:ext cx="4629221" cy="3011214"/>
            <a:chOff x="494573" y="2056252"/>
            <a:chExt cx="4629221" cy="3011214"/>
          </a:xfrm>
        </p:grpSpPr>
        <p:sp>
          <p:nvSpPr>
            <p:cNvPr id="6" name="矩形 5"/>
            <p:cNvSpPr/>
            <p:nvPr/>
          </p:nvSpPr>
          <p:spPr>
            <a:xfrm>
              <a:off x="494573" y="2987972"/>
              <a:ext cx="2217096" cy="111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this service searches the maximum price for a given </a:t>
              </a:r>
              <a:r>
                <a:rPr lang="en-US" altLang="zh-CN" dirty="0" smtClean="0"/>
                <a:t>book title </a:t>
              </a:r>
              <a:endParaRPr lang="zh-CN" altLang="en-US" dirty="0"/>
            </a:p>
          </p:txBody>
        </p:sp>
        <p:grpSp>
          <p:nvGrpSpPr>
            <p:cNvPr id="31" name="组合 30"/>
            <p:cNvGrpSpPr/>
            <p:nvPr/>
          </p:nvGrpSpPr>
          <p:grpSpPr>
            <a:xfrm>
              <a:off x="2711670" y="2056252"/>
              <a:ext cx="2412124" cy="3011214"/>
              <a:chOff x="2711669" y="2056252"/>
              <a:chExt cx="3001641" cy="3011214"/>
            </a:xfrm>
          </p:grpSpPr>
          <p:sp>
            <p:nvSpPr>
              <p:cNvPr id="7" name="左大括号 6"/>
              <p:cNvSpPr/>
              <p:nvPr/>
            </p:nvSpPr>
            <p:spPr>
              <a:xfrm>
                <a:off x="3608843" y="2056252"/>
                <a:ext cx="63062" cy="30112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p:cNvCxnSpPr>
                <a:stCxn id="6" idx="3"/>
              </p:cNvCxnSpPr>
              <p:nvPr/>
            </p:nvCxnSpPr>
            <p:spPr>
              <a:xfrm>
                <a:off x="2711669" y="3546093"/>
                <a:ext cx="897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835913" y="2109860"/>
                <a:ext cx="1877397" cy="79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 price, book, title</a:t>
                </a:r>
                <a:endParaRPr lang="zh-CN" altLang="en-US" dirty="0"/>
              </a:p>
            </p:txBody>
          </p:sp>
          <p:sp>
            <p:nvSpPr>
              <p:cNvPr id="25" name="矩形 24"/>
              <p:cNvSpPr/>
              <p:nvPr/>
            </p:nvSpPr>
            <p:spPr>
              <a:xfrm>
                <a:off x="3835913" y="3130017"/>
                <a:ext cx="1877397" cy="82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search, give</a:t>
                </a:r>
                <a:endParaRPr lang="zh-CN" altLang="en-US" dirty="0"/>
              </a:p>
            </p:txBody>
          </p:sp>
          <p:sp>
            <p:nvSpPr>
              <p:cNvPr id="27" name="矩形 26"/>
              <p:cNvSpPr/>
              <p:nvPr/>
            </p:nvSpPr>
            <p:spPr>
              <a:xfrm>
                <a:off x="3835912" y="4177284"/>
                <a:ext cx="1877397" cy="820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maximum</a:t>
                </a:r>
                <a:endParaRPr lang="zh-CN" altLang="en-US" dirty="0"/>
              </a:p>
            </p:txBody>
          </p:sp>
        </p:grpSp>
      </p:grpSp>
      <p:pic>
        <p:nvPicPr>
          <p:cNvPr id="28" name="图片 27"/>
          <p:cNvPicPr>
            <a:picLocks noChangeAspect="1"/>
          </p:cNvPicPr>
          <p:nvPr/>
        </p:nvPicPr>
        <p:blipFill>
          <a:blip r:embed="rId6"/>
          <a:stretch>
            <a:fillRect/>
          </a:stretch>
        </p:blipFill>
        <p:spPr>
          <a:xfrm>
            <a:off x="5334476" y="2866118"/>
            <a:ext cx="3809524" cy="1238095"/>
          </a:xfrm>
          <a:prstGeom prst="rect">
            <a:avLst/>
          </a:prstGeom>
        </p:spPr>
      </p:pic>
      <p:pic>
        <p:nvPicPr>
          <p:cNvPr id="32" name="图片 31"/>
          <p:cNvPicPr>
            <a:picLocks noChangeAspect="1"/>
          </p:cNvPicPr>
          <p:nvPr/>
        </p:nvPicPr>
        <p:blipFill>
          <a:blip r:embed="rId7"/>
          <a:stretch>
            <a:fillRect/>
          </a:stretch>
        </p:blipFill>
        <p:spPr>
          <a:xfrm>
            <a:off x="494573" y="5108090"/>
            <a:ext cx="5581513" cy="1474023"/>
          </a:xfrm>
          <a:prstGeom prst="rect">
            <a:avLst/>
          </a:prstGeom>
        </p:spPr>
      </p:pic>
    </p:spTree>
    <p:extLst>
      <p:ext uri="{BB962C8B-B14F-4D97-AF65-F5344CB8AC3E}">
        <p14:creationId xmlns:p14="http://schemas.microsoft.com/office/powerpoint/2010/main" val="188696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9" name="图片 8"/>
          <p:cNvPicPr>
            <a:picLocks noChangeAspect="1"/>
          </p:cNvPicPr>
          <p:nvPr/>
        </p:nvPicPr>
        <p:blipFill>
          <a:blip r:embed="rId5"/>
          <a:stretch>
            <a:fillRect/>
          </a:stretch>
        </p:blipFill>
        <p:spPr>
          <a:xfrm>
            <a:off x="1556072" y="4725563"/>
            <a:ext cx="6047619" cy="904762"/>
          </a:xfrm>
          <a:prstGeom prst="rect">
            <a:avLst/>
          </a:prstGeom>
        </p:spPr>
      </p:pic>
      <p:pic>
        <p:nvPicPr>
          <p:cNvPr id="11" name="图片 10"/>
          <p:cNvPicPr>
            <a:picLocks noChangeAspect="1"/>
          </p:cNvPicPr>
          <p:nvPr/>
        </p:nvPicPr>
        <p:blipFill>
          <a:blip r:embed="rId6"/>
          <a:stretch>
            <a:fillRect/>
          </a:stretch>
        </p:blipFill>
        <p:spPr>
          <a:xfrm>
            <a:off x="2867847" y="1730786"/>
            <a:ext cx="3209524" cy="2580952"/>
          </a:xfrm>
          <a:prstGeom prst="rect">
            <a:avLst/>
          </a:prstGeom>
        </p:spPr>
      </p:pic>
    </p:spTree>
    <p:extLst>
      <p:ext uri="{BB962C8B-B14F-4D97-AF65-F5344CB8AC3E}">
        <p14:creationId xmlns:p14="http://schemas.microsoft.com/office/powerpoint/2010/main" val="3876540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5492</TotalTime>
  <Words>1976</Words>
  <Application>Microsoft Office PowerPoint</Application>
  <PresentationFormat>全屏显示(4:3)</PresentationFormat>
  <Paragraphs>205</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Calibri</vt:lpstr>
      <vt:lpstr>Calibri Light</vt:lpstr>
      <vt:lpstr>Times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autoliuweijie@163.com</dc:creator>
  <cp:lastModifiedBy>zjbpoping</cp:lastModifiedBy>
  <cp:revision>406</cp:revision>
  <dcterms:created xsi:type="dcterms:W3CDTF">2016-11-16T06:36:54Z</dcterms:created>
  <dcterms:modified xsi:type="dcterms:W3CDTF">2017-03-25T07:26:52Z</dcterms:modified>
</cp:coreProperties>
</file>