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9" r:id="rId2"/>
    <p:sldId id="270" r:id="rId3"/>
    <p:sldId id="268" r:id="rId4"/>
    <p:sldId id="271" r:id="rId5"/>
    <p:sldId id="274" r:id="rId6"/>
    <p:sldId id="280" r:id="rId7"/>
    <p:sldId id="281" r:id="rId8"/>
    <p:sldId id="282" r:id="rId9"/>
    <p:sldId id="283" r:id="rId10"/>
    <p:sldId id="278" r:id="rId11"/>
    <p:sldId id="279" r:id="rId12"/>
    <p:sldId id="275" r:id="rId13"/>
    <p:sldId id="277" r:id="rId14"/>
    <p:sldId id="273" r:id="rId15"/>
    <p:sldId id="284" r:id="rId16"/>
    <p:sldId id="258" r:id="rId17"/>
    <p:sldId id="285" r:id="rId18"/>
    <p:sldId id="259" r:id="rId19"/>
    <p:sldId id="261" r:id="rId20"/>
    <p:sldId id="264" r:id="rId21"/>
    <p:sldId id="263" r:id="rId22"/>
    <p:sldId id="260" r:id="rId23"/>
    <p:sldId id="286" r:id="rId24"/>
    <p:sldId id="287" r:id="rId25"/>
    <p:sldId id="288" r:id="rId26"/>
    <p:sldId id="265" r:id="rId27"/>
    <p:sldId id="26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6"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B9DDC-1E63-44D2-9774-0C0AA6181B3B}" type="datetimeFigureOut">
              <a:rPr lang="zh-CN" altLang="en-US" smtClean="0"/>
              <a:t>2017/3/3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15C7D-5EBA-444B-A7DE-8A9655C84987}" type="slidenum">
              <a:rPr lang="zh-CN" altLang="en-US" smtClean="0"/>
              <a:t>‹#›</a:t>
            </a:fld>
            <a:endParaRPr lang="zh-CN" altLang="en-US"/>
          </a:p>
        </p:txBody>
      </p:sp>
    </p:spTree>
    <p:extLst>
      <p:ext uri="{BB962C8B-B14F-4D97-AF65-F5344CB8AC3E}">
        <p14:creationId xmlns:p14="http://schemas.microsoft.com/office/powerpoint/2010/main" val="305440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为什么会出现移动感知中间件，是因为手机有着丰富的传感器资源和强大的处理性能，而且使用规模也相当广泛，差不多人手一部。这为一些科研实验或者是特殊应用提供了强有力的保障。</a:t>
            </a:r>
          </a:p>
          <a:p>
            <a:r>
              <a:rPr lang="zh-CN" altLang="zh-CN" sz="1200" kern="1200" dirty="0" smtClean="0">
                <a:solidFill>
                  <a:schemeClr val="tx1"/>
                </a:solidFill>
                <a:effectLst/>
                <a:latin typeface="+mn-lt"/>
                <a:ea typeface="+mn-ea"/>
                <a:cs typeface="+mn-cs"/>
              </a:rPr>
              <a:t>但问题是，当下，缺少一个中间件体系将手机的感知资源高效的整合起来，使得应用开发者可以</a:t>
            </a:r>
            <a:r>
              <a:rPr lang="zh-CN" altLang="zh-CN" sz="1200" b="1" kern="1200" dirty="0" smtClean="0">
                <a:solidFill>
                  <a:schemeClr val="tx1"/>
                </a:solidFill>
                <a:effectLst/>
                <a:latin typeface="+mn-lt"/>
                <a:ea typeface="+mn-ea"/>
                <a:cs typeface="+mn-cs"/>
              </a:rPr>
              <a:t>透明得</a:t>
            </a:r>
            <a:r>
              <a:rPr lang="zh-CN" altLang="zh-CN" sz="1200" kern="1200" dirty="0" smtClean="0">
                <a:solidFill>
                  <a:schemeClr val="tx1"/>
                </a:solidFill>
                <a:effectLst/>
                <a:latin typeface="+mn-lt"/>
                <a:ea typeface="+mn-ea"/>
                <a:cs typeface="+mn-cs"/>
              </a:rPr>
              <a:t>去操纵大规模的手机感知，进而开发复杂应用。</a:t>
            </a:r>
          </a:p>
          <a:p>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2</a:t>
            </a:fld>
            <a:endParaRPr lang="zh-CN" altLang="en-US"/>
          </a:p>
        </p:txBody>
      </p:sp>
    </p:spTree>
    <p:extLst>
      <p:ext uri="{BB962C8B-B14F-4D97-AF65-F5344CB8AC3E}">
        <p14:creationId xmlns:p14="http://schemas.microsoft.com/office/powerpoint/2010/main" val="201710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E023F2-D7B5-41C2-A900-4F2B47737A02}" type="slidenum">
              <a:rPr lang="zh-CN" altLang="en-US" smtClean="0"/>
              <a:t>18</a:t>
            </a:fld>
            <a:endParaRPr lang="zh-CN" altLang="en-US"/>
          </a:p>
        </p:txBody>
      </p:sp>
    </p:spTree>
    <p:extLst>
      <p:ext uri="{BB962C8B-B14F-4D97-AF65-F5344CB8AC3E}">
        <p14:creationId xmlns:p14="http://schemas.microsoft.com/office/powerpoint/2010/main" val="2136395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err="1" smtClean="0">
                <a:solidFill>
                  <a:schemeClr val="tx1"/>
                </a:solidFill>
                <a:effectLst/>
                <a:latin typeface="+mn-lt"/>
                <a:ea typeface="+mn-ea"/>
                <a:cs typeface="+mn-cs"/>
              </a:rPr>
              <a:t>sensocial</a:t>
            </a:r>
            <a:r>
              <a:rPr lang="en-US" altLang="zh-CN" sz="1200" kern="1200" dirty="0" smtClean="0">
                <a:solidFill>
                  <a:schemeClr val="tx1"/>
                </a:solidFill>
                <a:effectLst/>
                <a:latin typeface="+mn-lt"/>
                <a:ea typeface="+mn-ea"/>
                <a:cs typeface="+mn-cs"/>
              </a:rPr>
              <a:t> manager</a:t>
            </a:r>
            <a:r>
              <a:rPr lang="zh-CN" altLang="zh-CN" sz="1200" kern="1200" dirty="0" smtClean="0">
                <a:solidFill>
                  <a:schemeClr val="tx1"/>
                </a:solidFill>
                <a:effectLst/>
                <a:latin typeface="+mn-lt"/>
                <a:ea typeface="+mn-ea"/>
                <a:cs typeface="+mn-cs"/>
              </a:rPr>
              <a:t>暴露方法去管理和创建语义流，这个语义流包括明确的语义形式以及所有获取的语义粒度以及相应的数据过滤条件。并为其注册相应的</a:t>
            </a:r>
            <a:r>
              <a:rPr lang="en-US" altLang="zh-CN" sz="1200" kern="1200" dirty="0" smtClean="0">
                <a:solidFill>
                  <a:schemeClr val="tx1"/>
                </a:solidFill>
                <a:effectLst/>
                <a:latin typeface="+mn-lt"/>
                <a:ea typeface="+mn-ea"/>
                <a:cs typeface="+mn-cs"/>
              </a:rPr>
              <a:t>listener</a:t>
            </a:r>
            <a:r>
              <a:rPr lang="zh-CN" altLang="zh-CN" sz="1200" kern="1200" dirty="0" smtClean="0">
                <a:solidFill>
                  <a:schemeClr val="tx1"/>
                </a:solidFill>
                <a:effectLst/>
                <a:latin typeface="+mn-lt"/>
                <a:ea typeface="+mn-ea"/>
                <a:cs typeface="+mn-cs"/>
              </a:rPr>
              <a:t>。</a:t>
            </a:r>
          </a:p>
          <a:p>
            <a:pPr lvl="0"/>
            <a:r>
              <a:rPr lang="en-US" altLang="zh-CN" sz="1200" kern="1200" dirty="0" err="1" smtClean="0">
                <a:solidFill>
                  <a:schemeClr val="tx1"/>
                </a:solidFill>
                <a:effectLst/>
                <a:latin typeface="+mn-lt"/>
                <a:ea typeface="+mn-ea"/>
                <a:cs typeface="+mn-cs"/>
              </a:rPr>
              <a:t>sensocial</a:t>
            </a:r>
            <a:r>
              <a:rPr lang="en-US" altLang="zh-CN" sz="1200" kern="1200" dirty="0" smtClean="0">
                <a:solidFill>
                  <a:schemeClr val="tx1"/>
                </a:solidFill>
                <a:effectLst/>
                <a:latin typeface="+mn-lt"/>
                <a:ea typeface="+mn-ea"/>
                <a:cs typeface="+mn-cs"/>
              </a:rPr>
              <a:t> manager</a:t>
            </a:r>
            <a:r>
              <a:rPr lang="zh-CN" altLang="zh-CN" sz="1200" kern="1200" dirty="0" smtClean="0">
                <a:solidFill>
                  <a:schemeClr val="tx1"/>
                </a:solidFill>
                <a:effectLst/>
                <a:latin typeface="+mn-lt"/>
                <a:ea typeface="+mn-ea"/>
                <a:cs typeface="+mn-cs"/>
              </a:rPr>
              <a:t>将对传感器数据流的请求以及流的过滤条件一同发送到隐私策略管理器，这里，请求被筛选是否符合用户既定的隐私描述符，该描述符定义了粒度和允许从用户的手机采样的数据的类型。</a:t>
            </a:r>
          </a:p>
          <a:p>
            <a:pPr lvl="0"/>
            <a:r>
              <a:rPr lang="zh-CN" altLang="zh-CN" sz="1200" kern="1200" dirty="0" smtClean="0">
                <a:solidFill>
                  <a:schemeClr val="tx1"/>
                </a:solidFill>
                <a:effectLst/>
                <a:latin typeface="+mn-lt"/>
                <a:ea typeface="+mn-ea"/>
                <a:cs typeface="+mn-cs"/>
              </a:rPr>
              <a:t>如果请求被清除，它将被转发到传感器管理器，该传感器管理器将分析原始传感器数据。然后将数据发送至</a:t>
            </a:r>
            <a:r>
              <a:rPr lang="en-US" altLang="zh-CN" sz="1200" kern="1200" dirty="0" err="1" smtClean="0">
                <a:solidFill>
                  <a:schemeClr val="tx1"/>
                </a:solidFill>
                <a:effectLst/>
                <a:latin typeface="+mn-lt"/>
                <a:ea typeface="+mn-ea"/>
                <a:cs typeface="+mn-cs"/>
              </a:rPr>
              <a:t>Fiter</a:t>
            </a:r>
            <a:r>
              <a:rPr lang="en-US" altLang="zh-CN" sz="1200" kern="1200" dirty="0" smtClean="0">
                <a:solidFill>
                  <a:schemeClr val="tx1"/>
                </a:solidFill>
                <a:effectLst/>
                <a:latin typeface="+mn-lt"/>
                <a:ea typeface="+mn-ea"/>
                <a:cs typeface="+mn-cs"/>
              </a:rPr>
              <a:t> management</a:t>
            </a:r>
            <a:r>
              <a:rPr lang="zh-CN" altLang="zh-CN" sz="1200" kern="1200" dirty="0" smtClean="0">
                <a:solidFill>
                  <a:schemeClr val="tx1"/>
                </a:solidFill>
                <a:effectLst/>
                <a:latin typeface="+mn-lt"/>
                <a:ea typeface="+mn-ea"/>
                <a:cs typeface="+mn-cs"/>
              </a:rPr>
              <a:t>进行相应的过滤处理。出过滤后数据将会根据订阅情况，决定是将其发送至本机的</a:t>
            </a:r>
            <a:r>
              <a:rPr lang="en-US" altLang="zh-CN" sz="1200" kern="1200" dirty="0" smtClean="0">
                <a:solidFill>
                  <a:schemeClr val="tx1"/>
                </a:solidFill>
                <a:effectLst/>
                <a:latin typeface="+mn-lt"/>
                <a:ea typeface="+mn-ea"/>
                <a:cs typeface="+mn-cs"/>
              </a:rPr>
              <a:t>listener</a:t>
            </a:r>
            <a:r>
              <a:rPr lang="zh-CN" altLang="zh-CN" sz="1200" kern="1200" dirty="0" smtClean="0">
                <a:solidFill>
                  <a:schemeClr val="tx1"/>
                </a:solidFill>
                <a:effectLst/>
                <a:latin typeface="+mn-lt"/>
                <a:ea typeface="+mn-ea"/>
                <a:cs typeface="+mn-cs"/>
              </a:rPr>
              <a:t>或者是远程服务器。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在远程服务器，用户可以经过</a:t>
            </a:r>
            <a:r>
              <a:rPr lang="en-US" altLang="zh-CN" sz="1200" kern="1200" dirty="0" smtClean="0">
                <a:solidFill>
                  <a:schemeClr val="tx1"/>
                </a:solidFill>
                <a:effectLst/>
                <a:latin typeface="+mn-lt"/>
                <a:ea typeface="+mn-ea"/>
                <a:cs typeface="+mn-cs"/>
              </a:rPr>
              <a:t>web app</a:t>
            </a:r>
            <a:r>
              <a:rPr lang="zh-CN" altLang="zh-CN" sz="1200" kern="1200" dirty="0" smtClean="0">
                <a:solidFill>
                  <a:schemeClr val="tx1"/>
                </a:solidFill>
                <a:effectLst/>
                <a:latin typeface="+mn-lt"/>
                <a:ea typeface="+mn-ea"/>
                <a:cs typeface="+mn-cs"/>
              </a:rPr>
              <a:t>的方式订阅多个或者一个移动端的数据语义流，同时可以通过</a:t>
            </a:r>
            <a:r>
              <a:rPr lang="en-US" altLang="zh-CN" sz="1200" kern="1200" dirty="0" smtClean="0">
                <a:solidFill>
                  <a:schemeClr val="tx1"/>
                </a:solidFill>
                <a:effectLst/>
                <a:latin typeface="+mn-lt"/>
                <a:ea typeface="+mn-ea"/>
                <a:cs typeface="+mn-cs"/>
              </a:rPr>
              <a:t>trigger </a:t>
            </a:r>
            <a:r>
              <a:rPr lang="en-US" altLang="zh-CN" sz="1200" kern="1200" dirty="0" err="1" smtClean="0">
                <a:solidFill>
                  <a:schemeClr val="tx1"/>
                </a:solidFill>
                <a:effectLst/>
                <a:latin typeface="+mn-lt"/>
                <a:ea typeface="+mn-ea"/>
                <a:cs typeface="+mn-cs"/>
              </a:rPr>
              <a:t>mannage</a:t>
            </a:r>
            <a:r>
              <a:rPr lang="zh-CN" altLang="zh-CN" sz="1200" kern="1200" dirty="0" smtClean="0">
                <a:solidFill>
                  <a:schemeClr val="tx1"/>
                </a:solidFill>
                <a:effectLst/>
                <a:latin typeface="+mn-lt"/>
                <a:ea typeface="+mn-ea"/>
                <a:cs typeface="+mn-cs"/>
              </a:rPr>
              <a:t>配置</a:t>
            </a:r>
            <a:r>
              <a:rPr lang="en-US" altLang="zh-CN" sz="1200" kern="1200" dirty="0" smtClean="0">
                <a:solidFill>
                  <a:schemeClr val="tx1"/>
                </a:solidFill>
                <a:effectLst/>
                <a:latin typeface="+mn-lt"/>
                <a:ea typeface="+mn-ea"/>
                <a:cs typeface="+mn-cs"/>
              </a:rPr>
              <a:t>social action</a:t>
            </a:r>
            <a:r>
              <a:rPr lang="zh-CN" altLang="zh-CN" sz="1200" kern="1200" dirty="0" smtClean="0">
                <a:solidFill>
                  <a:schemeClr val="tx1"/>
                </a:solidFill>
                <a:effectLst/>
                <a:latin typeface="+mn-lt"/>
                <a:ea typeface="+mn-ea"/>
                <a:cs typeface="+mn-cs"/>
              </a:rPr>
              <a:t>触发条件。</a:t>
            </a:r>
            <a:r>
              <a:rPr lang="en-US" altLang="zh-CN" sz="1200" kern="1200" dirty="0" smtClean="0">
                <a:solidFill>
                  <a:schemeClr val="tx1"/>
                </a:solidFill>
                <a:effectLst/>
                <a:latin typeface="+mn-lt"/>
                <a:ea typeface="+mn-ea"/>
                <a:cs typeface="+mn-cs"/>
              </a:rPr>
              <a:t>Trigger manage</a:t>
            </a:r>
            <a:r>
              <a:rPr lang="zh-CN" altLang="zh-CN" sz="1200" kern="1200" dirty="0" smtClean="0">
                <a:solidFill>
                  <a:schemeClr val="tx1"/>
                </a:solidFill>
                <a:effectLst/>
                <a:latin typeface="+mn-lt"/>
                <a:ea typeface="+mn-ea"/>
                <a:cs typeface="+mn-cs"/>
              </a:rPr>
              <a:t>负责两种情况与移动端的通信，一种是通过</a:t>
            </a:r>
            <a:r>
              <a:rPr lang="en-US" altLang="zh-CN" sz="1200" kern="1200" dirty="0" err="1" smtClean="0">
                <a:solidFill>
                  <a:schemeClr val="tx1"/>
                </a:solidFill>
                <a:effectLst/>
                <a:latin typeface="+mn-lt"/>
                <a:ea typeface="+mn-ea"/>
                <a:cs typeface="+mn-cs"/>
              </a:rPr>
              <a:t>mqtt</a:t>
            </a:r>
            <a:r>
              <a:rPr lang="zh-CN" altLang="zh-CN" sz="1200" kern="1200" dirty="0" smtClean="0">
                <a:solidFill>
                  <a:schemeClr val="tx1"/>
                </a:solidFill>
                <a:effectLst/>
                <a:latin typeface="+mn-lt"/>
                <a:ea typeface="+mn-ea"/>
                <a:cs typeface="+mn-cs"/>
              </a:rPr>
              <a:t>协议发送配置信息到移动端</a:t>
            </a:r>
            <a:r>
              <a:rPr lang="en-US" altLang="zh-CN" sz="1200" kern="1200" dirty="0" err="1" smtClean="0">
                <a:solidFill>
                  <a:schemeClr val="tx1"/>
                </a:solidFill>
                <a:effectLst/>
                <a:latin typeface="+mn-lt"/>
                <a:ea typeface="+mn-ea"/>
                <a:cs typeface="+mn-cs"/>
              </a:rPr>
              <a:t>sensocial</a:t>
            </a:r>
            <a:r>
              <a:rPr lang="en-US" altLang="zh-CN" sz="1200" kern="1200" dirty="0" smtClean="0">
                <a:solidFill>
                  <a:schemeClr val="tx1"/>
                </a:solidFill>
                <a:effectLst/>
                <a:latin typeface="+mn-lt"/>
                <a:ea typeface="+mn-ea"/>
                <a:cs typeface="+mn-cs"/>
              </a:rPr>
              <a:t> manage</a:t>
            </a:r>
            <a:r>
              <a:rPr lang="zh-CN" altLang="zh-CN" sz="1200" kern="1200" dirty="0" smtClean="0">
                <a:solidFill>
                  <a:schemeClr val="tx1"/>
                </a:solidFill>
                <a:effectLst/>
                <a:latin typeface="+mn-lt"/>
                <a:ea typeface="+mn-ea"/>
                <a:cs typeface="+mn-cs"/>
              </a:rPr>
              <a:t>与移动端的</a:t>
            </a:r>
            <a:r>
              <a:rPr lang="en-US" altLang="zh-CN" sz="1200" kern="1200" dirty="0" smtClean="0">
                <a:solidFill>
                  <a:schemeClr val="tx1"/>
                </a:solidFill>
                <a:effectLst/>
                <a:latin typeface="+mn-lt"/>
                <a:ea typeface="+mn-ea"/>
                <a:cs typeface="+mn-cs"/>
              </a:rPr>
              <a:t>filter</a:t>
            </a:r>
            <a:r>
              <a:rPr lang="zh-CN" altLang="zh-CN" sz="1200" kern="1200" dirty="0" smtClean="0">
                <a:solidFill>
                  <a:schemeClr val="tx1"/>
                </a:solidFill>
                <a:effectLst/>
                <a:latin typeface="+mn-lt"/>
                <a:ea typeface="+mn-ea"/>
                <a:cs typeface="+mn-cs"/>
              </a:rPr>
              <a:t>文档整合，另一种是传递触发信号和具体的</a:t>
            </a:r>
            <a:r>
              <a:rPr lang="en-US" altLang="zh-CN" sz="1200" kern="1200" dirty="0" smtClean="0">
                <a:solidFill>
                  <a:schemeClr val="tx1"/>
                </a:solidFill>
                <a:effectLst/>
                <a:latin typeface="+mn-lt"/>
                <a:ea typeface="+mn-ea"/>
                <a:cs typeface="+mn-cs"/>
              </a:rPr>
              <a:t>action</a:t>
            </a:r>
            <a:r>
              <a:rPr lang="zh-CN" altLang="zh-CN" sz="1200" kern="1200" dirty="0" smtClean="0">
                <a:solidFill>
                  <a:schemeClr val="tx1"/>
                </a:solidFill>
                <a:effectLst/>
                <a:latin typeface="+mn-lt"/>
                <a:ea typeface="+mn-ea"/>
                <a:cs typeface="+mn-cs"/>
              </a:rPr>
              <a:t>信息到</a:t>
            </a:r>
            <a:r>
              <a:rPr lang="en-US" altLang="zh-CN" sz="1200" kern="1200" dirty="0" err="1" smtClean="0">
                <a:solidFill>
                  <a:schemeClr val="tx1"/>
                </a:solidFill>
                <a:effectLst/>
                <a:latin typeface="+mn-lt"/>
                <a:ea typeface="+mn-ea"/>
                <a:cs typeface="+mn-cs"/>
              </a:rPr>
              <a:t>sensocial</a:t>
            </a:r>
            <a:r>
              <a:rPr lang="en-US" altLang="zh-CN" sz="1200" kern="1200" dirty="0" smtClean="0">
                <a:solidFill>
                  <a:schemeClr val="tx1"/>
                </a:solidFill>
                <a:effectLst/>
                <a:latin typeface="+mn-lt"/>
                <a:ea typeface="+mn-ea"/>
                <a:cs typeface="+mn-cs"/>
              </a:rPr>
              <a:t> manager</a:t>
            </a:r>
            <a:r>
              <a:rPr lang="zh-CN" altLang="zh-CN" sz="1200" kern="1200" dirty="0" smtClean="0">
                <a:solidFill>
                  <a:schemeClr val="tx1"/>
                </a:solidFill>
                <a:effectLst/>
                <a:latin typeface="+mn-lt"/>
                <a:ea typeface="+mn-ea"/>
                <a:cs typeface="+mn-cs"/>
              </a:rPr>
              <a:t>促进</a:t>
            </a:r>
            <a:r>
              <a:rPr lang="en-US" altLang="zh-CN" sz="1200" kern="1200" dirty="0" smtClean="0">
                <a:solidFill>
                  <a:schemeClr val="tx1"/>
                </a:solidFill>
                <a:effectLst/>
                <a:latin typeface="+mn-lt"/>
                <a:ea typeface="+mn-ea"/>
                <a:cs typeface="+mn-cs"/>
              </a:rPr>
              <a:t>action event-based</a:t>
            </a:r>
            <a:r>
              <a:rPr lang="zh-CN" altLang="zh-CN" sz="1200" kern="1200" dirty="0" smtClean="0">
                <a:solidFill>
                  <a:schemeClr val="tx1"/>
                </a:solidFill>
                <a:effectLst/>
                <a:latin typeface="+mn-lt"/>
                <a:ea typeface="+mn-ea"/>
                <a:cs typeface="+mn-cs"/>
              </a:rPr>
              <a:t>数据采集。</a:t>
            </a:r>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B15C7D-5EBA-444B-A7DE-8A9655C84987}" type="slidenum">
              <a:rPr lang="zh-CN" altLang="en-US" smtClean="0"/>
              <a:t>19</a:t>
            </a:fld>
            <a:endParaRPr lang="zh-CN" altLang="en-US"/>
          </a:p>
        </p:txBody>
      </p:sp>
    </p:spTree>
    <p:extLst>
      <p:ext uri="{BB962C8B-B14F-4D97-AF65-F5344CB8AC3E}">
        <p14:creationId xmlns:p14="http://schemas.microsoft.com/office/powerpoint/2010/main" val="326633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27</a:t>
            </a:fld>
            <a:endParaRPr lang="zh-CN" altLang="en-US"/>
          </a:p>
        </p:txBody>
      </p:sp>
    </p:spTree>
    <p:extLst>
      <p:ext uri="{BB962C8B-B14F-4D97-AF65-F5344CB8AC3E}">
        <p14:creationId xmlns:p14="http://schemas.microsoft.com/office/powerpoint/2010/main" val="240098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第一篇</a:t>
            </a:r>
            <a:r>
              <a:rPr lang="en-US" altLang="zh-CN" sz="1200" kern="1200" dirty="0" smtClean="0">
                <a:solidFill>
                  <a:schemeClr val="tx1"/>
                </a:solidFill>
                <a:effectLst/>
                <a:latin typeface="+mn-lt"/>
                <a:ea typeface="+mn-ea"/>
                <a:cs typeface="+mn-cs"/>
              </a:rPr>
              <a:t>paper</a:t>
            </a:r>
            <a:r>
              <a:rPr lang="zh-CN" altLang="zh-CN" sz="1200" kern="1200" dirty="0" smtClean="0">
                <a:solidFill>
                  <a:schemeClr val="tx1"/>
                </a:solidFill>
                <a:effectLst/>
                <a:latin typeface="+mn-lt"/>
                <a:ea typeface="+mn-ea"/>
                <a:cs typeface="+mn-cs"/>
              </a:rPr>
              <a:t>主要是设计了一款中间件</a:t>
            </a:r>
            <a:r>
              <a:rPr lang="en-US" altLang="zh-CN" sz="1200" kern="1200" dirty="0" smtClean="0">
                <a:solidFill>
                  <a:schemeClr val="tx1"/>
                </a:solidFill>
                <a:effectLst/>
                <a:latin typeface="+mn-lt"/>
                <a:ea typeface="+mn-ea"/>
                <a:cs typeface="+mn-cs"/>
              </a:rPr>
              <a:t>Pogo</a:t>
            </a:r>
            <a:r>
              <a:rPr lang="zh-CN" altLang="zh-CN" sz="1200" kern="1200" dirty="0" smtClean="0">
                <a:solidFill>
                  <a:schemeClr val="tx1"/>
                </a:solidFill>
                <a:effectLst/>
                <a:latin typeface="+mn-lt"/>
                <a:ea typeface="+mn-ea"/>
                <a:cs typeface="+mn-cs"/>
              </a:rPr>
              <a:t>，目的是为了能够快捷方便的利用大规模的移动设备部署科研实验，缩短实验应用的开发周期。另外，还提出了一种与其他应用程序自动同步数据传输的传输方案，大大降低了实验数据的传输能耗。</a:t>
            </a:r>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4</a:t>
            </a:fld>
            <a:endParaRPr lang="zh-CN" altLang="en-US"/>
          </a:p>
        </p:txBody>
      </p:sp>
    </p:spTree>
    <p:extLst>
      <p:ext uri="{BB962C8B-B14F-4D97-AF65-F5344CB8AC3E}">
        <p14:creationId xmlns:p14="http://schemas.microsoft.com/office/powerpoint/2010/main" val="823808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需要为研发人员上传脚本，下载数据和管理其设备池设计相应的前端，这带来了相当大的实现开销。</a:t>
            </a:r>
            <a:endParaRPr lang="en-US" altLang="zh-CN" smtClean="0"/>
          </a:p>
          <a:p>
            <a:r>
              <a:rPr lang="zh-CN" altLang="en-US" smtClean="0"/>
              <a:t>多对多的关系，大规模应用时，会造成很大的维护开销。</a:t>
            </a:r>
            <a:endParaRPr lang="en-US" altLang="zh-CN" smtClean="0"/>
          </a:p>
          <a:p>
            <a:r>
              <a:rPr lang="en-US" altLang="zh-CN" smtClean="0"/>
              <a:t>Research</a:t>
            </a:r>
            <a:r>
              <a:rPr lang="zh-CN" altLang="en-US" smtClean="0"/>
              <a:t>和</a:t>
            </a:r>
            <a:r>
              <a:rPr lang="en-US" altLang="zh-CN" smtClean="0"/>
              <a:t>mobile</a:t>
            </a:r>
            <a:r>
              <a:rPr lang="zh-CN" altLang="en-US" smtClean="0"/>
              <a:t>直接通信，中央服务器只作为它们之间的通信交换机。我个人人为这个</a:t>
            </a:r>
            <a:r>
              <a:rPr lang="en-US" altLang="zh-CN" smtClean="0"/>
              <a:t>borker</a:t>
            </a:r>
            <a:r>
              <a:rPr lang="zh-CN" altLang="en-US" smtClean="0"/>
              <a:t>完全可以和</a:t>
            </a:r>
            <a:r>
              <a:rPr lang="en-US" altLang="zh-CN" smtClean="0"/>
              <a:t>DNS</a:t>
            </a:r>
            <a:r>
              <a:rPr lang="zh-CN" altLang="en-US" smtClean="0"/>
              <a:t>服务器合并 </a:t>
            </a:r>
            <a:endParaRPr lang="en-US" altLang="zh-CN" smtClean="0"/>
          </a:p>
          <a:p>
            <a:r>
              <a:rPr lang="zh-CN" altLang="en-US" smtClean="0"/>
              <a:t>问题是，当用户较低时，无法向左边那样利用服务器的高处理性能</a:t>
            </a:r>
            <a:endParaRPr lang="en-US" altLang="zh-CN" smtClean="0"/>
          </a:p>
          <a:p>
            <a:r>
              <a:rPr lang="en-US" altLang="zh-CN" smtClean="0"/>
              <a:t>//Research</a:t>
            </a:r>
            <a:r>
              <a:rPr lang="zh-CN" altLang="en-US" smtClean="0"/>
              <a:t>节点可以按自己需求部署实验应用，然后以</a:t>
            </a:r>
            <a:r>
              <a:rPr lang="en-US" altLang="zh-CN" smtClean="0"/>
              <a:t>push</a:t>
            </a:r>
            <a:r>
              <a:rPr lang="zh-CN" altLang="en-US" smtClean="0"/>
              <a:t>的方式将</a:t>
            </a:r>
            <a:r>
              <a:rPr lang="en-US" altLang="zh-CN" smtClean="0"/>
              <a:t>node</a:t>
            </a:r>
            <a:r>
              <a:rPr lang="zh-CN" altLang="en-US" smtClean="0"/>
              <a:t>端推送到</a:t>
            </a:r>
            <a:r>
              <a:rPr lang="en-US" altLang="zh-CN" smtClean="0"/>
              <a:t>mobile</a:t>
            </a:r>
            <a:endParaRPr lang="en-US" altLang="zh-CN" dirty="0" smtClean="0"/>
          </a:p>
        </p:txBody>
      </p:sp>
      <p:sp>
        <p:nvSpPr>
          <p:cNvPr id="4" name="灯片编号占位符 3"/>
          <p:cNvSpPr>
            <a:spLocks noGrp="1"/>
          </p:cNvSpPr>
          <p:nvPr>
            <p:ph type="sldNum" sz="quarter" idx="10"/>
          </p:nvPr>
        </p:nvSpPr>
        <p:spPr/>
        <p:txBody>
          <a:bodyPr/>
          <a:lstStyle/>
          <a:p>
            <a:fld id="{0CB15C7D-5EBA-444B-A7DE-8A9655C84987}" type="slidenum">
              <a:rPr lang="zh-CN" altLang="en-US" smtClean="0"/>
              <a:t>5</a:t>
            </a:fld>
            <a:endParaRPr lang="zh-CN" altLang="en-US"/>
          </a:p>
        </p:txBody>
      </p:sp>
    </p:spTree>
    <p:extLst>
      <p:ext uri="{BB962C8B-B14F-4D97-AF65-F5344CB8AC3E}">
        <p14:creationId xmlns:p14="http://schemas.microsoft.com/office/powerpoint/2010/main" val="273024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至于如何开发具体的实验应用，通常有两种方法，一种是</a:t>
            </a:r>
            <a:r>
              <a:rPr lang="en-US" altLang="zh-CN" sz="1200" kern="1200" dirty="0" smtClean="0">
                <a:solidFill>
                  <a:schemeClr val="tx1"/>
                </a:solidFill>
                <a:effectLst/>
                <a:latin typeface="+mn-lt"/>
                <a:ea typeface="+mn-ea"/>
                <a:cs typeface="+mn-cs"/>
              </a:rPr>
              <a:t>Runtime-con</a:t>
            </a:r>
            <a:r>
              <a:rPr lang="zh-CN" altLang="zh-CN" sz="1200" kern="1200" dirty="0" smtClean="0">
                <a:solidFill>
                  <a:schemeClr val="tx1"/>
                </a:solidFill>
                <a:effectLst/>
                <a:latin typeface="+mn-lt"/>
                <a:ea typeface="+mn-ea"/>
                <a:cs typeface="+mn-cs"/>
              </a:rPr>
              <a:t>ﬁ</a:t>
            </a:r>
            <a:r>
              <a:rPr lang="en-US" altLang="zh-CN" sz="1200" kern="1200" dirty="0" err="1" smtClean="0">
                <a:solidFill>
                  <a:schemeClr val="tx1"/>
                </a:solidFill>
                <a:effectLst/>
                <a:latin typeface="+mn-lt"/>
                <a:ea typeface="+mn-ea"/>
                <a:cs typeface="+mn-cs"/>
              </a:rPr>
              <a:t>gurable</a:t>
            </a:r>
            <a:r>
              <a:rPr lang="en-US" altLang="zh-CN" sz="1200" kern="1200" dirty="0" smtClean="0">
                <a:solidFill>
                  <a:schemeClr val="tx1"/>
                </a:solidFill>
                <a:effectLst/>
                <a:latin typeface="+mn-lt"/>
                <a:ea typeface="+mn-ea"/>
                <a:cs typeface="+mn-cs"/>
              </a:rPr>
              <a:t> systems </a:t>
            </a:r>
            <a:r>
              <a:rPr lang="zh-CN" altLang="zh-CN" sz="1200" kern="1200" dirty="0" smtClean="0">
                <a:solidFill>
                  <a:schemeClr val="tx1"/>
                </a:solidFill>
                <a:effectLst/>
                <a:latin typeface="+mn-lt"/>
                <a:ea typeface="+mn-ea"/>
                <a:cs typeface="+mn-cs"/>
              </a:rPr>
              <a:t>，另一种是</a:t>
            </a:r>
            <a:r>
              <a:rPr lang="en-US" altLang="zh-CN" sz="1200" kern="1200" dirty="0" smtClean="0">
                <a:solidFill>
                  <a:schemeClr val="tx1"/>
                </a:solidFill>
                <a:effectLst/>
                <a:latin typeface="+mn-lt"/>
                <a:ea typeface="+mn-ea"/>
                <a:cs typeface="+mn-cs"/>
              </a:rPr>
              <a:t>domain-</a:t>
            </a:r>
            <a:r>
              <a:rPr lang="en-US" altLang="zh-CN" sz="1200" kern="1200" dirty="0" err="1" smtClean="0">
                <a:solidFill>
                  <a:schemeClr val="tx1"/>
                </a:solidFill>
                <a:effectLst/>
                <a:latin typeface="+mn-lt"/>
                <a:ea typeface="+mn-ea"/>
                <a:cs typeface="+mn-cs"/>
              </a:rPr>
              <a:t>speci</a:t>
            </a:r>
            <a:r>
              <a:rPr lang="zh-CN" altLang="zh-CN" sz="1200" kern="1200" dirty="0" smtClean="0">
                <a:solidFill>
                  <a:schemeClr val="tx1"/>
                </a:solidFill>
                <a:effectLst/>
                <a:latin typeface="+mn-lt"/>
                <a:ea typeface="+mn-ea"/>
                <a:cs typeface="+mn-cs"/>
              </a:rPr>
              <a:t>ﬁ</a:t>
            </a:r>
            <a:r>
              <a:rPr lang="en-US" altLang="zh-CN" sz="1200" kern="1200" dirty="0" smtClean="0">
                <a:solidFill>
                  <a:schemeClr val="tx1"/>
                </a:solidFill>
                <a:effectLst/>
                <a:latin typeface="+mn-lt"/>
                <a:ea typeface="+mn-ea"/>
                <a:cs typeface="+mn-cs"/>
              </a:rPr>
              <a:t>c languages</a:t>
            </a:r>
            <a:r>
              <a:rPr lang="zh-CN" altLang="zh-CN" sz="1200" kern="1200" dirty="0" smtClean="0">
                <a:solidFill>
                  <a:schemeClr val="tx1"/>
                </a:solidFill>
                <a:effectLst/>
                <a:latin typeface="+mn-lt"/>
                <a:ea typeface="+mn-ea"/>
                <a:cs typeface="+mn-cs"/>
              </a:rPr>
              <a:t>。首先，通过</a:t>
            </a:r>
            <a:r>
              <a:rPr lang="en-US" altLang="zh-CN" sz="1200" kern="1200" dirty="0" err="1" smtClean="0">
                <a:solidFill>
                  <a:schemeClr val="tx1"/>
                </a:solidFill>
                <a:effectLst/>
                <a:latin typeface="+mn-lt"/>
                <a:ea typeface="+mn-ea"/>
                <a:cs typeface="+mn-cs"/>
              </a:rPr>
              <a:t>PhoneGap</a:t>
            </a:r>
            <a:r>
              <a:rPr lang="zh-CN" altLang="zh-CN" sz="1200" kern="1200" dirty="0" smtClean="0">
                <a:solidFill>
                  <a:schemeClr val="tx1"/>
                </a:solidFill>
                <a:effectLst/>
                <a:latin typeface="+mn-lt"/>
                <a:ea typeface="+mn-ea"/>
                <a:cs typeface="+mn-cs"/>
              </a:rPr>
              <a:t>工具整合</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、加速度传感器等感知功能到相应的接口，这个接口可移随着传感器的增多而扩展，并采用发布订阅机制供上层调用。包括发布订阅，总共封装了</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，开发者可以利用这</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开发相应的实验应用脚本。这些实验应用脚本采用的是</a:t>
            </a:r>
            <a:r>
              <a:rPr lang="en-US" altLang="zh-CN" sz="1200" kern="1200" dirty="0" err="1"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语言。</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collector node(</a:t>
            </a:r>
            <a:r>
              <a:rPr lang="zh-CN" altLang="zh-CN" sz="1200" kern="1200" dirty="0" smtClean="0">
                <a:solidFill>
                  <a:schemeClr val="tx1"/>
                </a:solidFill>
                <a:effectLst/>
                <a:latin typeface="+mn-lt"/>
                <a:ea typeface="+mn-ea"/>
                <a:cs typeface="+mn-cs"/>
              </a:rPr>
              <a:t>研究者</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device node</a:t>
            </a:r>
            <a:r>
              <a:rPr lang="zh-CN" altLang="zh-CN" sz="1200" kern="1200" dirty="0" smtClean="0">
                <a:solidFill>
                  <a:schemeClr val="tx1"/>
                </a:solidFill>
                <a:effectLst/>
                <a:latin typeface="+mn-lt"/>
                <a:ea typeface="+mn-ea"/>
                <a:cs typeface="+mn-cs"/>
              </a:rPr>
              <a:t>（实验者）的结构如上图，其中</a:t>
            </a:r>
            <a:r>
              <a:rPr lang="en-US" altLang="zh-CN" sz="1200" kern="1200" dirty="0" smtClean="0">
                <a:solidFill>
                  <a:schemeClr val="tx1"/>
                </a:solidFill>
                <a:effectLst/>
                <a:latin typeface="+mn-lt"/>
                <a:ea typeface="+mn-ea"/>
                <a:cs typeface="+mn-cs"/>
              </a:rPr>
              <a:t>context</a:t>
            </a:r>
            <a:r>
              <a:rPr lang="zh-CN" altLang="zh-CN" sz="1200" kern="1200" dirty="0" smtClean="0">
                <a:solidFill>
                  <a:schemeClr val="tx1"/>
                </a:solidFill>
                <a:effectLst/>
                <a:latin typeface="+mn-lt"/>
                <a:ea typeface="+mn-ea"/>
                <a:cs typeface="+mn-cs"/>
              </a:rPr>
              <a:t>对应一个实验的沙盒，</a:t>
            </a:r>
            <a:r>
              <a:rPr lang="en-US" altLang="zh-CN" sz="1200" kern="1200" dirty="0" smtClean="0">
                <a:solidFill>
                  <a:schemeClr val="tx1"/>
                </a:solidFill>
                <a:effectLst/>
                <a:latin typeface="+mn-lt"/>
                <a:ea typeface="+mn-ea"/>
                <a:cs typeface="+mn-cs"/>
              </a:rPr>
              <a:t>context</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message broker</a:t>
            </a:r>
            <a:r>
              <a:rPr lang="zh-CN" altLang="zh-CN" sz="1200" kern="1200" dirty="0" smtClean="0">
                <a:solidFill>
                  <a:schemeClr val="tx1"/>
                </a:solidFill>
                <a:effectLst/>
                <a:latin typeface="+mn-lt"/>
                <a:ea typeface="+mn-ea"/>
                <a:cs typeface="+mn-cs"/>
              </a:rPr>
              <a:t>负责各个脚本之间的，与远程的</a:t>
            </a:r>
            <a:r>
              <a:rPr lang="en-US" altLang="zh-CN" sz="1200" kern="1200" dirty="0" smtClean="0">
                <a:solidFill>
                  <a:schemeClr val="tx1"/>
                </a:solidFill>
                <a:effectLst/>
                <a:latin typeface="+mn-lt"/>
                <a:ea typeface="+mn-ea"/>
                <a:cs typeface="+mn-cs"/>
              </a:rPr>
              <a:t>message broker</a:t>
            </a:r>
            <a:r>
              <a:rPr lang="zh-CN" altLang="zh-CN" sz="1200" kern="1200" dirty="0" smtClean="0">
                <a:solidFill>
                  <a:schemeClr val="tx1"/>
                </a:solidFill>
                <a:effectLst/>
                <a:latin typeface="+mn-lt"/>
                <a:ea typeface="+mn-ea"/>
                <a:cs typeface="+mn-cs"/>
              </a:rPr>
              <a:t>，以及与</a:t>
            </a:r>
            <a:r>
              <a:rPr lang="en-US" altLang="zh-CN" sz="1200" kern="1200" dirty="0" smtClean="0">
                <a:solidFill>
                  <a:schemeClr val="tx1"/>
                </a:solidFill>
                <a:effectLst/>
                <a:latin typeface="+mn-lt"/>
                <a:ea typeface="+mn-ea"/>
                <a:cs typeface="+mn-cs"/>
              </a:rPr>
              <a:t>sensor manager</a:t>
            </a:r>
            <a:r>
              <a:rPr lang="zh-CN" altLang="zh-CN" sz="1200" kern="1200" dirty="0" smtClean="0">
                <a:solidFill>
                  <a:schemeClr val="tx1"/>
                </a:solidFill>
                <a:effectLst/>
                <a:latin typeface="+mn-lt"/>
                <a:ea typeface="+mn-ea"/>
                <a:cs typeface="+mn-cs"/>
              </a:rPr>
              <a:t>的通信，通信的方式也是基于发布订阅机制。</a:t>
            </a:r>
            <a:r>
              <a:rPr lang="en-US" altLang="zh-CN" sz="1200" kern="1200" dirty="0" smtClean="0">
                <a:solidFill>
                  <a:schemeClr val="tx1"/>
                </a:solidFill>
                <a:effectLst/>
                <a:latin typeface="+mn-lt"/>
                <a:ea typeface="+mn-ea"/>
                <a:cs typeface="+mn-cs"/>
              </a:rPr>
              <a:t>device node</a:t>
            </a:r>
            <a:r>
              <a:rPr lang="zh-CN" altLang="zh-CN" sz="1200" kern="1200" dirty="0" smtClean="0">
                <a:solidFill>
                  <a:schemeClr val="tx1"/>
                </a:solidFill>
                <a:effectLst/>
                <a:latin typeface="+mn-lt"/>
                <a:ea typeface="+mn-ea"/>
                <a:cs typeface="+mn-cs"/>
              </a:rPr>
              <a:t>每一个</a:t>
            </a:r>
            <a:r>
              <a:rPr lang="en-US" altLang="zh-CN" sz="1200" kern="1200" dirty="0" smtClean="0">
                <a:solidFill>
                  <a:schemeClr val="tx1"/>
                </a:solidFill>
                <a:effectLst/>
                <a:latin typeface="+mn-lt"/>
                <a:ea typeface="+mn-ea"/>
                <a:cs typeface="+mn-cs"/>
              </a:rPr>
              <a:t>context</a:t>
            </a:r>
            <a:r>
              <a:rPr lang="zh-CN" altLang="zh-CN" sz="1200" kern="1200" dirty="0" smtClean="0">
                <a:solidFill>
                  <a:schemeClr val="tx1"/>
                </a:solidFill>
                <a:effectLst/>
                <a:latin typeface="+mn-lt"/>
                <a:ea typeface="+mn-ea"/>
                <a:cs typeface="+mn-cs"/>
              </a:rPr>
              <a:t>只存在一个</a:t>
            </a:r>
            <a:r>
              <a:rPr lang="en-US" altLang="zh-CN" sz="1200" kern="1200" dirty="0" smtClean="0">
                <a:solidFill>
                  <a:schemeClr val="tx1"/>
                </a:solidFill>
                <a:effectLst/>
                <a:latin typeface="+mn-lt"/>
                <a:ea typeface="+mn-ea"/>
                <a:cs typeface="+mn-cs"/>
              </a:rPr>
              <a:t>massage broker</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collector node</a:t>
            </a:r>
            <a:r>
              <a:rPr lang="zh-CN" altLang="zh-CN" sz="1200" kern="1200" dirty="0" smtClean="0">
                <a:solidFill>
                  <a:schemeClr val="tx1"/>
                </a:solidFill>
                <a:effectLst/>
                <a:latin typeface="+mn-lt"/>
                <a:ea typeface="+mn-ea"/>
                <a:cs typeface="+mn-cs"/>
              </a:rPr>
              <a:t>可以存在多个，其中每一个对应一个不同的实验体，然后经由一个</a:t>
            </a:r>
            <a:r>
              <a:rPr lang="en-US" altLang="zh-CN" sz="1200" kern="1200" dirty="0" smtClean="0">
                <a:solidFill>
                  <a:schemeClr val="tx1"/>
                </a:solidFill>
                <a:effectLst/>
                <a:latin typeface="+mn-lt"/>
                <a:ea typeface="+mn-ea"/>
                <a:cs typeface="+mn-cs"/>
              </a:rPr>
              <a:t>multi broker</a:t>
            </a:r>
            <a:r>
              <a:rPr lang="zh-CN" altLang="zh-CN" sz="1200" kern="1200" dirty="0" smtClean="0">
                <a:solidFill>
                  <a:schemeClr val="tx1"/>
                </a:solidFill>
                <a:effectLst/>
                <a:latin typeface="+mn-lt"/>
                <a:ea typeface="+mn-ea"/>
                <a:cs typeface="+mn-cs"/>
              </a:rPr>
              <a:t>进行整合，进一步与远程的应用脚本进行通信。另外，</a:t>
            </a:r>
            <a:r>
              <a:rPr lang="en-US" altLang="zh-CN" sz="1200" kern="1200" dirty="0" smtClean="0">
                <a:solidFill>
                  <a:schemeClr val="tx1"/>
                </a:solidFill>
                <a:effectLst/>
                <a:latin typeface="+mn-lt"/>
                <a:ea typeface="+mn-ea"/>
                <a:cs typeface="+mn-cs"/>
              </a:rPr>
              <a:t>device node</a:t>
            </a:r>
            <a:r>
              <a:rPr lang="zh-CN" altLang="zh-CN" sz="1200" kern="1200" dirty="0" smtClean="0">
                <a:solidFill>
                  <a:schemeClr val="tx1"/>
                </a:solidFill>
                <a:effectLst/>
                <a:latin typeface="+mn-lt"/>
                <a:ea typeface="+mn-ea"/>
                <a:cs typeface="+mn-cs"/>
              </a:rPr>
              <a:t>之间是永远不会彼此通信的。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B15C7D-5EBA-444B-A7DE-8A9655C84987}" type="slidenum">
              <a:rPr lang="zh-CN" altLang="en-US" smtClean="0"/>
              <a:t>6</a:t>
            </a:fld>
            <a:endParaRPr lang="zh-CN" altLang="en-US"/>
          </a:p>
        </p:txBody>
      </p:sp>
    </p:spTree>
    <p:extLst>
      <p:ext uri="{BB962C8B-B14F-4D97-AF65-F5344CB8AC3E}">
        <p14:creationId xmlns:p14="http://schemas.microsoft.com/office/powerpoint/2010/main" val="185646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至于如何开发具体的实验应用，通常有两种方法，一种是</a:t>
            </a:r>
            <a:r>
              <a:rPr lang="en-US" altLang="zh-CN" sz="1200" kern="1200" dirty="0" smtClean="0">
                <a:solidFill>
                  <a:schemeClr val="tx1"/>
                </a:solidFill>
                <a:effectLst/>
                <a:latin typeface="+mn-lt"/>
                <a:ea typeface="+mn-ea"/>
                <a:cs typeface="+mn-cs"/>
              </a:rPr>
              <a:t>Runtime-con</a:t>
            </a:r>
            <a:r>
              <a:rPr lang="zh-CN" altLang="zh-CN" sz="1200" kern="1200" dirty="0" smtClean="0">
                <a:solidFill>
                  <a:schemeClr val="tx1"/>
                </a:solidFill>
                <a:effectLst/>
                <a:latin typeface="+mn-lt"/>
                <a:ea typeface="+mn-ea"/>
                <a:cs typeface="+mn-cs"/>
              </a:rPr>
              <a:t>ﬁ</a:t>
            </a:r>
            <a:r>
              <a:rPr lang="en-US" altLang="zh-CN" sz="1200" kern="1200" dirty="0" err="1" smtClean="0">
                <a:solidFill>
                  <a:schemeClr val="tx1"/>
                </a:solidFill>
                <a:effectLst/>
                <a:latin typeface="+mn-lt"/>
                <a:ea typeface="+mn-ea"/>
                <a:cs typeface="+mn-cs"/>
              </a:rPr>
              <a:t>gurable</a:t>
            </a:r>
            <a:r>
              <a:rPr lang="en-US" altLang="zh-CN" sz="1200" kern="1200" dirty="0" smtClean="0">
                <a:solidFill>
                  <a:schemeClr val="tx1"/>
                </a:solidFill>
                <a:effectLst/>
                <a:latin typeface="+mn-lt"/>
                <a:ea typeface="+mn-ea"/>
                <a:cs typeface="+mn-cs"/>
              </a:rPr>
              <a:t> systems </a:t>
            </a:r>
            <a:r>
              <a:rPr lang="zh-CN" altLang="zh-CN" sz="1200" kern="1200" dirty="0" smtClean="0">
                <a:solidFill>
                  <a:schemeClr val="tx1"/>
                </a:solidFill>
                <a:effectLst/>
                <a:latin typeface="+mn-lt"/>
                <a:ea typeface="+mn-ea"/>
                <a:cs typeface="+mn-cs"/>
              </a:rPr>
              <a:t>，另一种是</a:t>
            </a:r>
            <a:r>
              <a:rPr lang="en-US" altLang="zh-CN" sz="1200" kern="1200" dirty="0" smtClean="0">
                <a:solidFill>
                  <a:schemeClr val="tx1"/>
                </a:solidFill>
                <a:effectLst/>
                <a:latin typeface="+mn-lt"/>
                <a:ea typeface="+mn-ea"/>
                <a:cs typeface="+mn-cs"/>
              </a:rPr>
              <a:t>domain-</a:t>
            </a:r>
            <a:r>
              <a:rPr lang="en-US" altLang="zh-CN" sz="1200" kern="1200" dirty="0" err="1" smtClean="0">
                <a:solidFill>
                  <a:schemeClr val="tx1"/>
                </a:solidFill>
                <a:effectLst/>
                <a:latin typeface="+mn-lt"/>
                <a:ea typeface="+mn-ea"/>
                <a:cs typeface="+mn-cs"/>
              </a:rPr>
              <a:t>speci</a:t>
            </a:r>
            <a:r>
              <a:rPr lang="zh-CN" altLang="zh-CN" sz="1200" kern="1200" dirty="0" smtClean="0">
                <a:solidFill>
                  <a:schemeClr val="tx1"/>
                </a:solidFill>
                <a:effectLst/>
                <a:latin typeface="+mn-lt"/>
                <a:ea typeface="+mn-ea"/>
                <a:cs typeface="+mn-cs"/>
              </a:rPr>
              <a:t>ﬁ</a:t>
            </a:r>
            <a:r>
              <a:rPr lang="en-US" altLang="zh-CN" sz="1200" kern="1200" dirty="0" smtClean="0">
                <a:solidFill>
                  <a:schemeClr val="tx1"/>
                </a:solidFill>
                <a:effectLst/>
                <a:latin typeface="+mn-lt"/>
                <a:ea typeface="+mn-ea"/>
                <a:cs typeface="+mn-cs"/>
              </a:rPr>
              <a:t>c languages</a:t>
            </a:r>
            <a:r>
              <a:rPr lang="zh-CN" altLang="zh-CN" sz="1200" kern="1200" dirty="0" smtClean="0">
                <a:solidFill>
                  <a:schemeClr val="tx1"/>
                </a:solidFill>
                <a:effectLst/>
                <a:latin typeface="+mn-lt"/>
                <a:ea typeface="+mn-ea"/>
                <a:cs typeface="+mn-cs"/>
              </a:rPr>
              <a:t>。首先，通过</a:t>
            </a:r>
            <a:r>
              <a:rPr lang="en-US" altLang="zh-CN" sz="1200" kern="1200" dirty="0" err="1" smtClean="0">
                <a:solidFill>
                  <a:schemeClr val="tx1"/>
                </a:solidFill>
                <a:effectLst/>
                <a:latin typeface="+mn-lt"/>
                <a:ea typeface="+mn-ea"/>
                <a:cs typeface="+mn-cs"/>
              </a:rPr>
              <a:t>PhoneGap</a:t>
            </a:r>
            <a:r>
              <a:rPr lang="zh-CN" altLang="zh-CN" sz="1200" kern="1200" dirty="0" smtClean="0">
                <a:solidFill>
                  <a:schemeClr val="tx1"/>
                </a:solidFill>
                <a:effectLst/>
                <a:latin typeface="+mn-lt"/>
                <a:ea typeface="+mn-ea"/>
                <a:cs typeface="+mn-cs"/>
              </a:rPr>
              <a:t>工具整合</a:t>
            </a:r>
            <a:r>
              <a:rPr lang="en-US" altLang="zh-CN" sz="1200" kern="1200" dirty="0" smtClean="0">
                <a:solidFill>
                  <a:schemeClr val="tx1"/>
                </a:solidFill>
                <a:effectLst/>
                <a:latin typeface="+mn-lt"/>
                <a:ea typeface="+mn-ea"/>
                <a:cs typeface="+mn-cs"/>
              </a:rPr>
              <a:t>GPS</a:t>
            </a:r>
            <a:r>
              <a:rPr lang="zh-CN" altLang="zh-CN" sz="1200" kern="1200" dirty="0" smtClean="0">
                <a:solidFill>
                  <a:schemeClr val="tx1"/>
                </a:solidFill>
                <a:effectLst/>
                <a:latin typeface="+mn-lt"/>
                <a:ea typeface="+mn-ea"/>
                <a:cs typeface="+mn-cs"/>
              </a:rPr>
              <a:t>、加速度传感器等感知功能到相应的接口，这个接口可移随着传感器的增多而扩展，并采用发布订阅机制供上层调用。包括发布订阅，总共封装了</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，开发者可以利用这</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开发相应的实验应用脚本。这些实验应用脚本采用的是</a:t>
            </a:r>
            <a:r>
              <a:rPr lang="en-US" altLang="zh-CN" sz="1200" kern="1200" dirty="0" err="1" smtClean="0">
                <a:solidFill>
                  <a:schemeClr val="tx1"/>
                </a:solidFill>
                <a:effectLst/>
                <a:latin typeface="+mn-lt"/>
                <a:ea typeface="+mn-ea"/>
                <a:cs typeface="+mn-cs"/>
              </a:rPr>
              <a:t>javascript</a:t>
            </a:r>
            <a:r>
              <a:rPr lang="zh-CN" altLang="zh-CN" sz="1200" kern="1200" dirty="0" smtClean="0">
                <a:solidFill>
                  <a:schemeClr val="tx1"/>
                </a:solidFill>
                <a:effectLst/>
                <a:latin typeface="+mn-lt"/>
                <a:ea typeface="+mn-ea"/>
                <a:cs typeface="+mn-cs"/>
              </a:rPr>
              <a:t>语言。</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7</a:t>
            </a:fld>
            <a:endParaRPr lang="zh-CN" altLang="en-US"/>
          </a:p>
        </p:txBody>
      </p:sp>
    </p:spTree>
    <p:extLst>
      <p:ext uri="{BB962C8B-B14F-4D97-AF65-F5344CB8AC3E}">
        <p14:creationId xmlns:p14="http://schemas.microsoft.com/office/powerpoint/2010/main" val="250779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XMPP </a:t>
            </a:r>
            <a:r>
              <a:rPr lang="zh-CN" altLang="en-US" dirty="0" smtClean="0"/>
              <a:t>发挥了</a:t>
            </a:r>
            <a:r>
              <a:rPr lang="en-US" altLang="zh-CN" dirty="0" smtClean="0"/>
              <a:t>XML </a:t>
            </a:r>
            <a:r>
              <a:rPr lang="zh-CN" altLang="en-US" dirty="0" smtClean="0"/>
              <a:t>结构化数据的通用传输层的作用，它将上下文信息嵌入到</a:t>
            </a:r>
            <a:r>
              <a:rPr lang="en-US" altLang="zh-CN" dirty="0" smtClean="0"/>
              <a:t>XML </a:t>
            </a:r>
            <a:r>
              <a:rPr lang="zh-CN" altLang="en-US" dirty="0" smtClean="0"/>
              <a:t>结构化数据中，从而使数据以极高的效率传送给最合适的资源。基于</a:t>
            </a:r>
            <a:r>
              <a:rPr lang="en-US" altLang="zh-CN" dirty="0" smtClean="0"/>
              <a:t>XML </a:t>
            </a:r>
            <a:r>
              <a:rPr lang="zh-CN" altLang="en-US" dirty="0" smtClean="0"/>
              <a:t>建立起来的应用具有良好的语义完整性和扩展性。</a:t>
            </a:r>
          </a:p>
          <a:p>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8</a:t>
            </a:fld>
            <a:endParaRPr lang="zh-CN" altLang="en-US"/>
          </a:p>
        </p:txBody>
      </p:sp>
    </p:spTree>
    <p:extLst>
      <p:ext uri="{BB962C8B-B14F-4D97-AF65-F5344CB8AC3E}">
        <p14:creationId xmlns:p14="http://schemas.microsoft.com/office/powerpoint/2010/main" val="185165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这一部分就是用来减少发送数据的电量消耗，通过在其他周期性数据发送应用的尾部能量开始时，发送自己的数据，从而起到降低电量消耗的作用。</a:t>
            </a:r>
          </a:p>
          <a:p>
            <a:r>
              <a:rPr lang="en-US" altLang="zh-CN" sz="120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10</a:t>
            </a:fld>
            <a:endParaRPr lang="zh-CN" altLang="en-US"/>
          </a:p>
        </p:txBody>
      </p:sp>
    </p:spTree>
    <p:extLst>
      <p:ext uri="{BB962C8B-B14F-4D97-AF65-F5344CB8AC3E}">
        <p14:creationId xmlns:p14="http://schemas.microsoft.com/office/powerpoint/2010/main" val="10001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注意，这里用到的方法不是利用</a:t>
            </a:r>
            <a:r>
              <a:rPr lang="en-US" altLang="zh-CN" sz="1200" kern="1200" dirty="0" smtClean="0">
                <a:solidFill>
                  <a:schemeClr val="tx1"/>
                </a:solidFill>
                <a:effectLst/>
                <a:latin typeface="+mn-lt"/>
                <a:ea typeface="+mn-ea"/>
                <a:cs typeface="+mn-cs"/>
              </a:rPr>
              <a:t>alarm</a:t>
            </a:r>
            <a:r>
              <a:rPr lang="zh-CN" altLang="zh-CN" sz="1200" kern="1200" dirty="0" smtClean="0">
                <a:solidFill>
                  <a:schemeClr val="tx1"/>
                </a:solidFill>
                <a:effectLst/>
                <a:latin typeface="+mn-lt"/>
                <a:ea typeface="+mn-ea"/>
                <a:cs typeface="+mn-cs"/>
              </a:rPr>
              <a:t>唤醒系统，因为以秒为单位的唤醒间距对</a:t>
            </a:r>
            <a:r>
              <a:rPr lang="en-US" altLang="zh-CN" sz="1200" kern="1200" dirty="0" err="1"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造成的开销是巨大的。而是利用</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thead.sleep</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函数，当处理器处于睡眠模式时，管理睡眠行为的定时器也被冻结，这意味着线程将仅在</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被某个其他进程唤醒之后才继续执行。 我们使用它来检测什么时候</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被另一个应用程序唤醒，如果是一个想要进行数据传输的后台服务就会触发中间件的数据传输。</a:t>
            </a:r>
          </a:p>
          <a:p>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11</a:t>
            </a:fld>
            <a:endParaRPr lang="zh-CN" altLang="en-US"/>
          </a:p>
        </p:txBody>
      </p:sp>
    </p:spTree>
    <p:extLst>
      <p:ext uri="{BB962C8B-B14F-4D97-AF65-F5344CB8AC3E}">
        <p14:creationId xmlns:p14="http://schemas.microsoft.com/office/powerpoint/2010/main" val="47966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对数据流的性质，采样率，占空比进行设置，同时  也可以更加细粒度的对感兴趣的信息的采样条件进行设置</a:t>
            </a:r>
            <a:endParaRPr lang="zh-CN" altLang="en-US" dirty="0"/>
          </a:p>
        </p:txBody>
      </p:sp>
      <p:sp>
        <p:nvSpPr>
          <p:cNvPr id="4" name="灯片编号占位符 3"/>
          <p:cNvSpPr>
            <a:spLocks noGrp="1"/>
          </p:cNvSpPr>
          <p:nvPr>
            <p:ph type="sldNum" sz="quarter" idx="10"/>
          </p:nvPr>
        </p:nvSpPr>
        <p:spPr/>
        <p:txBody>
          <a:bodyPr/>
          <a:lstStyle/>
          <a:p>
            <a:fld id="{0CB15C7D-5EBA-444B-A7DE-8A9655C84987}" type="slidenum">
              <a:rPr lang="zh-CN" altLang="en-US" smtClean="0"/>
              <a:t>16</a:t>
            </a:fld>
            <a:endParaRPr lang="zh-CN" altLang="en-US"/>
          </a:p>
        </p:txBody>
      </p:sp>
    </p:spTree>
    <p:extLst>
      <p:ext uri="{BB962C8B-B14F-4D97-AF65-F5344CB8AC3E}">
        <p14:creationId xmlns:p14="http://schemas.microsoft.com/office/powerpoint/2010/main" val="388150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1F937CF7-8B76-464A-A1D5-25AE6E72BF62}" type="datetimeFigureOut">
              <a:rPr lang="zh-CN" altLang="en-US" smtClean="0"/>
              <a:t>2017/3/3</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41BA8BE4-D7FF-49AF-9CB1-4F2B22165BBF}" type="slidenum">
              <a:rPr lang="zh-CN" altLang="en-US" smtClean="0"/>
              <a:t>‹#›</a:t>
            </a:fld>
            <a:endParaRPr lang="zh-CN" altLang="en-US"/>
          </a:p>
        </p:txBody>
      </p:sp>
    </p:spTree>
    <p:extLst>
      <p:ext uri="{BB962C8B-B14F-4D97-AF65-F5344CB8AC3E}">
        <p14:creationId xmlns:p14="http://schemas.microsoft.com/office/powerpoint/2010/main" val="1850214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3836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1F937CF7-8B76-464A-A1D5-25AE6E72BF62}" type="datetimeFigureOut">
              <a:rPr lang="zh-CN" altLang="en-US" smtClean="0"/>
              <a:t>2017/3/3</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41BA8BE4-D7FF-49AF-9CB1-4F2B22165BBF}" type="slidenum">
              <a:rPr lang="zh-CN" altLang="en-US" smtClean="0"/>
              <a:t>‹#›</a:t>
            </a:fld>
            <a:endParaRPr lang="zh-CN" altLang="en-US"/>
          </a:p>
        </p:txBody>
      </p:sp>
    </p:spTree>
    <p:extLst>
      <p:ext uri="{BB962C8B-B14F-4D97-AF65-F5344CB8AC3E}">
        <p14:creationId xmlns:p14="http://schemas.microsoft.com/office/powerpoint/2010/main" val="4207287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1F937CF7-8B76-464A-A1D5-25AE6E72BF62}" type="datetimeFigureOut">
              <a:rPr lang="zh-CN" altLang="en-US" smtClean="0"/>
              <a:t>2017/3/3</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41BA8BE4-D7FF-49AF-9CB1-4F2B22165BBF}" type="slidenum">
              <a:rPr lang="zh-CN" altLang="en-US" smtClean="0"/>
              <a:t>‹#›</a:t>
            </a:fld>
            <a:endParaRPr lang="zh-CN" altLang="en-US"/>
          </a:p>
        </p:txBody>
      </p:sp>
    </p:spTree>
    <p:extLst>
      <p:ext uri="{BB962C8B-B14F-4D97-AF65-F5344CB8AC3E}">
        <p14:creationId xmlns:p14="http://schemas.microsoft.com/office/powerpoint/2010/main" val="19479247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243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1F937CF7-8B76-464A-A1D5-25AE6E72BF62}" type="datetimeFigureOut">
              <a:rPr lang="zh-CN" altLang="en-US" smtClean="0"/>
              <a:t>2017/3/3</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41BA8BE4-D7FF-49AF-9CB1-4F2B22165BBF}" type="slidenum">
              <a:rPr lang="zh-CN" altLang="en-US" smtClean="0"/>
              <a:t>‹#›</a:t>
            </a:fld>
            <a:endParaRPr lang="zh-CN" altLang="en-US"/>
          </a:p>
        </p:txBody>
      </p:sp>
    </p:spTree>
    <p:extLst>
      <p:ext uri="{BB962C8B-B14F-4D97-AF65-F5344CB8AC3E}">
        <p14:creationId xmlns:p14="http://schemas.microsoft.com/office/powerpoint/2010/main" val="1186942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2691" y="6093296"/>
            <a:ext cx="2467939" cy="52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636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Middleware in Mobile Sensing</a:t>
            </a:r>
            <a:endParaRPr lang="zh-CN" altLang="en-US" dirty="0"/>
          </a:p>
        </p:txBody>
      </p:sp>
      <p:sp>
        <p:nvSpPr>
          <p:cNvPr id="3" name="副标题 2"/>
          <p:cNvSpPr>
            <a:spLocks noGrp="1"/>
          </p:cNvSpPr>
          <p:nvPr>
            <p:ph type="subTitle" idx="1"/>
          </p:nvPr>
        </p:nvSpPr>
        <p:spPr/>
        <p:txBody>
          <a:bodyPr/>
          <a:lstStyle/>
          <a:p>
            <a:r>
              <a:rPr lang="en-US" altLang="zh-CN" dirty="0" smtClean="0"/>
              <a:t>Zhang </a:t>
            </a:r>
            <a:r>
              <a:rPr lang="en-US" altLang="zh-CN" dirty="0" err="1" smtClean="0"/>
              <a:t>Jingbin</a:t>
            </a:r>
            <a:endParaRPr lang="zh-CN" altLang="en-US" dirty="0"/>
          </a:p>
        </p:txBody>
      </p:sp>
    </p:spTree>
    <p:extLst>
      <p:ext uri="{BB962C8B-B14F-4D97-AF65-F5344CB8AC3E}">
        <p14:creationId xmlns:p14="http://schemas.microsoft.com/office/powerpoint/2010/main" val="133244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Tail Detection</a:t>
            </a:r>
            <a:endParaRPr lang="zh-CN" altLang="en-US" dirty="0"/>
          </a:p>
        </p:txBody>
      </p:sp>
      <p:pic>
        <p:nvPicPr>
          <p:cNvPr id="4" name="内容占位符 3"/>
          <p:cNvPicPr>
            <a:picLocks noGrp="1" noChangeAspect="1"/>
          </p:cNvPicPr>
          <p:nvPr>
            <p:ph idx="1"/>
          </p:nvPr>
        </p:nvPicPr>
        <p:blipFill>
          <a:blip r:embed="rId3"/>
          <a:stretch>
            <a:fillRect/>
          </a:stretch>
        </p:blipFill>
        <p:spPr>
          <a:xfrm>
            <a:off x="1548632" y="1250806"/>
            <a:ext cx="8628571" cy="2923809"/>
          </a:xfrm>
          <a:prstGeom prst="rect">
            <a:avLst/>
          </a:prstGeom>
        </p:spPr>
      </p:pic>
      <p:cxnSp>
        <p:nvCxnSpPr>
          <p:cNvPr id="5" name="直接箭头连接符 4"/>
          <p:cNvCxnSpPr/>
          <p:nvPr/>
        </p:nvCxnSpPr>
        <p:spPr>
          <a:xfrm flipV="1">
            <a:off x="1548632" y="1787153"/>
            <a:ext cx="2219812" cy="5788"/>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125506" y="1602487"/>
            <a:ext cx="1548632" cy="369332"/>
          </a:xfrm>
          <a:prstGeom prst="rect">
            <a:avLst/>
          </a:prstGeom>
          <a:noFill/>
        </p:spPr>
        <p:txBody>
          <a:bodyPr wrap="square" rtlCol="0">
            <a:spAutoFit/>
          </a:bodyPr>
          <a:lstStyle/>
          <a:p>
            <a:r>
              <a:rPr lang="en-US" altLang="zh-CN" b="1" dirty="0" smtClean="0">
                <a:solidFill>
                  <a:srgbClr val="C00000"/>
                </a:solidFill>
              </a:rPr>
              <a:t>transmission</a:t>
            </a:r>
            <a:endParaRPr lang="zh-CN" altLang="en-US" b="1" dirty="0">
              <a:solidFill>
                <a:srgbClr val="C00000"/>
              </a:solidFill>
            </a:endParaRPr>
          </a:p>
        </p:txBody>
      </p:sp>
      <p:cxnSp>
        <p:nvCxnSpPr>
          <p:cNvPr id="9" name="直接箭头连接符 8"/>
          <p:cNvCxnSpPr/>
          <p:nvPr/>
        </p:nvCxnSpPr>
        <p:spPr>
          <a:xfrm flipH="1" flipV="1">
            <a:off x="4135998" y="3176638"/>
            <a:ext cx="5697" cy="1995953"/>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H="1" flipV="1">
            <a:off x="6457857" y="3490403"/>
            <a:ext cx="5697" cy="1995953"/>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3361682" y="5177117"/>
            <a:ext cx="1548632" cy="923330"/>
          </a:xfrm>
          <a:prstGeom prst="rect">
            <a:avLst/>
          </a:prstGeom>
          <a:noFill/>
        </p:spPr>
        <p:txBody>
          <a:bodyPr wrap="square" rtlCol="0">
            <a:spAutoFit/>
          </a:bodyPr>
          <a:lstStyle/>
          <a:p>
            <a:pPr algn="ctr"/>
            <a:r>
              <a:rPr lang="en-US" altLang="zh-CN" b="1" dirty="0" smtClean="0">
                <a:solidFill>
                  <a:srgbClr val="C00000"/>
                </a:solidFill>
              </a:rPr>
              <a:t>Modem in high energy model</a:t>
            </a:r>
            <a:endParaRPr lang="zh-CN" altLang="en-US" b="1" dirty="0">
              <a:solidFill>
                <a:srgbClr val="C00000"/>
              </a:solidFill>
            </a:endParaRPr>
          </a:p>
        </p:txBody>
      </p:sp>
      <p:sp>
        <p:nvSpPr>
          <p:cNvPr id="14" name="文本框 13"/>
          <p:cNvSpPr txBox="1"/>
          <p:nvPr/>
        </p:nvSpPr>
        <p:spPr>
          <a:xfrm>
            <a:off x="5683541" y="5486356"/>
            <a:ext cx="1548632" cy="923330"/>
          </a:xfrm>
          <a:prstGeom prst="rect">
            <a:avLst/>
          </a:prstGeom>
          <a:noFill/>
        </p:spPr>
        <p:txBody>
          <a:bodyPr wrap="square" rtlCol="0">
            <a:spAutoFit/>
          </a:bodyPr>
          <a:lstStyle/>
          <a:p>
            <a:pPr algn="ctr"/>
            <a:r>
              <a:rPr lang="en-US" altLang="zh-CN" b="1" dirty="0" smtClean="0">
                <a:solidFill>
                  <a:srgbClr val="C00000"/>
                </a:solidFill>
              </a:rPr>
              <a:t>Modem in medium energy model</a:t>
            </a:r>
            <a:endParaRPr lang="zh-CN" altLang="en-US" b="1" dirty="0">
              <a:solidFill>
                <a:srgbClr val="C00000"/>
              </a:solidFill>
            </a:endParaRPr>
          </a:p>
        </p:txBody>
      </p:sp>
    </p:spTree>
    <p:extLst>
      <p:ext uri="{BB962C8B-B14F-4D97-AF65-F5344CB8AC3E}">
        <p14:creationId xmlns:p14="http://schemas.microsoft.com/office/powerpoint/2010/main" val="576645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Tail Detection</a:t>
            </a:r>
            <a:endParaRPr lang="zh-CN" altLang="en-US" dirty="0"/>
          </a:p>
        </p:txBody>
      </p:sp>
      <p:pic>
        <p:nvPicPr>
          <p:cNvPr id="6" name="内容占位符 5"/>
          <p:cNvPicPr>
            <a:picLocks noGrp="1" noChangeAspect="1"/>
          </p:cNvPicPr>
          <p:nvPr>
            <p:ph idx="1"/>
          </p:nvPr>
        </p:nvPicPr>
        <p:blipFill>
          <a:blip r:embed="rId3"/>
          <a:stretch>
            <a:fillRect/>
          </a:stretch>
        </p:blipFill>
        <p:spPr>
          <a:xfrm>
            <a:off x="1249309" y="972181"/>
            <a:ext cx="8913249" cy="3994266"/>
          </a:xfrm>
          <a:prstGeom prst="rect">
            <a:avLst/>
          </a:prstGeom>
        </p:spPr>
      </p:pic>
      <p:sp>
        <p:nvSpPr>
          <p:cNvPr id="7" name="文本框 6"/>
          <p:cNvSpPr txBox="1"/>
          <p:nvPr/>
        </p:nvSpPr>
        <p:spPr>
          <a:xfrm>
            <a:off x="2447365" y="5148590"/>
            <a:ext cx="8731624" cy="523220"/>
          </a:xfrm>
          <a:prstGeom prst="rect">
            <a:avLst/>
          </a:prstGeom>
          <a:noFill/>
        </p:spPr>
        <p:txBody>
          <a:bodyPr wrap="square" rtlCol="0">
            <a:spAutoFit/>
          </a:bodyPr>
          <a:lstStyle/>
          <a:p>
            <a:r>
              <a:rPr lang="en-US" altLang="zh-CN" sz="2800" dirty="0" smtClean="0"/>
              <a:t>Using Java’s</a:t>
            </a:r>
            <a:r>
              <a:rPr lang="en-US" altLang="zh-CN" dirty="0" smtClean="0"/>
              <a:t> </a:t>
            </a:r>
            <a:r>
              <a:rPr lang="en-US" altLang="zh-CN" sz="2800" dirty="0" err="1"/>
              <a:t>Thread.sleep</a:t>
            </a:r>
            <a:r>
              <a:rPr lang="en-US" altLang="zh-CN" dirty="0" smtClean="0"/>
              <a:t> </a:t>
            </a:r>
            <a:r>
              <a:rPr lang="en-US" altLang="zh-CN" sz="2800" dirty="0"/>
              <a:t>method</a:t>
            </a:r>
            <a:r>
              <a:rPr lang="en-US" altLang="zh-CN" dirty="0" smtClean="0"/>
              <a:t> </a:t>
            </a:r>
            <a:r>
              <a:rPr lang="en-US" altLang="zh-CN" sz="2800" dirty="0"/>
              <a:t>instead</a:t>
            </a:r>
            <a:r>
              <a:rPr lang="en-US" altLang="zh-CN" dirty="0" smtClean="0"/>
              <a:t> </a:t>
            </a:r>
            <a:r>
              <a:rPr lang="en-US" altLang="zh-CN" sz="2800" dirty="0"/>
              <a:t>of</a:t>
            </a:r>
            <a:r>
              <a:rPr lang="en-US" altLang="zh-CN" dirty="0" smtClean="0"/>
              <a:t> </a:t>
            </a:r>
            <a:r>
              <a:rPr lang="en-US" altLang="zh-CN" sz="2800" dirty="0"/>
              <a:t>alarm</a:t>
            </a:r>
            <a:endParaRPr lang="zh-CN" altLang="en-US" sz="2800" dirty="0"/>
          </a:p>
        </p:txBody>
      </p:sp>
    </p:spTree>
    <p:extLst>
      <p:ext uri="{BB962C8B-B14F-4D97-AF65-F5344CB8AC3E}">
        <p14:creationId xmlns:p14="http://schemas.microsoft.com/office/powerpoint/2010/main" val="1040993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pic>
        <p:nvPicPr>
          <p:cNvPr id="4" name="内容占位符 3"/>
          <p:cNvPicPr>
            <a:picLocks noGrp="1" noChangeAspect="1"/>
          </p:cNvPicPr>
          <p:nvPr>
            <p:ph idx="1"/>
          </p:nvPr>
        </p:nvPicPr>
        <p:blipFill>
          <a:blip r:embed="rId2"/>
          <a:stretch>
            <a:fillRect/>
          </a:stretch>
        </p:blipFill>
        <p:spPr>
          <a:xfrm>
            <a:off x="2267138" y="907910"/>
            <a:ext cx="7514286" cy="3000000"/>
          </a:xfrm>
          <a:prstGeom prst="rect">
            <a:avLst/>
          </a:prstGeom>
        </p:spPr>
      </p:pic>
      <p:pic>
        <p:nvPicPr>
          <p:cNvPr id="5" name="图片 4"/>
          <p:cNvPicPr>
            <a:picLocks noChangeAspect="1"/>
          </p:cNvPicPr>
          <p:nvPr/>
        </p:nvPicPr>
        <p:blipFill>
          <a:blip r:embed="rId3"/>
          <a:stretch>
            <a:fillRect/>
          </a:stretch>
        </p:blipFill>
        <p:spPr>
          <a:xfrm>
            <a:off x="1448091" y="3907910"/>
            <a:ext cx="9152381" cy="2514286"/>
          </a:xfrm>
          <a:prstGeom prst="rect">
            <a:avLst/>
          </a:prstGeom>
        </p:spPr>
      </p:pic>
    </p:spTree>
    <p:extLst>
      <p:ext uri="{BB962C8B-B14F-4D97-AF65-F5344CB8AC3E}">
        <p14:creationId xmlns:p14="http://schemas.microsoft.com/office/powerpoint/2010/main" val="2864337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pic>
        <p:nvPicPr>
          <p:cNvPr id="4" name="内容占位符 3"/>
          <p:cNvPicPr>
            <a:picLocks noGrp="1" noChangeAspect="1"/>
          </p:cNvPicPr>
          <p:nvPr>
            <p:ph idx="1"/>
          </p:nvPr>
        </p:nvPicPr>
        <p:blipFill>
          <a:blip r:embed="rId2"/>
          <a:stretch>
            <a:fillRect/>
          </a:stretch>
        </p:blipFill>
        <p:spPr>
          <a:xfrm>
            <a:off x="1543619" y="1452290"/>
            <a:ext cx="9104762" cy="3847619"/>
          </a:xfrm>
          <a:prstGeom prst="rect">
            <a:avLst/>
          </a:prstGeom>
        </p:spPr>
      </p:pic>
    </p:spTree>
    <p:extLst>
      <p:ext uri="{BB962C8B-B14F-4D97-AF65-F5344CB8AC3E}">
        <p14:creationId xmlns:p14="http://schemas.microsoft.com/office/powerpoint/2010/main" val="4143091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解决的主要问题</a:t>
            </a:r>
            <a:endParaRPr lang="en-US" altLang="zh-CN" dirty="0" smtClean="0"/>
          </a:p>
          <a:p>
            <a:pPr lvl="1"/>
            <a:r>
              <a:rPr lang="zh-CN" altLang="en-US" dirty="0" smtClean="0"/>
              <a:t>稳定</a:t>
            </a:r>
            <a:r>
              <a:rPr lang="zh-CN" altLang="en-US" dirty="0"/>
              <a:t>的</a:t>
            </a:r>
            <a:r>
              <a:rPr lang="zh-CN" altLang="en-US" dirty="0" smtClean="0"/>
              <a:t>感知</a:t>
            </a:r>
            <a:r>
              <a:rPr lang="zh-CN" altLang="en-US" dirty="0"/>
              <a:t>与</a:t>
            </a:r>
            <a:r>
              <a:rPr lang="zh-CN" altLang="en-US" dirty="0" smtClean="0"/>
              <a:t>通信</a:t>
            </a:r>
            <a:endParaRPr lang="en-US" altLang="zh-CN" dirty="0" smtClean="0"/>
          </a:p>
          <a:p>
            <a:pPr lvl="1"/>
            <a:r>
              <a:rPr lang="zh-CN" altLang="en-US" dirty="0" smtClean="0"/>
              <a:t>减低手机端能耗</a:t>
            </a:r>
            <a:endParaRPr lang="en-US" altLang="zh-CN" dirty="0" smtClean="0"/>
          </a:p>
          <a:p>
            <a:r>
              <a:rPr lang="zh-CN" altLang="en-US" dirty="0" smtClean="0"/>
              <a:t>未解决的问题</a:t>
            </a:r>
            <a:endParaRPr lang="en-US" altLang="zh-CN" dirty="0" smtClean="0"/>
          </a:p>
          <a:p>
            <a:pPr lvl="1"/>
            <a:r>
              <a:rPr lang="zh-CN" altLang="en-US" dirty="0" smtClean="0"/>
              <a:t>不适用于高实时性要求的任务</a:t>
            </a:r>
            <a:endParaRPr lang="en-US" altLang="zh-CN" dirty="0" smtClean="0"/>
          </a:p>
          <a:p>
            <a:pPr lvl="1"/>
            <a:r>
              <a:rPr lang="zh-CN" altLang="en-US" dirty="0" smtClean="0"/>
              <a:t>由于</a:t>
            </a:r>
            <a:r>
              <a:rPr lang="en-US" altLang="zh-CN" dirty="0" smtClean="0"/>
              <a:t>JS</a:t>
            </a:r>
            <a:r>
              <a:rPr lang="zh-CN" altLang="en-US" dirty="0" smtClean="0"/>
              <a:t>脚本的限制，只能由一个线程运行</a:t>
            </a:r>
            <a:r>
              <a:rPr lang="en-US" altLang="zh-CN" dirty="0" smtClean="0"/>
              <a:t>JS</a:t>
            </a:r>
            <a:r>
              <a:rPr lang="zh-CN" altLang="en-US" dirty="0" smtClean="0"/>
              <a:t>，因此不支持并发操作</a:t>
            </a:r>
            <a:endParaRPr lang="en-US" altLang="zh-CN" dirty="0" smtClean="0"/>
          </a:p>
          <a:p>
            <a:pPr lvl="1"/>
            <a:r>
              <a:rPr lang="zh-CN" altLang="en-US" dirty="0"/>
              <a:t>接入点的</a:t>
            </a:r>
            <a:r>
              <a:rPr lang="zh-CN" altLang="en-US" dirty="0" smtClean="0"/>
              <a:t>切换会</a:t>
            </a:r>
            <a:r>
              <a:rPr lang="zh-CN" altLang="en-US" dirty="0" smtClean="0"/>
              <a:t>造成消息丢失</a:t>
            </a:r>
            <a:endParaRPr lang="en-US" altLang="zh-CN" dirty="0" smtClean="0"/>
          </a:p>
          <a:p>
            <a:pPr lvl="1"/>
            <a:r>
              <a:rPr lang="zh-CN" altLang="en-US" dirty="0" smtClean="0"/>
              <a:t>隐私保护较弱</a:t>
            </a:r>
            <a:endParaRPr lang="en-US" altLang="zh-CN" dirty="0" smtClean="0"/>
          </a:p>
          <a:p>
            <a:pPr lvl="1"/>
            <a:endParaRPr lang="zh-CN" altLang="en-US" dirty="0"/>
          </a:p>
        </p:txBody>
      </p:sp>
    </p:spTree>
    <p:extLst>
      <p:ext uri="{BB962C8B-B14F-4D97-AF65-F5344CB8AC3E}">
        <p14:creationId xmlns:p14="http://schemas.microsoft.com/office/powerpoint/2010/main" val="4207746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Paper 2: Motivation</a:t>
            </a:r>
            <a:endParaRPr lang="zh-CN" altLang="en-US" dirty="0"/>
          </a:p>
        </p:txBody>
      </p:sp>
      <p:sp>
        <p:nvSpPr>
          <p:cNvPr id="3" name="内容占位符 2"/>
          <p:cNvSpPr>
            <a:spLocks noGrp="1"/>
          </p:cNvSpPr>
          <p:nvPr>
            <p:ph idx="1"/>
          </p:nvPr>
        </p:nvSpPr>
        <p:spPr/>
        <p:txBody>
          <a:bodyPr/>
          <a:lstStyle/>
          <a:p>
            <a:r>
              <a:rPr lang="zh-CN" altLang="en-US" dirty="0"/>
              <a:t>线上社交网络</a:t>
            </a:r>
            <a:r>
              <a:rPr lang="en-US" altLang="zh-CN" dirty="0" smtClean="0"/>
              <a:t>OSN</a:t>
            </a:r>
            <a:r>
              <a:rPr lang="zh-CN" altLang="en-US" dirty="0" smtClean="0"/>
              <a:t>的行为及人际关系等数据，逐渐成为分析用户行为信息的另一个重要的资源。</a:t>
            </a:r>
            <a:endParaRPr lang="en-US" altLang="zh-CN" dirty="0" smtClean="0"/>
          </a:p>
        </p:txBody>
      </p:sp>
    </p:spTree>
    <p:extLst>
      <p:ext uri="{BB962C8B-B14F-4D97-AF65-F5344CB8AC3E}">
        <p14:creationId xmlns:p14="http://schemas.microsoft.com/office/powerpoint/2010/main" val="3666944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Contributions</a:t>
            </a:r>
            <a:endParaRPr lang="zh-CN" altLang="en-US" dirty="0"/>
          </a:p>
        </p:txBody>
      </p:sp>
      <p:sp>
        <p:nvSpPr>
          <p:cNvPr id="3" name="内容占位符 2"/>
          <p:cNvSpPr>
            <a:spLocks noGrp="1"/>
          </p:cNvSpPr>
          <p:nvPr>
            <p:ph idx="1"/>
          </p:nvPr>
        </p:nvSpPr>
        <p:spPr/>
        <p:txBody>
          <a:bodyPr/>
          <a:lstStyle/>
          <a:p>
            <a:r>
              <a:rPr lang="zh-CN" altLang="en-US" dirty="0" smtClean="0"/>
              <a:t>设计并实现了移动感知中间件</a:t>
            </a:r>
            <a:r>
              <a:rPr lang="en-US" altLang="zh-CN" dirty="0" err="1" smtClean="0"/>
              <a:t>SenSocial</a:t>
            </a:r>
            <a:r>
              <a:rPr lang="zh-CN" altLang="en-US" dirty="0" smtClean="0"/>
              <a:t>，将线上社交网络</a:t>
            </a:r>
            <a:r>
              <a:rPr lang="en-US" altLang="zh-CN" dirty="0" smtClean="0"/>
              <a:t>(OSN)</a:t>
            </a:r>
            <a:r>
              <a:rPr lang="zh-CN" altLang="en-US" dirty="0" smtClean="0"/>
              <a:t>行为数据流与多源的移动端感知数据流进行实时整合，提供相应的应用开发接口，使得开发者可以</a:t>
            </a:r>
            <a:r>
              <a:rPr lang="zh-CN" altLang="en-US" dirty="0"/>
              <a:t>专</a:t>
            </a:r>
            <a:r>
              <a:rPr lang="zh-CN" altLang="en-US" dirty="0" smtClean="0"/>
              <a:t>注于设计应用的高维功能，提高整体开发效率。</a:t>
            </a:r>
            <a:endParaRPr lang="en-US" altLang="zh-CN" dirty="0" smtClean="0"/>
          </a:p>
          <a:p>
            <a:pPr lvl="1"/>
            <a:r>
              <a:rPr lang="en-US" altLang="zh-CN" dirty="0" smtClean="0"/>
              <a:t>OSN</a:t>
            </a:r>
            <a:r>
              <a:rPr lang="zh-CN" altLang="en-US" dirty="0" smtClean="0"/>
              <a:t>与</a:t>
            </a:r>
            <a:r>
              <a:rPr lang="zh-CN" altLang="en-US" dirty="0"/>
              <a:t>移动</a:t>
            </a:r>
            <a:r>
              <a:rPr lang="zh-CN" altLang="en-US" dirty="0" smtClean="0"/>
              <a:t>端感知数据流的整合</a:t>
            </a:r>
            <a:endParaRPr lang="en-US" altLang="zh-CN" dirty="0" smtClean="0"/>
          </a:p>
          <a:p>
            <a:pPr lvl="1"/>
            <a:r>
              <a:rPr lang="zh-CN" altLang="en-US" dirty="0" smtClean="0"/>
              <a:t>远程数据流管理</a:t>
            </a:r>
            <a:endParaRPr lang="en-US" altLang="zh-CN" dirty="0" smtClean="0"/>
          </a:p>
          <a:p>
            <a:pPr lvl="1"/>
            <a:r>
              <a:rPr lang="zh-CN" altLang="en-US" dirty="0" smtClean="0"/>
              <a:t>数据流过滤</a:t>
            </a:r>
            <a:r>
              <a:rPr lang="en-US" altLang="zh-CN" dirty="0" smtClean="0"/>
              <a:t>(Filtering)</a:t>
            </a:r>
          </a:p>
        </p:txBody>
      </p:sp>
    </p:spTree>
    <p:extLst>
      <p:ext uri="{BB962C8B-B14F-4D97-AF65-F5344CB8AC3E}">
        <p14:creationId xmlns:p14="http://schemas.microsoft.com/office/powerpoint/2010/main" val="1180032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Organization</a:t>
            </a:r>
            <a:endParaRPr lang="zh-CN" altLang="en-US" dirty="0"/>
          </a:p>
        </p:txBody>
      </p:sp>
      <p:grpSp>
        <p:nvGrpSpPr>
          <p:cNvPr id="23" name="组合 22"/>
          <p:cNvGrpSpPr/>
          <p:nvPr/>
        </p:nvGrpSpPr>
        <p:grpSpPr>
          <a:xfrm>
            <a:off x="232229" y="1115616"/>
            <a:ext cx="6516914" cy="4670534"/>
            <a:chOff x="2817704" y="1322650"/>
            <a:chExt cx="6109858" cy="4670534"/>
          </a:xfrm>
        </p:grpSpPr>
        <p:grpSp>
          <p:nvGrpSpPr>
            <p:cNvPr id="4" name="组合 3"/>
            <p:cNvGrpSpPr/>
            <p:nvPr/>
          </p:nvGrpSpPr>
          <p:grpSpPr>
            <a:xfrm>
              <a:off x="2817704" y="1322650"/>
              <a:ext cx="6109858" cy="4670534"/>
              <a:chOff x="803559" y="542399"/>
              <a:chExt cx="6109858" cy="4670534"/>
            </a:xfrm>
          </p:grpSpPr>
          <p:grpSp>
            <p:nvGrpSpPr>
              <p:cNvPr id="5" name="组合 4"/>
              <p:cNvGrpSpPr/>
              <p:nvPr/>
            </p:nvGrpSpPr>
            <p:grpSpPr>
              <a:xfrm>
                <a:off x="1676399" y="542399"/>
                <a:ext cx="5237018" cy="4670534"/>
                <a:chOff x="1177635" y="580339"/>
                <a:chExt cx="5237018" cy="4670534"/>
              </a:xfrm>
            </p:grpSpPr>
            <p:sp>
              <p:nvSpPr>
                <p:cNvPr id="8" name="矩形 7"/>
                <p:cNvSpPr/>
                <p:nvPr/>
              </p:nvSpPr>
              <p:spPr>
                <a:xfrm>
                  <a:off x="2313708" y="2881745"/>
                  <a:ext cx="1634835" cy="8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Central-Server</a:t>
                  </a:r>
                  <a:endParaRPr lang="zh-CN" altLang="en-US" dirty="0"/>
                </a:p>
              </p:txBody>
            </p:sp>
            <p:sp>
              <p:nvSpPr>
                <p:cNvPr id="9" name="矩形 8"/>
                <p:cNvSpPr/>
                <p:nvPr/>
              </p:nvSpPr>
              <p:spPr>
                <a:xfrm>
                  <a:off x="1177635"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10" name="矩形 9"/>
                <p:cNvSpPr/>
                <p:nvPr/>
              </p:nvSpPr>
              <p:spPr>
                <a:xfrm>
                  <a:off x="2563089"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11" name="矩形 10"/>
                <p:cNvSpPr/>
                <p:nvPr/>
              </p:nvSpPr>
              <p:spPr>
                <a:xfrm>
                  <a:off x="3948543" y="4571999"/>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cxnSp>
              <p:nvCxnSpPr>
                <p:cNvPr id="12" name="直接连接符 11"/>
                <p:cNvCxnSpPr>
                  <a:stCxn id="9" idx="0"/>
                  <a:endCxn id="8" idx="2"/>
                </p:cNvCxnSpPr>
                <p:nvPr/>
              </p:nvCxnSpPr>
              <p:spPr>
                <a:xfrm flipV="1">
                  <a:off x="1745672" y="3768436"/>
                  <a:ext cx="1385454"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a:endCxn id="8" idx="2"/>
                </p:cNvCxnSpPr>
                <p:nvPr/>
              </p:nvCxnSpPr>
              <p:spPr>
                <a:xfrm flipV="1">
                  <a:off x="3131126" y="3768436"/>
                  <a:ext cx="0"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a:endCxn id="8" idx="2"/>
                </p:cNvCxnSpPr>
                <p:nvPr/>
              </p:nvCxnSpPr>
              <p:spPr>
                <a:xfrm flipH="1" flipV="1">
                  <a:off x="3131126" y="3768436"/>
                  <a:ext cx="1385454" cy="803563"/>
                </a:xfrm>
                <a:prstGeom prst="line">
                  <a:avLst/>
                </a:prstGeom>
              </p:spPr>
              <p:style>
                <a:lnRef idx="1">
                  <a:schemeClr val="accent1"/>
                </a:lnRef>
                <a:fillRef idx="0">
                  <a:schemeClr val="accent1"/>
                </a:fillRef>
                <a:effectRef idx="0">
                  <a:schemeClr val="accent1"/>
                </a:effectRef>
                <a:fontRef idx="minor">
                  <a:schemeClr val="tx1"/>
                </a:fontRef>
              </p:style>
            </p:cxnSp>
            <p:sp>
              <p:nvSpPr>
                <p:cNvPr id="15" name="云形 14"/>
                <p:cNvSpPr/>
                <p:nvPr/>
              </p:nvSpPr>
              <p:spPr>
                <a:xfrm>
                  <a:off x="3404813" y="580339"/>
                  <a:ext cx="3009840" cy="163691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Online Social Network</a:t>
                  </a:r>
                  <a:endParaRPr lang="zh-CN" altLang="en-US" dirty="0"/>
                </a:p>
              </p:txBody>
            </p:sp>
          </p:grpSp>
          <p:cxnSp>
            <p:nvCxnSpPr>
              <p:cNvPr id="6" name="直接箭头连接符 5"/>
              <p:cNvCxnSpPr/>
              <p:nvPr/>
            </p:nvCxnSpPr>
            <p:spPr>
              <a:xfrm>
                <a:off x="803559" y="4873495"/>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a:off x="1939632" y="3287150"/>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grpSp>
        <p:cxnSp>
          <p:nvCxnSpPr>
            <p:cNvPr id="22" name="曲线连接符 21"/>
            <p:cNvCxnSpPr>
              <a:stCxn id="15" idx="1"/>
              <a:endCxn id="8" idx="0"/>
            </p:cNvCxnSpPr>
            <p:nvPr/>
          </p:nvCxnSpPr>
          <p:spPr>
            <a:xfrm rot="5400000">
              <a:off x="6200220" y="2401633"/>
              <a:ext cx="666239" cy="17786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内容占位符 2"/>
          <p:cNvSpPr>
            <a:spLocks noGrp="1"/>
          </p:cNvSpPr>
          <p:nvPr>
            <p:ph idx="1"/>
          </p:nvPr>
        </p:nvSpPr>
        <p:spPr>
          <a:xfrm>
            <a:off x="7047912" y="2149210"/>
            <a:ext cx="4694145" cy="2644463"/>
          </a:xfrm>
        </p:spPr>
        <p:txBody>
          <a:bodyPr/>
          <a:lstStyle/>
          <a:p>
            <a:pPr marL="0" indent="0">
              <a:buNone/>
            </a:pPr>
            <a:r>
              <a:rPr lang="en-US" altLang="zh-CN" sz="2400" dirty="0" err="1" smtClean="0"/>
              <a:t>SenSocial</a:t>
            </a:r>
            <a:r>
              <a:rPr lang="zh-CN" altLang="en-US" sz="2400" dirty="0" smtClean="0"/>
              <a:t>中间件，移动端被部署为</a:t>
            </a:r>
            <a:r>
              <a:rPr lang="en-US" altLang="zh-CN" sz="2400" dirty="0" smtClean="0"/>
              <a:t>Android Java</a:t>
            </a:r>
            <a:r>
              <a:rPr lang="zh-CN" altLang="en-US" sz="2400" dirty="0" smtClean="0"/>
              <a:t>库，供上层应用调用，服务端由相应的</a:t>
            </a:r>
            <a:r>
              <a:rPr lang="en-US" altLang="zh-CN" sz="2400" dirty="0" smtClean="0"/>
              <a:t>Java</a:t>
            </a:r>
            <a:r>
              <a:rPr lang="zh-CN" altLang="en-US" sz="2400" dirty="0" smtClean="0"/>
              <a:t>库及</a:t>
            </a:r>
            <a:r>
              <a:rPr lang="en-US" altLang="zh-CN" sz="2400" dirty="0" smtClean="0"/>
              <a:t>PHP</a:t>
            </a:r>
            <a:r>
              <a:rPr lang="zh-CN" altLang="en-US" sz="2400" dirty="0" smtClean="0"/>
              <a:t>服务端脚本组成。另外，针对</a:t>
            </a:r>
            <a:r>
              <a:rPr lang="en-US" altLang="zh-CN" sz="2400" dirty="0" smtClean="0"/>
              <a:t>Facebook</a:t>
            </a:r>
            <a:r>
              <a:rPr lang="zh-CN" altLang="en-US" sz="2400" dirty="0" smtClean="0"/>
              <a:t>及</a:t>
            </a:r>
            <a:r>
              <a:rPr lang="en-US" altLang="zh-CN" sz="2400" dirty="0" smtClean="0"/>
              <a:t>Twitter</a:t>
            </a:r>
            <a:r>
              <a:rPr lang="zh-CN" altLang="en-US" sz="2400" dirty="0" smtClean="0"/>
              <a:t>两款</a:t>
            </a:r>
            <a:r>
              <a:rPr lang="en-US" altLang="zh-CN" sz="2400" dirty="0" smtClean="0"/>
              <a:t>OSN</a:t>
            </a:r>
            <a:r>
              <a:rPr lang="zh-CN" altLang="en-US" sz="2400" dirty="0" smtClean="0"/>
              <a:t>部署相应的插件，</a:t>
            </a:r>
            <a:r>
              <a:rPr lang="zh-CN" altLang="en-US" sz="2400" dirty="0"/>
              <a:t>由</a:t>
            </a:r>
            <a:r>
              <a:rPr lang="zh-CN" altLang="en-US" sz="2400" dirty="0" smtClean="0"/>
              <a:t>户定义相应的</a:t>
            </a:r>
            <a:r>
              <a:rPr lang="en-US" altLang="zh-CN" sz="2400" dirty="0" smtClean="0"/>
              <a:t>Social Action</a:t>
            </a:r>
            <a:r>
              <a:rPr lang="zh-CN" altLang="en-US" sz="2400" dirty="0" smtClean="0"/>
              <a:t>。</a:t>
            </a:r>
            <a:endParaRPr lang="en-US" altLang="zh-CN" sz="2400" dirty="0" smtClean="0"/>
          </a:p>
          <a:p>
            <a:endParaRPr lang="en-US" altLang="zh-CN" dirty="0" smtClean="0"/>
          </a:p>
        </p:txBody>
      </p:sp>
    </p:spTree>
    <p:extLst>
      <p:ext uri="{BB962C8B-B14F-4D97-AF65-F5344CB8AC3E}">
        <p14:creationId xmlns:p14="http://schemas.microsoft.com/office/powerpoint/2010/main" val="1629294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数据流</a:t>
            </a:r>
            <a:r>
              <a:rPr lang="zh-CN" altLang="en-US" dirty="0" smtClean="0"/>
              <a:t>架构</a:t>
            </a:r>
            <a:endParaRPr lang="zh-CN" altLang="en-US" dirty="0"/>
          </a:p>
        </p:txBody>
      </p:sp>
      <p:pic>
        <p:nvPicPr>
          <p:cNvPr id="4" name="内容占位符 3"/>
          <p:cNvPicPr>
            <a:picLocks noGrp="1" noChangeAspect="1"/>
          </p:cNvPicPr>
          <p:nvPr>
            <p:ph idx="1"/>
          </p:nvPr>
        </p:nvPicPr>
        <p:blipFill>
          <a:blip r:embed="rId3"/>
          <a:stretch>
            <a:fillRect/>
          </a:stretch>
        </p:blipFill>
        <p:spPr>
          <a:xfrm>
            <a:off x="409069" y="1115616"/>
            <a:ext cx="5428571" cy="3771429"/>
          </a:xfrm>
          <a:prstGeom prst="rect">
            <a:avLst/>
          </a:prstGeom>
        </p:spPr>
      </p:pic>
      <p:sp>
        <p:nvSpPr>
          <p:cNvPr id="5" name="文本框 4"/>
          <p:cNvSpPr txBox="1"/>
          <p:nvPr/>
        </p:nvSpPr>
        <p:spPr>
          <a:xfrm>
            <a:off x="6148755" y="1277781"/>
            <a:ext cx="6236852" cy="3447098"/>
          </a:xfrm>
          <a:prstGeom prst="rect">
            <a:avLst/>
          </a:prstGeom>
          <a:noFill/>
        </p:spPr>
        <p:txBody>
          <a:bodyPr wrap="square" rtlCol="0">
            <a:spAutoFit/>
          </a:bodyPr>
          <a:lstStyle/>
          <a:p>
            <a:r>
              <a:rPr lang="en-US" altLang="zh-CN" sz="2000" dirty="0"/>
              <a:t>1. </a:t>
            </a:r>
            <a:r>
              <a:rPr lang="zh-CN" altLang="en-US" sz="2000" dirty="0"/>
              <a:t>通过插件在</a:t>
            </a:r>
            <a:r>
              <a:rPr lang="en-US" altLang="zh-CN" sz="2000" dirty="0"/>
              <a:t>OSN</a:t>
            </a:r>
            <a:r>
              <a:rPr lang="zh-CN" altLang="en-US" sz="2000" dirty="0"/>
              <a:t>注册</a:t>
            </a:r>
            <a:r>
              <a:rPr lang="en-US" altLang="zh-CN" sz="2000" dirty="0"/>
              <a:t>Social Action</a:t>
            </a:r>
            <a:r>
              <a:rPr lang="zh-CN" altLang="en-US" sz="2000" dirty="0"/>
              <a:t>，比如登录，赞</a:t>
            </a:r>
            <a:endParaRPr lang="en-US" altLang="zh-CN" sz="2000" dirty="0"/>
          </a:p>
          <a:p>
            <a:endParaRPr lang="en-US" altLang="zh-CN" sz="2000" dirty="0"/>
          </a:p>
          <a:p>
            <a:r>
              <a:rPr lang="en-US" altLang="zh-CN" sz="2000" dirty="0"/>
              <a:t>2. Social Action</a:t>
            </a:r>
            <a:r>
              <a:rPr lang="zh-CN" altLang="en-US" sz="2000" dirty="0"/>
              <a:t>发生</a:t>
            </a:r>
            <a:endParaRPr lang="en-US" altLang="zh-CN" sz="2000" dirty="0"/>
          </a:p>
          <a:p>
            <a:endParaRPr lang="en-US" altLang="zh-CN" sz="2000" dirty="0"/>
          </a:p>
          <a:p>
            <a:r>
              <a:rPr lang="en-US" altLang="zh-CN" sz="2000" dirty="0"/>
              <a:t>3. </a:t>
            </a:r>
            <a:r>
              <a:rPr lang="zh-CN" altLang="en-US" sz="2000" dirty="0"/>
              <a:t>相关的</a:t>
            </a:r>
            <a:r>
              <a:rPr lang="en-US" altLang="zh-CN" sz="2000" dirty="0"/>
              <a:t>OSN</a:t>
            </a:r>
            <a:r>
              <a:rPr lang="zh-CN" altLang="en-US" sz="2000" dirty="0"/>
              <a:t>信息发送到服务端</a:t>
            </a:r>
            <a:endParaRPr lang="en-US" altLang="zh-CN" sz="2000" dirty="0"/>
          </a:p>
          <a:p>
            <a:endParaRPr lang="en-US" altLang="zh-CN" sz="2000" dirty="0"/>
          </a:p>
          <a:p>
            <a:r>
              <a:rPr lang="en-US" altLang="zh-CN" sz="2000" dirty="0"/>
              <a:t>4. </a:t>
            </a:r>
            <a:r>
              <a:rPr lang="zh-CN" altLang="en-US" sz="2000" dirty="0"/>
              <a:t>如果选定的</a:t>
            </a:r>
            <a:r>
              <a:rPr lang="en-US" altLang="zh-CN" sz="2000" dirty="0"/>
              <a:t>OSN </a:t>
            </a:r>
            <a:r>
              <a:rPr lang="en-US" altLang="zh-CN" sz="2000" dirty="0" smtClean="0"/>
              <a:t>Action</a:t>
            </a:r>
            <a:r>
              <a:rPr lang="zh-CN" altLang="en-US" sz="2000" dirty="0"/>
              <a:t>满足预设</a:t>
            </a:r>
            <a:r>
              <a:rPr lang="zh-CN" altLang="en-US" sz="2000" dirty="0" smtClean="0"/>
              <a:t>的</a:t>
            </a:r>
            <a:r>
              <a:rPr lang="en-US" altLang="zh-CN" sz="2000" dirty="0" smtClean="0"/>
              <a:t>Action</a:t>
            </a:r>
            <a:r>
              <a:rPr lang="zh-CN" altLang="en-US" sz="2000" dirty="0" smtClean="0"/>
              <a:t> </a:t>
            </a:r>
            <a:r>
              <a:rPr lang="en-US" altLang="zh-CN" sz="2000" dirty="0"/>
              <a:t>Filter</a:t>
            </a:r>
            <a:r>
              <a:rPr lang="zh-CN" altLang="en-US" sz="2000" dirty="0"/>
              <a:t>，一个</a:t>
            </a:r>
            <a:r>
              <a:rPr lang="en-US" altLang="zh-CN" sz="2000" dirty="0"/>
              <a:t>trigger</a:t>
            </a:r>
            <a:r>
              <a:rPr lang="zh-CN" altLang="en-US" sz="2000" dirty="0"/>
              <a:t>信号将发送到相应的移动端，开始感知采样</a:t>
            </a:r>
            <a:r>
              <a:rPr lang="en-US" altLang="zh-CN" sz="2000" dirty="0"/>
              <a:t> </a:t>
            </a:r>
          </a:p>
          <a:p>
            <a:endParaRPr lang="en-US" altLang="zh-CN" sz="2000" dirty="0"/>
          </a:p>
          <a:p>
            <a:r>
              <a:rPr lang="en-US" altLang="zh-CN" sz="2000" dirty="0"/>
              <a:t> 5. </a:t>
            </a:r>
            <a:r>
              <a:rPr lang="zh-CN" altLang="en-US" sz="2000" dirty="0"/>
              <a:t>移动端将传送相应的数据流到服务器</a:t>
            </a:r>
            <a:endParaRPr lang="en-US" altLang="zh-CN" sz="2000" dirty="0"/>
          </a:p>
          <a:p>
            <a:endParaRPr lang="en-US" altLang="zh-CN" dirty="0"/>
          </a:p>
        </p:txBody>
      </p:sp>
      <p:sp>
        <p:nvSpPr>
          <p:cNvPr id="6" name="矩形 5"/>
          <p:cNvSpPr/>
          <p:nvPr/>
        </p:nvSpPr>
        <p:spPr>
          <a:xfrm>
            <a:off x="498407" y="5278935"/>
            <a:ext cx="11887200" cy="523220"/>
          </a:xfrm>
          <a:prstGeom prst="rect">
            <a:avLst/>
          </a:prstGeom>
        </p:spPr>
        <p:txBody>
          <a:bodyPr wrap="square">
            <a:spAutoFit/>
          </a:bodyPr>
          <a:lstStyle/>
          <a:p>
            <a:r>
              <a:rPr lang="en-US" altLang="zh-CN" sz="2800" dirty="0" err="1"/>
              <a:t>SenSocial</a:t>
            </a:r>
            <a:r>
              <a:rPr lang="zh-CN" altLang="en-US" sz="2800" dirty="0"/>
              <a:t>可以远程、动态地</a:t>
            </a:r>
            <a:r>
              <a:rPr lang="zh-CN" altLang="en-US" sz="2800" dirty="0" smtClean="0"/>
              <a:t>管理</a:t>
            </a:r>
            <a:r>
              <a:rPr lang="en-US" altLang="zh-CN" sz="2800" dirty="0" smtClean="0"/>
              <a:t>OSN</a:t>
            </a:r>
            <a:r>
              <a:rPr lang="zh-CN" altLang="en-US" sz="2800" dirty="0" smtClean="0"/>
              <a:t>和</a:t>
            </a:r>
            <a:r>
              <a:rPr lang="zh-CN" altLang="en-US" sz="2800" dirty="0"/>
              <a:t>来自多个移动端的</a:t>
            </a:r>
            <a:r>
              <a:rPr lang="zh-CN" altLang="en-US" sz="2800" dirty="0" smtClean="0"/>
              <a:t>传感器</a:t>
            </a:r>
            <a:r>
              <a:rPr lang="zh-CN" altLang="en-US" sz="2800" dirty="0"/>
              <a:t>数据流</a:t>
            </a:r>
            <a:endParaRPr lang="zh-CN" altLang="en-US" sz="2800" dirty="0"/>
          </a:p>
        </p:txBody>
      </p:sp>
    </p:spTree>
    <p:extLst>
      <p:ext uri="{BB962C8B-B14F-4D97-AF65-F5344CB8AC3E}">
        <p14:creationId xmlns:p14="http://schemas.microsoft.com/office/powerpoint/2010/main" val="2094399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系统设计</a:t>
            </a:r>
            <a:endParaRPr lang="zh-CN" altLang="en-US" dirty="0"/>
          </a:p>
        </p:txBody>
      </p:sp>
      <p:pic>
        <p:nvPicPr>
          <p:cNvPr id="4" name="内容占位符 3"/>
          <p:cNvPicPr>
            <a:picLocks noGrp="1" noChangeAspect="1"/>
          </p:cNvPicPr>
          <p:nvPr>
            <p:ph idx="1"/>
          </p:nvPr>
        </p:nvPicPr>
        <p:blipFill>
          <a:blip r:embed="rId3"/>
          <a:stretch>
            <a:fillRect/>
          </a:stretch>
        </p:blipFill>
        <p:spPr>
          <a:xfrm>
            <a:off x="2023592" y="1052513"/>
            <a:ext cx="8144815" cy="5113337"/>
          </a:xfrm>
          <a:prstGeom prst="rect">
            <a:avLst/>
          </a:prstGeom>
        </p:spPr>
      </p:pic>
    </p:spTree>
    <p:extLst>
      <p:ext uri="{BB962C8B-B14F-4D97-AF65-F5344CB8AC3E}">
        <p14:creationId xmlns:p14="http://schemas.microsoft.com/office/powerpoint/2010/main" val="1250755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r>
              <a:rPr lang="zh-CN" altLang="en-US" dirty="0" smtClean="0"/>
              <a:t>手机端丰富的传感器及较强的处理性能，随着智能手机的普及，使其成为许多前沿研究的重要的信息来源，例如情景感知计算、实时信息挖掘、社区感知等；</a:t>
            </a:r>
            <a:endParaRPr lang="en-US" altLang="zh-CN" dirty="0" smtClean="0"/>
          </a:p>
          <a:p>
            <a:r>
              <a:rPr lang="zh-CN" altLang="en-US" dirty="0" smtClean="0"/>
              <a:t>因此需要一个移动感知</a:t>
            </a:r>
            <a:r>
              <a:rPr lang="zh-CN" altLang="en-US" dirty="0"/>
              <a:t>中间</a:t>
            </a:r>
            <a:r>
              <a:rPr lang="zh-CN" altLang="en-US" dirty="0" smtClean="0"/>
              <a:t>件，隐藏移动环境的复杂性，整合大规模的手机端传感器资源，获取准确、实时的传感数据流，并基于这些数据，向研究人员提供</a:t>
            </a:r>
            <a:r>
              <a:rPr lang="zh-CN" altLang="en-US" dirty="0"/>
              <a:t>便捷的</a:t>
            </a:r>
            <a:r>
              <a:rPr lang="zh-CN" altLang="en-US" dirty="0" smtClean="0"/>
              <a:t>应用开发环境。</a:t>
            </a:r>
            <a:endParaRPr lang="en-US" altLang="zh-CN" dirty="0" smtClean="0"/>
          </a:p>
        </p:txBody>
      </p:sp>
    </p:spTree>
    <p:extLst>
      <p:ext uri="{BB962C8B-B14F-4D97-AF65-F5344CB8AC3E}">
        <p14:creationId xmlns:p14="http://schemas.microsoft.com/office/powerpoint/2010/main" val="549889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远程数据流管理</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XML</a:t>
            </a:r>
            <a:r>
              <a:rPr lang="zh-CN" altLang="en-US" dirty="0" smtClean="0"/>
              <a:t>的</a:t>
            </a:r>
            <a:r>
              <a:rPr lang="en-US" altLang="zh-CN" dirty="0" smtClean="0"/>
              <a:t>Stream Configuration</a:t>
            </a:r>
            <a:r>
              <a:rPr lang="zh-CN" altLang="en-US" dirty="0" smtClean="0"/>
              <a:t>文件，包括语义形式，获取数据的粒度，数据</a:t>
            </a:r>
            <a:r>
              <a:rPr lang="en-US" altLang="zh-CN" dirty="0" smtClean="0"/>
              <a:t>Filter</a:t>
            </a:r>
            <a:r>
              <a:rPr lang="zh-CN" altLang="en-US" dirty="0" smtClean="0"/>
              <a:t>条件等；</a:t>
            </a:r>
            <a:endParaRPr lang="en-US" altLang="zh-CN" dirty="0" smtClean="0"/>
          </a:p>
          <a:p>
            <a:r>
              <a:rPr lang="en-US" altLang="zh-CN" dirty="0" smtClean="0"/>
              <a:t>MQTT</a:t>
            </a:r>
            <a:r>
              <a:rPr lang="zh-CN" altLang="en-US" dirty="0" smtClean="0"/>
              <a:t>协议</a:t>
            </a:r>
            <a:endParaRPr lang="en-US" altLang="zh-CN" dirty="0" smtClean="0"/>
          </a:p>
          <a:p>
            <a:pPr lvl="1"/>
            <a:r>
              <a:rPr lang="zh-CN" altLang="en-US" dirty="0" smtClean="0"/>
              <a:t>一</a:t>
            </a:r>
            <a:r>
              <a:rPr lang="zh-CN" altLang="en-US" dirty="0" smtClean="0"/>
              <a:t>种基于</a:t>
            </a:r>
            <a:r>
              <a:rPr lang="en-US" altLang="zh-CN" dirty="0" smtClean="0"/>
              <a:t>Client-Server</a:t>
            </a:r>
            <a:r>
              <a:rPr lang="zh-CN" altLang="en-US" dirty="0" smtClean="0"/>
              <a:t>的</a:t>
            </a:r>
            <a:r>
              <a:rPr lang="zh-CN" altLang="en-US" dirty="0" smtClean="0"/>
              <a:t>订阅</a:t>
            </a:r>
            <a:r>
              <a:rPr lang="en-US" altLang="zh-CN" dirty="0" smtClean="0"/>
              <a:t>/</a:t>
            </a:r>
            <a:r>
              <a:rPr lang="zh-CN" altLang="en-US" dirty="0" smtClean="0"/>
              <a:t>发布</a:t>
            </a:r>
            <a:r>
              <a:rPr lang="zh-CN" altLang="en-US" dirty="0" smtClean="0"/>
              <a:t>的</a:t>
            </a:r>
            <a:r>
              <a:rPr lang="zh-CN" altLang="en-US" dirty="0" smtClean="0"/>
              <a:t>传输协议</a:t>
            </a:r>
            <a:r>
              <a:rPr lang="zh-CN" altLang="en-US" dirty="0" smtClean="0"/>
              <a:t>，提供一对多的消息发布</a:t>
            </a:r>
            <a:r>
              <a:rPr lang="zh-CN" altLang="en-US" dirty="0" smtClean="0"/>
              <a:t>，</a:t>
            </a:r>
            <a:r>
              <a:rPr lang="zh-CN" altLang="en-US" dirty="0"/>
              <a:t>解除应用程序耦合</a:t>
            </a:r>
            <a:r>
              <a:rPr lang="zh-CN" altLang="en-US" dirty="0" smtClean="0"/>
              <a:t>。这</a:t>
            </a:r>
            <a:r>
              <a:rPr lang="zh-CN" altLang="en-US" dirty="0"/>
              <a:t>一点很类似于 </a:t>
            </a:r>
            <a:r>
              <a:rPr lang="en-US" altLang="zh-CN" dirty="0"/>
              <a:t>XMPP</a:t>
            </a:r>
            <a:r>
              <a:rPr lang="zh-CN" altLang="en-US" dirty="0"/>
              <a:t>，但是 </a:t>
            </a:r>
            <a:r>
              <a:rPr lang="en-US" altLang="zh-CN" dirty="0"/>
              <a:t>MQTT </a:t>
            </a:r>
            <a:r>
              <a:rPr lang="zh-CN" altLang="en-US" dirty="0"/>
              <a:t>的信息冗余远小于 </a:t>
            </a:r>
            <a:r>
              <a:rPr lang="en-US" altLang="zh-CN" dirty="0"/>
              <a:t>XMPP</a:t>
            </a:r>
            <a:r>
              <a:rPr lang="zh-CN" altLang="en-US" dirty="0"/>
              <a:t>（因为 </a:t>
            </a:r>
            <a:r>
              <a:rPr lang="en-US" altLang="zh-CN" dirty="0"/>
              <a:t>XMPP </a:t>
            </a:r>
            <a:r>
              <a:rPr lang="zh-CN" altLang="en-US" dirty="0"/>
              <a:t>使用的是 </a:t>
            </a:r>
            <a:r>
              <a:rPr lang="en-US" altLang="zh-CN" dirty="0"/>
              <a:t>XML </a:t>
            </a:r>
            <a:r>
              <a:rPr lang="zh-CN" altLang="en-US" dirty="0"/>
              <a:t>这种格式来传递</a:t>
            </a:r>
            <a:r>
              <a:rPr lang="zh-CN" altLang="en-US" dirty="0" smtClean="0"/>
              <a:t>数据）</a:t>
            </a:r>
            <a:r>
              <a:rPr lang="zh-CN" altLang="en-US" dirty="0"/>
              <a:t>。</a:t>
            </a:r>
            <a:endParaRPr lang="en-US" altLang="zh-CN" dirty="0" smtClean="0"/>
          </a:p>
          <a:p>
            <a:pPr lvl="1"/>
            <a:r>
              <a:rPr lang="zh-CN" altLang="en-US" dirty="0" smtClean="0"/>
              <a:t>是</a:t>
            </a:r>
            <a:r>
              <a:rPr lang="zh-CN" altLang="en-US" dirty="0" smtClean="0"/>
              <a:t>一种</a:t>
            </a:r>
            <a:r>
              <a:rPr lang="en-US" altLang="zh-CN" dirty="0" smtClean="0"/>
              <a:t>push based</a:t>
            </a:r>
            <a:r>
              <a:rPr lang="zh-CN" altLang="en-US" dirty="0" smtClean="0"/>
              <a:t>的协议，不需要像</a:t>
            </a:r>
            <a:r>
              <a:rPr lang="en-US" altLang="zh-CN" dirty="0" smtClean="0"/>
              <a:t>HTTP</a:t>
            </a:r>
            <a:r>
              <a:rPr lang="zh-CN" altLang="en-US" dirty="0" smtClean="0"/>
              <a:t>协议那样持续性的</a:t>
            </a:r>
            <a:r>
              <a:rPr lang="zh-CN" altLang="en-US" dirty="0" smtClean="0"/>
              <a:t>轮询，低能耗；</a:t>
            </a:r>
            <a:endParaRPr lang="en-US" altLang="zh-CN" dirty="0" smtClean="0"/>
          </a:p>
        </p:txBody>
      </p:sp>
    </p:spTree>
    <p:extLst>
      <p:ext uri="{BB962C8B-B14F-4D97-AF65-F5344CB8AC3E}">
        <p14:creationId xmlns:p14="http://schemas.microsoft.com/office/powerpoint/2010/main" val="137715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传感器采样</a:t>
            </a:r>
            <a:endParaRPr lang="zh-CN" altLang="en-US" dirty="0"/>
          </a:p>
        </p:txBody>
      </p:sp>
      <p:sp>
        <p:nvSpPr>
          <p:cNvPr id="3" name="内容占位符 2"/>
          <p:cNvSpPr>
            <a:spLocks noGrp="1"/>
          </p:cNvSpPr>
          <p:nvPr>
            <p:ph idx="1"/>
          </p:nvPr>
        </p:nvSpPr>
        <p:spPr/>
        <p:txBody>
          <a:bodyPr/>
          <a:lstStyle/>
          <a:p>
            <a:r>
              <a:rPr lang="en-US" altLang="zh-CN" dirty="0" smtClean="0"/>
              <a:t>Sensor Manager</a:t>
            </a:r>
            <a:r>
              <a:rPr lang="zh-CN" altLang="en-US" dirty="0" smtClean="0"/>
              <a:t>的传感器采样依赖于第三方用于</a:t>
            </a:r>
            <a:r>
              <a:rPr lang="zh-CN" altLang="en-US" dirty="0"/>
              <a:t>自适应感知的</a:t>
            </a:r>
            <a:r>
              <a:rPr lang="en-US" altLang="zh-CN" dirty="0" err="1" smtClean="0"/>
              <a:t>ESSensorManager</a:t>
            </a:r>
            <a:r>
              <a:rPr lang="zh-CN" altLang="en-US" dirty="0" smtClean="0"/>
              <a:t>库，分为</a:t>
            </a:r>
            <a:r>
              <a:rPr lang="en-US" altLang="zh-CN" dirty="0" smtClean="0"/>
              <a:t>one-off</a:t>
            </a:r>
            <a:r>
              <a:rPr lang="zh-CN" altLang="en-US" dirty="0" smtClean="0"/>
              <a:t>和</a:t>
            </a:r>
            <a:r>
              <a:rPr lang="en-US" altLang="zh-CN" dirty="0" smtClean="0"/>
              <a:t>subscription-based</a:t>
            </a:r>
            <a:r>
              <a:rPr lang="zh-CN" altLang="en-US" dirty="0" smtClean="0"/>
              <a:t>两种采样形式；</a:t>
            </a:r>
            <a:endParaRPr lang="en-US" altLang="zh-CN" dirty="0" smtClean="0"/>
          </a:p>
          <a:p>
            <a:r>
              <a:rPr lang="en-US" altLang="zh-CN" dirty="0" smtClean="0"/>
              <a:t>5</a:t>
            </a:r>
            <a:r>
              <a:rPr lang="zh-CN" altLang="en-US" dirty="0" smtClean="0"/>
              <a:t>类传感器</a:t>
            </a:r>
            <a:r>
              <a:rPr lang="en-US" altLang="zh-CN" dirty="0" smtClean="0"/>
              <a:t>: GPS, Accelerometer, Microphone, </a:t>
            </a:r>
            <a:r>
              <a:rPr lang="en-US" altLang="zh-CN" dirty="0" err="1" smtClean="0"/>
              <a:t>WiFi</a:t>
            </a:r>
            <a:r>
              <a:rPr lang="en-US" altLang="zh-CN" dirty="0" smtClean="0"/>
              <a:t>, Bluetooth;</a:t>
            </a:r>
          </a:p>
          <a:p>
            <a:r>
              <a:rPr lang="en-US" altLang="zh-CN" dirty="0" err="1"/>
              <a:t>SenSocial</a:t>
            </a:r>
            <a:r>
              <a:rPr lang="zh-CN" altLang="en-US" dirty="0"/>
              <a:t>提供一些机器学习分类器，将原始感知数据分类为高层的语义信息。比如，通过</a:t>
            </a:r>
            <a:r>
              <a:rPr lang="en-US" altLang="zh-CN" dirty="0"/>
              <a:t>microphone</a:t>
            </a:r>
            <a:r>
              <a:rPr lang="zh-CN" altLang="en-US" dirty="0"/>
              <a:t>感知数据判断当前</a:t>
            </a:r>
            <a:r>
              <a:rPr lang="en-US" altLang="zh-CN" dirty="0"/>
              <a:t>”Silent”</a:t>
            </a:r>
            <a:r>
              <a:rPr lang="zh-CN" altLang="en-US" dirty="0"/>
              <a:t>或者</a:t>
            </a:r>
            <a:r>
              <a:rPr lang="en-US" altLang="zh-CN" dirty="0"/>
              <a:t>”Not Silent”</a:t>
            </a:r>
            <a:r>
              <a:rPr lang="zh-CN" altLang="en-US" dirty="0"/>
              <a:t>。</a:t>
            </a:r>
          </a:p>
          <a:p>
            <a:endParaRPr lang="en-US" altLang="zh-CN" dirty="0" smtClean="0"/>
          </a:p>
          <a:p>
            <a:endParaRPr lang="zh-CN" altLang="en-US" dirty="0"/>
          </a:p>
        </p:txBody>
      </p:sp>
    </p:spTree>
    <p:extLst>
      <p:ext uri="{BB962C8B-B14F-4D97-AF65-F5344CB8AC3E}">
        <p14:creationId xmlns:p14="http://schemas.microsoft.com/office/powerpoint/2010/main" val="289256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应用样</a:t>
            </a:r>
            <a:r>
              <a:rPr lang="zh-CN" altLang="en-US" dirty="0"/>
              <a:t>例</a:t>
            </a:r>
          </a:p>
        </p:txBody>
      </p:sp>
      <p:pic>
        <p:nvPicPr>
          <p:cNvPr id="4" name="内容占位符 3"/>
          <p:cNvPicPr>
            <a:picLocks noGrp="1" noChangeAspect="1"/>
          </p:cNvPicPr>
          <p:nvPr>
            <p:ph idx="1"/>
          </p:nvPr>
        </p:nvPicPr>
        <p:blipFill>
          <a:blip r:embed="rId2"/>
          <a:stretch>
            <a:fillRect/>
          </a:stretch>
        </p:blipFill>
        <p:spPr>
          <a:xfrm>
            <a:off x="3006692" y="1052513"/>
            <a:ext cx="6178615" cy="5113337"/>
          </a:xfrm>
          <a:prstGeom prst="rect">
            <a:avLst/>
          </a:prstGeom>
        </p:spPr>
      </p:pic>
    </p:spTree>
    <p:extLst>
      <p:ext uri="{BB962C8B-B14F-4D97-AF65-F5344CB8AC3E}">
        <p14:creationId xmlns:p14="http://schemas.microsoft.com/office/powerpoint/2010/main" val="2364734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1 Facebook Sensor Map</a:t>
            </a:r>
            <a:endParaRPr lang="zh-CN" altLang="en-US" dirty="0"/>
          </a:p>
        </p:txBody>
      </p:sp>
      <p:pic>
        <p:nvPicPr>
          <p:cNvPr id="4" name="内容占位符 3"/>
          <p:cNvPicPr>
            <a:picLocks noGrp="1" noChangeAspect="1"/>
          </p:cNvPicPr>
          <p:nvPr>
            <p:ph idx="1"/>
          </p:nvPr>
        </p:nvPicPr>
        <p:blipFill>
          <a:blip r:embed="rId2"/>
          <a:stretch>
            <a:fillRect/>
          </a:stretch>
        </p:blipFill>
        <p:spPr>
          <a:xfrm>
            <a:off x="274459" y="1703008"/>
            <a:ext cx="3992742" cy="3316110"/>
          </a:xfrm>
          <a:prstGeom prst="rect">
            <a:avLst/>
          </a:prstGeom>
        </p:spPr>
      </p:pic>
      <p:pic>
        <p:nvPicPr>
          <p:cNvPr id="5" name="图片 4"/>
          <p:cNvPicPr>
            <a:picLocks noChangeAspect="1"/>
          </p:cNvPicPr>
          <p:nvPr/>
        </p:nvPicPr>
        <p:blipFill>
          <a:blip r:embed="rId3"/>
          <a:stretch>
            <a:fillRect/>
          </a:stretch>
        </p:blipFill>
        <p:spPr>
          <a:xfrm>
            <a:off x="4615543" y="1884873"/>
            <a:ext cx="7352381" cy="2952381"/>
          </a:xfrm>
          <a:prstGeom prst="rect">
            <a:avLst/>
          </a:prstGeom>
        </p:spPr>
      </p:pic>
    </p:spTree>
    <p:extLst>
      <p:ext uri="{BB962C8B-B14F-4D97-AF65-F5344CB8AC3E}">
        <p14:creationId xmlns:p14="http://schemas.microsoft.com/office/powerpoint/2010/main" val="4222133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2 </a:t>
            </a:r>
            <a:r>
              <a:rPr lang="en-US" altLang="zh-CN" dirty="0" err="1" smtClean="0"/>
              <a:t>ConWeb</a:t>
            </a:r>
            <a:endParaRPr lang="zh-CN" altLang="en-US" dirty="0"/>
          </a:p>
        </p:txBody>
      </p:sp>
      <p:pic>
        <p:nvPicPr>
          <p:cNvPr id="4" name="内容占位符 3"/>
          <p:cNvPicPr>
            <a:picLocks noGrp="1" noChangeAspect="1"/>
          </p:cNvPicPr>
          <p:nvPr>
            <p:ph idx="1"/>
          </p:nvPr>
        </p:nvPicPr>
        <p:blipFill>
          <a:blip r:embed="rId2"/>
          <a:stretch>
            <a:fillRect/>
          </a:stretch>
        </p:blipFill>
        <p:spPr>
          <a:xfrm>
            <a:off x="3491238" y="1561562"/>
            <a:ext cx="5209524" cy="4095238"/>
          </a:xfrm>
          <a:prstGeom prst="rect">
            <a:avLst/>
          </a:prstGeom>
        </p:spPr>
      </p:pic>
    </p:spTree>
    <p:extLst>
      <p:ext uri="{BB962C8B-B14F-4D97-AF65-F5344CB8AC3E}">
        <p14:creationId xmlns:p14="http://schemas.microsoft.com/office/powerpoint/2010/main" val="1517160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a:t>
            </a:r>
            <a:endParaRPr lang="zh-CN" altLang="en-US" dirty="0"/>
          </a:p>
        </p:txBody>
      </p:sp>
      <p:pic>
        <p:nvPicPr>
          <p:cNvPr id="4" name="内容占位符 3"/>
          <p:cNvPicPr>
            <a:picLocks noGrp="1" noChangeAspect="1"/>
          </p:cNvPicPr>
          <p:nvPr>
            <p:ph idx="1"/>
          </p:nvPr>
        </p:nvPicPr>
        <p:blipFill>
          <a:blip r:embed="rId2"/>
          <a:stretch>
            <a:fillRect/>
          </a:stretch>
        </p:blipFill>
        <p:spPr>
          <a:xfrm>
            <a:off x="2943619" y="1994896"/>
            <a:ext cx="6304762" cy="3228571"/>
          </a:xfrm>
          <a:prstGeom prst="rect">
            <a:avLst/>
          </a:prstGeom>
        </p:spPr>
      </p:pic>
    </p:spTree>
    <p:extLst>
      <p:ext uri="{BB962C8B-B14F-4D97-AF65-F5344CB8AC3E}">
        <p14:creationId xmlns:p14="http://schemas.microsoft.com/office/powerpoint/2010/main" val="2824033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实验评估</a:t>
            </a:r>
            <a:endParaRPr lang="zh-CN" altLang="en-US" dirty="0"/>
          </a:p>
        </p:txBody>
      </p:sp>
      <p:pic>
        <p:nvPicPr>
          <p:cNvPr id="4" name="内容占位符 3"/>
          <p:cNvPicPr>
            <a:picLocks noGrp="1" noChangeAspect="1"/>
          </p:cNvPicPr>
          <p:nvPr>
            <p:ph idx="1"/>
          </p:nvPr>
        </p:nvPicPr>
        <p:blipFill>
          <a:blip r:embed="rId2"/>
          <a:stretch>
            <a:fillRect/>
          </a:stretch>
        </p:blipFill>
        <p:spPr>
          <a:xfrm>
            <a:off x="1243900" y="2011885"/>
            <a:ext cx="4733333" cy="2933333"/>
          </a:xfrm>
          <a:prstGeom prst="rect">
            <a:avLst/>
          </a:prstGeom>
        </p:spPr>
      </p:pic>
      <p:pic>
        <p:nvPicPr>
          <p:cNvPr id="5" name="内容占位符 4"/>
          <p:cNvPicPr>
            <a:picLocks noChangeAspect="1"/>
          </p:cNvPicPr>
          <p:nvPr/>
        </p:nvPicPr>
        <p:blipFill>
          <a:blip r:embed="rId3"/>
          <a:stretch>
            <a:fillRect/>
          </a:stretch>
        </p:blipFill>
        <p:spPr bwMode="auto">
          <a:xfrm>
            <a:off x="6664458" y="1321408"/>
            <a:ext cx="4685714" cy="43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510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实验评估</a:t>
            </a:r>
            <a:endParaRPr lang="zh-CN" altLang="en-US" dirty="0"/>
          </a:p>
        </p:txBody>
      </p:sp>
      <p:pic>
        <p:nvPicPr>
          <p:cNvPr id="4" name="内容占位符 3"/>
          <p:cNvPicPr>
            <a:picLocks noGrp="1" noChangeAspect="1"/>
          </p:cNvPicPr>
          <p:nvPr>
            <p:ph idx="1"/>
          </p:nvPr>
        </p:nvPicPr>
        <p:blipFill>
          <a:blip r:embed="rId3"/>
          <a:stretch>
            <a:fillRect/>
          </a:stretch>
        </p:blipFill>
        <p:spPr>
          <a:xfrm>
            <a:off x="3717601" y="1621962"/>
            <a:ext cx="4580952" cy="3323809"/>
          </a:xfrm>
          <a:prstGeom prst="rect">
            <a:avLst/>
          </a:prstGeom>
        </p:spPr>
      </p:pic>
    </p:spTree>
    <p:extLst>
      <p:ext uri="{BB962C8B-B14F-4D97-AF65-F5344CB8AC3E}">
        <p14:creationId xmlns:p14="http://schemas.microsoft.com/office/powerpoint/2010/main" val="2472648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8255" y="1797908"/>
            <a:ext cx="10363200" cy="1470025"/>
          </a:xfrm>
        </p:spPr>
        <p:txBody>
          <a:bodyPr/>
          <a:lstStyle/>
          <a:p>
            <a:pPr lvl="0">
              <a:spcBef>
                <a:spcPct val="20000"/>
              </a:spcBef>
            </a:pPr>
            <a:r>
              <a:rPr lang="en-US" altLang="zh-CN" dirty="0" smtClean="0"/>
              <a:t>Paper 1 </a:t>
            </a:r>
            <a:r>
              <a:rPr lang="zh-CN" altLang="en-US" dirty="0" smtClean="0"/>
              <a:t>：</a:t>
            </a:r>
            <a:r>
              <a:rPr lang="en-US" altLang="zh-CN" dirty="0" smtClean="0"/>
              <a:t>Pogo</a:t>
            </a:r>
            <a:r>
              <a:rPr lang="en-US" altLang="zh-CN" dirty="0"/>
              <a:t>, a Middleware for Mobile Phone </a:t>
            </a:r>
            <a:r>
              <a:rPr lang="en-US" altLang="zh-CN" dirty="0" smtClean="0"/>
              <a:t>Sensing</a:t>
            </a:r>
            <a:br>
              <a:rPr lang="en-US" altLang="zh-CN" dirty="0" smtClean="0"/>
            </a:br>
            <a:r>
              <a:rPr lang="en-US" altLang="zh-CN" sz="2800" b="0" dirty="0">
                <a:solidFill>
                  <a:prstClr val="black">
                    <a:tint val="75000"/>
                  </a:prstClr>
                </a:solidFill>
                <a:cs typeface="+mn-cs"/>
              </a:rPr>
              <a:t>Niels </a:t>
            </a:r>
            <a:r>
              <a:rPr lang="en-US" altLang="zh-CN" sz="2800" b="0" dirty="0" err="1">
                <a:solidFill>
                  <a:prstClr val="black">
                    <a:tint val="75000"/>
                  </a:prstClr>
                </a:solidFill>
                <a:cs typeface="+mn-cs"/>
              </a:rPr>
              <a:t>Brouwers@Middleware</a:t>
            </a:r>
            <a:r>
              <a:rPr lang="en-US" altLang="zh-CN" sz="2800" b="0" dirty="0">
                <a:solidFill>
                  <a:prstClr val="black">
                    <a:tint val="75000"/>
                  </a:prstClr>
                </a:solidFill>
                <a:cs typeface="+mn-cs"/>
              </a:rPr>
              <a:t> 2012</a:t>
            </a:r>
            <a:r>
              <a:rPr lang="zh-CN" altLang="en-US" sz="2800" b="0" dirty="0">
                <a:solidFill>
                  <a:prstClr val="black">
                    <a:tint val="75000"/>
                  </a:prstClr>
                </a:solidFill>
                <a:cs typeface="+mn-cs"/>
              </a:rPr>
              <a:t/>
            </a:r>
            <a:br>
              <a:rPr lang="zh-CN" altLang="en-US" sz="2800" b="0" dirty="0">
                <a:solidFill>
                  <a:prstClr val="black">
                    <a:tint val="75000"/>
                  </a:prstClr>
                </a:solidFill>
                <a:cs typeface="+mn-cs"/>
              </a:rPr>
            </a:br>
            <a:endParaRPr lang="zh-CN" altLang="en-US" dirty="0"/>
          </a:p>
        </p:txBody>
      </p:sp>
      <p:sp>
        <p:nvSpPr>
          <p:cNvPr id="4" name="标题 1"/>
          <p:cNvSpPr txBox="1">
            <a:spLocks/>
          </p:cNvSpPr>
          <p:nvPr/>
        </p:nvSpPr>
        <p:spPr bwMode="auto">
          <a:xfrm>
            <a:off x="914400" y="3723691"/>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dirty="0" smtClean="0"/>
              <a:t>Paper 2</a:t>
            </a:r>
            <a:r>
              <a:rPr lang="zh-CN" altLang="en-US" dirty="0" smtClean="0"/>
              <a:t>：</a:t>
            </a:r>
            <a:r>
              <a:rPr lang="en-US" altLang="zh-CN" dirty="0" err="1" smtClean="0"/>
              <a:t>SenSocial</a:t>
            </a:r>
            <a:r>
              <a:rPr lang="en-US" altLang="zh-CN" dirty="0" smtClean="0"/>
              <a:t>: A Middleware for Integrating</a:t>
            </a:r>
            <a:r>
              <a:rPr lang="en-US" altLang="zh-CN" b="0" dirty="0" smtClean="0"/>
              <a:t/>
            </a:r>
            <a:br>
              <a:rPr lang="en-US" altLang="zh-CN" b="0" dirty="0" smtClean="0"/>
            </a:br>
            <a:r>
              <a:rPr lang="en-US" altLang="zh-CN" dirty="0" smtClean="0"/>
              <a:t>Online Social Networks and Mobile Sensing Data Streams</a:t>
            </a:r>
          </a:p>
          <a:p>
            <a:pPr lvl="0">
              <a:spcBef>
                <a:spcPct val="20000"/>
              </a:spcBef>
            </a:pPr>
            <a:r>
              <a:rPr lang="en-US" altLang="zh-CN" sz="2800" b="0" dirty="0" err="1">
                <a:solidFill>
                  <a:schemeClr val="tx1">
                    <a:tint val="75000"/>
                  </a:schemeClr>
                </a:solidFill>
                <a:latin typeface="+mn-lt"/>
                <a:ea typeface="+mn-ea"/>
                <a:cs typeface="+mn-cs"/>
              </a:rPr>
              <a:t>Abhinav</a:t>
            </a:r>
            <a:r>
              <a:rPr lang="en-US" altLang="zh-CN" sz="2800" b="0" dirty="0">
                <a:solidFill>
                  <a:schemeClr val="tx1">
                    <a:tint val="75000"/>
                  </a:schemeClr>
                </a:solidFill>
                <a:latin typeface="+mn-lt"/>
                <a:ea typeface="+mn-ea"/>
                <a:cs typeface="+mn-cs"/>
              </a:rPr>
              <a:t> </a:t>
            </a:r>
            <a:r>
              <a:rPr lang="en-US" altLang="zh-CN" sz="2800" b="0" dirty="0" err="1">
                <a:solidFill>
                  <a:schemeClr val="tx1">
                    <a:tint val="75000"/>
                  </a:schemeClr>
                </a:solidFill>
                <a:latin typeface="+mn-lt"/>
                <a:ea typeface="+mn-ea"/>
                <a:cs typeface="+mn-cs"/>
              </a:rPr>
              <a:t>Mehrotra</a:t>
            </a:r>
            <a:r>
              <a:rPr lang="en-US" altLang="zh-CN" sz="2800" b="0" dirty="0">
                <a:solidFill>
                  <a:schemeClr val="tx1">
                    <a:tint val="75000"/>
                  </a:schemeClr>
                </a:solidFill>
                <a:latin typeface="+mn-lt"/>
                <a:ea typeface="+mn-ea"/>
                <a:cs typeface="+mn-cs"/>
              </a:rPr>
              <a:t> @Middleware 2014</a:t>
            </a:r>
            <a:endParaRPr lang="zh-CN" altLang="en-US" sz="2800" b="0" dirty="0">
              <a:solidFill>
                <a:schemeClr val="tx1">
                  <a:tint val="75000"/>
                </a:schemeClr>
              </a:solidFill>
              <a:latin typeface="+mn-lt"/>
              <a:ea typeface="+mn-ea"/>
              <a:cs typeface="+mn-cs"/>
            </a:endParaRPr>
          </a:p>
          <a:p>
            <a:endParaRPr lang="zh-CN" altLang="en-US" dirty="0"/>
          </a:p>
        </p:txBody>
      </p:sp>
    </p:spTree>
    <p:extLst>
      <p:ext uri="{BB962C8B-B14F-4D97-AF65-F5344CB8AC3E}">
        <p14:creationId xmlns:p14="http://schemas.microsoft.com/office/powerpoint/2010/main" val="369335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Paper 1</a:t>
            </a:r>
            <a:r>
              <a:rPr lang="zh-CN" altLang="en-US" dirty="0" smtClean="0"/>
              <a:t>：</a:t>
            </a:r>
            <a:r>
              <a:rPr lang="en-US" altLang="zh-CN" dirty="0" smtClean="0"/>
              <a:t>Contributions</a:t>
            </a:r>
            <a:endParaRPr lang="zh-CN" altLang="en-US" dirty="0"/>
          </a:p>
        </p:txBody>
      </p:sp>
      <p:sp>
        <p:nvSpPr>
          <p:cNvPr id="3" name="内容占位符 2"/>
          <p:cNvSpPr>
            <a:spLocks noGrp="1"/>
          </p:cNvSpPr>
          <p:nvPr>
            <p:ph idx="1"/>
          </p:nvPr>
        </p:nvSpPr>
        <p:spPr/>
        <p:txBody>
          <a:bodyPr/>
          <a:lstStyle/>
          <a:p>
            <a:r>
              <a:rPr lang="zh-CN" altLang="en-US" dirty="0" smtClean="0"/>
              <a:t>提供</a:t>
            </a:r>
            <a:r>
              <a:rPr lang="zh-CN" altLang="en-US" dirty="0"/>
              <a:t>一个易于使用</a:t>
            </a:r>
            <a:r>
              <a:rPr lang="zh-CN" altLang="en-US" dirty="0" smtClean="0"/>
              <a:t>的</a:t>
            </a:r>
            <a:r>
              <a:rPr lang="en-US" altLang="zh-CN" dirty="0" smtClean="0"/>
              <a:t>Pogo</a:t>
            </a:r>
            <a:r>
              <a:rPr lang="zh-CN" altLang="en-US" dirty="0" smtClean="0"/>
              <a:t>中间</a:t>
            </a:r>
            <a:r>
              <a:rPr lang="zh-CN" altLang="en-US" dirty="0"/>
              <a:t>件</a:t>
            </a:r>
            <a:r>
              <a:rPr lang="zh-CN" altLang="en-US" dirty="0" smtClean="0"/>
              <a:t>框架及相应的平台，方便科研人员部署及实现基于大规模移动传感的</a:t>
            </a:r>
            <a:r>
              <a:rPr lang="zh-CN" altLang="en-US" dirty="0" smtClean="0">
                <a:solidFill>
                  <a:srgbClr val="C00000"/>
                </a:solidFill>
              </a:rPr>
              <a:t>科学</a:t>
            </a:r>
            <a:r>
              <a:rPr lang="zh-CN" altLang="en-US" dirty="0">
                <a:solidFill>
                  <a:srgbClr val="C00000"/>
                </a:solidFill>
              </a:rPr>
              <a:t>实验</a:t>
            </a:r>
            <a:r>
              <a:rPr lang="zh-CN" altLang="en-US" dirty="0" smtClean="0"/>
              <a:t>，同时设计</a:t>
            </a:r>
            <a:r>
              <a:rPr lang="zh-CN" altLang="en-US" dirty="0"/>
              <a:t>了</a:t>
            </a:r>
            <a:r>
              <a:rPr lang="zh-CN" altLang="en-US" dirty="0" smtClean="0"/>
              <a:t>精细</a:t>
            </a:r>
            <a:r>
              <a:rPr lang="zh-CN" altLang="en-US" dirty="0"/>
              <a:t>的</a:t>
            </a:r>
            <a:r>
              <a:rPr lang="zh-CN" altLang="en-US" dirty="0" smtClean="0"/>
              <a:t>用户控制策略来保护手机用户的</a:t>
            </a:r>
            <a:r>
              <a:rPr lang="zh-CN" altLang="en-US" dirty="0"/>
              <a:t>隐私</a:t>
            </a:r>
            <a:r>
              <a:rPr lang="zh-CN" altLang="en-US" dirty="0" smtClean="0"/>
              <a:t>。</a:t>
            </a:r>
            <a:endParaRPr lang="en-US" altLang="zh-CN" dirty="0" smtClean="0"/>
          </a:p>
          <a:p>
            <a:r>
              <a:rPr lang="zh-CN" altLang="en-US" dirty="0" smtClean="0"/>
              <a:t>提出，实现并评估了一种与其</a:t>
            </a:r>
            <a:r>
              <a:rPr lang="zh-CN" altLang="en-US" dirty="0"/>
              <a:t>他</a:t>
            </a:r>
            <a:r>
              <a:rPr lang="zh-CN" altLang="en-US" dirty="0" smtClean="0"/>
              <a:t>应用程序进行自动</a:t>
            </a:r>
            <a:r>
              <a:rPr lang="zh-CN" altLang="en-US" dirty="0"/>
              <a:t>同步数据</a:t>
            </a:r>
            <a:r>
              <a:rPr lang="zh-CN" altLang="en-US" dirty="0" smtClean="0"/>
              <a:t>传输的新的传输方案</a:t>
            </a:r>
            <a:r>
              <a:rPr lang="zh-CN" altLang="en-US" dirty="0"/>
              <a:t>，大大降低能耗</a:t>
            </a:r>
            <a:r>
              <a:rPr lang="zh-CN" altLang="en-US" dirty="0" smtClean="0"/>
              <a:t>。</a:t>
            </a:r>
            <a:endParaRPr lang="zh-CN" altLang="en-US" dirty="0"/>
          </a:p>
        </p:txBody>
      </p:sp>
    </p:spTree>
    <p:extLst>
      <p:ext uri="{BB962C8B-B14F-4D97-AF65-F5344CB8AC3E}">
        <p14:creationId xmlns:p14="http://schemas.microsoft.com/office/powerpoint/2010/main" val="4281289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Testbed Organization</a:t>
            </a:r>
            <a:endParaRPr lang="zh-CN" altLang="en-US" dirty="0"/>
          </a:p>
        </p:txBody>
      </p:sp>
      <p:grpSp>
        <p:nvGrpSpPr>
          <p:cNvPr id="56" name="组合 55"/>
          <p:cNvGrpSpPr/>
          <p:nvPr/>
        </p:nvGrpSpPr>
        <p:grpSpPr>
          <a:xfrm>
            <a:off x="609600" y="1196433"/>
            <a:ext cx="4779821" cy="3359728"/>
            <a:chOff x="803559" y="1853205"/>
            <a:chExt cx="4779821" cy="3359728"/>
          </a:xfrm>
        </p:grpSpPr>
        <p:grpSp>
          <p:nvGrpSpPr>
            <p:cNvPr id="26" name="组合 25"/>
            <p:cNvGrpSpPr/>
            <p:nvPr/>
          </p:nvGrpSpPr>
          <p:grpSpPr>
            <a:xfrm>
              <a:off x="1676399" y="1853205"/>
              <a:ext cx="3906981" cy="3359728"/>
              <a:chOff x="1177635" y="1891145"/>
              <a:chExt cx="3906981" cy="3359728"/>
            </a:xfrm>
          </p:grpSpPr>
          <p:sp>
            <p:nvSpPr>
              <p:cNvPr id="5" name="矩形 4"/>
              <p:cNvSpPr/>
              <p:nvPr/>
            </p:nvSpPr>
            <p:spPr>
              <a:xfrm>
                <a:off x="2313708" y="2881745"/>
                <a:ext cx="1634835" cy="8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Central-Server</a:t>
                </a:r>
                <a:endParaRPr lang="zh-CN" altLang="en-US" dirty="0"/>
              </a:p>
            </p:txBody>
          </p:sp>
          <p:sp>
            <p:nvSpPr>
              <p:cNvPr id="6" name="矩形 5"/>
              <p:cNvSpPr/>
              <p:nvPr/>
            </p:nvSpPr>
            <p:spPr>
              <a:xfrm>
                <a:off x="1177635"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7" name="矩形 6"/>
              <p:cNvSpPr/>
              <p:nvPr/>
            </p:nvSpPr>
            <p:spPr>
              <a:xfrm>
                <a:off x="2563089"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8" name="矩形 7"/>
              <p:cNvSpPr/>
              <p:nvPr/>
            </p:nvSpPr>
            <p:spPr>
              <a:xfrm>
                <a:off x="3948543" y="4571999"/>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cxnSp>
            <p:nvCxnSpPr>
              <p:cNvPr id="10" name="直接连接符 9"/>
              <p:cNvCxnSpPr>
                <a:stCxn id="6" idx="0"/>
                <a:endCxn id="5" idx="2"/>
              </p:cNvCxnSpPr>
              <p:nvPr/>
            </p:nvCxnSpPr>
            <p:spPr>
              <a:xfrm flipV="1">
                <a:off x="1745672" y="3768436"/>
                <a:ext cx="1385454"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0"/>
                <a:endCxn id="5" idx="2"/>
              </p:cNvCxnSpPr>
              <p:nvPr/>
            </p:nvCxnSpPr>
            <p:spPr>
              <a:xfrm flipV="1">
                <a:off x="3131126" y="3768436"/>
                <a:ext cx="0"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8" idx="0"/>
                <a:endCxn id="5" idx="2"/>
              </p:cNvCxnSpPr>
              <p:nvPr/>
            </p:nvCxnSpPr>
            <p:spPr>
              <a:xfrm flipH="1" flipV="1">
                <a:off x="3131126" y="3768436"/>
                <a:ext cx="1385454" cy="803563"/>
              </a:xfrm>
              <a:prstGeom prst="line">
                <a:avLst/>
              </a:prstGeom>
            </p:spPr>
            <p:style>
              <a:lnRef idx="1">
                <a:schemeClr val="accent1"/>
              </a:lnRef>
              <a:fillRef idx="0">
                <a:schemeClr val="accent1"/>
              </a:fillRef>
              <a:effectRef idx="0">
                <a:schemeClr val="accent1"/>
              </a:effectRef>
              <a:fontRef idx="minor">
                <a:schemeClr val="tx1"/>
              </a:fontRef>
            </p:style>
          </p:cxnSp>
          <p:sp>
            <p:nvSpPr>
              <p:cNvPr id="15" name="云形 14"/>
              <p:cNvSpPr/>
              <p:nvPr/>
            </p:nvSpPr>
            <p:spPr>
              <a:xfrm>
                <a:off x="2182088" y="1891145"/>
                <a:ext cx="1898073" cy="109450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 </a:t>
                </a:r>
              </a:p>
              <a:p>
                <a:pPr algn="ctr"/>
                <a:r>
                  <a:rPr lang="en-US" altLang="zh-CN" dirty="0"/>
                  <a:t>I</a:t>
                </a:r>
                <a:r>
                  <a:rPr lang="en-US" altLang="zh-CN" dirty="0" smtClean="0"/>
                  <a:t>nterface</a:t>
                </a:r>
                <a:endParaRPr lang="zh-CN" altLang="en-US" dirty="0"/>
              </a:p>
            </p:txBody>
          </p:sp>
        </p:grpSp>
        <p:cxnSp>
          <p:nvCxnSpPr>
            <p:cNvPr id="52" name="直接箭头连接符 51"/>
            <p:cNvCxnSpPr/>
            <p:nvPr/>
          </p:nvCxnSpPr>
          <p:spPr>
            <a:xfrm>
              <a:off x="803559" y="4873495"/>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cxnSp>
          <p:nvCxnSpPr>
            <p:cNvPr id="53" name="直接箭头连接符 52"/>
            <p:cNvCxnSpPr/>
            <p:nvPr/>
          </p:nvCxnSpPr>
          <p:spPr>
            <a:xfrm>
              <a:off x="1939632" y="3287150"/>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grpSp>
      <p:grpSp>
        <p:nvGrpSpPr>
          <p:cNvPr id="57" name="组合 56"/>
          <p:cNvGrpSpPr/>
          <p:nvPr/>
        </p:nvGrpSpPr>
        <p:grpSpPr>
          <a:xfrm>
            <a:off x="6724073" y="1012764"/>
            <a:ext cx="4779821" cy="3889503"/>
            <a:chOff x="5971304" y="1513769"/>
            <a:chExt cx="4779821" cy="3889503"/>
          </a:xfrm>
        </p:grpSpPr>
        <p:grpSp>
          <p:nvGrpSpPr>
            <p:cNvPr id="49" name="组合 48"/>
            <p:cNvGrpSpPr/>
            <p:nvPr/>
          </p:nvGrpSpPr>
          <p:grpSpPr>
            <a:xfrm>
              <a:off x="6844144" y="1513769"/>
              <a:ext cx="3906981" cy="3889503"/>
              <a:chOff x="6844144" y="1361369"/>
              <a:chExt cx="3906981" cy="3889503"/>
            </a:xfrm>
          </p:grpSpPr>
          <p:grpSp>
            <p:nvGrpSpPr>
              <p:cNvPr id="37" name="组合 36"/>
              <p:cNvGrpSpPr/>
              <p:nvPr/>
            </p:nvGrpSpPr>
            <p:grpSpPr>
              <a:xfrm>
                <a:off x="6844144" y="2881744"/>
                <a:ext cx="3906981" cy="2369128"/>
                <a:chOff x="6899562" y="2881745"/>
                <a:chExt cx="3906981" cy="2369128"/>
              </a:xfrm>
            </p:grpSpPr>
            <p:sp>
              <p:nvSpPr>
                <p:cNvPr id="27" name="矩形 26"/>
                <p:cNvSpPr/>
                <p:nvPr/>
              </p:nvSpPr>
              <p:spPr>
                <a:xfrm>
                  <a:off x="8035635" y="2881745"/>
                  <a:ext cx="1634835" cy="88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Broker</a:t>
                  </a:r>
                  <a:endParaRPr lang="zh-CN" altLang="en-US" dirty="0"/>
                </a:p>
              </p:txBody>
            </p:sp>
            <p:sp>
              <p:nvSpPr>
                <p:cNvPr id="28" name="矩形 27"/>
                <p:cNvSpPr/>
                <p:nvPr/>
              </p:nvSpPr>
              <p:spPr>
                <a:xfrm>
                  <a:off x="6899562"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29" name="矩形 28"/>
                <p:cNvSpPr/>
                <p:nvPr/>
              </p:nvSpPr>
              <p:spPr>
                <a:xfrm>
                  <a:off x="8285016" y="457200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sp>
              <p:nvSpPr>
                <p:cNvPr id="30" name="矩形 29"/>
                <p:cNvSpPr/>
                <p:nvPr/>
              </p:nvSpPr>
              <p:spPr>
                <a:xfrm>
                  <a:off x="9670470" y="4571999"/>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Mobile Node</a:t>
                  </a:r>
                  <a:endParaRPr lang="zh-CN" altLang="en-US" dirty="0"/>
                </a:p>
              </p:txBody>
            </p:sp>
            <p:cxnSp>
              <p:nvCxnSpPr>
                <p:cNvPr id="31" name="直接连接符 30"/>
                <p:cNvCxnSpPr>
                  <a:stCxn id="28" idx="0"/>
                  <a:endCxn id="27" idx="2"/>
                </p:cNvCxnSpPr>
                <p:nvPr/>
              </p:nvCxnSpPr>
              <p:spPr>
                <a:xfrm flipV="1">
                  <a:off x="7467599" y="3768436"/>
                  <a:ext cx="1385454"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9" idx="0"/>
                  <a:endCxn id="27" idx="2"/>
                </p:cNvCxnSpPr>
                <p:nvPr/>
              </p:nvCxnSpPr>
              <p:spPr>
                <a:xfrm flipV="1">
                  <a:off x="8853053" y="3768436"/>
                  <a:ext cx="0" cy="80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0"/>
                  <a:endCxn id="27" idx="2"/>
                </p:cNvCxnSpPr>
                <p:nvPr/>
              </p:nvCxnSpPr>
              <p:spPr>
                <a:xfrm flipH="1" flipV="1">
                  <a:off x="8853053" y="3768436"/>
                  <a:ext cx="1385454" cy="803563"/>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矩形 37"/>
              <p:cNvSpPr/>
              <p:nvPr/>
            </p:nvSpPr>
            <p:spPr>
              <a:xfrm>
                <a:off x="6844144" y="136137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Research Node</a:t>
                </a:r>
                <a:endParaRPr lang="zh-CN" altLang="en-US" dirty="0"/>
              </a:p>
            </p:txBody>
          </p:sp>
          <p:sp>
            <p:nvSpPr>
              <p:cNvPr id="39" name="矩形 38"/>
              <p:cNvSpPr/>
              <p:nvPr/>
            </p:nvSpPr>
            <p:spPr>
              <a:xfrm>
                <a:off x="8229598" y="1361370"/>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Research Node</a:t>
                </a:r>
                <a:endParaRPr lang="zh-CN" altLang="en-US" dirty="0"/>
              </a:p>
            </p:txBody>
          </p:sp>
          <p:sp>
            <p:nvSpPr>
              <p:cNvPr id="40" name="矩形 39"/>
              <p:cNvSpPr/>
              <p:nvPr/>
            </p:nvSpPr>
            <p:spPr>
              <a:xfrm>
                <a:off x="9615052" y="1361369"/>
                <a:ext cx="1136073" cy="678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Research Node</a:t>
                </a:r>
                <a:endParaRPr lang="zh-CN" altLang="en-US" dirty="0"/>
              </a:p>
            </p:txBody>
          </p:sp>
          <p:cxnSp>
            <p:nvCxnSpPr>
              <p:cNvPr id="42" name="直接连接符 41"/>
              <p:cNvCxnSpPr>
                <a:stCxn id="38" idx="2"/>
              </p:cNvCxnSpPr>
              <p:nvPr/>
            </p:nvCxnSpPr>
            <p:spPr>
              <a:xfrm>
                <a:off x="7412181" y="2040243"/>
                <a:ext cx="1510144" cy="945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7" idx="0"/>
                <a:endCxn id="39" idx="2"/>
              </p:cNvCxnSpPr>
              <p:nvPr/>
            </p:nvCxnSpPr>
            <p:spPr>
              <a:xfrm flipV="1">
                <a:off x="8797635" y="2040243"/>
                <a:ext cx="0" cy="84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7" idx="0"/>
                <a:endCxn id="40" idx="2"/>
              </p:cNvCxnSpPr>
              <p:nvPr/>
            </p:nvCxnSpPr>
            <p:spPr>
              <a:xfrm flipV="1">
                <a:off x="8797635" y="2040242"/>
                <a:ext cx="1385454" cy="84150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直接箭头连接符 53"/>
            <p:cNvCxnSpPr/>
            <p:nvPr/>
          </p:nvCxnSpPr>
          <p:spPr>
            <a:xfrm>
              <a:off x="5971304" y="1853205"/>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54"/>
            <p:cNvCxnSpPr/>
            <p:nvPr/>
          </p:nvCxnSpPr>
          <p:spPr>
            <a:xfrm>
              <a:off x="5971304" y="5063834"/>
              <a:ext cx="872840" cy="0"/>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grpSp>
      <p:sp>
        <p:nvSpPr>
          <p:cNvPr id="58" name="文本框 57"/>
          <p:cNvSpPr txBox="1"/>
          <p:nvPr/>
        </p:nvSpPr>
        <p:spPr>
          <a:xfrm>
            <a:off x="676977" y="4977954"/>
            <a:ext cx="10826917" cy="1557349"/>
          </a:xfrm>
          <a:prstGeom prst="rect">
            <a:avLst/>
          </a:prstGeom>
          <a:noFill/>
        </p:spPr>
        <p:txBody>
          <a:bodyPr wrap="square" rtlCol="0">
            <a:spAutoFit/>
          </a:bodyPr>
          <a:lstStyle/>
          <a:p>
            <a:pPr fontAlgn="base">
              <a:spcBef>
                <a:spcPct val="20000"/>
              </a:spcBef>
              <a:spcAft>
                <a:spcPct val="0"/>
              </a:spcAft>
            </a:pPr>
            <a:r>
              <a:rPr lang="zh-CN" altLang="en-US" sz="2800" dirty="0" smtClean="0"/>
              <a:t>设备所有者向</a:t>
            </a:r>
            <a:r>
              <a:rPr lang="zh-CN" altLang="en-US" sz="2800" dirty="0"/>
              <a:t>系统提供计算和感测资源。 </a:t>
            </a:r>
            <a:endParaRPr lang="en-US" altLang="zh-CN" sz="2800" dirty="0" smtClean="0"/>
          </a:p>
          <a:p>
            <a:pPr fontAlgn="base">
              <a:spcBef>
                <a:spcPct val="20000"/>
              </a:spcBef>
              <a:spcAft>
                <a:spcPct val="0"/>
              </a:spcAft>
            </a:pPr>
            <a:r>
              <a:rPr lang="zh-CN" altLang="en-US" sz="2800" dirty="0" smtClean="0"/>
              <a:t>研究</a:t>
            </a:r>
            <a:r>
              <a:rPr lang="zh-CN" altLang="en-US" sz="2800" dirty="0"/>
              <a:t>人员</a:t>
            </a:r>
            <a:r>
              <a:rPr lang="zh-CN" altLang="en-US" sz="2800" dirty="0" smtClean="0"/>
              <a:t>在通过</a:t>
            </a:r>
            <a:r>
              <a:rPr lang="zh-CN" altLang="en-US" sz="2800" dirty="0"/>
              <a:t>部署实验来消耗这些资源。 </a:t>
            </a:r>
            <a:endParaRPr lang="en-US" altLang="zh-CN" sz="2800" dirty="0" smtClean="0"/>
          </a:p>
          <a:p>
            <a:pPr fontAlgn="base">
              <a:spcBef>
                <a:spcPct val="20000"/>
              </a:spcBef>
              <a:spcAft>
                <a:spcPct val="0"/>
              </a:spcAft>
            </a:pPr>
            <a:r>
              <a:rPr lang="zh-CN" altLang="en-US" sz="2800" dirty="0" smtClean="0"/>
              <a:t>测试台</a:t>
            </a:r>
            <a:r>
              <a:rPr lang="zh-CN" altLang="en-US" sz="2800" dirty="0"/>
              <a:t>的管理员决定哪些设备分配给哪些研究人员</a:t>
            </a:r>
            <a:r>
              <a:rPr lang="zh-CN" altLang="en-US" sz="2800" dirty="0" smtClean="0"/>
              <a:t>。</a:t>
            </a:r>
            <a:endParaRPr lang="zh-CN" altLang="en-US" dirty="0"/>
          </a:p>
        </p:txBody>
      </p:sp>
    </p:spTree>
    <p:extLst>
      <p:ext uri="{BB962C8B-B14F-4D97-AF65-F5344CB8AC3E}">
        <p14:creationId xmlns:p14="http://schemas.microsoft.com/office/powerpoint/2010/main" val="378648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 Architecture</a:t>
            </a:r>
            <a:endParaRPr lang="zh-CN" altLang="en-US" dirty="0"/>
          </a:p>
        </p:txBody>
      </p:sp>
      <p:pic>
        <p:nvPicPr>
          <p:cNvPr id="4" name="内容占位符 3"/>
          <p:cNvPicPr>
            <a:picLocks noGrp="1" noChangeAspect="1"/>
          </p:cNvPicPr>
          <p:nvPr>
            <p:ph idx="1"/>
          </p:nvPr>
        </p:nvPicPr>
        <p:blipFill>
          <a:blip r:embed="rId3"/>
          <a:stretch>
            <a:fillRect/>
          </a:stretch>
        </p:blipFill>
        <p:spPr>
          <a:xfrm>
            <a:off x="1511944" y="972181"/>
            <a:ext cx="8809524" cy="1942857"/>
          </a:xfrm>
          <a:prstGeom prst="rect">
            <a:avLst/>
          </a:prstGeom>
        </p:spPr>
      </p:pic>
      <p:pic>
        <p:nvPicPr>
          <p:cNvPr id="5" name="图片 4"/>
          <p:cNvPicPr>
            <a:picLocks noChangeAspect="1"/>
          </p:cNvPicPr>
          <p:nvPr/>
        </p:nvPicPr>
        <p:blipFill>
          <a:blip r:embed="rId4"/>
          <a:stretch>
            <a:fillRect/>
          </a:stretch>
        </p:blipFill>
        <p:spPr>
          <a:xfrm>
            <a:off x="1511944" y="3083964"/>
            <a:ext cx="8838095" cy="3314286"/>
          </a:xfrm>
          <a:prstGeom prst="rect">
            <a:avLst/>
          </a:prstGeom>
        </p:spPr>
      </p:pic>
    </p:spTree>
    <p:extLst>
      <p:ext uri="{BB962C8B-B14F-4D97-AF65-F5344CB8AC3E}">
        <p14:creationId xmlns:p14="http://schemas.microsoft.com/office/powerpoint/2010/main" val="584426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应用定制</a:t>
            </a:r>
            <a:endParaRPr lang="zh-CN" altLang="en-US" dirty="0"/>
          </a:p>
        </p:txBody>
      </p:sp>
      <p:pic>
        <p:nvPicPr>
          <p:cNvPr id="4" name="内容占位符 3"/>
          <p:cNvPicPr>
            <a:picLocks noGrp="1" noChangeAspect="1"/>
          </p:cNvPicPr>
          <p:nvPr>
            <p:ph idx="1"/>
          </p:nvPr>
        </p:nvPicPr>
        <p:blipFill>
          <a:blip r:embed="rId3"/>
          <a:stretch>
            <a:fillRect/>
          </a:stretch>
        </p:blipFill>
        <p:spPr>
          <a:xfrm>
            <a:off x="454097" y="1283350"/>
            <a:ext cx="5641903" cy="3214760"/>
          </a:xfrm>
          <a:prstGeom prst="rect">
            <a:avLst/>
          </a:prstGeom>
        </p:spPr>
      </p:pic>
      <p:sp>
        <p:nvSpPr>
          <p:cNvPr id="5" name="文本框 4"/>
          <p:cNvSpPr txBox="1"/>
          <p:nvPr/>
        </p:nvSpPr>
        <p:spPr>
          <a:xfrm>
            <a:off x="2510119" y="5252314"/>
            <a:ext cx="9412941" cy="523220"/>
          </a:xfrm>
          <a:prstGeom prst="rect">
            <a:avLst/>
          </a:prstGeom>
          <a:noFill/>
        </p:spPr>
        <p:txBody>
          <a:bodyPr wrap="square" rtlCol="0">
            <a:spAutoFit/>
          </a:bodyPr>
          <a:lstStyle/>
          <a:p>
            <a:r>
              <a:rPr lang="zh-CN" altLang="en-US" sz="2800" dirty="0"/>
              <a:t>封装了</a:t>
            </a:r>
            <a:r>
              <a:rPr lang="en-US" altLang="zh-CN" sz="2800" dirty="0"/>
              <a:t>11</a:t>
            </a:r>
            <a:r>
              <a:rPr lang="zh-CN" altLang="en-US" sz="2800" dirty="0"/>
              <a:t>种</a:t>
            </a:r>
            <a:r>
              <a:rPr lang="en-US" altLang="zh-CN" sz="2800" dirty="0"/>
              <a:t>API</a:t>
            </a:r>
            <a:r>
              <a:rPr lang="zh-CN" altLang="en-US" sz="2800" dirty="0"/>
              <a:t>，供开发人员设计相应的应用</a:t>
            </a:r>
          </a:p>
        </p:txBody>
      </p:sp>
      <p:pic>
        <p:nvPicPr>
          <p:cNvPr id="6" name="内容占位符 3"/>
          <p:cNvPicPr>
            <a:picLocks noChangeAspect="1"/>
          </p:cNvPicPr>
          <p:nvPr/>
        </p:nvPicPr>
        <p:blipFill>
          <a:blip r:embed="rId4"/>
          <a:stretch>
            <a:fillRect/>
          </a:stretch>
        </p:blipFill>
        <p:spPr bwMode="auto">
          <a:xfrm>
            <a:off x="6710785" y="765085"/>
            <a:ext cx="4871615" cy="425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3612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XMPP</a:t>
            </a:r>
            <a:r>
              <a:rPr lang="zh-CN" altLang="en-US" dirty="0" smtClean="0"/>
              <a:t>协议</a:t>
            </a:r>
            <a:endParaRPr lang="zh-CN" altLang="en-US" dirty="0"/>
          </a:p>
        </p:txBody>
      </p:sp>
      <p:sp>
        <p:nvSpPr>
          <p:cNvPr id="3" name="内容占位符 2"/>
          <p:cNvSpPr>
            <a:spLocks noGrp="1"/>
          </p:cNvSpPr>
          <p:nvPr>
            <p:ph idx="1"/>
          </p:nvPr>
        </p:nvSpPr>
        <p:spPr/>
        <p:txBody>
          <a:bodyPr/>
          <a:lstStyle/>
          <a:p>
            <a:r>
              <a:rPr lang="en-US" altLang="zh-CN" dirty="0" smtClean="0"/>
              <a:t>XMPP</a:t>
            </a:r>
            <a:r>
              <a:rPr lang="zh-CN" altLang="en-US" dirty="0" smtClean="0"/>
              <a:t>是一种基于</a:t>
            </a:r>
            <a:r>
              <a:rPr lang="en-US" altLang="zh-CN" dirty="0" smtClean="0"/>
              <a:t>XML</a:t>
            </a:r>
            <a:r>
              <a:rPr lang="zh-CN" altLang="en-US" dirty="0" smtClean="0"/>
              <a:t>的即时通信协议。</a:t>
            </a:r>
            <a:endParaRPr lang="en-US" altLang="zh-CN" dirty="0" smtClean="0"/>
          </a:p>
          <a:p>
            <a:pPr lvl="1"/>
            <a:r>
              <a:rPr lang="en-US" altLang="zh-CN" dirty="0" smtClean="0"/>
              <a:t> </a:t>
            </a:r>
            <a:r>
              <a:rPr lang="en-US" altLang="zh-CN" dirty="0"/>
              <a:t>XMPP </a:t>
            </a:r>
            <a:r>
              <a:rPr lang="zh-CN" altLang="en-US" dirty="0"/>
              <a:t>协议是公开的</a:t>
            </a:r>
            <a:r>
              <a:rPr lang="zh-CN" altLang="en-US" dirty="0" smtClean="0"/>
              <a:t>，并不</a:t>
            </a:r>
            <a:r>
              <a:rPr lang="zh-CN" altLang="en-US" dirty="0"/>
              <a:t>属于任何的机构和个人，而是属于整个社区，这一点从根本上保证了其开放性。</a:t>
            </a:r>
          </a:p>
          <a:p>
            <a:pPr lvl="1"/>
            <a:r>
              <a:rPr lang="zh-CN" altLang="en-US" dirty="0" smtClean="0"/>
              <a:t>在</a:t>
            </a:r>
            <a:r>
              <a:rPr lang="en-US" altLang="zh-CN" dirty="0"/>
              <a:t>XMPP </a:t>
            </a:r>
            <a:r>
              <a:rPr lang="zh-CN" altLang="en-US" dirty="0"/>
              <a:t>中</a:t>
            </a:r>
            <a:r>
              <a:rPr lang="zh-CN" altLang="en-US" dirty="0" smtClean="0"/>
              <a:t>，由于即时</a:t>
            </a:r>
            <a:r>
              <a:rPr lang="zh-CN" altLang="en-US" dirty="0"/>
              <a:t>消息和到场信息都是基于</a:t>
            </a:r>
            <a:r>
              <a:rPr lang="en-US" altLang="zh-CN" dirty="0"/>
              <a:t>XML </a:t>
            </a:r>
            <a:r>
              <a:rPr lang="zh-CN" altLang="en-US" dirty="0"/>
              <a:t>的结构化信息</a:t>
            </a:r>
            <a:r>
              <a:rPr lang="zh-CN" altLang="en-US" dirty="0" smtClean="0"/>
              <a:t>，因此具有</a:t>
            </a:r>
            <a:r>
              <a:rPr lang="zh-CN" altLang="en-US" dirty="0"/>
              <a:t>良好的语义完整性和扩展性。</a:t>
            </a:r>
            <a:endParaRPr lang="en-US" altLang="zh-CN" dirty="0" smtClean="0"/>
          </a:p>
          <a:p>
            <a:pPr lvl="1"/>
            <a:r>
              <a:rPr lang="zh-CN" altLang="en-US" dirty="0" smtClean="0"/>
              <a:t>最重要的一点，</a:t>
            </a:r>
            <a:r>
              <a:rPr lang="en-US" altLang="zh-CN" dirty="0" smtClean="0"/>
              <a:t>XMPP</a:t>
            </a:r>
            <a:r>
              <a:rPr lang="zh-CN" altLang="en-US" dirty="0" smtClean="0"/>
              <a:t>的工作原理正好贴合</a:t>
            </a:r>
            <a:r>
              <a:rPr lang="en-US" altLang="zh-CN" dirty="0" smtClean="0"/>
              <a:t>broker</a:t>
            </a:r>
            <a:r>
              <a:rPr lang="zh-CN" altLang="en-US" dirty="0" smtClean="0"/>
              <a:t>的工作需求。</a:t>
            </a:r>
            <a:endParaRPr lang="zh-CN" altLang="en-US" dirty="0"/>
          </a:p>
        </p:txBody>
      </p:sp>
      <p:pic>
        <p:nvPicPr>
          <p:cNvPr id="4" name="图片 3"/>
          <p:cNvPicPr>
            <a:picLocks noChangeAspect="1"/>
          </p:cNvPicPr>
          <p:nvPr/>
        </p:nvPicPr>
        <p:blipFill>
          <a:blip r:embed="rId3"/>
          <a:stretch>
            <a:fillRect/>
          </a:stretch>
        </p:blipFill>
        <p:spPr>
          <a:xfrm>
            <a:off x="1587259" y="3889220"/>
            <a:ext cx="4508741" cy="1859345"/>
          </a:xfrm>
          <a:prstGeom prst="rect">
            <a:avLst/>
          </a:prstGeom>
        </p:spPr>
      </p:pic>
    </p:spTree>
    <p:extLst>
      <p:ext uri="{BB962C8B-B14F-4D97-AF65-F5344CB8AC3E}">
        <p14:creationId xmlns:p14="http://schemas.microsoft.com/office/powerpoint/2010/main" val="37793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a:t>
            </a:r>
            <a:r>
              <a:rPr lang="zh-CN" altLang="en-US" dirty="0" smtClean="0"/>
              <a:t>调度</a:t>
            </a:r>
            <a:endParaRPr lang="zh-CN" altLang="en-US" dirty="0"/>
          </a:p>
        </p:txBody>
      </p:sp>
      <p:sp>
        <p:nvSpPr>
          <p:cNvPr id="3" name="内容占位符 2"/>
          <p:cNvSpPr>
            <a:spLocks noGrp="1"/>
          </p:cNvSpPr>
          <p:nvPr>
            <p:ph idx="1"/>
          </p:nvPr>
        </p:nvSpPr>
        <p:spPr/>
        <p:txBody>
          <a:bodyPr/>
          <a:lstStyle/>
          <a:p>
            <a:r>
              <a:rPr lang="zh-CN" altLang="en-US" dirty="0" smtClean="0"/>
              <a:t>由于手机存在能耗管理，会定时休眠。</a:t>
            </a:r>
            <a:endParaRPr lang="en-US" altLang="zh-CN" dirty="0" smtClean="0"/>
          </a:p>
          <a:p>
            <a:pPr lvl="1"/>
            <a:r>
              <a:rPr lang="en-US" altLang="zh-CN" dirty="0"/>
              <a:t>Wake </a:t>
            </a:r>
            <a:r>
              <a:rPr lang="en-US" altLang="zh-CN" dirty="0" smtClean="0"/>
              <a:t>Lock</a:t>
            </a:r>
            <a:endParaRPr lang="en-US" altLang="zh-CN" dirty="0"/>
          </a:p>
          <a:p>
            <a:pPr lvl="1"/>
            <a:r>
              <a:rPr lang="en-US" altLang="zh-CN" dirty="0"/>
              <a:t>Alarm</a:t>
            </a:r>
          </a:p>
          <a:p>
            <a:r>
              <a:rPr lang="zh-CN" altLang="en-US" dirty="0" smtClean="0"/>
              <a:t>引入</a:t>
            </a:r>
            <a:r>
              <a:rPr lang="en-US" altLang="zh-CN" dirty="0" smtClean="0"/>
              <a:t>Scheduler</a:t>
            </a:r>
            <a:r>
              <a:rPr lang="zh-CN" altLang="en-US" dirty="0" smtClean="0"/>
              <a:t>模块，利用线程池技术</a:t>
            </a:r>
            <a:endParaRPr lang="en-US" altLang="zh-CN" dirty="0" smtClean="0"/>
          </a:p>
        </p:txBody>
      </p:sp>
    </p:spTree>
    <p:extLst>
      <p:ext uri="{BB962C8B-B14F-4D97-AF65-F5344CB8AC3E}">
        <p14:creationId xmlns:p14="http://schemas.microsoft.com/office/powerpoint/2010/main" val="163881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4" id="{1A4D17E5-46D7-4C0E-9156-2CEB289CFDFA}" vid="{A755E57B-C200-442E-AB50-93ADF01121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4241</TotalTime>
  <Words>1955</Words>
  <Application>Microsoft Office PowerPoint</Application>
  <PresentationFormat>宽屏</PresentationFormat>
  <Paragraphs>131</Paragraphs>
  <Slides>27</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宋体</vt:lpstr>
      <vt:lpstr>Arial</vt:lpstr>
      <vt:lpstr>Calibri</vt:lpstr>
      <vt:lpstr>pku4</vt:lpstr>
      <vt:lpstr>Middleware in Mobile Sensing</vt:lpstr>
      <vt:lpstr>Motivation</vt:lpstr>
      <vt:lpstr>Paper 1 ：Pogo, a Middleware for Mobile Phone Sensing Niels Brouwers@Middleware 2012 </vt:lpstr>
      <vt:lpstr>Paper 1：Contributions</vt:lpstr>
      <vt:lpstr>Testbed Organization</vt:lpstr>
      <vt:lpstr>Node Architecture</vt:lpstr>
      <vt:lpstr>应用定制</vt:lpstr>
      <vt:lpstr>XMPP协议</vt:lpstr>
      <vt:lpstr>事件调度</vt:lpstr>
      <vt:lpstr>Tail Detection</vt:lpstr>
      <vt:lpstr>Tail Detection</vt:lpstr>
      <vt:lpstr>Evaluation</vt:lpstr>
      <vt:lpstr>Evaluation</vt:lpstr>
      <vt:lpstr>总结</vt:lpstr>
      <vt:lpstr>Paper 2: Motivation</vt:lpstr>
      <vt:lpstr>Contributions</vt:lpstr>
      <vt:lpstr>Organization</vt:lpstr>
      <vt:lpstr>数据流架构</vt:lpstr>
      <vt:lpstr>系统设计</vt:lpstr>
      <vt:lpstr>远程数据流管理</vt:lpstr>
      <vt:lpstr>传感器采样</vt:lpstr>
      <vt:lpstr>应用样例</vt:lpstr>
      <vt:lpstr>Application 1 Facebook Sensor Map</vt:lpstr>
      <vt:lpstr>Application 2 ConWeb</vt:lpstr>
      <vt:lpstr>Comparison</vt:lpstr>
      <vt:lpstr>实验评估</vt:lpstr>
      <vt:lpstr>实验评估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in Mobile Sensing</dc:title>
  <dc:creator>zjbpoping</dc:creator>
  <cp:lastModifiedBy>zjbpoping</cp:lastModifiedBy>
  <cp:revision>90</cp:revision>
  <dcterms:created xsi:type="dcterms:W3CDTF">2017-03-01T04:58:03Z</dcterms:created>
  <dcterms:modified xsi:type="dcterms:W3CDTF">2017-03-04T07:06:58Z</dcterms:modified>
</cp:coreProperties>
</file>