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305" r:id="rId25"/>
    <p:sldId id="278" r:id="rId26"/>
    <p:sldId id="307" r:id="rId27"/>
    <p:sldId id="306" r:id="rId28"/>
    <p:sldId id="283" r:id="rId29"/>
    <p:sldId id="280" r:id="rId30"/>
    <p:sldId id="281" r:id="rId31"/>
    <p:sldId id="284" r:id="rId32"/>
    <p:sldId id="282" r:id="rId33"/>
    <p:sldId id="285" r:id="rId34"/>
    <p:sldId id="286" r:id="rId35"/>
    <p:sldId id="287" r:id="rId36"/>
    <p:sldId id="288" r:id="rId37"/>
    <p:sldId id="289" r:id="rId38"/>
    <p:sldId id="290" r:id="rId39"/>
    <p:sldId id="291" r:id="rId40"/>
    <p:sldId id="292" r:id="rId41"/>
    <p:sldId id="293" r:id="rId42"/>
    <p:sldId id="295" r:id="rId43"/>
    <p:sldId id="294" r:id="rId44"/>
    <p:sldId id="296" r:id="rId45"/>
    <p:sldId id="298" r:id="rId46"/>
    <p:sldId id="299" r:id="rId47"/>
    <p:sldId id="300" r:id="rId48"/>
    <p:sldId id="302" r:id="rId49"/>
    <p:sldId id="301" r:id="rId50"/>
    <p:sldId id="303" r:id="rId51"/>
    <p:sldId id="304"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01" autoAdjust="0"/>
  </p:normalViewPr>
  <p:slideViewPr>
    <p:cSldViewPr snapToGrid="0">
      <p:cViewPr varScale="1">
        <p:scale>
          <a:sx n="58" d="100"/>
          <a:sy n="58" d="100"/>
        </p:scale>
        <p:origin x="16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C1D89-CF60-4E9F-BE32-036B7FF05F06}" type="datetimeFigureOut">
              <a:rPr lang="zh-CN" altLang="en-US" smtClean="0"/>
              <a:t>2017/4/22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AC97F-D519-48C2-A5D7-E3F9A0C2187A}" type="slidenum">
              <a:rPr lang="zh-CN" altLang="en-US" smtClean="0"/>
              <a:t>‹#›</a:t>
            </a:fld>
            <a:endParaRPr lang="zh-CN" altLang="en-US"/>
          </a:p>
        </p:txBody>
      </p:sp>
    </p:spTree>
    <p:extLst>
      <p:ext uri="{BB962C8B-B14F-4D97-AF65-F5344CB8AC3E}">
        <p14:creationId xmlns:p14="http://schemas.microsoft.com/office/powerpoint/2010/main" val="8457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集中式部署和分布式部署</a:t>
            </a:r>
            <a:endParaRPr lang="en-US" altLang="zh-CN" dirty="0" smtClean="0"/>
          </a:p>
          <a:p>
            <a:r>
              <a:rPr lang="en-US" altLang="zh-CN" dirty="0" smtClean="0"/>
              <a:t>1.</a:t>
            </a:r>
            <a:r>
              <a:rPr lang="zh-CN" altLang="en-US" sz="1200" b="0" i="0" u="none" strike="noStrike" kern="1200" baseline="0" dirty="0" smtClean="0">
                <a:solidFill>
                  <a:schemeClr val="tx1"/>
                </a:solidFill>
                <a:latin typeface="+mn-lt"/>
                <a:ea typeface="+mn-ea"/>
                <a:cs typeface="+mn-cs"/>
              </a:rPr>
              <a:t>软件应用不再是一段段的程序文本，而是可被部署运行在目标节点上的应用模块</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该阶段主要是根据待部署的应用模块以及当前供部署的节点环境来确定部署方案。</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这个阶段将完成把应用模块根 据部署方案安装到节点的具体工作，并且将根据环境的变化对部署进行调整</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a:t>
            </a:fld>
            <a:endParaRPr lang="zh-CN" altLang="en-US"/>
          </a:p>
        </p:txBody>
      </p:sp>
    </p:spTree>
    <p:extLst>
      <p:ext uri="{BB962C8B-B14F-4D97-AF65-F5344CB8AC3E}">
        <p14:creationId xmlns:p14="http://schemas.microsoft.com/office/powerpoint/2010/main" val="325434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原有的模块生成方式是没法实现后续的按需部署的</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15</a:t>
            </a:fld>
            <a:endParaRPr lang="zh-CN" altLang="en-US"/>
          </a:p>
        </p:txBody>
      </p:sp>
    </p:spTree>
    <p:extLst>
      <p:ext uri="{BB962C8B-B14F-4D97-AF65-F5344CB8AC3E}">
        <p14:creationId xmlns:p14="http://schemas.microsoft.com/office/powerpoint/2010/main" val="134876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由于难以在设计实现时就准确预计应用对资源的需求，因而开发者通常根据自身的经验或是环境的约束而编写出或重构生成可能需要远程执行的应用模块，使应用系统从产生开始就易受网络条件等环境变化的影响。</a:t>
            </a:r>
            <a:br>
              <a:rPr lang="zh-CN" altLang="en-US" dirty="0" smtClean="0"/>
            </a:br>
            <a:endParaRPr lang="zh-CN" altLang="en-US" dirty="0" smtClean="0"/>
          </a:p>
          <a:p>
            <a:r>
              <a:rPr lang="zh-CN" altLang="en-US" dirty="0" smtClean="0"/>
              <a:t>第二、 那些已经远程执行的应用模块只能通过固定了的远程调用进行访问，而不能在运 行时按需回收到本地执行或是改变远程执行的位置。</a:t>
            </a:r>
            <a:endParaRPr lang="en-US" altLang="zh-CN" dirty="0" smtClean="0"/>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现有工作主要停留在简化应用程序中远程调用结构的开发上面，没有考虑到环境 变化导致资源供需改变时，直接内存调用和远程调用结构各自的优缺点以及适用 范围，所以也没能解决好如何产生可按需部署的应用模块这一问题。</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16</a:t>
            </a:fld>
            <a:endParaRPr lang="zh-CN" altLang="en-US"/>
          </a:p>
        </p:txBody>
      </p:sp>
    </p:spTree>
    <p:extLst>
      <p:ext uri="{BB962C8B-B14F-4D97-AF65-F5344CB8AC3E}">
        <p14:creationId xmlns:p14="http://schemas.microsoft.com/office/powerpoint/2010/main" val="3819776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Nproxy</a:t>
            </a:r>
            <a:r>
              <a:rPr lang="zh-CN" altLang="en-US" dirty="0" smtClean="0"/>
              <a:t>需要继承</a:t>
            </a:r>
            <a:r>
              <a:rPr lang="en-US" altLang="zh-CN" dirty="0" err="1" smtClean="0"/>
              <a:t>Nparentproxy</a:t>
            </a:r>
            <a:r>
              <a:rPr lang="zh-CN" altLang="en-US" dirty="0" smtClean="0"/>
              <a:t>，否则某些强制类型转换会出现问题</a:t>
            </a:r>
            <a:endParaRPr lang="en-US" altLang="zh-CN" dirty="0" smtClean="0"/>
          </a:p>
          <a:p>
            <a:endParaRPr lang="en-US" altLang="zh-CN" dirty="0" smtClean="0"/>
          </a:p>
          <a:p>
            <a:r>
              <a:rPr lang="zh-CN" altLang="en-US" dirty="0" smtClean="0"/>
              <a:t>隐含方法，静态方法</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从接口的角度来说，如果一个类和其 </a:t>
            </a:r>
            <a:r>
              <a:rPr lang="en-US" altLang="zh-CN" sz="1200" b="0" i="0" u="none" strike="noStrike" kern="1200" baseline="0" dirty="0" smtClean="0">
                <a:solidFill>
                  <a:schemeClr val="tx1"/>
                </a:solidFill>
                <a:latin typeface="+mn-lt"/>
                <a:ea typeface="+mn-ea"/>
                <a:cs typeface="+mn-cs"/>
              </a:rPr>
              <a:t>proxy </a:t>
            </a:r>
            <a:r>
              <a:rPr lang="zh-CN" altLang="en-US" sz="1200" b="0" i="0" u="none" strike="noStrike" kern="1200" baseline="0" dirty="0" smtClean="0">
                <a:solidFill>
                  <a:schemeClr val="tx1"/>
                </a:solidFill>
                <a:latin typeface="+mn-lt"/>
                <a:ea typeface="+mn-ea"/>
                <a:cs typeface="+mn-cs"/>
              </a:rPr>
              <a:t>类都实现了相同的接口，则这两个类是完全一样的。</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21</a:t>
            </a:fld>
            <a:endParaRPr lang="zh-CN" altLang="en-US"/>
          </a:p>
        </p:txBody>
      </p:sp>
    </p:spTree>
    <p:extLst>
      <p:ext uri="{BB962C8B-B14F-4D97-AF65-F5344CB8AC3E}">
        <p14:creationId xmlns:p14="http://schemas.microsoft.com/office/powerpoint/2010/main" val="96607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其主要功能是让每一个应用类实现一个特殊的</a:t>
            </a:r>
            <a:r>
              <a:rPr lang="en-US" altLang="zh-CN" dirty="0" err="1" smtClean="0"/>
              <a:t>ServerObject</a:t>
            </a:r>
            <a:r>
              <a:rPr lang="en-US" altLang="zh-CN" dirty="0" smtClean="0"/>
              <a:t> </a:t>
            </a:r>
            <a:r>
              <a:rPr lang="zh-CN" altLang="en-US" dirty="0" smtClean="0"/>
              <a:t>接口中的如下两个方法：</a:t>
            </a:r>
            <a:r>
              <a:rPr lang="en-US" altLang="zh-CN" dirty="0" err="1" smtClean="0"/>
              <a:t>getID</a:t>
            </a:r>
            <a:r>
              <a:rPr lang="zh-CN" altLang="en-US" dirty="0" smtClean="0"/>
              <a:t>和 </a:t>
            </a:r>
            <a:r>
              <a:rPr lang="en-US" altLang="zh-CN" dirty="0" err="1" smtClean="0"/>
              <a:t>getProxyForSerializing</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22</a:t>
            </a:fld>
            <a:endParaRPr lang="zh-CN" altLang="en-US"/>
          </a:p>
        </p:txBody>
      </p:sp>
    </p:spTree>
    <p:extLst>
      <p:ext uri="{BB962C8B-B14F-4D97-AF65-F5344CB8AC3E}">
        <p14:creationId xmlns:p14="http://schemas.microsoft.com/office/powerpoint/2010/main" val="366858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24</a:t>
            </a:fld>
            <a:endParaRPr lang="zh-CN" altLang="en-US"/>
          </a:p>
        </p:txBody>
      </p:sp>
    </p:spTree>
    <p:extLst>
      <p:ext uri="{BB962C8B-B14F-4D97-AF65-F5344CB8AC3E}">
        <p14:creationId xmlns:p14="http://schemas.microsoft.com/office/powerpoint/2010/main" val="18483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这些部分都比较细节，就只说一下分布式死锁的处理</a:t>
            </a:r>
            <a:endParaRPr lang="en-US" altLang="zh-CN" dirty="0" smtClean="0"/>
          </a:p>
          <a:p>
            <a:r>
              <a:rPr lang="zh-CN" altLang="en-US" dirty="0" smtClean="0"/>
              <a:t>修改同步机制</a:t>
            </a:r>
            <a:endParaRPr lang="en-US" altLang="zh-CN" dirty="0" smtClean="0"/>
          </a:p>
          <a:p>
            <a:r>
              <a:rPr lang="zh-CN" altLang="en-US" dirty="0" smtClean="0"/>
              <a:t>发现</a:t>
            </a:r>
            <a:r>
              <a:rPr lang="en-US" altLang="zh-CN" dirty="0" smtClean="0"/>
              <a:t>synchronized</a:t>
            </a:r>
            <a:r>
              <a:rPr lang="zh-CN" altLang="en-US" dirty="0" smtClean="0"/>
              <a:t>原语 标注线程</a:t>
            </a:r>
            <a:r>
              <a:rPr lang="en-US" altLang="zh-CN" dirty="0" smtClean="0"/>
              <a:t>id</a:t>
            </a:r>
            <a:r>
              <a:rPr lang="zh-CN" altLang="en-US" dirty="0" smtClean="0"/>
              <a:t>，</a:t>
            </a:r>
            <a:r>
              <a:rPr lang="en-US" altLang="zh-CN" dirty="0" smtClean="0"/>
              <a:t>thread3</a:t>
            </a:r>
            <a:r>
              <a:rPr lang="zh-CN" altLang="en-US" dirty="0" smtClean="0"/>
              <a:t>发现</a:t>
            </a:r>
            <a:r>
              <a:rPr lang="en-US" altLang="zh-CN" dirty="0" smtClean="0"/>
              <a:t>id</a:t>
            </a:r>
            <a:r>
              <a:rPr lang="zh-CN" altLang="en-US" dirty="0" smtClean="0"/>
              <a:t>为</a:t>
            </a:r>
            <a:r>
              <a:rPr lang="en-US" altLang="zh-CN" dirty="0" smtClean="0"/>
              <a:t>1</a:t>
            </a:r>
            <a:r>
              <a:rPr lang="zh-CN" altLang="en-US" dirty="0" smtClean="0"/>
              <a:t>，就不需要等待了</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25</a:t>
            </a:fld>
            <a:endParaRPr lang="zh-CN" altLang="en-US"/>
          </a:p>
        </p:txBody>
      </p:sp>
    </p:spTree>
    <p:extLst>
      <p:ext uri="{BB962C8B-B14F-4D97-AF65-F5344CB8AC3E}">
        <p14:creationId xmlns:p14="http://schemas.microsoft.com/office/powerpoint/2010/main" val="240836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当某个</a:t>
            </a:r>
            <a:r>
              <a:rPr lang="en-US" altLang="zh-CN" sz="1200" b="0" i="0" u="none" strike="noStrike" kern="1200" baseline="0" dirty="0" err="1" smtClean="0">
                <a:solidFill>
                  <a:schemeClr val="tx1"/>
                </a:solidFill>
                <a:latin typeface="+mn-lt"/>
                <a:ea typeface="+mn-ea"/>
                <a:cs typeface="+mn-cs"/>
              </a:rPr>
              <a:t>NProxy</a:t>
            </a:r>
            <a:r>
              <a:rPr lang="zh-CN" altLang="en-US" sz="1200" b="0" i="0" u="none" strike="noStrike" kern="1200" baseline="0" dirty="0" smtClean="0">
                <a:solidFill>
                  <a:schemeClr val="tx1"/>
                </a:solidFill>
                <a:latin typeface="+mn-lt"/>
                <a:ea typeface="+mn-ea"/>
                <a:cs typeface="+mn-cs"/>
              </a:rPr>
              <a:t>被创建时，一方面，它会向</a:t>
            </a:r>
            <a:r>
              <a:rPr lang="en-US" altLang="zh-CN" sz="1200" b="0" i="0" u="none" strike="noStrike" kern="1200" baseline="0" dirty="0" smtClean="0">
                <a:solidFill>
                  <a:schemeClr val="tx1"/>
                </a:solidFill>
                <a:latin typeface="+mn-lt"/>
                <a:ea typeface="+mn-ea"/>
                <a:cs typeface="+mn-cs"/>
              </a:rPr>
              <a:t>N </a:t>
            </a:r>
            <a:r>
              <a:rPr lang="zh-CN" altLang="en-US" sz="1200" b="0" i="0" u="none" strike="noStrike" kern="1200" baseline="0" dirty="0" smtClean="0">
                <a:solidFill>
                  <a:schemeClr val="tx1"/>
                </a:solidFill>
                <a:latin typeface="+mn-lt"/>
                <a:ea typeface="+mn-ea"/>
                <a:cs typeface="+mn-cs"/>
              </a:rPr>
              <a:t>所在端的</a:t>
            </a:r>
            <a:r>
              <a:rPr lang="en-US" altLang="zh-CN" sz="1200" b="0" i="0" u="none" strike="noStrike" kern="1200" baseline="0" dirty="0" smtClean="0">
                <a:solidFill>
                  <a:schemeClr val="tx1"/>
                </a:solidFill>
                <a:latin typeface="+mn-lt"/>
                <a:ea typeface="+mn-ea"/>
                <a:cs typeface="+mn-cs"/>
              </a:rPr>
              <a:t>DGC</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Distributed Garbage Collector</a:t>
            </a:r>
            <a:r>
              <a:rPr lang="zh-CN" altLang="en-US" sz="1200" b="0" i="0" u="none" strike="noStrike" kern="1200" baseline="0" dirty="0" smtClean="0">
                <a:solidFill>
                  <a:schemeClr val="tx1"/>
                </a:solidFill>
                <a:latin typeface="+mn-lt"/>
                <a:ea typeface="+mn-ea"/>
                <a:cs typeface="+mn-cs"/>
              </a:rPr>
              <a:t>）进行 注册，使对应的 </a:t>
            </a:r>
            <a:r>
              <a:rPr lang="en-US" altLang="zh-CN" sz="1200" b="0" i="0" u="none" strike="noStrike" kern="1200" baseline="0" dirty="0" smtClean="0">
                <a:solidFill>
                  <a:schemeClr val="tx1"/>
                </a:solidFill>
                <a:latin typeface="+mn-lt"/>
                <a:ea typeface="+mn-ea"/>
                <a:cs typeface="+mn-cs"/>
              </a:rPr>
              <a:t>N </a:t>
            </a:r>
            <a:r>
              <a:rPr lang="zh-CN" altLang="en-US" sz="1200" b="0" i="0" u="none" strike="noStrike" kern="1200" baseline="0" dirty="0" smtClean="0">
                <a:solidFill>
                  <a:schemeClr val="tx1"/>
                </a:solidFill>
                <a:latin typeface="+mn-lt"/>
                <a:ea typeface="+mn-ea"/>
                <a:cs typeface="+mn-cs"/>
              </a:rPr>
              <a:t>实例的引用数增一，并记录下它的引用存根。另一方面，它也 会向本地的 </a:t>
            </a:r>
            <a:r>
              <a:rPr lang="en-US" altLang="zh-CN" sz="1200" b="0" i="0" u="none" strike="noStrike" kern="1200" baseline="0" dirty="0" smtClean="0">
                <a:solidFill>
                  <a:schemeClr val="tx1"/>
                </a:solidFill>
                <a:latin typeface="+mn-lt"/>
                <a:ea typeface="+mn-ea"/>
                <a:cs typeface="+mn-cs"/>
              </a:rPr>
              <a:t>endpoint </a:t>
            </a:r>
            <a:r>
              <a:rPr lang="zh-CN" altLang="en-US" sz="1200" b="0" i="0" u="none" strike="noStrike" kern="1200" baseline="0" dirty="0" smtClean="0">
                <a:solidFill>
                  <a:schemeClr val="tx1"/>
                </a:solidFill>
                <a:latin typeface="+mn-lt"/>
                <a:ea typeface="+mn-ea"/>
                <a:cs typeface="+mn-cs"/>
              </a:rPr>
              <a:t>进行注册，由 </a:t>
            </a:r>
            <a:r>
              <a:rPr lang="en-US" altLang="zh-CN" sz="1200" b="0" i="0" u="none" strike="noStrike" kern="1200" baseline="0" dirty="0" smtClean="0">
                <a:solidFill>
                  <a:schemeClr val="tx1"/>
                </a:solidFill>
                <a:latin typeface="+mn-lt"/>
                <a:ea typeface="+mn-ea"/>
                <a:cs typeface="+mn-cs"/>
              </a:rPr>
              <a:t>endpoint </a:t>
            </a:r>
            <a:r>
              <a:rPr lang="zh-CN" altLang="en-US" sz="1200" b="0" i="0" u="none" strike="noStrike" kern="1200" baseline="0" dirty="0" smtClean="0">
                <a:solidFill>
                  <a:schemeClr val="tx1"/>
                </a:solidFill>
                <a:latin typeface="+mn-lt"/>
                <a:ea typeface="+mn-ea"/>
                <a:cs typeface="+mn-cs"/>
              </a:rPr>
              <a:t>调用本地的 </a:t>
            </a:r>
            <a:r>
              <a:rPr lang="en-US" altLang="zh-CN" sz="1200" b="0" i="0" u="none" strike="noStrike" kern="1200" baseline="0" dirty="0" smtClean="0">
                <a:solidFill>
                  <a:schemeClr val="tx1"/>
                </a:solidFill>
                <a:latin typeface="+mn-lt"/>
                <a:ea typeface="+mn-ea"/>
                <a:cs typeface="+mn-cs"/>
              </a:rPr>
              <a:t>DGC </a:t>
            </a:r>
            <a:r>
              <a:rPr lang="zh-CN" altLang="en-US" sz="1200" b="0" i="0" u="none" strike="noStrike" kern="1200" baseline="0" dirty="0" smtClean="0">
                <a:solidFill>
                  <a:schemeClr val="tx1"/>
                </a:solidFill>
                <a:latin typeface="+mn-lt"/>
                <a:ea typeface="+mn-ea"/>
                <a:cs typeface="+mn-cs"/>
              </a:rPr>
              <a:t>来对 </a:t>
            </a:r>
            <a:r>
              <a:rPr lang="en-US" altLang="zh-CN" sz="1200" b="0" i="0" u="none" strike="noStrike" kern="1200" baseline="0" dirty="0" err="1" smtClean="0">
                <a:solidFill>
                  <a:schemeClr val="tx1"/>
                </a:solidFill>
                <a:latin typeface="+mn-lt"/>
                <a:ea typeface="+mn-ea"/>
                <a:cs typeface="+mn-cs"/>
              </a:rPr>
              <a:t>NProxy</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是否还 被继续使用进行跟踪。当 </a:t>
            </a:r>
            <a:r>
              <a:rPr lang="en-US" altLang="zh-CN" sz="1200" b="0" i="0" u="none" strike="noStrike" kern="1200" baseline="0" dirty="0" smtClean="0">
                <a:solidFill>
                  <a:schemeClr val="tx1"/>
                </a:solidFill>
                <a:latin typeface="+mn-lt"/>
                <a:ea typeface="+mn-ea"/>
                <a:cs typeface="+mn-cs"/>
              </a:rPr>
              <a:t>DGC </a:t>
            </a:r>
            <a:r>
              <a:rPr lang="zh-CN" altLang="en-US" sz="1200" b="0" i="0" u="none" strike="noStrike" kern="1200" baseline="0" dirty="0" smtClean="0">
                <a:solidFill>
                  <a:schemeClr val="tx1"/>
                </a:solidFill>
                <a:latin typeface="+mn-lt"/>
                <a:ea typeface="+mn-ea"/>
                <a:cs typeface="+mn-cs"/>
              </a:rPr>
              <a:t>的定期检查机制发现该 </a:t>
            </a:r>
            <a:r>
              <a:rPr lang="en-US" altLang="zh-CN" sz="1200" b="0" i="0" u="none" strike="noStrike" kern="1200" baseline="0" dirty="0" smtClean="0">
                <a:solidFill>
                  <a:schemeClr val="tx1"/>
                </a:solidFill>
                <a:latin typeface="+mn-lt"/>
                <a:ea typeface="+mn-ea"/>
                <a:cs typeface="+mn-cs"/>
              </a:rPr>
              <a:t>proxy </a:t>
            </a:r>
            <a:r>
              <a:rPr lang="zh-CN" altLang="en-US" sz="1200" b="0" i="0" u="none" strike="noStrike" kern="1200" baseline="0" dirty="0" smtClean="0">
                <a:solidFill>
                  <a:schemeClr val="tx1"/>
                </a:solidFill>
                <a:latin typeface="+mn-lt"/>
                <a:ea typeface="+mn-ea"/>
                <a:cs typeface="+mn-cs"/>
              </a:rPr>
              <a:t>不再被使用时，就会 执行清理操作，向远端的 </a:t>
            </a:r>
            <a:r>
              <a:rPr lang="en-US" altLang="zh-CN" sz="1200" b="0" i="0" u="none" strike="noStrike" kern="1200" baseline="0" dirty="0" smtClean="0">
                <a:solidFill>
                  <a:schemeClr val="tx1"/>
                </a:solidFill>
                <a:latin typeface="+mn-lt"/>
                <a:ea typeface="+mn-ea"/>
                <a:cs typeface="+mn-cs"/>
              </a:rPr>
              <a:t>endpoint </a:t>
            </a:r>
            <a:r>
              <a:rPr lang="zh-CN" altLang="en-US" sz="1200" b="0" i="0" u="none" strike="noStrike" kern="1200" baseline="0" dirty="0" smtClean="0">
                <a:solidFill>
                  <a:schemeClr val="tx1"/>
                </a:solidFill>
                <a:latin typeface="+mn-lt"/>
                <a:ea typeface="+mn-ea"/>
                <a:cs typeface="+mn-cs"/>
              </a:rPr>
              <a:t>发出清理消息。远端的 </a:t>
            </a:r>
            <a:r>
              <a:rPr lang="en-US" altLang="zh-CN" sz="1200" b="0" i="0" u="none" strike="noStrike" kern="1200" baseline="0" dirty="0" smtClean="0">
                <a:solidFill>
                  <a:schemeClr val="tx1"/>
                </a:solidFill>
                <a:latin typeface="+mn-lt"/>
                <a:ea typeface="+mn-ea"/>
                <a:cs typeface="+mn-cs"/>
              </a:rPr>
              <a:t>endpoint </a:t>
            </a:r>
            <a:r>
              <a:rPr lang="zh-CN" altLang="en-US" sz="1200" b="0" i="0" u="none" strike="noStrike" kern="1200" baseline="0" dirty="0" smtClean="0">
                <a:solidFill>
                  <a:schemeClr val="tx1"/>
                </a:solidFill>
                <a:latin typeface="+mn-lt"/>
                <a:ea typeface="+mn-ea"/>
                <a:cs typeface="+mn-cs"/>
              </a:rPr>
              <a:t>收到该消息后 会调用所在端的 </a:t>
            </a:r>
            <a:r>
              <a:rPr lang="en-US" altLang="zh-CN" sz="1200" b="0" i="0" u="none" strike="noStrike" kern="1200" baseline="0" dirty="0" smtClean="0">
                <a:solidFill>
                  <a:schemeClr val="tx1"/>
                </a:solidFill>
                <a:latin typeface="+mn-lt"/>
                <a:ea typeface="+mn-ea"/>
                <a:cs typeface="+mn-cs"/>
              </a:rPr>
              <a:t>DGC </a:t>
            </a:r>
            <a:r>
              <a:rPr lang="zh-CN" altLang="en-US" sz="1200" b="0" i="0" u="none" strike="noStrike" kern="1200" baseline="0" dirty="0" smtClean="0">
                <a:solidFill>
                  <a:schemeClr val="tx1"/>
                </a:solidFill>
                <a:latin typeface="+mn-lt"/>
                <a:ea typeface="+mn-ea"/>
                <a:cs typeface="+mn-cs"/>
              </a:rPr>
              <a:t>来执行清理命令，即，找到 </a:t>
            </a:r>
            <a:r>
              <a:rPr lang="en-US" altLang="zh-CN" sz="1200" b="0" i="0" u="none" strike="noStrike" kern="1200" baseline="0" dirty="0" smtClean="0">
                <a:solidFill>
                  <a:schemeClr val="tx1"/>
                </a:solidFill>
                <a:latin typeface="+mn-lt"/>
                <a:ea typeface="+mn-ea"/>
                <a:cs typeface="+mn-cs"/>
              </a:rPr>
              <a:t>proxy </a:t>
            </a:r>
            <a:r>
              <a:rPr lang="zh-CN" altLang="en-US" sz="1200" b="0" i="0" u="none" strike="noStrike" kern="1200" baseline="0" dirty="0" smtClean="0">
                <a:solidFill>
                  <a:schemeClr val="tx1"/>
                </a:solidFill>
                <a:latin typeface="+mn-lt"/>
                <a:ea typeface="+mn-ea"/>
                <a:cs typeface="+mn-cs"/>
              </a:rPr>
              <a:t>所对应的应用类实例 </a:t>
            </a:r>
            <a:r>
              <a:rPr lang="en-US" altLang="zh-CN" sz="1200" b="0" i="0" u="none" strike="noStrike" kern="1200" baseline="0" dirty="0" smtClean="0">
                <a:solidFill>
                  <a:schemeClr val="tx1"/>
                </a:solidFill>
                <a:latin typeface="+mn-lt"/>
                <a:ea typeface="+mn-ea"/>
                <a:cs typeface="+mn-cs"/>
              </a:rPr>
              <a:t>N</a:t>
            </a:r>
            <a:r>
              <a:rPr lang="zh-CN" altLang="en-US" sz="1200" b="0" i="0" u="none" strike="noStrike" kern="1200" baseline="0" dirty="0" smtClean="0">
                <a:solidFill>
                  <a:schemeClr val="tx1"/>
                </a:solidFill>
                <a:latin typeface="+mn-lt"/>
                <a:ea typeface="+mn-ea"/>
                <a:cs typeface="+mn-cs"/>
              </a:rPr>
              <a:t>，将后者的被引用数减一，并清除 </a:t>
            </a:r>
            <a:r>
              <a:rPr lang="en-US" altLang="zh-CN" sz="1200" b="0" i="0" u="none" strike="noStrike" kern="1200" baseline="0" dirty="0" smtClean="0">
                <a:solidFill>
                  <a:schemeClr val="tx1"/>
                </a:solidFill>
                <a:latin typeface="+mn-lt"/>
                <a:ea typeface="+mn-ea"/>
                <a:cs typeface="+mn-cs"/>
              </a:rPr>
              <a:t>proxy </a:t>
            </a:r>
            <a:r>
              <a:rPr lang="zh-CN" altLang="en-US" sz="1200" b="0" i="0" u="none" strike="noStrike" kern="1200" baseline="0" dirty="0" smtClean="0">
                <a:solidFill>
                  <a:schemeClr val="tx1"/>
                </a:solidFill>
                <a:latin typeface="+mn-lt"/>
                <a:ea typeface="+mn-ea"/>
                <a:cs typeface="+mn-cs"/>
              </a:rPr>
              <a:t>所对应的引用存根。当发现该 </a:t>
            </a:r>
            <a:r>
              <a:rPr lang="en-US" altLang="zh-CN" sz="1200" b="0" i="0" u="none" strike="noStrike" kern="1200" baseline="0" dirty="0" smtClean="0">
                <a:solidFill>
                  <a:schemeClr val="tx1"/>
                </a:solidFill>
                <a:latin typeface="+mn-lt"/>
                <a:ea typeface="+mn-ea"/>
                <a:cs typeface="+mn-cs"/>
              </a:rPr>
              <a:t>N </a:t>
            </a:r>
            <a:r>
              <a:rPr lang="zh-CN" altLang="en-US" sz="1200" b="0" i="0" u="none" strike="noStrike" kern="1200" baseline="0" dirty="0" smtClean="0">
                <a:solidFill>
                  <a:schemeClr val="tx1"/>
                </a:solidFill>
                <a:latin typeface="+mn-lt"/>
                <a:ea typeface="+mn-ea"/>
                <a:cs typeface="+mn-cs"/>
              </a:rPr>
              <a:t>实例的被 引用数变为零时，就调用其 </a:t>
            </a:r>
            <a:r>
              <a:rPr lang="en-US" altLang="zh-CN" sz="1200" b="0" i="0" u="none" strike="noStrike" kern="1200" baseline="0" dirty="0" smtClean="0">
                <a:solidFill>
                  <a:schemeClr val="tx1"/>
                </a:solidFill>
                <a:latin typeface="+mn-lt"/>
                <a:ea typeface="+mn-ea"/>
                <a:cs typeface="+mn-cs"/>
              </a:rPr>
              <a:t>dispose </a:t>
            </a:r>
            <a:r>
              <a:rPr lang="zh-CN" altLang="en-US" sz="1200" b="0" i="0" u="none" strike="noStrike" kern="1200" baseline="0" dirty="0" smtClean="0">
                <a:solidFill>
                  <a:schemeClr val="tx1"/>
                </a:solidFill>
                <a:latin typeface="+mn-lt"/>
                <a:ea typeface="+mn-ea"/>
                <a:cs typeface="+mn-cs"/>
              </a:rPr>
              <a:t>方法，进行资源释放，完成垃圾回收工作。</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26</a:t>
            </a:fld>
            <a:endParaRPr lang="zh-CN" altLang="en-US"/>
          </a:p>
        </p:txBody>
      </p:sp>
    </p:spTree>
    <p:extLst>
      <p:ext uri="{BB962C8B-B14F-4D97-AF65-F5344CB8AC3E}">
        <p14:creationId xmlns:p14="http://schemas.microsoft.com/office/powerpoint/2010/main" val="3831592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a:t>
            </a:r>
            <a:r>
              <a:rPr lang="en-US" altLang="zh-CN" dirty="0" smtClean="0"/>
              <a:t>endpoint</a:t>
            </a:r>
            <a:r>
              <a:rPr lang="zh-CN" altLang="en-US" dirty="0" smtClean="0"/>
              <a:t>的功能怎么按需调度</a:t>
            </a:r>
            <a:r>
              <a:rPr lang="en-US" altLang="zh-CN" dirty="0" smtClean="0"/>
              <a:t>class</a:t>
            </a:r>
            <a:r>
              <a:rPr lang="zh-CN" altLang="en-US" dirty="0" smtClean="0"/>
              <a:t>会牵扯到部署方案生成和调整，将会在后面两章的</a:t>
            </a:r>
            <a:r>
              <a:rPr lang="en-US" altLang="zh-CN" dirty="0" err="1" smtClean="0"/>
              <a:t>ppt</a:t>
            </a:r>
            <a:r>
              <a:rPr lang="zh-CN" altLang="en-US" dirty="0" smtClean="0"/>
              <a:t>展开，这里只先介绍和模块生成操作相关的内容</a:t>
            </a:r>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27</a:t>
            </a:fld>
            <a:endParaRPr lang="zh-CN" altLang="en-US"/>
          </a:p>
        </p:txBody>
      </p:sp>
    </p:spTree>
    <p:extLst>
      <p:ext uri="{BB962C8B-B14F-4D97-AF65-F5344CB8AC3E}">
        <p14:creationId xmlns:p14="http://schemas.microsoft.com/office/powerpoint/2010/main" val="3564784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若是把聚类的判断放在应用运行时来决定，并以此产生部署方案，则运行时开销会很大。由于应用在设计实现时，它的应用类之间的聚类基本上已经明确了，所以可以通过程序分析而直接得到这些聚类信息，并在运行时依照该信息生成部署方案。</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31</a:t>
            </a:fld>
            <a:endParaRPr lang="zh-CN" altLang="en-US"/>
          </a:p>
        </p:txBody>
      </p:sp>
    </p:spTree>
    <p:extLst>
      <p:ext uri="{BB962C8B-B14F-4D97-AF65-F5344CB8AC3E}">
        <p14:creationId xmlns:p14="http://schemas.microsoft.com/office/powerpoint/2010/main" val="160693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调用关系图 </a:t>
            </a:r>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32</a:t>
            </a:fld>
            <a:endParaRPr lang="zh-CN" altLang="en-US"/>
          </a:p>
        </p:txBody>
      </p:sp>
    </p:spTree>
    <p:extLst>
      <p:ext uri="{BB962C8B-B14F-4D97-AF65-F5344CB8AC3E}">
        <p14:creationId xmlns:p14="http://schemas.microsoft.com/office/powerpoint/2010/main" val="259788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环境变化导致资源需求 改变，进而需要改变应用的部署结构时，则还需要经过停机、修改源码、重编译、重部署、重启等步骤</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4</a:t>
            </a:fld>
            <a:endParaRPr lang="zh-CN" altLang="en-US"/>
          </a:p>
        </p:txBody>
      </p:sp>
    </p:spTree>
    <p:extLst>
      <p:ext uri="{BB962C8B-B14F-4D97-AF65-F5344CB8AC3E}">
        <p14:creationId xmlns:p14="http://schemas.microsoft.com/office/powerpoint/2010/main" val="92567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按照这种方法循环执行，可以得到</a:t>
            </a:r>
            <a:r>
              <a:rPr lang="en-US" altLang="zh-CN" dirty="0" smtClean="0"/>
              <a:t>[1,</a:t>
            </a:r>
            <a:r>
              <a:rPr lang="en-US" altLang="zh-CN" baseline="0" dirty="0" smtClean="0"/>
              <a:t> </a:t>
            </a:r>
            <a:r>
              <a:rPr lang="en-US" altLang="zh-CN" dirty="0" smtClean="0"/>
              <a:t>N]</a:t>
            </a:r>
            <a:r>
              <a:rPr lang="zh-CN" altLang="en-US" dirty="0" smtClean="0"/>
              <a:t>种聚类结果。一开始是一个大的</a:t>
            </a:r>
            <a:r>
              <a:rPr lang="en-US" altLang="zh-CN" dirty="0" smtClean="0"/>
              <a:t>cluster</a:t>
            </a:r>
            <a:r>
              <a:rPr lang="zh-CN" altLang="en-US" dirty="0" smtClean="0"/>
              <a:t>，最后每一个类都是一个</a:t>
            </a:r>
            <a:r>
              <a:rPr lang="en-US" altLang="zh-CN" dirty="0" smtClean="0"/>
              <a:t>cluster</a:t>
            </a:r>
          </a:p>
          <a:p>
            <a:endParaRPr lang="en-US" altLang="zh-CN" dirty="0" smtClean="0"/>
          </a:p>
          <a:p>
            <a:r>
              <a:rPr lang="zh-CN" altLang="en-US" dirty="0" smtClean="0"/>
              <a:t>中间值越大表明，各个类越不经常通过这个边交互，越应该被删除</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33</a:t>
            </a:fld>
            <a:endParaRPr lang="zh-CN" altLang="en-US"/>
          </a:p>
        </p:txBody>
      </p:sp>
    </p:spTree>
    <p:extLst>
      <p:ext uri="{BB962C8B-B14F-4D97-AF65-F5344CB8AC3E}">
        <p14:creationId xmlns:p14="http://schemas.microsoft.com/office/powerpoint/2010/main" val="79982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Testcase</a:t>
            </a:r>
            <a:r>
              <a:rPr lang="zh-CN" altLang="en-US" dirty="0" smtClean="0"/>
              <a:t>进行程序的动态分析也会因为测试集以及测试覆盖率问题出现</a:t>
            </a:r>
            <a:r>
              <a:rPr lang="en-US" altLang="zh-CN" dirty="0" smtClean="0"/>
              <a:t>call-value</a:t>
            </a:r>
            <a:r>
              <a:rPr lang="zh-CN" altLang="en-US" dirty="0" smtClean="0"/>
              <a:t>计算不准确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34</a:t>
            </a:fld>
            <a:endParaRPr lang="zh-CN" altLang="en-US"/>
          </a:p>
        </p:txBody>
      </p:sp>
    </p:spTree>
    <p:extLst>
      <p:ext uri="{BB962C8B-B14F-4D97-AF65-F5344CB8AC3E}">
        <p14:creationId xmlns:p14="http://schemas.microsoft.com/office/powerpoint/2010/main" val="1442043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绝对大小不同或是计量单位不同带来的影响，因而在合并这两个值之前都分别对它们进行了归一化，人为给定</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36</a:t>
            </a:fld>
            <a:endParaRPr lang="zh-CN" altLang="en-US"/>
          </a:p>
        </p:txBody>
      </p:sp>
    </p:spTree>
    <p:extLst>
      <p:ext uri="{BB962C8B-B14F-4D97-AF65-F5344CB8AC3E}">
        <p14:creationId xmlns:p14="http://schemas.microsoft.com/office/powerpoint/2010/main" val="518331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threshold </a:t>
            </a:r>
            <a:r>
              <a:rPr lang="zh-CN" altLang="en-US" dirty="0" smtClean="0"/>
              <a:t>的取值范围是</a:t>
            </a:r>
            <a:r>
              <a:rPr lang="en-US" altLang="zh-CN" dirty="0" smtClean="0"/>
              <a:t>[1, </a:t>
            </a:r>
            <a:r>
              <a:rPr lang="en-US" altLang="zh-CN" dirty="0" err="1" smtClean="0"/>
              <a:t>Nclass_num</a:t>
            </a:r>
            <a:r>
              <a:rPr lang="en-US" altLang="zh-CN" dirty="0" smtClean="0"/>
              <a:t>]</a:t>
            </a:r>
            <a:r>
              <a:rPr lang="zh-CN" altLang="en-US" dirty="0" smtClean="0"/>
              <a:t>，会得到一个聚类图</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应用中的 </a:t>
            </a:r>
            <a:r>
              <a:rPr lang="en-US" altLang="zh-CN" dirty="0" smtClean="0"/>
              <a:t>endpoint </a:t>
            </a:r>
            <a:r>
              <a:rPr lang="zh-CN" altLang="en-US" dirty="0" smtClean="0"/>
              <a:t>将会使用该信息来辅助决定哪些类对应的计算逻辑应该被转移到远程执行，以避免将相互间调用频繁的类部署到不同节点的情况发生。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这一部分的实现实际上在第一部分生成模块的时候就已经实现了，需要用它来辅助决策。</a:t>
            </a:r>
          </a:p>
          <a:p>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38</a:t>
            </a:fld>
            <a:endParaRPr lang="zh-CN" altLang="en-US"/>
          </a:p>
        </p:txBody>
      </p:sp>
    </p:spTree>
    <p:extLst>
      <p:ext uri="{BB962C8B-B14F-4D97-AF65-F5344CB8AC3E}">
        <p14:creationId xmlns:p14="http://schemas.microsoft.com/office/powerpoint/2010/main" val="111031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边为调用频率和传输数据量的积</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40</a:t>
            </a:fld>
            <a:endParaRPr lang="zh-CN" altLang="en-US"/>
          </a:p>
        </p:txBody>
      </p:sp>
    </p:spTree>
    <p:extLst>
      <p:ext uri="{BB962C8B-B14F-4D97-AF65-F5344CB8AC3E}">
        <p14:creationId xmlns:p14="http://schemas.microsoft.com/office/powerpoint/2010/main" val="2578275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Linpack</a:t>
            </a:r>
            <a:r>
              <a:rPr lang="zh-CN" altLang="en-US" dirty="0" smtClean="0"/>
              <a:t>是个线性系统软件，解方程用</a:t>
            </a:r>
            <a:endParaRPr lang="en-US" altLang="zh-CN" dirty="0" smtClean="0"/>
          </a:p>
          <a:p>
            <a:r>
              <a:rPr lang="zh-CN" altLang="en-US" dirty="0" smtClean="0"/>
              <a:t>图形用户接口，允许人交互使用，计算密集型，数据密集，多线程</a:t>
            </a:r>
            <a:endParaRPr lang="zh-CN" altLang="en-US" dirty="0"/>
          </a:p>
        </p:txBody>
      </p:sp>
      <p:sp>
        <p:nvSpPr>
          <p:cNvPr id="4" name="灯片编号占位符 3"/>
          <p:cNvSpPr>
            <a:spLocks noGrp="1"/>
          </p:cNvSpPr>
          <p:nvPr>
            <p:ph type="sldNum" sz="quarter" idx="10"/>
          </p:nvPr>
        </p:nvSpPr>
        <p:spPr/>
        <p:txBody>
          <a:bodyPr/>
          <a:lstStyle/>
          <a:p>
            <a:fld id="{F8F65EEF-2284-425C-BB87-A99EE5EAB350}" type="slidenum">
              <a:rPr lang="zh-CN" altLang="en-US" smtClean="0"/>
              <a:t>45</a:t>
            </a:fld>
            <a:endParaRPr lang="zh-CN" altLang="en-US"/>
          </a:p>
        </p:txBody>
      </p:sp>
    </p:spTree>
    <p:extLst>
      <p:ext uri="{BB962C8B-B14F-4D97-AF65-F5344CB8AC3E}">
        <p14:creationId xmlns:p14="http://schemas.microsoft.com/office/powerpoint/2010/main" val="2609452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第一个是原应用，第二个是重构后的应用，第三到六，总是迁移，分别对应</a:t>
            </a:r>
            <a:r>
              <a:rPr lang="en-US" altLang="zh-CN" dirty="0" smtClean="0"/>
              <a:t>WIFI</a:t>
            </a:r>
            <a:r>
              <a:rPr lang="zh-CN" altLang="en-US" dirty="0" smtClean="0"/>
              <a:t>不同的往返时间情况下的表现</a:t>
            </a:r>
            <a:endParaRPr lang="en-US" altLang="zh-CN" dirty="0" smtClean="0"/>
          </a:p>
          <a:p>
            <a:r>
              <a:rPr lang="zh-CN" altLang="en-US" dirty="0" smtClean="0"/>
              <a:t>第七种只迁移监控类，就是不进行聚类</a:t>
            </a:r>
            <a:endParaRPr lang="en-US" altLang="zh-CN" dirty="0" smtClean="0"/>
          </a:p>
          <a:p>
            <a:r>
              <a:rPr lang="zh-CN" altLang="en-US" dirty="0" smtClean="0"/>
              <a:t>第</a:t>
            </a:r>
            <a:r>
              <a:rPr lang="en-US" altLang="zh-CN" dirty="0" smtClean="0"/>
              <a:t>8</a:t>
            </a:r>
            <a:r>
              <a:rPr lang="zh-CN" altLang="en-US" dirty="0" smtClean="0"/>
              <a:t>种，</a:t>
            </a:r>
            <a:r>
              <a:rPr lang="en-US" altLang="zh-CN" dirty="0" smtClean="0"/>
              <a:t>120</a:t>
            </a:r>
            <a:r>
              <a:rPr lang="zh-CN" altLang="en-US" dirty="0" smtClean="0"/>
              <a:t>秒内延迟从</a:t>
            </a:r>
            <a:r>
              <a:rPr lang="en-US" altLang="zh-CN" dirty="0" smtClean="0"/>
              <a:t>50ms</a:t>
            </a:r>
            <a:r>
              <a:rPr lang="zh-CN" altLang="en-US" dirty="0" smtClean="0"/>
              <a:t>变到</a:t>
            </a:r>
            <a:r>
              <a:rPr lang="en-US" altLang="zh-CN" dirty="0" smtClean="0"/>
              <a:t>300ms</a:t>
            </a:r>
            <a:endParaRPr lang="zh-CN" altLang="en-US" dirty="0"/>
          </a:p>
        </p:txBody>
      </p:sp>
      <p:sp>
        <p:nvSpPr>
          <p:cNvPr id="4" name="灯片编号占位符 3"/>
          <p:cNvSpPr>
            <a:spLocks noGrp="1"/>
          </p:cNvSpPr>
          <p:nvPr>
            <p:ph type="sldNum" sz="quarter" idx="10"/>
          </p:nvPr>
        </p:nvSpPr>
        <p:spPr/>
        <p:txBody>
          <a:bodyPr/>
          <a:lstStyle/>
          <a:p>
            <a:fld id="{F8F65EEF-2284-425C-BB87-A99EE5EAB350}" type="slidenum">
              <a:rPr lang="zh-CN" altLang="en-US" smtClean="0"/>
              <a:t>47</a:t>
            </a:fld>
            <a:endParaRPr lang="zh-CN" altLang="en-US"/>
          </a:p>
        </p:txBody>
      </p:sp>
    </p:spTree>
    <p:extLst>
      <p:ext uri="{BB962C8B-B14F-4D97-AF65-F5344CB8AC3E}">
        <p14:creationId xmlns:p14="http://schemas.microsoft.com/office/powerpoint/2010/main" val="4272317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Agent </a:t>
            </a:r>
            <a:r>
              <a:rPr lang="zh-CN" altLang="en-US" sz="1200" b="0" i="0" u="none" strike="noStrike" kern="1200" baseline="0" dirty="0" smtClean="0">
                <a:solidFill>
                  <a:schemeClr val="tx1"/>
                </a:solidFill>
                <a:latin typeface="+mn-lt"/>
                <a:ea typeface="+mn-ea"/>
                <a:cs typeface="+mn-cs"/>
              </a:rPr>
              <a:t>通过在 </a:t>
            </a:r>
            <a:r>
              <a:rPr lang="en-US" altLang="zh-CN" sz="1200" b="0" i="0" u="none" strike="noStrike" kern="1200" baseline="0" dirty="0" smtClean="0">
                <a:solidFill>
                  <a:schemeClr val="tx1"/>
                </a:solidFill>
                <a:latin typeface="+mn-lt"/>
                <a:ea typeface="+mn-ea"/>
                <a:cs typeface="+mn-cs"/>
              </a:rPr>
              <a:t>Agent</a:t>
            </a:r>
            <a:r>
              <a:rPr lang="zh-CN" altLang="en-US" sz="1200" b="0" i="0" u="none" strike="noStrike" kern="1200" baseline="0" dirty="0" smtClean="0">
                <a:solidFill>
                  <a:schemeClr val="tx1"/>
                </a:solidFill>
                <a:latin typeface="+mn-lt"/>
                <a:ea typeface="+mn-ea"/>
                <a:cs typeface="+mn-cs"/>
              </a:rPr>
              <a:t>平台注册监听器，从而在某个监听的消息被发出时收到该消息。</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5</a:t>
            </a:fld>
            <a:endParaRPr lang="zh-CN" altLang="en-US"/>
          </a:p>
        </p:txBody>
      </p:sp>
    </p:spTree>
    <p:extLst>
      <p:ext uri="{BB962C8B-B14F-4D97-AF65-F5344CB8AC3E}">
        <p14:creationId xmlns:p14="http://schemas.microsoft.com/office/powerpoint/2010/main" val="42850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t>若要应用能够运行在其他 </a:t>
            </a:r>
            <a:r>
              <a:rPr lang="en-US" altLang="zh-CN" sz="1200" dirty="0" smtClean="0"/>
              <a:t>DSM </a:t>
            </a:r>
            <a:r>
              <a:rPr lang="zh-CN" altLang="en-US" sz="1200" dirty="0" smtClean="0"/>
              <a:t>系统，则需要重新编写特定于 </a:t>
            </a:r>
            <a:r>
              <a:rPr lang="en-US" altLang="zh-CN" sz="1200" dirty="0" smtClean="0"/>
              <a:t>DSM </a:t>
            </a:r>
            <a:r>
              <a:rPr lang="zh-CN" altLang="en-US" sz="1200" dirty="0" smtClean="0"/>
              <a:t>的代码。</a:t>
            </a:r>
            <a:endParaRPr lang="en-US" altLang="zh-CN" sz="1200"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6</a:t>
            </a:fld>
            <a:endParaRPr lang="zh-CN" altLang="en-US"/>
          </a:p>
        </p:txBody>
      </p:sp>
    </p:spTree>
    <p:extLst>
      <p:ext uri="{BB962C8B-B14F-4D97-AF65-F5344CB8AC3E}">
        <p14:creationId xmlns:p14="http://schemas.microsoft.com/office/powerpoint/2010/main" val="302974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最简单的一个分布式共享内存</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7</a:t>
            </a:fld>
            <a:endParaRPr lang="zh-CN" altLang="en-US"/>
          </a:p>
        </p:txBody>
      </p:sp>
    </p:spTree>
    <p:extLst>
      <p:ext uri="{BB962C8B-B14F-4D97-AF65-F5344CB8AC3E}">
        <p14:creationId xmlns:p14="http://schemas.microsoft.com/office/powerpoint/2010/main" val="331425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t>把对象的直接方法调用替换为对远程对象的方法调用</a:t>
            </a:r>
            <a:endParaRPr lang="en-US" altLang="zh-CN" sz="1200" dirty="0" smtClean="0"/>
          </a:p>
          <a:p>
            <a:pPr marL="0" indent="0">
              <a:buNone/>
            </a:pPr>
            <a:r>
              <a:rPr lang="zh-CN" altLang="en-US" sz="1200" dirty="0" smtClean="0"/>
              <a:t>把直接对象引用重构为通过</a:t>
            </a:r>
            <a:r>
              <a:rPr lang="en-US" altLang="zh-CN" sz="1200" dirty="0" smtClean="0"/>
              <a:t>proxy</a:t>
            </a:r>
            <a:r>
              <a:rPr lang="zh-CN" altLang="en-US" sz="1200" dirty="0" smtClean="0"/>
              <a:t>进行的间接对象引用</a:t>
            </a:r>
            <a:endParaRPr lang="en-US" altLang="zh-CN" sz="1200"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9</a:t>
            </a:fld>
            <a:endParaRPr lang="zh-CN" altLang="en-US"/>
          </a:p>
        </p:txBody>
      </p:sp>
    </p:spTree>
    <p:extLst>
      <p:ext uri="{BB962C8B-B14F-4D97-AF65-F5344CB8AC3E}">
        <p14:creationId xmlns:p14="http://schemas.microsoft.com/office/powerpoint/2010/main" val="143521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远程对象的重构实现</a:t>
            </a:r>
            <a:endParaRPr lang="en-US" altLang="zh-CN" dirty="0" smtClean="0"/>
          </a:p>
          <a:p>
            <a:r>
              <a:rPr lang="zh-CN" altLang="en-US" dirty="0" smtClean="0"/>
              <a:t>远程对象的远程调用和通过</a:t>
            </a:r>
            <a:r>
              <a:rPr lang="en-US" altLang="zh-CN" dirty="0" smtClean="0"/>
              <a:t>proxy</a:t>
            </a:r>
            <a:r>
              <a:rPr lang="zh-CN" altLang="en-US" dirty="0" smtClean="0"/>
              <a:t>的间接对象引用</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10</a:t>
            </a:fld>
            <a:endParaRPr lang="zh-CN" altLang="en-US"/>
          </a:p>
        </p:txBody>
      </p:sp>
    </p:spTree>
    <p:extLst>
      <p:ext uri="{BB962C8B-B14F-4D97-AF65-F5344CB8AC3E}">
        <p14:creationId xmlns:p14="http://schemas.microsoft.com/office/powerpoint/2010/main" val="423829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应用模块部署方案都是基于现有的应用模块，考虑资源需求、带宽、交互频率等因素以求解得到最大化的部署目标。</a:t>
            </a:r>
            <a:endParaRPr lang="en-US" altLang="zh-CN" dirty="0" smtClean="0"/>
          </a:p>
          <a:p>
            <a:r>
              <a:rPr lang="zh-CN" altLang="en-US" dirty="0" smtClean="0"/>
              <a:t>现有工作中，通常直接对应用部署的拓扑结构进行调整。而调整要么采用对应用整体复制以形成集群来处理客户请求的方式，要么由管理员决定需要调整的模块以及新的部署方案。</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12</a:t>
            </a:fld>
            <a:endParaRPr lang="zh-CN" altLang="en-US"/>
          </a:p>
        </p:txBody>
      </p:sp>
    </p:spTree>
    <p:extLst>
      <p:ext uri="{BB962C8B-B14F-4D97-AF65-F5344CB8AC3E}">
        <p14:creationId xmlns:p14="http://schemas.microsoft.com/office/powerpoint/2010/main" val="2083036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按需部署要有可按需部署的应用模块。也就是说，某一模块中的计算逻辑可以按照部署需要被转移到本地或是远程执行，模块间的本地</a:t>
            </a:r>
            <a:r>
              <a:rPr lang="en-US" altLang="zh-CN" dirty="0" smtClean="0"/>
              <a:t>/</a:t>
            </a:r>
            <a:r>
              <a:rPr lang="zh-CN" altLang="en-US" dirty="0" smtClean="0"/>
              <a:t>远程互操作也应随之改变</a:t>
            </a:r>
            <a:endParaRPr lang="en-US" altLang="zh-CN" dirty="0" smtClean="0"/>
          </a:p>
          <a:p>
            <a:r>
              <a:rPr lang="zh-CN" altLang="en-US" dirty="0" smtClean="0"/>
              <a:t>调整要么采用对应用整体复制以形成集群来处理客户请求的方式，要么由管理员决定需要调整的模块以及新的部署方案。缺少一种自动的及时的部署调整方法。</a:t>
            </a:r>
            <a:endParaRPr lang="en-US" altLang="zh-CN" dirty="0" smtClean="0"/>
          </a:p>
          <a:p>
            <a:endParaRPr lang="en-US" altLang="zh-CN" dirty="0" smtClean="0"/>
          </a:p>
          <a:p>
            <a:r>
              <a:rPr lang="zh-CN" altLang="en-US" dirty="0" smtClean="0"/>
              <a:t>本文将应用部署到网络节点的拓扑结构随资源需要而进行的动态调整称为按需部署。 </a:t>
            </a:r>
            <a:endParaRPr lang="zh-CN" altLang="en-US" dirty="0"/>
          </a:p>
        </p:txBody>
      </p:sp>
      <p:sp>
        <p:nvSpPr>
          <p:cNvPr id="4" name="灯片编号占位符 3"/>
          <p:cNvSpPr>
            <a:spLocks noGrp="1"/>
          </p:cNvSpPr>
          <p:nvPr>
            <p:ph type="sldNum" sz="quarter" idx="10"/>
          </p:nvPr>
        </p:nvSpPr>
        <p:spPr/>
        <p:txBody>
          <a:bodyPr/>
          <a:lstStyle/>
          <a:p>
            <a:fld id="{E7DAC97F-D519-48C2-A5D7-E3F9A0C2187A}" type="slidenum">
              <a:rPr lang="zh-CN" altLang="en-US" smtClean="0"/>
              <a:t>13</a:t>
            </a:fld>
            <a:endParaRPr lang="zh-CN" altLang="en-US"/>
          </a:p>
        </p:txBody>
      </p:sp>
    </p:spTree>
    <p:extLst>
      <p:ext uri="{BB962C8B-B14F-4D97-AF65-F5344CB8AC3E}">
        <p14:creationId xmlns:p14="http://schemas.microsoft.com/office/powerpoint/2010/main" val="358904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fld id="{6F3D22E0-A0F1-459E-94F1-F3FACC18075B}" type="datetimeFigureOut">
              <a:rPr lang="zh-CN" altLang="en-US" smtClean="0"/>
              <a:t>2017/4/22</a:t>
            </a:fld>
            <a:endParaRPr lang="zh-CN" altLang="en-US"/>
          </a:p>
        </p:txBody>
      </p:sp>
      <p:sp>
        <p:nvSpPr>
          <p:cNvPr id="6" name="灯片编号占位符 5"/>
          <p:cNvSpPr>
            <a:spLocks noGrp="1"/>
          </p:cNvSpPr>
          <p:nvPr>
            <p:ph type="sldNum" sz="quarter" idx="12"/>
          </p:nvPr>
        </p:nvSpPr>
        <p:spPr>
          <a:xfrm>
            <a:off x="3276600" y="6308725"/>
            <a:ext cx="2133600" cy="365125"/>
          </a:xfrm>
          <a:prstGeom prst="rect">
            <a:avLst/>
          </a:prstGeom>
        </p:spPr>
        <p:txBody>
          <a:bodyPr/>
          <a:lstStyle>
            <a:lvl1pPr>
              <a:defRPr/>
            </a:lvl1pPr>
          </a:lstStyle>
          <a:p>
            <a:fld id="{1B60E442-8FF8-48F6-A70D-E4812ADAF127}" type="slidenum">
              <a:rPr lang="zh-CN" altLang="en-US" smtClean="0"/>
              <a:t>‹#›</a:t>
            </a:fld>
            <a:endParaRPr lang="zh-CN" altLang="en-US"/>
          </a:p>
        </p:txBody>
      </p:sp>
    </p:spTree>
    <p:extLst>
      <p:ext uri="{BB962C8B-B14F-4D97-AF65-F5344CB8AC3E}">
        <p14:creationId xmlns:p14="http://schemas.microsoft.com/office/powerpoint/2010/main" val="4100684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1889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85800" y="2130425"/>
            <a:ext cx="7770813"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457200" y="6356350"/>
            <a:ext cx="2132013" cy="363538"/>
          </a:xfrm>
          <a:prstGeom prst="rect">
            <a:avLst/>
          </a:prstGeom>
        </p:spPr>
        <p:txBody>
          <a:bodyPr/>
          <a:lstStyle>
            <a:lvl1pPr>
              <a:defRPr/>
            </a:lvl1pPr>
          </a:lstStyle>
          <a:p>
            <a:fld id="{6F3D22E0-A0F1-459E-94F1-F3FACC18075B}" type="datetimeFigureOut">
              <a:rPr lang="zh-CN" altLang="en-US" smtClean="0"/>
              <a:t>2017/4/22</a:t>
            </a:fld>
            <a:endParaRPr lang="zh-CN" altLang="en-US"/>
          </a:p>
        </p:txBody>
      </p:sp>
      <p:sp>
        <p:nvSpPr>
          <p:cNvPr id="4" name="灯片编号占位符 3"/>
          <p:cNvSpPr>
            <a:spLocks noGrp="1"/>
          </p:cNvSpPr>
          <p:nvPr>
            <p:ph type="sldNum" idx="11"/>
          </p:nvPr>
        </p:nvSpPr>
        <p:spPr>
          <a:xfrm>
            <a:off x="6553200" y="6356350"/>
            <a:ext cx="2132013" cy="363538"/>
          </a:xfrm>
          <a:prstGeom prst="rect">
            <a:avLst/>
          </a:prstGeom>
        </p:spPr>
        <p:txBody>
          <a:bodyPr/>
          <a:lstStyle>
            <a:lvl1pPr>
              <a:defRPr/>
            </a:lvl1pPr>
          </a:lstStyle>
          <a:p>
            <a:fld id="{1B60E442-8FF8-48F6-A70D-E4812ADAF127}" type="slidenum">
              <a:rPr lang="zh-CN" altLang="en-US" smtClean="0"/>
              <a:t>‹#›</a:t>
            </a:fld>
            <a:endParaRPr lang="zh-CN" altLang="en-US"/>
          </a:p>
        </p:txBody>
      </p:sp>
    </p:spTree>
    <p:extLst>
      <p:ext uri="{BB962C8B-B14F-4D97-AF65-F5344CB8AC3E}">
        <p14:creationId xmlns:p14="http://schemas.microsoft.com/office/powerpoint/2010/main" val="3078027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6F3D22E0-A0F1-459E-94F1-F3FACC18075B}" type="datetimeFigureOut">
              <a:rPr lang="zh-CN" altLang="en-US" smtClean="0"/>
              <a:t>2017/4/22</a:t>
            </a:fld>
            <a:endParaRPr lang="zh-CN" altLang="en-US"/>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1B60E442-8FF8-48F6-A70D-E4812ADAF127}" type="slidenum">
              <a:rPr lang="zh-CN" altLang="en-US" smtClean="0"/>
              <a:t>‹#›</a:t>
            </a:fld>
            <a:endParaRPr lang="zh-CN" altLang="en-US"/>
          </a:p>
        </p:txBody>
      </p:sp>
    </p:spTree>
    <p:extLst>
      <p:ext uri="{BB962C8B-B14F-4D97-AF65-F5344CB8AC3E}">
        <p14:creationId xmlns:p14="http://schemas.microsoft.com/office/powerpoint/2010/main" val="2445445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24300"/>
            <a:ext cx="82296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6F3D22E0-A0F1-459E-94F1-F3FACC18075B}" type="datetimeFigureOut">
              <a:rPr lang="zh-CN" altLang="en-US" smtClean="0"/>
              <a:t>2017/4/22</a:t>
            </a:fld>
            <a:endParaRPr lang="zh-CN" altLang="en-US"/>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1B60E442-8FF8-48F6-A70D-E4812ADAF127}" type="slidenum">
              <a:rPr lang="zh-CN" altLang="en-US" smtClean="0"/>
              <a:t>‹#›</a:t>
            </a:fld>
            <a:endParaRPr lang="zh-CN" altLang="en-US"/>
          </a:p>
        </p:txBody>
      </p:sp>
    </p:spTree>
    <p:extLst>
      <p:ext uri="{BB962C8B-B14F-4D97-AF65-F5344CB8AC3E}">
        <p14:creationId xmlns:p14="http://schemas.microsoft.com/office/powerpoint/2010/main" val="31496772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1052736"/>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6350" y="0"/>
            <a:ext cx="4788024"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457200" y="-27384"/>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518" y="6093296"/>
            <a:ext cx="1850954" cy="52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79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网络环境中应用的按需部署技术研究</a:t>
            </a:r>
            <a:endParaRPr lang="zh-CN" altLang="en-US" dirty="0"/>
          </a:p>
        </p:txBody>
      </p:sp>
      <p:sp>
        <p:nvSpPr>
          <p:cNvPr id="3" name="副标题 2"/>
          <p:cNvSpPr>
            <a:spLocks noGrp="1"/>
          </p:cNvSpPr>
          <p:nvPr>
            <p:ph type="subTitle" idx="1"/>
          </p:nvPr>
        </p:nvSpPr>
        <p:spPr/>
        <p:txBody>
          <a:bodyPr/>
          <a:lstStyle/>
          <a:p>
            <a:r>
              <a:rPr lang="zh-CN" altLang="en-US" dirty="0" smtClean="0"/>
              <a:t>张静斌</a:t>
            </a:r>
            <a:endParaRPr lang="zh-CN" altLang="en-US" dirty="0"/>
          </a:p>
        </p:txBody>
      </p:sp>
    </p:spTree>
    <p:extLst>
      <p:ext uri="{BB962C8B-B14F-4D97-AF65-F5344CB8AC3E}">
        <p14:creationId xmlns:p14="http://schemas.microsoft.com/office/powerpoint/2010/main" val="2924989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467238" y="1518705"/>
            <a:ext cx="8209524" cy="4180952"/>
          </a:xfrm>
          <a:prstGeom prst="rect">
            <a:avLst/>
          </a:prstGeom>
        </p:spPr>
      </p:pic>
      <p:pic>
        <p:nvPicPr>
          <p:cNvPr id="6" name="图片 5"/>
          <p:cNvPicPr>
            <a:picLocks noChangeAspect="1"/>
          </p:cNvPicPr>
          <p:nvPr/>
        </p:nvPicPr>
        <p:blipFill>
          <a:blip r:embed="rId4"/>
          <a:stretch>
            <a:fillRect/>
          </a:stretch>
        </p:blipFill>
        <p:spPr>
          <a:xfrm>
            <a:off x="814320" y="2003972"/>
            <a:ext cx="7515360" cy="3210418"/>
          </a:xfrm>
          <a:prstGeom prst="rect">
            <a:avLst/>
          </a:prstGeom>
        </p:spPr>
      </p:pic>
    </p:spTree>
    <p:extLst>
      <p:ext uri="{BB962C8B-B14F-4D97-AF65-F5344CB8AC3E}">
        <p14:creationId xmlns:p14="http://schemas.microsoft.com/office/powerpoint/2010/main" val="261832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sz="2400" dirty="0"/>
              <a:t>    </a:t>
            </a:r>
            <a:r>
              <a:rPr lang="zh-CN" altLang="en-US" sz="2400" b="1" dirty="0"/>
              <a:t>优点</a:t>
            </a:r>
            <a:r>
              <a:rPr lang="zh-CN" altLang="en-US" sz="2400" dirty="0"/>
              <a:t>：</a:t>
            </a:r>
            <a:r>
              <a:rPr lang="en-US" altLang="zh-CN" sz="2400" dirty="0"/>
              <a:t>1. </a:t>
            </a:r>
            <a:r>
              <a:rPr lang="zh-CN" altLang="en-US" sz="2400" dirty="0"/>
              <a:t>编程实现简单，无需编写太多额外的代码；</a:t>
            </a:r>
            <a:endParaRPr lang="en-US" altLang="zh-CN" sz="2400" dirty="0"/>
          </a:p>
          <a:p>
            <a:pPr marL="0" indent="0">
              <a:buNone/>
            </a:pPr>
            <a:r>
              <a:rPr lang="en-US" altLang="zh-CN" sz="2400" dirty="0"/>
              <a:t>    2. </a:t>
            </a:r>
            <a:r>
              <a:rPr lang="zh-CN" altLang="en-US" sz="2400" dirty="0"/>
              <a:t>利用中间码重构，也可以对遗产软件进行分布式部署</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a:t>    </a:t>
            </a:r>
            <a:r>
              <a:rPr lang="zh-CN" altLang="en-US" sz="2400" b="1" dirty="0"/>
              <a:t>缺点</a:t>
            </a:r>
            <a:r>
              <a:rPr lang="zh-CN" altLang="en-US" sz="2400" dirty="0"/>
              <a:t>：在后续的部署调整阶段，需要对代码进行再一次的重构。</a:t>
            </a:r>
            <a:endParaRPr lang="en-US" altLang="zh-CN" sz="2400" dirty="0"/>
          </a:p>
          <a:p>
            <a:endParaRPr lang="zh-CN" altLang="en-US" dirty="0"/>
          </a:p>
        </p:txBody>
      </p:sp>
    </p:spTree>
    <p:extLst>
      <p:ext uri="{BB962C8B-B14F-4D97-AF65-F5344CB8AC3E}">
        <p14:creationId xmlns:p14="http://schemas.microsoft.com/office/powerpoint/2010/main" val="260845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部署方案生成、实施与调整</a:t>
            </a:r>
            <a:endParaRPr lang="zh-CN" altLang="en-US" dirty="0"/>
          </a:p>
        </p:txBody>
      </p:sp>
      <p:pic>
        <p:nvPicPr>
          <p:cNvPr id="4" name="内容占位符 3"/>
          <p:cNvPicPr>
            <a:picLocks noGrp="1" noChangeAspect="1"/>
          </p:cNvPicPr>
          <p:nvPr>
            <p:ph idx="1"/>
          </p:nvPr>
        </p:nvPicPr>
        <p:blipFill>
          <a:blip r:embed="rId3"/>
          <a:stretch>
            <a:fillRect/>
          </a:stretch>
        </p:blipFill>
        <p:spPr>
          <a:xfrm>
            <a:off x="457200" y="1174473"/>
            <a:ext cx="8229600" cy="4869416"/>
          </a:xfrm>
          <a:prstGeom prst="rect">
            <a:avLst/>
          </a:prstGeom>
        </p:spPr>
      </p:pic>
    </p:spTree>
    <p:extLst>
      <p:ext uri="{BB962C8B-B14F-4D97-AF65-F5344CB8AC3E}">
        <p14:creationId xmlns:p14="http://schemas.microsoft.com/office/powerpoint/2010/main" val="1607259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现有系统存在的问题</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难以实现应用模块中计算逻辑的按需转移</a:t>
            </a:r>
            <a:r>
              <a:rPr lang="zh-CN" altLang="en-US" dirty="0" smtClean="0"/>
              <a:t>执行</a:t>
            </a:r>
            <a:endParaRPr lang="en-US" altLang="zh-CN" dirty="0" smtClean="0"/>
          </a:p>
          <a:p>
            <a:endParaRPr lang="en-US" altLang="zh-CN" dirty="0"/>
          </a:p>
          <a:p>
            <a:pPr marL="0" indent="0">
              <a:buNone/>
            </a:pPr>
            <a:r>
              <a:rPr lang="en-US" altLang="zh-CN" dirty="0" smtClean="0"/>
              <a:t>2.</a:t>
            </a:r>
            <a:r>
              <a:rPr lang="zh-CN" altLang="en-US" dirty="0"/>
              <a:t>生成的部署方案受资源预计需求与供给不匹配的</a:t>
            </a:r>
            <a:r>
              <a:rPr lang="zh-CN" altLang="en-US" dirty="0" smtClean="0"/>
              <a:t>限制</a:t>
            </a:r>
            <a:endParaRPr lang="en-US" altLang="zh-CN" dirty="0" smtClean="0"/>
          </a:p>
          <a:p>
            <a:pPr lvl="1"/>
            <a:r>
              <a:rPr lang="en-US" altLang="zh-CN" dirty="0" smtClean="0"/>
              <a:t>A</a:t>
            </a:r>
            <a:r>
              <a:rPr lang="zh-CN" altLang="en-US" dirty="0" smtClean="0"/>
              <a:t>、</a:t>
            </a:r>
            <a:r>
              <a:rPr lang="en-US" altLang="zh-CN" dirty="0" smtClean="0"/>
              <a:t>B</a:t>
            </a:r>
            <a:r>
              <a:rPr lang="zh-CN" altLang="en-US" dirty="0" smtClean="0"/>
              <a:t>（资源需求量分别为</a:t>
            </a:r>
            <a:r>
              <a:rPr lang="en-US" altLang="zh-CN" dirty="0" smtClean="0"/>
              <a:t>600</a:t>
            </a:r>
            <a:r>
              <a:rPr lang="zh-CN" altLang="en-US" dirty="0" smtClean="0"/>
              <a:t>、</a:t>
            </a:r>
            <a:r>
              <a:rPr lang="en-US" altLang="zh-CN" dirty="0" smtClean="0"/>
              <a:t>100</a:t>
            </a:r>
            <a:r>
              <a:rPr lang="zh-CN" altLang="en-US" dirty="0" smtClean="0"/>
              <a:t>）两个模块，给定两种服务器（</a:t>
            </a:r>
            <a:r>
              <a:rPr lang="en-US" altLang="zh-CN" dirty="0" smtClean="0"/>
              <a:t>600</a:t>
            </a:r>
            <a:r>
              <a:rPr lang="zh-CN" altLang="en-US" dirty="0" smtClean="0"/>
              <a:t>、</a:t>
            </a:r>
            <a:r>
              <a:rPr lang="en-US" altLang="zh-CN" dirty="0" smtClean="0"/>
              <a:t>400</a:t>
            </a:r>
            <a:r>
              <a:rPr lang="zh-CN" altLang="en-US" dirty="0" smtClean="0"/>
              <a:t>）</a:t>
            </a:r>
            <a:endParaRPr lang="en-US" altLang="zh-CN" dirty="0" smtClean="0"/>
          </a:p>
          <a:p>
            <a:pPr marL="0" indent="0">
              <a:buNone/>
            </a:pPr>
            <a:endParaRPr lang="en-US" altLang="zh-CN" dirty="0"/>
          </a:p>
          <a:p>
            <a:pPr marL="0" indent="0">
              <a:buNone/>
            </a:pPr>
            <a:r>
              <a:rPr lang="en-US" altLang="zh-CN" dirty="0" smtClean="0"/>
              <a:t>3.</a:t>
            </a:r>
            <a:r>
              <a:rPr lang="zh-CN" altLang="en-US" dirty="0" smtClean="0"/>
              <a:t>直接</a:t>
            </a:r>
            <a:r>
              <a:rPr lang="zh-CN" altLang="en-US" dirty="0"/>
              <a:t>改变部署拓扑结构的部署调整方法难以始终保障应用高效运行</a:t>
            </a:r>
          </a:p>
        </p:txBody>
      </p:sp>
      <p:sp>
        <p:nvSpPr>
          <p:cNvPr id="4" name="文本框 3"/>
          <p:cNvSpPr txBox="1"/>
          <p:nvPr/>
        </p:nvSpPr>
        <p:spPr>
          <a:xfrm>
            <a:off x="316523" y="5627077"/>
            <a:ext cx="8515977" cy="646331"/>
          </a:xfrm>
          <a:prstGeom prst="rect">
            <a:avLst/>
          </a:prstGeom>
          <a:noFill/>
        </p:spPr>
        <p:txBody>
          <a:bodyPr wrap="square" rtlCol="0">
            <a:spAutoFit/>
          </a:bodyPr>
          <a:lstStyle/>
          <a:p>
            <a:r>
              <a:rPr lang="zh-CN" altLang="en-US" b="1" dirty="0" smtClean="0">
                <a:solidFill>
                  <a:srgbClr val="FF0000"/>
                </a:solidFill>
              </a:rPr>
              <a:t>本文引入</a:t>
            </a:r>
            <a:r>
              <a:rPr lang="zh-CN" altLang="en-US" b="1" dirty="0">
                <a:solidFill>
                  <a:srgbClr val="FF0000"/>
                </a:solidFill>
              </a:rPr>
              <a:t>按需</a:t>
            </a:r>
            <a:r>
              <a:rPr lang="zh-CN" altLang="en-US" b="1" dirty="0" smtClean="0">
                <a:solidFill>
                  <a:srgbClr val="FF0000"/>
                </a:solidFill>
              </a:rPr>
              <a:t>部署的概念，就是应用</a:t>
            </a:r>
            <a:r>
              <a:rPr lang="zh-CN" altLang="en-US" b="1" dirty="0">
                <a:solidFill>
                  <a:srgbClr val="FF0000"/>
                </a:solidFill>
              </a:rPr>
              <a:t>部署到网络节点的拓扑结构随资源需要而</a:t>
            </a:r>
            <a:r>
              <a:rPr lang="zh-CN" altLang="en-US" b="1" dirty="0" smtClean="0">
                <a:solidFill>
                  <a:srgbClr val="FF0000"/>
                </a:solidFill>
              </a:rPr>
              <a:t>进行即，动态调整。 </a:t>
            </a:r>
            <a:endParaRPr lang="zh-CN" altLang="en-US" b="1" dirty="0">
              <a:solidFill>
                <a:srgbClr val="FF0000"/>
              </a:solidFill>
            </a:endParaRPr>
          </a:p>
        </p:txBody>
      </p:sp>
    </p:spTree>
    <p:extLst>
      <p:ext uri="{BB962C8B-B14F-4D97-AF65-F5344CB8AC3E}">
        <p14:creationId xmlns:p14="http://schemas.microsoft.com/office/powerpoint/2010/main" val="9420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en-US" dirty="0" smtClean="0"/>
              <a:t>本文贡献</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提出了一种支持软件应用中计算逻辑按需远程执行的程序结构及自动</a:t>
            </a:r>
            <a:r>
              <a:rPr lang="zh-CN" altLang="en-US" dirty="0" smtClean="0"/>
              <a:t>程序</a:t>
            </a:r>
            <a:r>
              <a:rPr lang="zh-CN" altLang="en-US" dirty="0"/>
              <a:t>重构方法</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提出</a:t>
            </a:r>
            <a:r>
              <a:rPr lang="zh-CN" altLang="en-US" dirty="0"/>
              <a:t>一种按需匹配资源供需的部署方案生成方法</a:t>
            </a:r>
            <a:r>
              <a:rPr lang="zh-CN" altLang="en-US" dirty="0" smtClean="0"/>
              <a:t>。</a:t>
            </a:r>
            <a:endParaRPr lang="en-US" altLang="zh-CN" dirty="0" smtClean="0"/>
          </a:p>
          <a:p>
            <a:pPr marL="0" indent="0">
              <a:buNone/>
            </a:pPr>
            <a:endParaRPr lang="en-US" altLang="zh-CN" dirty="0"/>
          </a:p>
          <a:p>
            <a:pPr marL="0" indent="0">
              <a:buNone/>
            </a:pPr>
            <a:r>
              <a:rPr lang="en-US" altLang="zh-CN" dirty="0" smtClean="0"/>
              <a:t>3.</a:t>
            </a:r>
            <a:r>
              <a:rPr lang="zh-CN" altLang="en-US" dirty="0" smtClean="0"/>
              <a:t>提出</a:t>
            </a:r>
            <a:r>
              <a:rPr lang="zh-CN" altLang="en-US" dirty="0"/>
              <a:t>一种基于网络节点软硬件栈资源可调特性的</a:t>
            </a:r>
            <a:r>
              <a:rPr lang="zh-CN" altLang="en-US" dirty="0" smtClean="0"/>
              <a:t>嵌套式</a:t>
            </a:r>
            <a:r>
              <a:rPr lang="zh-CN" altLang="en-US" dirty="0"/>
              <a:t>的部署调整方法</a:t>
            </a:r>
            <a:r>
              <a:rPr lang="zh-CN" altLang="en-US" dirty="0" smtClean="0"/>
              <a:t>。</a:t>
            </a:r>
            <a:endParaRPr lang="en-US" altLang="zh-CN" dirty="0" smtClean="0"/>
          </a:p>
          <a:p>
            <a:pPr marL="0" indent="0">
              <a:buNone/>
            </a:pPr>
            <a:endParaRPr lang="en-US" altLang="zh-CN" dirty="0"/>
          </a:p>
          <a:p>
            <a:pPr marL="0" indent="0">
              <a:buNone/>
            </a:pPr>
            <a:r>
              <a:rPr lang="en-US" altLang="zh-CN" dirty="0" smtClean="0"/>
              <a:t>4.</a:t>
            </a:r>
            <a:r>
              <a:rPr lang="zh-CN" altLang="en-US" dirty="0"/>
              <a:t>设计并实现了一个支持</a:t>
            </a:r>
            <a:r>
              <a:rPr lang="en-US" altLang="zh-CN" dirty="0"/>
              <a:t>Java </a:t>
            </a:r>
            <a:r>
              <a:rPr lang="zh-CN" altLang="en-US" dirty="0"/>
              <a:t>应用进行按需部署的支撑</a:t>
            </a:r>
            <a:r>
              <a:rPr lang="zh-CN" altLang="en-US" dirty="0" smtClean="0"/>
              <a:t>系统。</a:t>
            </a:r>
            <a:endParaRPr lang="zh-CN" altLang="en-US" dirty="0"/>
          </a:p>
        </p:txBody>
      </p:sp>
    </p:spTree>
    <p:extLst>
      <p:ext uri="{BB962C8B-B14F-4D97-AF65-F5344CB8AC3E}">
        <p14:creationId xmlns:p14="http://schemas.microsoft.com/office/powerpoint/2010/main" val="3399427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整体架构</a:t>
            </a:r>
            <a:endParaRPr lang="zh-CN" altLang="en-US" dirty="0"/>
          </a:p>
        </p:txBody>
      </p:sp>
      <p:sp>
        <p:nvSpPr>
          <p:cNvPr id="5" name="文本框 4"/>
          <p:cNvSpPr txBox="1"/>
          <p:nvPr/>
        </p:nvSpPr>
        <p:spPr>
          <a:xfrm>
            <a:off x="6288505" y="1875924"/>
            <a:ext cx="2695074" cy="3342453"/>
          </a:xfrm>
          <a:prstGeom prst="rect">
            <a:avLst/>
          </a:prstGeom>
          <a:noFill/>
        </p:spPr>
        <p:txBody>
          <a:bodyPr wrap="square" rtlCol="0">
            <a:spAutoFit/>
          </a:bodyPr>
          <a:lstStyle/>
          <a:p>
            <a:pPr fontAlgn="base">
              <a:spcBef>
                <a:spcPct val="20000"/>
              </a:spcBef>
              <a:spcAft>
                <a:spcPct val="0"/>
              </a:spcAft>
            </a:pPr>
            <a:r>
              <a:rPr lang="en-US" altLang="zh-CN" sz="2400" dirty="0" smtClean="0"/>
              <a:t>1. </a:t>
            </a:r>
            <a:r>
              <a:rPr lang="zh-CN" altLang="en-US" sz="2400" dirty="0" smtClean="0"/>
              <a:t>适应</a:t>
            </a:r>
            <a:r>
              <a:rPr lang="zh-CN" altLang="en-US" sz="2400" dirty="0"/>
              <a:t>按需部署的应用自动重构</a:t>
            </a:r>
            <a:endParaRPr lang="en-US" altLang="zh-CN" sz="2400" dirty="0"/>
          </a:p>
          <a:p>
            <a:pPr fontAlgn="base">
              <a:spcBef>
                <a:spcPct val="20000"/>
              </a:spcBef>
              <a:spcAft>
                <a:spcPct val="0"/>
              </a:spcAft>
            </a:pPr>
            <a:endParaRPr lang="en-US" altLang="zh-CN" sz="2400" dirty="0"/>
          </a:p>
          <a:p>
            <a:pPr fontAlgn="base">
              <a:spcBef>
                <a:spcPct val="20000"/>
              </a:spcBef>
              <a:spcAft>
                <a:spcPct val="0"/>
              </a:spcAft>
            </a:pPr>
            <a:r>
              <a:rPr lang="en-US" altLang="zh-CN" sz="2400" dirty="0" smtClean="0"/>
              <a:t>2. </a:t>
            </a:r>
            <a:r>
              <a:rPr lang="zh-CN" altLang="en-US" sz="2400" dirty="0" smtClean="0"/>
              <a:t>按</a:t>
            </a:r>
            <a:r>
              <a:rPr lang="zh-CN" altLang="en-US" sz="2400" dirty="0"/>
              <a:t>需匹配资源供需的部署方案生成</a:t>
            </a:r>
            <a:endParaRPr lang="en-US" altLang="zh-CN" sz="2400" dirty="0"/>
          </a:p>
          <a:p>
            <a:pPr fontAlgn="base">
              <a:spcBef>
                <a:spcPct val="20000"/>
              </a:spcBef>
              <a:spcAft>
                <a:spcPct val="0"/>
              </a:spcAft>
            </a:pPr>
            <a:endParaRPr lang="en-US" altLang="zh-CN" sz="2400" dirty="0"/>
          </a:p>
          <a:p>
            <a:pPr fontAlgn="base">
              <a:spcBef>
                <a:spcPct val="20000"/>
              </a:spcBef>
              <a:spcAft>
                <a:spcPct val="0"/>
              </a:spcAft>
            </a:pPr>
            <a:r>
              <a:rPr lang="en-US" altLang="zh-CN" sz="2400" dirty="0" smtClean="0"/>
              <a:t>3. </a:t>
            </a:r>
            <a:r>
              <a:rPr lang="zh-CN" altLang="en-US" sz="2400" dirty="0" smtClean="0"/>
              <a:t>应用</a:t>
            </a:r>
            <a:r>
              <a:rPr lang="zh-CN" altLang="en-US" sz="2400" dirty="0"/>
              <a:t>部署的在线嵌套式调整</a:t>
            </a:r>
          </a:p>
        </p:txBody>
      </p:sp>
      <p:pic>
        <p:nvPicPr>
          <p:cNvPr id="7" name="内容占位符 6"/>
          <p:cNvPicPr>
            <a:picLocks noGrp="1" noChangeAspect="1"/>
          </p:cNvPicPr>
          <p:nvPr>
            <p:ph idx="1"/>
          </p:nvPr>
        </p:nvPicPr>
        <p:blipFill>
          <a:blip r:embed="rId3"/>
          <a:stretch>
            <a:fillRect/>
          </a:stretch>
        </p:blipFill>
        <p:spPr>
          <a:xfrm>
            <a:off x="457200" y="1651048"/>
            <a:ext cx="5714547" cy="3792203"/>
          </a:xfrm>
          <a:prstGeom prst="rect">
            <a:avLst/>
          </a:prstGeom>
        </p:spPr>
      </p:pic>
    </p:spTree>
    <p:extLst>
      <p:ext uri="{BB962C8B-B14F-4D97-AF65-F5344CB8AC3E}">
        <p14:creationId xmlns:p14="http://schemas.microsoft.com/office/powerpoint/2010/main" val="8963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适应按需部署的应用自动重构</a:t>
            </a:r>
            <a:r>
              <a:rPr lang="en-US" altLang="zh-CN" dirty="0" smtClean="0"/>
              <a:t> </a:t>
            </a:r>
            <a:endParaRPr lang="zh-CN" altLang="en-US" dirty="0"/>
          </a:p>
        </p:txBody>
      </p:sp>
      <p:sp>
        <p:nvSpPr>
          <p:cNvPr id="3" name="内容占位符 2"/>
          <p:cNvSpPr>
            <a:spLocks noGrp="1"/>
          </p:cNvSpPr>
          <p:nvPr>
            <p:ph idx="1"/>
          </p:nvPr>
        </p:nvSpPr>
        <p:spPr/>
        <p:txBody>
          <a:bodyPr/>
          <a:lstStyle/>
          <a:p>
            <a:r>
              <a:rPr lang="en-US" altLang="zh-CN" dirty="0" smtClean="0"/>
              <a:t>3.1</a:t>
            </a:r>
            <a:r>
              <a:rPr lang="zh-CN" altLang="en-US" dirty="0"/>
              <a:t>支持计算逻辑按需远程执行的程序</a:t>
            </a:r>
            <a:r>
              <a:rPr lang="zh-CN" altLang="en-US" dirty="0" smtClean="0"/>
              <a:t>结构</a:t>
            </a:r>
            <a:endParaRPr lang="en-US" altLang="zh-CN" dirty="0" smtClean="0"/>
          </a:p>
          <a:p>
            <a:pPr lvl="1"/>
            <a:r>
              <a:rPr lang="zh-CN" altLang="en-US" dirty="0"/>
              <a:t>软件应用中固有的直接内存调用或远程调用</a:t>
            </a:r>
            <a:r>
              <a:rPr lang="zh-CN" altLang="en-US" dirty="0" smtClean="0"/>
              <a:t>结构差异是</a:t>
            </a:r>
            <a:r>
              <a:rPr lang="zh-CN" altLang="en-US" dirty="0"/>
              <a:t>导致其不能实现计算按需远程执行、进而实现按需部署的根本原因</a:t>
            </a:r>
            <a:r>
              <a:rPr lang="zh-CN" altLang="en-US" dirty="0" smtClean="0"/>
              <a:t>。</a:t>
            </a:r>
            <a:endParaRPr lang="en-US" altLang="zh-CN" dirty="0" smtClean="0"/>
          </a:p>
        </p:txBody>
      </p:sp>
    </p:spTree>
    <p:extLst>
      <p:ext uri="{BB962C8B-B14F-4D97-AF65-F5344CB8AC3E}">
        <p14:creationId xmlns:p14="http://schemas.microsoft.com/office/powerpoint/2010/main" val="3801314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253352" y="1797991"/>
            <a:ext cx="2329427" cy="563811"/>
          </a:xfrm>
          <a:prstGeom prst="rect">
            <a:avLst/>
          </a:prstGeom>
        </p:spPr>
      </p:pic>
      <p:pic>
        <p:nvPicPr>
          <p:cNvPr id="7" name="图片 6"/>
          <p:cNvPicPr>
            <a:picLocks noChangeAspect="1"/>
          </p:cNvPicPr>
          <p:nvPr/>
        </p:nvPicPr>
        <p:blipFill>
          <a:blip r:embed="rId3"/>
          <a:stretch>
            <a:fillRect/>
          </a:stretch>
        </p:blipFill>
        <p:spPr>
          <a:xfrm>
            <a:off x="253352" y="2797217"/>
            <a:ext cx="2817740" cy="1997909"/>
          </a:xfrm>
          <a:prstGeom prst="rect">
            <a:avLst/>
          </a:prstGeom>
        </p:spPr>
      </p:pic>
      <p:pic>
        <p:nvPicPr>
          <p:cNvPr id="8" name="图片 7"/>
          <p:cNvPicPr>
            <a:picLocks noChangeAspect="1"/>
          </p:cNvPicPr>
          <p:nvPr/>
        </p:nvPicPr>
        <p:blipFill>
          <a:blip r:embed="rId4"/>
          <a:stretch>
            <a:fillRect/>
          </a:stretch>
        </p:blipFill>
        <p:spPr>
          <a:xfrm>
            <a:off x="4455085" y="2079896"/>
            <a:ext cx="4688915" cy="2427203"/>
          </a:xfrm>
          <a:prstGeom prst="rect">
            <a:avLst/>
          </a:prstGeom>
        </p:spPr>
      </p:pic>
      <p:sp>
        <p:nvSpPr>
          <p:cNvPr id="9" name="右箭头 8"/>
          <p:cNvSpPr/>
          <p:nvPr/>
        </p:nvSpPr>
        <p:spPr>
          <a:xfrm>
            <a:off x="3071092" y="2797217"/>
            <a:ext cx="1315453" cy="334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15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10095" y="1194896"/>
            <a:ext cx="7723809" cy="4828571"/>
          </a:xfrm>
          <a:prstGeom prst="rect">
            <a:avLst/>
          </a:prstGeom>
        </p:spPr>
      </p:pic>
    </p:spTree>
    <p:extLst>
      <p:ext uri="{BB962C8B-B14F-4D97-AF65-F5344CB8AC3E}">
        <p14:creationId xmlns:p14="http://schemas.microsoft.com/office/powerpoint/2010/main" val="3877018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en-US" altLang="zh-CN" dirty="0"/>
              <a:t>1</a:t>
            </a:r>
            <a:r>
              <a:rPr lang="zh-CN" altLang="en-US" dirty="0"/>
              <a:t>、向调用类屏蔽被调类的位置，从而打破直接内存调用和远程调用的限制，可以进一步实现应用的按需</a:t>
            </a:r>
            <a:r>
              <a:rPr lang="zh-CN" altLang="en-US" dirty="0" smtClean="0"/>
              <a:t>部署。</a:t>
            </a:r>
            <a:endParaRPr lang="zh-CN" altLang="en-US" dirty="0"/>
          </a:p>
          <a:p>
            <a:pPr lvl="1"/>
            <a:r>
              <a:rPr lang="en-US" altLang="zh-CN" dirty="0"/>
              <a:t>2</a:t>
            </a:r>
            <a:r>
              <a:rPr lang="zh-CN" altLang="en-US" dirty="0"/>
              <a:t>、通过</a:t>
            </a:r>
            <a:r>
              <a:rPr lang="en-US" altLang="zh-CN" dirty="0"/>
              <a:t>endpoint</a:t>
            </a:r>
            <a:r>
              <a:rPr lang="zh-CN" altLang="en-US" dirty="0" smtClean="0"/>
              <a:t>，使得调用</a:t>
            </a:r>
            <a:r>
              <a:rPr lang="zh-CN" altLang="en-US" dirty="0"/>
              <a:t>类与</a:t>
            </a:r>
            <a:r>
              <a:rPr lang="en-US" altLang="zh-CN" dirty="0"/>
              <a:t>RCS</a:t>
            </a:r>
            <a:r>
              <a:rPr lang="zh-CN" altLang="en-US" dirty="0"/>
              <a:t>解耦，即便</a:t>
            </a:r>
            <a:r>
              <a:rPr lang="en-US" altLang="zh-CN" dirty="0"/>
              <a:t>RCS</a:t>
            </a:r>
            <a:r>
              <a:rPr lang="zh-CN" altLang="en-US" dirty="0"/>
              <a:t>发生变化，</a:t>
            </a:r>
            <a:r>
              <a:rPr lang="en-US" altLang="zh-CN" dirty="0"/>
              <a:t>X</a:t>
            </a:r>
            <a:r>
              <a:rPr lang="zh-CN" altLang="en-US" dirty="0"/>
              <a:t>和</a:t>
            </a:r>
            <a:r>
              <a:rPr lang="en-US" altLang="zh-CN" dirty="0"/>
              <a:t>proxy</a:t>
            </a:r>
            <a:r>
              <a:rPr lang="zh-CN" altLang="en-US" dirty="0"/>
              <a:t>也不需要做任何变化</a:t>
            </a:r>
            <a:r>
              <a:rPr lang="zh-CN" altLang="en-US" dirty="0" smtClean="0"/>
              <a:t>。</a:t>
            </a:r>
            <a:endParaRPr lang="en-US" altLang="zh-CN" dirty="0" smtClean="0"/>
          </a:p>
          <a:p>
            <a:r>
              <a:rPr lang="zh-CN" altLang="en-US" dirty="0" smtClean="0"/>
              <a:t>缺点：</a:t>
            </a:r>
            <a:endParaRPr lang="en-US" altLang="zh-CN" dirty="0" smtClean="0"/>
          </a:p>
          <a:p>
            <a:pPr lvl="1"/>
            <a:r>
              <a:rPr lang="en-US" altLang="zh-CN" dirty="0"/>
              <a:t>1</a:t>
            </a:r>
            <a:r>
              <a:rPr lang="zh-CN" altLang="en-US" dirty="0"/>
              <a:t>、开发者手动生成目标程序结构，会造成极大的开发</a:t>
            </a:r>
            <a:r>
              <a:rPr lang="zh-CN" altLang="en-US" dirty="0" smtClean="0"/>
              <a:t>负担，因此引入了自动重构技术；</a:t>
            </a:r>
            <a:endParaRPr lang="zh-CN" altLang="en-US" dirty="0"/>
          </a:p>
          <a:p>
            <a:pPr lvl="1"/>
            <a:r>
              <a:rPr lang="en-US" altLang="zh-CN" dirty="0"/>
              <a:t>2</a:t>
            </a:r>
            <a:r>
              <a:rPr lang="zh-CN" altLang="en-US" dirty="0"/>
              <a:t>、目标程序结构在运行时其性能等质量属性可能会有所损失。</a:t>
            </a:r>
          </a:p>
          <a:p>
            <a:endParaRPr lang="zh-CN" altLang="en-US" dirty="0"/>
          </a:p>
        </p:txBody>
      </p:sp>
    </p:spTree>
    <p:extLst>
      <p:ext uri="{BB962C8B-B14F-4D97-AF65-F5344CB8AC3E}">
        <p14:creationId xmlns:p14="http://schemas.microsoft.com/office/powerpoint/2010/main" val="1022717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背景知识</a:t>
            </a:r>
            <a:endParaRPr lang="zh-CN" altLang="en-US" dirty="0"/>
          </a:p>
        </p:txBody>
      </p:sp>
      <p:sp>
        <p:nvSpPr>
          <p:cNvPr id="3" name="内容占位符 2"/>
          <p:cNvSpPr>
            <a:spLocks noGrp="1"/>
          </p:cNvSpPr>
          <p:nvPr>
            <p:ph idx="1"/>
          </p:nvPr>
        </p:nvSpPr>
        <p:spPr/>
        <p:txBody>
          <a:bodyPr/>
          <a:lstStyle/>
          <a:p>
            <a:r>
              <a:rPr lang="en-US" altLang="zh-CN" dirty="0" smtClean="0"/>
              <a:t>1.1 </a:t>
            </a:r>
            <a:r>
              <a:rPr lang="zh-CN" altLang="en-US" dirty="0" smtClean="0"/>
              <a:t>软件部署的定义</a:t>
            </a:r>
            <a:endParaRPr lang="en-US" altLang="zh-CN" dirty="0" smtClean="0"/>
          </a:p>
          <a:p>
            <a:pPr lvl="1"/>
            <a:r>
              <a:rPr lang="zh-CN" altLang="en-US" dirty="0" smtClean="0"/>
              <a:t>软件开发</a:t>
            </a:r>
            <a:r>
              <a:rPr lang="zh-CN" altLang="en-US" dirty="0"/>
              <a:t>完成后需要执行一组活动才能运行起来，这组活动就称为软件部署 </a:t>
            </a:r>
            <a:r>
              <a:rPr lang="zh-CN" altLang="en-US" dirty="0" smtClean="0"/>
              <a:t>。</a:t>
            </a:r>
            <a:endParaRPr lang="en-US" altLang="zh-CN" dirty="0" smtClean="0"/>
          </a:p>
          <a:p>
            <a:pPr lvl="1"/>
            <a:r>
              <a:rPr lang="zh-CN" altLang="en-US" dirty="0"/>
              <a:t>部署是软件生命周期的重要</a:t>
            </a:r>
            <a:r>
              <a:rPr lang="zh-CN" altLang="en-US" dirty="0" smtClean="0"/>
              <a:t>组成部分，</a:t>
            </a:r>
            <a:r>
              <a:rPr lang="zh-CN" altLang="en-US" dirty="0"/>
              <a:t>是软件应用通过占有资源而</a:t>
            </a:r>
            <a:r>
              <a:rPr lang="zh-CN" altLang="en-US" dirty="0" smtClean="0"/>
              <a:t>运行起来</a:t>
            </a:r>
            <a:r>
              <a:rPr lang="zh-CN" altLang="en-US" dirty="0"/>
              <a:t>的核心环节。</a:t>
            </a:r>
          </a:p>
        </p:txBody>
      </p:sp>
    </p:spTree>
    <p:extLst>
      <p:ext uri="{BB962C8B-B14F-4D97-AF65-F5344CB8AC3E}">
        <p14:creationId xmlns:p14="http://schemas.microsoft.com/office/powerpoint/2010/main" val="243792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目标程序结构的形成</a:t>
            </a:r>
            <a:endParaRPr lang="zh-CN" altLang="en-US" dirty="0"/>
          </a:p>
        </p:txBody>
      </p:sp>
      <p:sp>
        <p:nvSpPr>
          <p:cNvPr id="5" name="内容占位符 4"/>
          <p:cNvSpPr>
            <a:spLocks noGrp="1"/>
          </p:cNvSpPr>
          <p:nvPr>
            <p:ph idx="1"/>
          </p:nvPr>
        </p:nvSpPr>
        <p:spPr/>
        <p:txBody>
          <a:bodyPr/>
          <a:lstStyle/>
          <a:p>
            <a:r>
              <a:rPr lang="en-US" altLang="zh-CN" dirty="0" smtClean="0"/>
              <a:t>3.2.1 </a:t>
            </a:r>
            <a:r>
              <a:rPr lang="zh-CN" altLang="en-US" dirty="0" smtClean="0"/>
              <a:t>应用类自动划分</a:t>
            </a:r>
            <a:endParaRPr lang="en-US" altLang="zh-CN" dirty="0" smtClean="0"/>
          </a:p>
          <a:p>
            <a:pPr lvl="1"/>
            <a:r>
              <a:rPr lang="en-US" altLang="zh-CN" dirty="0"/>
              <a:t>Anchored</a:t>
            </a:r>
            <a:r>
              <a:rPr lang="zh-CN" altLang="en-US" dirty="0"/>
              <a:t>类</a:t>
            </a:r>
            <a:endParaRPr lang="en-US" altLang="zh-CN" dirty="0"/>
          </a:p>
          <a:p>
            <a:pPr lvl="1"/>
            <a:r>
              <a:rPr lang="en-US" altLang="zh-CN" dirty="0"/>
              <a:t>Movable</a:t>
            </a:r>
            <a:r>
              <a:rPr lang="zh-CN" altLang="en-US" dirty="0"/>
              <a:t>类</a:t>
            </a:r>
            <a:endParaRPr lang="en-US" altLang="zh-CN" dirty="0"/>
          </a:p>
          <a:p>
            <a:endParaRPr lang="en-US" altLang="zh-CN" dirty="0" smtClean="0"/>
          </a:p>
          <a:p>
            <a:r>
              <a:rPr lang="zh-CN" altLang="en-US" dirty="0" smtClean="0"/>
              <a:t>同时</a:t>
            </a:r>
            <a:r>
              <a:rPr lang="zh-CN" altLang="en-US" dirty="0"/>
              <a:t>，为了解决误报和漏报的情况</a:t>
            </a:r>
            <a:r>
              <a:rPr lang="zh-CN" altLang="en-US" dirty="0" smtClean="0"/>
              <a:t>，应用</a:t>
            </a:r>
            <a:r>
              <a:rPr lang="zh-CN" altLang="en-US" dirty="0"/>
              <a:t>部署者可以</a:t>
            </a:r>
            <a:r>
              <a:rPr lang="zh-CN" altLang="en-US" dirty="0" smtClean="0"/>
              <a:t>使用配置文件</a:t>
            </a:r>
            <a:r>
              <a:rPr lang="zh-CN" altLang="en-US" dirty="0"/>
              <a:t>来精细化地确定某软件应用中哪些类必须被留</a:t>
            </a:r>
            <a:r>
              <a:rPr lang="zh-CN" altLang="en-US" dirty="0" smtClean="0"/>
              <a:t>在原</a:t>
            </a:r>
            <a:r>
              <a:rPr lang="zh-CN" altLang="en-US" dirty="0"/>
              <a:t>节点执行或是放到远程节点执行，从而使划分步骤适应于每一个特殊的应用</a:t>
            </a:r>
            <a:r>
              <a:rPr lang="zh-CN" altLang="en-US" dirty="0" smtClean="0"/>
              <a:t>，以</a:t>
            </a:r>
            <a:r>
              <a:rPr lang="zh-CN" altLang="en-US" dirty="0"/>
              <a:t>进一步保证划分结果的精准性。</a:t>
            </a:r>
            <a:endParaRPr lang="en-US" altLang="zh-CN" dirty="0" smtClean="0"/>
          </a:p>
          <a:p>
            <a:endParaRPr lang="en-US" altLang="zh-CN" dirty="0" smtClean="0"/>
          </a:p>
        </p:txBody>
      </p:sp>
    </p:spTree>
    <p:extLst>
      <p:ext uri="{BB962C8B-B14F-4D97-AF65-F5344CB8AC3E}">
        <p14:creationId xmlns:p14="http://schemas.microsoft.com/office/powerpoint/2010/main" val="268904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3.2.2 </a:t>
            </a:r>
            <a:r>
              <a:rPr lang="zh-CN" altLang="en-US" dirty="0" smtClean="0"/>
              <a:t>代理生成</a:t>
            </a:r>
            <a:endParaRPr lang="en-US" altLang="zh-CN" dirty="0" smtClean="0"/>
          </a:p>
          <a:p>
            <a:pPr lvl="1"/>
            <a:r>
              <a:rPr lang="zh-CN" altLang="en-US" dirty="0"/>
              <a:t> </a:t>
            </a:r>
            <a:r>
              <a:rPr lang="en-US" altLang="zh-CN" dirty="0" smtClean="0"/>
              <a:t>Proxy </a:t>
            </a:r>
            <a:r>
              <a:rPr lang="zh-CN" altLang="en-US" dirty="0" smtClean="0"/>
              <a:t>需要和</a:t>
            </a:r>
            <a:r>
              <a:rPr lang="zh-CN" altLang="en-US" dirty="0"/>
              <a:t>被代理的类具有完全</a:t>
            </a:r>
            <a:r>
              <a:rPr lang="zh-CN" altLang="en-US" dirty="0" smtClean="0"/>
              <a:t>相同</a:t>
            </a:r>
            <a:r>
              <a:rPr lang="zh-CN" altLang="en-US" dirty="0"/>
              <a:t>的外部</a:t>
            </a:r>
            <a:r>
              <a:rPr lang="zh-CN" altLang="en-US" dirty="0" smtClean="0"/>
              <a:t>表现；</a:t>
            </a:r>
            <a:endParaRPr lang="en-US" altLang="zh-CN" dirty="0" smtClean="0"/>
          </a:p>
          <a:p>
            <a:pPr lvl="1"/>
            <a:r>
              <a:rPr lang="zh-CN" altLang="en-US" dirty="0"/>
              <a:t> </a:t>
            </a:r>
            <a:r>
              <a:rPr lang="en-US" altLang="zh-CN" dirty="0" smtClean="0"/>
              <a:t>Proxy</a:t>
            </a:r>
            <a:r>
              <a:rPr lang="zh-CN" altLang="en-US" dirty="0" smtClean="0"/>
              <a:t>之间</a:t>
            </a:r>
            <a:r>
              <a:rPr lang="zh-CN" altLang="en-US" dirty="0"/>
              <a:t>也必须与被代理的类一样，维持同样的继承层次结构</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814137" y="2901588"/>
            <a:ext cx="7515726" cy="3740585"/>
          </a:xfrm>
          <a:prstGeom prst="rect">
            <a:avLst/>
          </a:prstGeom>
        </p:spPr>
      </p:pic>
    </p:spTree>
    <p:extLst>
      <p:ext uri="{BB962C8B-B14F-4D97-AF65-F5344CB8AC3E}">
        <p14:creationId xmlns:p14="http://schemas.microsoft.com/office/powerpoint/2010/main" val="30344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3.2.3 </a:t>
            </a:r>
            <a:r>
              <a:rPr lang="zh-CN" altLang="en-US" dirty="0" smtClean="0"/>
              <a:t>应用类重构</a:t>
            </a:r>
            <a:endParaRPr lang="en-US" altLang="zh-CN" dirty="0"/>
          </a:p>
          <a:p>
            <a:pPr marL="0" indent="0">
              <a:buNone/>
            </a:pPr>
            <a:r>
              <a:rPr lang="en-US" altLang="zh-CN" dirty="0" smtClean="0"/>
              <a:t>	</a:t>
            </a:r>
            <a:r>
              <a:rPr lang="zh-CN" altLang="en-US" dirty="0" smtClean="0"/>
              <a:t>因为应用类需要根据当前需求，既可以在本地，也可以在远程被调用执行，因此应用类的具体实现需要适应这两种调用差异。</a:t>
            </a:r>
            <a:endParaRPr lang="en-US" altLang="zh-CN" dirty="0" smtClean="0"/>
          </a:p>
          <a:p>
            <a:pPr lvl="1"/>
            <a:endParaRPr lang="en-US" altLang="zh-CN" dirty="0" smtClean="0"/>
          </a:p>
          <a:p>
            <a:pPr lvl="1"/>
            <a:r>
              <a:rPr lang="en-US" altLang="zh-CN" dirty="0" smtClean="0"/>
              <a:t>Field </a:t>
            </a:r>
            <a:r>
              <a:rPr lang="en-US" altLang="zh-CN" dirty="0"/>
              <a:t>to Method Transformer</a:t>
            </a:r>
            <a:endParaRPr lang="en-US" altLang="zh-CN" dirty="0" smtClean="0"/>
          </a:p>
          <a:p>
            <a:pPr lvl="1"/>
            <a:r>
              <a:rPr lang="en-US" altLang="zh-CN" dirty="0"/>
              <a:t>Array </a:t>
            </a:r>
            <a:r>
              <a:rPr lang="en-US" altLang="zh-CN" dirty="0" smtClean="0"/>
              <a:t>Transformer</a:t>
            </a:r>
          </a:p>
          <a:p>
            <a:pPr lvl="1"/>
            <a:r>
              <a:rPr lang="en-US" altLang="zh-CN" dirty="0"/>
              <a:t>Renaming </a:t>
            </a:r>
            <a:r>
              <a:rPr lang="en-US" altLang="zh-CN" dirty="0" smtClean="0"/>
              <a:t>Transformer</a:t>
            </a:r>
          </a:p>
          <a:p>
            <a:pPr lvl="1"/>
            <a:r>
              <a:rPr lang="en-US" altLang="zh-CN" dirty="0" err="1"/>
              <a:t>ServerObject</a:t>
            </a:r>
            <a:r>
              <a:rPr lang="en-US" altLang="zh-CN" dirty="0"/>
              <a:t> Transformer </a:t>
            </a:r>
            <a:endParaRPr lang="zh-CN" altLang="en-US" dirty="0"/>
          </a:p>
        </p:txBody>
      </p:sp>
    </p:spTree>
    <p:extLst>
      <p:ext uri="{BB962C8B-B14F-4D97-AF65-F5344CB8AC3E}">
        <p14:creationId xmlns:p14="http://schemas.microsoft.com/office/powerpoint/2010/main" val="2266336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3.2.4 Endpoint</a:t>
            </a:r>
            <a:endParaRPr lang="zh-CN" altLang="en-US" dirty="0"/>
          </a:p>
        </p:txBody>
      </p:sp>
      <p:pic>
        <p:nvPicPr>
          <p:cNvPr id="5" name="内容占位符 3"/>
          <p:cNvPicPr>
            <a:picLocks noChangeAspect="1"/>
          </p:cNvPicPr>
          <p:nvPr/>
        </p:nvPicPr>
        <p:blipFill>
          <a:blip r:embed="rId2"/>
          <a:stretch>
            <a:fillRect/>
          </a:stretch>
        </p:blipFill>
        <p:spPr bwMode="auto">
          <a:xfrm>
            <a:off x="658279" y="1602198"/>
            <a:ext cx="7666667" cy="4476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669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579394" y="1052513"/>
            <a:ext cx="7985211" cy="5113337"/>
          </a:xfrm>
          <a:prstGeom prst="rect">
            <a:avLst/>
          </a:prstGeom>
        </p:spPr>
      </p:pic>
    </p:spTree>
    <p:extLst>
      <p:ext uri="{BB962C8B-B14F-4D97-AF65-F5344CB8AC3E}">
        <p14:creationId xmlns:p14="http://schemas.microsoft.com/office/powerpoint/2010/main" val="2506120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3.2.5 </a:t>
            </a:r>
            <a:r>
              <a:rPr lang="zh-CN" altLang="en-US" dirty="0" smtClean="0"/>
              <a:t>分布式特性处理</a:t>
            </a:r>
            <a:endParaRPr lang="en-US" altLang="zh-CN" dirty="0" smtClean="0"/>
          </a:p>
          <a:p>
            <a:pPr lvl="1"/>
            <a:r>
              <a:rPr lang="zh-CN" altLang="en-US" dirty="0"/>
              <a:t>处理分布式</a:t>
            </a:r>
            <a:r>
              <a:rPr lang="zh-CN" altLang="en-US" dirty="0" smtClean="0"/>
              <a:t>死锁</a:t>
            </a:r>
            <a:endParaRPr lang="en-US" altLang="zh-CN" dirty="0" smtClean="0"/>
          </a:p>
          <a:p>
            <a:pPr lvl="1"/>
            <a:r>
              <a:rPr lang="zh-CN" altLang="en-US" dirty="0" smtClean="0"/>
              <a:t>处理</a:t>
            </a:r>
            <a:r>
              <a:rPr lang="zh-CN" altLang="en-US" dirty="0"/>
              <a:t>分布式垃圾</a:t>
            </a:r>
            <a:r>
              <a:rPr lang="zh-CN" altLang="en-US" dirty="0" smtClean="0"/>
              <a:t>回收</a:t>
            </a:r>
            <a:endParaRPr lang="en-US" altLang="zh-CN" dirty="0" smtClean="0"/>
          </a:p>
          <a:p>
            <a:pPr lvl="1"/>
            <a:r>
              <a:rPr lang="zh-CN" altLang="en-US" dirty="0" smtClean="0"/>
              <a:t>处理远程调用重试</a:t>
            </a:r>
            <a:endParaRPr lang="en-US" altLang="zh-CN" dirty="0" smtClean="0"/>
          </a:p>
        </p:txBody>
      </p:sp>
      <p:pic>
        <p:nvPicPr>
          <p:cNvPr id="4" name="图片 3"/>
          <p:cNvPicPr>
            <a:picLocks noChangeAspect="1"/>
          </p:cNvPicPr>
          <p:nvPr/>
        </p:nvPicPr>
        <p:blipFill>
          <a:blip r:embed="rId3"/>
          <a:stretch>
            <a:fillRect/>
          </a:stretch>
        </p:blipFill>
        <p:spPr>
          <a:xfrm>
            <a:off x="114857" y="3163456"/>
            <a:ext cx="4457143" cy="2580952"/>
          </a:xfrm>
          <a:prstGeom prst="rect">
            <a:avLst/>
          </a:prstGeom>
        </p:spPr>
      </p:pic>
      <p:pic>
        <p:nvPicPr>
          <p:cNvPr id="5" name="图片 4"/>
          <p:cNvPicPr>
            <a:picLocks noChangeAspect="1"/>
          </p:cNvPicPr>
          <p:nvPr/>
        </p:nvPicPr>
        <p:blipFill>
          <a:blip r:embed="rId4"/>
          <a:stretch>
            <a:fillRect/>
          </a:stretch>
        </p:blipFill>
        <p:spPr>
          <a:xfrm>
            <a:off x="4601143" y="3034401"/>
            <a:ext cx="4542857" cy="2638095"/>
          </a:xfrm>
          <a:prstGeom prst="rect">
            <a:avLst/>
          </a:prstGeom>
        </p:spPr>
      </p:pic>
    </p:spTree>
    <p:extLst>
      <p:ext uri="{BB962C8B-B14F-4D97-AF65-F5344CB8AC3E}">
        <p14:creationId xmlns:p14="http://schemas.microsoft.com/office/powerpoint/2010/main" val="351767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1214857" y="1671086"/>
            <a:ext cx="6714286" cy="3876190"/>
          </a:xfrm>
          <a:prstGeom prst="rect">
            <a:avLst/>
          </a:prstGeom>
        </p:spPr>
      </p:pic>
    </p:spTree>
    <p:extLst>
      <p:ext uri="{BB962C8B-B14F-4D97-AF65-F5344CB8AC3E}">
        <p14:creationId xmlns:p14="http://schemas.microsoft.com/office/powerpoint/2010/main" val="4217859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优点：</a:t>
            </a:r>
            <a:endParaRPr lang="en-US" altLang="zh-CN" dirty="0" smtClean="0"/>
          </a:p>
          <a:p>
            <a:pPr lvl="1"/>
            <a:r>
              <a:rPr lang="zh-CN" altLang="en-US" dirty="0" smtClean="0"/>
              <a:t>使得 </a:t>
            </a:r>
            <a:r>
              <a:rPr lang="en-US" altLang="zh-CN" dirty="0"/>
              <a:t>proxy </a:t>
            </a:r>
            <a:r>
              <a:rPr lang="zh-CN" altLang="en-US" dirty="0"/>
              <a:t>尽可能的小，以方便其在网络上的传输。 如，遇到回调情况时 </a:t>
            </a:r>
            <a:r>
              <a:rPr lang="en-US" altLang="zh-CN" dirty="0"/>
              <a:t>proxy </a:t>
            </a:r>
            <a:r>
              <a:rPr lang="zh-CN" altLang="en-US" dirty="0"/>
              <a:t>的</a:t>
            </a:r>
            <a:r>
              <a:rPr lang="zh-CN" altLang="en-US" dirty="0" smtClean="0"/>
              <a:t>传输；</a:t>
            </a:r>
            <a:endParaRPr lang="en-US" altLang="zh-CN" dirty="0"/>
          </a:p>
          <a:p>
            <a:pPr lvl="1"/>
            <a:r>
              <a:rPr lang="zh-CN" altLang="en-US" dirty="0" smtClean="0"/>
              <a:t>帮助</a:t>
            </a:r>
            <a:r>
              <a:rPr lang="zh-CN" altLang="en-US" dirty="0"/>
              <a:t>实现调用者和被调用者的</a:t>
            </a:r>
            <a:r>
              <a:rPr lang="zh-CN" altLang="en-US" dirty="0" smtClean="0"/>
              <a:t>解耦</a:t>
            </a:r>
            <a:endParaRPr lang="en-US" altLang="zh-CN" dirty="0"/>
          </a:p>
          <a:p>
            <a:pPr lvl="1"/>
            <a:r>
              <a:rPr lang="zh-CN" altLang="en-US" dirty="0" smtClean="0"/>
              <a:t>其他</a:t>
            </a:r>
            <a:r>
              <a:rPr lang="zh-CN" altLang="en-US" dirty="0"/>
              <a:t>与通讯相 关的处理机制，如远程调用重试或移除分布式死锁等，能够容易地加入 </a:t>
            </a:r>
            <a:r>
              <a:rPr lang="en-US" altLang="zh-CN" dirty="0"/>
              <a:t>endpoint </a:t>
            </a:r>
            <a:r>
              <a:rPr lang="zh-CN" altLang="en-US" dirty="0" smtClean="0"/>
              <a:t>中，保障</a:t>
            </a:r>
            <a:r>
              <a:rPr lang="zh-CN" altLang="en-US" dirty="0"/>
              <a:t>远程通讯的质量。</a:t>
            </a:r>
          </a:p>
        </p:txBody>
      </p:sp>
    </p:spTree>
    <p:extLst>
      <p:ext uri="{BB962C8B-B14F-4D97-AF65-F5344CB8AC3E}">
        <p14:creationId xmlns:p14="http://schemas.microsoft.com/office/powerpoint/2010/main" val="1414889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3.2.6</a:t>
            </a:r>
            <a:r>
              <a:rPr lang="zh-CN" altLang="en-US" dirty="0" smtClean="0"/>
              <a:t> 应用类关联信息挖掘</a:t>
            </a:r>
            <a:endParaRPr lang="en-US" altLang="zh-CN" dirty="0" smtClean="0"/>
          </a:p>
          <a:p>
            <a:pPr lvl="1"/>
            <a:r>
              <a:rPr lang="zh-CN" altLang="en-US" dirty="0"/>
              <a:t>倘若随机选择某一应用类来远程执行，虽然占有了额外的资源，但并不能</a:t>
            </a:r>
            <a:r>
              <a:rPr lang="zh-CN" altLang="en-US" dirty="0" smtClean="0"/>
              <a:t>保证</a:t>
            </a:r>
            <a:r>
              <a:rPr lang="zh-CN" altLang="en-US" dirty="0"/>
              <a:t>应用整体性能的</a:t>
            </a:r>
            <a:r>
              <a:rPr lang="zh-CN" altLang="en-US" dirty="0" smtClean="0"/>
              <a:t>提升；</a:t>
            </a:r>
            <a:endParaRPr lang="en-US" altLang="zh-CN" dirty="0" smtClean="0"/>
          </a:p>
          <a:p>
            <a:pPr lvl="1"/>
            <a:r>
              <a:rPr lang="zh-CN" altLang="en-US" dirty="0"/>
              <a:t>挖掘应用类</a:t>
            </a:r>
            <a:r>
              <a:rPr lang="zh-CN" altLang="en-US" dirty="0" smtClean="0"/>
              <a:t>关联信息</a:t>
            </a:r>
            <a:r>
              <a:rPr lang="zh-CN" altLang="en-US" dirty="0"/>
              <a:t>的目的就是把那些相互间调用频繁的 </a:t>
            </a:r>
            <a:r>
              <a:rPr lang="en-US" altLang="zh-CN" dirty="0"/>
              <a:t>movable </a:t>
            </a:r>
            <a:r>
              <a:rPr lang="zh-CN" altLang="en-US" dirty="0"/>
              <a:t>类作为一个逻辑单元，并将</a:t>
            </a:r>
            <a:r>
              <a:rPr lang="zh-CN" altLang="en-US" dirty="0" smtClean="0"/>
              <a:t>它们</a:t>
            </a:r>
            <a:r>
              <a:rPr lang="zh-CN" altLang="en-US" dirty="0"/>
              <a:t>一起移动到远程网络节点执行，通过避免它们之间高额的网络调用来保障</a:t>
            </a:r>
            <a:r>
              <a:rPr lang="zh-CN" altLang="en-US" dirty="0" smtClean="0"/>
              <a:t>计算逻辑</a:t>
            </a:r>
            <a:r>
              <a:rPr lang="zh-CN" altLang="en-US" dirty="0"/>
              <a:t>远程执行的有效性</a:t>
            </a:r>
            <a:r>
              <a:rPr lang="zh-CN" altLang="en-US" dirty="0" smtClean="0"/>
              <a:t>。</a:t>
            </a:r>
            <a:endParaRPr lang="en-US" altLang="zh-CN" dirty="0" smtClean="0"/>
          </a:p>
          <a:p>
            <a:pPr lvl="1"/>
            <a:r>
              <a:rPr lang="zh-CN" altLang="en-US" dirty="0" smtClean="0"/>
              <a:t>其作用是用于辅助</a:t>
            </a:r>
            <a:r>
              <a:rPr lang="zh-CN" altLang="en-US" dirty="0"/>
              <a:t>决策应用类中的计算逻辑是否需要转移执行的</a:t>
            </a:r>
            <a:r>
              <a:rPr lang="zh-CN" altLang="en-US" dirty="0" smtClean="0"/>
              <a:t>信息，也就是辅助部署方案的生成。</a:t>
            </a:r>
            <a:endParaRPr lang="en-US" altLang="zh-CN" dirty="0" smtClean="0"/>
          </a:p>
        </p:txBody>
      </p:sp>
    </p:spTree>
    <p:extLst>
      <p:ext uri="{BB962C8B-B14F-4D97-AF65-F5344CB8AC3E}">
        <p14:creationId xmlns:p14="http://schemas.microsoft.com/office/powerpoint/2010/main" val="3067040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a:t>自动</a:t>
            </a:r>
            <a:r>
              <a:rPr lang="zh-CN" altLang="en-US" dirty="0" smtClean="0"/>
              <a:t>重构流程</a:t>
            </a:r>
            <a:endParaRPr lang="zh-CN" altLang="en-US" dirty="0"/>
          </a:p>
        </p:txBody>
      </p:sp>
      <p:pic>
        <p:nvPicPr>
          <p:cNvPr id="4" name="内容占位符 3"/>
          <p:cNvPicPr>
            <a:picLocks noGrp="1" noChangeAspect="1"/>
          </p:cNvPicPr>
          <p:nvPr>
            <p:ph idx="1"/>
          </p:nvPr>
        </p:nvPicPr>
        <p:blipFill>
          <a:blip r:embed="rId2"/>
          <a:stretch>
            <a:fillRect/>
          </a:stretch>
        </p:blipFill>
        <p:spPr>
          <a:xfrm>
            <a:off x="557714" y="1586114"/>
            <a:ext cx="8028571" cy="3885714"/>
          </a:xfrm>
          <a:prstGeom prst="rect">
            <a:avLst/>
          </a:prstGeom>
        </p:spPr>
      </p:pic>
      <p:sp>
        <p:nvSpPr>
          <p:cNvPr id="5" name="矩形 4"/>
          <p:cNvSpPr/>
          <p:nvPr/>
        </p:nvSpPr>
        <p:spPr>
          <a:xfrm>
            <a:off x="5197642" y="3400926"/>
            <a:ext cx="3489158" cy="15881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796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1.2 </a:t>
            </a:r>
            <a:r>
              <a:rPr lang="zh-CN" altLang="en-US" dirty="0" smtClean="0"/>
              <a:t>软件部署阶段模型</a:t>
            </a:r>
            <a:endParaRPr lang="en-US" altLang="zh-CN" dirty="0" smtClean="0"/>
          </a:p>
          <a:p>
            <a:pPr lvl="1"/>
            <a:r>
              <a:rPr lang="zh-CN" altLang="en-US" dirty="0"/>
              <a:t>产生待部署的应用</a:t>
            </a:r>
            <a:r>
              <a:rPr lang="zh-CN" altLang="en-US" dirty="0" smtClean="0"/>
              <a:t>模块</a:t>
            </a:r>
            <a:endParaRPr lang="en-US" altLang="zh-CN" dirty="0" smtClean="0"/>
          </a:p>
          <a:p>
            <a:pPr lvl="1"/>
            <a:r>
              <a:rPr lang="zh-CN" altLang="en-US" dirty="0"/>
              <a:t>生成部署</a:t>
            </a:r>
            <a:r>
              <a:rPr lang="zh-CN" altLang="en-US" dirty="0" smtClean="0"/>
              <a:t>方案</a:t>
            </a:r>
            <a:endParaRPr lang="en-US" altLang="zh-CN" dirty="0" smtClean="0"/>
          </a:p>
          <a:p>
            <a:pPr lvl="1"/>
            <a:r>
              <a:rPr lang="zh-CN" altLang="en-US" dirty="0"/>
              <a:t>实施部署并根据需要调整部署</a:t>
            </a:r>
          </a:p>
        </p:txBody>
      </p:sp>
      <p:pic>
        <p:nvPicPr>
          <p:cNvPr id="4" name="图片 3"/>
          <p:cNvPicPr>
            <a:picLocks noChangeAspect="1"/>
          </p:cNvPicPr>
          <p:nvPr/>
        </p:nvPicPr>
        <p:blipFill>
          <a:blip r:embed="rId3"/>
          <a:stretch>
            <a:fillRect/>
          </a:stretch>
        </p:blipFill>
        <p:spPr>
          <a:xfrm>
            <a:off x="457200" y="2957254"/>
            <a:ext cx="8304762" cy="2800000"/>
          </a:xfrm>
          <a:prstGeom prst="rect">
            <a:avLst/>
          </a:prstGeom>
        </p:spPr>
      </p:pic>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42965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57200" y="1914298"/>
            <a:ext cx="8229600" cy="3389766"/>
          </a:xfrm>
          <a:prstGeom prst="rect">
            <a:avLst/>
          </a:prstGeom>
        </p:spPr>
      </p:pic>
    </p:spTree>
    <p:extLst>
      <p:ext uri="{BB962C8B-B14F-4D97-AF65-F5344CB8AC3E}">
        <p14:creationId xmlns:p14="http://schemas.microsoft.com/office/powerpoint/2010/main" val="847191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a:t>按需匹配资源供需的部署方案生成</a:t>
            </a:r>
          </a:p>
        </p:txBody>
      </p:sp>
      <p:sp>
        <p:nvSpPr>
          <p:cNvPr id="3" name="内容占位符 2"/>
          <p:cNvSpPr>
            <a:spLocks noGrp="1"/>
          </p:cNvSpPr>
          <p:nvPr>
            <p:ph idx="1"/>
          </p:nvPr>
        </p:nvSpPr>
        <p:spPr/>
        <p:txBody>
          <a:bodyPr/>
          <a:lstStyle/>
          <a:p>
            <a:r>
              <a:rPr lang="en-US" altLang="zh-CN" dirty="0" smtClean="0"/>
              <a:t>4.1 </a:t>
            </a:r>
            <a:r>
              <a:rPr lang="zh-CN" altLang="en-US" dirty="0" smtClean="0"/>
              <a:t>应用类聚类</a:t>
            </a:r>
            <a:endParaRPr lang="en-US" altLang="zh-CN" dirty="0" smtClean="0"/>
          </a:p>
          <a:p>
            <a:pPr marL="457200" lvl="1" indent="0">
              <a:buNone/>
            </a:pPr>
            <a:r>
              <a:rPr lang="en-US" altLang="zh-CN" dirty="0"/>
              <a:t>	</a:t>
            </a:r>
            <a:r>
              <a:rPr lang="zh-CN" altLang="en-US" dirty="0" smtClean="0"/>
              <a:t>应用</a:t>
            </a:r>
            <a:r>
              <a:rPr lang="zh-CN" altLang="en-US" dirty="0"/>
              <a:t>类聚类的</a:t>
            </a:r>
            <a:r>
              <a:rPr lang="zh-CN" altLang="en-US" dirty="0" smtClean="0"/>
              <a:t>目的是</a:t>
            </a:r>
            <a:r>
              <a:rPr lang="zh-CN" altLang="en-US" dirty="0"/>
              <a:t>把那些相互间调用频繁</a:t>
            </a:r>
            <a:r>
              <a:rPr lang="zh-CN" altLang="en-US" dirty="0" smtClean="0"/>
              <a:t>的</a:t>
            </a:r>
            <a:r>
              <a:rPr lang="en-US" altLang="zh-CN" dirty="0" smtClean="0"/>
              <a:t>movable </a:t>
            </a:r>
            <a:r>
              <a:rPr lang="zh-CN" altLang="en-US" dirty="0"/>
              <a:t>类作为一个</a:t>
            </a:r>
            <a:r>
              <a:rPr lang="zh-CN" altLang="en-US" dirty="0" smtClean="0"/>
              <a:t>逻辑单元，并</a:t>
            </a:r>
            <a:r>
              <a:rPr lang="zh-CN" altLang="en-US" dirty="0"/>
              <a:t>在必要时将它们一起转移到远程网络节点执行，</a:t>
            </a:r>
            <a:r>
              <a:rPr lang="zh-CN" altLang="en-US" dirty="0" smtClean="0"/>
              <a:t>通过</a:t>
            </a:r>
            <a:r>
              <a:rPr lang="zh-CN" altLang="en-US" dirty="0"/>
              <a:t>避免它们之间高额的网络调用开销来保障计算逻辑远程执行的有效性。 </a:t>
            </a:r>
            <a:endParaRPr lang="en-US" altLang="zh-CN" dirty="0" smtClean="0"/>
          </a:p>
        </p:txBody>
      </p:sp>
    </p:spTree>
    <p:extLst>
      <p:ext uri="{BB962C8B-B14F-4D97-AF65-F5344CB8AC3E}">
        <p14:creationId xmlns:p14="http://schemas.microsoft.com/office/powerpoint/2010/main" val="2792601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应用类聚类</a:t>
            </a:r>
            <a:endParaRPr lang="en-US" altLang="zh-CN" dirty="0"/>
          </a:p>
        </p:txBody>
      </p:sp>
      <p:sp>
        <p:nvSpPr>
          <p:cNvPr id="3" name="内容占位符 2"/>
          <p:cNvSpPr>
            <a:spLocks noGrp="1"/>
          </p:cNvSpPr>
          <p:nvPr>
            <p:ph idx="1"/>
          </p:nvPr>
        </p:nvSpPr>
        <p:spPr/>
        <p:txBody>
          <a:bodyPr/>
          <a:lstStyle/>
          <a:p>
            <a:r>
              <a:rPr lang="en-US" altLang="zh-CN" dirty="0" smtClean="0"/>
              <a:t>4.1.1 </a:t>
            </a:r>
            <a:r>
              <a:rPr lang="zh-CN" altLang="en-US" dirty="0" smtClean="0"/>
              <a:t>类调用关系分析</a:t>
            </a:r>
            <a:endParaRPr lang="en-US" altLang="zh-CN" dirty="0" smtClean="0"/>
          </a:p>
        </p:txBody>
      </p:sp>
      <p:pic>
        <p:nvPicPr>
          <p:cNvPr id="4" name="图片 3"/>
          <p:cNvPicPr>
            <a:picLocks noChangeAspect="1"/>
          </p:cNvPicPr>
          <p:nvPr/>
        </p:nvPicPr>
        <p:blipFill>
          <a:blip r:embed="rId3"/>
          <a:stretch>
            <a:fillRect/>
          </a:stretch>
        </p:blipFill>
        <p:spPr>
          <a:xfrm>
            <a:off x="1578988" y="1935698"/>
            <a:ext cx="5504762" cy="3409524"/>
          </a:xfrm>
          <a:prstGeom prst="rect">
            <a:avLst/>
          </a:prstGeom>
        </p:spPr>
      </p:pic>
    </p:spTree>
    <p:extLst>
      <p:ext uri="{BB962C8B-B14F-4D97-AF65-F5344CB8AC3E}">
        <p14:creationId xmlns:p14="http://schemas.microsoft.com/office/powerpoint/2010/main" val="3343052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4.1.2 Girvan-Newman </a:t>
            </a:r>
            <a:r>
              <a:rPr lang="zh-CN" altLang="en-US" dirty="0"/>
              <a:t>聚类算法</a:t>
            </a:r>
          </a:p>
          <a:p>
            <a:pPr lvl="1"/>
            <a:r>
              <a:rPr lang="zh-CN" altLang="en-US" dirty="0"/>
              <a:t>一个边</a:t>
            </a:r>
            <a:r>
              <a:rPr lang="zh-CN" altLang="en-US" dirty="0" smtClean="0"/>
              <a:t>的“</a:t>
            </a:r>
            <a:r>
              <a:rPr lang="en-US" altLang="zh-CN" dirty="0" err="1" smtClean="0"/>
              <a:t>betweenness</a:t>
            </a:r>
            <a:r>
              <a:rPr lang="en-US" altLang="zh-CN" dirty="0" smtClean="0"/>
              <a:t>”</a:t>
            </a:r>
            <a:r>
              <a:rPr lang="zh-CN" altLang="en-US" dirty="0"/>
              <a:t>值表示 </a:t>
            </a:r>
            <a:r>
              <a:rPr lang="en-US" altLang="zh-CN" dirty="0"/>
              <a:t>G </a:t>
            </a:r>
            <a:r>
              <a:rPr lang="zh-CN" altLang="en-US" dirty="0"/>
              <a:t>中经过该边的所有节点对的最短路径的总条数。</a:t>
            </a:r>
          </a:p>
        </p:txBody>
      </p:sp>
      <p:pic>
        <p:nvPicPr>
          <p:cNvPr id="4" name="图片 3"/>
          <p:cNvPicPr>
            <a:picLocks noChangeAspect="1"/>
          </p:cNvPicPr>
          <p:nvPr/>
        </p:nvPicPr>
        <p:blipFill>
          <a:blip r:embed="rId3"/>
          <a:stretch>
            <a:fillRect/>
          </a:stretch>
        </p:blipFill>
        <p:spPr>
          <a:xfrm>
            <a:off x="457200" y="2499021"/>
            <a:ext cx="8342857" cy="3400000"/>
          </a:xfrm>
          <a:prstGeom prst="rect">
            <a:avLst/>
          </a:prstGeom>
        </p:spPr>
      </p:pic>
    </p:spTree>
    <p:extLst>
      <p:ext uri="{BB962C8B-B14F-4D97-AF65-F5344CB8AC3E}">
        <p14:creationId xmlns:p14="http://schemas.microsoft.com/office/powerpoint/2010/main" val="3825700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4.1.3 </a:t>
            </a:r>
            <a:r>
              <a:rPr lang="zh-CN" altLang="en-US" dirty="0" smtClean="0"/>
              <a:t>类语义关系分析</a:t>
            </a:r>
            <a:endParaRPr lang="en-US" altLang="zh-CN" dirty="0" smtClean="0"/>
          </a:p>
          <a:p>
            <a:pPr lvl="1"/>
            <a:r>
              <a:rPr lang="zh-CN" altLang="en-US" dirty="0"/>
              <a:t>程序静态或动态分析方法都可以用来计算 </a:t>
            </a:r>
            <a:r>
              <a:rPr lang="en-US" altLang="zh-CN" dirty="0"/>
              <a:t>call-value </a:t>
            </a:r>
            <a:r>
              <a:rPr lang="zh-CN" altLang="en-US" dirty="0"/>
              <a:t>值。然而，</a:t>
            </a:r>
            <a:r>
              <a:rPr lang="zh-CN" altLang="en-US" dirty="0" smtClean="0"/>
              <a:t>所得</a:t>
            </a:r>
            <a:r>
              <a:rPr lang="zh-CN" altLang="en-US" dirty="0"/>
              <a:t>到的 </a:t>
            </a:r>
            <a:r>
              <a:rPr lang="en-US" altLang="zh-CN" dirty="0"/>
              <a:t>call-value </a:t>
            </a:r>
            <a:r>
              <a:rPr lang="zh-CN" altLang="en-US" dirty="0"/>
              <a:t>值都可能</a:t>
            </a:r>
            <a:r>
              <a:rPr lang="zh-CN" altLang="en-US" dirty="0" smtClean="0"/>
              <a:t>不准确。比如，调用处于一个循环或者</a:t>
            </a:r>
            <a:r>
              <a:rPr lang="en-US" altLang="zh-CN" dirty="0" smtClean="0"/>
              <a:t>if</a:t>
            </a:r>
            <a:r>
              <a:rPr lang="zh-CN" altLang="en-US" dirty="0" smtClean="0"/>
              <a:t>语句中；</a:t>
            </a:r>
            <a:endParaRPr lang="en-US" altLang="zh-CN" dirty="0" smtClean="0"/>
          </a:p>
          <a:p>
            <a:pPr lvl="1"/>
            <a:r>
              <a:rPr lang="zh-CN" altLang="en-US" dirty="0"/>
              <a:t>已有</a:t>
            </a:r>
            <a:r>
              <a:rPr lang="zh-CN" altLang="en-US" dirty="0" smtClean="0"/>
              <a:t>研究证明</a:t>
            </a:r>
            <a:r>
              <a:rPr lang="zh-CN" altLang="en-US" dirty="0"/>
              <a:t>的关于关系紧密的类之间</a:t>
            </a:r>
            <a:r>
              <a:rPr lang="zh-CN" altLang="en-US" dirty="0" smtClean="0"/>
              <a:t>具有</a:t>
            </a:r>
            <a:r>
              <a:rPr lang="zh-CN" altLang="en-US" dirty="0"/>
              <a:t>语义</a:t>
            </a:r>
            <a:r>
              <a:rPr lang="zh-CN" altLang="en-US" dirty="0" smtClean="0"/>
              <a:t>相似性，</a:t>
            </a:r>
            <a:r>
              <a:rPr lang="zh-CN" altLang="en-US" dirty="0"/>
              <a:t>来利用语义信息调整 </a:t>
            </a:r>
            <a:r>
              <a:rPr lang="en-US" altLang="zh-CN" dirty="0"/>
              <a:t>call-value </a:t>
            </a:r>
            <a:r>
              <a:rPr lang="zh-CN" altLang="en-US" dirty="0"/>
              <a:t>值，使得那些</a:t>
            </a:r>
            <a:r>
              <a:rPr lang="zh-CN" altLang="en-US" dirty="0" smtClean="0"/>
              <a:t>关系</a:t>
            </a:r>
            <a:r>
              <a:rPr lang="zh-CN" altLang="en-US" dirty="0"/>
              <a:t>真正紧密的类更容易被聚在一起。</a:t>
            </a:r>
            <a:endParaRPr lang="en-US" altLang="zh-CN" dirty="0" smtClean="0"/>
          </a:p>
          <a:p>
            <a:pPr lvl="1"/>
            <a:endParaRPr lang="zh-CN" altLang="en-US" dirty="0"/>
          </a:p>
        </p:txBody>
      </p:sp>
    </p:spTree>
    <p:extLst>
      <p:ext uri="{BB962C8B-B14F-4D97-AF65-F5344CB8AC3E}">
        <p14:creationId xmlns:p14="http://schemas.microsoft.com/office/powerpoint/2010/main" val="122471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首先将一个应用类的类名以及代码中的变量名、方法名、字段类型</a:t>
            </a:r>
            <a:r>
              <a:rPr lang="zh-CN" altLang="en-US" dirty="0" smtClean="0"/>
              <a:t>等文本</a:t>
            </a:r>
            <a:r>
              <a:rPr lang="zh-CN" altLang="en-US" dirty="0"/>
              <a:t>内容切分成一个词</a:t>
            </a:r>
            <a:r>
              <a:rPr lang="zh-CN" altLang="en-US" dirty="0" smtClean="0"/>
              <a:t>向量：</a:t>
            </a:r>
            <a:r>
              <a:rPr lang="en-US" altLang="zh-CN" dirty="0" smtClean="0"/>
              <a:t>T </a:t>
            </a:r>
            <a:r>
              <a:rPr lang="en-US" altLang="zh-CN" dirty="0"/>
              <a:t>= &lt;t1, t2, t3, …, tm</a:t>
            </a:r>
            <a:r>
              <a:rPr lang="en-US" altLang="zh-CN" dirty="0" smtClean="0"/>
              <a:t>&gt;</a:t>
            </a:r>
            <a:r>
              <a:rPr lang="zh-CN" altLang="en-US" dirty="0" smtClean="0"/>
              <a:t>；</a:t>
            </a:r>
            <a:endParaRPr lang="en-US" altLang="zh-CN" dirty="0" smtClean="0"/>
          </a:p>
          <a:p>
            <a:pPr lvl="1"/>
            <a:r>
              <a:rPr lang="en-US" altLang="zh-CN" i="1" dirty="0"/>
              <a:t>Class</a:t>
            </a:r>
            <a:r>
              <a:rPr lang="en-US" altLang="zh-CN" baseline="30000" dirty="0"/>
              <a:t> 1</a:t>
            </a:r>
            <a:r>
              <a:rPr lang="en-US" altLang="zh-CN" dirty="0"/>
              <a:t> with </a:t>
            </a:r>
            <a:r>
              <a:rPr lang="en-US" altLang="zh-CN" i="1" dirty="0"/>
              <a:t>name</a:t>
            </a:r>
            <a:r>
              <a:rPr lang="en-US" altLang="zh-CN" baseline="30000" dirty="0"/>
              <a:t>1</a:t>
            </a:r>
            <a:r>
              <a:rPr lang="en-US" altLang="zh-CN" dirty="0"/>
              <a:t>: “</a:t>
            </a:r>
            <a:r>
              <a:rPr lang="en-US" altLang="zh-CN" dirty="0" err="1"/>
              <a:t>insa.android.andgoid.strategy.Pattern</a:t>
            </a:r>
            <a:r>
              <a:rPr lang="en-US" altLang="zh-CN" dirty="0"/>
              <a:t>”</a:t>
            </a:r>
          </a:p>
          <a:p>
            <a:pPr marL="457200" lvl="1" indent="0">
              <a:buNone/>
            </a:pPr>
            <a:r>
              <a:rPr lang="en-US" altLang="zh-CN" i="1" dirty="0"/>
              <a:t>	T1=&lt;</a:t>
            </a:r>
            <a:r>
              <a:rPr lang="en-US" altLang="zh-CN" dirty="0" err="1"/>
              <a:t>insa</a:t>
            </a:r>
            <a:r>
              <a:rPr lang="en-US" altLang="zh-CN" dirty="0"/>
              <a:t>, android, </a:t>
            </a:r>
            <a:r>
              <a:rPr lang="en-US" altLang="zh-CN" dirty="0" err="1"/>
              <a:t>andgoid</a:t>
            </a:r>
            <a:r>
              <a:rPr lang="en-US" altLang="zh-CN" dirty="0"/>
              <a:t>, strategy, pattern</a:t>
            </a:r>
            <a:r>
              <a:rPr lang="en-US" altLang="zh-CN" i="1" dirty="0"/>
              <a:t>&gt;</a:t>
            </a:r>
            <a:endParaRPr lang="en-US" altLang="zh-CN" dirty="0"/>
          </a:p>
          <a:p>
            <a:pPr lvl="1"/>
            <a:r>
              <a:rPr lang="en-US" altLang="zh-CN" i="1" dirty="0"/>
              <a:t>Class</a:t>
            </a:r>
            <a:r>
              <a:rPr lang="en-US" altLang="zh-CN" baseline="30000" dirty="0"/>
              <a:t>2</a:t>
            </a:r>
            <a:r>
              <a:rPr lang="en-US" altLang="zh-CN" dirty="0"/>
              <a:t> with </a:t>
            </a:r>
            <a:r>
              <a:rPr lang="en-US" altLang="zh-CN" i="1" dirty="0"/>
              <a:t>name</a:t>
            </a:r>
            <a:r>
              <a:rPr lang="en-US" altLang="zh-CN" baseline="30000" dirty="0"/>
              <a:t>2</a:t>
            </a:r>
            <a:r>
              <a:rPr lang="en-US" altLang="zh-CN" dirty="0"/>
              <a:t>: “</a:t>
            </a:r>
            <a:r>
              <a:rPr lang="en-US" altLang="zh-CN" dirty="0" err="1"/>
              <a:t>insa.android.andgoid.strategy.PatternStone</a:t>
            </a:r>
            <a:r>
              <a:rPr lang="en-US" altLang="zh-CN" dirty="0"/>
              <a:t>”. </a:t>
            </a:r>
          </a:p>
          <a:p>
            <a:pPr marL="457200" lvl="1" indent="0">
              <a:buNone/>
            </a:pPr>
            <a:r>
              <a:rPr lang="en-US" altLang="zh-CN" i="1" dirty="0"/>
              <a:t>	T2=&lt;</a:t>
            </a:r>
            <a:r>
              <a:rPr lang="en-US" altLang="zh-CN" dirty="0" err="1"/>
              <a:t>insa</a:t>
            </a:r>
            <a:r>
              <a:rPr lang="en-US" altLang="zh-CN" dirty="0"/>
              <a:t>, </a:t>
            </a:r>
            <a:r>
              <a:rPr lang="en-US" altLang="zh-CN" dirty="0" smtClean="0"/>
              <a:t>android</a:t>
            </a:r>
            <a:r>
              <a:rPr lang="en-US" altLang="zh-CN" dirty="0"/>
              <a:t>, </a:t>
            </a:r>
            <a:r>
              <a:rPr lang="en-US" altLang="zh-CN" dirty="0" err="1"/>
              <a:t>andgoid</a:t>
            </a:r>
            <a:r>
              <a:rPr lang="en-US" altLang="zh-CN" dirty="0"/>
              <a:t>, strategy, pattern, stone</a:t>
            </a:r>
            <a:r>
              <a:rPr lang="en-US" altLang="zh-CN" i="1" dirty="0"/>
              <a:t>&gt;</a:t>
            </a:r>
            <a:endParaRPr lang="en-US" altLang="zh-CN" b="1" dirty="0"/>
          </a:p>
          <a:p>
            <a:endParaRPr lang="en-US" altLang="zh-CN" dirty="0" smtClean="0"/>
          </a:p>
        </p:txBody>
      </p:sp>
      <p:pic>
        <p:nvPicPr>
          <p:cNvPr id="4" name="图片 3"/>
          <p:cNvPicPr>
            <a:picLocks noChangeAspect="1"/>
          </p:cNvPicPr>
          <p:nvPr/>
        </p:nvPicPr>
        <p:blipFill>
          <a:blip r:embed="rId2"/>
          <a:stretch>
            <a:fillRect/>
          </a:stretch>
        </p:blipFill>
        <p:spPr>
          <a:xfrm>
            <a:off x="870034" y="4807916"/>
            <a:ext cx="7247271" cy="1079098"/>
          </a:xfrm>
          <a:prstGeom prst="rect">
            <a:avLst/>
          </a:prstGeom>
        </p:spPr>
      </p:pic>
    </p:spTree>
    <p:extLst>
      <p:ext uri="{BB962C8B-B14F-4D97-AF65-F5344CB8AC3E}">
        <p14:creationId xmlns:p14="http://schemas.microsoft.com/office/powerpoint/2010/main" val="1316193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4.1.4 </a:t>
            </a:r>
            <a:r>
              <a:rPr lang="zh-CN" altLang="en-US" dirty="0" smtClean="0"/>
              <a:t>同时考虑调用关系及语义关系进行聚类</a:t>
            </a:r>
            <a:r>
              <a:rPr lang="en-US" altLang="zh-CN" dirty="0" smtClean="0"/>
              <a:t> </a:t>
            </a:r>
            <a:endParaRPr lang="zh-CN" altLang="en-US" dirty="0"/>
          </a:p>
        </p:txBody>
      </p:sp>
      <p:pic>
        <p:nvPicPr>
          <p:cNvPr id="4" name="图片 3"/>
          <p:cNvPicPr>
            <a:picLocks noChangeAspect="1"/>
          </p:cNvPicPr>
          <p:nvPr/>
        </p:nvPicPr>
        <p:blipFill>
          <a:blip r:embed="rId3"/>
          <a:stretch>
            <a:fillRect/>
          </a:stretch>
        </p:blipFill>
        <p:spPr>
          <a:xfrm>
            <a:off x="617621" y="2544211"/>
            <a:ext cx="8181711" cy="1289853"/>
          </a:xfrm>
          <a:prstGeom prst="rect">
            <a:avLst/>
          </a:prstGeom>
        </p:spPr>
      </p:pic>
    </p:spTree>
    <p:extLst>
      <p:ext uri="{BB962C8B-B14F-4D97-AF65-F5344CB8AC3E}">
        <p14:creationId xmlns:p14="http://schemas.microsoft.com/office/powerpoint/2010/main" val="218180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3689684" y="1600541"/>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 </a:t>
            </a:r>
            <a:r>
              <a:rPr lang="zh-CN" altLang="en-US" dirty="0" smtClean="0"/>
              <a:t>构造应用类调用图</a:t>
            </a:r>
            <a:endParaRPr lang="zh-CN" altLang="en-US" dirty="0"/>
          </a:p>
        </p:txBody>
      </p:sp>
      <p:sp>
        <p:nvSpPr>
          <p:cNvPr id="6" name="矩形 5"/>
          <p:cNvSpPr/>
          <p:nvPr/>
        </p:nvSpPr>
        <p:spPr>
          <a:xfrm>
            <a:off x="6176210" y="3377881"/>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 </a:t>
            </a:r>
            <a:r>
              <a:rPr lang="zh-CN" altLang="en-US" dirty="0" smtClean="0"/>
              <a:t>更新各个调用边的</a:t>
            </a:r>
            <a:r>
              <a:rPr lang="en-US" altLang="zh-CN" dirty="0" smtClean="0"/>
              <a:t>call-value</a:t>
            </a:r>
            <a:endParaRPr lang="zh-CN" altLang="en-US" dirty="0"/>
          </a:p>
        </p:txBody>
      </p:sp>
      <p:sp>
        <p:nvSpPr>
          <p:cNvPr id="7" name="矩形 6"/>
          <p:cNvSpPr/>
          <p:nvPr/>
        </p:nvSpPr>
        <p:spPr>
          <a:xfrm>
            <a:off x="1203157" y="1604554"/>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 </a:t>
            </a:r>
            <a:r>
              <a:rPr lang="zh-CN" altLang="en-US" dirty="0" smtClean="0"/>
              <a:t>输入应用的全部应用类及</a:t>
            </a:r>
            <a:r>
              <a:rPr lang="en-US" altLang="zh-CN" dirty="0" smtClean="0"/>
              <a:t>cluster</a:t>
            </a:r>
            <a:r>
              <a:rPr lang="zh-CN" altLang="en-US" dirty="0" smtClean="0"/>
              <a:t>阈值</a:t>
            </a:r>
            <a:endParaRPr lang="zh-CN" altLang="en-US" dirty="0"/>
          </a:p>
        </p:txBody>
      </p:sp>
      <p:sp>
        <p:nvSpPr>
          <p:cNvPr id="8" name="矩形 7"/>
          <p:cNvSpPr/>
          <p:nvPr/>
        </p:nvSpPr>
        <p:spPr>
          <a:xfrm>
            <a:off x="3689684" y="3377881"/>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r>
              <a:rPr lang="en-US" altLang="zh-CN" dirty="0" smtClean="0"/>
              <a:t>. </a:t>
            </a:r>
            <a:r>
              <a:rPr lang="zh-CN" altLang="en-US" dirty="0" smtClean="0"/>
              <a:t>计算各个边的</a:t>
            </a:r>
            <a:r>
              <a:rPr lang="zh-CN" altLang="en-US" dirty="0"/>
              <a:t>中间</a:t>
            </a:r>
            <a:r>
              <a:rPr lang="zh-CN" altLang="en-US" dirty="0" smtClean="0"/>
              <a:t>值</a:t>
            </a:r>
            <a:endParaRPr lang="zh-CN" altLang="en-US" dirty="0"/>
          </a:p>
        </p:txBody>
      </p:sp>
      <p:sp>
        <p:nvSpPr>
          <p:cNvPr id="9" name="矩形 8"/>
          <p:cNvSpPr/>
          <p:nvPr/>
        </p:nvSpPr>
        <p:spPr>
          <a:xfrm>
            <a:off x="1203157" y="3372304"/>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r>
              <a:rPr lang="en-US" altLang="zh-CN" dirty="0" smtClean="0"/>
              <a:t>.</a:t>
            </a:r>
            <a:r>
              <a:rPr lang="zh-CN" altLang="en-US" dirty="0" smtClean="0"/>
              <a:t>利用</a:t>
            </a:r>
            <a:r>
              <a:rPr lang="en-US" altLang="zh-CN" dirty="0" smtClean="0"/>
              <a:t>G-N</a:t>
            </a:r>
            <a:r>
              <a:rPr lang="zh-CN" altLang="en-US" dirty="0" smtClean="0"/>
              <a:t>算法，每次移除最小中间值的边</a:t>
            </a:r>
            <a:endParaRPr lang="zh-CN" altLang="en-US" dirty="0"/>
          </a:p>
        </p:txBody>
      </p:sp>
      <p:sp>
        <p:nvSpPr>
          <p:cNvPr id="10" name="矩形 9"/>
          <p:cNvSpPr/>
          <p:nvPr/>
        </p:nvSpPr>
        <p:spPr>
          <a:xfrm>
            <a:off x="1203156" y="5140054"/>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r>
              <a:rPr lang="en-US" altLang="zh-CN" dirty="0" smtClean="0"/>
              <a:t>.</a:t>
            </a:r>
            <a:r>
              <a:rPr lang="zh-CN" altLang="en-US" dirty="0" smtClean="0"/>
              <a:t>当子图个数不小于阈值时停止</a:t>
            </a:r>
            <a:endParaRPr lang="zh-CN" altLang="en-US" dirty="0"/>
          </a:p>
        </p:txBody>
      </p:sp>
      <p:cxnSp>
        <p:nvCxnSpPr>
          <p:cNvPr id="12" name="直接箭头连接符 11"/>
          <p:cNvCxnSpPr>
            <a:stCxn id="7" idx="3"/>
          </p:cNvCxnSpPr>
          <p:nvPr/>
        </p:nvCxnSpPr>
        <p:spPr>
          <a:xfrm flipV="1">
            <a:off x="2871536" y="2121911"/>
            <a:ext cx="818148" cy="4012"/>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330914" y="2121907"/>
            <a:ext cx="818148" cy="1"/>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176211" y="1600540"/>
            <a:ext cx="1668379" cy="1042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 </a:t>
            </a:r>
            <a:r>
              <a:rPr lang="zh-CN" altLang="en-US" dirty="0" smtClean="0"/>
              <a:t>计算</a:t>
            </a:r>
            <a:r>
              <a:rPr lang="en-US" altLang="zh-CN" dirty="0" smtClean="0"/>
              <a:t>call-value</a:t>
            </a:r>
            <a:r>
              <a:rPr lang="zh-CN" altLang="en-US" dirty="0" smtClean="0"/>
              <a:t>及语义相似度</a:t>
            </a:r>
            <a:endParaRPr lang="zh-CN" altLang="en-US" dirty="0"/>
          </a:p>
        </p:txBody>
      </p:sp>
      <p:cxnSp>
        <p:nvCxnSpPr>
          <p:cNvPr id="18" name="直接箭头连接符 17"/>
          <p:cNvCxnSpPr>
            <a:stCxn id="16" idx="2"/>
            <a:endCxn id="6" idx="0"/>
          </p:cNvCxnSpPr>
          <p:nvPr/>
        </p:nvCxnSpPr>
        <p:spPr>
          <a:xfrm flipH="1">
            <a:off x="7010400" y="2643277"/>
            <a:ext cx="1" cy="734604"/>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1"/>
            <a:endCxn id="8" idx="3"/>
          </p:cNvCxnSpPr>
          <p:nvPr/>
        </p:nvCxnSpPr>
        <p:spPr>
          <a:xfrm flipH="1">
            <a:off x="5358063" y="3899250"/>
            <a:ext cx="818147" cy="0"/>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1"/>
            <a:endCxn id="9" idx="3"/>
          </p:cNvCxnSpPr>
          <p:nvPr/>
        </p:nvCxnSpPr>
        <p:spPr>
          <a:xfrm flipH="1" flipV="1">
            <a:off x="2871536" y="3893673"/>
            <a:ext cx="818148" cy="5577"/>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2"/>
            <a:endCxn id="10" idx="0"/>
          </p:cNvCxnSpPr>
          <p:nvPr/>
        </p:nvCxnSpPr>
        <p:spPr>
          <a:xfrm flipH="1">
            <a:off x="2037346" y="4415041"/>
            <a:ext cx="1" cy="725013"/>
          </a:xfrm>
          <a:prstGeom prst="straightConnector1">
            <a:avLst/>
          </a:prstGeom>
          <a:ln w="34925"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95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类的聚合分解层次图</a:t>
            </a:r>
            <a:endParaRPr lang="zh-CN" altLang="en-US" dirty="0"/>
          </a:p>
        </p:txBody>
      </p:sp>
      <p:pic>
        <p:nvPicPr>
          <p:cNvPr id="4" name="内容占位符 3"/>
          <p:cNvPicPr>
            <a:picLocks noGrp="1" noChangeAspect="1"/>
          </p:cNvPicPr>
          <p:nvPr>
            <p:ph idx="1"/>
          </p:nvPr>
        </p:nvPicPr>
        <p:blipFill>
          <a:blip r:embed="rId3"/>
          <a:stretch>
            <a:fillRect/>
          </a:stretch>
        </p:blipFill>
        <p:spPr>
          <a:xfrm>
            <a:off x="457200" y="988345"/>
            <a:ext cx="5337278" cy="5113337"/>
          </a:xfrm>
          <a:prstGeom prst="rect">
            <a:avLst/>
          </a:prstGeom>
        </p:spPr>
      </p:pic>
      <p:sp>
        <p:nvSpPr>
          <p:cNvPr id="5" name="文本框 4"/>
          <p:cNvSpPr txBox="1"/>
          <p:nvPr/>
        </p:nvSpPr>
        <p:spPr>
          <a:xfrm>
            <a:off x="5794478" y="1208035"/>
            <a:ext cx="3060764" cy="4524315"/>
          </a:xfrm>
          <a:prstGeom prst="rect">
            <a:avLst/>
          </a:prstGeom>
          <a:noFill/>
        </p:spPr>
        <p:txBody>
          <a:bodyPr wrap="square" rtlCol="0">
            <a:spAutoFit/>
          </a:bodyPr>
          <a:lstStyle/>
          <a:p>
            <a:r>
              <a:rPr lang="en-US" altLang="zh-CN" sz="2400" dirty="0" smtClean="0"/>
              <a:t>1. </a:t>
            </a:r>
            <a:r>
              <a:rPr lang="zh-CN" altLang="en-US" sz="2400" dirty="0" smtClean="0"/>
              <a:t>从上到下</a:t>
            </a:r>
            <a:r>
              <a:rPr lang="zh-CN" altLang="en-US" sz="2400" dirty="0"/>
              <a:t>实际是从一组应用类中分出那些关联更紧密的应用类；</a:t>
            </a:r>
            <a:endParaRPr lang="en-US" altLang="zh-CN" sz="2400" dirty="0"/>
          </a:p>
          <a:p>
            <a:endParaRPr lang="en-US" altLang="zh-CN" sz="2400" dirty="0"/>
          </a:p>
          <a:p>
            <a:r>
              <a:rPr lang="en-US" altLang="zh-CN" sz="2400" dirty="0" smtClean="0"/>
              <a:t>2. </a:t>
            </a:r>
            <a:r>
              <a:rPr lang="zh-CN" altLang="en-US" sz="2400" dirty="0" smtClean="0"/>
              <a:t>聚合</a:t>
            </a:r>
            <a:r>
              <a:rPr lang="zh-CN" altLang="en-US" sz="2400" dirty="0"/>
              <a:t>分解信息被存储在重构后的</a:t>
            </a:r>
            <a:r>
              <a:rPr lang="zh-CN" altLang="en-US" sz="2400" dirty="0" smtClean="0"/>
              <a:t>应用中</a:t>
            </a:r>
            <a:r>
              <a:rPr lang="zh-CN" altLang="en-US" sz="2400" dirty="0"/>
              <a:t>，在运行时</a:t>
            </a:r>
            <a:r>
              <a:rPr lang="zh-CN" altLang="en-US" sz="2400" dirty="0" smtClean="0"/>
              <a:t>，</a:t>
            </a:r>
            <a:r>
              <a:rPr lang="en-US" altLang="zh-CN" sz="2400" dirty="0" smtClean="0"/>
              <a:t>endpoint </a:t>
            </a:r>
            <a:r>
              <a:rPr lang="zh-CN" altLang="en-US" sz="2400" dirty="0"/>
              <a:t>将会使用该信息来辅助决定哪些类对应的计算逻辑应该被转移到远程执行。</a:t>
            </a:r>
          </a:p>
        </p:txBody>
      </p:sp>
    </p:spTree>
    <p:extLst>
      <p:ext uri="{BB962C8B-B14F-4D97-AF65-F5344CB8AC3E}">
        <p14:creationId xmlns:p14="http://schemas.microsoft.com/office/powerpoint/2010/main" val="2225029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计算逻辑按需远程执行的决策</a:t>
            </a:r>
            <a:endParaRPr lang="zh-CN" altLang="en-US" dirty="0"/>
          </a:p>
        </p:txBody>
      </p:sp>
      <p:sp>
        <p:nvSpPr>
          <p:cNvPr id="3" name="内容占位符 2"/>
          <p:cNvSpPr>
            <a:spLocks noGrp="1"/>
          </p:cNvSpPr>
          <p:nvPr>
            <p:ph idx="1"/>
          </p:nvPr>
        </p:nvSpPr>
        <p:spPr/>
        <p:txBody>
          <a:bodyPr/>
          <a:lstStyle/>
          <a:p>
            <a:r>
              <a:rPr lang="zh-CN" altLang="en-US" dirty="0" smtClean="0"/>
              <a:t>部署目标</a:t>
            </a:r>
            <a:endParaRPr lang="en-US" altLang="zh-CN" dirty="0" smtClean="0"/>
          </a:p>
          <a:p>
            <a:pPr marL="0" indent="0">
              <a:buNone/>
            </a:pPr>
            <a:endParaRPr lang="zh-CN" altLang="en-US" dirty="0"/>
          </a:p>
        </p:txBody>
      </p:sp>
      <p:pic>
        <p:nvPicPr>
          <p:cNvPr id="5" name="图片 4"/>
          <p:cNvPicPr>
            <a:picLocks noChangeAspect="1"/>
          </p:cNvPicPr>
          <p:nvPr/>
        </p:nvPicPr>
        <p:blipFill>
          <a:blip r:embed="rId2"/>
          <a:stretch>
            <a:fillRect/>
          </a:stretch>
        </p:blipFill>
        <p:spPr>
          <a:xfrm>
            <a:off x="716194" y="1841323"/>
            <a:ext cx="1038095" cy="352381"/>
          </a:xfrm>
          <a:prstGeom prst="rect">
            <a:avLst/>
          </a:prstGeom>
        </p:spPr>
      </p:pic>
      <p:pic>
        <p:nvPicPr>
          <p:cNvPr id="9" name="图片 8"/>
          <p:cNvPicPr>
            <a:picLocks noChangeAspect="1"/>
          </p:cNvPicPr>
          <p:nvPr/>
        </p:nvPicPr>
        <p:blipFill>
          <a:blip r:embed="rId3"/>
          <a:stretch>
            <a:fillRect/>
          </a:stretch>
        </p:blipFill>
        <p:spPr>
          <a:xfrm>
            <a:off x="716194" y="2556992"/>
            <a:ext cx="4876190" cy="400000"/>
          </a:xfrm>
          <a:prstGeom prst="rect">
            <a:avLst/>
          </a:prstGeom>
        </p:spPr>
      </p:pic>
      <p:pic>
        <p:nvPicPr>
          <p:cNvPr id="10" name="图片 9"/>
          <p:cNvPicPr>
            <a:picLocks noChangeAspect="1"/>
          </p:cNvPicPr>
          <p:nvPr/>
        </p:nvPicPr>
        <p:blipFill>
          <a:blip r:embed="rId4"/>
          <a:stretch>
            <a:fillRect/>
          </a:stretch>
        </p:blipFill>
        <p:spPr>
          <a:xfrm>
            <a:off x="684224" y="3244816"/>
            <a:ext cx="2866667" cy="971429"/>
          </a:xfrm>
          <a:prstGeom prst="rect">
            <a:avLst/>
          </a:prstGeom>
        </p:spPr>
      </p:pic>
      <p:pic>
        <p:nvPicPr>
          <p:cNvPr id="11" name="图片 10"/>
          <p:cNvPicPr>
            <a:picLocks noChangeAspect="1"/>
          </p:cNvPicPr>
          <p:nvPr/>
        </p:nvPicPr>
        <p:blipFill>
          <a:blip r:embed="rId5"/>
          <a:stretch>
            <a:fillRect/>
          </a:stretch>
        </p:blipFill>
        <p:spPr>
          <a:xfrm>
            <a:off x="716194" y="4216245"/>
            <a:ext cx="6695238" cy="942857"/>
          </a:xfrm>
          <a:prstGeom prst="rect">
            <a:avLst/>
          </a:prstGeom>
        </p:spPr>
      </p:pic>
      <p:cxnSp>
        <p:nvCxnSpPr>
          <p:cNvPr id="13" name="直接箭头连接符 12"/>
          <p:cNvCxnSpPr/>
          <p:nvPr/>
        </p:nvCxnSpPr>
        <p:spPr>
          <a:xfrm>
            <a:off x="1754289" y="2956992"/>
            <a:ext cx="0" cy="28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154289" y="2956992"/>
            <a:ext cx="1578132" cy="140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6"/>
          <a:stretch>
            <a:fillRect/>
          </a:stretch>
        </p:blipFill>
        <p:spPr>
          <a:xfrm>
            <a:off x="684224" y="5334882"/>
            <a:ext cx="2685714" cy="628571"/>
          </a:xfrm>
          <a:prstGeom prst="rect">
            <a:avLst/>
          </a:prstGeom>
        </p:spPr>
      </p:pic>
      <p:sp>
        <p:nvSpPr>
          <p:cNvPr id="17" name="文本框 16"/>
          <p:cNvSpPr txBox="1"/>
          <p:nvPr/>
        </p:nvSpPr>
        <p:spPr>
          <a:xfrm>
            <a:off x="5845400" y="3315032"/>
            <a:ext cx="2714171" cy="830997"/>
          </a:xfrm>
          <a:prstGeom prst="rect">
            <a:avLst/>
          </a:prstGeom>
          <a:noFill/>
        </p:spPr>
        <p:txBody>
          <a:bodyPr wrap="square" rtlCol="0">
            <a:spAutoFit/>
          </a:bodyPr>
          <a:lstStyle/>
          <a:p>
            <a:r>
              <a:rPr lang="zh-CN" altLang="en-US" sz="2400" b="1" dirty="0" smtClean="0">
                <a:solidFill>
                  <a:srgbClr val="FF0000"/>
                </a:solidFill>
              </a:rPr>
              <a:t>多背包优化问题，采用动态规划求解</a:t>
            </a:r>
            <a:endParaRPr lang="zh-CN" altLang="en-US" sz="2400" b="1" dirty="0">
              <a:solidFill>
                <a:srgbClr val="FF0000"/>
              </a:solidFill>
            </a:endParaRPr>
          </a:p>
        </p:txBody>
      </p:sp>
      <p:cxnSp>
        <p:nvCxnSpPr>
          <p:cNvPr id="19" name="直接箭头连接符 18"/>
          <p:cNvCxnSpPr>
            <a:stCxn id="17" idx="1"/>
            <a:endCxn id="10" idx="3"/>
          </p:cNvCxnSpPr>
          <p:nvPr/>
        </p:nvCxnSpPr>
        <p:spPr>
          <a:xfrm flipH="1">
            <a:off x="3550891" y="3730531"/>
            <a:ext cx="2294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4" name="组合 23"/>
          <p:cNvGrpSpPr/>
          <p:nvPr/>
        </p:nvGrpSpPr>
        <p:grpSpPr>
          <a:xfrm>
            <a:off x="3943355" y="5021943"/>
            <a:ext cx="2844800" cy="1339420"/>
            <a:chOff x="3943355" y="5021943"/>
            <a:chExt cx="2844800" cy="1339420"/>
          </a:xfrm>
        </p:grpSpPr>
        <p:sp>
          <p:nvSpPr>
            <p:cNvPr id="21" name="文本框 20"/>
            <p:cNvSpPr txBox="1"/>
            <p:nvPr/>
          </p:nvSpPr>
          <p:spPr>
            <a:xfrm>
              <a:off x="3943355" y="5899698"/>
              <a:ext cx="2844800" cy="461665"/>
            </a:xfrm>
            <a:prstGeom prst="rect">
              <a:avLst/>
            </a:prstGeom>
            <a:noFill/>
          </p:spPr>
          <p:txBody>
            <a:bodyPr wrap="square" rtlCol="0">
              <a:spAutoFit/>
            </a:bodyPr>
            <a:lstStyle/>
            <a:p>
              <a:r>
                <a:rPr lang="zh-CN" altLang="en-US" sz="2400" b="1" dirty="0">
                  <a:solidFill>
                    <a:srgbClr val="FF0000"/>
                  </a:solidFill>
                </a:rPr>
                <a:t>最小割集问题求解</a:t>
              </a:r>
            </a:p>
          </p:txBody>
        </p:sp>
        <p:cxnSp>
          <p:nvCxnSpPr>
            <p:cNvPr id="23" name="直接箭头连接符 22"/>
            <p:cNvCxnSpPr>
              <a:stCxn id="21" idx="0"/>
            </p:cNvCxnSpPr>
            <p:nvPr/>
          </p:nvCxnSpPr>
          <p:spPr>
            <a:xfrm flipV="1">
              <a:off x="5365755" y="5021943"/>
              <a:ext cx="0" cy="8777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5" name="文本框 24"/>
          <p:cNvSpPr txBox="1"/>
          <p:nvPr/>
        </p:nvSpPr>
        <p:spPr>
          <a:xfrm>
            <a:off x="2117557" y="1829469"/>
            <a:ext cx="4210672" cy="369332"/>
          </a:xfrm>
          <a:prstGeom prst="rect">
            <a:avLst/>
          </a:prstGeom>
          <a:noFill/>
        </p:spPr>
        <p:txBody>
          <a:bodyPr wrap="square" rtlCol="0">
            <a:spAutoFit/>
          </a:bodyPr>
          <a:lstStyle/>
          <a:p>
            <a:r>
              <a:rPr lang="zh-CN" altLang="en-US" dirty="0" smtClean="0"/>
              <a:t>约束条件：资源约束、位置约束</a:t>
            </a:r>
            <a:endParaRPr lang="zh-CN" altLang="en-US" dirty="0"/>
          </a:p>
        </p:txBody>
      </p:sp>
    </p:spTree>
    <p:extLst>
      <p:ext uri="{BB962C8B-B14F-4D97-AF65-F5344CB8AC3E}">
        <p14:creationId xmlns:p14="http://schemas.microsoft.com/office/powerpoint/2010/main" val="15517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待</a:t>
            </a:r>
            <a:r>
              <a:rPr lang="zh-CN" altLang="en-US" dirty="0"/>
              <a:t>部署的应用模块产生</a:t>
            </a:r>
          </a:p>
        </p:txBody>
      </p:sp>
      <p:sp>
        <p:nvSpPr>
          <p:cNvPr id="3" name="内容占位符 2"/>
          <p:cNvSpPr>
            <a:spLocks noGrp="1"/>
          </p:cNvSpPr>
          <p:nvPr>
            <p:ph idx="1"/>
          </p:nvPr>
        </p:nvSpPr>
        <p:spPr/>
        <p:txBody>
          <a:bodyPr/>
          <a:lstStyle/>
          <a:p>
            <a:r>
              <a:rPr lang="en-US" altLang="zh-CN" dirty="0" smtClean="0"/>
              <a:t>1.3.1 </a:t>
            </a:r>
            <a:r>
              <a:rPr lang="zh-CN" altLang="en-US" dirty="0" smtClean="0"/>
              <a:t>基于分布计算中间件</a:t>
            </a:r>
            <a:endParaRPr lang="en-US" altLang="zh-CN" dirty="0"/>
          </a:p>
          <a:p>
            <a:pPr marL="0" indent="0">
              <a:buNone/>
            </a:pPr>
            <a:r>
              <a:rPr lang="en-US" altLang="zh-CN" dirty="0"/>
              <a:t> </a:t>
            </a:r>
            <a:r>
              <a:rPr lang="en-US" altLang="zh-CN" dirty="0" smtClean="0"/>
              <a:t>   </a:t>
            </a:r>
            <a:r>
              <a:rPr lang="zh-CN" altLang="en-US" sz="2400" dirty="0" smtClean="0"/>
              <a:t>分布</a:t>
            </a:r>
            <a:r>
              <a:rPr lang="zh-CN" altLang="en-US" sz="2400" dirty="0"/>
              <a:t>计算中间件主要用于帮助应用处理跨网络的互</a:t>
            </a:r>
            <a:r>
              <a:rPr lang="zh-CN" altLang="en-US" sz="2400" dirty="0" smtClean="0"/>
              <a:t>操作。它要求开发者按照规定的编程模型进行应用模块开发。生成的模块就可以被部署在网络上的多个中间件实例上，并通过中间件的支撑来实现互操作。</a:t>
            </a:r>
            <a:endParaRPr lang="en-US" altLang="zh-CN" sz="2400" dirty="0" smtClean="0"/>
          </a:p>
          <a:p>
            <a:pPr marL="0" indent="0">
              <a:buNone/>
            </a:pPr>
            <a:endParaRPr lang="en-US" altLang="zh-CN" sz="2400" dirty="0" smtClean="0"/>
          </a:p>
          <a:p>
            <a:pPr marL="0" indent="0">
              <a:buNone/>
            </a:pPr>
            <a:r>
              <a:rPr lang="en-US" altLang="zh-CN" sz="2400" dirty="0" smtClean="0"/>
              <a:t>    </a:t>
            </a:r>
            <a:r>
              <a:rPr lang="zh-CN" altLang="en-US" sz="2400" b="1" dirty="0" smtClean="0"/>
              <a:t>优点</a:t>
            </a:r>
            <a:r>
              <a:rPr lang="zh-CN" altLang="en-US" sz="2400" dirty="0" smtClean="0"/>
              <a:t>：开发</a:t>
            </a:r>
            <a:r>
              <a:rPr lang="zh-CN" altLang="en-US" sz="2400" dirty="0"/>
              <a:t>者不必再处理与网络相关的底层通讯细节问题，如怎样建立模块间</a:t>
            </a:r>
            <a:r>
              <a:rPr lang="zh-CN" altLang="en-US" sz="2400" dirty="0" smtClean="0"/>
              <a:t>的网络连接。</a:t>
            </a:r>
            <a:endParaRPr lang="en-US" altLang="zh-CN" sz="2400" dirty="0"/>
          </a:p>
          <a:p>
            <a:pPr marL="0" indent="0">
              <a:buNone/>
            </a:pPr>
            <a:r>
              <a:rPr lang="en-US" altLang="zh-CN" sz="2400" dirty="0" smtClean="0"/>
              <a:t>    </a:t>
            </a:r>
            <a:r>
              <a:rPr lang="zh-CN" altLang="en-US" sz="2400" b="1" dirty="0" smtClean="0"/>
              <a:t>缺点</a:t>
            </a:r>
            <a:r>
              <a:rPr lang="zh-CN" altLang="en-US" sz="2400" dirty="0" smtClean="0"/>
              <a:t>：</a:t>
            </a:r>
            <a:r>
              <a:rPr lang="en-US" altLang="zh-CN" sz="2400" dirty="0" smtClean="0"/>
              <a:t>1. </a:t>
            </a:r>
            <a:r>
              <a:rPr lang="zh-CN" altLang="en-US" sz="2400" dirty="0" smtClean="0"/>
              <a:t>开发</a:t>
            </a:r>
            <a:r>
              <a:rPr lang="zh-CN" altLang="en-US" sz="2400" dirty="0"/>
              <a:t>者</a:t>
            </a:r>
            <a:r>
              <a:rPr lang="zh-CN" altLang="en-US" sz="2400" dirty="0" smtClean="0"/>
              <a:t>必须编写</a:t>
            </a:r>
            <a:r>
              <a:rPr lang="zh-CN" altLang="en-US" sz="2400" dirty="0"/>
              <a:t>大量与业务逻辑</a:t>
            </a:r>
            <a:r>
              <a:rPr lang="zh-CN" altLang="en-US" sz="2400" dirty="0" smtClean="0"/>
              <a:t>无关的</a:t>
            </a:r>
            <a:r>
              <a:rPr lang="zh-CN" altLang="en-US" sz="2400" dirty="0"/>
              <a:t>代码</a:t>
            </a:r>
            <a:r>
              <a:rPr lang="zh-CN" altLang="en-US" sz="2400" dirty="0" smtClean="0"/>
              <a:t>，增加</a:t>
            </a:r>
            <a:r>
              <a:rPr lang="zh-CN" altLang="en-US" sz="2400" dirty="0"/>
              <a:t>了编程</a:t>
            </a:r>
            <a:r>
              <a:rPr lang="zh-CN" altLang="en-US" sz="2400" dirty="0" smtClean="0"/>
              <a:t>负担；</a:t>
            </a:r>
            <a:endParaRPr lang="en-US" altLang="zh-CN" sz="2400" dirty="0"/>
          </a:p>
          <a:p>
            <a:pPr marL="0" indent="0">
              <a:buNone/>
            </a:pPr>
            <a:r>
              <a:rPr lang="en-US" altLang="zh-CN" sz="2400" dirty="0"/>
              <a:t> </a:t>
            </a:r>
            <a:r>
              <a:rPr lang="en-US" altLang="zh-CN" sz="2400" dirty="0" smtClean="0"/>
              <a:t>   2. </a:t>
            </a:r>
            <a:r>
              <a:rPr lang="zh-CN" altLang="en-US" sz="2400" dirty="0" smtClean="0"/>
              <a:t>具有</a:t>
            </a:r>
            <a:r>
              <a:rPr lang="zh-CN" altLang="en-US" sz="2400" dirty="0"/>
              <a:t>较高的维护代价并会影响软件应用的</a:t>
            </a:r>
            <a:r>
              <a:rPr lang="zh-CN" altLang="en-US" sz="2400" dirty="0" smtClean="0"/>
              <a:t>可用性。</a:t>
            </a:r>
            <a:endParaRPr lang="en-US" altLang="zh-CN" sz="2400" dirty="0" smtClean="0"/>
          </a:p>
        </p:txBody>
      </p:sp>
    </p:spTree>
    <p:extLst>
      <p:ext uri="{BB962C8B-B14F-4D97-AF65-F5344CB8AC3E}">
        <p14:creationId xmlns:p14="http://schemas.microsoft.com/office/powerpoint/2010/main" val="1142267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3"/>
          <a:stretch>
            <a:fillRect/>
          </a:stretch>
        </p:blipFill>
        <p:spPr>
          <a:xfrm>
            <a:off x="1529143" y="1297486"/>
            <a:ext cx="6085714" cy="2533333"/>
          </a:xfrm>
          <a:prstGeom prst="rect">
            <a:avLst/>
          </a:prstGeom>
        </p:spPr>
      </p:pic>
      <p:pic>
        <p:nvPicPr>
          <p:cNvPr id="3" name="图片 2"/>
          <p:cNvPicPr>
            <a:picLocks noChangeAspect="1"/>
          </p:cNvPicPr>
          <p:nvPr/>
        </p:nvPicPr>
        <p:blipFill>
          <a:blip r:embed="rId4"/>
          <a:stretch>
            <a:fillRect/>
          </a:stretch>
        </p:blipFill>
        <p:spPr>
          <a:xfrm>
            <a:off x="1367238" y="3938834"/>
            <a:ext cx="6247619" cy="2276190"/>
          </a:xfrm>
          <a:prstGeom prst="rect">
            <a:avLst/>
          </a:prstGeom>
        </p:spPr>
      </p:pic>
    </p:spTree>
    <p:extLst>
      <p:ext uri="{BB962C8B-B14F-4D97-AF65-F5344CB8AC3E}">
        <p14:creationId xmlns:p14="http://schemas.microsoft.com/office/powerpoint/2010/main" val="3436011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部署</a:t>
            </a:r>
            <a:r>
              <a:rPr lang="zh-CN" altLang="en-US" dirty="0"/>
              <a:t>方案生成示例</a:t>
            </a:r>
          </a:p>
        </p:txBody>
      </p:sp>
      <p:pic>
        <p:nvPicPr>
          <p:cNvPr id="4" name="内容占位符 3"/>
          <p:cNvPicPr>
            <a:picLocks noGrp="1" noChangeAspect="1"/>
          </p:cNvPicPr>
          <p:nvPr>
            <p:ph idx="1"/>
          </p:nvPr>
        </p:nvPicPr>
        <p:blipFill>
          <a:blip r:embed="rId2"/>
          <a:stretch>
            <a:fillRect/>
          </a:stretch>
        </p:blipFill>
        <p:spPr>
          <a:xfrm>
            <a:off x="1259644" y="1052513"/>
            <a:ext cx="6624712" cy="5113337"/>
          </a:xfrm>
          <a:prstGeom prst="rect">
            <a:avLst/>
          </a:prstGeom>
        </p:spPr>
      </p:pic>
    </p:spTree>
    <p:extLst>
      <p:ext uri="{BB962C8B-B14F-4D97-AF65-F5344CB8AC3E}">
        <p14:creationId xmlns:p14="http://schemas.microsoft.com/office/powerpoint/2010/main" val="5968347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应用部署的在线嵌套式调整</a:t>
            </a:r>
          </a:p>
        </p:txBody>
      </p:sp>
      <p:pic>
        <p:nvPicPr>
          <p:cNvPr id="4" name="内容占位符 3"/>
          <p:cNvPicPr>
            <a:picLocks noGrp="1" noChangeAspect="1"/>
          </p:cNvPicPr>
          <p:nvPr>
            <p:ph idx="1"/>
          </p:nvPr>
        </p:nvPicPr>
        <p:blipFill>
          <a:blip r:embed="rId2"/>
          <a:stretch>
            <a:fillRect/>
          </a:stretch>
        </p:blipFill>
        <p:spPr>
          <a:xfrm>
            <a:off x="1748190" y="1947277"/>
            <a:ext cx="5647619" cy="3323809"/>
          </a:xfrm>
          <a:prstGeom prst="rect">
            <a:avLst/>
          </a:prstGeom>
        </p:spPr>
      </p:pic>
    </p:spTree>
    <p:extLst>
      <p:ext uri="{BB962C8B-B14F-4D97-AF65-F5344CB8AC3E}">
        <p14:creationId xmlns:p14="http://schemas.microsoft.com/office/powerpoint/2010/main" val="32257224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168190" y="1641829"/>
            <a:ext cx="5904762" cy="3847619"/>
          </a:xfrm>
          <a:prstGeom prst="rect">
            <a:avLst/>
          </a:prstGeom>
        </p:spPr>
      </p:pic>
      <p:sp>
        <p:nvSpPr>
          <p:cNvPr id="5" name="文本框 4"/>
          <p:cNvSpPr txBox="1"/>
          <p:nvPr/>
        </p:nvSpPr>
        <p:spPr>
          <a:xfrm>
            <a:off x="6072952" y="1988457"/>
            <a:ext cx="2867848" cy="2862322"/>
          </a:xfrm>
          <a:prstGeom prst="rect">
            <a:avLst/>
          </a:prstGeom>
          <a:noFill/>
        </p:spPr>
        <p:txBody>
          <a:bodyPr wrap="square" rtlCol="0">
            <a:spAutoFit/>
          </a:bodyPr>
          <a:lstStyle/>
          <a:p>
            <a:r>
              <a:rPr lang="zh-CN" altLang="en-US" dirty="0" smtClean="0"/>
              <a:t>内环：调整资源在应用与中间件以及进程运行时等支撑软件平台之间的分配；</a:t>
            </a:r>
            <a:endParaRPr lang="en-US" altLang="zh-CN" dirty="0" smtClean="0"/>
          </a:p>
          <a:p>
            <a:endParaRPr lang="en-US" altLang="zh-CN" dirty="0"/>
          </a:p>
          <a:p>
            <a:r>
              <a:rPr lang="zh-CN" altLang="en-US" dirty="0" smtClean="0"/>
              <a:t>中环：增加虚拟机节点的计算资源拥有量；</a:t>
            </a:r>
            <a:endParaRPr lang="en-US" altLang="zh-CN" dirty="0" smtClean="0"/>
          </a:p>
          <a:p>
            <a:endParaRPr lang="en-US" altLang="zh-CN" dirty="0"/>
          </a:p>
          <a:p>
            <a:r>
              <a:rPr lang="zh-CN" altLang="en-US" dirty="0" smtClean="0"/>
              <a:t>外环：增加节点或者重新调整应用模块在各个节点上的部署拓扑结构。</a:t>
            </a:r>
            <a:endParaRPr lang="zh-CN" altLang="en-US" dirty="0"/>
          </a:p>
        </p:txBody>
      </p:sp>
    </p:spTree>
    <p:extLst>
      <p:ext uri="{BB962C8B-B14F-4D97-AF65-F5344CB8AC3E}">
        <p14:creationId xmlns:p14="http://schemas.microsoft.com/office/powerpoint/2010/main" val="1151602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smtClean="0"/>
              <a:t>支撑系统</a:t>
            </a:r>
            <a:endParaRPr lang="zh-CN" altLang="en-US" dirty="0"/>
          </a:p>
        </p:txBody>
      </p:sp>
      <p:pic>
        <p:nvPicPr>
          <p:cNvPr id="4" name="内容占位符 3"/>
          <p:cNvPicPr>
            <a:picLocks noGrp="1" noChangeAspect="1"/>
          </p:cNvPicPr>
          <p:nvPr>
            <p:ph idx="1"/>
          </p:nvPr>
        </p:nvPicPr>
        <p:blipFill>
          <a:blip r:embed="rId2"/>
          <a:stretch>
            <a:fillRect/>
          </a:stretch>
        </p:blipFill>
        <p:spPr>
          <a:xfrm>
            <a:off x="1376164" y="1052513"/>
            <a:ext cx="6391671" cy="5113337"/>
          </a:xfrm>
          <a:prstGeom prst="rect">
            <a:avLst/>
          </a:prstGeom>
        </p:spPr>
      </p:pic>
    </p:spTree>
    <p:extLst>
      <p:ext uri="{BB962C8B-B14F-4D97-AF65-F5344CB8AC3E}">
        <p14:creationId xmlns:p14="http://schemas.microsoft.com/office/powerpoint/2010/main" val="15212487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7. 1 </a:t>
            </a:r>
            <a:r>
              <a:rPr lang="zh-CN" altLang="en-US" dirty="0" smtClean="0"/>
              <a:t>单机应用实验设计</a:t>
            </a:r>
            <a:endParaRPr lang="zh-CN" altLang="en-US" dirty="0"/>
          </a:p>
        </p:txBody>
      </p:sp>
      <p:pic>
        <p:nvPicPr>
          <p:cNvPr id="4" name="内容占位符 3"/>
          <p:cNvPicPr>
            <a:picLocks noGrp="1" noChangeAspect="1"/>
          </p:cNvPicPr>
          <p:nvPr>
            <p:ph idx="1"/>
          </p:nvPr>
        </p:nvPicPr>
        <p:blipFill>
          <a:blip r:embed="rId3"/>
          <a:stretch>
            <a:fillRect/>
          </a:stretch>
        </p:blipFill>
        <p:spPr>
          <a:xfrm>
            <a:off x="2147000" y="2546936"/>
            <a:ext cx="4850000" cy="1664286"/>
          </a:xfrm>
          <a:prstGeom prst="rect">
            <a:avLst/>
          </a:prstGeom>
        </p:spPr>
      </p:pic>
    </p:spTree>
    <p:extLst>
      <p:ext uri="{BB962C8B-B14F-4D97-AF65-F5344CB8AC3E}">
        <p14:creationId xmlns:p14="http://schemas.microsoft.com/office/powerpoint/2010/main" val="1666736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stretch>
            <a:fillRect/>
          </a:stretch>
        </p:blipFill>
        <p:spPr>
          <a:xfrm>
            <a:off x="2769943" y="1646635"/>
            <a:ext cx="3604114" cy="3835003"/>
          </a:xfrm>
          <a:prstGeom prst="rect">
            <a:avLst/>
          </a:prstGeom>
        </p:spPr>
      </p:pic>
    </p:spTree>
    <p:extLst>
      <p:ext uri="{BB962C8B-B14F-4D97-AF65-F5344CB8AC3E}">
        <p14:creationId xmlns:p14="http://schemas.microsoft.com/office/powerpoint/2010/main" val="2490691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3"/>
          <a:stretch>
            <a:fillRect/>
          </a:stretch>
        </p:blipFill>
        <p:spPr>
          <a:xfrm>
            <a:off x="1204498" y="1547722"/>
            <a:ext cx="6735005" cy="3835003"/>
          </a:xfrm>
          <a:prstGeom prst="rect">
            <a:avLst/>
          </a:prstGeom>
        </p:spPr>
      </p:pic>
    </p:spTree>
    <p:extLst>
      <p:ext uri="{BB962C8B-B14F-4D97-AF65-F5344CB8AC3E}">
        <p14:creationId xmlns:p14="http://schemas.microsoft.com/office/powerpoint/2010/main" val="3846450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672000" y="1904419"/>
            <a:ext cx="5800000" cy="3409524"/>
          </a:xfrm>
          <a:prstGeom prst="rect">
            <a:avLst/>
          </a:prstGeom>
        </p:spPr>
      </p:pic>
    </p:spTree>
    <p:extLst>
      <p:ext uri="{BB962C8B-B14F-4D97-AF65-F5344CB8AC3E}">
        <p14:creationId xmlns:p14="http://schemas.microsoft.com/office/powerpoint/2010/main" val="1671879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8" name="图片 7"/>
          <p:cNvPicPr>
            <a:picLocks noChangeAspect="1"/>
          </p:cNvPicPr>
          <p:nvPr/>
        </p:nvPicPr>
        <p:blipFill>
          <a:blip r:embed="rId2"/>
          <a:stretch>
            <a:fillRect/>
          </a:stretch>
        </p:blipFill>
        <p:spPr>
          <a:xfrm>
            <a:off x="0" y="3734191"/>
            <a:ext cx="6857143" cy="3123809"/>
          </a:xfrm>
          <a:prstGeom prst="rect">
            <a:avLst/>
          </a:prstGeom>
        </p:spPr>
      </p:pic>
      <p:pic>
        <p:nvPicPr>
          <p:cNvPr id="10" name="图片 9"/>
          <p:cNvPicPr>
            <a:picLocks noChangeAspect="1"/>
          </p:cNvPicPr>
          <p:nvPr/>
        </p:nvPicPr>
        <p:blipFill>
          <a:blip r:embed="rId3"/>
          <a:stretch>
            <a:fillRect/>
          </a:stretch>
        </p:blipFill>
        <p:spPr>
          <a:xfrm>
            <a:off x="4086857" y="0"/>
            <a:ext cx="5057143" cy="3742857"/>
          </a:xfrm>
          <a:prstGeom prst="rect">
            <a:avLst/>
          </a:prstGeom>
        </p:spPr>
      </p:pic>
    </p:spTree>
    <p:extLst>
      <p:ext uri="{BB962C8B-B14F-4D97-AF65-F5344CB8AC3E}">
        <p14:creationId xmlns:p14="http://schemas.microsoft.com/office/powerpoint/2010/main" val="256261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1.3.2 </a:t>
            </a:r>
            <a:r>
              <a:rPr lang="zh-CN" altLang="en-US" dirty="0" smtClean="0"/>
              <a:t>基于移动</a:t>
            </a:r>
            <a:r>
              <a:rPr lang="en-US" altLang="zh-CN" dirty="0" smtClean="0"/>
              <a:t>Agent</a:t>
            </a:r>
          </a:p>
          <a:p>
            <a:pPr marL="0" indent="0">
              <a:buNone/>
            </a:pPr>
            <a:r>
              <a:rPr lang="zh-CN" altLang="en-US" sz="2400" dirty="0" smtClean="0"/>
              <a:t>    移动</a:t>
            </a:r>
            <a:r>
              <a:rPr lang="zh-CN" altLang="en-US" sz="2400" dirty="0"/>
              <a:t>软件 </a:t>
            </a:r>
            <a:r>
              <a:rPr lang="en-US" altLang="zh-CN" sz="2400" dirty="0" smtClean="0"/>
              <a:t>Agent</a:t>
            </a:r>
            <a:r>
              <a:rPr lang="zh-CN" altLang="en-US" sz="2400" dirty="0" smtClean="0"/>
              <a:t>是</a:t>
            </a:r>
            <a:r>
              <a:rPr lang="zh-CN" altLang="en-US" sz="2400" dirty="0"/>
              <a:t>一类特殊的软件 </a:t>
            </a:r>
            <a:r>
              <a:rPr lang="en-US" altLang="zh-CN" sz="2400" dirty="0"/>
              <a:t>Agent</a:t>
            </a:r>
            <a:r>
              <a:rPr lang="zh-CN" altLang="en-US" sz="2400" dirty="0"/>
              <a:t>。它不仅具有自主学习、 相互协作等特性，更重要的是具有移动性。使用移动</a:t>
            </a:r>
            <a:r>
              <a:rPr lang="en-US" altLang="zh-CN" sz="2400" dirty="0"/>
              <a:t>Agent </a:t>
            </a:r>
            <a:r>
              <a:rPr lang="zh-CN" altLang="en-US" sz="2400" dirty="0"/>
              <a:t>开发出的应用程序中</a:t>
            </a:r>
            <a:r>
              <a:rPr lang="zh-CN" altLang="en-US" sz="2400" dirty="0" smtClean="0"/>
              <a:t>的模块</a:t>
            </a:r>
            <a:r>
              <a:rPr lang="zh-CN" altLang="en-US" sz="2400" dirty="0"/>
              <a:t>都可在</a:t>
            </a:r>
            <a:r>
              <a:rPr lang="en-US" altLang="zh-CN" sz="2400" dirty="0"/>
              <a:t>Agent </a:t>
            </a:r>
            <a:r>
              <a:rPr lang="zh-CN" altLang="en-US" sz="2400" dirty="0"/>
              <a:t>平台的支撑下在多</a:t>
            </a:r>
            <a:r>
              <a:rPr lang="zh-CN" altLang="en-US" sz="2400" dirty="0" smtClean="0"/>
              <a:t>个网络</a:t>
            </a:r>
            <a:r>
              <a:rPr lang="zh-CN" altLang="en-US" sz="2400" dirty="0"/>
              <a:t>节点上自由移动</a:t>
            </a:r>
            <a:r>
              <a:rPr lang="zh-CN" altLang="en-US" sz="2400" dirty="0" smtClean="0"/>
              <a:t>，实现</a:t>
            </a:r>
            <a:r>
              <a:rPr lang="zh-CN" altLang="en-US" sz="2400" dirty="0"/>
              <a:t>应用的分布式</a:t>
            </a:r>
            <a:r>
              <a:rPr lang="zh-CN" altLang="en-US" sz="2400" dirty="0" smtClean="0"/>
              <a:t>部署。</a:t>
            </a:r>
            <a:endParaRPr lang="en-US" altLang="zh-CN" sz="2400" dirty="0" smtClean="0"/>
          </a:p>
          <a:p>
            <a:pPr marL="0" indent="0">
              <a:buNone/>
            </a:pPr>
            <a:endParaRPr lang="en-US" altLang="zh-CN" sz="2400" dirty="0" smtClean="0"/>
          </a:p>
          <a:p>
            <a:pPr marL="0" indent="0">
              <a:buNone/>
            </a:pPr>
            <a:r>
              <a:rPr lang="en-US" altLang="zh-CN" sz="2400" dirty="0" smtClean="0"/>
              <a:t>    </a:t>
            </a:r>
            <a:r>
              <a:rPr lang="zh-CN" altLang="en-US" sz="2400" b="1" dirty="0" smtClean="0"/>
              <a:t>优点</a:t>
            </a:r>
            <a:r>
              <a:rPr lang="zh-CN" altLang="en-US" sz="2400" dirty="0" smtClean="0"/>
              <a:t>：</a:t>
            </a:r>
            <a:r>
              <a:rPr lang="zh-CN" altLang="en-US" sz="2400" dirty="0"/>
              <a:t>移动 </a:t>
            </a:r>
            <a:r>
              <a:rPr lang="en-US" altLang="zh-CN" sz="2400" dirty="0"/>
              <a:t>Agent </a:t>
            </a:r>
            <a:r>
              <a:rPr lang="zh-CN" altLang="en-US" sz="2400" dirty="0"/>
              <a:t>之间的互操作由 </a:t>
            </a:r>
            <a:r>
              <a:rPr lang="en-US" altLang="zh-CN" sz="2400" dirty="0"/>
              <a:t>Agent </a:t>
            </a:r>
            <a:r>
              <a:rPr lang="zh-CN" altLang="en-US" sz="2400" dirty="0"/>
              <a:t>平台来</a:t>
            </a:r>
            <a:r>
              <a:rPr lang="zh-CN" altLang="en-US" sz="2400" dirty="0" smtClean="0"/>
              <a:t>支撑，开发者可以专注于开发业务逻辑。</a:t>
            </a:r>
            <a:endParaRPr lang="en-US" altLang="zh-CN" sz="2400" dirty="0" smtClean="0"/>
          </a:p>
          <a:p>
            <a:pPr marL="0" indent="0">
              <a:buNone/>
            </a:pPr>
            <a:r>
              <a:rPr lang="en-US" altLang="zh-CN" sz="2400" dirty="0"/>
              <a:t> </a:t>
            </a:r>
            <a:r>
              <a:rPr lang="en-US" altLang="zh-CN" sz="2400" dirty="0" smtClean="0"/>
              <a:t>   </a:t>
            </a:r>
            <a:r>
              <a:rPr lang="zh-CN" altLang="en-US" sz="2400" b="1" dirty="0"/>
              <a:t>缺点</a:t>
            </a:r>
            <a:r>
              <a:rPr lang="zh-CN" altLang="en-US" sz="2400" dirty="0" smtClean="0"/>
              <a:t>：</a:t>
            </a:r>
            <a:r>
              <a:rPr lang="en-US" altLang="zh-CN" sz="2400" dirty="0" smtClean="0"/>
              <a:t>1. </a:t>
            </a:r>
            <a:r>
              <a:rPr lang="zh-CN" altLang="en-US" sz="2400" dirty="0" smtClean="0"/>
              <a:t>应用</a:t>
            </a:r>
            <a:r>
              <a:rPr lang="zh-CN" altLang="en-US" sz="2400" dirty="0"/>
              <a:t>必须按照 </a:t>
            </a:r>
            <a:r>
              <a:rPr lang="en-US" altLang="zh-CN" sz="2400" dirty="0"/>
              <a:t>Agent </a:t>
            </a:r>
            <a:r>
              <a:rPr lang="zh-CN" altLang="en-US" sz="2400" dirty="0"/>
              <a:t>所规定的编程模型进行开发，且受到 </a:t>
            </a:r>
            <a:r>
              <a:rPr lang="en-US" altLang="zh-CN" sz="2400" dirty="0"/>
              <a:t>Agent </a:t>
            </a:r>
            <a:r>
              <a:rPr lang="zh-CN" altLang="en-US" sz="2400" dirty="0"/>
              <a:t>平台通用性的</a:t>
            </a:r>
            <a:r>
              <a:rPr lang="zh-CN" altLang="en-US" sz="2400" dirty="0" smtClean="0"/>
              <a:t>制约；</a:t>
            </a:r>
            <a:endParaRPr lang="en-US" altLang="zh-CN" sz="2400" dirty="0" smtClean="0"/>
          </a:p>
          <a:p>
            <a:pPr marL="0" indent="0">
              <a:buNone/>
            </a:pPr>
            <a:r>
              <a:rPr lang="en-US" altLang="zh-CN" sz="2400" dirty="0"/>
              <a:t> </a:t>
            </a:r>
            <a:r>
              <a:rPr lang="en-US" altLang="zh-CN" sz="2400" dirty="0" smtClean="0"/>
              <a:t>   2. </a:t>
            </a:r>
            <a:r>
              <a:rPr lang="zh-CN" altLang="en-US" sz="2400" dirty="0" smtClean="0"/>
              <a:t>第三方库的移动问题。</a:t>
            </a:r>
            <a:endParaRPr lang="en-US" altLang="zh-CN" sz="2400" dirty="0"/>
          </a:p>
        </p:txBody>
      </p:sp>
    </p:spTree>
    <p:extLst>
      <p:ext uri="{BB962C8B-B14F-4D97-AF65-F5344CB8AC3E}">
        <p14:creationId xmlns:p14="http://schemas.microsoft.com/office/powerpoint/2010/main" val="30514273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分布式应用实验设计</a:t>
            </a:r>
            <a:endParaRPr lang="zh-CN" altLang="en-US" dirty="0"/>
          </a:p>
        </p:txBody>
      </p:sp>
      <p:pic>
        <p:nvPicPr>
          <p:cNvPr id="4" name="内容占位符 3"/>
          <p:cNvPicPr>
            <a:picLocks noGrp="1" noChangeAspect="1"/>
          </p:cNvPicPr>
          <p:nvPr>
            <p:ph idx="1"/>
          </p:nvPr>
        </p:nvPicPr>
        <p:blipFill>
          <a:blip r:embed="rId2"/>
          <a:stretch>
            <a:fillRect/>
          </a:stretch>
        </p:blipFill>
        <p:spPr>
          <a:xfrm>
            <a:off x="2502476" y="1052513"/>
            <a:ext cx="4139048" cy="5113337"/>
          </a:xfrm>
          <a:prstGeom prst="rect">
            <a:avLst/>
          </a:prstGeom>
        </p:spPr>
      </p:pic>
    </p:spTree>
    <p:extLst>
      <p:ext uri="{BB962C8B-B14F-4D97-AF65-F5344CB8AC3E}">
        <p14:creationId xmlns:p14="http://schemas.microsoft.com/office/powerpoint/2010/main" val="25146794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52952" y="1115616"/>
            <a:ext cx="4219048" cy="5066667"/>
          </a:xfrm>
          <a:prstGeom prst="rect">
            <a:avLst/>
          </a:prstGeom>
        </p:spPr>
      </p:pic>
      <p:pic>
        <p:nvPicPr>
          <p:cNvPr id="5" name="图片 4"/>
          <p:cNvPicPr>
            <a:picLocks noChangeAspect="1"/>
          </p:cNvPicPr>
          <p:nvPr/>
        </p:nvPicPr>
        <p:blipFill>
          <a:blip r:embed="rId3"/>
          <a:stretch>
            <a:fillRect/>
          </a:stretch>
        </p:blipFill>
        <p:spPr>
          <a:xfrm>
            <a:off x="4572000" y="1115616"/>
            <a:ext cx="4266667" cy="5038095"/>
          </a:xfrm>
          <a:prstGeom prst="rect">
            <a:avLst/>
          </a:prstGeom>
        </p:spPr>
      </p:pic>
    </p:spTree>
    <p:extLst>
      <p:ext uri="{BB962C8B-B14F-4D97-AF65-F5344CB8AC3E}">
        <p14:creationId xmlns:p14="http://schemas.microsoft.com/office/powerpoint/2010/main" val="3477415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1.3.3 </a:t>
            </a:r>
            <a:r>
              <a:rPr lang="zh-CN" altLang="en-US" dirty="0" smtClean="0"/>
              <a:t>基于分布式共享内存</a:t>
            </a:r>
            <a:endParaRPr lang="en-US" altLang="zh-CN" dirty="0" smtClean="0"/>
          </a:p>
          <a:p>
            <a:pPr marL="0" indent="0">
              <a:buNone/>
            </a:pPr>
            <a:r>
              <a:rPr lang="zh-CN" altLang="en-US" sz="2400" dirty="0"/>
              <a:t> </a:t>
            </a:r>
            <a:r>
              <a:rPr lang="zh-CN" altLang="en-US" sz="2400" dirty="0" smtClean="0"/>
              <a:t>   分布式</a:t>
            </a:r>
            <a:r>
              <a:rPr lang="zh-CN" altLang="en-US" sz="2400" dirty="0"/>
              <a:t>共享内存</a:t>
            </a:r>
            <a:r>
              <a:rPr lang="zh-CN" altLang="en-US" sz="2400" dirty="0" smtClean="0"/>
              <a:t>（</a:t>
            </a:r>
            <a:r>
              <a:rPr lang="en-US" altLang="zh-CN" sz="2400" dirty="0" smtClean="0"/>
              <a:t>DSM</a:t>
            </a:r>
            <a:r>
              <a:rPr lang="zh-CN" altLang="en-US" sz="2400" dirty="0"/>
              <a:t>）</a:t>
            </a:r>
            <a:r>
              <a:rPr lang="zh-CN" altLang="en-US" sz="2400" dirty="0" smtClean="0"/>
              <a:t>使得不</a:t>
            </a:r>
            <a:r>
              <a:rPr lang="zh-CN" altLang="en-US" sz="2400" dirty="0"/>
              <a:t>具有</a:t>
            </a:r>
            <a:r>
              <a:rPr lang="zh-CN" altLang="en-US" sz="2400" dirty="0" smtClean="0"/>
              <a:t>共享内存</a:t>
            </a:r>
            <a:r>
              <a:rPr lang="zh-CN" altLang="en-US" sz="2400" dirty="0"/>
              <a:t>的计算节点能够通过 </a:t>
            </a:r>
            <a:r>
              <a:rPr lang="en-US" altLang="zh-CN" sz="2400" dirty="0"/>
              <a:t>DSM </a:t>
            </a:r>
            <a:r>
              <a:rPr lang="zh-CN" altLang="en-US" sz="2400" dirty="0"/>
              <a:t>系统来进行数据共享。这些节点中的处理器可</a:t>
            </a:r>
            <a:r>
              <a:rPr lang="zh-CN" altLang="en-US" sz="2400" dirty="0" smtClean="0"/>
              <a:t>采取读写</a:t>
            </a:r>
            <a:r>
              <a:rPr lang="zh-CN" altLang="en-US" sz="2400" dirty="0"/>
              <a:t>私有地址空间数据的方式来读写 </a:t>
            </a:r>
            <a:r>
              <a:rPr lang="en-US" altLang="zh-CN" sz="2400" dirty="0"/>
              <a:t>DSM </a:t>
            </a:r>
            <a:r>
              <a:rPr lang="zh-CN" altLang="en-US" sz="2400" dirty="0"/>
              <a:t>所提供的虚拟共享内存中的数据。</a:t>
            </a:r>
            <a:r>
              <a:rPr lang="en-US" altLang="zh-CN" sz="2400" dirty="0"/>
              <a:t>DSM </a:t>
            </a:r>
            <a:r>
              <a:rPr lang="zh-CN" altLang="en-US" sz="2400" dirty="0"/>
              <a:t>系统负责将数据的更新传播到其他节点的内存中</a:t>
            </a:r>
            <a:r>
              <a:rPr lang="zh-CN" altLang="en-US" sz="2400" dirty="0" smtClean="0"/>
              <a:t>。</a:t>
            </a:r>
          </a:p>
        </p:txBody>
      </p:sp>
    </p:spTree>
    <p:extLst>
      <p:ext uri="{BB962C8B-B14F-4D97-AF65-F5344CB8AC3E}">
        <p14:creationId xmlns:p14="http://schemas.microsoft.com/office/powerpoint/2010/main" val="247879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矩形 4"/>
          <p:cNvSpPr/>
          <p:nvPr/>
        </p:nvSpPr>
        <p:spPr>
          <a:xfrm>
            <a:off x="678872" y="4453339"/>
            <a:ext cx="8118764" cy="1200329"/>
          </a:xfrm>
          <a:prstGeom prst="rect">
            <a:avLst/>
          </a:prstGeom>
        </p:spPr>
        <p:txBody>
          <a:bodyPr wrap="square">
            <a:spAutoFit/>
          </a:bodyPr>
          <a:lstStyle/>
          <a:p>
            <a:pPr fontAlgn="base">
              <a:spcBef>
                <a:spcPct val="20000"/>
              </a:spcBef>
              <a:spcAft>
                <a:spcPct val="0"/>
              </a:spcAft>
            </a:pPr>
            <a:r>
              <a:rPr lang="zh-CN" altLang="en-US" sz="2400" dirty="0" smtClean="0"/>
              <a:t>    每</a:t>
            </a:r>
            <a:r>
              <a:rPr lang="zh-CN" altLang="en-US" sz="2400" dirty="0"/>
              <a:t>一个机器都有一个存储内容的本地副本，读取操作我们可以从本地内存进行读取，写入操作我们</a:t>
            </a:r>
            <a:r>
              <a:rPr lang="zh-CN" altLang="en-US" sz="2400" dirty="0" smtClean="0"/>
              <a:t>可以先在本地写入</a:t>
            </a:r>
            <a:r>
              <a:rPr lang="zh-CN" altLang="en-US" sz="2400" dirty="0"/>
              <a:t>之后，再通过广播向其他的内存块发送</a:t>
            </a:r>
            <a:r>
              <a:rPr lang="en-US" altLang="zh-CN" sz="2400" dirty="0"/>
              <a:t>update</a:t>
            </a:r>
            <a:r>
              <a:rPr lang="zh-CN" altLang="en-US" sz="2400" dirty="0"/>
              <a:t>消息。</a:t>
            </a:r>
          </a:p>
        </p:txBody>
      </p:sp>
      <p:grpSp>
        <p:nvGrpSpPr>
          <p:cNvPr id="24" name="组合 23"/>
          <p:cNvGrpSpPr/>
          <p:nvPr/>
        </p:nvGrpSpPr>
        <p:grpSpPr>
          <a:xfrm>
            <a:off x="1614057" y="1319929"/>
            <a:ext cx="5915886" cy="2634630"/>
            <a:chOff x="671947" y="1141988"/>
            <a:chExt cx="5915886" cy="2634630"/>
          </a:xfrm>
        </p:grpSpPr>
        <p:sp>
          <p:nvSpPr>
            <p:cNvPr id="6" name="圆角矩形 5"/>
            <p:cNvSpPr/>
            <p:nvPr/>
          </p:nvSpPr>
          <p:spPr>
            <a:xfrm>
              <a:off x="955964" y="1343891"/>
              <a:ext cx="1094509"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 0</a:t>
              </a:r>
              <a:endParaRPr lang="zh-CN" altLang="en-US" dirty="0"/>
            </a:p>
          </p:txBody>
        </p:sp>
        <p:sp>
          <p:nvSpPr>
            <p:cNvPr id="7" name="圆角矩形 6"/>
            <p:cNvSpPr/>
            <p:nvPr/>
          </p:nvSpPr>
          <p:spPr>
            <a:xfrm>
              <a:off x="5223164" y="1343891"/>
              <a:ext cx="1094509"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 2</a:t>
              </a:r>
              <a:endParaRPr lang="zh-CN" altLang="en-US" dirty="0"/>
            </a:p>
          </p:txBody>
        </p:sp>
        <p:sp>
          <p:nvSpPr>
            <p:cNvPr id="8" name="圆角矩形 7"/>
            <p:cNvSpPr/>
            <p:nvPr/>
          </p:nvSpPr>
          <p:spPr>
            <a:xfrm>
              <a:off x="3089564" y="1343891"/>
              <a:ext cx="1094509"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 1</a:t>
              </a:r>
              <a:endParaRPr lang="zh-CN" altLang="en-US" dirty="0"/>
            </a:p>
          </p:txBody>
        </p:sp>
        <p:sp>
          <p:nvSpPr>
            <p:cNvPr id="9" name="圆角矩形 8"/>
            <p:cNvSpPr/>
            <p:nvPr/>
          </p:nvSpPr>
          <p:spPr>
            <a:xfrm>
              <a:off x="955964" y="2057076"/>
              <a:ext cx="1094509" cy="6584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MEM 0</a:t>
              </a:r>
              <a:endParaRPr lang="zh-CN" altLang="en-US" dirty="0"/>
            </a:p>
          </p:txBody>
        </p:sp>
        <p:sp>
          <p:nvSpPr>
            <p:cNvPr id="11" name="圆角矩形 10"/>
            <p:cNvSpPr/>
            <p:nvPr/>
          </p:nvSpPr>
          <p:spPr>
            <a:xfrm>
              <a:off x="3089564" y="2057076"/>
              <a:ext cx="1094509" cy="6584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MEM 1</a:t>
              </a:r>
              <a:endParaRPr lang="zh-CN" altLang="en-US" dirty="0"/>
            </a:p>
          </p:txBody>
        </p:sp>
        <p:sp>
          <p:nvSpPr>
            <p:cNvPr id="12" name="圆角矩形 11"/>
            <p:cNvSpPr/>
            <p:nvPr/>
          </p:nvSpPr>
          <p:spPr>
            <a:xfrm>
              <a:off x="5223164" y="2057076"/>
              <a:ext cx="1094509" cy="6584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MEM 2</a:t>
              </a:r>
              <a:endParaRPr lang="zh-CN" altLang="en-US" dirty="0"/>
            </a:p>
          </p:txBody>
        </p:sp>
        <p:sp>
          <p:nvSpPr>
            <p:cNvPr id="13" name="矩形 12"/>
            <p:cNvSpPr/>
            <p:nvPr/>
          </p:nvSpPr>
          <p:spPr>
            <a:xfrm>
              <a:off x="955964" y="3097746"/>
              <a:ext cx="5361709" cy="6788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NETWORK</a:t>
              </a:r>
              <a:endParaRPr lang="zh-CN" altLang="en-US" dirty="0"/>
            </a:p>
          </p:txBody>
        </p:sp>
        <p:cxnSp>
          <p:nvCxnSpPr>
            <p:cNvPr id="16" name="直接连接符 15"/>
            <p:cNvCxnSpPr>
              <a:stCxn id="9" idx="2"/>
            </p:cNvCxnSpPr>
            <p:nvPr/>
          </p:nvCxnSpPr>
          <p:spPr>
            <a:xfrm flipH="1">
              <a:off x="1503218" y="2715492"/>
              <a:ext cx="1" cy="382254"/>
            </a:xfrm>
            <a:prstGeom prst="line">
              <a:avLst/>
            </a:prstGeom>
            <a:ln w="47625">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2"/>
              <a:endCxn id="13" idx="0"/>
            </p:cNvCxnSpPr>
            <p:nvPr/>
          </p:nvCxnSpPr>
          <p:spPr>
            <a:xfrm>
              <a:off x="3636819" y="2715492"/>
              <a:ext cx="0" cy="382254"/>
            </a:xfrm>
            <a:prstGeom prst="line">
              <a:avLst/>
            </a:prstGeom>
            <a:ln w="47625">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2"/>
            </p:cNvCxnSpPr>
            <p:nvPr/>
          </p:nvCxnSpPr>
          <p:spPr>
            <a:xfrm flipH="1">
              <a:off x="5770418" y="2715492"/>
              <a:ext cx="1" cy="382254"/>
            </a:xfrm>
            <a:prstGeom prst="line">
              <a:avLst/>
            </a:prstGeom>
            <a:ln w="47625">
              <a:prstDash val="sys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819399" y="1171905"/>
              <a:ext cx="1634836" cy="1791003"/>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1947" y="1141988"/>
              <a:ext cx="1634836" cy="1791003"/>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52997" y="1161574"/>
              <a:ext cx="1634836" cy="1791003"/>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6638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lstStyle/>
          <a:p>
            <a:pPr marL="0" indent="0">
              <a:buNone/>
            </a:pPr>
            <a:endParaRPr lang="en-US" altLang="zh-CN" sz="2400" dirty="0" smtClean="0"/>
          </a:p>
          <a:p>
            <a:pPr marL="0" indent="0">
              <a:buNone/>
            </a:pPr>
            <a:r>
              <a:rPr lang="en-US" altLang="zh-CN" sz="2400" dirty="0" smtClean="0"/>
              <a:t>    </a:t>
            </a:r>
            <a:r>
              <a:rPr lang="zh-CN" altLang="en-US" sz="2400" b="1" dirty="0" smtClean="0"/>
              <a:t>优点</a:t>
            </a:r>
            <a:r>
              <a:rPr lang="zh-CN" altLang="en-US" sz="2400" dirty="0" smtClean="0"/>
              <a:t>：</a:t>
            </a:r>
            <a:r>
              <a:rPr lang="en-US" altLang="zh-CN" sz="2400" dirty="0" smtClean="0"/>
              <a:t>1. </a:t>
            </a:r>
            <a:r>
              <a:rPr lang="zh-CN" altLang="en-US" sz="2400" dirty="0" smtClean="0"/>
              <a:t>向开发者屏蔽远程和本地数据访问的区别，进而屏蔽了模块的位置信息；</a:t>
            </a:r>
            <a:endParaRPr lang="en-US" altLang="zh-CN" sz="2400" dirty="0" smtClean="0"/>
          </a:p>
          <a:p>
            <a:pPr marL="0" indent="0">
              <a:buNone/>
            </a:pPr>
            <a:endParaRPr lang="en-US" altLang="zh-CN" sz="2400" dirty="0" smtClean="0"/>
          </a:p>
          <a:p>
            <a:pPr marL="0" indent="0">
              <a:buNone/>
            </a:pPr>
            <a:r>
              <a:rPr lang="en-US" altLang="zh-CN" sz="2400" dirty="0" smtClean="0"/>
              <a:t>    </a:t>
            </a:r>
            <a:r>
              <a:rPr lang="zh-CN" altLang="en-US" sz="2400" b="1" dirty="0" smtClean="0"/>
              <a:t>缺点</a:t>
            </a:r>
            <a:r>
              <a:rPr lang="zh-CN" altLang="en-US" sz="2400" dirty="0" smtClean="0"/>
              <a:t>：</a:t>
            </a:r>
            <a:r>
              <a:rPr lang="en-US" altLang="zh-CN" sz="2400" dirty="0" smtClean="0"/>
              <a:t>1.</a:t>
            </a:r>
            <a:r>
              <a:rPr lang="zh-CN" altLang="en-US" sz="2400" dirty="0" smtClean="0"/>
              <a:t>在产生待部署的模块的层面，应用必须按照 </a:t>
            </a:r>
            <a:r>
              <a:rPr lang="en-US" altLang="zh-CN" sz="2400" dirty="0" smtClean="0"/>
              <a:t>DSM </a:t>
            </a:r>
            <a:r>
              <a:rPr lang="zh-CN" altLang="en-US" sz="2400" dirty="0" smtClean="0"/>
              <a:t>所提供的编程模型进行开发；</a:t>
            </a:r>
            <a:endParaRPr lang="en-US" altLang="zh-CN" sz="2400" dirty="0" smtClean="0"/>
          </a:p>
          <a:p>
            <a:pPr marL="0" indent="0">
              <a:buNone/>
            </a:pPr>
            <a:r>
              <a:rPr lang="en-US" altLang="zh-CN" sz="2400" dirty="0" smtClean="0"/>
              <a:t>    2.</a:t>
            </a:r>
            <a:r>
              <a:rPr lang="zh-CN" altLang="en-US" sz="2400" dirty="0" smtClean="0"/>
              <a:t>对运行环境的配置存在较大的限制。</a:t>
            </a:r>
            <a:endParaRPr lang="en-US" altLang="zh-CN" sz="2400" dirty="0"/>
          </a:p>
        </p:txBody>
      </p:sp>
    </p:spTree>
    <p:extLst>
      <p:ext uri="{BB962C8B-B14F-4D97-AF65-F5344CB8AC3E}">
        <p14:creationId xmlns:p14="http://schemas.microsoft.com/office/powerpoint/2010/main" val="2150430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1.3.4 </a:t>
            </a:r>
            <a:r>
              <a:rPr lang="zh-CN" altLang="en-US" dirty="0" smtClean="0"/>
              <a:t>基于自动程序重构</a:t>
            </a:r>
            <a:endParaRPr lang="en-US" altLang="zh-CN" dirty="0" smtClean="0"/>
          </a:p>
          <a:p>
            <a:pPr marL="0" indent="0">
              <a:buNone/>
            </a:pPr>
            <a:r>
              <a:rPr lang="zh-CN" altLang="en-US" sz="2400" dirty="0" smtClean="0"/>
              <a:t>    通过自动</a:t>
            </a:r>
            <a:r>
              <a:rPr lang="zh-CN" altLang="en-US" sz="2400" dirty="0"/>
              <a:t>程序</a:t>
            </a:r>
            <a:r>
              <a:rPr lang="zh-CN" altLang="en-US" sz="2400" dirty="0" smtClean="0"/>
              <a:t>重构，开发者不需要在</a:t>
            </a:r>
            <a:r>
              <a:rPr lang="zh-CN" altLang="en-US" sz="2400" dirty="0"/>
              <a:t>应用代码中手动编写那些与程序分布相关的</a:t>
            </a:r>
            <a:r>
              <a:rPr lang="zh-CN" altLang="en-US" sz="2400" dirty="0" smtClean="0"/>
              <a:t>代码，</a:t>
            </a:r>
            <a:r>
              <a:rPr lang="zh-CN" altLang="en-US" sz="2400" dirty="0"/>
              <a:t>而只需要</a:t>
            </a:r>
            <a:r>
              <a:rPr lang="zh-CN" altLang="en-US" sz="2400" dirty="0" smtClean="0"/>
              <a:t>编写相应业务</a:t>
            </a:r>
            <a:r>
              <a:rPr lang="zh-CN" altLang="en-US" sz="2400" dirty="0"/>
              <a:t>功能的本地调用代码</a:t>
            </a:r>
            <a:r>
              <a:rPr lang="zh-CN" altLang="en-US" sz="2400" dirty="0" smtClean="0"/>
              <a:t>。将这些</a:t>
            </a:r>
            <a:r>
              <a:rPr lang="zh-CN" altLang="en-US" sz="2400" dirty="0"/>
              <a:t>代码作为输入送到一个自动重构系统中，该系统就会在开发者的指导下将程序 转成客户端和服务端两部分</a:t>
            </a:r>
            <a:r>
              <a:rPr lang="zh-CN" altLang="en-US" sz="2400" dirty="0" smtClean="0"/>
              <a:t>。</a:t>
            </a:r>
            <a:endParaRPr lang="en-US" altLang="zh-CN" sz="2400" dirty="0" smtClean="0"/>
          </a:p>
        </p:txBody>
      </p:sp>
    </p:spTree>
    <p:extLst>
      <p:ext uri="{BB962C8B-B14F-4D97-AF65-F5344CB8AC3E}">
        <p14:creationId xmlns:p14="http://schemas.microsoft.com/office/powerpoint/2010/main" val="202519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4" id="{1A4D17E5-46D7-4C0E-9156-2CEB289CFDFA}" vid="{A755E57B-C200-442E-AB50-93ADF01121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2968</TotalTime>
  <Words>2952</Words>
  <Application>Microsoft Office PowerPoint</Application>
  <PresentationFormat>全屏显示(4:3)</PresentationFormat>
  <Paragraphs>227</Paragraphs>
  <Slides>51</Slides>
  <Notes>26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51</vt:i4>
      </vt:variant>
    </vt:vector>
  </HeadingPairs>
  <TitlesOfParts>
    <vt:vector size="56" baseType="lpstr">
      <vt:lpstr>等线</vt:lpstr>
      <vt:lpstr>宋体</vt:lpstr>
      <vt:lpstr>Arial</vt:lpstr>
      <vt:lpstr>Calibri</vt:lpstr>
      <vt:lpstr>pku4</vt:lpstr>
      <vt:lpstr>网络环境中应用的按需部署技术研究</vt:lpstr>
      <vt:lpstr>1. 背景知识</vt:lpstr>
      <vt:lpstr>PowerPoint 演示文稿</vt:lpstr>
      <vt:lpstr>1.3 待部署的应用模块产生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部署方案生成、实施与调整</vt:lpstr>
      <vt:lpstr>1.5 现有系统存在的问题</vt:lpstr>
      <vt:lpstr>1.6 本文贡献</vt:lpstr>
      <vt:lpstr>2. 整体架构</vt:lpstr>
      <vt:lpstr>3. 适应按需部署的应用自动重构 </vt:lpstr>
      <vt:lpstr>PowerPoint 演示文稿</vt:lpstr>
      <vt:lpstr>PowerPoint 演示文稿</vt:lpstr>
      <vt:lpstr>PowerPoint 演示文稿</vt:lpstr>
      <vt:lpstr>3.2 目标程序结构的形成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自动重构流程</vt:lpstr>
      <vt:lpstr>PowerPoint 演示文稿</vt:lpstr>
      <vt:lpstr>4.按需匹配资源供需的部署方案生成</vt:lpstr>
      <vt:lpstr>4.1 应用类聚类</vt:lpstr>
      <vt:lpstr>PowerPoint 演示文稿</vt:lpstr>
      <vt:lpstr>PowerPoint 演示文稿</vt:lpstr>
      <vt:lpstr>PowerPoint 演示文稿</vt:lpstr>
      <vt:lpstr>PowerPoint 演示文稿</vt:lpstr>
      <vt:lpstr>PowerPoint 演示文稿</vt:lpstr>
      <vt:lpstr>4.2 类的聚合分解层次图</vt:lpstr>
      <vt:lpstr>4.3 计算逻辑按需远程执行的决策</vt:lpstr>
      <vt:lpstr>PowerPoint 演示文稿</vt:lpstr>
      <vt:lpstr>4.4 部署方案生成示例</vt:lpstr>
      <vt:lpstr>5. 应用部署的在线嵌套式调整</vt:lpstr>
      <vt:lpstr>PowerPoint 演示文稿</vt:lpstr>
      <vt:lpstr>6. 支撑系统</vt:lpstr>
      <vt:lpstr>7. 1 单机应用实验设计</vt:lpstr>
      <vt:lpstr>PowerPoint 演示文稿</vt:lpstr>
      <vt:lpstr>PowerPoint 演示文稿</vt:lpstr>
      <vt:lpstr>PowerPoint 演示文稿</vt:lpstr>
      <vt:lpstr>PowerPoint 演示文稿</vt:lpstr>
      <vt:lpstr>7.2 分布式应用实验设计</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网络环境中应用的按需部署技术研究</dc:title>
  <dc:creator>zjbpoping</dc:creator>
  <cp:lastModifiedBy>zjbpoping</cp:lastModifiedBy>
  <cp:revision>144</cp:revision>
  <dcterms:created xsi:type="dcterms:W3CDTF">2017-04-17T05:02:13Z</dcterms:created>
  <dcterms:modified xsi:type="dcterms:W3CDTF">2017-04-22T08:12:20Z</dcterms:modified>
</cp:coreProperties>
</file>