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9D0A7-C147-4CF4-9F3B-1269D36DC686}" type="datetimeFigureOut">
              <a:rPr lang="zh-CN" altLang="en-US" smtClean="0"/>
              <a:t>2017/3/18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26D41-9530-4B05-9A10-D803152D85F4}" type="slidenum">
              <a:rPr lang="zh-CN" altLang="en-US" smtClean="0"/>
              <a:t>‹#›</a:t>
            </a:fld>
            <a:endParaRPr lang="zh-CN" altLang="en-US"/>
          </a:p>
        </p:txBody>
      </p:sp>
    </p:spTree>
    <p:extLst>
      <p:ext uri="{BB962C8B-B14F-4D97-AF65-F5344CB8AC3E}">
        <p14:creationId xmlns:p14="http://schemas.microsoft.com/office/powerpoint/2010/main" val="367892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传感器框架定义了传感器，健身数据类型，数据点和一些会话的高级表示。这些表示使得在任何平台上与健身仓库一起工作变得容易</a:t>
            </a:r>
            <a:endParaRPr lang="en-US" altLang="zh-CN" dirty="0" smtClean="0"/>
          </a:p>
          <a:p>
            <a:r>
              <a:rPr lang="zh-CN" altLang="en-US" dirty="0" smtClean="0"/>
              <a:t>数据源</a:t>
            </a:r>
          </a:p>
          <a:p>
            <a:r>
              <a:rPr lang="zh-CN" altLang="en-US" dirty="0" smtClean="0"/>
              <a:t>数据源代表传感器，包括名称，收集的数据类型和其他传感器详细信息。数据源可以表示硬件传感器或软件传感器。您可以在应用程序中定义软件传感器。</a:t>
            </a:r>
          </a:p>
          <a:p>
            <a:r>
              <a:rPr lang="zh-CN" altLang="en-US" dirty="0" smtClean="0"/>
              <a:t>数据类型</a:t>
            </a:r>
          </a:p>
          <a:p>
            <a:r>
              <a:rPr lang="zh-CN" altLang="en-US" dirty="0" smtClean="0"/>
              <a:t>数据类型表示不同类型的健身数据，如步数或心率。数据类型建立一个模式，通过它，不同的应用程序可以理解对方的数据。数据类型由字段的名称和有序列表组成，其中每个字段表示一个维度。例如，位置的数据类型包含三个字段（纬度，经度和精度），而权重的数据类型只包含一个字段。</a:t>
            </a:r>
          </a:p>
          <a:p>
            <a:r>
              <a:rPr lang="zh-CN" altLang="en-US" dirty="0" smtClean="0"/>
              <a:t>数据点</a:t>
            </a:r>
          </a:p>
          <a:p>
            <a:r>
              <a:rPr lang="zh-CN" altLang="en-US" dirty="0" smtClean="0"/>
              <a:t>数据点包含从数据源读取的数据类型的时间戳值数组。您可以使用数据点在健身商店中记录和插入健身数据，并从数据源读取原始数据。包含开始时间的点表示时间范围，而不是瞬时读数。</a:t>
            </a:r>
          </a:p>
          <a:p>
            <a:r>
              <a:rPr lang="zh-CN" altLang="en-US" dirty="0" smtClean="0"/>
              <a:t>数据集</a:t>
            </a:r>
          </a:p>
          <a:p>
            <a:r>
              <a:rPr lang="zh-CN" altLang="en-US" dirty="0" smtClean="0"/>
              <a:t>数据集表示来自覆盖某个时间间隔的特定数据源的相同类型的一组数据点。使用数据集将数据插入健身商店。从健身商店读取数据的查询也返回数据集。</a:t>
            </a:r>
          </a:p>
          <a:p>
            <a:r>
              <a:rPr lang="zh-CN" altLang="en-US" dirty="0" smtClean="0"/>
              <a:t>会话</a:t>
            </a:r>
          </a:p>
          <a:p>
            <a:r>
              <a:rPr lang="zh-CN" altLang="en-US" dirty="0" smtClean="0"/>
              <a:t>会话表示用户执行健身活动（例如跑步，骑自行车等）的时间间隔。会话有助于组织数据，并对健身商店进行详细或聚合查询，以进行健身活动。</a:t>
            </a:r>
            <a:endParaRPr lang="zh-CN" altLang="en-US" dirty="0"/>
          </a:p>
        </p:txBody>
      </p:sp>
      <p:sp>
        <p:nvSpPr>
          <p:cNvPr id="4" name="灯片编号占位符 3"/>
          <p:cNvSpPr>
            <a:spLocks noGrp="1"/>
          </p:cNvSpPr>
          <p:nvPr>
            <p:ph type="sldNum" sz="quarter" idx="10"/>
          </p:nvPr>
        </p:nvSpPr>
        <p:spPr/>
        <p:txBody>
          <a:bodyPr/>
          <a:lstStyle/>
          <a:p>
            <a:fld id="{21E26D41-9530-4B05-9A10-D803152D85F4}" type="slidenum">
              <a:rPr lang="zh-CN" altLang="en-US" smtClean="0"/>
              <a:t>6</a:t>
            </a:fld>
            <a:endParaRPr lang="zh-CN" altLang="en-US"/>
          </a:p>
        </p:txBody>
      </p:sp>
    </p:spTree>
    <p:extLst>
      <p:ext uri="{BB962C8B-B14F-4D97-AF65-F5344CB8AC3E}">
        <p14:creationId xmlns:p14="http://schemas.microsoft.com/office/powerpoint/2010/main" val="32483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12A20AE6-4EBB-4E8D-9BEB-1A3B47C330A2}" type="datetimeFigureOut">
              <a:rPr lang="zh-CN" altLang="en-US" smtClean="0"/>
              <a:t>2017/3/18</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1756C94F-DCC8-426F-A738-5AC68C7D046F}" type="slidenum">
              <a:rPr lang="zh-CN" altLang="en-US" smtClean="0"/>
              <a:t>‹#›</a:t>
            </a:fld>
            <a:endParaRPr lang="zh-CN" altLang="en-US"/>
          </a:p>
        </p:txBody>
      </p:sp>
    </p:spTree>
    <p:extLst>
      <p:ext uri="{BB962C8B-B14F-4D97-AF65-F5344CB8AC3E}">
        <p14:creationId xmlns:p14="http://schemas.microsoft.com/office/powerpoint/2010/main" val="10763997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081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12A20AE6-4EBB-4E8D-9BEB-1A3B47C330A2}" type="datetimeFigureOut">
              <a:rPr lang="zh-CN" altLang="en-US" smtClean="0"/>
              <a:t>2017/3/18</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1756C94F-DCC8-426F-A738-5AC68C7D046F}" type="slidenum">
              <a:rPr lang="zh-CN" altLang="en-US" smtClean="0"/>
              <a:t>‹#›</a:t>
            </a:fld>
            <a:endParaRPr lang="zh-CN" altLang="en-US"/>
          </a:p>
        </p:txBody>
      </p:sp>
    </p:spTree>
    <p:extLst>
      <p:ext uri="{BB962C8B-B14F-4D97-AF65-F5344CB8AC3E}">
        <p14:creationId xmlns:p14="http://schemas.microsoft.com/office/powerpoint/2010/main" val="33994158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2A20AE6-4EBB-4E8D-9BEB-1A3B47C330A2}" type="datetimeFigureOut">
              <a:rPr lang="zh-CN" altLang="en-US" smtClean="0"/>
              <a:t>2017/3/18</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1756C94F-DCC8-426F-A738-5AC68C7D046F}" type="slidenum">
              <a:rPr lang="zh-CN" altLang="en-US" smtClean="0"/>
              <a:t>‹#›</a:t>
            </a:fld>
            <a:endParaRPr lang="zh-CN" altLang="en-US"/>
          </a:p>
        </p:txBody>
      </p:sp>
    </p:spTree>
    <p:extLst>
      <p:ext uri="{BB962C8B-B14F-4D97-AF65-F5344CB8AC3E}">
        <p14:creationId xmlns:p14="http://schemas.microsoft.com/office/powerpoint/2010/main" val="3243559114"/>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rotWithShape="1">
          <a:blip r:embed="rId9">
            <a:extLst>
              <a:ext uri="{28A0092B-C50C-407E-A947-70E740481C1C}">
                <a14:useLocalDpi xmlns:a14="http://schemas.microsoft.com/office/drawing/2010/main" val="0"/>
              </a:ext>
            </a:extLst>
          </a:blip>
          <a:srcRect r="70026"/>
          <a:stretch/>
        </p:blipFill>
        <p:spPr bwMode="auto">
          <a:xfrm>
            <a:off x="9456373" y="6165304"/>
            <a:ext cx="739747" cy="5214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b5.pku.edu.cn/bs/document/2011042015452940920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18867" y="6165304"/>
            <a:ext cx="1509435" cy="45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4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基于云的物联网中间件</a:t>
            </a:r>
            <a:endParaRPr lang="zh-CN" altLang="en-US" dirty="0"/>
          </a:p>
        </p:txBody>
      </p:sp>
      <p:sp>
        <p:nvSpPr>
          <p:cNvPr id="3" name="副标题 2"/>
          <p:cNvSpPr>
            <a:spLocks noGrp="1"/>
          </p:cNvSpPr>
          <p:nvPr>
            <p:ph type="subTitle" idx="1"/>
          </p:nvPr>
        </p:nvSpPr>
        <p:spPr/>
        <p:txBody>
          <a:bodyPr/>
          <a:lstStyle/>
          <a:p>
            <a:r>
              <a:rPr lang="zh-CN" altLang="en-US" dirty="0" smtClean="0"/>
              <a:t>张静斌</a:t>
            </a:r>
            <a:endParaRPr lang="zh-CN" altLang="en-US" dirty="0"/>
          </a:p>
        </p:txBody>
      </p:sp>
    </p:spTree>
    <p:extLst>
      <p:ext uri="{BB962C8B-B14F-4D97-AF65-F5344CB8AC3E}">
        <p14:creationId xmlns:p14="http://schemas.microsoft.com/office/powerpoint/2010/main" val="68384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Ptolemy</a:t>
            </a:r>
            <a:endParaRPr lang="zh-CN" altLang="en-US" dirty="0"/>
          </a:p>
        </p:txBody>
      </p:sp>
      <p:pic>
        <p:nvPicPr>
          <p:cNvPr id="4" name="内容占位符 3"/>
          <p:cNvPicPr>
            <a:picLocks noGrp="1" noChangeAspect="1"/>
          </p:cNvPicPr>
          <p:nvPr>
            <p:ph idx="1"/>
          </p:nvPr>
        </p:nvPicPr>
        <p:blipFill>
          <a:blip r:embed="rId2"/>
          <a:stretch>
            <a:fillRect/>
          </a:stretch>
        </p:blipFill>
        <p:spPr>
          <a:xfrm>
            <a:off x="3619332" y="1052513"/>
            <a:ext cx="4953336" cy="5113337"/>
          </a:xfrm>
          <a:prstGeom prst="rect">
            <a:avLst/>
          </a:prstGeom>
        </p:spPr>
      </p:pic>
    </p:spTree>
    <p:extLst>
      <p:ext uri="{BB962C8B-B14F-4D97-AF65-F5344CB8AC3E}">
        <p14:creationId xmlns:p14="http://schemas.microsoft.com/office/powerpoint/2010/main" val="3244212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分类标准</a:t>
            </a:r>
          </a:p>
        </p:txBody>
      </p:sp>
      <p:sp>
        <p:nvSpPr>
          <p:cNvPr id="3" name="内容占位符 2"/>
          <p:cNvSpPr>
            <a:spLocks noGrp="1"/>
          </p:cNvSpPr>
          <p:nvPr>
            <p:ph idx="1"/>
          </p:nvPr>
        </p:nvSpPr>
        <p:spPr/>
        <p:txBody>
          <a:bodyPr/>
          <a:lstStyle/>
          <a:p>
            <a:r>
              <a:rPr lang="zh-CN" altLang="en-US" dirty="0" smtClean="0"/>
              <a:t>对新类型</a:t>
            </a:r>
            <a:r>
              <a:rPr lang="en-US" altLang="zh-CN" dirty="0" smtClean="0"/>
              <a:t>IOT</a:t>
            </a:r>
            <a:r>
              <a:rPr lang="zh-CN" altLang="en-US" dirty="0" smtClean="0"/>
              <a:t>设备接入的开放性</a:t>
            </a:r>
            <a:endParaRPr lang="en-US" altLang="zh-CN" dirty="0" smtClean="0"/>
          </a:p>
          <a:p>
            <a:r>
              <a:rPr lang="zh-CN" altLang="en-US" dirty="0"/>
              <a:t>所</a:t>
            </a:r>
            <a:r>
              <a:rPr lang="zh-CN" altLang="en-US" dirty="0" smtClean="0"/>
              <a:t>支持的服务类型及提供的计算单元</a:t>
            </a:r>
            <a:endParaRPr lang="en-US" altLang="zh-CN" dirty="0" smtClean="0"/>
          </a:p>
          <a:p>
            <a:r>
              <a:rPr lang="en-US" altLang="zh-CN" dirty="0" smtClean="0"/>
              <a:t>IOT</a:t>
            </a:r>
            <a:r>
              <a:rPr lang="zh-CN" altLang="en-US" dirty="0" smtClean="0"/>
              <a:t>中间件是否可以在资源受限的设备上嵌入和部署</a:t>
            </a:r>
            <a:endParaRPr lang="en-US" altLang="zh-CN" dirty="0" smtClean="0"/>
          </a:p>
          <a:p>
            <a:endParaRPr lang="zh-CN" altLang="en-US" dirty="0"/>
          </a:p>
        </p:txBody>
      </p:sp>
    </p:spTree>
    <p:extLst>
      <p:ext uri="{BB962C8B-B14F-4D97-AF65-F5344CB8AC3E}">
        <p14:creationId xmlns:p14="http://schemas.microsoft.com/office/powerpoint/2010/main" val="164135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中间件分类</a:t>
            </a:r>
            <a:endParaRPr lang="zh-CN" altLang="en-US" dirty="0"/>
          </a:p>
        </p:txBody>
      </p:sp>
      <p:sp>
        <p:nvSpPr>
          <p:cNvPr id="3" name="内容占位符 2"/>
          <p:cNvSpPr>
            <a:spLocks noGrp="1"/>
          </p:cNvSpPr>
          <p:nvPr>
            <p:ph idx="1"/>
          </p:nvPr>
        </p:nvSpPr>
        <p:spPr/>
        <p:txBody>
          <a:bodyPr/>
          <a:lstStyle/>
          <a:p>
            <a:r>
              <a:rPr lang="zh-CN" altLang="en-US" dirty="0" smtClean="0"/>
              <a:t>面向服务的物联网中间件</a:t>
            </a:r>
            <a:endParaRPr lang="en-US" altLang="zh-CN" dirty="0" smtClean="0"/>
          </a:p>
          <a:p>
            <a:r>
              <a:rPr lang="zh-CN" altLang="en-US" dirty="0">
                <a:solidFill>
                  <a:srgbClr val="FF0000"/>
                </a:solidFill>
              </a:rPr>
              <a:t>基于</a:t>
            </a:r>
            <a:r>
              <a:rPr lang="zh-CN" altLang="en-US" dirty="0" smtClean="0">
                <a:solidFill>
                  <a:srgbClr val="FF0000"/>
                </a:solidFill>
              </a:rPr>
              <a:t>云的物联网中间件</a:t>
            </a:r>
            <a:endParaRPr lang="en-US" altLang="zh-CN" dirty="0" smtClean="0">
              <a:solidFill>
                <a:srgbClr val="FF0000"/>
              </a:solidFill>
            </a:endParaRPr>
          </a:p>
          <a:p>
            <a:r>
              <a:rPr lang="zh-CN" altLang="en-US" dirty="0" smtClean="0"/>
              <a:t>基于</a:t>
            </a:r>
            <a:r>
              <a:rPr lang="en-US" altLang="zh-CN" dirty="0" smtClean="0"/>
              <a:t>Actor</a:t>
            </a:r>
            <a:r>
              <a:rPr lang="zh-CN" altLang="en-US" dirty="0" smtClean="0"/>
              <a:t>并行计算模型的中间件</a:t>
            </a:r>
            <a:endParaRPr lang="zh-CN" altLang="en-US" dirty="0"/>
          </a:p>
        </p:txBody>
      </p:sp>
    </p:spTree>
    <p:extLst>
      <p:ext uri="{BB962C8B-B14F-4D97-AF65-F5344CB8AC3E}">
        <p14:creationId xmlns:p14="http://schemas.microsoft.com/office/powerpoint/2010/main" val="368811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基于云的物联网中间件</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Google Fit</a:t>
            </a:r>
          </a:p>
          <a:p>
            <a:r>
              <a:rPr lang="en-US" altLang="zh-CN" dirty="0" err="1" smtClean="0"/>
              <a:t>Xively</a:t>
            </a:r>
            <a:endParaRPr lang="en-US" altLang="zh-CN" dirty="0" smtClean="0"/>
          </a:p>
          <a:p>
            <a:r>
              <a:rPr lang="en-US" altLang="zh-CN" dirty="0" err="1" smtClean="0"/>
              <a:t>Paraimpu</a:t>
            </a:r>
            <a:endParaRPr lang="en-US" altLang="zh-CN" dirty="0" smtClean="0"/>
          </a:p>
          <a:p>
            <a:endParaRPr lang="en-US" altLang="zh-CN" dirty="0" smtClean="0"/>
          </a:p>
        </p:txBody>
      </p:sp>
    </p:spTree>
    <p:extLst>
      <p:ext uri="{BB962C8B-B14F-4D97-AF65-F5344CB8AC3E}">
        <p14:creationId xmlns:p14="http://schemas.microsoft.com/office/powerpoint/2010/main" val="1310926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 Fit</a:t>
            </a:r>
            <a:endParaRPr lang="zh-CN" altLang="en-US" dirty="0"/>
          </a:p>
        </p:txBody>
      </p:sp>
      <p:sp>
        <p:nvSpPr>
          <p:cNvPr id="3" name="内容占位符 2"/>
          <p:cNvSpPr>
            <a:spLocks noGrp="1"/>
          </p:cNvSpPr>
          <p:nvPr>
            <p:ph idx="1"/>
          </p:nvPr>
        </p:nvSpPr>
        <p:spPr/>
        <p:txBody>
          <a:bodyPr/>
          <a:lstStyle/>
          <a:p>
            <a:r>
              <a:rPr lang="en-US" altLang="zh-CN" dirty="0"/>
              <a:t>Google Fit is an open ecosystem that allows developers to upload fitness data to a central repository where users can access their data from different devices and apps in one location:</a:t>
            </a:r>
          </a:p>
          <a:p>
            <a:pPr lvl="1"/>
            <a:r>
              <a:rPr lang="en-US" altLang="zh-CN" dirty="0"/>
              <a:t>Fitness apps can store data from any wearable or sensor.</a:t>
            </a:r>
          </a:p>
          <a:p>
            <a:pPr lvl="1"/>
            <a:r>
              <a:rPr lang="en-US" altLang="zh-CN" dirty="0"/>
              <a:t>Fitness apps can access data created by any app.</a:t>
            </a:r>
          </a:p>
          <a:p>
            <a:pPr lvl="1"/>
            <a:r>
              <a:rPr lang="en-US" altLang="zh-CN" dirty="0"/>
              <a:t>User's fitness data is persisted when they upgrade their fitness devices.</a:t>
            </a:r>
          </a:p>
          <a:p>
            <a:endParaRPr lang="zh-CN" altLang="en-US" dirty="0"/>
          </a:p>
        </p:txBody>
      </p:sp>
    </p:spTree>
    <p:extLst>
      <p:ext uri="{BB962C8B-B14F-4D97-AF65-F5344CB8AC3E}">
        <p14:creationId xmlns:p14="http://schemas.microsoft.com/office/powerpoint/2010/main" val="246632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 Fit</a:t>
            </a:r>
            <a:endParaRPr lang="zh-CN" altLang="en-US" dirty="0"/>
          </a:p>
        </p:txBody>
      </p:sp>
      <p:sp>
        <p:nvSpPr>
          <p:cNvPr id="10" name="内容占位符 9"/>
          <p:cNvSpPr>
            <a:spLocks noGrp="1"/>
          </p:cNvSpPr>
          <p:nvPr>
            <p:ph idx="1"/>
          </p:nvPr>
        </p:nvSpPr>
        <p:spPr>
          <a:xfrm>
            <a:off x="433754" y="982397"/>
            <a:ext cx="6362700" cy="4794149"/>
          </a:xfrm>
        </p:spPr>
        <p:txBody>
          <a:bodyPr/>
          <a:lstStyle/>
          <a:p>
            <a:r>
              <a:rPr lang="en-US" altLang="zh-CN" sz="1800" b="1" dirty="0"/>
              <a:t>The fitness store</a:t>
            </a:r>
          </a:p>
          <a:p>
            <a:pPr lvl="1"/>
            <a:r>
              <a:rPr lang="en-US" altLang="zh-CN" sz="1800" dirty="0"/>
              <a:t>A central repository that stores data from a variety of devices and apps. The fitness store is a cloud service that is transparent to clients.</a:t>
            </a:r>
          </a:p>
          <a:p>
            <a:r>
              <a:rPr lang="en-US" altLang="zh-CN" sz="1800" b="1" dirty="0"/>
              <a:t>The sensor framework</a:t>
            </a:r>
          </a:p>
          <a:p>
            <a:pPr lvl="1"/>
            <a:r>
              <a:rPr lang="en-US" altLang="zh-CN" sz="1800" dirty="0"/>
              <a:t>A set of high-level representations that make it easy to work with the fitness store. You use these representations with the Google Fit </a:t>
            </a:r>
            <a:r>
              <a:rPr lang="en-US" altLang="zh-CN" sz="1800" dirty="0" smtClean="0"/>
              <a:t>APIs.</a:t>
            </a:r>
          </a:p>
          <a:p>
            <a:r>
              <a:rPr lang="en-US" altLang="zh-CN" sz="1800" b="1" dirty="0"/>
              <a:t>Permissions and user controls</a:t>
            </a:r>
          </a:p>
          <a:p>
            <a:pPr lvl="1"/>
            <a:r>
              <a:rPr lang="en-US" altLang="zh-CN" sz="1800" dirty="0"/>
              <a:t>A set of authorization scopes to request user permission to work with fitness data. Google Fit requires user consent to access fitness data.</a:t>
            </a:r>
          </a:p>
          <a:p>
            <a:r>
              <a:rPr lang="en-US" altLang="zh-CN" sz="1800" b="1" dirty="0"/>
              <a:t>Google Fit APIs</a:t>
            </a:r>
          </a:p>
          <a:p>
            <a:pPr lvl="1"/>
            <a:r>
              <a:rPr lang="en-US" altLang="zh-CN" sz="1800" dirty="0"/>
              <a:t>Android and REST APIs to access the fitness store. You can create apps that support Google Fit on multiple platforms and devices, such as Android, iOS, and Web apps.</a:t>
            </a:r>
            <a:endParaRPr lang="zh-CN" altLang="en-US" sz="1800" dirty="0"/>
          </a:p>
        </p:txBody>
      </p:sp>
      <p:pic>
        <p:nvPicPr>
          <p:cNvPr id="11" name="内容占位符 3"/>
          <p:cNvPicPr>
            <a:picLocks noChangeAspect="1"/>
          </p:cNvPicPr>
          <p:nvPr/>
        </p:nvPicPr>
        <p:blipFill>
          <a:blip r:embed="rId3"/>
          <a:stretch>
            <a:fillRect/>
          </a:stretch>
        </p:blipFill>
        <p:spPr bwMode="auto">
          <a:xfrm>
            <a:off x="6858000" y="1052736"/>
            <a:ext cx="5171429" cy="412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92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 Fit</a:t>
            </a:r>
            <a:endParaRPr lang="zh-CN" altLang="en-US" dirty="0"/>
          </a:p>
        </p:txBody>
      </p:sp>
      <p:sp>
        <p:nvSpPr>
          <p:cNvPr id="3" name="内容占位符 2"/>
          <p:cNvSpPr>
            <a:spLocks noGrp="1"/>
          </p:cNvSpPr>
          <p:nvPr>
            <p:ph idx="1"/>
          </p:nvPr>
        </p:nvSpPr>
        <p:spPr>
          <a:xfrm>
            <a:off x="609600" y="1052736"/>
            <a:ext cx="7646377" cy="5112568"/>
          </a:xfrm>
        </p:spPr>
        <p:txBody>
          <a:bodyPr/>
          <a:lstStyle/>
          <a:p>
            <a:r>
              <a:rPr lang="en-US" altLang="zh-CN" sz="1800" dirty="0"/>
              <a:t>The Sensors API </a:t>
            </a:r>
            <a:endParaRPr lang="en-US" altLang="zh-CN" sz="1800" dirty="0" smtClean="0"/>
          </a:p>
          <a:p>
            <a:pPr lvl="1"/>
            <a:r>
              <a:rPr lang="en-US" altLang="zh-CN" sz="1800" dirty="0"/>
              <a:t>P</a:t>
            </a:r>
            <a:r>
              <a:rPr lang="en-US" altLang="zh-CN" sz="1800" dirty="0" smtClean="0"/>
              <a:t>rovides </a:t>
            </a:r>
            <a:r>
              <a:rPr lang="en-US" altLang="zh-CN" sz="1800" dirty="0"/>
              <a:t>access to raw sensor data streams from sensors available on the Android device and from sensors available in companion devices, such as wearables.</a:t>
            </a:r>
          </a:p>
          <a:p>
            <a:r>
              <a:rPr lang="en-US" altLang="zh-CN" sz="1800" dirty="0"/>
              <a:t>The Recording API </a:t>
            </a:r>
            <a:endParaRPr lang="en-US" altLang="zh-CN" sz="1800" dirty="0" smtClean="0"/>
          </a:p>
          <a:p>
            <a:pPr lvl="1"/>
            <a:r>
              <a:rPr lang="en-US" altLang="zh-CN" sz="1800" dirty="0"/>
              <a:t>P</a:t>
            </a:r>
            <a:r>
              <a:rPr lang="en-US" altLang="zh-CN" sz="1800" dirty="0" smtClean="0"/>
              <a:t>rovides </a:t>
            </a:r>
            <a:r>
              <a:rPr lang="en-US" altLang="zh-CN" sz="1800" dirty="0"/>
              <a:t>automated storage of fitness data using subscriptions. Google Fit stores fitness data of the specified types in the background and persists app subscriptions.</a:t>
            </a:r>
          </a:p>
          <a:p>
            <a:r>
              <a:rPr lang="en-US" altLang="zh-CN" sz="1800" dirty="0" smtClean="0"/>
              <a:t>The </a:t>
            </a:r>
            <a:r>
              <a:rPr lang="en-US" altLang="zh-CN" sz="1800" dirty="0"/>
              <a:t>Bluetooth Low Energy API </a:t>
            </a:r>
            <a:endParaRPr lang="en-US" altLang="zh-CN" sz="1800" dirty="0" smtClean="0"/>
          </a:p>
          <a:p>
            <a:pPr lvl="1"/>
            <a:r>
              <a:rPr lang="en-US" altLang="zh-CN" sz="1800" dirty="0" smtClean="0"/>
              <a:t>Provides </a:t>
            </a:r>
            <a:r>
              <a:rPr lang="en-US" altLang="zh-CN" sz="1800" dirty="0"/>
              <a:t>access to Bluetooth Low Energy sensors in Google Fit. This API enables your app to look for available BLE devices and to store data from them in the fitness store</a:t>
            </a:r>
            <a:r>
              <a:rPr lang="en-US" altLang="zh-CN" sz="1800" dirty="0" smtClean="0"/>
              <a:t>.</a:t>
            </a:r>
            <a:endParaRPr lang="en-US" altLang="zh-CN" sz="1800" dirty="0"/>
          </a:p>
        </p:txBody>
      </p:sp>
      <p:pic>
        <p:nvPicPr>
          <p:cNvPr id="4" name="图片 3"/>
          <p:cNvPicPr>
            <a:picLocks noChangeAspect="1"/>
          </p:cNvPicPr>
          <p:nvPr/>
        </p:nvPicPr>
        <p:blipFill>
          <a:blip r:embed="rId2"/>
          <a:stretch>
            <a:fillRect/>
          </a:stretch>
        </p:blipFill>
        <p:spPr>
          <a:xfrm>
            <a:off x="8382400" y="447401"/>
            <a:ext cx="3200000" cy="5619048"/>
          </a:xfrm>
          <a:prstGeom prst="rect">
            <a:avLst/>
          </a:prstGeom>
        </p:spPr>
      </p:pic>
      <p:pic>
        <p:nvPicPr>
          <p:cNvPr id="6" name="图片 5"/>
          <p:cNvPicPr>
            <a:picLocks noChangeAspect="1"/>
          </p:cNvPicPr>
          <p:nvPr/>
        </p:nvPicPr>
        <p:blipFill>
          <a:blip r:embed="rId3"/>
          <a:stretch>
            <a:fillRect/>
          </a:stretch>
        </p:blipFill>
        <p:spPr>
          <a:xfrm>
            <a:off x="4023410" y="1285496"/>
            <a:ext cx="3142857" cy="3942857"/>
          </a:xfrm>
          <a:prstGeom prst="rect">
            <a:avLst/>
          </a:prstGeom>
        </p:spPr>
      </p:pic>
    </p:spTree>
    <p:extLst>
      <p:ext uri="{BB962C8B-B14F-4D97-AF65-F5344CB8AC3E}">
        <p14:creationId xmlns:p14="http://schemas.microsoft.com/office/powerpoint/2010/main" val="37432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Actor</a:t>
            </a:r>
            <a:r>
              <a:rPr lang="zh-CN" altLang="en-US" dirty="0" smtClean="0"/>
              <a:t>并行计算模型的物联网中间件</a:t>
            </a:r>
            <a:endParaRPr lang="zh-CN" altLang="en-US" dirty="0"/>
          </a:p>
        </p:txBody>
      </p:sp>
      <p:sp>
        <p:nvSpPr>
          <p:cNvPr id="3" name="内容占位符 2"/>
          <p:cNvSpPr>
            <a:spLocks noGrp="1"/>
          </p:cNvSpPr>
          <p:nvPr>
            <p:ph idx="1"/>
          </p:nvPr>
        </p:nvSpPr>
        <p:spPr/>
        <p:txBody>
          <a:bodyPr/>
          <a:lstStyle/>
          <a:p>
            <a:r>
              <a:rPr lang="en-US" altLang="zh-CN" dirty="0" smtClean="0"/>
              <a:t>Actor </a:t>
            </a:r>
            <a:r>
              <a:rPr lang="zh-CN" altLang="en-US" dirty="0" smtClean="0"/>
              <a:t>并行计算模型</a:t>
            </a:r>
            <a:endParaRPr lang="en-US" altLang="zh-CN" dirty="0" smtClean="0"/>
          </a:p>
          <a:p>
            <a:pPr lvl="1"/>
            <a:r>
              <a:rPr lang="zh-CN" altLang="en-US" dirty="0" smtClean="0"/>
              <a:t>由</a:t>
            </a:r>
            <a:r>
              <a:rPr lang="en-US" altLang="zh-CN" dirty="0" smtClean="0"/>
              <a:t>Carl </a:t>
            </a:r>
            <a:r>
              <a:rPr lang="en-US" altLang="zh-CN" dirty="0"/>
              <a:t>Hewitt</a:t>
            </a:r>
            <a:r>
              <a:rPr lang="zh-CN" altLang="en-US" dirty="0"/>
              <a:t>在</a:t>
            </a:r>
            <a:r>
              <a:rPr lang="en-US" altLang="zh-CN" dirty="0"/>
              <a:t>1973</a:t>
            </a:r>
            <a:r>
              <a:rPr lang="zh-CN" altLang="en-US" dirty="0"/>
              <a:t>年提出</a:t>
            </a:r>
            <a:r>
              <a:rPr lang="zh-CN" altLang="en-US" dirty="0" smtClean="0"/>
              <a:t>，将计算资源抽象成独立的实体</a:t>
            </a:r>
            <a:r>
              <a:rPr lang="en-US" altLang="zh-CN" dirty="0" smtClean="0"/>
              <a:t>Actor</a:t>
            </a:r>
            <a:r>
              <a:rPr lang="zh-CN" altLang="en-US" dirty="0" smtClean="0"/>
              <a:t>，</a:t>
            </a:r>
            <a:r>
              <a:rPr lang="en-US" altLang="zh-CN" dirty="0" smtClean="0"/>
              <a:t>Actors</a:t>
            </a:r>
            <a:r>
              <a:rPr lang="zh-CN" altLang="en-US" dirty="0"/>
              <a:t>将状态和行为封装在一个轻量的进程</a:t>
            </a:r>
            <a:r>
              <a:rPr lang="en-US" altLang="zh-CN" dirty="0"/>
              <a:t>/</a:t>
            </a:r>
            <a:r>
              <a:rPr lang="zh-CN" altLang="en-US" dirty="0"/>
              <a:t>线程中，但是不和其他</a:t>
            </a:r>
            <a:r>
              <a:rPr lang="en-US" altLang="zh-CN" dirty="0"/>
              <a:t>Actors</a:t>
            </a:r>
            <a:r>
              <a:rPr lang="zh-CN" altLang="en-US" dirty="0"/>
              <a:t>分享状态，每个</a:t>
            </a:r>
            <a:r>
              <a:rPr lang="en-US" altLang="zh-CN" dirty="0"/>
              <a:t>Actors</a:t>
            </a:r>
            <a:r>
              <a:rPr lang="zh-CN" altLang="en-US" dirty="0"/>
              <a:t>有自己的封闭环境，当需要和其他</a:t>
            </a:r>
            <a:r>
              <a:rPr lang="en-US" altLang="zh-CN" dirty="0"/>
              <a:t>Actors</a:t>
            </a:r>
            <a:r>
              <a:rPr lang="zh-CN" altLang="en-US" dirty="0"/>
              <a:t>交互时，通过发送事件和消息，发送是异步的，非堵塞</a:t>
            </a:r>
            <a:r>
              <a:rPr lang="zh-CN" altLang="en-US" dirty="0" smtClean="0"/>
              <a:t>的，</a:t>
            </a:r>
            <a:r>
              <a:rPr lang="zh-CN" altLang="en-US" dirty="0"/>
              <a:t>发送消息后不必等另外</a:t>
            </a:r>
            <a:r>
              <a:rPr lang="en-US" altLang="zh-CN" dirty="0"/>
              <a:t>Actors</a:t>
            </a:r>
            <a:r>
              <a:rPr lang="zh-CN" altLang="en-US" dirty="0"/>
              <a:t>回复，也不必暂停，每个</a:t>
            </a:r>
            <a:r>
              <a:rPr lang="en-US" altLang="zh-CN" dirty="0"/>
              <a:t>Actors</a:t>
            </a:r>
            <a:r>
              <a:rPr lang="zh-CN" altLang="en-US" dirty="0"/>
              <a:t>有自己的消息队列，进来的消息按先来后到排列，这就有很好的并发策略和可伸缩性，可以建立性能很好的事件驱动系统。</a:t>
            </a:r>
          </a:p>
        </p:txBody>
      </p:sp>
    </p:spTree>
    <p:extLst>
      <p:ext uri="{BB962C8B-B14F-4D97-AF65-F5344CB8AC3E}">
        <p14:creationId xmlns:p14="http://schemas.microsoft.com/office/powerpoint/2010/main" val="607236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Ptolemy</a:t>
            </a:r>
            <a:endParaRPr lang="zh-CN" altLang="en-US" dirty="0"/>
          </a:p>
        </p:txBody>
      </p:sp>
      <p:pic>
        <p:nvPicPr>
          <p:cNvPr id="4" name="内容占位符 3"/>
          <p:cNvPicPr>
            <a:picLocks noGrp="1" noChangeAspect="1"/>
          </p:cNvPicPr>
          <p:nvPr>
            <p:ph idx="1"/>
          </p:nvPr>
        </p:nvPicPr>
        <p:blipFill>
          <a:blip r:embed="rId2"/>
          <a:stretch>
            <a:fillRect/>
          </a:stretch>
        </p:blipFill>
        <p:spPr>
          <a:xfrm>
            <a:off x="1228675" y="1455668"/>
            <a:ext cx="5057143" cy="3761905"/>
          </a:xfrm>
          <a:prstGeom prst="rect">
            <a:avLst/>
          </a:prstGeom>
        </p:spPr>
      </p:pic>
      <p:pic>
        <p:nvPicPr>
          <p:cNvPr id="5" name="图片 4"/>
          <p:cNvPicPr>
            <a:picLocks noChangeAspect="1"/>
          </p:cNvPicPr>
          <p:nvPr/>
        </p:nvPicPr>
        <p:blipFill>
          <a:blip r:embed="rId3"/>
          <a:stretch>
            <a:fillRect/>
          </a:stretch>
        </p:blipFill>
        <p:spPr>
          <a:xfrm>
            <a:off x="7150575" y="2173321"/>
            <a:ext cx="3676190" cy="2476190"/>
          </a:xfrm>
          <a:prstGeom prst="rect">
            <a:avLst/>
          </a:prstGeom>
        </p:spPr>
      </p:pic>
    </p:spTree>
    <p:extLst>
      <p:ext uri="{BB962C8B-B14F-4D97-AF65-F5344CB8AC3E}">
        <p14:creationId xmlns:p14="http://schemas.microsoft.com/office/powerpoint/2010/main" val="2399669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2" id="{A9253B00-8368-433C-A0A6-D3D20A4A5CA2}" vid="{335C5106-83D3-48FD-AD85-58898CFCA1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pku2</Template>
  <TotalTime>138</TotalTime>
  <Words>780</Words>
  <Application>Microsoft Office PowerPoint</Application>
  <PresentationFormat>宽屏</PresentationFormat>
  <Paragraphs>52</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宋体</vt:lpstr>
      <vt:lpstr>Arial</vt:lpstr>
      <vt:lpstr>Calibri</vt:lpstr>
      <vt:lpstr>pku2</vt:lpstr>
      <vt:lpstr>基于云的物联网中间件</vt:lpstr>
      <vt:lpstr>分类标准</vt:lpstr>
      <vt:lpstr>中间件分类</vt:lpstr>
      <vt:lpstr>基于云的物联网中间件</vt:lpstr>
      <vt:lpstr>Google Fit</vt:lpstr>
      <vt:lpstr>Google Fit</vt:lpstr>
      <vt:lpstr>Google Fit</vt:lpstr>
      <vt:lpstr>基于Actor并行计算模型的物联网中间件</vt:lpstr>
      <vt:lpstr>Ptolemy</vt:lpstr>
      <vt:lpstr>Ptolemy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基于云的物联网中间件</dc:title>
  <dc:creator>zjbpoping</dc:creator>
  <cp:lastModifiedBy>zjbpoping</cp:lastModifiedBy>
  <cp:revision>10</cp:revision>
  <dcterms:created xsi:type="dcterms:W3CDTF">2017-03-18T03:36:08Z</dcterms:created>
  <dcterms:modified xsi:type="dcterms:W3CDTF">2017-03-18T05:54:09Z</dcterms:modified>
</cp:coreProperties>
</file>