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29"/>
  </p:notesMasterIdLst>
  <p:sldIdLst>
    <p:sldId id="257" r:id="rId2"/>
    <p:sldId id="262" r:id="rId3"/>
    <p:sldId id="258" r:id="rId4"/>
    <p:sldId id="260" r:id="rId5"/>
    <p:sldId id="265" r:id="rId6"/>
    <p:sldId id="259" r:id="rId7"/>
    <p:sldId id="266" r:id="rId8"/>
    <p:sldId id="269" r:id="rId9"/>
    <p:sldId id="268" r:id="rId10"/>
    <p:sldId id="272" r:id="rId11"/>
    <p:sldId id="267" r:id="rId12"/>
    <p:sldId id="263" r:id="rId13"/>
    <p:sldId id="275" r:id="rId14"/>
    <p:sldId id="273" r:id="rId15"/>
    <p:sldId id="276" r:id="rId16"/>
    <p:sldId id="277" r:id="rId17"/>
    <p:sldId id="278" r:id="rId18"/>
    <p:sldId id="279" r:id="rId19"/>
    <p:sldId id="282" r:id="rId20"/>
    <p:sldId id="283" r:id="rId21"/>
    <p:sldId id="281" r:id="rId22"/>
    <p:sldId id="284" r:id="rId23"/>
    <p:sldId id="285" r:id="rId24"/>
    <p:sldId id="287" r:id="rId25"/>
    <p:sldId id="289" r:id="rId26"/>
    <p:sldId id="288" r:id="rId27"/>
    <p:sldId id="290"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p:restoredTop sz="83469"/>
  </p:normalViewPr>
  <p:slideViewPr>
    <p:cSldViewPr snapToGrid="0" snapToObjects="1">
      <p:cViewPr varScale="1">
        <p:scale>
          <a:sx n="61" d="100"/>
          <a:sy n="61" d="100"/>
        </p:scale>
        <p:origin x="17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7888A-C221-7B4B-A0C8-4458AF8B3DCD}" type="datetimeFigureOut">
              <a:rPr kumimoji="1" lang="zh-CN" altLang="en-US" smtClean="0"/>
              <a:t>2016/12/9</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1CA53-5A07-D849-96CA-4EE66BA58839}" type="slidenum">
              <a:rPr kumimoji="1" lang="zh-CN" altLang="en-US" smtClean="0"/>
              <a:t>‹#›</a:t>
            </a:fld>
            <a:endParaRPr kumimoji="1" lang="zh-CN" altLang="en-US"/>
          </a:p>
        </p:txBody>
      </p:sp>
    </p:spTree>
    <p:extLst>
      <p:ext uri="{BB962C8B-B14F-4D97-AF65-F5344CB8AC3E}">
        <p14:creationId xmlns:p14="http://schemas.microsoft.com/office/powerpoint/2010/main" val="118578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针对分布式环境，解决异构性问题，主要是硬件系统平台异构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，工作站，小型机等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，系统软件异构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如不同的操作系统、数据库、语言编译器等</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以及网络协议和网络体系结构的异构。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也许很难给中间件一个严格的定义，但中间件应具有如下的一些特点：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满足大量应用的需要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运行于多种硬件和</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平台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支持分布计算，提供跨网络、硬件和</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平台的透明性的应用或服务的交互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支持标准的协议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支持标准的接口 </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a:t>
            </a:fld>
            <a:endParaRPr kumimoji="1" lang="zh-CN" altLang="en-US"/>
          </a:p>
        </p:txBody>
      </p:sp>
    </p:spTree>
    <p:extLst>
      <p:ext uri="{BB962C8B-B14F-4D97-AF65-F5344CB8AC3E}">
        <p14:creationId xmlns:p14="http://schemas.microsoft.com/office/powerpoint/2010/main" val="1963491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WKN</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well-known name </a:t>
            </a:r>
            <a:r>
              <a:rPr lang="zh-CN" altLang="en-US" sz="1200" b="0" i="0" kern="1200" dirty="0" smtClean="0">
                <a:solidFill>
                  <a:schemeClr val="tx1"/>
                </a:solidFill>
                <a:effectLst/>
                <a:latin typeface="+mn-lt"/>
                <a:ea typeface="+mn-ea"/>
                <a:cs typeface="+mn-cs"/>
              </a:rPr>
              <a:t>的缩写</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命名方式类似于域名</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ROUTER</a:t>
            </a:r>
            <a:r>
              <a:rPr lang="zh-CN" altLang="en-US" sz="1200" b="0" i="0" kern="1200" dirty="0" smtClean="0">
                <a:solidFill>
                  <a:schemeClr val="tx1"/>
                </a:solidFill>
                <a:effectLst/>
                <a:latin typeface="+mn-lt"/>
                <a:ea typeface="+mn-ea"/>
                <a:cs typeface="+mn-cs"/>
              </a:rPr>
              <a:t>通告该名称以允许其他应用和设备发现其服务</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采用</a:t>
            </a:r>
            <a:r>
              <a:rPr lang="en-US" altLang="zh-CN" sz="1200" b="0" i="0" kern="1200" dirty="0" err="1" smtClean="0">
                <a:solidFill>
                  <a:schemeClr val="tx1"/>
                </a:solidFill>
                <a:effectLst/>
                <a:latin typeface="+mn-lt"/>
                <a:ea typeface="+mn-ea"/>
                <a:cs typeface="+mn-cs"/>
              </a:rPr>
              <a:t>mDNS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组播</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来通知各个路由器</a:t>
            </a:r>
            <a:r>
              <a:rPr lang="zh-CN" altLang="en-US" sz="1200" b="0" i="0" kern="1200" baseline="0" dirty="0" smtClean="0">
                <a:solidFill>
                  <a:schemeClr val="tx1"/>
                </a:solidFill>
                <a:effectLst/>
                <a:latin typeface="+mn-lt"/>
                <a:ea typeface="+mn-ea"/>
                <a:cs typeface="+mn-cs"/>
              </a:rPr>
              <a:t>  自己的所提供的服务或者名字</a:t>
            </a:r>
            <a:endParaRPr lang="en-US" altLang="zh-CN" sz="1200" b="0" i="0" kern="1200" baseline="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组播</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在局域网内，你要通过一台主机和其他主机进行通信，你需要知道对方的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地址，但是有些时候，你并不知道对方的</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地址，因为一般使用</a:t>
            </a:r>
            <a:r>
              <a:rPr lang="en-US" altLang="zh-CN" sz="1200" b="0" i="0" kern="1200" dirty="0" smtClean="0">
                <a:solidFill>
                  <a:schemeClr val="tx1"/>
                </a:solidFill>
                <a:effectLst/>
                <a:latin typeface="+mn-lt"/>
                <a:ea typeface="+mn-ea"/>
                <a:cs typeface="+mn-cs"/>
              </a:rPr>
              <a:t>DHCP</a:t>
            </a:r>
            <a:r>
              <a:rPr lang="zh-CN" altLang="en-US" sz="1200" b="0" i="0" kern="1200" dirty="0" smtClean="0">
                <a:solidFill>
                  <a:schemeClr val="tx1"/>
                </a:solidFill>
                <a:effectLst/>
                <a:latin typeface="+mn-lt"/>
                <a:ea typeface="+mn-ea"/>
                <a:cs typeface="+mn-cs"/>
              </a:rPr>
              <a:t>动态分配</a:t>
            </a:r>
            <a:r>
              <a:rPr lang="en-US" altLang="zh-CN" sz="1200" b="0" i="0" kern="1200" dirty="0" err="1"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地址的局域网内，各个主机的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地址是由</a:t>
            </a:r>
            <a:r>
              <a:rPr lang="en-US" altLang="zh-CN" sz="1200" b="0" i="0" kern="1200" dirty="0" smtClean="0">
                <a:solidFill>
                  <a:schemeClr val="tx1"/>
                </a:solidFill>
                <a:effectLst/>
                <a:latin typeface="+mn-lt"/>
                <a:ea typeface="+mn-ea"/>
                <a:cs typeface="+mn-cs"/>
              </a:rPr>
              <a:t>DHCP</a:t>
            </a:r>
            <a:r>
              <a:rPr lang="zh-CN" altLang="en-US" sz="1200" b="0" i="0" kern="1200" dirty="0" smtClean="0">
                <a:solidFill>
                  <a:schemeClr val="tx1"/>
                </a:solidFill>
                <a:effectLst/>
                <a:latin typeface="+mn-lt"/>
                <a:ea typeface="+mn-ea"/>
                <a:cs typeface="+mn-cs"/>
              </a:rPr>
              <a:t>服务器来帮你分配</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地址的。所以在很多情况下，你要知道对方的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地址是比较麻烦的。</a:t>
            </a:r>
          </a:p>
          <a:p>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主机进入局域网，开启了</a:t>
            </a:r>
            <a:r>
              <a:rPr lang="en-US" altLang="zh-CN" sz="1200" b="0" i="0" kern="1200" dirty="0" err="1" smtClean="0">
                <a:solidFill>
                  <a:schemeClr val="tx1"/>
                </a:solidFill>
                <a:effectLst/>
                <a:latin typeface="+mn-lt"/>
                <a:ea typeface="+mn-ea"/>
                <a:cs typeface="+mn-cs"/>
              </a:rPr>
              <a:t>mDNS</a:t>
            </a:r>
            <a:r>
              <a:rPr lang="zh-CN" altLang="en-US" sz="1200" b="0" i="0" kern="1200" dirty="0" smtClean="0">
                <a:solidFill>
                  <a:schemeClr val="tx1"/>
                </a:solidFill>
                <a:effectLst/>
                <a:latin typeface="+mn-lt"/>
                <a:ea typeface="+mn-ea"/>
                <a:cs typeface="+mn-cs"/>
              </a:rPr>
              <a:t>服务，并向</a:t>
            </a:r>
            <a:r>
              <a:rPr lang="en-US" altLang="zh-CN" sz="1200" b="0" i="0" kern="1200" dirty="0" err="1" smtClean="0">
                <a:solidFill>
                  <a:schemeClr val="tx1"/>
                </a:solidFill>
                <a:effectLst/>
                <a:latin typeface="+mn-lt"/>
                <a:ea typeface="+mn-ea"/>
                <a:cs typeface="+mn-cs"/>
              </a:rPr>
              <a:t>mDNS</a:t>
            </a:r>
            <a:r>
              <a:rPr lang="zh-CN" altLang="en-US" sz="1200" b="0" i="0" kern="1200" dirty="0" smtClean="0">
                <a:solidFill>
                  <a:schemeClr val="tx1"/>
                </a:solidFill>
                <a:effectLst/>
                <a:latin typeface="+mn-lt"/>
                <a:ea typeface="+mn-ea"/>
                <a:cs typeface="+mn-cs"/>
              </a:rPr>
              <a:t>服务注册一下信息：我提供</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服务，我的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192.168.1.101</a:t>
            </a:r>
            <a:r>
              <a:rPr lang="zh-CN" altLang="en-US" sz="1200" b="0" i="0" kern="1200" dirty="0" smtClean="0">
                <a:solidFill>
                  <a:schemeClr val="tx1"/>
                </a:solidFill>
                <a:effectLst/>
                <a:latin typeface="+mn-lt"/>
                <a:ea typeface="+mn-ea"/>
                <a:cs typeface="+mn-cs"/>
              </a:rPr>
              <a:t>，端口是</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主机进入局域网，并向</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主机的</a:t>
            </a:r>
            <a:r>
              <a:rPr lang="en-US" altLang="zh-CN" sz="1200" b="0" i="0" kern="1200" dirty="0" err="1" smtClean="0">
                <a:solidFill>
                  <a:schemeClr val="tx1"/>
                </a:solidFill>
                <a:effectLst/>
                <a:latin typeface="+mn-lt"/>
                <a:ea typeface="+mn-ea"/>
                <a:cs typeface="+mn-cs"/>
              </a:rPr>
              <a:t>mDNS</a:t>
            </a:r>
            <a:r>
              <a:rPr lang="zh-CN" altLang="en-US" sz="1200" b="0" i="0" kern="1200" dirty="0" smtClean="0">
                <a:solidFill>
                  <a:schemeClr val="tx1"/>
                </a:solidFill>
                <a:effectLst/>
                <a:latin typeface="+mn-lt"/>
                <a:ea typeface="+mn-ea"/>
                <a:cs typeface="+mn-cs"/>
              </a:rPr>
              <a:t>服务请求，我要找局域网内</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服务器，</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主机的</a:t>
            </a:r>
            <a:r>
              <a:rPr lang="en-US" altLang="zh-CN" sz="1200" b="0" i="0" kern="1200" dirty="0" err="1" smtClean="0">
                <a:solidFill>
                  <a:schemeClr val="tx1"/>
                </a:solidFill>
                <a:effectLst/>
                <a:latin typeface="+mn-lt"/>
                <a:ea typeface="+mn-ea"/>
                <a:cs typeface="+mn-cs"/>
              </a:rPr>
              <a:t>mDNS</a:t>
            </a:r>
            <a:r>
              <a:rPr lang="zh-CN" altLang="en-US" sz="1200" b="0" i="0" kern="1200" dirty="0" smtClean="0">
                <a:solidFill>
                  <a:schemeClr val="tx1"/>
                </a:solidFill>
                <a:effectLst/>
                <a:latin typeface="+mn-lt"/>
                <a:ea typeface="+mn-ea"/>
                <a:cs typeface="+mn-cs"/>
              </a:rPr>
              <a:t>就会去局域网内向其他的</a:t>
            </a:r>
            <a:r>
              <a:rPr lang="en-US" altLang="zh-CN" sz="1200" b="0" i="0" kern="1200" dirty="0" err="1" smtClean="0">
                <a:solidFill>
                  <a:schemeClr val="tx1"/>
                </a:solidFill>
                <a:effectLst/>
                <a:latin typeface="+mn-lt"/>
                <a:ea typeface="+mn-ea"/>
                <a:cs typeface="+mn-cs"/>
              </a:rPr>
              <a:t>mDNS</a:t>
            </a:r>
            <a:r>
              <a:rPr lang="zh-CN" altLang="en-US" sz="1200" b="0" i="0" kern="1200" dirty="0" smtClean="0">
                <a:solidFill>
                  <a:schemeClr val="tx1"/>
                </a:solidFill>
                <a:effectLst/>
                <a:latin typeface="+mn-lt"/>
                <a:ea typeface="+mn-ea"/>
                <a:cs typeface="+mn-cs"/>
              </a:rPr>
              <a:t>询问，并且最终告诉你，有一个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地址为</a:t>
            </a:r>
            <a:r>
              <a:rPr lang="en-US" altLang="zh-CN" sz="1200" b="0" i="0" kern="1200" dirty="0" smtClean="0">
                <a:solidFill>
                  <a:schemeClr val="tx1"/>
                </a:solidFill>
                <a:effectLst/>
                <a:latin typeface="+mn-lt"/>
                <a:ea typeface="+mn-ea"/>
                <a:cs typeface="+mn-cs"/>
              </a:rPr>
              <a:t>192.168.1.101</a:t>
            </a:r>
            <a:r>
              <a:rPr lang="zh-CN" altLang="en-US" sz="1200" b="0" i="0" kern="1200" dirty="0" smtClean="0">
                <a:solidFill>
                  <a:schemeClr val="tx1"/>
                </a:solidFill>
                <a:effectLst/>
                <a:latin typeface="+mn-lt"/>
                <a:ea typeface="+mn-ea"/>
                <a:cs typeface="+mn-cs"/>
              </a:rPr>
              <a:t>，端口号是</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的主机，也就是</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主机提供</a:t>
            </a:r>
            <a:r>
              <a:rPr lang="en-US" altLang="zh-CN" sz="1200" b="0" i="0" kern="1200" dirty="0" smtClean="0">
                <a:solidFill>
                  <a:schemeClr val="tx1"/>
                </a:solidFill>
                <a:effectLst/>
                <a:latin typeface="+mn-lt"/>
                <a:ea typeface="+mn-ea"/>
                <a:cs typeface="+mn-cs"/>
              </a:rPr>
              <a:t>FTP</a:t>
            </a:r>
            <a:r>
              <a:rPr lang="zh-CN" altLang="en-US" sz="1200" b="0" i="0" kern="1200" dirty="0" smtClean="0">
                <a:solidFill>
                  <a:schemeClr val="tx1"/>
                </a:solidFill>
                <a:effectLst/>
                <a:latin typeface="+mn-lt"/>
                <a:ea typeface="+mn-ea"/>
                <a:cs typeface="+mn-cs"/>
              </a:rPr>
              <a:t>服务，所以</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主机就知道了</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主机的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地址和端口号了</a:t>
            </a:r>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11</a:t>
            </a:fld>
            <a:endParaRPr kumimoji="1" lang="zh-CN" altLang="en-US"/>
          </a:p>
        </p:txBody>
      </p:sp>
    </p:spTree>
    <p:extLst>
      <p:ext uri="{BB962C8B-B14F-4D97-AF65-F5344CB8AC3E}">
        <p14:creationId xmlns:p14="http://schemas.microsoft.com/office/powerpoint/2010/main" val="287412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Busobject</a:t>
            </a:r>
            <a:r>
              <a:rPr lang="en-US" altLang="zh-CN" dirty="0" smtClean="0"/>
              <a:t> </a:t>
            </a:r>
            <a:r>
              <a:rPr lang="zh-CN" altLang="en-US" dirty="0" smtClean="0"/>
              <a:t>是应用的一个抽象实现，远程应用远程利用</a:t>
            </a:r>
            <a:r>
              <a:rPr lang="en-US" altLang="zh-CN" dirty="0" err="1" smtClean="0"/>
              <a:t>Busobject</a:t>
            </a:r>
            <a:r>
              <a:rPr lang="zh-CN" altLang="en-US" dirty="0" smtClean="0"/>
              <a:t>调用其方法</a:t>
            </a:r>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12</a:t>
            </a:fld>
            <a:endParaRPr kumimoji="1" lang="zh-CN" altLang="en-US"/>
          </a:p>
        </p:txBody>
      </p:sp>
    </p:spTree>
    <p:extLst>
      <p:ext uri="{BB962C8B-B14F-4D97-AF65-F5344CB8AC3E}">
        <p14:creationId xmlns:p14="http://schemas.microsoft.com/office/powerpoint/2010/main" val="344390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Busobject</a:t>
            </a:r>
            <a:r>
              <a:rPr lang="en-US" altLang="zh-CN" dirty="0" smtClean="0"/>
              <a:t> </a:t>
            </a:r>
            <a:r>
              <a:rPr lang="zh-CN" altLang="en-US" dirty="0" smtClean="0"/>
              <a:t>是应用的一个抽象实现，远程应用远程利用</a:t>
            </a:r>
            <a:r>
              <a:rPr lang="en-US" altLang="zh-CN" dirty="0" err="1" smtClean="0"/>
              <a:t>Busobject</a:t>
            </a:r>
            <a:r>
              <a:rPr lang="zh-CN" altLang="en-US" dirty="0" smtClean="0"/>
              <a:t>调用其方法</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13</a:t>
            </a:fld>
            <a:endParaRPr kumimoji="1" lang="zh-CN" altLang="en-US"/>
          </a:p>
        </p:txBody>
      </p:sp>
    </p:spTree>
    <p:extLst>
      <p:ext uri="{BB962C8B-B14F-4D97-AF65-F5344CB8AC3E}">
        <p14:creationId xmlns:p14="http://schemas.microsoft.com/office/powerpoint/2010/main" val="1225262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本地网络</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14</a:t>
            </a:fld>
            <a:endParaRPr kumimoji="1" lang="zh-CN" altLang="en-US"/>
          </a:p>
        </p:txBody>
      </p:sp>
    </p:spTree>
    <p:extLst>
      <p:ext uri="{BB962C8B-B14F-4D97-AF65-F5344CB8AC3E}">
        <p14:creationId xmlns:p14="http://schemas.microsoft.com/office/powerpoint/2010/main" val="2221446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我们可以放弃使用中心服务器这个概念</a:t>
            </a:r>
            <a:endParaRPr lang="en-US" altLang="zh-CN" dirty="0" smtClean="0"/>
          </a:p>
          <a:p>
            <a:r>
              <a:rPr lang="zh-CN" altLang="en-US" dirty="0" smtClean="0"/>
              <a:t>引入一个传统的订阅发布机制，所有的独立路由设备作为</a:t>
            </a:r>
            <a:r>
              <a:rPr lang="en-US" altLang="zh-CN" dirty="0" smtClean="0"/>
              <a:t>server</a:t>
            </a:r>
            <a:r>
              <a:rPr lang="zh-CN" altLang="en-US" dirty="0" smtClean="0"/>
              <a:t>，对于各个嵌入式设备他就是相应的</a:t>
            </a:r>
            <a:r>
              <a:rPr lang="en-US" altLang="zh-CN" dirty="0" smtClean="0"/>
              <a:t>broker</a:t>
            </a:r>
            <a:r>
              <a:rPr lang="zh-CN" altLang="en-US" dirty="0" smtClean="0"/>
              <a:t>，订阅所有它觉得有必要存储的</a:t>
            </a:r>
            <a:r>
              <a:rPr lang="en-US" altLang="zh-CN" dirty="0" smtClean="0"/>
              <a:t>event</a:t>
            </a:r>
            <a:r>
              <a:rPr lang="zh-CN" altLang="en-US" dirty="0" smtClean="0"/>
              <a:t>，存储，</a:t>
            </a:r>
            <a:endParaRPr lang="en-US" altLang="zh-CN" dirty="0" smtClean="0"/>
          </a:p>
          <a:p>
            <a:r>
              <a:rPr lang="en-US" altLang="zh-CN" dirty="0" smtClean="0"/>
              <a:t>SRT</a:t>
            </a:r>
            <a:r>
              <a:rPr lang="zh-CN" altLang="en-US" dirty="0" smtClean="0"/>
              <a:t>就是订阅路由表  订阅时要查的表</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15</a:t>
            </a:fld>
            <a:endParaRPr kumimoji="1" lang="zh-CN" altLang="en-US"/>
          </a:p>
        </p:txBody>
      </p:sp>
    </p:spTree>
    <p:extLst>
      <p:ext uri="{BB962C8B-B14F-4D97-AF65-F5344CB8AC3E}">
        <p14:creationId xmlns:p14="http://schemas.microsoft.com/office/powerpoint/2010/main" val="89786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我们可以放弃使用中心服务器这个概念</a:t>
            </a:r>
            <a:endParaRPr lang="en-US" altLang="zh-CN" dirty="0" smtClean="0"/>
          </a:p>
          <a:p>
            <a:r>
              <a:rPr lang="zh-CN" altLang="en-US" dirty="0" smtClean="0"/>
              <a:t>引入一个传统的订阅发布机制，所有的独立路由设备作为</a:t>
            </a:r>
            <a:r>
              <a:rPr lang="en-US" altLang="zh-CN" dirty="0" smtClean="0"/>
              <a:t>server</a:t>
            </a:r>
            <a:r>
              <a:rPr lang="zh-CN" altLang="en-US" dirty="0" smtClean="0"/>
              <a:t>，对于各个嵌入式设备他就是相应的</a:t>
            </a:r>
            <a:r>
              <a:rPr lang="en-US" altLang="zh-CN" dirty="0" smtClean="0"/>
              <a:t>broker</a:t>
            </a:r>
            <a:r>
              <a:rPr lang="zh-CN" altLang="en-US" dirty="0" smtClean="0"/>
              <a:t>，订阅所有它觉得有必要存储的</a:t>
            </a:r>
            <a:r>
              <a:rPr lang="en-US" altLang="zh-CN" dirty="0" smtClean="0"/>
              <a:t>event</a:t>
            </a:r>
            <a:r>
              <a:rPr lang="zh-CN" altLang="en-US" dirty="0" smtClean="0"/>
              <a:t>，存储，</a:t>
            </a:r>
            <a:endParaRPr lang="en-US" altLang="zh-CN" dirty="0" smtClean="0"/>
          </a:p>
          <a:p>
            <a:r>
              <a:rPr lang="en-US" altLang="zh-CN" dirty="0" smtClean="0"/>
              <a:t>SRT</a:t>
            </a:r>
            <a:r>
              <a:rPr lang="zh-CN" altLang="en-US" dirty="0" smtClean="0"/>
              <a:t>就是订阅路由表  订阅时要查的表</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16</a:t>
            </a:fld>
            <a:endParaRPr kumimoji="1" lang="zh-CN" altLang="en-US"/>
          </a:p>
        </p:txBody>
      </p:sp>
    </p:spTree>
    <p:extLst>
      <p:ext uri="{BB962C8B-B14F-4D97-AF65-F5344CB8AC3E}">
        <p14:creationId xmlns:p14="http://schemas.microsoft.com/office/powerpoint/2010/main" val="429237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Hydra</a:t>
            </a:r>
            <a:r>
              <a:rPr lang="zh-CN" altLang="en-US" dirty="0" smtClean="0"/>
              <a:t>中间件允许开发人员通过</a:t>
            </a:r>
            <a:r>
              <a:rPr lang="en-US" altLang="zh-CN" dirty="0" smtClean="0"/>
              <a:t>Web</a:t>
            </a:r>
            <a:r>
              <a:rPr lang="zh-CN" altLang="en-US" dirty="0" smtClean="0"/>
              <a:t>服务接口来控制任何类型的物理设备，屏蔽掉底层的通信技术如蓝牙，</a:t>
            </a:r>
            <a:r>
              <a:rPr lang="en-US" altLang="zh-CN" dirty="0" smtClean="0"/>
              <a:t>RF</a:t>
            </a:r>
            <a:r>
              <a:rPr lang="zh-CN" altLang="en-US" dirty="0" smtClean="0"/>
              <a:t>，</a:t>
            </a:r>
            <a:r>
              <a:rPr lang="en-US" altLang="zh-CN" dirty="0" smtClean="0"/>
              <a:t>ZigBee</a:t>
            </a:r>
            <a:r>
              <a:rPr lang="zh-CN" altLang="en-US" dirty="0" smtClean="0"/>
              <a:t>，</a:t>
            </a:r>
            <a:r>
              <a:rPr lang="en-US" altLang="zh-CN" dirty="0" smtClean="0"/>
              <a:t>RFID</a:t>
            </a:r>
            <a:r>
              <a:rPr lang="zh-CN" altLang="en-US" dirty="0" smtClean="0"/>
              <a:t>，</a:t>
            </a:r>
            <a:r>
              <a:rPr lang="en-US" altLang="zh-CN" dirty="0" err="1" smtClean="0"/>
              <a:t>WiFi</a:t>
            </a:r>
            <a:r>
              <a:rPr lang="zh-CN" altLang="en-US" dirty="0" smtClean="0"/>
              <a:t>等，将异构物理设备集成到其应用程序中。</a:t>
            </a:r>
            <a:r>
              <a:rPr lang="en-US" altLang="zh-CN" dirty="0" smtClean="0"/>
              <a:t>Hydra </a:t>
            </a:r>
            <a:r>
              <a:rPr lang="zh-CN" altLang="en-US" dirty="0" smtClean="0"/>
              <a:t>包括设备和服务发现，语义模型驱动架构，</a:t>
            </a:r>
            <a:r>
              <a:rPr lang="en-US" altLang="zh-CN" dirty="0" smtClean="0"/>
              <a:t>P2P</a:t>
            </a:r>
            <a:r>
              <a:rPr lang="zh-CN" altLang="en-US" dirty="0" smtClean="0"/>
              <a:t>通信和诊断的手段。 通过中间件的分布式安全和社会信任组件，支持</a:t>
            </a:r>
            <a:r>
              <a:rPr lang="en-US" altLang="zh-CN" dirty="0" smtClean="0"/>
              <a:t>Hydra</a:t>
            </a:r>
            <a:r>
              <a:rPr lang="zh-CN" altLang="en-US" dirty="0" smtClean="0"/>
              <a:t>的设备和服务可以安全可靠。</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18</a:t>
            </a:fld>
            <a:endParaRPr kumimoji="1" lang="zh-CN" altLang="en-US"/>
          </a:p>
        </p:txBody>
      </p:sp>
    </p:spTree>
    <p:extLst>
      <p:ext uri="{BB962C8B-B14F-4D97-AF65-F5344CB8AC3E}">
        <p14:creationId xmlns:p14="http://schemas.microsoft.com/office/powerpoint/2010/main" val="3277967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Orchestraion</a:t>
            </a:r>
            <a:r>
              <a:rPr lang="zh-CN" altLang="en-US" baseline="0" dirty="0" smtClean="0"/>
              <a:t>编排</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19</a:t>
            </a:fld>
            <a:endParaRPr kumimoji="1" lang="zh-CN" altLang="en-US"/>
          </a:p>
        </p:txBody>
      </p:sp>
    </p:spTree>
    <p:extLst>
      <p:ext uri="{BB962C8B-B14F-4D97-AF65-F5344CB8AC3E}">
        <p14:creationId xmlns:p14="http://schemas.microsoft.com/office/powerpoint/2010/main" val="251003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官网上有列出一些支持的设备  智能血压仪等等</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20</a:t>
            </a:fld>
            <a:endParaRPr kumimoji="1" lang="zh-CN" altLang="en-US"/>
          </a:p>
        </p:txBody>
      </p:sp>
    </p:spTree>
    <p:extLst>
      <p:ext uri="{BB962C8B-B14F-4D97-AF65-F5344CB8AC3E}">
        <p14:creationId xmlns:p14="http://schemas.microsoft.com/office/powerpoint/2010/main" val="2320355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存储的包括语义信息、事件信息等等</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21</a:t>
            </a:fld>
            <a:endParaRPr kumimoji="1" lang="zh-CN" altLang="en-US"/>
          </a:p>
        </p:txBody>
      </p:sp>
    </p:spTree>
    <p:extLst>
      <p:ext uri="{BB962C8B-B14F-4D97-AF65-F5344CB8AC3E}">
        <p14:creationId xmlns:p14="http://schemas.microsoft.com/office/powerpoint/2010/main" val="203290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瘦核架构和标准架构在原理上是几乎一致的，下面以标准核架构进行介绍</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3</a:t>
            </a:fld>
            <a:endParaRPr kumimoji="1" lang="zh-CN" altLang="en-US"/>
          </a:p>
        </p:txBody>
      </p:sp>
    </p:spTree>
    <p:extLst>
      <p:ext uri="{BB962C8B-B14F-4D97-AF65-F5344CB8AC3E}">
        <p14:creationId xmlns:p14="http://schemas.microsoft.com/office/powerpoint/2010/main" val="2801758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推理器模块负责推理设备及其状态，并提供例如推断什么类型的设备进入网络的推理机制。</a:t>
            </a:r>
            <a:endParaRPr lang="en-US" altLang="zh-CN" dirty="0" smtClean="0"/>
          </a:p>
          <a:p>
            <a:r>
              <a:rPr lang="zh-CN" altLang="en-US" dirty="0" smtClean="0"/>
              <a:t>查询模块允许检索关于设备及其能力的信息。</a:t>
            </a:r>
            <a:endParaRPr lang="zh-CN" altLang="en-US" sz="1200" b="0" i="0" kern="1200" dirty="0" smtClean="0">
              <a:solidFill>
                <a:schemeClr val="tx1"/>
              </a:solidFill>
              <a:effectLst/>
              <a:latin typeface="+mn-lt"/>
              <a:ea typeface="+mn-ea"/>
              <a:cs typeface="+mn-cs"/>
            </a:endParaRPr>
          </a:p>
          <a:p>
            <a:pPr rtl="0"/>
            <a:r>
              <a:rPr lang="zh-CN" altLang="en-US" sz="1200" b="0" i="0" kern="1200" dirty="0" smtClean="0">
                <a:solidFill>
                  <a:schemeClr val="tx1"/>
                </a:solidFill>
                <a:effectLst/>
                <a:latin typeface="+mn-lt"/>
                <a:ea typeface="+mn-ea"/>
                <a:cs typeface="+mn-cs"/>
              </a:rPr>
              <a:t>更新模块允许在设计时和运行时输入新信息，删除和改变本体。</a:t>
            </a:r>
            <a:endParaRPr lang="en-US" altLang="zh-CN" sz="1200" b="0" i="0" kern="1200" dirty="0" smtClean="0">
              <a:solidFill>
                <a:schemeClr val="tx1"/>
              </a:solidFill>
              <a:effectLst/>
              <a:latin typeface="+mn-lt"/>
              <a:ea typeface="+mn-ea"/>
              <a:cs typeface="+mn-cs"/>
            </a:endParaRPr>
          </a:p>
          <a:p>
            <a:pPr rtl="0"/>
            <a:r>
              <a:rPr lang="zh-CN" altLang="en-US" sz="1200" b="0" i="0" kern="1200" dirty="0" smtClean="0">
                <a:solidFill>
                  <a:schemeClr val="tx1"/>
                </a:solidFill>
                <a:effectLst/>
                <a:latin typeface="+mn-lt"/>
                <a:ea typeface="+mn-ea"/>
                <a:cs typeface="+mn-cs"/>
              </a:rPr>
              <a:t>版本控制模块负责管理不同版本的本体。 这包括不同版本的设备和服务。</a:t>
            </a:r>
            <a:endParaRPr lang="en-US" altLang="zh-CN" sz="1200" b="0" i="0" kern="1200" dirty="0" smtClean="0">
              <a:solidFill>
                <a:schemeClr val="tx1"/>
              </a:solidFill>
              <a:effectLst/>
              <a:latin typeface="+mn-lt"/>
              <a:ea typeface="+mn-ea"/>
              <a:cs typeface="+mn-cs"/>
            </a:endParaRPr>
          </a:p>
          <a:p>
            <a:pPr rtl="0"/>
            <a:r>
              <a:rPr lang="zh-CN" altLang="en-US" sz="1200" b="0" i="0" kern="1200" dirty="0" smtClean="0">
                <a:solidFill>
                  <a:schemeClr val="tx1"/>
                </a:solidFill>
                <a:effectLst/>
                <a:latin typeface="+mn-lt"/>
                <a:ea typeface="+mn-ea"/>
                <a:cs typeface="+mn-cs"/>
              </a:rPr>
              <a:t>解析和注释模块负责使用新的设备类型自动更新本体。</a:t>
            </a:r>
            <a:endParaRPr lang="en-US" altLang="zh-CN" sz="1200" b="0" i="0" kern="1200" dirty="0" smtClean="0">
              <a:solidFill>
                <a:schemeClr val="tx1"/>
              </a:solidFill>
              <a:effectLst/>
              <a:latin typeface="+mn-lt"/>
              <a:ea typeface="+mn-ea"/>
              <a:cs typeface="+mn-cs"/>
            </a:endParaRPr>
          </a:p>
          <a:p>
            <a:pPr rtl="0"/>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22</a:t>
            </a:fld>
            <a:endParaRPr kumimoji="1" lang="zh-CN" altLang="en-US"/>
          </a:p>
        </p:txBody>
      </p:sp>
    </p:spTree>
    <p:extLst>
      <p:ext uri="{BB962C8B-B14F-4D97-AF65-F5344CB8AC3E}">
        <p14:creationId xmlns:p14="http://schemas.microsoft.com/office/powerpoint/2010/main" val="88683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情景感知 或者 叫上下文感知  除了我们通常说的目标对象的行为、状态之类的变化还包括</a:t>
            </a:r>
            <a:endParaRPr lang="en-US" altLang="zh-CN" dirty="0" smtClean="0"/>
          </a:p>
          <a:p>
            <a:r>
              <a:rPr lang="zh-CN" altLang="en-US" dirty="0" smtClean="0"/>
              <a:t>资源感知 能源感知 服务质量感知 安全感知</a:t>
            </a:r>
            <a:endParaRPr lang="en-US" altLang="zh-CN" dirty="0" smtClean="0"/>
          </a:p>
          <a:p>
            <a:r>
              <a:rPr lang="zh-CN" altLang="en-US" dirty="0" smtClean="0"/>
              <a:t>正确的信息应该在正确的时间在正确的地方使用正确的协议并以适当的格式传送给正确的用户。</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25</a:t>
            </a:fld>
            <a:endParaRPr kumimoji="1" lang="zh-CN" altLang="en-US"/>
          </a:p>
        </p:txBody>
      </p:sp>
    </p:spTree>
    <p:extLst>
      <p:ext uri="{BB962C8B-B14F-4D97-AF65-F5344CB8AC3E}">
        <p14:creationId xmlns:p14="http://schemas.microsoft.com/office/powerpoint/2010/main" val="253156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诊断管理整体就是基于本体的</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26</a:t>
            </a:fld>
            <a:endParaRPr kumimoji="1" lang="zh-CN" altLang="en-US"/>
          </a:p>
        </p:txBody>
      </p:sp>
    </p:spTree>
    <p:extLst>
      <p:ext uri="{BB962C8B-B14F-4D97-AF65-F5344CB8AC3E}">
        <p14:creationId xmlns:p14="http://schemas.microsoft.com/office/powerpoint/2010/main" val="2483542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架构的底部是本体</a:t>
            </a:r>
            <a:r>
              <a:rPr lang="en-US" altLang="zh-CN" dirty="0" smtClean="0"/>
              <a:t>/</a:t>
            </a:r>
            <a:r>
              <a:rPr lang="zh-CN" altLang="en-US" dirty="0" smtClean="0"/>
              <a:t>规则，对设备的知识，基于规则的</a:t>
            </a:r>
            <a:r>
              <a:rPr lang="en-US" altLang="zh-CN" dirty="0" err="1" smtClean="0"/>
              <a:t>QoS</a:t>
            </a:r>
            <a:r>
              <a:rPr lang="zh-CN" altLang="en-US" dirty="0" smtClean="0"/>
              <a:t>和基于状态的诊断进行编码。 </a:t>
            </a:r>
            <a:endParaRPr lang="en-US" altLang="zh-CN" dirty="0" smtClean="0"/>
          </a:p>
          <a:p>
            <a:r>
              <a:rPr lang="zh-CN" altLang="en-US" dirty="0" smtClean="0"/>
              <a:t>对于组件控制层，它主要用于状态报告和运行时信息更新，例如电池电平和</a:t>
            </a:r>
            <a:r>
              <a:rPr lang="en-US" altLang="zh-CN" dirty="0" err="1" smtClean="0"/>
              <a:t>QoS</a:t>
            </a:r>
            <a:r>
              <a:rPr lang="zh-CN" altLang="en-US" dirty="0" smtClean="0"/>
              <a:t>状态。 </a:t>
            </a:r>
            <a:endParaRPr lang="en-US" altLang="zh-CN" dirty="0" smtClean="0"/>
          </a:p>
          <a:p>
            <a:r>
              <a:rPr lang="zh-CN" altLang="en-US" dirty="0" smtClean="0"/>
              <a:t>对于更改管理层，它用于响应从组件控制层报告的状态，然后执行基于这些状态和其他运行时信息对应的规则。</a:t>
            </a:r>
            <a:endParaRPr lang="en-US" altLang="zh-CN" dirty="0" smtClean="0"/>
          </a:p>
          <a:p>
            <a:r>
              <a:rPr lang="zh-CN" altLang="en-US" dirty="0" smtClean="0"/>
              <a:t> 对于目标管理层，它用于根据</a:t>
            </a:r>
            <a:r>
              <a:rPr lang="en-US" altLang="zh-CN" dirty="0" err="1" smtClean="0"/>
              <a:t>QoS</a:t>
            </a:r>
            <a:r>
              <a:rPr lang="zh-CN" altLang="en-US" dirty="0" smtClean="0"/>
              <a:t>规则或用户偏好等来解决规则冲突。</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27</a:t>
            </a:fld>
            <a:endParaRPr kumimoji="1" lang="zh-CN" altLang="en-US"/>
          </a:p>
        </p:txBody>
      </p:sp>
    </p:spTree>
    <p:extLst>
      <p:ext uri="{BB962C8B-B14F-4D97-AF65-F5344CB8AC3E}">
        <p14:creationId xmlns:p14="http://schemas.microsoft.com/office/powerpoint/2010/main" val="406747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标准核架构有两种拓扑结构：捆绑路由器和独立路由器</a:t>
            </a:r>
            <a:endParaRPr lang="en-US" altLang="zh-CN" dirty="0" smtClean="0"/>
          </a:p>
          <a:p>
            <a:r>
              <a:rPr lang="zh-CN" altLang="en-US" dirty="0" smtClean="0"/>
              <a:t>前者主要针对</a:t>
            </a:r>
            <a:r>
              <a:rPr lang="en-US" altLang="zh-CN" dirty="0" smtClean="0"/>
              <a:t>windows </a:t>
            </a:r>
            <a:r>
              <a:rPr lang="en-US" altLang="zh-CN" dirty="0" err="1" smtClean="0"/>
              <a:t>ios</a:t>
            </a:r>
            <a:r>
              <a:rPr lang="en-US" altLang="zh-CN" dirty="0" smtClean="0"/>
              <a:t> </a:t>
            </a:r>
            <a:r>
              <a:rPr lang="zh-CN" altLang="en-US" dirty="0" smtClean="0"/>
              <a:t>以及</a:t>
            </a:r>
            <a:r>
              <a:rPr lang="en-US" altLang="zh-CN" dirty="0" smtClean="0"/>
              <a:t>android   </a:t>
            </a:r>
            <a:r>
              <a:rPr lang="zh-CN" altLang="en-US" dirty="0" smtClean="0"/>
              <a:t>后者针对</a:t>
            </a:r>
            <a:r>
              <a:rPr lang="en-US" altLang="zh-CN" dirty="0" smtClean="0"/>
              <a:t>Linux</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4</a:t>
            </a:fld>
            <a:endParaRPr kumimoji="1" lang="zh-CN" altLang="en-US"/>
          </a:p>
        </p:txBody>
      </p:sp>
    </p:spTree>
    <p:extLst>
      <p:ext uri="{BB962C8B-B14F-4D97-AF65-F5344CB8AC3E}">
        <p14:creationId xmlns:p14="http://schemas.microsoft.com/office/powerpoint/2010/main" val="418832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标准核架构有两种拓扑结构：捆绑路由器和独立路由器</a:t>
            </a:r>
            <a:endParaRPr lang="en-US" altLang="zh-CN" dirty="0" smtClean="0"/>
          </a:p>
          <a:p>
            <a:r>
              <a:rPr lang="zh-CN" altLang="en-US" dirty="0" smtClean="0"/>
              <a:t>前者主要针对</a:t>
            </a:r>
            <a:r>
              <a:rPr lang="en-US" altLang="zh-CN" dirty="0" smtClean="0"/>
              <a:t>windows </a:t>
            </a:r>
            <a:r>
              <a:rPr lang="en-US" altLang="zh-CN" dirty="0" err="1" smtClean="0"/>
              <a:t>ios</a:t>
            </a:r>
            <a:r>
              <a:rPr lang="en-US" altLang="zh-CN" dirty="0" smtClean="0"/>
              <a:t> </a:t>
            </a:r>
            <a:r>
              <a:rPr lang="zh-CN" altLang="en-US" dirty="0" smtClean="0"/>
              <a:t>以及</a:t>
            </a:r>
            <a:r>
              <a:rPr lang="en-US" altLang="zh-CN" dirty="0" smtClean="0"/>
              <a:t>android   </a:t>
            </a:r>
            <a:r>
              <a:rPr lang="zh-CN" altLang="en-US" dirty="0" smtClean="0"/>
              <a:t>后者针对</a:t>
            </a:r>
            <a:r>
              <a:rPr lang="en-US" altLang="zh-CN" dirty="0" smtClean="0"/>
              <a:t>Linux</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5</a:t>
            </a:fld>
            <a:endParaRPr kumimoji="1" lang="zh-CN" altLang="en-US"/>
          </a:p>
        </p:txBody>
      </p:sp>
    </p:spTree>
    <p:extLst>
      <p:ext uri="{BB962C8B-B14F-4D97-AF65-F5344CB8AC3E}">
        <p14:creationId xmlns:p14="http://schemas.microsoft.com/office/powerpoint/2010/main" val="63103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瘦核架构</a:t>
            </a:r>
            <a:endParaRPr lang="en-US" altLang="zh-CN" dirty="0" smtClean="0"/>
          </a:p>
          <a:p>
            <a:r>
              <a:rPr lang="zh-CN" altLang="en-US" dirty="0" smtClean="0"/>
              <a:t>借用临近的其他设备上的路由器，主要针对运算及存储能力受限的嵌入式设备</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6</a:t>
            </a:fld>
            <a:endParaRPr kumimoji="1" lang="zh-CN" altLang="en-US"/>
          </a:p>
        </p:txBody>
      </p:sp>
    </p:spTree>
    <p:extLst>
      <p:ext uri="{BB962C8B-B14F-4D97-AF65-F5344CB8AC3E}">
        <p14:creationId xmlns:p14="http://schemas.microsoft.com/office/powerpoint/2010/main" val="2837935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Onboarding</a:t>
            </a:r>
            <a:r>
              <a:rPr lang="zh-CN" altLang="en-US" dirty="0" smtClean="0"/>
              <a:t>：提供一种新设备连接入网络的一致方法；</a:t>
            </a:r>
            <a:endParaRPr lang="en-US" altLang="zh-CN" dirty="0" smtClean="0"/>
          </a:p>
          <a:p>
            <a:r>
              <a:rPr lang="en-US" altLang="zh-CN" dirty="0" smtClean="0"/>
              <a:t>Configuration</a:t>
            </a:r>
            <a:r>
              <a:rPr lang="zh-CN" altLang="en-US" dirty="0" smtClean="0"/>
              <a:t>：允许去配置应用或者设备的属性，比如一个应用的</a:t>
            </a:r>
            <a:r>
              <a:rPr lang="en-US" altLang="zh-CN" sz="1200" b="0" i="0" kern="1200" dirty="0" smtClean="0">
                <a:solidFill>
                  <a:schemeClr val="tx1"/>
                </a:solidFill>
                <a:effectLst/>
                <a:latin typeface="+mn-lt"/>
                <a:ea typeface="+mn-ea"/>
                <a:cs typeface="+mn-cs"/>
              </a:rPr>
              <a:t>friendly name</a:t>
            </a:r>
            <a:r>
              <a:rPr lang="zh-CN" altLang="en-US" sz="1200" b="0" i="0" kern="1200" dirty="0" smtClean="0">
                <a:solidFill>
                  <a:schemeClr val="tx1"/>
                </a:solidFill>
                <a:effectLst/>
                <a:latin typeface="+mn-lt"/>
                <a:ea typeface="+mn-ea"/>
                <a:cs typeface="+mn-cs"/>
              </a:rPr>
              <a:t>（不同于</a:t>
            </a:r>
            <a:r>
              <a:rPr lang="en-US" altLang="zh-CN" sz="1200" b="0" i="0" kern="1200" dirty="0" smtClean="0">
                <a:solidFill>
                  <a:schemeClr val="tx1"/>
                </a:solidFill>
                <a:effectLst/>
                <a:latin typeface="+mn-lt"/>
                <a:ea typeface="+mn-ea"/>
                <a:cs typeface="+mn-cs"/>
              </a:rPr>
              <a:t>unique name</a:t>
            </a:r>
            <a:r>
              <a:rPr lang="zh-CN" altLang="en-US" sz="1200" b="0" i="0" kern="1200" dirty="0" smtClean="0">
                <a:solidFill>
                  <a:schemeClr val="tx1"/>
                </a:solidFill>
                <a:effectLst/>
                <a:latin typeface="+mn-lt"/>
                <a:ea typeface="+mn-ea"/>
                <a:cs typeface="+mn-cs"/>
              </a:rPr>
              <a:t>对计算机友好，是对用户友好的）</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Notifications</a:t>
            </a:r>
            <a:r>
              <a:rPr lang="zh-CN" altLang="en-US" sz="1200" b="0" i="0" kern="1200" dirty="0" smtClean="0">
                <a:solidFill>
                  <a:schemeClr val="tx1"/>
                </a:solidFill>
                <a:effectLst/>
                <a:latin typeface="+mn-lt"/>
                <a:ea typeface="+mn-ea"/>
                <a:cs typeface="+mn-cs"/>
              </a:rPr>
              <a:t>：允许</a:t>
            </a:r>
            <a:r>
              <a:rPr lang="en-US" altLang="zh-CN" sz="1200" b="0" i="0" kern="1200" dirty="0" smtClean="0">
                <a:solidFill>
                  <a:schemeClr val="tx1"/>
                </a:solidFill>
                <a:effectLst/>
                <a:latin typeface="+mn-lt"/>
                <a:ea typeface="+mn-ea"/>
                <a:cs typeface="+mn-cs"/>
              </a:rPr>
              <a:t>AllJoyn</a:t>
            </a:r>
            <a:r>
              <a:rPr lang="zh-CN" altLang="en-US" sz="1200" b="0" i="0" kern="1200" dirty="0" smtClean="0">
                <a:solidFill>
                  <a:schemeClr val="tx1"/>
                </a:solidFill>
                <a:effectLst/>
                <a:latin typeface="+mn-lt"/>
                <a:ea typeface="+mn-ea"/>
                <a:cs typeface="+mn-cs"/>
              </a:rPr>
              <a:t>网络中的设备发送或者接受通知</a:t>
            </a:r>
            <a:endParaRPr lang="en-US" altLang="zh-CN" sz="1200" b="0" i="0" kern="1200" dirty="0" smtClean="0">
              <a:solidFill>
                <a:schemeClr val="tx1"/>
              </a:solidFill>
              <a:effectLst/>
              <a:latin typeface="+mn-lt"/>
              <a:ea typeface="+mn-ea"/>
              <a:cs typeface="+mn-cs"/>
            </a:endParaRPr>
          </a:p>
          <a:p>
            <a:r>
              <a:rPr lang="zh-CN" altLang="en-US" dirty="0" smtClean="0"/>
              <a:t>服务广告和服务发现、会话建立、方法属性信号的接口定义、对象的创建和处理</a:t>
            </a:r>
            <a:endParaRPr lang="en-US" altLang="zh-CN" dirty="0" smtClean="0"/>
          </a:p>
          <a:p>
            <a:r>
              <a:rPr lang="zh-CN" altLang="en-US" dirty="0" smtClean="0"/>
              <a:t>官方说支持多种传输方式，代码里面</a:t>
            </a:r>
            <a:r>
              <a:rPr lang="en-US" altLang="zh-CN" dirty="0" smtClean="0"/>
              <a:t>BT TCP</a:t>
            </a:r>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7</a:t>
            </a:fld>
            <a:endParaRPr kumimoji="1" lang="zh-CN" altLang="en-US"/>
          </a:p>
        </p:txBody>
      </p:sp>
    </p:spTree>
    <p:extLst>
      <p:ext uri="{BB962C8B-B14F-4D97-AF65-F5344CB8AC3E}">
        <p14:creationId xmlns:p14="http://schemas.microsoft.com/office/powerpoint/2010/main" val="357494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Buscontroller</a:t>
            </a:r>
            <a:r>
              <a:rPr lang="en-US" altLang="zh-CN" dirty="0" smtClean="0"/>
              <a:t> </a:t>
            </a:r>
            <a:r>
              <a:rPr lang="zh-CN" altLang="en-US" dirty="0" smtClean="0"/>
              <a:t>用来控制</a:t>
            </a:r>
            <a:r>
              <a:rPr lang="en-US" altLang="zh-CN" dirty="0" smtClean="0"/>
              <a:t>BUS</a:t>
            </a:r>
          </a:p>
          <a:p>
            <a:r>
              <a:rPr lang="en-US" altLang="zh-CN" dirty="0" err="1" smtClean="0"/>
              <a:t>Remoteendpoint</a:t>
            </a:r>
            <a:r>
              <a:rPr lang="en-US" altLang="zh-CN" dirty="0" smtClean="0"/>
              <a:t> </a:t>
            </a:r>
            <a:r>
              <a:rPr lang="zh-CN" altLang="en-US" dirty="0" smtClean="0"/>
              <a:t>存的是对象</a:t>
            </a:r>
            <a:r>
              <a:rPr lang="en-US" altLang="zh-CN" dirty="0" err="1" smtClean="0"/>
              <a:t>Busobject</a:t>
            </a:r>
            <a:endParaRPr lang="en-US" altLang="zh-CN" dirty="0" smtClean="0"/>
          </a:p>
          <a:p>
            <a:r>
              <a:rPr lang="en-US" altLang="zh-CN" dirty="0" err="1" smtClean="0"/>
              <a:t>LocalEndpoint</a:t>
            </a:r>
            <a:r>
              <a:rPr lang="en-US" altLang="zh-CN" dirty="0" smtClean="0"/>
              <a:t> </a:t>
            </a:r>
            <a:r>
              <a:rPr lang="zh-CN" altLang="en-US" dirty="0" smtClean="0"/>
              <a:t>存的是代理对象</a:t>
            </a:r>
            <a:r>
              <a:rPr lang="en-US" altLang="zh-CN" dirty="0" smtClean="0"/>
              <a:t> </a:t>
            </a:r>
            <a:r>
              <a:rPr lang="en-US" altLang="zh-CN" dirty="0" err="1" smtClean="0"/>
              <a:t>ProxyBusobject</a:t>
            </a:r>
            <a:r>
              <a:rPr lang="en-US" altLang="zh-CN" dirty="0" smtClean="0"/>
              <a:t> </a:t>
            </a:r>
            <a:r>
              <a:rPr lang="en-US" altLang="zh-CN" dirty="0" err="1" smtClean="0"/>
              <a:t>dbus</a:t>
            </a:r>
            <a:r>
              <a:rPr lang="en-US" altLang="zh-CN" dirty="0" smtClean="0"/>
              <a:t> </a:t>
            </a:r>
            <a:r>
              <a:rPr lang="en-US" altLang="zh-CN" dirty="0" err="1" smtClean="0"/>
              <a:t>alljoyn</a:t>
            </a:r>
            <a:endParaRPr lang="en-US" altLang="zh-CN" dirty="0" smtClean="0"/>
          </a:p>
          <a:p>
            <a:r>
              <a:rPr lang="en-US" altLang="zh-CN" dirty="0" err="1" smtClean="0"/>
              <a:t>DaemonEndpint</a:t>
            </a:r>
            <a:r>
              <a:rPr lang="en-US" altLang="zh-CN" dirty="0" smtClean="0"/>
              <a:t> </a:t>
            </a:r>
            <a:r>
              <a:rPr lang="zh-CN" altLang="en-US" dirty="0" smtClean="0"/>
              <a:t>与应用上层接口通信  </a:t>
            </a:r>
            <a:endParaRPr lang="en-US" altLang="zh-CN" dirty="0" smtClean="0"/>
          </a:p>
          <a:p>
            <a:r>
              <a:rPr lang="en-US" altLang="zh-CN" dirty="0" err="1" smtClean="0"/>
              <a:t>VirtualEndpoint</a:t>
            </a:r>
            <a:r>
              <a:rPr lang="en-US" altLang="zh-CN" dirty="0" smtClean="0"/>
              <a:t>    </a:t>
            </a:r>
            <a:r>
              <a:rPr lang="en-US" altLang="zh-CN" sz="1200" kern="1200" dirty="0" smtClean="0">
                <a:solidFill>
                  <a:schemeClr val="tx1"/>
                </a:solidFill>
                <a:effectLst/>
                <a:latin typeface="+mn-lt"/>
                <a:ea typeface="+mn-ea"/>
                <a:cs typeface="+mn-cs"/>
              </a:rPr>
              <a:t>TCP</a:t>
            </a:r>
            <a:r>
              <a:rPr lang="zh-CN" altLang="zh-CN" sz="1200" kern="1200" dirty="0" smtClean="0">
                <a:solidFill>
                  <a:schemeClr val="tx1"/>
                </a:solidFill>
                <a:effectLst/>
                <a:latin typeface="+mn-lt"/>
                <a:ea typeface="+mn-ea"/>
                <a:cs typeface="+mn-cs"/>
              </a:rPr>
              <a:t>连接建立之后，会</a:t>
            </a:r>
            <a:r>
              <a:rPr lang="zh-CN" altLang="en-US" sz="1200" kern="1200" dirty="0" smtClean="0">
                <a:solidFill>
                  <a:schemeClr val="tx1"/>
                </a:solidFill>
                <a:effectLst/>
                <a:latin typeface="+mn-lt"/>
                <a:ea typeface="+mn-ea"/>
                <a:cs typeface="+mn-cs"/>
              </a:rPr>
              <a:t>调用</a:t>
            </a:r>
            <a:r>
              <a:rPr lang="en-US" altLang="zh-CN" sz="1200" kern="1200" dirty="0" err="1" smtClean="0">
                <a:solidFill>
                  <a:schemeClr val="tx1"/>
                </a:solidFill>
                <a:effectLst/>
                <a:latin typeface="+mn-lt"/>
                <a:ea typeface="+mn-ea"/>
                <a:cs typeface="+mn-cs"/>
              </a:rPr>
              <a:t>AddVirtualEndpoint</a:t>
            </a:r>
            <a:r>
              <a:rPr lang="zh-CN" altLang="en-US" sz="1200" kern="1200" dirty="0" smtClean="0">
                <a:solidFill>
                  <a:schemeClr val="tx1"/>
                </a:solidFill>
                <a:effectLst/>
                <a:latin typeface="+mn-lt"/>
                <a:ea typeface="+mn-ea"/>
                <a:cs typeface="+mn-cs"/>
              </a:rPr>
              <a:t>（就是加入到一个</a:t>
            </a:r>
            <a:r>
              <a:rPr lang="en-US" altLang="zh-CN" sz="1200" kern="1200" dirty="0" smtClean="0">
                <a:solidFill>
                  <a:schemeClr val="tx1"/>
                </a:solidFill>
                <a:effectLst/>
                <a:latin typeface="+mn-lt"/>
                <a:ea typeface="+mn-ea"/>
                <a:cs typeface="+mn-cs"/>
              </a:rPr>
              <a:t>MAP</a:t>
            </a:r>
            <a:r>
              <a:rPr lang="zh-CN" altLang="en-US" sz="1200" kern="1200" dirty="0" smtClean="0">
                <a:solidFill>
                  <a:schemeClr val="tx1"/>
                </a:solidFill>
                <a:effectLst/>
                <a:latin typeface="+mn-lt"/>
                <a:ea typeface="+mn-ea"/>
                <a:cs typeface="+mn-cs"/>
              </a:rPr>
              <a:t>中</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sessionid</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remoteendpoint</a:t>
            </a:r>
            <a:r>
              <a:rPr lang="en-US" altLang="zh-CN" sz="1200" kern="1200" dirty="0" smtClean="0">
                <a:solidFill>
                  <a:schemeClr val="tx1"/>
                </a:solidFill>
                <a:effectLst/>
                <a:latin typeface="+mn-lt"/>
                <a:ea typeface="+mn-ea"/>
                <a:cs typeface="+mn-cs"/>
              </a:rPr>
              <a:t>&gt;</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，在应用发送数据时，下面的</a:t>
            </a:r>
            <a:r>
              <a:rPr lang="en-US" altLang="zh-CN" sz="1200" kern="1200" dirty="0" smtClean="0">
                <a:solidFill>
                  <a:schemeClr val="tx1"/>
                </a:solidFill>
                <a:effectLst/>
                <a:latin typeface="+mn-lt"/>
                <a:ea typeface="+mn-ea"/>
                <a:cs typeface="+mn-cs"/>
              </a:rPr>
              <a:t>ROUTER</a:t>
            </a:r>
            <a:r>
              <a:rPr lang="zh-CN" altLang="zh-CN" sz="1200" kern="1200" dirty="0" smtClean="0">
                <a:solidFill>
                  <a:schemeClr val="tx1"/>
                </a:solidFill>
                <a:effectLst/>
                <a:latin typeface="+mn-lt"/>
                <a:ea typeface="+mn-ea"/>
                <a:cs typeface="+mn-cs"/>
              </a:rPr>
              <a:t>会由</a:t>
            </a:r>
            <a:r>
              <a:rPr lang="en-US" altLang="zh-CN" sz="1200" kern="1200" dirty="0" err="1" smtClean="0">
                <a:solidFill>
                  <a:schemeClr val="tx1"/>
                </a:solidFill>
                <a:effectLst/>
                <a:latin typeface="+mn-lt"/>
                <a:ea typeface="+mn-ea"/>
                <a:cs typeface="+mn-cs"/>
              </a:rPr>
              <a:t>VirtualEndpoint</a:t>
            </a:r>
            <a:r>
              <a:rPr lang="zh-CN" altLang="zh-CN" sz="1200" kern="1200" dirty="0" smtClean="0">
                <a:solidFill>
                  <a:schemeClr val="tx1"/>
                </a:solidFill>
                <a:effectLst/>
                <a:latin typeface="+mn-lt"/>
                <a:ea typeface="+mn-ea"/>
                <a:cs typeface="+mn-cs"/>
              </a:rPr>
              <a:t>回找到</a:t>
            </a:r>
            <a:r>
              <a:rPr lang="en-US" altLang="zh-CN" sz="1200" kern="1200" dirty="0" smtClean="0">
                <a:solidFill>
                  <a:schemeClr val="tx1"/>
                </a:solidFill>
                <a:effectLst/>
                <a:latin typeface="+mn-lt"/>
                <a:ea typeface="+mn-ea"/>
                <a:cs typeface="+mn-cs"/>
              </a:rPr>
              <a:t>TCP</a:t>
            </a:r>
            <a:r>
              <a:rPr lang="zh-CN" altLang="en-US" sz="1200" kern="1200" dirty="0" smtClean="0">
                <a:solidFill>
                  <a:schemeClr val="tx1"/>
                </a:solidFill>
                <a:effectLst/>
                <a:latin typeface="+mn-lt"/>
                <a:ea typeface="+mn-ea"/>
                <a:cs typeface="+mn-cs"/>
              </a:rPr>
              <a:t>，可能不止一个，对每个都会发送一份数据   </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特殊的  这里我放错位置了应该放在括号外面，你可以理解为</a:t>
            </a:r>
            <a:r>
              <a:rPr lang="en-US" altLang="zh-CN" sz="1200" kern="1200" dirty="0" smtClean="0">
                <a:solidFill>
                  <a:schemeClr val="tx1"/>
                </a:solidFill>
                <a:effectLst/>
                <a:latin typeface="+mn-lt"/>
                <a:ea typeface="+mn-ea"/>
                <a:cs typeface="+mn-cs"/>
              </a:rPr>
              <a:t>B2B bus to bus</a:t>
            </a:r>
            <a:r>
              <a:rPr lang="zh-CN" altLang="en-US" sz="1200" kern="1200" dirty="0" smtClean="0">
                <a:solidFill>
                  <a:schemeClr val="tx1"/>
                </a:solidFill>
                <a:effectLst/>
                <a:latin typeface="+mn-lt"/>
                <a:ea typeface="+mn-ea"/>
                <a:cs typeface="+mn-cs"/>
              </a:rPr>
              <a:t>或者 </a:t>
            </a:r>
            <a:r>
              <a:rPr lang="en-US" altLang="zh-CN" sz="1200" kern="1200" dirty="0" smtClean="0">
                <a:solidFill>
                  <a:schemeClr val="tx1"/>
                </a:solidFill>
                <a:effectLst/>
                <a:latin typeface="+mn-lt"/>
                <a:ea typeface="+mn-ea"/>
                <a:cs typeface="+mn-cs"/>
              </a:rPr>
              <a:t>Daemon</a:t>
            </a:r>
            <a:endParaRPr lang="en-US" altLang="zh-CN" dirty="0" smtClean="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8</a:t>
            </a:fld>
            <a:endParaRPr kumimoji="1" lang="zh-CN" altLang="en-US"/>
          </a:p>
        </p:txBody>
      </p:sp>
    </p:spTree>
    <p:extLst>
      <p:ext uri="{BB962C8B-B14F-4D97-AF65-F5344CB8AC3E}">
        <p14:creationId xmlns:p14="http://schemas.microsoft.com/office/powerpoint/2010/main" val="317718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定义了两种代理对象  </a:t>
            </a:r>
            <a:r>
              <a:rPr lang="en-US" altLang="zh-CN" dirty="0" err="1" smtClean="0"/>
              <a:t>Alljoyn</a:t>
            </a:r>
            <a:r>
              <a:rPr lang="zh-CN" altLang="en-US" dirty="0" smtClean="0"/>
              <a:t>代理对象、 </a:t>
            </a:r>
            <a:r>
              <a:rPr lang="en-US" altLang="zh-CN" dirty="0" err="1" smtClean="0"/>
              <a:t>Dbus</a:t>
            </a:r>
            <a:r>
              <a:rPr lang="zh-CN" altLang="en-US" dirty="0" smtClean="0"/>
              <a:t>代理对象  </a:t>
            </a:r>
            <a:r>
              <a:rPr lang="en-US" altLang="zh-CN" dirty="0" smtClean="0"/>
              <a:t>(</a:t>
            </a:r>
            <a:r>
              <a:rPr lang="zh-CN" altLang="en-US" dirty="0" smtClean="0"/>
              <a:t>看代码的时候，我个人理解是</a:t>
            </a:r>
            <a:r>
              <a:rPr lang="en-US" altLang="zh-CN" dirty="0" smtClean="0"/>
              <a:t>)    </a:t>
            </a:r>
            <a:r>
              <a:rPr lang="zh-CN" altLang="en-US" dirty="0" smtClean="0"/>
              <a:t>相当于远程对象在本地的代理</a:t>
            </a:r>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9</a:t>
            </a:fld>
            <a:endParaRPr kumimoji="1" lang="zh-CN" altLang="en-US"/>
          </a:p>
        </p:txBody>
      </p:sp>
    </p:spTree>
    <p:extLst>
      <p:ext uri="{BB962C8B-B14F-4D97-AF65-F5344CB8AC3E}">
        <p14:creationId xmlns:p14="http://schemas.microsoft.com/office/powerpoint/2010/main" val="428828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定义了两种代理对象  </a:t>
            </a:r>
            <a:r>
              <a:rPr lang="en-US" altLang="zh-CN" dirty="0" err="1" smtClean="0"/>
              <a:t>Alljoyn</a:t>
            </a:r>
            <a:r>
              <a:rPr lang="zh-CN" altLang="en-US" dirty="0" smtClean="0"/>
              <a:t>代理对象、 </a:t>
            </a:r>
            <a:r>
              <a:rPr lang="en-US" altLang="zh-CN" dirty="0" err="1" smtClean="0"/>
              <a:t>Dbus</a:t>
            </a:r>
            <a:r>
              <a:rPr lang="zh-CN" altLang="en-US" dirty="0" smtClean="0"/>
              <a:t>代理对象  </a:t>
            </a:r>
            <a:r>
              <a:rPr lang="en-US" altLang="zh-CN" dirty="0" smtClean="0"/>
              <a:t>(</a:t>
            </a:r>
            <a:r>
              <a:rPr lang="zh-CN" altLang="en-US" dirty="0" smtClean="0"/>
              <a:t>看代码的时候，我个人理解是</a:t>
            </a:r>
            <a:r>
              <a:rPr lang="en-US" altLang="zh-CN" dirty="0" smtClean="0"/>
              <a:t>)    </a:t>
            </a:r>
            <a:r>
              <a:rPr lang="zh-CN" altLang="en-US" dirty="0" smtClean="0"/>
              <a:t>相当于远程对象在本地的代理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LocalEndpoint</a:t>
            </a:r>
            <a:r>
              <a:rPr lang="en-US" altLang="zh-CN" dirty="0" smtClean="0"/>
              <a:t> </a:t>
            </a:r>
            <a:r>
              <a:rPr lang="zh-CN" altLang="en-US" dirty="0" smtClean="0"/>
              <a:t>定义了是代理对象</a:t>
            </a:r>
            <a:r>
              <a:rPr lang="en-US" altLang="zh-CN" dirty="0" smtClean="0"/>
              <a:t> </a:t>
            </a:r>
            <a:r>
              <a:rPr lang="en-US" altLang="zh-CN" dirty="0" err="1" smtClean="0"/>
              <a:t>ProxyBusobject</a:t>
            </a:r>
            <a:r>
              <a:rPr lang="en-US" altLang="zh-CN" dirty="0" smtClean="0"/>
              <a:t> </a:t>
            </a:r>
            <a:r>
              <a:rPr lang="en-US" altLang="zh-CN" dirty="0" err="1" smtClean="0"/>
              <a:t>dbus</a:t>
            </a:r>
            <a:r>
              <a:rPr lang="en-US" altLang="zh-CN" dirty="0" smtClean="0"/>
              <a:t> </a:t>
            </a:r>
            <a:r>
              <a:rPr lang="en-US" altLang="zh-CN" dirty="0" err="1" smtClean="0"/>
              <a:t>alljoyn</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remoteEndpoint</a:t>
            </a:r>
            <a:r>
              <a:rPr lang="en-US" altLang="zh-CN" baseline="0" dirty="0" smtClean="0"/>
              <a:t> </a:t>
            </a:r>
            <a:r>
              <a:rPr lang="zh-CN" altLang="en-US" baseline="0" dirty="0" smtClean="0"/>
              <a:t>定义的是 </a:t>
            </a:r>
            <a:r>
              <a:rPr lang="en-US" altLang="zh-CN" baseline="0" dirty="0" err="1" smtClean="0"/>
              <a:t>busobject</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Local transport: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UNIX Domain Sockets Transport\TCP Transport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B2B transport:  TCP/UDP</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6A1CA53-5A07-D849-96CA-4EE66BA58839}" type="slidenum">
              <a:rPr kumimoji="1" lang="zh-CN" altLang="en-US" smtClean="0"/>
              <a:t>10</a:t>
            </a:fld>
            <a:endParaRPr kumimoji="1" lang="zh-CN" altLang="en-US"/>
          </a:p>
        </p:txBody>
      </p:sp>
    </p:spTree>
    <p:extLst>
      <p:ext uri="{BB962C8B-B14F-4D97-AF65-F5344CB8AC3E}">
        <p14:creationId xmlns:p14="http://schemas.microsoft.com/office/powerpoint/2010/main" val="247516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42350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213551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62335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93412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29598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04143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36109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91631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82949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95891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8398F44-A26B-2C48-A655-C097694F8ABA}" type="datetimeFigureOut">
              <a:rPr kumimoji="1" lang="zh-CN" altLang="en-US" smtClean="0"/>
              <a:t>2016/12/9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46752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98F44-A26B-2C48-A655-C097694F8ABA}" type="datetimeFigureOut">
              <a:rPr kumimoji="1" lang="zh-CN" altLang="en-US" smtClean="0"/>
              <a:t>2016/12/9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F5F5A-7FED-C444-A4F6-CBF1DECEDE57}" type="slidenum">
              <a:rPr kumimoji="1" lang="zh-CN" altLang="en-US" smtClean="0"/>
              <a:t>‹#›</a:t>
            </a:fld>
            <a:endParaRPr kumimoji="1" lang="zh-CN" altLang="en-US"/>
          </a:p>
        </p:txBody>
      </p:sp>
    </p:spTree>
    <p:extLst>
      <p:ext uri="{BB962C8B-B14F-4D97-AF65-F5344CB8AC3E}">
        <p14:creationId xmlns:p14="http://schemas.microsoft.com/office/powerpoint/2010/main" val="149988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7" name="文本框 6"/>
          <p:cNvSpPr txBox="1"/>
          <p:nvPr/>
        </p:nvSpPr>
        <p:spPr>
          <a:xfrm>
            <a:off x="1450428" y="2853559"/>
            <a:ext cx="6195848" cy="830997"/>
          </a:xfrm>
          <a:prstGeom prst="rect">
            <a:avLst/>
          </a:prstGeom>
          <a:noFill/>
        </p:spPr>
        <p:txBody>
          <a:bodyPr wrap="square" rtlCol="0">
            <a:spAutoFit/>
          </a:bodyPr>
          <a:lstStyle/>
          <a:p>
            <a:pPr algn="ctr"/>
            <a:r>
              <a:rPr lang="en-US" altLang="zh-CN" sz="4800" dirty="0" smtClean="0">
                <a:latin typeface="微软雅黑" panose="020B0503020204020204" pitchFamily="34" charset="-122"/>
                <a:ea typeface="微软雅黑" panose="020B0503020204020204" pitchFamily="34" charset="-122"/>
              </a:rPr>
              <a:t>AllJoyn</a:t>
            </a:r>
            <a:r>
              <a:rPr lang="zh-CN" altLang="en-US" sz="4800" dirty="0" smtClean="0">
                <a:latin typeface="微软雅黑" panose="020B0503020204020204" pitchFamily="34" charset="-122"/>
                <a:ea typeface="微软雅黑" panose="020B0503020204020204" pitchFamily="34" charset="-122"/>
              </a:rPr>
              <a:t>调研</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3716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5" name="Rectangle 15"/>
          <p:cNvSpPr>
            <a:spLocks noChangeArrowheads="1"/>
          </p:cNvSpPr>
          <p:nvPr/>
        </p:nvSpPr>
        <p:spPr bwMode="auto">
          <a:xfrm flipV="1">
            <a:off x="152400" y="106681"/>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3314" name="Picture 2" descr="alljoyn-endpoi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77" y="1571297"/>
            <a:ext cx="7333045" cy="452778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stretch>
            <a:fillRect/>
          </a:stretch>
        </p:blipFill>
        <p:spPr>
          <a:xfrm>
            <a:off x="2057399" y="2525502"/>
            <a:ext cx="5029200" cy="2619375"/>
          </a:xfrm>
          <a:prstGeom prst="rect">
            <a:avLst/>
          </a:prstGeom>
        </p:spPr>
      </p:pic>
    </p:spTree>
    <p:extLst>
      <p:ext uri="{BB962C8B-B14F-4D97-AF65-F5344CB8AC3E}">
        <p14:creationId xmlns:p14="http://schemas.microsoft.com/office/powerpoint/2010/main" val="56790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5" name="Rectangle 15"/>
          <p:cNvSpPr>
            <a:spLocks noChangeArrowheads="1"/>
          </p:cNvSpPr>
          <p:nvPr/>
        </p:nvSpPr>
        <p:spPr bwMode="auto">
          <a:xfrm flipV="1">
            <a:off x="152400" y="106681"/>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23" name="组合 22"/>
          <p:cNvGrpSpPr/>
          <p:nvPr/>
        </p:nvGrpSpPr>
        <p:grpSpPr>
          <a:xfrm>
            <a:off x="1305194" y="1590745"/>
            <a:ext cx="6262252" cy="4514550"/>
            <a:chOff x="1245886" y="1182548"/>
            <a:chExt cx="7093744" cy="5496876"/>
          </a:xfrm>
        </p:grpSpPr>
        <p:pic>
          <p:nvPicPr>
            <p:cNvPr id="24" name="Picture 2" descr="service-performs-adverti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5886" y="1182548"/>
              <a:ext cx="3152775" cy="253365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lient-requests-find-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6855" y="1188870"/>
              <a:ext cx="3152775" cy="253365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router-reports-found-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6853" y="4145773"/>
              <a:ext cx="3152775" cy="25336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client-discovers-servic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5886" y="4145772"/>
              <a:ext cx="3152775" cy="253365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接箭头连接符 28"/>
            <p:cNvCxnSpPr>
              <a:stCxn id="24" idx="3"/>
              <a:endCxn id="26" idx="1"/>
            </p:cNvCxnSpPr>
            <p:nvPr/>
          </p:nvCxnSpPr>
          <p:spPr>
            <a:xfrm>
              <a:off x="4398661" y="2449374"/>
              <a:ext cx="788194" cy="6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6" idx="2"/>
            </p:cNvCxnSpPr>
            <p:nvPr/>
          </p:nvCxnSpPr>
          <p:spPr>
            <a:xfrm flipH="1">
              <a:off x="6763241" y="3722521"/>
              <a:ext cx="2" cy="4837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1"/>
              <a:endCxn id="28" idx="3"/>
            </p:cNvCxnSpPr>
            <p:nvPr/>
          </p:nvCxnSpPr>
          <p:spPr>
            <a:xfrm flipH="1" flipV="1">
              <a:off x="4398661" y="5412598"/>
              <a:ext cx="78819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9110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12" name="矩形 11"/>
          <p:cNvSpPr/>
          <p:nvPr/>
        </p:nvSpPr>
        <p:spPr>
          <a:xfrm>
            <a:off x="583324" y="1166634"/>
            <a:ext cx="8560676" cy="5632311"/>
          </a:xfrm>
          <a:prstGeom prst="rect">
            <a:avLst/>
          </a:prstGeom>
        </p:spPr>
        <p:txBody>
          <a:bodyPr wrap="square">
            <a:spAutoFit/>
          </a:bodyPr>
          <a:lstStyle/>
          <a:p>
            <a:pPr>
              <a:spcAft>
                <a:spcPts val="0"/>
              </a:spcAft>
            </a:pPr>
            <a:r>
              <a:rPr lang="en-US" altLang="zh-CN" b="1" kern="100" dirty="0">
                <a:latin typeface="Calibri" panose="020F0502020204030204" pitchFamily="34" charset="0"/>
                <a:cs typeface="Times New Roman" panose="02020603050405020304" pitchFamily="18" charset="0"/>
              </a:rPr>
              <a:t>Client  APP</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ProxyBusObject</a:t>
            </a:r>
            <a:r>
              <a:rPr lang="en-US" altLang="zh-CN" kern="100" dirty="0">
                <a:latin typeface="Calibri" panose="020F0502020204030204" pitchFamily="34" charset="0"/>
                <a:cs typeface="Times New Roman" panose="02020603050405020304" pitchFamily="18" charset="0"/>
              </a:rPr>
              <a:t> </a:t>
            </a:r>
            <a:r>
              <a:rPr lang="en-US" altLang="zh-CN" kern="100" dirty="0" err="1" smtClean="0">
                <a:latin typeface="Calibri" panose="020F0502020204030204" pitchFamily="34" charset="0"/>
                <a:cs typeface="Times New Roman" panose="02020603050405020304" pitchFamily="18" charset="0"/>
              </a:rPr>
              <a:t>remoteObj</a:t>
            </a:r>
            <a:r>
              <a:rPr lang="en-US" altLang="zh-CN" kern="100" dirty="0">
                <a:latin typeface="Calibri" panose="020F0502020204030204" pitchFamily="34" charset="0"/>
                <a:cs typeface="Times New Roman" panose="02020603050405020304" pitchFamily="18" charset="0"/>
              </a:rPr>
              <a:t>;</a:t>
            </a:r>
            <a:r>
              <a:rPr lang="en-US" altLang="zh-CN" kern="100" dirty="0" smtClean="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remoteObj.MethodCall</a:t>
            </a:r>
            <a:r>
              <a:rPr lang="en-US" altLang="zh-CN" kern="100" dirty="0">
                <a:latin typeface="Calibri" panose="020F0502020204030204" pitchFamily="34" charset="0"/>
                <a:cs typeface="Times New Roman" panose="02020603050405020304" pitchFamily="18" charset="0"/>
              </a:rPr>
              <a:t>  -&gt; bus-&gt;</a:t>
            </a:r>
            <a:r>
              <a:rPr lang="en-US" altLang="zh-CN" kern="100" dirty="0" err="1">
                <a:latin typeface="Calibri" panose="020F0502020204030204" pitchFamily="34" charset="0"/>
                <a:cs typeface="Times New Roman" panose="02020603050405020304" pitchFamily="18" charset="0"/>
              </a:rPr>
              <a:t>GetInternal</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GetRouter</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a:t>
            </a:r>
            <a:r>
              <a:rPr lang="en-US" altLang="zh-CN" kern="100" dirty="0" smtClean="0">
                <a:latin typeface="Calibri" panose="020F0502020204030204" pitchFamily="34" charset="0"/>
                <a:cs typeface="Times New Roman" panose="02020603050405020304" pitchFamily="18" charset="0"/>
              </a:rPr>
              <a:t>-&gt; </a:t>
            </a:r>
            <a:r>
              <a:rPr lang="en-US" altLang="zh-CN" kern="100" dirty="0" err="1">
                <a:latin typeface="Calibri" panose="020F0502020204030204" pitchFamily="34" charset="0"/>
                <a:cs typeface="Times New Roman" panose="02020603050405020304" pitchFamily="18" charset="0"/>
              </a:rPr>
              <a:t>ClientRouter</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 send (UNIX file system socket</a:t>
            </a:r>
            <a:r>
              <a:rPr lang="en-US"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b="1" kern="100" dirty="0">
                <a:latin typeface="Calibri" panose="020F0502020204030204" pitchFamily="34" charset="0"/>
                <a:cs typeface="Times New Roman" panose="02020603050405020304" pitchFamily="18" charset="0"/>
              </a:rPr>
              <a:t>Client</a:t>
            </a:r>
            <a:r>
              <a:rPr lang="en-US" altLang="zh-CN" kern="100" dirty="0">
                <a:latin typeface="Calibri" panose="020F0502020204030204" pitchFamily="34" charset="0"/>
                <a:cs typeface="Times New Roman" panose="02020603050405020304" pitchFamily="18" charset="0"/>
              </a:rPr>
              <a:t> </a:t>
            </a:r>
            <a:r>
              <a:rPr lang="en-US" altLang="zh-CN" b="1" kern="100" dirty="0">
                <a:latin typeface="Calibri" panose="020F0502020204030204" pitchFamily="34" charset="0"/>
                <a:cs typeface="Times New Roman" panose="02020603050405020304" pitchFamily="18" charset="0"/>
              </a:rPr>
              <a:t>DAEMON</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recv</a:t>
            </a:r>
            <a:r>
              <a:rPr lang="en-US" altLang="zh-CN" kern="100" dirty="0">
                <a:latin typeface="Calibri" panose="020F0502020204030204" pitchFamily="34" charset="0"/>
                <a:cs typeface="Times New Roman" panose="02020603050405020304" pitchFamily="18" charset="0"/>
              </a:rPr>
              <a:t> </a:t>
            </a:r>
            <a:r>
              <a:rPr lang="en-US" altLang="zh-CN" kern="100" dirty="0" smtClean="0">
                <a:latin typeface="Calibri" panose="020F0502020204030204" pitchFamily="34" charset="0"/>
                <a:cs typeface="Times New Roman" panose="02020603050405020304" pitchFamily="18" charset="0"/>
              </a:rPr>
              <a:t>-&gt; </a:t>
            </a:r>
            <a:r>
              <a:rPr lang="en-US" altLang="zh-CN" kern="100" dirty="0" err="1" smtClean="0">
                <a:latin typeface="Calibri" panose="020F0502020204030204" pitchFamily="34" charset="0"/>
                <a:cs typeface="Times New Roman" panose="02020603050405020304" pitchFamily="18" charset="0"/>
              </a:rPr>
              <a:t>RxThread</a:t>
            </a:r>
            <a:r>
              <a:rPr lang="en-US" altLang="zh-CN" kern="100" dirty="0">
                <a:latin typeface="Calibri" panose="020F0502020204030204" pitchFamily="34" charset="0"/>
                <a:cs typeface="Times New Roman" panose="02020603050405020304" pitchFamily="18" charset="0"/>
              </a:rPr>
              <a:t>::Run -&gt; </a:t>
            </a:r>
            <a:r>
              <a:rPr lang="en-US" altLang="zh-CN" kern="100" dirty="0" err="1">
                <a:latin typeface="Calibri" panose="020F0502020204030204" pitchFamily="34" charset="0"/>
                <a:cs typeface="Times New Roman" panose="02020603050405020304" pitchFamily="18" charset="0"/>
              </a:rPr>
              <a:t>DaemonRouter</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SendThroughEndpoint</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VirtualEndpoint</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 send(WIFI example</a:t>
            </a:r>
            <a:r>
              <a:rPr lang="en-US"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b="1" kern="100" dirty="0">
                <a:latin typeface="Calibri" panose="020F0502020204030204" pitchFamily="34" charset="0"/>
                <a:cs typeface="Times New Roman" panose="02020603050405020304" pitchFamily="18" charset="0"/>
              </a:rPr>
              <a:t>Service  DAEMON</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recv</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RxThread</a:t>
            </a:r>
            <a:r>
              <a:rPr lang="en-US" altLang="zh-CN" kern="100" dirty="0">
                <a:latin typeface="Calibri" panose="020F0502020204030204" pitchFamily="34" charset="0"/>
                <a:cs typeface="Times New Roman" panose="02020603050405020304" pitchFamily="18" charset="0"/>
              </a:rPr>
              <a:t>::Run -&gt; </a:t>
            </a:r>
            <a:r>
              <a:rPr lang="en-US" altLang="zh-CN" kern="100" dirty="0" err="1">
                <a:latin typeface="Calibri" panose="020F0502020204030204" pitchFamily="34" charset="0"/>
                <a:cs typeface="Times New Roman" panose="02020603050405020304" pitchFamily="18" charset="0"/>
              </a:rPr>
              <a:t>DaemonRouter</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SendThroughEndpoint</a:t>
            </a:r>
            <a:r>
              <a:rPr lang="en-US" altLang="zh-CN" kern="100" dirty="0">
                <a:latin typeface="Calibri" panose="020F0502020204030204" pitchFamily="34" charset="0"/>
                <a:cs typeface="Times New Roman" panose="02020603050405020304" pitchFamily="18" charset="0"/>
              </a:rPr>
              <a:t> -&gt;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RemoteEndpoint</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-&gt;send(UNIX file system socket</a:t>
            </a:r>
            <a:r>
              <a:rPr lang="en-US"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b="1" kern="100" dirty="0">
                <a:latin typeface="Calibri" panose="020F0502020204030204" pitchFamily="34" charset="0"/>
                <a:cs typeface="Times New Roman" panose="02020603050405020304" pitchFamily="18" charset="0"/>
              </a:rPr>
              <a:t>Service  APP</a:t>
            </a: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Recv</a:t>
            </a:r>
            <a:r>
              <a:rPr lang="en-US" altLang="zh-CN" kern="100" dirty="0">
                <a:latin typeface="Calibri" panose="020F0502020204030204" pitchFamily="34" charset="0"/>
                <a:cs typeface="Times New Roman" panose="02020603050405020304" pitchFamily="18" charset="0"/>
              </a:rPr>
              <a:t> ---do object method----send(UNIX file system socket</a:t>
            </a:r>
            <a:r>
              <a:rPr lang="en-US"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b="1" kern="100" dirty="0">
                <a:latin typeface="Calibri" panose="020F0502020204030204" pitchFamily="34" charset="0"/>
                <a:cs typeface="Times New Roman" panose="02020603050405020304" pitchFamily="18" charset="0"/>
              </a:rPr>
              <a:t>Service  DAEMON</a:t>
            </a: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smtClean="0">
                <a:latin typeface="Calibri" panose="020F0502020204030204" pitchFamily="34" charset="0"/>
                <a:cs typeface="Times New Roman" panose="02020603050405020304" pitchFamily="18" charset="0"/>
              </a:rPr>
              <a:t>Recv</a:t>
            </a:r>
            <a:r>
              <a:rPr lang="en-US" altLang="zh-CN" kern="100" dirty="0" smtClean="0">
                <a:latin typeface="Calibri" panose="020F0502020204030204" pitchFamily="34" charset="0"/>
                <a:cs typeface="Times New Roman" panose="02020603050405020304" pitchFamily="18" charset="0"/>
              </a:rPr>
              <a:t> -&gt; </a:t>
            </a:r>
            <a:r>
              <a:rPr lang="en-US" altLang="zh-CN" kern="100" dirty="0" err="1" smtClean="0">
                <a:latin typeface="Calibri" panose="020F0502020204030204" pitchFamily="34" charset="0"/>
                <a:cs typeface="Times New Roman" panose="02020603050405020304" pitchFamily="18" charset="0"/>
              </a:rPr>
              <a:t>RemoteEndpoint</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RxThread</a:t>
            </a:r>
            <a:r>
              <a:rPr lang="en-US" altLang="zh-CN" kern="100" dirty="0">
                <a:latin typeface="Calibri" panose="020F0502020204030204" pitchFamily="34" charset="0"/>
                <a:cs typeface="Times New Roman" panose="02020603050405020304" pitchFamily="18" charset="0"/>
              </a:rPr>
              <a:t>::Run -&gt; </a:t>
            </a:r>
            <a:r>
              <a:rPr lang="en-US" altLang="zh-CN" kern="100" dirty="0" err="1">
                <a:latin typeface="Calibri" panose="020F0502020204030204" pitchFamily="34" charset="0"/>
                <a:cs typeface="Times New Roman" panose="02020603050405020304" pitchFamily="18" charset="0"/>
              </a:rPr>
              <a:t>DaemonRouter</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SendThroughEndpoint</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VirtualEndpoint</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  send(WIFI example</a:t>
            </a:r>
            <a:r>
              <a:rPr lang="en-US"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b="1" kern="100" dirty="0">
                <a:latin typeface="Calibri" panose="020F0502020204030204" pitchFamily="34" charset="0"/>
                <a:cs typeface="Times New Roman" panose="02020603050405020304" pitchFamily="18" charset="0"/>
              </a:rPr>
              <a:t>Client</a:t>
            </a:r>
            <a:r>
              <a:rPr lang="en-US" altLang="zh-CN" kern="100" dirty="0">
                <a:latin typeface="Calibri" panose="020F0502020204030204" pitchFamily="34" charset="0"/>
                <a:cs typeface="Times New Roman" panose="02020603050405020304" pitchFamily="18" charset="0"/>
              </a:rPr>
              <a:t> </a:t>
            </a:r>
            <a:r>
              <a:rPr lang="en-US" altLang="zh-CN" b="1" kern="100" dirty="0">
                <a:latin typeface="Calibri" panose="020F0502020204030204" pitchFamily="34" charset="0"/>
                <a:cs typeface="Times New Roman" panose="02020603050405020304" pitchFamily="18" charset="0"/>
              </a:rPr>
              <a:t>DAEMON</a:t>
            </a:r>
            <a:r>
              <a:rPr lang="en-US" altLang="zh-CN" kern="100" dirty="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recv</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RxThread</a:t>
            </a:r>
            <a:r>
              <a:rPr lang="en-US" altLang="zh-CN" kern="100" dirty="0">
                <a:latin typeface="Calibri" panose="020F0502020204030204" pitchFamily="34" charset="0"/>
                <a:cs typeface="Times New Roman" panose="02020603050405020304" pitchFamily="18" charset="0"/>
              </a:rPr>
              <a:t>::Run -&gt; </a:t>
            </a:r>
            <a:r>
              <a:rPr lang="en-US" altLang="zh-CN" kern="100" dirty="0" err="1">
                <a:latin typeface="Calibri" panose="020F0502020204030204" pitchFamily="34" charset="0"/>
                <a:cs typeface="Times New Roman" panose="02020603050405020304" pitchFamily="18" charset="0"/>
              </a:rPr>
              <a:t>DaemonRouter</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 </a:t>
            </a:r>
            <a:r>
              <a:rPr lang="en-US" altLang="zh-CN" kern="100" dirty="0" err="1">
                <a:latin typeface="Calibri" panose="020F0502020204030204" pitchFamily="34" charset="0"/>
                <a:cs typeface="Times New Roman" panose="02020603050405020304" pitchFamily="18" charset="0"/>
              </a:rPr>
              <a:t>SendThroughEndpoint</a:t>
            </a:r>
            <a:r>
              <a:rPr lang="en-US" altLang="zh-CN" kern="100" dirty="0">
                <a:latin typeface="Calibri" panose="020F0502020204030204" pitchFamily="34" charset="0"/>
                <a:cs typeface="Times New Roman" panose="02020603050405020304" pitchFamily="18" charset="0"/>
              </a:rPr>
              <a:t> -&gt;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RemoteEndpoint</a:t>
            </a:r>
            <a:r>
              <a:rPr lang="en-US" altLang="zh-CN" kern="100" dirty="0">
                <a:latin typeface="Calibri" panose="020F0502020204030204" pitchFamily="34" charset="0"/>
                <a:cs typeface="Times New Roman" panose="02020603050405020304" pitchFamily="18" charset="0"/>
              </a:rPr>
              <a:t>::</a:t>
            </a:r>
            <a:r>
              <a:rPr lang="en-US" altLang="zh-CN" kern="100" dirty="0" err="1">
                <a:latin typeface="Calibri" panose="020F0502020204030204" pitchFamily="34" charset="0"/>
                <a:cs typeface="Times New Roman" panose="02020603050405020304" pitchFamily="18" charset="0"/>
              </a:rPr>
              <a:t>PushMessage</a:t>
            </a:r>
            <a:r>
              <a:rPr lang="en-US" altLang="zh-CN" kern="100" dirty="0">
                <a:latin typeface="Calibri" panose="020F0502020204030204" pitchFamily="34" charset="0"/>
                <a:cs typeface="Times New Roman" panose="02020603050405020304" pitchFamily="18" charset="0"/>
              </a:rPr>
              <a:t> -&gt;send(UNIX file system socket</a:t>
            </a:r>
            <a:r>
              <a:rPr lang="en-US"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b="1" kern="100" dirty="0">
                <a:latin typeface="Calibri" panose="020F0502020204030204" pitchFamily="34" charset="0"/>
                <a:cs typeface="Times New Roman" panose="02020603050405020304" pitchFamily="18" charset="0"/>
              </a:rPr>
              <a:t>Client  APP</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spcAft>
                <a:spcPts val="0"/>
              </a:spcAft>
            </a:pPr>
            <a:r>
              <a:rPr lang="en-US" altLang="zh-CN" kern="100" dirty="0" err="1">
                <a:latin typeface="Calibri" panose="020F0502020204030204" pitchFamily="34" charset="0"/>
                <a:cs typeface="Times New Roman" panose="02020603050405020304" pitchFamily="18" charset="0"/>
              </a:rPr>
              <a:t>Recv</a:t>
            </a:r>
            <a:r>
              <a:rPr lang="en-US" altLang="zh-CN" kern="100" dirty="0">
                <a:latin typeface="Calibri" panose="020F0502020204030204" pitchFamily="34" charset="0"/>
                <a:cs typeface="Times New Roman" panose="02020603050405020304" pitchFamily="18" charset="0"/>
              </a:rPr>
              <a:t> ---  the registered </a:t>
            </a:r>
            <a:r>
              <a:rPr lang="en-US" altLang="zh-CN" kern="100" dirty="0" err="1">
                <a:latin typeface="Calibri" panose="020F0502020204030204" pitchFamily="34" charset="0"/>
                <a:cs typeface="Times New Roman" panose="02020603050405020304" pitchFamily="18" charset="0"/>
              </a:rPr>
              <a:t>ReplyHandler</a:t>
            </a:r>
            <a:r>
              <a:rPr lang="en-US" altLang="zh-CN" kern="100" dirty="0">
                <a:latin typeface="Calibri" panose="020F0502020204030204" pitchFamily="34" charset="0"/>
                <a:cs typeface="Times New Roman" panose="02020603050405020304" pitchFamily="18" charset="0"/>
              </a:rPr>
              <a:t>  or  </a:t>
            </a:r>
            <a:r>
              <a:rPr lang="en-US" altLang="zh-CN" kern="100" dirty="0" err="1">
                <a:latin typeface="Calibri" panose="020F0502020204030204" pitchFamily="34" charset="0"/>
                <a:cs typeface="Times New Roman" panose="02020603050405020304" pitchFamily="18" charset="0"/>
              </a:rPr>
              <a:t>MethodCall</a:t>
            </a:r>
            <a:r>
              <a:rPr lang="en-US" altLang="zh-CN" kern="100" dirty="0">
                <a:latin typeface="Calibri" panose="020F0502020204030204" pitchFamily="34" charset="0"/>
                <a:cs typeface="Times New Roman" panose="02020603050405020304" pitchFamily="18" charset="0"/>
              </a:rPr>
              <a:t> return;</a:t>
            </a:r>
            <a:endParaRPr lang="zh-CN" altLang="zh-CN" kern="100" dirty="0">
              <a:latin typeface="Calibri" panose="020F0502020204030204" pitchFamily="34" charset="0"/>
              <a:cs typeface="Times New Roman" panose="02020603050405020304" pitchFamily="18" charset="0"/>
            </a:endParaRPr>
          </a:p>
        </p:txBody>
      </p:sp>
      <p:pic>
        <p:nvPicPr>
          <p:cNvPr id="14" name="Picture 2" descr="typical-discovery-wk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6914" y="1195511"/>
            <a:ext cx="6891611" cy="554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54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5" name="Rectangle 15"/>
          <p:cNvSpPr>
            <a:spLocks noChangeArrowheads="1"/>
          </p:cNvSpPr>
          <p:nvPr/>
        </p:nvSpPr>
        <p:spPr bwMode="auto">
          <a:xfrm flipV="1">
            <a:off x="152400" y="106681"/>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152401" y="1699160"/>
            <a:ext cx="8849709" cy="523220"/>
          </a:xfrm>
          <a:prstGeom prst="rect">
            <a:avLst/>
          </a:prstGeom>
          <a:noFill/>
        </p:spPr>
        <p:txBody>
          <a:bodyPr wrap="square" rtlCol="0">
            <a:spAutoFit/>
          </a:bodyPr>
          <a:lstStyle/>
          <a:p>
            <a:pPr algn="ctr"/>
            <a:r>
              <a:rPr lang="zh-CN" altLang="en-US" sz="2800" dirty="0">
                <a:solidFill>
                  <a:srgbClr val="008576"/>
                </a:solidFill>
                <a:latin typeface="微软雅黑" panose="020B0503020204020204" pitchFamily="34" charset="-122"/>
                <a:ea typeface="微软雅黑" panose="020B0503020204020204" pitchFamily="34" charset="-122"/>
              </a:rPr>
              <a:t>优</a:t>
            </a:r>
            <a:r>
              <a:rPr lang="zh-CN" altLang="en-US" sz="2800" dirty="0" smtClean="0">
                <a:solidFill>
                  <a:srgbClr val="008576"/>
                </a:solidFill>
                <a:latin typeface="微软雅黑" panose="020B0503020204020204" pitchFamily="34" charset="-122"/>
                <a:ea typeface="微软雅黑" panose="020B0503020204020204" pitchFamily="34" charset="-122"/>
              </a:rPr>
              <a:t>点</a:t>
            </a:r>
            <a:endParaRPr lang="en-US" altLang="zh-CN" sz="2800" dirty="0">
              <a:solidFill>
                <a:srgbClr val="008576"/>
              </a:solidFill>
              <a:latin typeface="微软雅黑" panose="020B0503020204020204" pitchFamily="34" charset="-122"/>
              <a:ea typeface="微软雅黑" panose="020B0503020204020204" pitchFamily="34" charset="-122"/>
            </a:endParaRPr>
          </a:p>
        </p:txBody>
      </p:sp>
      <p:sp>
        <p:nvSpPr>
          <p:cNvPr id="7" name="矩形 6"/>
          <p:cNvSpPr/>
          <p:nvPr/>
        </p:nvSpPr>
        <p:spPr>
          <a:xfrm>
            <a:off x="1445174" y="2649490"/>
            <a:ext cx="9165021" cy="3108543"/>
          </a:xfrm>
          <a:prstGeom prst="rect">
            <a:avLst/>
          </a:prstGeom>
        </p:spPr>
        <p:txBody>
          <a:bodyPr wrap="square">
            <a:spAutoFit/>
          </a:bodyPr>
          <a:lstStyle/>
          <a:p>
            <a:pPr marL="342900" indent="-342900">
              <a:buAutoNum type="arabicPeriod"/>
            </a:pPr>
            <a:r>
              <a:rPr lang="zh-CN" altLang="en-US" sz="2800" dirty="0" smtClean="0">
                <a:latin typeface="微软雅黑" panose="020B0503020204020204" pitchFamily="34" charset="-122"/>
                <a:ea typeface="微软雅黑" panose="020B0503020204020204" pitchFamily="34" charset="-122"/>
              </a:rPr>
              <a:t>提供邻近设备及应用的发现机制</a:t>
            </a:r>
            <a:r>
              <a:rPr lang="en-US" altLang="zh-CN" sz="2800" dirty="0" smtClean="0">
                <a:latin typeface="微软雅黑" panose="020B0503020204020204" pitchFamily="34" charset="-122"/>
                <a:ea typeface="微软雅黑" panose="020B0503020204020204" pitchFamily="34" charset="-122"/>
              </a:rPr>
              <a:t>;</a:t>
            </a:r>
          </a:p>
          <a:p>
            <a:pPr marL="342900" indent="-342900">
              <a:buAutoNum type="arabicPeriod"/>
            </a:pPr>
            <a:endParaRPr lang="en-US" altLang="zh-CN" sz="2800" dirty="0">
              <a:latin typeface="微软雅黑" panose="020B0503020204020204" pitchFamily="34" charset="-122"/>
              <a:ea typeface="微软雅黑" panose="020B0503020204020204" pitchFamily="34" charset="-122"/>
            </a:endParaRPr>
          </a:p>
          <a:p>
            <a:pPr marL="342900" indent="-342900">
              <a:buAutoNum type="arabicPeriod"/>
            </a:pPr>
            <a:r>
              <a:rPr lang="zh-CN" altLang="en-US" sz="2800" dirty="0" smtClean="0">
                <a:latin typeface="微软雅黑" panose="020B0503020204020204" pitchFamily="34" charset="-122"/>
                <a:ea typeface="微软雅黑" panose="020B0503020204020204" pitchFamily="34" charset="-122"/>
              </a:rPr>
              <a:t>支持多种数据传输模式；</a:t>
            </a:r>
            <a:endParaRPr lang="en-US" altLang="zh-CN" sz="2800"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sz="2800"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sz="2800" dirty="0">
                <a:latin typeface="微软雅黑" panose="020B0503020204020204" pitchFamily="34" charset="-122"/>
                <a:ea typeface="微软雅黑" panose="020B0503020204020204" pitchFamily="34" charset="-122"/>
              </a:rPr>
              <a:t>屏蔽</a:t>
            </a:r>
            <a:r>
              <a:rPr lang="zh-CN" altLang="en-US" sz="2800" dirty="0" smtClean="0">
                <a:latin typeface="微软雅黑" panose="020B0503020204020204" pitchFamily="34" charset="-122"/>
                <a:ea typeface="微软雅黑" panose="020B0503020204020204" pitchFamily="34" charset="-122"/>
              </a:rPr>
              <a:t>操作系统及设备异构性；</a:t>
            </a:r>
            <a:endParaRPr lang="en-US" altLang="zh-CN" sz="2800" dirty="0" smtClean="0">
              <a:latin typeface="微软雅黑" panose="020B0503020204020204" pitchFamily="34" charset="-122"/>
              <a:ea typeface="微软雅黑" panose="020B0503020204020204" pitchFamily="34" charset="-122"/>
            </a:endParaRPr>
          </a:p>
          <a:p>
            <a:pPr marL="342900" indent="-342900">
              <a:buAutoNum type="arabicPeriod"/>
            </a:pPr>
            <a:endParaRPr lang="en-US" altLang="zh-CN" sz="2800" dirty="0" smtClean="0">
              <a:latin typeface="微软雅黑" panose="020B0503020204020204" pitchFamily="34" charset="-122"/>
              <a:ea typeface="微软雅黑" panose="020B0503020204020204" pitchFamily="34" charset="-122"/>
            </a:endParaRPr>
          </a:p>
          <a:p>
            <a:pPr marL="342900" indent="-342900">
              <a:buAutoNum type="arabicPeriod"/>
            </a:pPr>
            <a:r>
              <a:rPr lang="zh-CN" altLang="en-US" sz="2800" dirty="0" smtClean="0">
                <a:latin typeface="微软雅黑" panose="020B0503020204020204" pitchFamily="34" charset="-122"/>
                <a:ea typeface="微软雅黑" panose="020B0503020204020204" pitchFamily="34" charset="-122"/>
              </a:rPr>
              <a:t>高效安全的数据传输。</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2501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5" name="Rectangle 15"/>
          <p:cNvSpPr>
            <a:spLocks noChangeArrowheads="1"/>
          </p:cNvSpPr>
          <p:nvPr/>
        </p:nvSpPr>
        <p:spPr bwMode="auto">
          <a:xfrm flipV="1">
            <a:off x="152400" y="106681"/>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152401" y="1699160"/>
            <a:ext cx="8849709" cy="523220"/>
          </a:xfrm>
          <a:prstGeom prst="rect">
            <a:avLst/>
          </a:prstGeom>
          <a:noFill/>
        </p:spPr>
        <p:txBody>
          <a:bodyPr wrap="square" rtlCol="0">
            <a:spAutoFit/>
          </a:bodyPr>
          <a:lstStyle/>
          <a:p>
            <a:pPr algn="ctr"/>
            <a:r>
              <a:rPr lang="zh-CN" altLang="en-US" sz="2800" dirty="0" smtClean="0">
                <a:solidFill>
                  <a:srgbClr val="008576"/>
                </a:solidFill>
                <a:latin typeface="微软雅黑" panose="020B0503020204020204" pitchFamily="34" charset="-122"/>
                <a:ea typeface="微软雅黑" panose="020B0503020204020204" pitchFamily="34" charset="-122"/>
              </a:rPr>
              <a:t>缺点</a:t>
            </a:r>
            <a:endParaRPr lang="en-US" altLang="zh-CN" sz="2800" dirty="0">
              <a:solidFill>
                <a:srgbClr val="008576"/>
              </a:solidFill>
              <a:latin typeface="微软雅黑" panose="020B0503020204020204" pitchFamily="34" charset="-122"/>
              <a:ea typeface="微软雅黑" panose="020B0503020204020204" pitchFamily="34" charset="-122"/>
            </a:endParaRPr>
          </a:p>
        </p:txBody>
      </p:sp>
      <p:sp>
        <p:nvSpPr>
          <p:cNvPr id="6" name="矩形 5"/>
          <p:cNvSpPr/>
          <p:nvPr/>
        </p:nvSpPr>
        <p:spPr>
          <a:xfrm>
            <a:off x="1973645" y="5367195"/>
            <a:ext cx="5196709" cy="369332"/>
          </a:xfrm>
          <a:prstGeom prst="rect">
            <a:avLst/>
          </a:prstGeom>
        </p:spPr>
        <p:txBody>
          <a:bodyPr wrap="square">
            <a:spAutoFit/>
          </a:bodyPr>
          <a:lstStyle/>
          <a:p>
            <a:r>
              <a:rPr lang="en-US" altLang="zh-CN" dirty="0" err="1">
                <a:solidFill>
                  <a:srgbClr val="FF0000"/>
                </a:solidFill>
                <a:latin typeface="微软雅黑" panose="020B0503020204020204" pitchFamily="34" charset="-122"/>
                <a:ea typeface="微软雅黑" panose="020B0503020204020204" pitchFamily="34" charset="-122"/>
              </a:rPr>
              <a:t>IoT</a:t>
            </a:r>
            <a:r>
              <a:rPr lang="zh-CN" altLang="en-US" dirty="0">
                <a:solidFill>
                  <a:srgbClr val="FF0000"/>
                </a:solidFill>
                <a:latin typeface="微软雅黑" panose="020B0503020204020204" pitchFamily="34" charset="-122"/>
                <a:ea typeface="微软雅黑" panose="020B0503020204020204" pitchFamily="34" charset="-122"/>
              </a:rPr>
              <a:t>两大难题：大规模设备管理、大数据存储分析</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1529255" y="2665836"/>
            <a:ext cx="6321972" cy="2246769"/>
          </a:xfrm>
          <a:prstGeom prst="rect">
            <a:avLst/>
          </a:prstGeom>
        </p:spPr>
        <p:txBody>
          <a:bodyPr wrap="square">
            <a:spAutoFit/>
          </a:bodyPr>
          <a:lstStyle/>
          <a:p>
            <a:pPr marL="342900" indent="-342900">
              <a:buAutoNum type="arabicPeriod"/>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只支持本地网络的设备</a:t>
            </a:r>
            <a:r>
              <a:rPr lang="zh-CN" altLang="en-US" sz="2800" dirty="0">
                <a:latin typeface="微软雅黑" panose="020B0503020204020204" pitchFamily="34" charset="-122"/>
                <a:ea typeface="微软雅黑" panose="020B0503020204020204" pitchFamily="34" charset="-122"/>
              </a:rPr>
              <a:t>通信</a:t>
            </a:r>
            <a:endParaRPr lang="en-US" altLang="zh-CN" sz="2800" dirty="0">
              <a:latin typeface="微软雅黑" panose="020B0503020204020204" pitchFamily="34" charset="-122"/>
              <a:ea typeface="微软雅黑" panose="020B0503020204020204" pitchFamily="34" charset="-122"/>
            </a:endParaRPr>
          </a:p>
          <a:p>
            <a:pPr marL="342900" indent="-342900">
              <a:buAutoNum type="arabicPeriod"/>
            </a:pPr>
            <a:endParaRPr lang="en-US" altLang="zh-CN" sz="2800" dirty="0">
              <a:latin typeface="微软雅黑" panose="020B0503020204020204" pitchFamily="34" charset="-122"/>
              <a:ea typeface="微软雅黑" panose="020B0503020204020204" pitchFamily="34" charset="-122"/>
            </a:endParaRPr>
          </a:p>
          <a:p>
            <a:pPr marL="342900" indent="-342900">
              <a:buAutoNum type="arabicPeriod"/>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不提供存储功能</a:t>
            </a:r>
            <a:endParaRPr lang="en-US" altLang="zh-CN" sz="2800" dirty="0">
              <a:latin typeface="微软雅黑" panose="020B0503020204020204" pitchFamily="34" charset="-122"/>
              <a:ea typeface="微软雅黑" panose="020B0503020204020204" pitchFamily="34" charset="-122"/>
            </a:endParaRPr>
          </a:p>
          <a:p>
            <a:pPr marL="342900" indent="-342900">
              <a:buAutoNum type="arabicPeriod"/>
            </a:pPr>
            <a:endParaRPr lang="en-US" altLang="zh-CN" sz="2800" dirty="0">
              <a:latin typeface="微软雅黑" panose="020B0503020204020204" pitchFamily="34" charset="-122"/>
              <a:ea typeface="微软雅黑" panose="020B0503020204020204" pitchFamily="34" charset="-122"/>
            </a:endParaRPr>
          </a:p>
          <a:p>
            <a:pPr marL="342900" indent="-342900">
              <a:buAutoNum type="arabicPeriod"/>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不提供大数据的实时分析和处理</a:t>
            </a:r>
          </a:p>
        </p:txBody>
      </p:sp>
    </p:spTree>
    <p:extLst>
      <p:ext uri="{BB962C8B-B14F-4D97-AF65-F5344CB8AC3E}">
        <p14:creationId xmlns:p14="http://schemas.microsoft.com/office/powerpoint/2010/main" val="2259225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5" name="Rectangle 15"/>
          <p:cNvSpPr>
            <a:spLocks noChangeArrowheads="1"/>
          </p:cNvSpPr>
          <p:nvPr/>
        </p:nvSpPr>
        <p:spPr bwMode="auto">
          <a:xfrm flipV="1">
            <a:off x="152400" y="106681"/>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147145" y="1455003"/>
            <a:ext cx="8849709" cy="523220"/>
          </a:xfrm>
          <a:prstGeom prst="rect">
            <a:avLst/>
          </a:prstGeom>
          <a:noFill/>
        </p:spPr>
        <p:txBody>
          <a:bodyPr wrap="square" rtlCol="0">
            <a:spAutoFit/>
          </a:bodyPr>
          <a:lstStyle/>
          <a:p>
            <a:pPr algn="ctr"/>
            <a:r>
              <a:rPr lang="zh-CN" altLang="en-US" sz="2800" dirty="0" smtClean="0">
                <a:solidFill>
                  <a:srgbClr val="008576"/>
                </a:solidFill>
                <a:latin typeface="微软雅黑" panose="020B0503020204020204" pitchFamily="34" charset="-122"/>
                <a:ea typeface="微软雅黑" panose="020B0503020204020204" pitchFamily="34" charset="-122"/>
              </a:rPr>
              <a:t>订阅</a:t>
            </a:r>
            <a:r>
              <a:rPr lang="en-US" altLang="zh-CN" sz="2800" dirty="0" smtClean="0">
                <a:solidFill>
                  <a:srgbClr val="008576"/>
                </a:solidFill>
                <a:latin typeface="微软雅黑" panose="020B0503020204020204" pitchFamily="34" charset="-122"/>
                <a:ea typeface="微软雅黑" panose="020B0503020204020204" pitchFamily="34" charset="-122"/>
              </a:rPr>
              <a:t>/</a:t>
            </a:r>
            <a:r>
              <a:rPr lang="zh-CN" altLang="en-US" sz="2800" dirty="0" smtClean="0">
                <a:solidFill>
                  <a:srgbClr val="008576"/>
                </a:solidFill>
                <a:latin typeface="微软雅黑" panose="020B0503020204020204" pitchFamily="34" charset="-122"/>
                <a:ea typeface="微软雅黑" panose="020B0503020204020204" pitchFamily="34" charset="-122"/>
              </a:rPr>
              <a:t>发布机制</a:t>
            </a:r>
            <a:endParaRPr lang="en-US" altLang="zh-CN" sz="2800" dirty="0">
              <a:solidFill>
                <a:srgbClr val="00857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2762345" y="2263176"/>
            <a:ext cx="3628571" cy="3257143"/>
          </a:xfrm>
          <a:prstGeom prst="rect">
            <a:avLst/>
          </a:prstGeom>
        </p:spPr>
      </p:pic>
      <p:pic>
        <p:nvPicPr>
          <p:cNvPr id="9" name="图片 8"/>
          <p:cNvPicPr>
            <a:picLocks noChangeAspect="1"/>
          </p:cNvPicPr>
          <p:nvPr/>
        </p:nvPicPr>
        <p:blipFill>
          <a:blip r:embed="rId6"/>
          <a:stretch>
            <a:fillRect/>
          </a:stretch>
        </p:blipFill>
        <p:spPr>
          <a:xfrm>
            <a:off x="881523" y="1978223"/>
            <a:ext cx="7380952" cy="4666667"/>
          </a:xfrm>
          <a:prstGeom prst="rect">
            <a:avLst/>
          </a:prstGeom>
        </p:spPr>
      </p:pic>
    </p:spTree>
    <p:extLst>
      <p:ext uri="{BB962C8B-B14F-4D97-AF65-F5344CB8AC3E}">
        <p14:creationId xmlns:p14="http://schemas.microsoft.com/office/powerpoint/2010/main" val="359085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5" name="Rectangle 15"/>
          <p:cNvSpPr>
            <a:spLocks noChangeArrowheads="1"/>
          </p:cNvSpPr>
          <p:nvPr/>
        </p:nvSpPr>
        <p:spPr bwMode="auto">
          <a:xfrm flipV="1">
            <a:off x="152400" y="106681"/>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834887" y="1928192"/>
            <a:ext cx="7911548" cy="3139321"/>
          </a:xfrm>
          <a:prstGeom prst="rect">
            <a:avLst/>
          </a:prstGeom>
          <a:noFill/>
        </p:spPr>
        <p:txBody>
          <a:bodyPr wrap="square" rtlCol="0">
            <a:spAutoFit/>
          </a:bodyPr>
          <a:lstStyle/>
          <a:p>
            <a:r>
              <a:rPr lang="en-US" altLang="zh-CN" dirty="0" smtClean="0"/>
              <a:t>[1] </a:t>
            </a:r>
            <a:r>
              <a:rPr lang="en-US" altLang="zh-CN" dirty="0"/>
              <a:t>Ji S, Ye C, Wei J, et al. MERC: Match at Edge and Route intra--Cluster for Content-based Publish/Subscribe Systems[C]//Proceedings of the 16th Annual Middleware Conference. ACM, 2015: 13-24</a:t>
            </a:r>
            <a:r>
              <a:rPr lang="en-US" altLang="zh-CN" dirty="0" smtClean="0"/>
              <a:t>.</a:t>
            </a:r>
          </a:p>
          <a:p>
            <a:endParaRPr lang="en-US" altLang="zh-CN" dirty="0" smtClean="0"/>
          </a:p>
          <a:p>
            <a:r>
              <a:rPr lang="en-US" altLang="zh-CN" dirty="0" smtClean="0"/>
              <a:t>[2] </a:t>
            </a:r>
            <a:r>
              <a:rPr lang="en-US" altLang="zh-CN" dirty="0" err="1"/>
              <a:t>Villari</a:t>
            </a:r>
            <a:r>
              <a:rPr lang="en-US" altLang="zh-CN" dirty="0"/>
              <a:t> M, </a:t>
            </a:r>
            <a:r>
              <a:rPr lang="en-US" altLang="zh-CN" dirty="0" err="1"/>
              <a:t>Celesti</a:t>
            </a:r>
            <a:r>
              <a:rPr lang="en-US" altLang="zh-CN" dirty="0"/>
              <a:t> A, Fazio M, et al. </a:t>
            </a:r>
            <a:r>
              <a:rPr lang="en-US" altLang="zh-CN" dirty="0" err="1"/>
              <a:t>Alljoyn</a:t>
            </a:r>
            <a:r>
              <a:rPr lang="en-US" altLang="zh-CN" dirty="0"/>
              <a:t> lambda: An architecture for the management of smart environments in </a:t>
            </a:r>
            <a:r>
              <a:rPr lang="en-US" altLang="zh-CN" dirty="0" err="1"/>
              <a:t>iot</a:t>
            </a:r>
            <a:r>
              <a:rPr lang="en-US" altLang="zh-CN" dirty="0"/>
              <a:t>[C]//Smart Computing Workshops (SMARTCOMP Workshops), 2014 International Conference on. IEEE, 2014: 9-14</a:t>
            </a:r>
            <a:r>
              <a:rPr lang="en-US" altLang="zh-CN" dirty="0" smtClean="0"/>
              <a:t>.</a:t>
            </a:r>
          </a:p>
          <a:p>
            <a:endParaRPr lang="en-US" altLang="zh-CN" dirty="0" smtClean="0"/>
          </a:p>
          <a:p>
            <a:r>
              <a:rPr lang="en-US" altLang="zh-CN" dirty="0" smtClean="0"/>
              <a:t>[3] </a:t>
            </a:r>
            <a:r>
              <a:rPr lang="en-US" altLang="zh-CN" dirty="0"/>
              <a:t>Li G, </a:t>
            </a:r>
            <a:r>
              <a:rPr lang="en-US" altLang="zh-CN" dirty="0" err="1"/>
              <a:t>Muthusamy</a:t>
            </a:r>
            <a:r>
              <a:rPr lang="en-US" altLang="zh-CN" dirty="0"/>
              <a:t> V, Jacobsen H A. Adaptive content-based routing in general overlay topologies[C]//Proceedings of the 9th ACM/IFIP/USENIX International Conference on Middleware. Springer-</a:t>
            </a:r>
            <a:r>
              <a:rPr lang="en-US" altLang="zh-CN" dirty="0" err="1"/>
              <a:t>Verlag</a:t>
            </a:r>
            <a:r>
              <a:rPr lang="en-US" altLang="zh-CN" dirty="0"/>
              <a:t> New York, Inc., 2008: 1-21.</a:t>
            </a:r>
            <a:endParaRPr lang="zh-CN" altLang="en-US" dirty="0"/>
          </a:p>
        </p:txBody>
      </p:sp>
    </p:spTree>
    <p:extLst>
      <p:ext uri="{BB962C8B-B14F-4D97-AF65-F5344CB8AC3E}">
        <p14:creationId xmlns:p14="http://schemas.microsoft.com/office/powerpoint/2010/main" val="3106837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7" name="文本框 6"/>
          <p:cNvSpPr txBox="1"/>
          <p:nvPr/>
        </p:nvSpPr>
        <p:spPr>
          <a:xfrm>
            <a:off x="897133" y="2853559"/>
            <a:ext cx="7080219" cy="830997"/>
          </a:xfrm>
          <a:prstGeom prst="rect">
            <a:avLst/>
          </a:prstGeom>
          <a:noFill/>
        </p:spPr>
        <p:txBody>
          <a:bodyPr wrap="square" rtlCol="0">
            <a:spAutoFit/>
          </a:bodyPr>
          <a:lstStyle/>
          <a:p>
            <a:pPr algn="ctr"/>
            <a:r>
              <a:rPr lang="en-US" altLang="zh-CN" sz="4800" dirty="0" smtClean="0">
                <a:latin typeface="微软雅黑" panose="020B0503020204020204" pitchFamily="34" charset="-122"/>
                <a:ea typeface="微软雅黑" panose="020B0503020204020204" pitchFamily="34" charset="-122"/>
              </a:rPr>
              <a:t>Hydra(</a:t>
            </a:r>
            <a:r>
              <a:rPr lang="en-US" altLang="zh-CN" sz="4800" dirty="0" err="1" smtClean="0">
                <a:latin typeface="微软雅黑" panose="020B0503020204020204" pitchFamily="34" charset="-122"/>
                <a:ea typeface="微软雅黑" panose="020B0503020204020204" pitchFamily="34" charset="-122"/>
              </a:rPr>
              <a:t>LinkSmart</a:t>
            </a:r>
            <a:r>
              <a:rPr lang="en-US" altLang="zh-CN" sz="4800" dirty="0" smtClean="0">
                <a:latin typeface="微软雅黑" panose="020B0503020204020204" pitchFamily="34" charset="-122"/>
                <a:ea typeface="微软雅黑" panose="020B0503020204020204" pitchFamily="34" charset="-122"/>
              </a:rPr>
              <a:t>)</a:t>
            </a:r>
            <a:r>
              <a:rPr lang="zh-CN" altLang="en-US" sz="4800" dirty="0" smtClean="0">
                <a:latin typeface="微软雅黑" panose="020B0503020204020204" pitchFamily="34" charset="-122"/>
                <a:ea typeface="微软雅黑" panose="020B0503020204020204" pitchFamily="34" charset="-122"/>
              </a:rPr>
              <a:t>调研</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7674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矩形 1"/>
          <p:cNvSpPr/>
          <p:nvPr/>
        </p:nvSpPr>
        <p:spPr>
          <a:xfrm>
            <a:off x="435429" y="1582341"/>
            <a:ext cx="8251371" cy="2419124"/>
          </a:xfrm>
          <a:prstGeom prst="rect">
            <a:avLst/>
          </a:prstGeom>
        </p:spPr>
        <p:txBody>
          <a:bodyPr wrap="square">
            <a:spAutoFit/>
          </a:bodyPr>
          <a:lstStyle/>
          <a:p>
            <a:pPr marL="342900" indent="-342900" eaLnBrk="0" fontAlgn="base" hangingPunct="0">
              <a:lnSpc>
                <a:spcPct val="90000"/>
              </a:lnSpc>
              <a:spcBef>
                <a:spcPct val="20000"/>
              </a:spcBef>
              <a:spcAft>
                <a:spcPct val="0"/>
              </a:spcAft>
              <a:buFont typeface="Arial" charset="0"/>
              <a:buChar char="•"/>
            </a:pPr>
            <a:r>
              <a:rPr lang="en-US" altLang="zh-CN" sz="2800" dirty="0">
                <a:ea typeface="宋体" charset="-122"/>
              </a:rPr>
              <a:t>The Hydra middleware allows developers to incorporate heterogeneous physical devices into their applications by offering easy-to-use web service interfaces for controlling any type of physical device irrespective of its network technology such as Bluetooth, RF, ZigBee, RFID, </a:t>
            </a:r>
            <a:r>
              <a:rPr lang="en-US" altLang="zh-CN" sz="2800" dirty="0" err="1">
                <a:ea typeface="宋体" charset="-122"/>
              </a:rPr>
              <a:t>WiFi</a:t>
            </a:r>
            <a:r>
              <a:rPr lang="en-US" altLang="zh-CN" sz="2800" dirty="0">
                <a:ea typeface="宋体" charset="-122"/>
              </a:rPr>
              <a:t>, etc. </a:t>
            </a:r>
            <a:endParaRPr lang="zh-CN" altLang="en-US" sz="2800" dirty="0">
              <a:ea typeface="宋体" charset="-122"/>
            </a:endParaRPr>
          </a:p>
        </p:txBody>
      </p:sp>
      <p:pic>
        <p:nvPicPr>
          <p:cNvPr id="1026" name="Picture 2" descr="http://www.hydramiddleware.eu/graphics/LinkSmart_larg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6587" y="4224732"/>
            <a:ext cx="1816328" cy="181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454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102" y="1188870"/>
            <a:ext cx="7057961" cy="4731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26274" y="6060281"/>
            <a:ext cx="8491451" cy="646331"/>
          </a:xfrm>
          <a:prstGeom prst="rect">
            <a:avLst/>
          </a:prstGeom>
        </p:spPr>
        <p:txBody>
          <a:bodyPr wrap="square">
            <a:spAutoFit/>
          </a:bodyPr>
          <a:lstStyle/>
          <a:p>
            <a:r>
              <a:rPr lang="en-US" altLang="zh-CN" sz="1200" dirty="0" smtClean="0">
                <a:solidFill>
                  <a:srgbClr val="222222"/>
                </a:solidFill>
                <a:latin typeface="Arial" panose="020B0604020202020204" pitchFamily="34" charset="0"/>
              </a:rPr>
              <a:t>[1] </a:t>
            </a:r>
            <a:r>
              <a:rPr lang="en-US" altLang="zh-CN" sz="1200" dirty="0" err="1" smtClean="0">
                <a:solidFill>
                  <a:srgbClr val="222222"/>
                </a:solidFill>
                <a:latin typeface="Arial" panose="020B0604020202020204" pitchFamily="34" charset="0"/>
              </a:rPr>
              <a:t>Eisenhauer</a:t>
            </a:r>
            <a:r>
              <a:rPr lang="en-US" altLang="zh-CN" sz="1200" dirty="0" smtClean="0">
                <a:solidFill>
                  <a:srgbClr val="222222"/>
                </a:solidFill>
                <a:latin typeface="Arial" panose="020B0604020202020204" pitchFamily="34" charset="0"/>
              </a:rPr>
              <a:t> </a:t>
            </a:r>
            <a:r>
              <a:rPr lang="en-US" altLang="zh-CN" sz="1200" dirty="0">
                <a:solidFill>
                  <a:srgbClr val="222222"/>
                </a:solidFill>
                <a:latin typeface="Arial" panose="020B0604020202020204" pitchFamily="34" charset="0"/>
              </a:rPr>
              <a:t>M, </a:t>
            </a:r>
            <a:r>
              <a:rPr lang="en-US" altLang="zh-CN" sz="1200" dirty="0" err="1">
                <a:solidFill>
                  <a:srgbClr val="222222"/>
                </a:solidFill>
                <a:latin typeface="Arial" panose="020B0604020202020204" pitchFamily="34" charset="0"/>
              </a:rPr>
              <a:t>Rosengren</a:t>
            </a:r>
            <a:r>
              <a:rPr lang="en-US" altLang="zh-CN" sz="1200" dirty="0">
                <a:solidFill>
                  <a:srgbClr val="222222"/>
                </a:solidFill>
                <a:latin typeface="Arial" panose="020B0604020202020204" pitchFamily="34" charset="0"/>
              </a:rPr>
              <a:t> P, </a:t>
            </a:r>
            <a:r>
              <a:rPr lang="en-US" altLang="zh-CN" sz="1200" dirty="0" err="1">
                <a:solidFill>
                  <a:srgbClr val="222222"/>
                </a:solidFill>
                <a:latin typeface="Arial" panose="020B0604020202020204" pitchFamily="34" charset="0"/>
              </a:rPr>
              <a:t>Antolin</a:t>
            </a:r>
            <a:r>
              <a:rPr lang="en-US" altLang="zh-CN" sz="1200" dirty="0">
                <a:solidFill>
                  <a:srgbClr val="222222"/>
                </a:solidFill>
                <a:latin typeface="Arial" panose="020B0604020202020204" pitchFamily="34" charset="0"/>
              </a:rPr>
              <a:t> P. A development platform for integrating wireless devices and sensors into ambient intelligence systems[C]//2009 6th IEEE Annual Communications Society Conference on Sensor, Mesh and Ad Hoc Communications and Networks Workshops. 2009.</a:t>
            </a:r>
            <a:endParaRPr lang="zh-CN" altLang="en-US" sz="1200" dirty="0"/>
          </a:p>
        </p:txBody>
      </p:sp>
    </p:spTree>
    <p:extLst>
      <p:ext uri="{BB962C8B-B14F-4D97-AF65-F5344CB8AC3E}">
        <p14:creationId xmlns:p14="http://schemas.microsoft.com/office/powerpoint/2010/main" val="976416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 name="矩形 1"/>
          <p:cNvSpPr/>
          <p:nvPr/>
        </p:nvSpPr>
        <p:spPr>
          <a:xfrm>
            <a:off x="731125" y="1916073"/>
            <a:ext cx="7933997" cy="1569660"/>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AllJoyn </a:t>
            </a:r>
            <a:r>
              <a:rPr lang="zh-CN" altLang="en-US" sz="2400" dirty="0">
                <a:latin typeface="微软雅黑" panose="020B0503020204020204" pitchFamily="34" charset="-122"/>
                <a:ea typeface="微软雅黑" panose="020B0503020204020204" pitchFamily="34" charset="-122"/>
              </a:rPr>
              <a:t>是一</a:t>
            </a:r>
            <a:r>
              <a:rPr lang="zh-CN" altLang="en-US" sz="2400" dirty="0" smtClean="0">
                <a:latin typeface="微软雅黑" panose="020B0503020204020204" pitchFamily="34" charset="-122"/>
                <a:ea typeface="微软雅黑" panose="020B0503020204020204" pitchFamily="34" charset="-122"/>
              </a:rPr>
              <a:t>个针对物联网开发环境设计的开源连接</a:t>
            </a:r>
            <a:r>
              <a:rPr lang="zh-CN" altLang="en-US" sz="2400" dirty="0">
                <a:latin typeface="微软雅黑" panose="020B0503020204020204" pitchFamily="34" charset="-122"/>
                <a:ea typeface="微软雅黑" panose="020B0503020204020204" pitchFamily="34" charset="-122"/>
              </a:rPr>
              <a:t>和服务框架</a:t>
            </a:r>
            <a:r>
              <a:rPr lang="zh-CN" altLang="en-US" sz="2400" dirty="0" smtClean="0">
                <a:latin typeface="微软雅黑" panose="020B0503020204020204" pitchFamily="34" charset="-122"/>
                <a:ea typeface="微软雅黑" panose="020B0503020204020204" pitchFamily="34" charset="-122"/>
              </a:rPr>
              <a:t>。支持异构设备，异构操作系统上应用的互操作，使得各种</a:t>
            </a:r>
            <a:r>
              <a:rPr lang="zh-CN" altLang="en-US" sz="2400" dirty="0">
                <a:latin typeface="微软雅黑" panose="020B0503020204020204" pitchFamily="34" charset="-122"/>
                <a:ea typeface="微软雅黑" panose="020B0503020204020204" pitchFamily="34" charset="-122"/>
              </a:rPr>
              <a:t>设备都可以直接相互查找、</a:t>
            </a:r>
            <a:r>
              <a:rPr lang="zh-CN" altLang="en-US" sz="2400" dirty="0" smtClean="0">
                <a:latin typeface="微软雅黑" panose="020B0503020204020204" pitchFamily="34" charset="-122"/>
                <a:ea typeface="微软雅黑" panose="020B0503020204020204" pitchFamily="34" charset="-122"/>
              </a:rPr>
              <a:t>连接以及通信，</a:t>
            </a:r>
            <a:r>
              <a:rPr lang="zh-CN" altLang="en-US" sz="2400" dirty="0">
                <a:latin typeface="微软雅黑" panose="020B0503020204020204" pitchFamily="34" charset="-122"/>
                <a:ea typeface="微软雅黑" panose="020B0503020204020204" pitchFamily="34" charset="-122"/>
              </a:rPr>
              <a:t>而无需借助中间服务器</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5"/>
          <a:stretch>
            <a:fillRect/>
          </a:stretch>
        </p:blipFill>
        <p:spPr>
          <a:xfrm>
            <a:off x="5792514" y="5342047"/>
            <a:ext cx="2667000" cy="714375"/>
          </a:xfrm>
          <a:prstGeom prst="rect">
            <a:avLst/>
          </a:prstGeom>
        </p:spPr>
      </p:pic>
    </p:spTree>
    <p:extLst>
      <p:ext uri="{BB962C8B-B14F-4D97-AF65-F5344CB8AC3E}">
        <p14:creationId xmlns:p14="http://schemas.microsoft.com/office/powerpoint/2010/main" val="2769733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Rectangle 3"/>
          <p:cNvSpPr txBox="1">
            <a:spLocks noChangeArrowheads="1"/>
          </p:cNvSpPr>
          <p:nvPr/>
        </p:nvSpPr>
        <p:spPr bwMode="auto">
          <a:xfrm>
            <a:off x="432184" y="2061671"/>
            <a:ext cx="8279631" cy="449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sz="2800" b="1" dirty="0" smtClean="0">
                <a:solidFill>
                  <a:srgbClr val="FF0000"/>
                </a:solidFill>
                <a:ea typeface="宋体" charset="-122"/>
              </a:rPr>
              <a:t>Application </a:t>
            </a:r>
            <a:r>
              <a:rPr lang="en-US" altLang="zh-CN" sz="2800" b="1" dirty="0">
                <a:solidFill>
                  <a:srgbClr val="FF0000"/>
                </a:solidFill>
                <a:ea typeface="宋体" charset="-122"/>
              </a:rPr>
              <a:t>Elements(AEs) </a:t>
            </a:r>
            <a:r>
              <a:rPr lang="en-US" altLang="zh-CN" sz="2800" dirty="0" smtClean="0">
                <a:ea typeface="宋体" charset="-122"/>
              </a:rPr>
              <a:t>: AEs </a:t>
            </a:r>
            <a:r>
              <a:rPr lang="en-US" altLang="zh-CN" sz="2800" dirty="0">
                <a:ea typeface="宋体" charset="-122"/>
              </a:rPr>
              <a:t>are meant to be deployed and run on </a:t>
            </a:r>
            <a:r>
              <a:rPr lang="en-US" altLang="zh-CN" sz="2800" dirty="0" smtClean="0">
                <a:ea typeface="宋体" charset="-122"/>
              </a:rPr>
              <a:t>comparably </a:t>
            </a:r>
            <a:r>
              <a:rPr lang="en-US" altLang="zh-CN" sz="2800" dirty="0">
                <a:ea typeface="宋体" charset="-122"/>
              </a:rPr>
              <a:t>powerful </a:t>
            </a:r>
            <a:r>
              <a:rPr lang="en-US" altLang="zh-CN" sz="2800" dirty="0" smtClean="0">
                <a:ea typeface="宋体" charset="-122"/>
              </a:rPr>
              <a:t>machines</a:t>
            </a:r>
            <a:r>
              <a:rPr lang="en-US" altLang="zh-CN" sz="2800" dirty="0">
                <a:ea typeface="宋体" charset="-122"/>
              </a:rPr>
              <a:t>.</a:t>
            </a:r>
          </a:p>
          <a:p>
            <a:pPr>
              <a:lnSpc>
                <a:spcPct val="90000"/>
              </a:lnSpc>
            </a:pPr>
            <a:r>
              <a:rPr lang="en-US" altLang="zh-CN" sz="2800" b="1" dirty="0" smtClean="0">
                <a:solidFill>
                  <a:srgbClr val="FF0000"/>
                </a:solidFill>
                <a:ea typeface="宋体" charset="-122"/>
              </a:rPr>
              <a:t>Device </a:t>
            </a:r>
            <a:r>
              <a:rPr lang="en-US" altLang="zh-CN" sz="2800" b="1" dirty="0">
                <a:solidFill>
                  <a:srgbClr val="FF0000"/>
                </a:solidFill>
                <a:ea typeface="宋体" charset="-122"/>
              </a:rPr>
              <a:t>Elements(DEs</a:t>
            </a:r>
            <a:r>
              <a:rPr lang="en-US" altLang="zh-CN" sz="2800" b="1" dirty="0" smtClean="0">
                <a:solidFill>
                  <a:srgbClr val="FF0000"/>
                </a:solidFill>
                <a:ea typeface="宋体" charset="-122"/>
              </a:rPr>
              <a:t>)</a:t>
            </a:r>
            <a:r>
              <a:rPr lang="en-US" altLang="zh-CN" sz="2800" dirty="0" smtClean="0">
                <a:solidFill>
                  <a:srgbClr val="FF0000"/>
                </a:solidFill>
                <a:ea typeface="宋体" charset="-122"/>
              </a:rPr>
              <a:t> </a:t>
            </a:r>
            <a:r>
              <a:rPr lang="en-US" altLang="zh-CN" sz="2800" dirty="0" smtClean="0">
                <a:ea typeface="宋体" charset="-122"/>
              </a:rPr>
              <a:t>: </a:t>
            </a:r>
            <a:r>
              <a:rPr lang="en-US" altLang="zh-CN" sz="2800" dirty="0">
                <a:ea typeface="宋体" charset="-122"/>
              </a:rPr>
              <a:t>DEs describe components that are usually deployed inside Hydra-enabled devices where small devices may be involved. </a:t>
            </a:r>
            <a:endParaRPr lang="en-US" altLang="zh-CN" sz="2800" dirty="0" smtClean="0">
              <a:ea typeface="宋体" charset="-122"/>
            </a:endParaRPr>
          </a:p>
          <a:p>
            <a:pPr>
              <a:lnSpc>
                <a:spcPct val="90000"/>
              </a:lnSpc>
            </a:pPr>
            <a:endParaRPr lang="en-US" altLang="zh-CN" sz="2800" dirty="0" smtClean="0">
              <a:ea typeface="宋体" charset="-122"/>
            </a:endParaRPr>
          </a:p>
        </p:txBody>
      </p:sp>
    </p:spTree>
    <p:extLst>
      <p:ext uri="{BB962C8B-B14F-4D97-AF65-F5344CB8AC3E}">
        <p14:creationId xmlns:p14="http://schemas.microsoft.com/office/powerpoint/2010/main" val="3672511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Content Placeholder 2"/>
          <p:cNvSpPr txBox="1">
            <a:spLocks/>
          </p:cNvSpPr>
          <p:nvPr/>
        </p:nvSpPr>
        <p:spPr>
          <a:xfrm>
            <a:off x="539552" y="1475481"/>
            <a:ext cx="8229600" cy="52565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sz="2400" dirty="0" smtClean="0">
                <a:ea typeface="宋体" charset="-122"/>
              </a:rPr>
              <a:t>Discovery Architecture</a:t>
            </a:r>
          </a:p>
          <a:p>
            <a:pPr lvl="1"/>
            <a:r>
              <a:rPr lang="en-GB" altLang="zh-CN" sz="2000" dirty="0" smtClean="0">
                <a:ea typeface="宋体" charset="-122"/>
              </a:rPr>
              <a:t>Ontology-driven device discovery</a:t>
            </a:r>
          </a:p>
          <a:p>
            <a:r>
              <a:rPr lang="en-GB" altLang="zh-CN" sz="2400" dirty="0" smtClean="0">
                <a:ea typeface="宋体" charset="-122"/>
              </a:rPr>
              <a:t>P2P architecture for Device Networks</a:t>
            </a:r>
          </a:p>
          <a:p>
            <a:pPr lvl="1"/>
            <a:r>
              <a:rPr lang="en-GB" altLang="zh-CN" sz="2000" dirty="0" smtClean="0">
                <a:ea typeface="宋体" charset="-122"/>
              </a:rPr>
              <a:t>Accessing and controlling devices irrespective of where they are</a:t>
            </a:r>
          </a:p>
          <a:p>
            <a:r>
              <a:rPr lang="en-GB" altLang="zh-CN" sz="2400" dirty="0" smtClean="0">
                <a:ea typeface="宋体" charset="-122"/>
              </a:rPr>
              <a:t>Secure Service</a:t>
            </a:r>
          </a:p>
          <a:p>
            <a:pPr lvl="1"/>
            <a:r>
              <a:rPr lang="en-GB" altLang="zh-CN" sz="2000" dirty="0" smtClean="0">
                <a:ea typeface="宋体" charset="-122"/>
              </a:rPr>
              <a:t>Secure Communication between core managers</a:t>
            </a:r>
          </a:p>
          <a:p>
            <a:pPr lvl="1"/>
            <a:r>
              <a:rPr lang="en-GB" altLang="zh-CN" sz="2000" dirty="0" smtClean="0">
                <a:ea typeface="宋体" charset="-122"/>
              </a:rPr>
              <a:t>Policy Manager integrated to configure/control access to devices</a:t>
            </a:r>
          </a:p>
          <a:p>
            <a:r>
              <a:rPr lang="en-GB" altLang="zh-CN" sz="2400" dirty="0" smtClean="0">
                <a:ea typeface="宋体" charset="-122"/>
              </a:rPr>
              <a:t>Storage Manager</a:t>
            </a:r>
          </a:p>
          <a:p>
            <a:pPr lvl="1"/>
            <a:r>
              <a:rPr lang="en-GB" altLang="zh-CN" sz="2000" dirty="0" smtClean="0">
                <a:ea typeface="宋体" charset="-122"/>
              </a:rPr>
              <a:t>Save and logging data</a:t>
            </a:r>
          </a:p>
          <a:p>
            <a:r>
              <a:rPr lang="en-GB" altLang="zh-CN" sz="2400" dirty="0" smtClean="0">
                <a:solidFill>
                  <a:srgbClr val="C00000"/>
                </a:solidFill>
                <a:ea typeface="宋体" charset="-122"/>
              </a:rPr>
              <a:t>Context Manager</a:t>
            </a:r>
          </a:p>
          <a:p>
            <a:pPr lvl="1"/>
            <a:r>
              <a:rPr lang="en-GB" altLang="zh-CN" sz="2000" dirty="0" smtClean="0">
                <a:ea typeface="宋体" charset="-122"/>
              </a:rPr>
              <a:t>Allows to set up rules for applications</a:t>
            </a:r>
          </a:p>
        </p:txBody>
      </p:sp>
      <p:sp>
        <p:nvSpPr>
          <p:cNvPr id="2" name="矩形 1"/>
          <p:cNvSpPr/>
          <p:nvPr/>
        </p:nvSpPr>
        <p:spPr>
          <a:xfrm>
            <a:off x="417219" y="6084443"/>
            <a:ext cx="8926286" cy="461665"/>
          </a:xfrm>
          <a:prstGeom prst="rect">
            <a:avLst/>
          </a:prstGeom>
        </p:spPr>
        <p:txBody>
          <a:bodyPr wrap="square">
            <a:spAutoFit/>
          </a:bodyPr>
          <a:lstStyle/>
          <a:p>
            <a:r>
              <a:rPr lang="en-US" altLang="zh-CN" sz="1200" dirty="0" smtClean="0">
                <a:latin typeface="Arial" panose="020B0604020202020204" pitchFamily="34" charset="0"/>
              </a:rPr>
              <a:t>[2] Sabol </a:t>
            </a:r>
            <a:r>
              <a:rPr lang="en-US" altLang="zh-CN" sz="1200" dirty="0">
                <a:latin typeface="Arial" panose="020B0604020202020204" pitchFamily="34" charset="0"/>
              </a:rPr>
              <a:t>T, </a:t>
            </a:r>
            <a:r>
              <a:rPr lang="en-US" altLang="zh-CN" sz="1200" dirty="0" err="1">
                <a:latin typeface="Arial" panose="020B0604020202020204" pitchFamily="34" charset="0"/>
              </a:rPr>
              <a:t>Kostelnk</a:t>
            </a:r>
            <a:r>
              <a:rPr lang="en-US" altLang="zh-CN" sz="1200" dirty="0">
                <a:latin typeface="Arial" panose="020B0604020202020204" pitchFamily="34" charset="0"/>
              </a:rPr>
              <a:t> P, </a:t>
            </a:r>
            <a:r>
              <a:rPr lang="en-US" altLang="zh-CN" sz="1200" dirty="0" err="1">
                <a:latin typeface="Arial" panose="020B0604020202020204" pitchFamily="34" charset="0"/>
              </a:rPr>
              <a:t>Sarnovsky</a:t>
            </a:r>
            <a:r>
              <a:rPr lang="en-US" altLang="zh-CN" sz="1200" dirty="0">
                <a:latin typeface="Arial" panose="020B0604020202020204" pitchFamily="34" charset="0"/>
              </a:rPr>
              <a:t> M. HYDRA Project-Use of Semantic Technologies for Networked Embedded System Middleware[C]//1st Workshop on Intelligent and Knowledge oriented Technologies. 2006.</a:t>
            </a:r>
            <a:endParaRPr lang="zh-CN" altLang="en-US" sz="1200" dirty="0"/>
          </a:p>
        </p:txBody>
      </p:sp>
    </p:spTree>
    <p:extLst>
      <p:ext uri="{BB962C8B-B14F-4D97-AF65-F5344CB8AC3E}">
        <p14:creationId xmlns:p14="http://schemas.microsoft.com/office/powerpoint/2010/main" val="1450913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7" name="Rectangle 3"/>
          <p:cNvSpPr txBox="1">
            <a:spLocks noChangeArrowheads="1"/>
          </p:cNvSpPr>
          <p:nvPr/>
        </p:nvSpPr>
        <p:spPr bwMode="auto">
          <a:xfrm>
            <a:off x="139729" y="1300084"/>
            <a:ext cx="8508875"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zh-CN" sz="2400" b="1" dirty="0" err="1">
                <a:solidFill>
                  <a:srgbClr val="FF0000"/>
                </a:solidFill>
                <a:ea typeface="宋体" charset="-122"/>
              </a:rPr>
              <a:t>Reasoner</a:t>
            </a:r>
            <a:r>
              <a:rPr lang="en-US" altLang="zh-CN" sz="2400" dirty="0" smtClean="0">
                <a:solidFill>
                  <a:srgbClr val="FF0000"/>
                </a:solidFill>
                <a:ea typeface="宋体" charset="-122"/>
              </a:rPr>
              <a:t>: </a:t>
            </a:r>
            <a:r>
              <a:rPr lang="en-US" altLang="zh-CN" sz="2400" dirty="0" smtClean="0">
                <a:ea typeface="宋体" charset="-122"/>
              </a:rPr>
              <a:t>The </a:t>
            </a:r>
            <a:r>
              <a:rPr lang="en-US" altLang="zh-CN" sz="2400" dirty="0" err="1">
                <a:ea typeface="宋体" charset="-122"/>
              </a:rPr>
              <a:t>reasoner</a:t>
            </a:r>
            <a:r>
              <a:rPr lang="en-US" altLang="zh-CN" sz="2400" dirty="0">
                <a:ea typeface="宋体" charset="-122"/>
              </a:rPr>
              <a:t> module is responsible for reasoning about devices </a:t>
            </a:r>
            <a:r>
              <a:rPr lang="en-US" altLang="zh-CN" sz="2400" dirty="0" smtClean="0">
                <a:ea typeface="宋体" charset="-122"/>
              </a:rPr>
              <a:t>and </a:t>
            </a:r>
            <a:r>
              <a:rPr lang="en-US" altLang="zh-CN" sz="2400" dirty="0">
                <a:ea typeface="宋体" charset="-122"/>
              </a:rPr>
              <a:t>their status and provides </a:t>
            </a:r>
            <a:r>
              <a:rPr lang="en-US" altLang="zh-CN" sz="2400" dirty="0" err="1">
                <a:ea typeface="宋体" charset="-122"/>
              </a:rPr>
              <a:t>inferencing</a:t>
            </a:r>
            <a:r>
              <a:rPr lang="en-US" altLang="zh-CN" sz="2400" dirty="0">
                <a:ea typeface="宋体" charset="-122"/>
              </a:rPr>
              <a:t> mechanisms for instance to </a:t>
            </a:r>
            <a:r>
              <a:rPr lang="en-US" altLang="zh-CN" sz="2400" dirty="0" smtClean="0">
                <a:ea typeface="宋体" charset="-122"/>
              </a:rPr>
              <a:t>conclude </a:t>
            </a:r>
            <a:r>
              <a:rPr lang="en-US" altLang="zh-CN" sz="2400" dirty="0">
                <a:ea typeface="宋体" charset="-122"/>
              </a:rPr>
              <a:t>what type of device has entered the network. </a:t>
            </a:r>
          </a:p>
          <a:p>
            <a:pPr>
              <a:lnSpc>
                <a:spcPct val="90000"/>
              </a:lnSpc>
            </a:pPr>
            <a:r>
              <a:rPr lang="en-US" altLang="zh-CN" sz="2400" b="1" dirty="0" smtClean="0">
                <a:solidFill>
                  <a:srgbClr val="FF0000"/>
                </a:solidFill>
                <a:ea typeface="宋体" charset="-122"/>
              </a:rPr>
              <a:t>Query </a:t>
            </a:r>
            <a:r>
              <a:rPr lang="en-US" altLang="zh-CN" sz="2400" b="1" dirty="0">
                <a:solidFill>
                  <a:srgbClr val="FF0000"/>
                </a:solidFill>
                <a:ea typeface="宋体" charset="-122"/>
              </a:rPr>
              <a:t>module</a:t>
            </a:r>
            <a:r>
              <a:rPr lang="en-US" altLang="zh-CN" sz="2400" dirty="0" smtClean="0">
                <a:solidFill>
                  <a:srgbClr val="FF0000"/>
                </a:solidFill>
                <a:ea typeface="宋体" charset="-122"/>
              </a:rPr>
              <a:t>: </a:t>
            </a:r>
            <a:r>
              <a:rPr lang="en-US" altLang="zh-CN" sz="2400" dirty="0" smtClean="0">
                <a:ea typeface="宋体" charset="-122"/>
              </a:rPr>
              <a:t>The </a:t>
            </a:r>
            <a:r>
              <a:rPr lang="en-US" altLang="zh-CN" sz="2400" dirty="0">
                <a:ea typeface="宋体" charset="-122"/>
              </a:rPr>
              <a:t>query module allows for retrieving information </a:t>
            </a:r>
            <a:r>
              <a:rPr lang="en-US" altLang="zh-CN" sz="2400" dirty="0" smtClean="0">
                <a:ea typeface="宋体" charset="-122"/>
              </a:rPr>
              <a:t>regarding </a:t>
            </a:r>
            <a:r>
              <a:rPr lang="en-US" altLang="zh-CN" sz="2400" dirty="0">
                <a:ea typeface="宋体" charset="-122"/>
              </a:rPr>
              <a:t>devices and their capabilities. </a:t>
            </a:r>
          </a:p>
          <a:p>
            <a:pPr>
              <a:lnSpc>
                <a:spcPct val="90000"/>
              </a:lnSpc>
            </a:pPr>
            <a:r>
              <a:rPr lang="en-US" altLang="zh-CN" sz="2400" b="1" dirty="0" smtClean="0">
                <a:solidFill>
                  <a:srgbClr val="FF0000"/>
                </a:solidFill>
                <a:ea typeface="宋体" charset="-122"/>
              </a:rPr>
              <a:t>Update </a:t>
            </a:r>
            <a:r>
              <a:rPr lang="en-US" altLang="zh-CN" sz="2400" b="1" dirty="0">
                <a:solidFill>
                  <a:srgbClr val="FF0000"/>
                </a:solidFill>
                <a:ea typeface="宋体" charset="-122"/>
              </a:rPr>
              <a:t>module</a:t>
            </a:r>
            <a:r>
              <a:rPr lang="en-US" altLang="zh-CN" sz="2400" dirty="0" smtClean="0">
                <a:solidFill>
                  <a:srgbClr val="FF0000"/>
                </a:solidFill>
                <a:ea typeface="宋体" charset="-122"/>
              </a:rPr>
              <a:t>: </a:t>
            </a:r>
            <a:r>
              <a:rPr lang="en-US" altLang="zh-CN" sz="2400" dirty="0" smtClean="0">
                <a:ea typeface="宋体" charset="-122"/>
              </a:rPr>
              <a:t>The </a:t>
            </a:r>
            <a:r>
              <a:rPr lang="en-US" altLang="zh-CN" sz="2400" dirty="0">
                <a:ea typeface="宋体" charset="-122"/>
              </a:rPr>
              <a:t>update module allows entering of new information, </a:t>
            </a:r>
            <a:r>
              <a:rPr lang="en-US" altLang="zh-CN" sz="2400" dirty="0" smtClean="0">
                <a:ea typeface="宋体" charset="-122"/>
              </a:rPr>
              <a:t>deletion </a:t>
            </a:r>
            <a:r>
              <a:rPr lang="en-US" altLang="zh-CN" sz="2400" dirty="0">
                <a:ea typeface="宋体" charset="-122"/>
              </a:rPr>
              <a:t>and changes to the ontology at both design time and run time. </a:t>
            </a:r>
          </a:p>
          <a:p>
            <a:pPr>
              <a:lnSpc>
                <a:spcPct val="90000"/>
              </a:lnSpc>
            </a:pPr>
            <a:r>
              <a:rPr lang="en-US" altLang="zh-CN" sz="2400" b="1" dirty="0" smtClean="0">
                <a:solidFill>
                  <a:srgbClr val="FF0000"/>
                </a:solidFill>
                <a:ea typeface="宋体" charset="-122"/>
              </a:rPr>
              <a:t>Versioning</a:t>
            </a:r>
            <a:r>
              <a:rPr lang="en-US" altLang="zh-CN" sz="2400" dirty="0" smtClean="0">
                <a:solidFill>
                  <a:srgbClr val="FF0000"/>
                </a:solidFill>
                <a:ea typeface="宋体" charset="-122"/>
              </a:rPr>
              <a:t>: </a:t>
            </a:r>
            <a:r>
              <a:rPr lang="en-US" altLang="zh-CN" sz="2400" dirty="0" smtClean="0">
                <a:ea typeface="宋体" charset="-122"/>
              </a:rPr>
              <a:t>The </a:t>
            </a:r>
            <a:r>
              <a:rPr lang="en-US" altLang="zh-CN" sz="2400" dirty="0">
                <a:ea typeface="宋体" charset="-122"/>
              </a:rPr>
              <a:t>versioning module is responsible for managing different </a:t>
            </a:r>
            <a:r>
              <a:rPr lang="en-US" altLang="zh-CN" sz="2400" dirty="0" smtClean="0">
                <a:ea typeface="宋体" charset="-122"/>
              </a:rPr>
              <a:t>version </a:t>
            </a:r>
            <a:r>
              <a:rPr lang="en-US" altLang="zh-CN" sz="2400" dirty="0">
                <a:ea typeface="宋体" charset="-122"/>
              </a:rPr>
              <a:t>of the ontology. This includes different versions of devices and </a:t>
            </a:r>
            <a:r>
              <a:rPr lang="en-US" altLang="zh-CN" sz="2400" dirty="0" smtClean="0">
                <a:ea typeface="宋体" charset="-122"/>
              </a:rPr>
              <a:t>services</a:t>
            </a:r>
            <a:r>
              <a:rPr lang="en-US" altLang="zh-CN" sz="2400" dirty="0">
                <a:ea typeface="宋体" charset="-122"/>
              </a:rPr>
              <a:t>. </a:t>
            </a:r>
          </a:p>
          <a:p>
            <a:pPr>
              <a:lnSpc>
                <a:spcPct val="90000"/>
              </a:lnSpc>
            </a:pPr>
            <a:r>
              <a:rPr lang="en-US" altLang="zh-CN" sz="2400" b="1" dirty="0" smtClean="0">
                <a:solidFill>
                  <a:srgbClr val="FF0000"/>
                </a:solidFill>
                <a:ea typeface="宋体" charset="-122"/>
              </a:rPr>
              <a:t>Parse </a:t>
            </a:r>
            <a:r>
              <a:rPr lang="en-US" altLang="zh-CN" sz="2400" b="1" dirty="0">
                <a:solidFill>
                  <a:srgbClr val="FF0000"/>
                </a:solidFill>
                <a:ea typeface="宋体" charset="-122"/>
              </a:rPr>
              <a:t>&amp; Annotate</a:t>
            </a:r>
            <a:r>
              <a:rPr lang="en-US" altLang="zh-CN" sz="2400" dirty="0" smtClean="0">
                <a:solidFill>
                  <a:srgbClr val="FF0000"/>
                </a:solidFill>
                <a:ea typeface="宋体" charset="-122"/>
              </a:rPr>
              <a:t>: </a:t>
            </a:r>
            <a:r>
              <a:rPr lang="en-US" altLang="zh-CN" sz="2400" dirty="0" smtClean="0">
                <a:ea typeface="宋体" charset="-122"/>
              </a:rPr>
              <a:t>The </a:t>
            </a:r>
            <a:r>
              <a:rPr lang="en-US" altLang="zh-CN" sz="2400" dirty="0">
                <a:ea typeface="宋体" charset="-122"/>
              </a:rPr>
              <a:t>parse &amp; annotate modules is responsible for </a:t>
            </a:r>
            <a:r>
              <a:rPr lang="en-US" altLang="zh-CN" sz="2400" dirty="0" smtClean="0">
                <a:ea typeface="宋体" charset="-122"/>
              </a:rPr>
              <a:t>automatically </a:t>
            </a:r>
            <a:r>
              <a:rPr lang="en-US" altLang="zh-CN" sz="2400" dirty="0">
                <a:ea typeface="宋体" charset="-122"/>
              </a:rPr>
              <a:t>update the ontology with new device types. </a:t>
            </a:r>
            <a:endParaRPr lang="en-US" altLang="zh-CN" sz="2400" dirty="0" smtClean="0">
              <a:ea typeface="宋体" charset="-122"/>
            </a:endParaRPr>
          </a:p>
        </p:txBody>
      </p:sp>
      <p:sp>
        <p:nvSpPr>
          <p:cNvPr id="8" name="标题 1"/>
          <p:cNvSpPr>
            <a:spLocks noGrp="1"/>
          </p:cNvSpPr>
          <p:nvPr>
            <p:ph type="title"/>
          </p:nvPr>
        </p:nvSpPr>
        <p:spPr>
          <a:xfrm>
            <a:off x="4572000" y="0"/>
            <a:ext cx="8229600" cy="1143000"/>
          </a:xfrm>
        </p:spPr>
        <p:txBody>
          <a:bodyPr/>
          <a:lstStyle/>
          <a:p>
            <a:pPr>
              <a:lnSpc>
                <a:spcPct val="90000"/>
              </a:lnSpc>
            </a:pPr>
            <a:r>
              <a:rPr lang="en-US" altLang="zh-CN" b="1" dirty="0" smtClean="0">
                <a:ea typeface="宋体" charset="-122"/>
              </a:rPr>
              <a:t>Ontology Manager</a:t>
            </a:r>
            <a:endParaRPr lang="en-US" altLang="zh-CN" b="1" dirty="0">
              <a:ea typeface="宋体" charset="-122"/>
            </a:endParaRPr>
          </a:p>
        </p:txBody>
      </p:sp>
    </p:spTree>
    <p:extLst>
      <p:ext uri="{BB962C8B-B14F-4D97-AF65-F5344CB8AC3E}">
        <p14:creationId xmlns:p14="http://schemas.microsoft.com/office/powerpoint/2010/main" val="170748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3" name="图片 2"/>
          <p:cNvPicPr>
            <a:picLocks noChangeAspect="1"/>
          </p:cNvPicPr>
          <p:nvPr/>
        </p:nvPicPr>
        <p:blipFill>
          <a:blip r:embed="rId4"/>
          <a:stretch>
            <a:fillRect/>
          </a:stretch>
        </p:blipFill>
        <p:spPr>
          <a:xfrm>
            <a:off x="1976762" y="1188870"/>
            <a:ext cx="5190476" cy="4466667"/>
          </a:xfrm>
          <a:prstGeom prst="rect">
            <a:avLst/>
          </a:prstGeom>
        </p:spPr>
      </p:pic>
      <p:sp>
        <p:nvSpPr>
          <p:cNvPr id="7" name="矩形 6"/>
          <p:cNvSpPr/>
          <p:nvPr/>
        </p:nvSpPr>
        <p:spPr>
          <a:xfrm>
            <a:off x="407322" y="5938062"/>
            <a:ext cx="8237913" cy="461665"/>
          </a:xfrm>
          <a:prstGeom prst="rect">
            <a:avLst/>
          </a:prstGeom>
        </p:spPr>
        <p:txBody>
          <a:bodyPr wrap="square">
            <a:spAutoFit/>
          </a:bodyPr>
          <a:lstStyle/>
          <a:p>
            <a:r>
              <a:rPr lang="en-US" altLang="zh-CN" sz="1200" dirty="0" smtClean="0">
                <a:solidFill>
                  <a:srgbClr val="222222"/>
                </a:solidFill>
                <a:latin typeface="Arial" panose="020B0604020202020204" pitchFamily="34" charset="0"/>
              </a:rPr>
              <a:t>[3]Zhang </a:t>
            </a:r>
            <a:r>
              <a:rPr lang="en-US" altLang="zh-CN" sz="1200" dirty="0">
                <a:solidFill>
                  <a:srgbClr val="222222"/>
                </a:solidFill>
                <a:latin typeface="Arial" panose="020B0604020202020204" pitchFamily="34" charset="0"/>
              </a:rPr>
              <a:t>W, Hansen K M. Towards self-managed pervasive middleware using owl/</a:t>
            </a:r>
            <a:r>
              <a:rPr lang="en-US" altLang="zh-CN" sz="1200" dirty="0" err="1">
                <a:solidFill>
                  <a:srgbClr val="222222"/>
                </a:solidFill>
                <a:latin typeface="Arial" panose="020B0604020202020204" pitchFamily="34" charset="0"/>
              </a:rPr>
              <a:t>swrl</a:t>
            </a:r>
            <a:r>
              <a:rPr lang="en-US" altLang="zh-CN" sz="1200" dirty="0">
                <a:solidFill>
                  <a:srgbClr val="222222"/>
                </a:solidFill>
                <a:latin typeface="Arial" panose="020B0604020202020204" pitchFamily="34" charset="0"/>
              </a:rPr>
              <a:t> ontologies[C]//Fifth International Workshop on Modelling and Reasoning in Context. MRC 2008. 2008.</a:t>
            </a:r>
            <a:endParaRPr lang="zh-CN" altLang="en-US" sz="1200" dirty="0"/>
          </a:p>
        </p:txBody>
      </p:sp>
    </p:spTree>
    <p:extLst>
      <p:ext uri="{BB962C8B-B14F-4D97-AF65-F5344CB8AC3E}">
        <p14:creationId xmlns:p14="http://schemas.microsoft.com/office/powerpoint/2010/main" val="822592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8" name="标题 1"/>
          <p:cNvSpPr>
            <a:spLocks noGrp="1"/>
          </p:cNvSpPr>
          <p:nvPr>
            <p:ph type="title"/>
          </p:nvPr>
        </p:nvSpPr>
        <p:spPr>
          <a:xfrm>
            <a:off x="4189615" y="0"/>
            <a:ext cx="4954385" cy="1143000"/>
          </a:xfrm>
        </p:spPr>
        <p:txBody>
          <a:bodyPr>
            <a:normAutofit fontScale="90000"/>
          </a:bodyPr>
          <a:lstStyle/>
          <a:p>
            <a:pPr>
              <a:lnSpc>
                <a:spcPct val="90000"/>
              </a:lnSpc>
            </a:pPr>
            <a:r>
              <a:rPr lang="en-US" altLang="zh-CN" b="1" dirty="0" smtClean="0">
                <a:ea typeface="宋体" charset="-122"/>
              </a:rPr>
              <a:t>Context/Event Manager</a:t>
            </a:r>
            <a:endParaRPr lang="en-US" altLang="zh-CN" b="1" dirty="0">
              <a:ea typeface="宋体" charset="-122"/>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08" y="1459567"/>
            <a:ext cx="80486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47687" y="6047392"/>
            <a:ext cx="8222046" cy="461665"/>
          </a:xfrm>
          <a:prstGeom prst="rect">
            <a:avLst/>
          </a:prstGeom>
        </p:spPr>
        <p:txBody>
          <a:bodyPr wrap="square">
            <a:spAutoFit/>
          </a:bodyPr>
          <a:lstStyle/>
          <a:p>
            <a:r>
              <a:rPr lang="en-US" altLang="zh-CN" sz="1200" dirty="0" smtClean="0">
                <a:solidFill>
                  <a:srgbClr val="222222"/>
                </a:solidFill>
                <a:latin typeface="Arial" panose="020B0604020202020204" pitchFamily="34" charset="0"/>
              </a:rPr>
              <a:t>[4] Zhang </a:t>
            </a:r>
            <a:r>
              <a:rPr lang="en-US" altLang="zh-CN" sz="1200" dirty="0">
                <a:solidFill>
                  <a:srgbClr val="222222"/>
                </a:solidFill>
                <a:latin typeface="Arial" panose="020B0604020202020204" pitchFamily="34" charset="0"/>
              </a:rPr>
              <a:t>W, Hansen K M. An OWL/SWRL Based Diagnosis Approach in a Pervasive Middleware[C]//SEKE. 2008: 893-898.</a:t>
            </a:r>
            <a:endParaRPr lang="zh-CN" altLang="en-US" sz="1200" dirty="0">
              <a:solidFill>
                <a:srgbClr val="222222"/>
              </a:solidFill>
              <a:latin typeface="Arial" panose="020B0604020202020204" pitchFamily="34" charset="0"/>
            </a:endParaRPr>
          </a:p>
        </p:txBody>
      </p:sp>
    </p:spTree>
    <p:extLst>
      <p:ext uri="{BB962C8B-B14F-4D97-AF65-F5344CB8AC3E}">
        <p14:creationId xmlns:p14="http://schemas.microsoft.com/office/powerpoint/2010/main" val="530102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8" name="标题 1"/>
          <p:cNvSpPr>
            <a:spLocks noGrp="1"/>
          </p:cNvSpPr>
          <p:nvPr>
            <p:ph type="title"/>
          </p:nvPr>
        </p:nvSpPr>
        <p:spPr>
          <a:xfrm>
            <a:off x="4688378" y="0"/>
            <a:ext cx="4455622" cy="1143000"/>
          </a:xfrm>
        </p:spPr>
        <p:txBody>
          <a:bodyPr>
            <a:normAutofit/>
          </a:bodyPr>
          <a:lstStyle/>
          <a:p>
            <a:pPr>
              <a:lnSpc>
                <a:spcPct val="90000"/>
              </a:lnSpc>
            </a:pPr>
            <a:r>
              <a:rPr lang="en-US" altLang="zh-CN" b="1" dirty="0" smtClean="0">
                <a:ea typeface="宋体" charset="-122"/>
              </a:rPr>
              <a:t>Context awareness</a:t>
            </a:r>
            <a:endParaRPr lang="en-US" altLang="zh-CN" b="1" dirty="0">
              <a:ea typeface="宋体" charset="-122"/>
            </a:endParaRPr>
          </a:p>
        </p:txBody>
      </p:sp>
      <p:sp>
        <p:nvSpPr>
          <p:cNvPr id="2" name="矩形 1"/>
          <p:cNvSpPr/>
          <p:nvPr/>
        </p:nvSpPr>
        <p:spPr>
          <a:xfrm>
            <a:off x="0" y="1585579"/>
            <a:ext cx="8944495" cy="4302716"/>
          </a:xfrm>
          <a:prstGeom prst="rect">
            <a:avLst/>
          </a:prstGeom>
        </p:spPr>
        <p:txBody>
          <a:bodyPr wrap="square">
            <a:spAutoFit/>
          </a:bodyPr>
          <a:lstStyle/>
          <a:p>
            <a:pPr marL="342900" indent="-342900" eaLnBrk="0" fontAlgn="base" hangingPunct="0">
              <a:lnSpc>
                <a:spcPct val="90000"/>
              </a:lnSpc>
              <a:spcBef>
                <a:spcPct val="20000"/>
              </a:spcBef>
              <a:spcAft>
                <a:spcPct val="0"/>
              </a:spcAft>
              <a:buFont typeface="Arial" charset="0"/>
              <a:buChar char="•"/>
            </a:pPr>
            <a:r>
              <a:rPr lang="zh-CN" altLang="en-US" sz="2400" b="1" dirty="0">
                <a:solidFill>
                  <a:srgbClr val="FF0000"/>
                </a:solidFill>
                <a:ea typeface="宋体" charset="-122"/>
              </a:rPr>
              <a:t>Resource awareness </a:t>
            </a:r>
            <a:r>
              <a:rPr lang="zh-CN" altLang="en-US" sz="2400" b="1" dirty="0">
                <a:ea typeface="宋体" charset="-122"/>
              </a:rPr>
              <a:t>This includes hardware, for example CPU, and software, for example operating system.</a:t>
            </a:r>
          </a:p>
          <a:p>
            <a:pPr marL="342900" indent="-342900" eaLnBrk="0" fontAlgn="base" hangingPunct="0">
              <a:lnSpc>
                <a:spcPct val="90000"/>
              </a:lnSpc>
              <a:spcBef>
                <a:spcPct val="20000"/>
              </a:spcBef>
              <a:spcAft>
                <a:spcPct val="0"/>
              </a:spcAft>
              <a:buFont typeface="Arial" charset="0"/>
              <a:buChar char="•"/>
            </a:pPr>
            <a:r>
              <a:rPr lang="zh-CN" altLang="en-US" sz="2400" b="1" dirty="0">
                <a:solidFill>
                  <a:srgbClr val="FF0000"/>
                </a:solidFill>
                <a:ea typeface="宋体" charset="-122"/>
              </a:rPr>
              <a:t>Power awareness </a:t>
            </a:r>
            <a:r>
              <a:rPr lang="zh-CN" altLang="en-US" sz="2400" b="1" dirty="0">
                <a:ea typeface="宋体" charset="-122"/>
              </a:rPr>
              <a:t>Dierent network carriers use dierent amount of energy during transmission. This will be considered during service provision. Battery information for device is also need to be known.</a:t>
            </a:r>
          </a:p>
          <a:p>
            <a:pPr marL="342900" indent="-342900" eaLnBrk="0" fontAlgn="base" hangingPunct="0">
              <a:lnSpc>
                <a:spcPct val="90000"/>
              </a:lnSpc>
              <a:spcBef>
                <a:spcPct val="20000"/>
              </a:spcBef>
              <a:spcAft>
                <a:spcPct val="0"/>
              </a:spcAft>
              <a:buFont typeface="Arial" charset="0"/>
              <a:buChar char="•"/>
            </a:pPr>
            <a:r>
              <a:rPr lang="zh-CN" altLang="en-US" sz="2400" b="1" dirty="0">
                <a:solidFill>
                  <a:srgbClr val="FF0000"/>
                </a:solidFill>
                <a:ea typeface="宋体" charset="-122"/>
              </a:rPr>
              <a:t>QoS awareness </a:t>
            </a:r>
            <a:r>
              <a:rPr lang="zh-CN" altLang="en-US" sz="2400" b="1" dirty="0">
                <a:ea typeface="宋体" charset="-122"/>
              </a:rPr>
              <a:t>As one of the important criteria for the selection of service,QoS is another context that shows both static and dynamic </a:t>
            </a:r>
            <a:r>
              <a:rPr lang="en-US" altLang="zh-CN" sz="2400" b="1" dirty="0" smtClean="0">
                <a:ea typeface="宋体" charset="-122"/>
              </a:rPr>
              <a:t>aspects </a:t>
            </a:r>
            <a:r>
              <a:rPr lang="zh-CN" altLang="en-US" sz="2400" b="1" dirty="0" smtClean="0">
                <a:ea typeface="宋体" charset="-122"/>
              </a:rPr>
              <a:t>to </a:t>
            </a:r>
            <a:r>
              <a:rPr lang="zh-CN" altLang="en-US" sz="2400" b="1" dirty="0">
                <a:ea typeface="宋体" charset="-122"/>
              </a:rPr>
              <a:t>the middleware, for example latency.</a:t>
            </a:r>
          </a:p>
          <a:p>
            <a:pPr marL="342900" indent="-342900" eaLnBrk="0" fontAlgn="base" hangingPunct="0">
              <a:lnSpc>
                <a:spcPct val="90000"/>
              </a:lnSpc>
              <a:spcBef>
                <a:spcPct val="20000"/>
              </a:spcBef>
              <a:spcAft>
                <a:spcPct val="0"/>
              </a:spcAft>
              <a:buFont typeface="Arial" charset="0"/>
              <a:buChar char="•"/>
            </a:pPr>
            <a:r>
              <a:rPr lang="zh-CN" altLang="en-US" sz="2400" b="1" dirty="0">
                <a:solidFill>
                  <a:srgbClr val="FF0000"/>
                </a:solidFill>
                <a:ea typeface="宋体" charset="-122"/>
              </a:rPr>
              <a:t>Security awareness </a:t>
            </a:r>
            <a:r>
              <a:rPr lang="zh-CN" altLang="en-US" sz="2400" b="1" dirty="0">
                <a:ea typeface="宋体" charset="-122"/>
              </a:rPr>
              <a:t>The right information should be transferred to the right user at the right time in the right place using the agreed service level agreement, and in the appropriate format.</a:t>
            </a:r>
          </a:p>
        </p:txBody>
      </p:sp>
    </p:spTree>
    <p:extLst>
      <p:ext uri="{BB962C8B-B14F-4D97-AF65-F5344CB8AC3E}">
        <p14:creationId xmlns:p14="http://schemas.microsoft.com/office/powerpoint/2010/main" val="4022083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8" name="标题 1"/>
          <p:cNvSpPr>
            <a:spLocks noGrp="1"/>
          </p:cNvSpPr>
          <p:nvPr>
            <p:ph type="title"/>
          </p:nvPr>
        </p:nvSpPr>
        <p:spPr>
          <a:xfrm>
            <a:off x="4688378" y="0"/>
            <a:ext cx="4455622" cy="1143000"/>
          </a:xfrm>
        </p:spPr>
        <p:txBody>
          <a:bodyPr>
            <a:normAutofit/>
          </a:bodyPr>
          <a:lstStyle/>
          <a:p>
            <a:pPr>
              <a:lnSpc>
                <a:spcPct val="90000"/>
              </a:lnSpc>
            </a:pPr>
            <a:r>
              <a:rPr lang="en-US" altLang="zh-CN" b="1" dirty="0" smtClean="0">
                <a:ea typeface="宋体" charset="-122"/>
              </a:rPr>
              <a:t>Diagnosis Ontology</a:t>
            </a:r>
            <a:endParaRPr lang="en-US" altLang="zh-CN" b="1" dirty="0">
              <a:ea typeface="宋体" charset="-122"/>
            </a:endParaRPr>
          </a:p>
        </p:txBody>
      </p:sp>
      <p:pic>
        <p:nvPicPr>
          <p:cNvPr id="7" name="图片 6"/>
          <p:cNvPicPr>
            <a:picLocks noChangeAspect="1"/>
          </p:cNvPicPr>
          <p:nvPr/>
        </p:nvPicPr>
        <p:blipFill>
          <a:blip r:embed="rId5"/>
          <a:stretch>
            <a:fillRect/>
          </a:stretch>
        </p:blipFill>
        <p:spPr>
          <a:xfrm>
            <a:off x="219075" y="1270697"/>
            <a:ext cx="8705850" cy="5387365"/>
          </a:xfrm>
          <a:prstGeom prst="rect">
            <a:avLst/>
          </a:prstGeom>
        </p:spPr>
      </p:pic>
      <p:grpSp>
        <p:nvGrpSpPr>
          <p:cNvPr id="17" name="组合 16"/>
          <p:cNvGrpSpPr/>
          <p:nvPr/>
        </p:nvGrpSpPr>
        <p:grpSpPr>
          <a:xfrm>
            <a:off x="4925464" y="1585702"/>
            <a:ext cx="3981450" cy="5072360"/>
            <a:chOff x="4925464" y="1585702"/>
            <a:chExt cx="3981450" cy="5072360"/>
          </a:xfrm>
        </p:grpSpPr>
        <p:sp>
          <p:nvSpPr>
            <p:cNvPr id="12" name="矩形 11"/>
            <p:cNvSpPr/>
            <p:nvPr/>
          </p:nvSpPr>
          <p:spPr>
            <a:xfrm>
              <a:off x="5095874" y="2190750"/>
              <a:ext cx="3248026" cy="446731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4" name="文本框 13"/>
            <p:cNvSpPr txBox="1"/>
            <p:nvPr/>
          </p:nvSpPr>
          <p:spPr>
            <a:xfrm>
              <a:off x="4925464" y="1585702"/>
              <a:ext cx="3981450" cy="523220"/>
            </a:xfrm>
            <a:prstGeom prst="rect">
              <a:avLst/>
            </a:prstGeom>
            <a:noFill/>
          </p:spPr>
          <p:txBody>
            <a:bodyPr wrap="square" rtlCol="0">
              <a:spAutoFit/>
            </a:bodyPr>
            <a:lstStyle/>
            <a:p>
              <a:r>
                <a:rPr lang="en-US" altLang="zh-CN" sz="2800" dirty="0" smtClean="0">
                  <a:solidFill>
                    <a:srgbClr val="C00000"/>
                  </a:solidFill>
                </a:rPr>
                <a:t>State Machine Transition</a:t>
              </a:r>
              <a:endParaRPr lang="zh-CN" altLang="en-US" sz="2800" dirty="0">
                <a:solidFill>
                  <a:srgbClr val="C00000"/>
                </a:solidFill>
              </a:endParaRPr>
            </a:p>
          </p:txBody>
        </p:sp>
      </p:grpSp>
      <p:grpSp>
        <p:nvGrpSpPr>
          <p:cNvPr id="19" name="组合 18"/>
          <p:cNvGrpSpPr/>
          <p:nvPr/>
        </p:nvGrpSpPr>
        <p:grpSpPr>
          <a:xfrm>
            <a:off x="219074" y="1626616"/>
            <a:ext cx="3762376" cy="4793234"/>
            <a:chOff x="219074" y="1626616"/>
            <a:chExt cx="3762376" cy="4793234"/>
          </a:xfrm>
        </p:grpSpPr>
        <p:sp>
          <p:nvSpPr>
            <p:cNvPr id="11" name="矩形 10"/>
            <p:cNvSpPr/>
            <p:nvPr/>
          </p:nvSpPr>
          <p:spPr>
            <a:xfrm>
              <a:off x="219074" y="2190750"/>
              <a:ext cx="2714625" cy="42291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9075" y="1626616"/>
              <a:ext cx="3762375" cy="523220"/>
            </a:xfrm>
            <a:prstGeom prst="rect">
              <a:avLst/>
            </a:prstGeom>
            <a:noFill/>
          </p:spPr>
          <p:txBody>
            <a:bodyPr wrap="square" rtlCol="0">
              <a:spAutoFit/>
            </a:bodyPr>
            <a:lstStyle/>
            <a:p>
              <a:r>
                <a:rPr lang="en-US" altLang="zh-CN" sz="2800" dirty="0" smtClean="0">
                  <a:solidFill>
                    <a:srgbClr val="C00000"/>
                  </a:solidFill>
                </a:rPr>
                <a:t>Malfunction Log</a:t>
              </a:r>
              <a:endParaRPr lang="zh-CN" altLang="en-US" sz="2800" dirty="0">
                <a:solidFill>
                  <a:srgbClr val="C00000"/>
                </a:solidFill>
              </a:endParaRPr>
            </a:p>
          </p:txBody>
        </p:sp>
      </p:grpSp>
      <p:grpSp>
        <p:nvGrpSpPr>
          <p:cNvPr id="18" name="组合 17"/>
          <p:cNvGrpSpPr/>
          <p:nvPr/>
        </p:nvGrpSpPr>
        <p:grpSpPr>
          <a:xfrm>
            <a:off x="2633661" y="2604102"/>
            <a:ext cx="3762375" cy="3897575"/>
            <a:chOff x="2633661" y="2604102"/>
            <a:chExt cx="3762375" cy="3897575"/>
          </a:xfrm>
        </p:grpSpPr>
        <p:sp>
          <p:nvSpPr>
            <p:cNvPr id="13" name="矩形 12"/>
            <p:cNvSpPr/>
            <p:nvPr/>
          </p:nvSpPr>
          <p:spPr>
            <a:xfrm>
              <a:off x="2695574" y="3173580"/>
              <a:ext cx="1992804" cy="3328097"/>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633661" y="2604102"/>
              <a:ext cx="3762375" cy="523220"/>
            </a:xfrm>
            <a:prstGeom prst="rect">
              <a:avLst/>
            </a:prstGeom>
            <a:noFill/>
          </p:spPr>
          <p:txBody>
            <a:bodyPr wrap="square" rtlCol="0">
              <a:spAutoFit/>
            </a:bodyPr>
            <a:lstStyle/>
            <a:p>
              <a:r>
                <a:rPr lang="en-US" altLang="zh-CN" sz="2800" dirty="0" smtClean="0">
                  <a:solidFill>
                    <a:srgbClr val="C00000"/>
                  </a:solidFill>
                </a:rPr>
                <a:t>Error Reports</a:t>
              </a:r>
              <a:endParaRPr lang="zh-CN" altLang="en-US" sz="2800" dirty="0">
                <a:solidFill>
                  <a:srgbClr val="C00000"/>
                </a:solidFill>
              </a:endParaRPr>
            </a:p>
          </p:txBody>
        </p:sp>
      </p:grpSp>
    </p:spTree>
    <p:extLst>
      <p:ext uri="{BB962C8B-B14F-4D97-AF65-F5344CB8AC3E}">
        <p14:creationId xmlns:p14="http://schemas.microsoft.com/office/powerpoint/2010/main" val="364166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8" name="标题 1"/>
          <p:cNvSpPr>
            <a:spLocks noGrp="1"/>
          </p:cNvSpPr>
          <p:nvPr>
            <p:ph type="title"/>
          </p:nvPr>
        </p:nvSpPr>
        <p:spPr>
          <a:xfrm>
            <a:off x="4972050" y="0"/>
            <a:ext cx="4171950" cy="1143000"/>
          </a:xfrm>
        </p:spPr>
        <p:txBody>
          <a:bodyPr>
            <a:normAutofit/>
          </a:bodyPr>
          <a:lstStyle/>
          <a:p>
            <a:pPr>
              <a:lnSpc>
                <a:spcPct val="90000"/>
              </a:lnSpc>
            </a:pPr>
            <a:r>
              <a:rPr lang="en-US" altLang="zh-CN" b="1" dirty="0" smtClean="0">
                <a:ea typeface="宋体" charset="-122"/>
              </a:rPr>
              <a:t>Self-Management</a:t>
            </a:r>
            <a:endParaRPr lang="en-US" altLang="zh-CN" b="1" dirty="0">
              <a:ea typeface="宋体" charset="-122"/>
            </a:endParaRPr>
          </a:p>
        </p:txBody>
      </p:sp>
      <p:pic>
        <p:nvPicPr>
          <p:cNvPr id="2" name="图片 1"/>
          <p:cNvPicPr>
            <a:picLocks noChangeAspect="1"/>
          </p:cNvPicPr>
          <p:nvPr/>
        </p:nvPicPr>
        <p:blipFill>
          <a:blip r:embed="rId5"/>
          <a:stretch>
            <a:fillRect/>
          </a:stretch>
        </p:blipFill>
        <p:spPr>
          <a:xfrm>
            <a:off x="1272017" y="1188870"/>
            <a:ext cx="6328934" cy="5354577"/>
          </a:xfrm>
          <a:prstGeom prst="rect">
            <a:avLst/>
          </a:prstGeom>
        </p:spPr>
      </p:pic>
    </p:spTree>
    <p:extLst>
      <p:ext uri="{BB962C8B-B14F-4D97-AF65-F5344CB8AC3E}">
        <p14:creationId xmlns:p14="http://schemas.microsoft.com/office/powerpoint/2010/main" val="371337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1026" name="Picture 2" descr="apps-and-router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362" y="1188870"/>
            <a:ext cx="7657275" cy="494391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673367" y="6210155"/>
            <a:ext cx="2101062"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总体网络拓扑结构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7315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矩形 5"/>
          <p:cNvSpPr/>
          <p:nvPr/>
        </p:nvSpPr>
        <p:spPr>
          <a:xfrm>
            <a:off x="3977159" y="6210155"/>
            <a:ext cx="179726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三</a:t>
            </a:r>
            <a:r>
              <a:rPr lang="zh-CN" altLang="en-US" dirty="0" smtClean="0">
                <a:latin typeface="微软雅黑" panose="020B0503020204020204" pitchFamily="34" charset="-122"/>
                <a:ea typeface="微软雅黑" panose="020B0503020204020204" pitchFamily="34" charset="-122"/>
              </a:rPr>
              <a:t>种拓扑结构</a:t>
            </a:r>
            <a:endParaRPr lang="zh-CN" altLang="en-US" dirty="0">
              <a:latin typeface="微软雅黑" panose="020B0503020204020204" pitchFamily="34" charset="-122"/>
              <a:ea typeface="微软雅黑" panose="020B0503020204020204" pitchFamily="34" charset="-122"/>
            </a:endParaRPr>
          </a:p>
        </p:txBody>
      </p:sp>
      <p:pic>
        <p:nvPicPr>
          <p:cNvPr id="4098" name="Picture 2" descr="multiple-apps-bundled-router-devic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031" y="1393246"/>
            <a:ext cx="6302430" cy="4656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41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6" name="矩形 5"/>
          <p:cNvSpPr/>
          <p:nvPr/>
        </p:nvSpPr>
        <p:spPr>
          <a:xfrm>
            <a:off x="3977159" y="6210155"/>
            <a:ext cx="179726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三</a:t>
            </a:r>
            <a:r>
              <a:rPr lang="zh-CN" altLang="en-US" dirty="0" smtClean="0">
                <a:latin typeface="微软雅黑" panose="020B0503020204020204" pitchFamily="34" charset="-122"/>
                <a:ea typeface="微软雅黑" panose="020B0503020204020204" pitchFamily="34" charset="-122"/>
              </a:rPr>
              <a:t>种拓扑结构</a:t>
            </a:r>
            <a:endParaRPr lang="zh-CN" altLang="en-US" dirty="0">
              <a:latin typeface="微软雅黑" panose="020B0503020204020204" pitchFamily="34" charset="-122"/>
              <a:ea typeface="微软雅黑" panose="020B0503020204020204" pitchFamily="34" charset="-122"/>
            </a:endParaRPr>
          </a:p>
        </p:txBody>
      </p:sp>
      <p:pic>
        <p:nvPicPr>
          <p:cNvPr id="6146" name="Picture 2" descr="multiple-apps-standalone-router-devic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835" y="1356105"/>
            <a:ext cx="6306393" cy="4693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594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5122" name="Picture 2" descr="alljoyn-thin-app-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062" y="1601912"/>
            <a:ext cx="8085875" cy="42786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977159" y="6210155"/>
            <a:ext cx="179726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三</a:t>
            </a:r>
            <a:r>
              <a:rPr lang="zh-CN" altLang="en-US" dirty="0" smtClean="0">
                <a:latin typeface="微软雅黑" panose="020B0503020204020204" pitchFamily="34" charset="-122"/>
                <a:ea typeface="微软雅黑" panose="020B0503020204020204" pitchFamily="34" charset="-122"/>
              </a:rPr>
              <a:t>种拓扑结构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2776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pic>
        <p:nvPicPr>
          <p:cNvPr id="7170" name="Picture 2" descr="alljoyn-software-architect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27" y="1377882"/>
            <a:ext cx="2871404" cy="517299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箭头连接符 10"/>
          <p:cNvCxnSpPr/>
          <p:nvPr/>
        </p:nvCxnSpPr>
        <p:spPr>
          <a:xfrm flipV="1">
            <a:off x="3231931" y="4647288"/>
            <a:ext cx="189186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231931" y="3523719"/>
            <a:ext cx="189186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231931" y="2356294"/>
            <a:ext cx="189186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3231931" y="5977885"/>
            <a:ext cx="189186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23485" y="1588308"/>
            <a:ext cx="3279228" cy="1015663"/>
          </a:xfrm>
          <a:prstGeom prst="rect">
            <a:avLst/>
          </a:prstGeom>
          <a:noFill/>
          <a:effectLst>
            <a:glow rad="101600">
              <a:schemeClr val="accent1">
                <a:satMod val="175000"/>
                <a:alpha val="40000"/>
              </a:schemeClr>
            </a:glow>
          </a:effectLst>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设计</a:t>
            </a:r>
            <a:r>
              <a:rPr lang="zh-CN" altLang="en-US" sz="2000" dirty="0" smtClean="0">
                <a:latin typeface="微软雅黑" panose="020B0503020204020204" pitchFamily="34" charset="-122"/>
                <a:ea typeface="微软雅黑" panose="020B0503020204020204" pitchFamily="34" charset="-122"/>
              </a:rPr>
              <a:t>的应用代码，可以直接使用</a:t>
            </a:r>
            <a:r>
              <a:rPr lang="en-US" altLang="zh-CN" sz="2000" dirty="0">
                <a:latin typeface="微软雅黑" panose="020B0503020204020204" pitchFamily="34" charset="-122"/>
                <a:ea typeface="微软雅黑" panose="020B0503020204020204" pitchFamily="34" charset="-122"/>
              </a:rPr>
              <a:t>Service Frameworks Libraries</a:t>
            </a:r>
            <a:r>
              <a:rPr lang="zh-CN" altLang="en-US" sz="2000" dirty="0">
                <a:latin typeface="微软雅黑" panose="020B0503020204020204" pitchFamily="34" charset="-122"/>
                <a:ea typeface="微软雅黑" panose="020B0503020204020204" pitchFamily="34" charset="-122"/>
              </a:rPr>
              <a:t>以及 </a:t>
            </a:r>
            <a:r>
              <a:rPr lang="en-US" altLang="zh-CN" sz="2000" dirty="0">
                <a:latin typeface="微软雅黑" panose="020B0503020204020204" pitchFamily="34" charset="-122"/>
                <a:ea typeface="微软雅黑" panose="020B0503020204020204" pitchFamily="34" charset="-122"/>
              </a:rPr>
              <a:t>Core </a:t>
            </a:r>
            <a:r>
              <a:rPr lang="en-US" altLang="zh-CN" sz="2000" dirty="0" smtClean="0">
                <a:latin typeface="微软雅黑" panose="020B0503020204020204" pitchFamily="34" charset="-122"/>
                <a:ea typeface="微软雅黑" panose="020B0503020204020204" pitchFamily="34" charset="-122"/>
              </a:rPr>
              <a:t>Library</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sp>
        <p:nvSpPr>
          <p:cNvPr id="18" name="文本框 17"/>
          <p:cNvSpPr txBox="1"/>
          <p:nvPr/>
        </p:nvSpPr>
        <p:spPr>
          <a:xfrm>
            <a:off x="5323484" y="2792983"/>
            <a:ext cx="3442143" cy="1323439"/>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AllJoyn</a:t>
            </a:r>
            <a:r>
              <a:rPr lang="zh-CN" altLang="en-US" sz="2000" dirty="0">
                <a:latin typeface="微软雅黑" panose="020B0503020204020204" pitchFamily="34" charset="-122"/>
                <a:ea typeface="微软雅黑" panose="020B0503020204020204" pitchFamily="34" charset="-122"/>
              </a:rPr>
              <a:t>服务框架实现一组通用</a:t>
            </a:r>
            <a:r>
              <a:rPr lang="zh-CN" altLang="en-US" sz="2000" dirty="0" smtClean="0">
                <a:latin typeface="微软雅黑" panose="020B0503020204020204" pitchFamily="34" charset="-122"/>
                <a:ea typeface="微软雅黑" panose="020B0503020204020204" pitchFamily="34" charset="-122"/>
              </a:rPr>
              <a:t>服务，如</a:t>
            </a:r>
            <a:r>
              <a:rPr lang="en-US" altLang="zh-CN" sz="2000" dirty="0" smtClean="0">
                <a:latin typeface="微软雅黑" panose="020B0503020204020204" pitchFamily="34" charset="-122"/>
                <a:ea typeface="微软雅黑" panose="020B0503020204020204" pitchFamily="34" charset="-122"/>
              </a:rPr>
              <a:t>Configuration</a:t>
            </a:r>
            <a:r>
              <a:rPr lang="zh-CN" altLang="en-US" sz="2000" dirty="0" smtClean="0">
                <a:latin typeface="微软雅黑" panose="020B0503020204020204" pitchFamily="34" charset="-122"/>
                <a:ea typeface="微软雅黑" panose="020B0503020204020204" pitchFamily="34" charset="-122"/>
              </a:rPr>
              <a:t>，应用及设备之间的确保互操作；</a:t>
            </a:r>
            <a:endParaRPr lang="en-US" altLang="zh-CN"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323485" y="5470053"/>
            <a:ext cx="3279228" cy="1015663"/>
          </a:xfrm>
          <a:prstGeom prst="rect">
            <a:avLst/>
          </a:prstGeom>
          <a:noFill/>
          <a:effectLst>
            <a:glow rad="101600">
              <a:schemeClr val="accent1">
                <a:satMod val="175000"/>
                <a:alpha val="40000"/>
              </a:schemeClr>
            </a:glow>
          </a:effectLst>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AllJoyn Routers</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APPs</a:t>
            </a:r>
            <a:r>
              <a:rPr lang="zh-CN" altLang="en-US" sz="2000" dirty="0" smtClean="0">
                <a:latin typeface="微软雅黑" panose="020B0503020204020204" pitchFamily="34" charset="-122"/>
                <a:ea typeface="微软雅黑" panose="020B0503020204020204" pitchFamily="34" charset="-122"/>
              </a:rPr>
              <a:t>消息传递</a:t>
            </a:r>
            <a:r>
              <a:rPr lang="en-US" altLang="zh-CN" sz="2000" dirty="0" smtClean="0">
                <a:latin typeface="微软雅黑" panose="020B0503020204020204" pitchFamily="34" charset="-122"/>
                <a:ea typeface="微软雅黑" panose="020B0503020204020204" pitchFamily="34" charset="-122"/>
              </a:rPr>
              <a:t>AllJoyn</a:t>
            </a:r>
            <a:r>
              <a:rPr lang="zh-CN" altLang="en-US" sz="2000" dirty="0" smtClean="0">
                <a:latin typeface="微软雅黑" panose="020B0503020204020204" pitchFamily="34" charset="-122"/>
                <a:ea typeface="微软雅黑" panose="020B0503020204020204" pitchFamily="34" charset="-122"/>
              </a:rPr>
              <a:t>消息，封装了多种传输方式。</a:t>
            </a:r>
            <a:endParaRPr lang="en-US" altLang="zh-CN" sz="2000" dirty="0" smtClean="0">
              <a:latin typeface="微软雅黑" panose="020B0503020204020204" pitchFamily="34" charset="-122"/>
              <a:ea typeface="微软雅黑" panose="020B0503020204020204" pitchFamily="34" charset="-122"/>
            </a:endParaRPr>
          </a:p>
        </p:txBody>
      </p:sp>
      <p:sp>
        <p:nvSpPr>
          <p:cNvPr id="21" name="文本框 20"/>
          <p:cNvSpPr txBox="1"/>
          <p:nvPr/>
        </p:nvSpPr>
        <p:spPr>
          <a:xfrm>
            <a:off x="5323485" y="4285406"/>
            <a:ext cx="3268722"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提供在</a:t>
            </a:r>
            <a:r>
              <a:rPr lang="en-US" altLang="zh-CN" sz="2000" dirty="0" smtClean="0">
                <a:latin typeface="微软雅黑" panose="020B0503020204020204" pitchFamily="34" charset="-122"/>
                <a:ea typeface="微软雅黑" panose="020B0503020204020204" pitchFamily="34" charset="-122"/>
              </a:rPr>
              <a:t>AllJoyn</a:t>
            </a:r>
            <a:r>
              <a:rPr lang="zh-CN" altLang="en-US" sz="2000" dirty="0" smtClean="0">
                <a:latin typeface="微软雅黑" panose="020B0503020204020204" pitchFamily="34" charset="-122"/>
                <a:ea typeface="微软雅黑" panose="020B0503020204020204" pitchFamily="34" charset="-122"/>
              </a:rPr>
              <a:t>网络中进行信息交互的最底层接口的集合；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0343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17" name="矩形 16"/>
          <p:cNvSpPr/>
          <p:nvPr/>
        </p:nvSpPr>
        <p:spPr>
          <a:xfrm>
            <a:off x="296061" y="1549816"/>
            <a:ext cx="8568559" cy="523220"/>
          </a:xfrm>
          <a:prstGeom prst="rect">
            <a:avLst/>
          </a:prstGeom>
        </p:spPr>
        <p:txBody>
          <a:bodyPr wrap="square">
            <a:spAutoFit/>
          </a:bodyPr>
          <a:lstStyle/>
          <a:p>
            <a:pPr algn="ctr"/>
            <a:r>
              <a:rPr lang="en-US" altLang="zh-CN" sz="2800" dirty="0" smtClean="0">
                <a:solidFill>
                  <a:srgbClr val="008576"/>
                </a:solidFill>
                <a:latin typeface="微软雅黑" panose="020B0503020204020204" pitchFamily="34" charset="-122"/>
                <a:ea typeface="微软雅黑" panose="020B0503020204020204" pitchFamily="34" charset="-122"/>
              </a:rPr>
              <a:t>Router</a:t>
            </a:r>
          </a:p>
        </p:txBody>
      </p:sp>
      <mc:AlternateContent xmlns:mc="http://schemas.openxmlformats.org/markup-compatibility/2006" xmlns:a14="http://schemas.microsoft.com/office/drawing/2010/main">
        <mc:Choice Requires="a14">
          <p:sp>
            <p:nvSpPr>
              <p:cNvPr id="7176" name="内容占位符 7175"/>
              <p:cNvSpPr>
                <a:spLocks noGrp="1"/>
              </p:cNvSpPr>
              <p:nvPr>
                <p:ph idx="1"/>
              </p:nvPr>
            </p:nvSpPr>
            <p:spPr>
              <a:xfrm>
                <a:off x="-1223240" y="2253517"/>
                <a:ext cx="11607159"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rPr>
                        <m:t>𝑩𝑼𝑺</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𝑩𝒖𝒔𝒂𝒕𝒕𝒂𝒄𝒉𝒎𝒆𝒏𝒕</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𝑰𝒏𝒕𝒆𝒓𝒏𝒂𝒍</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𝑫𝒂𝒆𝒎𝒐𝒏𝑹𝒐𝒖𝒕𝒆𝒓</m:t>
                      </m:r>
                      <m:d>
                        <m:dPr>
                          <m:begChr m:val="{"/>
                          <m:endChr m:val=""/>
                          <m:ctrlPr>
                            <a:rPr lang="en-US" altLang="zh-CN" sz="1400" b="1" i="1" smtClean="0">
                              <a:latin typeface="Cambria Math" panose="02040503050406030204" pitchFamily="18" charset="0"/>
                            </a:rPr>
                          </m:ctrlPr>
                        </m:dPr>
                        <m:e>
                          <m:eqArr>
                            <m:eqArrPr>
                              <m:ctrlPr>
                                <a:rPr lang="en-US" altLang="zh-CN" sz="1400" b="1" i="1" smtClean="0">
                                  <a:latin typeface="Cambria Math" panose="02040503050406030204" pitchFamily="18" charset="0"/>
                                </a:rPr>
                              </m:ctrlPr>
                            </m:eqArrPr>
                            <m:e>
                              <m:r>
                                <a:rPr lang="en-US" altLang="zh-CN" sz="1400" b="1" i="1">
                                  <a:latin typeface="Cambria Math" panose="02040503050406030204" pitchFamily="18" charset="0"/>
                                </a:rPr>
                                <m:t>𝑳𝒐𝒄𝒂𝒍𝑬𝒏𝒅𝒑𝒐𝒊𝒏𝒕</m:t>
                              </m:r>
                            </m:e>
                            <m:e>
                              <m:r>
                                <a:rPr lang="en-US" altLang="zh-CN" sz="1400" b="1" i="1">
                                  <a:latin typeface="Cambria Math" panose="02040503050406030204" pitchFamily="18" charset="0"/>
                                </a:rPr>
                                <m:t>𝑹𝒆𝒎𝒐𝒕𝒆𝑬𝒏𝒅𝒑𝒐𝒊𝒏𝒕</m:t>
                              </m:r>
                              <m:d>
                                <m:dPr>
                                  <m:begChr m:val="{"/>
                                  <m:endChr m:val=""/>
                                  <m:ctrlPr>
                                    <a:rPr lang="en-US" altLang="zh-CN" sz="1400" b="1" i="1" smtClean="0">
                                      <a:latin typeface="Cambria Math" panose="02040503050406030204" pitchFamily="18" charset="0"/>
                                    </a:rPr>
                                  </m:ctrlPr>
                                </m:dPr>
                                <m:e>
                                  <m:eqArr>
                                    <m:eqArrPr>
                                      <m:ctrlPr>
                                        <a:rPr lang="en-US" altLang="zh-CN" sz="1400" b="1" i="1" smtClean="0">
                                          <a:latin typeface="Cambria Math" panose="02040503050406030204" pitchFamily="18" charset="0"/>
                                        </a:rPr>
                                      </m:ctrlPr>
                                    </m:eqArrPr>
                                    <m:e>
                                      <m:r>
                                        <a:rPr lang="en-US" altLang="zh-CN" sz="1400" b="1" i="1">
                                          <a:latin typeface="Cambria Math" panose="02040503050406030204" pitchFamily="18" charset="0"/>
                                        </a:rPr>
                                        <m:t>𝑫𝒂𝒆𝒎𝒐𝒏𝑬𝒏𝒅𝒑𝒐𝒊𝒏𝒕</m:t>
                                      </m:r>
                                    </m:e>
                                    <m:e>
                                      <m:r>
                                        <a:rPr lang="en-US" altLang="zh-CN" sz="1400" b="1" i="1">
                                          <a:latin typeface="Cambria Math" panose="02040503050406030204" pitchFamily="18" charset="0"/>
                                        </a:rPr>
                                        <m:t>𝑻𝑪𝑷𝑬𝒏𝒅𝒑𝒐𝒊𝒏𝒕</m:t>
                                      </m:r>
                                    </m:e>
                                    <m:e>
                                      <m:r>
                                        <a:rPr lang="en-US" altLang="zh-CN" sz="1400" b="1" i="1">
                                          <a:latin typeface="Cambria Math" panose="02040503050406030204" pitchFamily="18" charset="0"/>
                                        </a:rPr>
                                        <m:t>𝑩𝑻𝑬𝒏𝒅𝒑𝒐𝒊𝒏𝒕</m:t>
                                      </m:r>
                                    </m:e>
                                    <m:e>
                                      <m:r>
                                        <a:rPr lang="en-US" altLang="zh-CN" sz="1400" b="1" i="1">
                                          <a:latin typeface="Cambria Math" panose="02040503050406030204" pitchFamily="18" charset="0"/>
                                        </a:rPr>
                                        <m:t>𝒐𝒕𝒉𝒆𝒓</m:t>
                                      </m:r>
                                    </m:e>
                                  </m:eqArr>
                                </m:e>
                              </m:d>
                            </m:e>
                            <m:e>
                              <m:r>
                                <a:rPr lang="en-US" altLang="zh-CN" sz="1400" b="1" i="1" smtClean="0">
                                  <a:solidFill>
                                    <a:srgbClr val="FF0000"/>
                                  </a:solidFill>
                                  <a:latin typeface="Cambria Math" panose="02040503050406030204" pitchFamily="18" charset="0"/>
                                </a:rPr>
                                <m:t>𝑽</m:t>
                              </m:r>
                              <m:r>
                                <a:rPr lang="en-US" altLang="zh-CN" sz="1400" b="1" i="1">
                                  <a:solidFill>
                                    <a:srgbClr val="FF0000"/>
                                  </a:solidFill>
                                  <a:latin typeface="Cambria Math" panose="02040503050406030204" pitchFamily="18" charset="0"/>
                                </a:rPr>
                                <m:t>𝒊𝒕</m:t>
                              </m:r>
                              <m:r>
                                <a:rPr lang="en-US" altLang="zh-CN" sz="1400" b="1" i="1" smtClean="0">
                                  <a:solidFill>
                                    <a:srgbClr val="FF0000"/>
                                  </a:solidFill>
                                  <a:latin typeface="Cambria Math" panose="02040503050406030204" pitchFamily="18" charset="0"/>
                                </a:rPr>
                                <m:t>𝒓𝒕𝒖𝒂𝒍𝑬</m:t>
                              </m:r>
                              <m:r>
                                <a:rPr lang="en-US" altLang="zh-CN" sz="1400" b="1" i="1">
                                  <a:solidFill>
                                    <a:srgbClr val="FF0000"/>
                                  </a:solidFill>
                                  <a:latin typeface="Cambria Math" panose="02040503050406030204" pitchFamily="18" charset="0"/>
                                </a:rPr>
                                <m:t>𝒏𝒅𝒑𝒐𝒊𝒏𝒕</m:t>
                              </m:r>
                            </m:e>
                          </m:eqArr>
                        </m:e>
                      </m:d>
                    </m:oMath>
                  </m:oMathPara>
                </a14:m>
                <a:endParaRPr lang="zh-CN" altLang="en-US" sz="1400" b="1" i="1" dirty="0">
                  <a:latin typeface="微软雅黑" panose="020B0503020204020204" pitchFamily="34" charset="-122"/>
                  <a:ea typeface="微软雅黑" panose="020B0503020204020204" pitchFamily="34" charset="-122"/>
                </a:endParaRPr>
              </a:p>
            </p:txBody>
          </p:sp>
        </mc:Choice>
        <mc:Fallback xmlns="">
          <p:sp>
            <p:nvSpPr>
              <p:cNvPr id="7176" name="内容占位符 7175"/>
              <p:cNvSpPr>
                <a:spLocks noGrp="1" noRot="1" noChangeAspect="1" noMove="1" noResize="1" noEditPoints="1" noAdjustHandles="1" noChangeArrowheads="1" noChangeShapeType="1" noTextEdit="1"/>
              </p:cNvSpPr>
              <p:nvPr>
                <p:ph idx="1"/>
              </p:nvPr>
            </p:nvSpPr>
            <p:spPr>
              <a:xfrm>
                <a:off x="-1223240" y="2253517"/>
                <a:ext cx="11607159" cy="4351338"/>
              </a:xfrm>
              <a:blipFill>
                <a:blip r:embed="rId4"/>
                <a:stretch>
                  <a:fillRect t="-842"/>
                </a:stretch>
              </a:blipFill>
            </p:spPr>
            <p:txBody>
              <a:bodyPr/>
              <a:lstStyle/>
              <a:p>
                <a:r>
                  <a:rPr lang="zh-CN" altLang="en-US">
                    <a:noFill/>
                  </a:rPr>
                  <a:t> </a:t>
                </a:r>
              </a:p>
            </p:txBody>
          </p:sp>
        </mc:Fallback>
      </mc:AlternateContent>
      <p:pic>
        <p:nvPicPr>
          <p:cNvPr id="43" name="图片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mc:AlternateContent xmlns:mc="http://schemas.openxmlformats.org/markup-compatibility/2006" xmlns:a14="http://schemas.microsoft.com/office/drawing/2010/main">
        <mc:Choice Requires="a14">
          <p:sp>
            <p:nvSpPr>
              <p:cNvPr id="7179" name="文本框 7178"/>
              <p:cNvSpPr txBox="1"/>
              <p:nvPr/>
            </p:nvSpPr>
            <p:spPr>
              <a:xfrm>
                <a:off x="1130356" y="4856119"/>
                <a:ext cx="6792309" cy="8878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b="1" i="1">
                          <a:latin typeface="Cambria Math" panose="02040503050406030204" pitchFamily="18" charset="0"/>
                        </a:rPr>
                        <m:t>𝑩𝒖𝒔𝒂𝒕𝒕𝒂𝒄𝒉𝒎𝒆𝒏𝒕</m:t>
                      </m:r>
                      <m:r>
                        <a:rPr lang="en-US" altLang="zh-CN" sz="1600" b="1" i="1">
                          <a:latin typeface="Cambria Math" panose="02040503050406030204" pitchFamily="18" charset="0"/>
                        </a:rPr>
                        <m:t>−−−−−</m:t>
                      </m:r>
                      <m:r>
                        <a:rPr lang="en-US" altLang="zh-CN" sz="1600" b="1" i="1">
                          <a:latin typeface="Cambria Math" panose="02040503050406030204" pitchFamily="18" charset="0"/>
                        </a:rPr>
                        <m:t>𝑰𝒏𝒕𝒆𝒓𝒏𝒂𝒍</m:t>
                      </m:r>
                      <m:r>
                        <a:rPr lang="en-US" altLang="zh-CN" sz="1600" b="1" i="1">
                          <a:latin typeface="Cambria Math" panose="02040503050406030204" pitchFamily="18" charset="0"/>
                        </a:rPr>
                        <m:t>−−−−−</m:t>
                      </m:r>
                      <m:r>
                        <a:rPr lang="en-US" altLang="zh-CN" sz="1600" b="1" i="1">
                          <a:latin typeface="Cambria Math" panose="02040503050406030204" pitchFamily="18" charset="0"/>
                        </a:rPr>
                        <m:t>𝑪𝒍𝒊𝒆𝒏𝒕𝑹𝒐𝒖𝒕𝒆𝒓</m:t>
                      </m:r>
                      <m:d>
                        <m:dPr>
                          <m:begChr m:val="{"/>
                          <m:endChr m:val=""/>
                          <m:ctrlPr>
                            <a:rPr lang="en-US" altLang="zh-CN" sz="1600" b="1" i="1" smtClean="0">
                              <a:latin typeface="Cambria Math" panose="02040503050406030204" pitchFamily="18" charset="0"/>
                            </a:rPr>
                          </m:ctrlPr>
                        </m:dPr>
                        <m:e>
                          <m:eqArr>
                            <m:eqArrPr>
                              <m:ctrlPr>
                                <a:rPr lang="en-US" altLang="zh-CN" sz="1600" b="1" i="1" smtClean="0">
                                  <a:latin typeface="Cambria Math" panose="02040503050406030204" pitchFamily="18" charset="0"/>
                                </a:rPr>
                              </m:ctrlPr>
                            </m:eqArrPr>
                            <m:e>
                              <m:r>
                                <a:rPr lang="en-US" altLang="zh-CN" sz="1600" b="1" i="1">
                                  <a:latin typeface="Cambria Math" panose="02040503050406030204" pitchFamily="18" charset="0"/>
                                </a:rPr>
                                <m:t>𝑳𝒐𝒄𝒂𝒍𝑬𝒏𝒅𝒑𝒐𝒊𝒏𝒕</m:t>
                              </m:r>
                            </m:e>
                            <m:e>
                              <m:r>
                                <a:rPr lang="en-US" altLang="zh-CN" sz="1600" b="1" i="1">
                                  <a:latin typeface="Cambria Math" panose="02040503050406030204" pitchFamily="18" charset="0"/>
                                </a:rPr>
                                <m:t>𝑪𝒍𝒊𝒆𝒏𝒕𝑬𝒏𝒅𝒑𝒐𝒊𝒏𝒕</m:t>
                              </m:r>
                            </m:e>
                          </m:eqArr>
                        </m:e>
                      </m:d>
                    </m:oMath>
                  </m:oMathPara>
                </a14:m>
                <a:endParaRPr dirty="0"/>
              </a:p>
              <a:p>
                <a:endParaRPr lang="zh-CN" altLang="en-US" sz="1600" b="1" dirty="0"/>
              </a:p>
            </p:txBody>
          </p:sp>
        </mc:Choice>
        <mc:Fallback xmlns="">
          <p:sp>
            <p:nvSpPr>
              <p:cNvPr id="7179" name="文本框 7178"/>
              <p:cNvSpPr txBox="1">
                <a:spLocks noRot="1" noChangeAspect="1" noMove="1" noResize="1" noEditPoints="1" noAdjustHandles="1" noChangeArrowheads="1" noChangeShapeType="1" noTextEdit="1"/>
              </p:cNvSpPr>
              <p:nvPr/>
            </p:nvSpPr>
            <p:spPr>
              <a:xfrm>
                <a:off x="1130356" y="4856119"/>
                <a:ext cx="6792309" cy="887807"/>
              </a:xfrm>
              <a:prstGeom prst="rect">
                <a:avLst/>
              </a:prstGeom>
              <a:blipFill>
                <a:blip r:embed="rId6"/>
                <a:stretch>
                  <a:fillRect/>
                </a:stretch>
              </a:blipFill>
            </p:spPr>
            <p:txBody>
              <a:bodyPr/>
              <a:lstStyle/>
              <a:p>
                <a:r>
                  <a:rPr lang="zh-CN" altLang="en-US">
                    <a:noFill/>
                  </a:rPr>
                  <a:t> </a:t>
                </a:r>
              </a:p>
            </p:txBody>
          </p:sp>
        </mc:Fallback>
      </mc:AlternateContent>
      <p:sp>
        <p:nvSpPr>
          <p:cNvPr id="45" name="矩形 44"/>
          <p:cNvSpPr/>
          <p:nvPr/>
        </p:nvSpPr>
        <p:spPr>
          <a:xfrm>
            <a:off x="296061" y="4047137"/>
            <a:ext cx="8568559" cy="523220"/>
          </a:xfrm>
          <a:prstGeom prst="rect">
            <a:avLst/>
          </a:prstGeom>
        </p:spPr>
        <p:txBody>
          <a:bodyPr wrap="square">
            <a:spAutoFit/>
          </a:bodyPr>
          <a:lstStyle/>
          <a:p>
            <a:pPr algn="ctr"/>
            <a:r>
              <a:rPr lang="en-US" altLang="zh-CN" sz="2800" dirty="0" smtClean="0">
                <a:solidFill>
                  <a:srgbClr val="008576"/>
                </a:solidFill>
                <a:latin typeface="微软雅黑" panose="020B0503020204020204" pitchFamily="34" charset="-122"/>
                <a:ea typeface="微软雅黑" panose="020B0503020204020204" pitchFamily="34" charset="-122"/>
              </a:rPr>
              <a:t>Core Library</a:t>
            </a:r>
          </a:p>
        </p:txBody>
      </p:sp>
      <p:sp>
        <p:nvSpPr>
          <p:cNvPr id="7180" name="文本框 7179"/>
          <p:cNvSpPr txBox="1"/>
          <p:nvPr/>
        </p:nvSpPr>
        <p:spPr>
          <a:xfrm>
            <a:off x="867105" y="5808379"/>
            <a:ext cx="7835462" cy="646331"/>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BusAttachment</a:t>
            </a:r>
            <a:r>
              <a:rPr lang="en-US" altLang="zh-CN" dirty="0">
                <a:latin typeface="微软雅黑" panose="020B0503020204020204" pitchFamily="34" charset="-122"/>
                <a:ea typeface="微软雅黑" panose="020B0503020204020204" pitchFamily="34" charset="-122"/>
              </a:rPr>
              <a:t> is the top-level object responsible for connecting to and optionally managing a message bus.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751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027"/>
            <a:ext cx="9144000" cy="12158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739890"/>
            <a:ext cx="9144000" cy="118110"/>
          </a:xfrm>
          <a:prstGeom prst="rect">
            <a:avLst/>
          </a:prstGeom>
        </p:spPr>
      </p:pic>
      <p:sp>
        <p:nvSpPr>
          <p:cNvPr id="25" name="Rectangle 15"/>
          <p:cNvSpPr>
            <a:spLocks noChangeArrowheads="1"/>
          </p:cNvSpPr>
          <p:nvPr/>
        </p:nvSpPr>
        <p:spPr bwMode="auto">
          <a:xfrm flipV="1">
            <a:off x="152400" y="106681"/>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矩形 1"/>
          <p:cNvSpPr/>
          <p:nvPr/>
        </p:nvSpPr>
        <p:spPr>
          <a:xfrm>
            <a:off x="546538" y="1549816"/>
            <a:ext cx="8568559" cy="3539430"/>
          </a:xfrm>
          <a:prstGeom prst="rect">
            <a:avLst/>
          </a:prstGeom>
        </p:spPr>
        <p:txBody>
          <a:bodyPr wrap="square">
            <a:spAutoFit/>
          </a:bodyPr>
          <a:lstStyle/>
          <a:p>
            <a:pPr algn="ctr"/>
            <a:r>
              <a:rPr lang="en-US" altLang="zh-CN" sz="2800" dirty="0">
                <a:solidFill>
                  <a:srgbClr val="008576"/>
                </a:solidFill>
                <a:latin typeface="微软雅黑" panose="020B0503020204020204" pitchFamily="34" charset="-122"/>
                <a:ea typeface="微软雅黑" panose="020B0503020204020204" pitchFamily="34" charset="-122"/>
              </a:rPr>
              <a:t>AllJoyn Core </a:t>
            </a:r>
            <a:r>
              <a:rPr lang="en-US" altLang="zh-CN" sz="2800" dirty="0" smtClean="0">
                <a:solidFill>
                  <a:srgbClr val="008576"/>
                </a:solidFill>
                <a:latin typeface="微软雅黑" panose="020B0503020204020204" pitchFamily="34" charset="-122"/>
                <a:ea typeface="微软雅黑" panose="020B0503020204020204" pitchFamily="34" charset="-122"/>
              </a:rPr>
              <a:t>Library</a:t>
            </a:r>
          </a:p>
          <a:p>
            <a:pPr algn="ctr"/>
            <a:endParaRPr lang="en-US" altLang="zh-CN" sz="2800" dirty="0" smtClean="0">
              <a:solidFill>
                <a:srgbClr val="008576"/>
              </a:solidFill>
              <a:latin typeface="微软雅黑" panose="020B0503020204020204" pitchFamily="34" charset="-122"/>
              <a:ea typeface="微软雅黑" panose="020B0503020204020204" pitchFamily="34" charset="-122"/>
            </a:endParaRPr>
          </a:p>
          <a:p>
            <a:endParaRPr lang="en-US" altLang="zh-CN" sz="2800" dirty="0">
              <a:solidFill>
                <a:srgbClr val="008576"/>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 Advertisements </a:t>
            </a:r>
            <a:r>
              <a:rPr lang="en-US" altLang="zh-CN" sz="2800" dirty="0">
                <a:latin typeface="微软雅黑" panose="020B0503020204020204" pitchFamily="34" charset="-122"/>
                <a:ea typeface="微软雅黑" panose="020B0503020204020204" pitchFamily="34" charset="-122"/>
              </a:rPr>
              <a:t>and </a:t>
            </a:r>
            <a:r>
              <a:rPr lang="en-US" altLang="zh-CN" sz="2800" dirty="0" smtClean="0">
                <a:latin typeface="微软雅黑" panose="020B0503020204020204" pitchFamily="34" charset="-122"/>
                <a:ea typeface="微软雅黑" panose="020B0503020204020204" pitchFamily="34" charset="-122"/>
              </a:rPr>
              <a:t>discovery</a:t>
            </a:r>
          </a:p>
          <a:p>
            <a:pPr marL="457200" indent="-457200">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 Session creation</a:t>
            </a:r>
          </a:p>
          <a:p>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800" dirty="0" smtClean="0">
                <a:latin typeface="微软雅黑" panose="020B0503020204020204" pitchFamily="34" charset="-122"/>
                <a:ea typeface="微软雅黑" panose="020B0503020204020204" pitchFamily="34" charset="-122"/>
              </a:rPr>
              <a:t> Object </a:t>
            </a:r>
            <a:r>
              <a:rPr lang="en-US" altLang="zh-CN" sz="2800" dirty="0">
                <a:latin typeface="微软雅黑" panose="020B0503020204020204" pitchFamily="34" charset="-122"/>
                <a:ea typeface="微软雅黑" panose="020B0503020204020204" pitchFamily="34" charset="-122"/>
              </a:rPr>
              <a:t>creation and handling</a:t>
            </a:r>
          </a:p>
        </p:txBody>
      </p:sp>
    </p:spTree>
    <p:extLst>
      <p:ext uri="{BB962C8B-B14F-4D97-AF65-F5344CB8AC3E}">
        <p14:creationId xmlns:p14="http://schemas.microsoft.com/office/powerpoint/2010/main" val="891403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4020</TotalTime>
  <Words>2214</Words>
  <Application>Microsoft Office PowerPoint</Application>
  <PresentationFormat>全屏显示(4:3)</PresentationFormat>
  <Paragraphs>179</Paragraphs>
  <Slides>27</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DengXian</vt:lpstr>
      <vt:lpstr>宋体</vt:lpstr>
      <vt:lpstr>微软雅黑</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Ontology Manager</vt:lpstr>
      <vt:lpstr>PowerPoint 演示文稿</vt:lpstr>
      <vt:lpstr>Context/Event Manager</vt:lpstr>
      <vt:lpstr>Context awareness</vt:lpstr>
      <vt:lpstr>Diagnosis Ontology</vt:lpstr>
      <vt:lpstr>Self-Management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autoliuweijie@163.com</dc:creator>
  <cp:lastModifiedBy>zjbpoping</cp:lastModifiedBy>
  <cp:revision>278</cp:revision>
  <dcterms:created xsi:type="dcterms:W3CDTF">2016-11-16T06:36:54Z</dcterms:created>
  <dcterms:modified xsi:type="dcterms:W3CDTF">2016-12-09T13:45:59Z</dcterms:modified>
</cp:coreProperties>
</file>