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18"/>
  </p:notesMasterIdLst>
  <p:sldIdLst>
    <p:sldId id="256" r:id="rId2"/>
    <p:sldId id="257" r:id="rId3"/>
    <p:sldId id="258" r:id="rId4"/>
    <p:sldId id="259" r:id="rId5"/>
    <p:sldId id="260" r:id="rId6"/>
    <p:sldId id="269" r:id="rId7"/>
    <p:sldId id="261" r:id="rId8"/>
    <p:sldId id="262" r:id="rId9"/>
    <p:sldId id="263" r:id="rId10"/>
    <p:sldId id="270" r:id="rId11"/>
    <p:sldId id="265" r:id="rId12"/>
    <p:sldId id="264" r:id="rId13"/>
    <p:sldId id="266" r:id="rId14"/>
    <p:sldId id="267" r:id="rId15"/>
    <p:sldId id="268"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63" autoAdjust="0"/>
  </p:normalViewPr>
  <p:slideViewPr>
    <p:cSldViewPr snapToGrid="0">
      <p:cViewPr varScale="1">
        <p:scale>
          <a:sx n="61" d="100"/>
          <a:sy n="61" d="100"/>
        </p:scale>
        <p:origin x="1026"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2C83A-CDF2-4C41-A358-9E638879D7AD}" type="datetimeFigureOut">
              <a:rPr lang="zh-CN" altLang="en-US" smtClean="0"/>
              <a:t>2017/1/6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06DD5-02C2-4019-87B5-2703448147F9}" type="slidenum">
              <a:rPr lang="zh-CN" altLang="en-US" smtClean="0"/>
              <a:t>‹#›</a:t>
            </a:fld>
            <a:endParaRPr lang="zh-CN" altLang="en-US"/>
          </a:p>
        </p:txBody>
      </p:sp>
    </p:spTree>
    <p:extLst>
      <p:ext uri="{BB962C8B-B14F-4D97-AF65-F5344CB8AC3E}">
        <p14:creationId xmlns:p14="http://schemas.microsoft.com/office/powerpoint/2010/main" val="2611970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06DD5-02C2-4019-87B5-2703448147F9}" type="slidenum">
              <a:rPr lang="zh-CN" altLang="en-US" smtClean="0"/>
              <a:t>3</a:t>
            </a:fld>
            <a:endParaRPr lang="zh-CN" altLang="en-US"/>
          </a:p>
        </p:txBody>
      </p:sp>
    </p:spTree>
    <p:extLst>
      <p:ext uri="{BB962C8B-B14F-4D97-AF65-F5344CB8AC3E}">
        <p14:creationId xmlns:p14="http://schemas.microsoft.com/office/powerpoint/2010/main" val="2313319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为了评估原子 事件是否应当 被缓存在底层，</a:t>
            </a:r>
            <a:r>
              <a:rPr lang="en-US" altLang="zh-CN" sz="1200" b="0" i="0" u="none" strike="noStrike" kern="1200" baseline="0" dirty="0" smtClean="0">
                <a:solidFill>
                  <a:schemeClr val="tx1"/>
                </a:solidFill>
                <a:latin typeface="+mn-lt"/>
                <a:ea typeface="+mn-ea"/>
                <a:cs typeface="+mn-cs"/>
              </a:rPr>
              <a:t>AFCA-2</a:t>
            </a:r>
            <a:r>
              <a:rPr lang="zh-CN" altLang="en-US" sz="1200" b="0" i="0" u="none" strike="noStrike" kern="1200" baseline="0" dirty="0" smtClean="0">
                <a:solidFill>
                  <a:schemeClr val="tx1"/>
                </a:solidFill>
                <a:latin typeface="+mn-lt"/>
                <a:ea typeface="+mn-ea"/>
                <a:cs typeface="+mn-cs"/>
              </a:rPr>
              <a:t>计算无法进行快捷 评估导致的惩 罚，以及预测 通过在底层执 行</a:t>
            </a:r>
            <a:r>
              <a:rPr lang="en-US" altLang="zh-CN" sz="1200" b="0" i="0" u="none" strike="noStrike" kern="1200" baseline="0" dirty="0" smtClean="0">
                <a:solidFill>
                  <a:schemeClr val="tx1"/>
                </a:solidFill>
                <a:latin typeface="+mn-lt"/>
                <a:ea typeface="+mn-ea"/>
                <a:cs typeface="+mn-cs"/>
              </a:rPr>
              <a:t>AAAS</a:t>
            </a:r>
            <a:r>
              <a:rPr lang="zh-CN" altLang="en-US" sz="1200" b="0" i="0" u="none" strike="noStrike" kern="1200" baseline="0" dirty="0" smtClean="0">
                <a:solidFill>
                  <a:schemeClr val="tx1"/>
                </a:solidFill>
                <a:latin typeface="+mn-lt"/>
                <a:ea typeface="+mn-ea"/>
                <a:cs typeface="+mn-cs"/>
              </a:rPr>
              <a:t>来实 现的收益进行</a:t>
            </a:r>
            <a:r>
              <a:rPr lang="zh-CN" altLang="en-US" sz="1200" b="0" i="0" u="none" strike="noStrike" kern="1200" baseline="0" dirty="0" smtClean="0">
                <a:solidFill>
                  <a:schemeClr val="tx1"/>
                </a:solidFill>
                <a:latin typeface="+mn-lt"/>
                <a:ea typeface="+mn-ea"/>
                <a:cs typeface="+mn-cs"/>
              </a:rPr>
              <a:t>折衷 </a:t>
            </a:r>
            <a:r>
              <a:rPr lang="zh-CN" altLang="en-US" sz="1200" b="0" i="0" u="none" strike="noStrike" kern="1200" baseline="0" dirty="0" smtClean="0">
                <a:solidFill>
                  <a:schemeClr val="tx1"/>
                </a:solidFill>
                <a:latin typeface="+mn-lt"/>
                <a:ea typeface="+mn-ea"/>
                <a:cs typeface="+mn-cs"/>
              </a:rPr>
              <a:t>。如 果益处超过惩 罚，原子事件 被进一步向下 缓存到下 层，这因此激 活</a:t>
            </a:r>
            <a:r>
              <a:rPr lang="en-US" altLang="zh-CN" sz="1200" b="0" i="0" u="none" strike="noStrike" kern="1200" baseline="0" dirty="0" smtClean="0">
                <a:solidFill>
                  <a:schemeClr val="tx1"/>
                </a:solidFill>
                <a:latin typeface="+mn-lt"/>
                <a:ea typeface="+mn-ea"/>
                <a:cs typeface="+mn-cs"/>
              </a:rPr>
              <a:t>AAAS</a:t>
            </a:r>
            <a:r>
              <a:rPr lang="zh-CN" altLang="en-US" sz="1200" b="0" i="0" u="none" strike="noStrike" kern="1200" baseline="0" dirty="0" smtClean="0">
                <a:solidFill>
                  <a:schemeClr val="tx1"/>
                </a:solidFill>
                <a:latin typeface="+mn-lt"/>
                <a:ea typeface="+mn-ea"/>
                <a:cs typeface="+mn-cs"/>
              </a:rPr>
              <a:t>算法 的执行，以进 一步降低传感 器节点的能量 成本</a:t>
            </a:r>
            <a:endParaRPr lang="zh-CN" altLang="en-US" dirty="0"/>
          </a:p>
        </p:txBody>
      </p:sp>
      <p:sp>
        <p:nvSpPr>
          <p:cNvPr id="4" name="灯片编号占位符 3"/>
          <p:cNvSpPr>
            <a:spLocks noGrp="1"/>
          </p:cNvSpPr>
          <p:nvPr>
            <p:ph type="sldNum" sz="quarter" idx="10"/>
          </p:nvPr>
        </p:nvSpPr>
        <p:spPr/>
        <p:txBody>
          <a:bodyPr/>
          <a:lstStyle/>
          <a:p>
            <a:fld id="{50206DD5-02C2-4019-87B5-2703448147F9}" type="slidenum">
              <a:rPr lang="zh-CN" altLang="en-US" smtClean="0"/>
              <a:t>12</a:t>
            </a:fld>
            <a:endParaRPr lang="zh-CN" altLang="en-US"/>
          </a:p>
        </p:txBody>
      </p:sp>
    </p:spTree>
    <p:extLst>
      <p:ext uri="{BB962C8B-B14F-4D97-AF65-F5344CB8AC3E}">
        <p14:creationId xmlns:p14="http://schemas.microsoft.com/office/powerpoint/2010/main" val="204684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包括</a:t>
            </a:r>
            <a:r>
              <a:rPr lang="en-US" altLang="zh-CN" dirty="0" smtClean="0"/>
              <a:t>household; resident-worn</a:t>
            </a:r>
            <a:r>
              <a:rPr lang="zh-CN" altLang="en-US" dirty="0" smtClean="0"/>
              <a:t>两种传感器</a:t>
            </a:r>
            <a:endParaRPr lang="en-US" altLang="zh-CN" dirty="0" smtClean="0"/>
          </a:p>
        </p:txBody>
      </p:sp>
      <p:sp>
        <p:nvSpPr>
          <p:cNvPr id="4" name="灯片编号占位符 3"/>
          <p:cNvSpPr>
            <a:spLocks noGrp="1"/>
          </p:cNvSpPr>
          <p:nvPr>
            <p:ph type="sldNum" sz="quarter" idx="10"/>
          </p:nvPr>
        </p:nvSpPr>
        <p:spPr/>
        <p:txBody>
          <a:bodyPr/>
          <a:lstStyle/>
          <a:p>
            <a:fld id="{50206DD5-02C2-4019-87B5-2703448147F9}" type="slidenum">
              <a:rPr lang="zh-CN" altLang="en-US" smtClean="0"/>
              <a:t>13</a:t>
            </a:fld>
            <a:endParaRPr lang="zh-CN" altLang="en-US"/>
          </a:p>
        </p:txBody>
      </p:sp>
    </p:spTree>
    <p:extLst>
      <p:ext uri="{BB962C8B-B14F-4D97-AF65-F5344CB8AC3E}">
        <p14:creationId xmlns:p14="http://schemas.microsoft.com/office/powerpoint/2010/main" val="393077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网络性能</a:t>
            </a:r>
            <a:endParaRPr lang="en-US" altLang="zh-CN" dirty="0" smtClean="0"/>
          </a:p>
        </p:txBody>
      </p:sp>
      <p:sp>
        <p:nvSpPr>
          <p:cNvPr id="4" name="灯片编号占位符 3"/>
          <p:cNvSpPr>
            <a:spLocks noGrp="1"/>
          </p:cNvSpPr>
          <p:nvPr>
            <p:ph type="sldNum" sz="quarter" idx="10"/>
          </p:nvPr>
        </p:nvSpPr>
        <p:spPr/>
        <p:txBody>
          <a:bodyPr/>
          <a:lstStyle/>
          <a:p>
            <a:fld id="{50206DD5-02C2-4019-87B5-2703448147F9}" type="slidenum">
              <a:rPr lang="zh-CN" altLang="en-US" smtClean="0"/>
              <a:t>14</a:t>
            </a:fld>
            <a:endParaRPr lang="zh-CN" altLang="en-US"/>
          </a:p>
        </p:txBody>
      </p:sp>
    </p:spTree>
    <p:extLst>
      <p:ext uri="{BB962C8B-B14F-4D97-AF65-F5344CB8AC3E}">
        <p14:creationId xmlns:p14="http://schemas.microsoft.com/office/powerpoint/2010/main" val="1619108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50206DD5-02C2-4019-87B5-2703448147F9}" type="slidenum">
              <a:rPr lang="zh-CN" altLang="en-US" smtClean="0"/>
              <a:t>15</a:t>
            </a:fld>
            <a:endParaRPr lang="zh-CN" altLang="en-US"/>
          </a:p>
        </p:txBody>
      </p:sp>
    </p:spTree>
    <p:extLst>
      <p:ext uri="{BB962C8B-B14F-4D97-AF65-F5344CB8AC3E}">
        <p14:creationId xmlns:p14="http://schemas.microsoft.com/office/powerpoint/2010/main" val="3202616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50206DD5-02C2-4019-87B5-2703448147F9}" type="slidenum">
              <a:rPr lang="zh-CN" altLang="en-US" smtClean="0"/>
              <a:t>16</a:t>
            </a:fld>
            <a:endParaRPr lang="zh-CN" altLang="en-US"/>
          </a:p>
        </p:txBody>
      </p:sp>
    </p:spTree>
    <p:extLst>
      <p:ext uri="{BB962C8B-B14F-4D97-AF65-F5344CB8AC3E}">
        <p14:creationId xmlns:p14="http://schemas.microsoft.com/office/powerpoint/2010/main" val="382154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06DD5-02C2-4019-87B5-2703448147F9}" type="slidenum">
              <a:rPr lang="zh-CN" altLang="en-US" smtClean="0"/>
              <a:t>4</a:t>
            </a:fld>
            <a:endParaRPr lang="zh-CN" altLang="en-US"/>
          </a:p>
        </p:txBody>
      </p:sp>
    </p:spTree>
    <p:extLst>
      <p:ext uri="{BB962C8B-B14F-4D97-AF65-F5344CB8AC3E}">
        <p14:creationId xmlns:p14="http://schemas.microsoft.com/office/powerpoint/2010/main" val="1693318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三层结构保证 了可扩展性</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因为传感器网络独立运 行，并通过可扩展数量的边缘服务器连接到云，云环境本身提供可扩展的基础设施。</a:t>
            </a:r>
            <a:endParaRPr lang="en-US" altLang="zh-CN" sz="1200" b="0" i="0" u="none" strike="noStrike" kern="1200" baseline="0" dirty="0" smtClean="0">
              <a:solidFill>
                <a:schemeClr val="tx1"/>
              </a:solidFill>
              <a:latin typeface="+mn-lt"/>
              <a:ea typeface="+mn-ea"/>
              <a:cs typeface="+mn-cs"/>
            </a:endParaRPr>
          </a:p>
          <a:p>
            <a:r>
              <a:rPr lang="en-US" altLang="zh-CN" dirty="0" smtClean="0"/>
              <a:t>DDL</a:t>
            </a:r>
            <a:r>
              <a:rPr lang="zh-CN" altLang="en-US" dirty="0" smtClean="0"/>
              <a:t>预处理</a:t>
            </a:r>
            <a:r>
              <a:rPr lang="en-US" altLang="zh-CN" dirty="0" smtClean="0"/>
              <a:t>,</a:t>
            </a:r>
            <a:r>
              <a:rPr lang="zh-CN" altLang="en-US" dirty="0" smtClean="0"/>
              <a:t>上电时识别连接的设备，并且将相应的</a:t>
            </a:r>
            <a:r>
              <a:rPr lang="en-US" altLang="zh-CN" dirty="0" smtClean="0"/>
              <a:t>DDL</a:t>
            </a:r>
            <a:r>
              <a:rPr lang="zh-CN" altLang="en-US" dirty="0" smtClean="0"/>
              <a:t>传递到边缘层以生成传感器服务</a:t>
            </a:r>
            <a:endParaRPr lang="zh-CN" altLang="en-US" dirty="0"/>
          </a:p>
        </p:txBody>
      </p:sp>
      <p:sp>
        <p:nvSpPr>
          <p:cNvPr id="4" name="灯片编号占位符 3"/>
          <p:cNvSpPr>
            <a:spLocks noGrp="1"/>
          </p:cNvSpPr>
          <p:nvPr>
            <p:ph type="sldNum" sz="quarter" idx="10"/>
          </p:nvPr>
        </p:nvSpPr>
        <p:spPr/>
        <p:txBody>
          <a:bodyPr/>
          <a:lstStyle/>
          <a:p>
            <a:fld id="{50206DD5-02C2-4019-87B5-2703448147F9}" type="slidenum">
              <a:rPr lang="zh-CN" altLang="en-US" smtClean="0"/>
              <a:t>5</a:t>
            </a:fld>
            <a:endParaRPr lang="zh-CN" altLang="en-US"/>
          </a:p>
        </p:txBody>
      </p:sp>
    </p:spTree>
    <p:extLst>
      <p:ext uri="{BB962C8B-B14F-4D97-AF65-F5344CB8AC3E}">
        <p14:creationId xmlns:p14="http://schemas.microsoft.com/office/powerpoint/2010/main" val="2137003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三层结构保证 了可扩展性</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因为传感器网络独立运 行，并通过可扩展数量的边缘服务器连接到云，云环境本身提供可扩展的基础设施。</a:t>
            </a:r>
            <a:endParaRPr lang="en-US" altLang="zh-CN" sz="1200" b="0" i="0" u="none" strike="noStrike" kern="1200" baseline="0" dirty="0" smtClean="0">
              <a:solidFill>
                <a:schemeClr val="tx1"/>
              </a:solidFill>
              <a:latin typeface="+mn-lt"/>
              <a:ea typeface="+mn-ea"/>
              <a:cs typeface="+mn-cs"/>
            </a:endParaRPr>
          </a:p>
          <a:p>
            <a:r>
              <a:rPr lang="en-US" altLang="zh-CN" dirty="0" smtClean="0"/>
              <a:t>DDL</a:t>
            </a:r>
            <a:r>
              <a:rPr lang="zh-CN" altLang="en-US" dirty="0" smtClean="0"/>
              <a:t>预处理</a:t>
            </a:r>
            <a:r>
              <a:rPr lang="en-US" altLang="zh-CN" dirty="0" smtClean="0"/>
              <a:t>,</a:t>
            </a:r>
            <a:r>
              <a:rPr lang="zh-CN" altLang="en-US" dirty="0" smtClean="0"/>
              <a:t>上电时识别连接的设备，并且将相应的</a:t>
            </a:r>
            <a:r>
              <a:rPr lang="en-US" altLang="zh-CN" dirty="0" smtClean="0"/>
              <a:t>DDL</a:t>
            </a:r>
            <a:r>
              <a:rPr lang="zh-CN" altLang="en-US" dirty="0" smtClean="0"/>
              <a:t>传递到边缘层以生成传感器服务</a:t>
            </a:r>
            <a:endParaRPr lang="zh-CN" altLang="en-US" dirty="0"/>
          </a:p>
        </p:txBody>
      </p:sp>
      <p:sp>
        <p:nvSpPr>
          <p:cNvPr id="4" name="灯片编号占位符 3"/>
          <p:cNvSpPr>
            <a:spLocks noGrp="1"/>
          </p:cNvSpPr>
          <p:nvPr>
            <p:ph type="sldNum" sz="quarter" idx="10"/>
          </p:nvPr>
        </p:nvSpPr>
        <p:spPr/>
        <p:txBody>
          <a:bodyPr/>
          <a:lstStyle/>
          <a:p>
            <a:fld id="{50206DD5-02C2-4019-87B5-2703448147F9}" type="slidenum">
              <a:rPr lang="zh-CN" altLang="en-US" smtClean="0"/>
              <a:t>6</a:t>
            </a:fld>
            <a:endParaRPr lang="zh-CN" altLang="en-US"/>
          </a:p>
        </p:txBody>
      </p:sp>
    </p:spTree>
    <p:extLst>
      <p:ext uri="{BB962C8B-B14F-4D97-AF65-F5344CB8AC3E}">
        <p14:creationId xmlns:p14="http://schemas.microsoft.com/office/powerpoint/2010/main" val="3414086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三层结构保证 了可扩展性</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因为传感器网络独立运 行，并通过可扩展数量的边缘服务器连接到云，云环境本身提供可扩展的基础设施。</a:t>
            </a:r>
            <a:endParaRPr lang="zh-CN" altLang="en-US" dirty="0"/>
          </a:p>
        </p:txBody>
      </p:sp>
      <p:sp>
        <p:nvSpPr>
          <p:cNvPr id="4" name="灯片编号占位符 3"/>
          <p:cNvSpPr>
            <a:spLocks noGrp="1"/>
          </p:cNvSpPr>
          <p:nvPr>
            <p:ph type="sldNum" sz="quarter" idx="10"/>
          </p:nvPr>
        </p:nvSpPr>
        <p:spPr/>
        <p:txBody>
          <a:bodyPr/>
          <a:lstStyle/>
          <a:p>
            <a:fld id="{50206DD5-02C2-4019-87B5-2703448147F9}" type="slidenum">
              <a:rPr lang="zh-CN" altLang="en-US" smtClean="0"/>
              <a:t>7</a:t>
            </a:fld>
            <a:endParaRPr lang="zh-CN" altLang="en-US"/>
          </a:p>
        </p:txBody>
      </p:sp>
    </p:spTree>
    <p:extLst>
      <p:ext uri="{BB962C8B-B14F-4D97-AF65-F5344CB8AC3E}">
        <p14:creationId xmlns:p14="http://schemas.microsoft.com/office/powerpoint/2010/main" val="3348509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a:t>
            </a:r>
            <a:r>
              <a:rPr lang="en-US" altLang="zh-CN" dirty="0" smtClean="0"/>
              <a:t>E-SODA</a:t>
            </a:r>
            <a:r>
              <a:rPr lang="zh-CN" altLang="en-US" dirty="0" smtClean="0"/>
              <a:t>的工作机制是基于规则的，因此评估规则的速率决定了系统内传感器数据的流量。</a:t>
            </a:r>
            <a:endParaRPr lang="en-US" altLang="zh-CN" dirty="0" smtClean="0"/>
          </a:p>
          <a:p>
            <a:r>
              <a:rPr lang="zh-CN" altLang="en-US" dirty="0" smtClean="0"/>
              <a:t>引入了一个应用特定的松弛算子，时间</a:t>
            </a:r>
            <a:r>
              <a:rPr lang="en-US" altLang="zh-CN" dirty="0" smtClean="0"/>
              <a:t>/</a:t>
            </a:r>
            <a:r>
              <a:rPr lang="zh-CN" altLang="en-US" dirty="0" smtClean="0"/>
              <a:t>频率修改器（</a:t>
            </a:r>
            <a:r>
              <a:rPr lang="en-US" altLang="zh-CN" dirty="0" smtClean="0"/>
              <a:t>TFM</a:t>
            </a:r>
            <a:r>
              <a:rPr lang="zh-CN" altLang="en-US" dirty="0" smtClean="0"/>
              <a:t>），旨在帮助程序员指定事件和规则的评估速率。</a:t>
            </a:r>
            <a:endParaRPr lang="en-US" altLang="zh-CN" dirty="0" smtClean="0"/>
          </a:p>
          <a:p>
            <a:r>
              <a:rPr lang="en-US" altLang="zh-CN" dirty="0" smtClean="0"/>
              <a:t>TFM</a:t>
            </a:r>
            <a:r>
              <a:rPr lang="zh-CN" altLang="en-US" dirty="0" smtClean="0"/>
              <a:t>的引入使程序员能够基于用户特定需求或传感器语义来配置和放松事件评估。</a:t>
            </a:r>
          </a:p>
          <a:p>
            <a:r>
              <a:rPr lang="zh-CN" altLang="en-US" dirty="0" smtClean="0"/>
              <a:t>例如，使用</a:t>
            </a:r>
            <a:r>
              <a:rPr lang="en-US" altLang="zh-CN" dirty="0" smtClean="0"/>
              <a:t>TFM</a:t>
            </a:r>
            <a:r>
              <a:rPr lang="zh-CN" altLang="en-US" dirty="0" smtClean="0"/>
              <a:t>，程序员可以基于其传感器读数的预期变化率（例如，家用</a:t>
            </a:r>
            <a:r>
              <a:rPr lang="en-US" altLang="zh-CN" dirty="0" smtClean="0"/>
              <a:t>AC</a:t>
            </a:r>
            <a:r>
              <a:rPr lang="zh-CN" altLang="en-US" dirty="0" smtClean="0"/>
              <a:t>温度传感器的慢速评估）来控制评估事件的频率。</a:t>
            </a:r>
            <a:endParaRPr lang="zh-CN" altLang="en-US" dirty="0"/>
          </a:p>
        </p:txBody>
      </p:sp>
      <p:sp>
        <p:nvSpPr>
          <p:cNvPr id="4" name="灯片编号占位符 3"/>
          <p:cNvSpPr>
            <a:spLocks noGrp="1"/>
          </p:cNvSpPr>
          <p:nvPr>
            <p:ph type="sldNum" sz="quarter" idx="10"/>
          </p:nvPr>
        </p:nvSpPr>
        <p:spPr/>
        <p:txBody>
          <a:bodyPr/>
          <a:lstStyle/>
          <a:p>
            <a:fld id="{50206DD5-02C2-4019-87B5-2703448147F9}" type="slidenum">
              <a:rPr lang="zh-CN" altLang="en-US" smtClean="0"/>
              <a:t>8</a:t>
            </a:fld>
            <a:endParaRPr lang="zh-CN" altLang="en-US"/>
          </a:p>
        </p:txBody>
      </p:sp>
    </p:spTree>
    <p:extLst>
      <p:ext uri="{BB962C8B-B14F-4D97-AF65-F5344CB8AC3E}">
        <p14:creationId xmlns:p14="http://schemas.microsoft.com/office/powerpoint/2010/main" val="2496572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云平台的存储以及网络流量  带宽要求</a:t>
            </a:r>
            <a:endParaRPr lang="en-US" altLang="zh-CN" dirty="0" smtClean="0"/>
          </a:p>
          <a:p>
            <a:r>
              <a:rPr lang="zh-CN" altLang="en-US" dirty="0" smtClean="0"/>
              <a:t>底部节点处理性能有限，因此要进行相应的协调和优化</a:t>
            </a:r>
            <a:endParaRPr lang="zh-CN" altLang="en-US" dirty="0"/>
          </a:p>
        </p:txBody>
      </p:sp>
      <p:sp>
        <p:nvSpPr>
          <p:cNvPr id="4" name="灯片编号占位符 3"/>
          <p:cNvSpPr>
            <a:spLocks noGrp="1"/>
          </p:cNvSpPr>
          <p:nvPr>
            <p:ph type="sldNum" sz="quarter" idx="10"/>
          </p:nvPr>
        </p:nvSpPr>
        <p:spPr/>
        <p:txBody>
          <a:bodyPr/>
          <a:lstStyle/>
          <a:p>
            <a:fld id="{50206DD5-02C2-4019-87B5-2703448147F9}" type="slidenum">
              <a:rPr lang="zh-CN" altLang="en-US" smtClean="0"/>
              <a:t>9</a:t>
            </a:fld>
            <a:endParaRPr lang="zh-CN" altLang="en-US"/>
          </a:p>
        </p:txBody>
      </p:sp>
    </p:spTree>
    <p:extLst>
      <p:ext uri="{BB962C8B-B14F-4D97-AF65-F5344CB8AC3E}">
        <p14:creationId xmlns:p14="http://schemas.microsoft.com/office/powerpoint/2010/main" val="1969906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将应用从云缓存 到边缘减少了云 资源（例如，处 理，内存，带宽）的使用，因 此有利于云可扩 展性。 然而，边缘服务器具有有限的资 源。 </a:t>
            </a:r>
            <a:r>
              <a:rPr lang="en-US" altLang="zh-CN" sz="1200" b="0" i="0" u="none" strike="noStrike" kern="1200" baseline="0" dirty="0" smtClean="0">
                <a:solidFill>
                  <a:schemeClr val="tx1"/>
                </a:solidFill>
                <a:latin typeface="+mn-lt"/>
                <a:ea typeface="+mn-ea"/>
                <a:cs typeface="+mn-cs"/>
              </a:rPr>
              <a:t>AFCA-1</a:t>
            </a:r>
            <a:r>
              <a:rPr lang="zh-CN" altLang="en-US" sz="1200" b="0" i="0" u="none" strike="noStrike" kern="1200" baseline="0" dirty="0" smtClean="0">
                <a:solidFill>
                  <a:schemeClr val="tx1"/>
                </a:solidFill>
                <a:latin typeface="+mn-lt"/>
                <a:ea typeface="+mn-ea"/>
                <a:cs typeface="+mn-cs"/>
              </a:rPr>
              <a:t>选 择应用程序片段 在边缘层缓 存，以便在边缘 服务器的资源限 制内保持最大的效率。</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确保应用语义所 需的传感器采样 的充分性和及时 性的前提下，最 小化传感器采样率</a:t>
            </a:r>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smtClean="0">
                <a:solidFill>
                  <a:schemeClr val="tx1"/>
                </a:solidFill>
                <a:latin typeface="+mn-lt"/>
                <a:ea typeface="+mn-ea"/>
                <a:cs typeface="+mn-cs"/>
              </a:rPr>
              <a:t>为了评估原子 事件是否应当 被缓存在底层，</a:t>
            </a:r>
            <a:r>
              <a:rPr lang="en-US" altLang="zh-CN" sz="1200" b="0" i="0" u="none" strike="noStrike" kern="1200" baseline="0" dirty="0" smtClean="0">
                <a:solidFill>
                  <a:schemeClr val="tx1"/>
                </a:solidFill>
                <a:latin typeface="+mn-lt"/>
                <a:ea typeface="+mn-ea"/>
                <a:cs typeface="+mn-cs"/>
              </a:rPr>
              <a:t>AFCA-2</a:t>
            </a:r>
            <a:r>
              <a:rPr lang="zh-CN" altLang="en-US" sz="1200" b="0" i="0" u="none" strike="noStrike" kern="1200" baseline="0" dirty="0" smtClean="0">
                <a:solidFill>
                  <a:schemeClr val="tx1"/>
                </a:solidFill>
                <a:latin typeface="+mn-lt"/>
                <a:ea typeface="+mn-ea"/>
                <a:cs typeface="+mn-cs"/>
              </a:rPr>
              <a:t>计算无法进行快捷 评估导致的惩 罚，以及预测 通过在底层执 行</a:t>
            </a:r>
            <a:r>
              <a:rPr lang="en-US" altLang="zh-CN" sz="1200" b="0" i="0" u="none" strike="noStrike" kern="1200" baseline="0" dirty="0" smtClean="0">
                <a:solidFill>
                  <a:schemeClr val="tx1"/>
                </a:solidFill>
                <a:latin typeface="+mn-lt"/>
                <a:ea typeface="+mn-ea"/>
                <a:cs typeface="+mn-cs"/>
              </a:rPr>
              <a:t>AAAS</a:t>
            </a:r>
            <a:r>
              <a:rPr lang="zh-CN" altLang="en-US" sz="1200" b="0" i="0" u="none" strike="noStrike" kern="1200" baseline="0" dirty="0" smtClean="0">
                <a:solidFill>
                  <a:schemeClr val="tx1"/>
                </a:solidFill>
                <a:latin typeface="+mn-lt"/>
                <a:ea typeface="+mn-ea"/>
                <a:cs typeface="+mn-cs"/>
              </a:rPr>
              <a:t>来实 现的收益进行折衷 。如 果益处超过惩 罚，原子事件 被进一步向下 缓存到下 层，这因此激 活</a:t>
            </a:r>
            <a:r>
              <a:rPr lang="en-US" altLang="zh-CN" sz="1200" b="0" i="0" u="none" strike="noStrike" kern="1200" baseline="0" dirty="0" smtClean="0">
                <a:solidFill>
                  <a:schemeClr val="tx1"/>
                </a:solidFill>
                <a:latin typeface="+mn-lt"/>
                <a:ea typeface="+mn-ea"/>
                <a:cs typeface="+mn-cs"/>
              </a:rPr>
              <a:t>AAAS</a:t>
            </a:r>
            <a:r>
              <a:rPr lang="zh-CN" altLang="en-US" sz="1200" b="0" i="0" u="none" strike="noStrike" kern="1200" baseline="0" dirty="0" smtClean="0">
                <a:solidFill>
                  <a:schemeClr val="tx1"/>
                </a:solidFill>
                <a:latin typeface="+mn-lt"/>
                <a:ea typeface="+mn-ea"/>
                <a:cs typeface="+mn-cs"/>
              </a:rPr>
              <a:t>算法 的执行，以进 一步降低传感 器节点的能量 成本</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0206DD5-02C2-4019-87B5-2703448147F9}" type="slidenum">
              <a:rPr lang="zh-CN" altLang="en-US" smtClean="0"/>
              <a:t>10</a:t>
            </a:fld>
            <a:endParaRPr lang="zh-CN" altLang="en-US"/>
          </a:p>
        </p:txBody>
      </p:sp>
    </p:spTree>
    <p:extLst>
      <p:ext uri="{BB962C8B-B14F-4D97-AF65-F5344CB8AC3E}">
        <p14:creationId xmlns:p14="http://schemas.microsoft.com/office/powerpoint/2010/main" val="216591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06DD5-02C2-4019-87B5-2703448147F9}" type="slidenum">
              <a:rPr lang="zh-CN" altLang="en-US" smtClean="0"/>
              <a:t>11</a:t>
            </a:fld>
            <a:endParaRPr lang="zh-CN" altLang="en-US"/>
          </a:p>
        </p:txBody>
      </p:sp>
    </p:spTree>
    <p:extLst>
      <p:ext uri="{BB962C8B-B14F-4D97-AF65-F5344CB8AC3E}">
        <p14:creationId xmlns:p14="http://schemas.microsoft.com/office/powerpoint/2010/main" val="1268503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fld id="{4ED5DE54-F089-4E38-9498-0DB783C8A626}" type="datetimeFigureOut">
              <a:rPr lang="zh-CN" altLang="en-US" smtClean="0"/>
              <a:t>2017/1/6</a:t>
            </a:fld>
            <a:endParaRPr lang="zh-CN" altLang="en-US"/>
          </a:p>
        </p:txBody>
      </p:sp>
      <p:sp>
        <p:nvSpPr>
          <p:cNvPr id="6" name="灯片编号占位符 5"/>
          <p:cNvSpPr>
            <a:spLocks noGrp="1"/>
          </p:cNvSpPr>
          <p:nvPr>
            <p:ph type="sldNum" sz="quarter" idx="12"/>
          </p:nvPr>
        </p:nvSpPr>
        <p:spPr>
          <a:xfrm>
            <a:off x="4368800" y="6308726"/>
            <a:ext cx="2844800" cy="365125"/>
          </a:xfrm>
          <a:prstGeom prst="rect">
            <a:avLst/>
          </a:prstGeom>
        </p:spPr>
        <p:txBody>
          <a:bodyPr/>
          <a:lstStyle>
            <a:lvl1pPr>
              <a:defRPr/>
            </a:lvl1pPr>
          </a:lstStyle>
          <a:p>
            <a:fld id="{B353F19B-4899-44E5-8139-7B82B54301CD}" type="slidenum">
              <a:rPr lang="zh-CN" altLang="en-US" smtClean="0"/>
              <a:t>‹#›</a:t>
            </a:fld>
            <a:endParaRPr lang="zh-CN" altLang="en-US"/>
          </a:p>
        </p:txBody>
      </p:sp>
    </p:spTree>
    <p:extLst>
      <p:ext uri="{BB962C8B-B14F-4D97-AF65-F5344CB8AC3E}">
        <p14:creationId xmlns:p14="http://schemas.microsoft.com/office/powerpoint/2010/main" val="3895881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38287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14401" y="2130425"/>
            <a:ext cx="10361084" cy="1468438"/>
          </a:xfrm>
        </p:spPr>
        <p:txBody>
          <a:bodyPr/>
          <a:lstStyle/>
          <a:p>
            <a:r>
              <a:rPr lang="zh-CN" altLang="en-US" smtClean="0"/>
              <a:t>单击此处编辑母版标题样式</a:t>
            </a:r>
            <a:endParaRPr lang="zh-CN" altLang="en-US" dirty="0"/>
          </a:p>
        </p:txBody>
      </p:sp>
      <p:sp>
        <p:nvSpPr>
          <p:cNvPr id="3" name="日期占位符 2"/>
          <p:cNvSpPr>
            <a:spLocks noGrp="1"/>
          </p:cNvSpPr>
          <p:nvPr>
            <p:ph type="dt" idx="10"/>
          </p:nvPr>
        </p:nvSpPr>
        <p:spPr>
          <a:xfrm>
            <a:off x="609601" y="6356350"/>
            <a:ext cx="2842684" cy="363538"/>
          </a:xfrm>
          <a:prstGeom prst="rect">
            <a:avLst/>
          </a:prstGeom>
        </p:spPr>
        <p:txBody>
          <a:bodyPr/>
          <a:lstStyle>
            <a:lvl1pPr>
              <a:defRPr/>
            </a:lvl1pPr>
          </a:lstStyle>
          <a:p>
            <a:fld id="{4ED5DE54-F089-4E38-9498-0DB783C8A626}" type="datetimeFigureOut">
              <a:rPr lang="zh-CN" altLang="en-US" smtClean="0"/>
              <a:t>2017/1/6</a:t>
            </a:fld>
            <a:endParaRPr lang="zh-CN" altLang="en-US"/>
          </a:p>
        </p:txBody>
      </p:sp>
      <p:sp>
        <p:nvSpPr>
          <p:cNvPr id="4" name="灯片编号占位符 3"/>
          <p:cNvSpPr>
            <a:spLocks noGrp="1"/>
          </p:cNvSpPr>
          <p:nvPr>
            <p:ph type="sldNum" idx="11"/>
          </p:nvPr>
        </p:nvSpPr>
        <p:spPr>
          <a:xfrm>
            <a:off x="8737601" y="6356350"/>
            <a:ext cx="2842684" cy="363538"/>
          </a:xfrm>
          <a:prstGeom prst="rect">
            <a:avLst/>
          </a:prstGeom>
        </p:spPr>
        <p:txBody>
          <a:bodyPr/>
          <a:lstStyle>
            <a:lvl1pPr>
              <a:defRPr/>
            </a:lvl1pPr>
          </a:lstStyle>
          <a:p>
            <a:fld id="{B353F19B-4899-44E5-8139-7B82B54301CD}" type="slidenum">
              <a:rPr lang="zh-CN" altLang="en-US" smtClean="0"/>
              <a:t>‹#›</a:t>
            </a:fld>
            <a:endParaRPr lang="zh-CN" altLang="en-US"/>
          </a:p>
        </p:txBody>
      </p:sp>
    </p:spTree>
    <p:extLst>
      <p:ext uri="{BB962C8B-B14F-4D97-AF65-F5344CB8AC3E}">
        <p14:creationId xmlns:p14="http://schemas.microsoft.com/office/powerpoint/2010/main" val="14766568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C56D951-6A15-436B-A8C1-B5800736AADF}" type="datetime1">
              <a:rPr lang="zh-CN" altLang="en-US" smtClean="0"/>
              <a:pPr>
                <a:defRPr/>
              </a:pPr>
              <a:t>2017/1/7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15EF3995-0BCF-4F53-8825-6BABABFA1F83}" type="slidenum">
              <a:rPr lang="zh-CN" altLang="en-US" smtClean="0"/>
              <a:pPr/>
              <a:t>‹#›</a:t>
            </a:fld>
            <a:endParaRPr lang="en-US" altLang="zh-CN"/>
          </a:p>
        </p:txBody>
      </p:sp>
    </p:spTree>
    <p:extLst>
      <p:ext uri="{BB962C8B-B14F-4D97-AF65-F5344CB8AC3E}">
        <p14:creationId xmlns:p14="http://schemas.microsoft.com/office/powerpoint/2010/main" val="2326283267"/>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lum/>
          </a:blip>
          <a:srcRect/>
          <a:stretch>
            <a:fillRect t="-2000" b="-13000"/>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609600" y="1052736"/>
            <a:ext cx="109728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5" name="Picture 2"/>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7000"/>
                    </a14:imgEffect>
                  </a14:imgLayer>
                </a14:imgProps>
              </a:ext>
              <a:ext uri="{28A0092B-C50C-407E-A947-70E740481C1C}">
                <a14:useLocalDpi xmlns:a14="http://schemas.microsoft.com/office/drawing/2010/main" val="0"/>
              </a:ext>
            </a:extLst>
          </a:blip>
          <a:srcRect/>
          <a:stretch>
            <a:fillRect/>
          </a:stretch>
        </p:blipFill>
        <p:spPr bwMode="auto">
          <a:xfrm>
            <a:off x="8467" y="1"/>
            <a:ext cx="6384032" cy="882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6" name="标题占位符 1"/>
          <p:cNvSpPr>
            <a:spLocks noGrp="1"/>
          </p:cNvSpPr>
          <p:nvPr>
            <p:ph type="title"/>
          </p:nvPr>
        </p:nvSpPr>
        <p:spPr bwMode="auto">
          <a:xfrm>
            <a:off x="609600" y="-27384"/>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10242" name="Picture 2" descr="http://web5.pku.edu.cn/bs/document/20110420154507936177.png"/>
          <p:cNvPicPr>
            <a:picLocks noChangeAspect="1" noChangeArrowheads="1"/>
          </p:cNvPicPr>
          <p:nvPr/>
        </p:nvPicPr>
        <p:blipFill rotWithShape="1">
          <a:blip r:embed="rId9">
            <a:extLst>
              <a:ext uri="{28A0092B-C50C-407E-A947-70E740481C1C}">
                <a14:useLocalDpi xmlns:a14="http://schemas.microsoft.com/office/drawing/2010/main" val="0"/>
              </a:ext>
            </a:extLst>
          </a:blip>
          <a:srcRect r="70026"/>
          <a:stretch/>
        </p:blipFill>
        <p:spPr bwMode="auto">
          <a:xfrm>
            <a:off x="9456373" y="6165304"/>
            <a:ext cx="739747" cy="5214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eb5.pku.edu.cn/bs/document/20110420154529409207.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318867" y="6165304"/>
            <a:ext cx="1509435" cy="454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93286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617808"/>
            <a:ext cx="10363200" cy="1470025"/>
          </a:xfrm>
        </p:spPr>
        <p:txBody>
          <a:bodyPr/>
          <a:lstStyle/>
          <a:p>
            <a:r>
              <a:rPr lang="en-US" altLang="zh-CN" dirty="0"/>
              <a:t>An Optimization Framework for Cloud-Sensor </a:t>
            </a:r>
            <a:r>
              <a:rPr lang="en-US" altLang="zh-CN" dirty="0" smtClean="0"/>
              <a:t>Systems</a:t>
            </a:r>
            <a:endParaRPr lang="zh-CN" altLang="en-US" dirty="0"/>
          </a:p>
        </p:txBody>
      </p:sp>
      <p:sp>
        <p:nvSpPr>
          <p:cNvPr id="3" name="副标题 2"/>
          <p:cNvSpPr>
            <a:spLocks noGrp="1"/>
          </p:cNvSpPr>
          <p:nvPr>
            <p:ph type="subTitle" idx="1"/>
          </p:nvPr>
        </p:nvSpPr>
        <p:spPr>
          <a:xfrm>
            <a:off x="1828800" y="3087833"/>
            <a:ext cx="8534400" cy="1752600"/>
          </a:xfrm>
        </p:spPr>
        <p:txBody>
          <a:bodyPr/>
          <a:lstStyle/>
          <a:p>
            <a:r>
              <a:rPr lang="en-US" altLang="zh-CN" dirty="0"/>
              <a:t>Yi Xu and Sumi </a:t>
            </a:r>
            <a:r>
              <a:rPr lang="en-US" altLang="zh-CN" dirty="0" err="1"/>
              <a:t>Helal</a:t>
            </a:r>
            <a:r>
              <a:rPr lang="en-US" altLang="zh-CN" dirty="0"/>
              <a:t/>
            </a:r>
            <a:br>
              <a:rPr lang="en-US" altLang="zh-CN" dirty="0"/>
            </a:br>
            <a:endParaRPr lang="en-US" altLang="zh-CN" dirty="0" smtClean="0"/>
          </a:p>
          <a:p>
            <a:r>
              <a:rPr lang="en-US" altLang="zh-CN" dirty="0" smtClean="0"/>
              <a:t>2014 </a:t>
            </a:r>
            <a:r>
              <a:rPr lang="en-US" altLang="zh-CN" dirty="0"/>
              <a:t>IEEE 6th International Conference on Cloud Computing Technology and Science</a:t>
            </a:r>
            <a:endParaRPr lang="zh-CN" altLang="en-US" dirty="0"/>
          </a:p>
        </p:txBody>
      </p:sp>
    </p:spTree>
    <p:extLst>
      <p:ext uri="{BB962C8B-B14F-4D97-AF65-F5344CB8AC3E}">
        <p14:creationId xmlns:p14="http://schemas.microsoft.com/office/powerpoint/2010/main" val="485079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双向瀑布流优化架构</a:t>
            </a:r>
            <a:endParaRPr lang="zh-CN" altLang="en-US" dirty="0"/>
          </a:p>
        </p:txBody>
      </p:sp>
      <p:sp>
        <p:nvSpPr>
          <p:cNvPr id="3" name="内容占位符 2"/>
          <p:cNvSpPr>
            <a:spLocks noGrp="1"/>
          </p:cNvSpPr>
          <p:nvPr>
            <p:ph idx="1"/>
          </p:nvPr>
        </p:nvSpPr>
        <p:spPr/>
        <p:txBody>
          <a:bodyPr/>
          <a:lstStyle/>
          <a:p>
            <a:pPr marL="0" indent="0">
              <a:buNone/>
            </a:pPr>
            <a:endParaRPr lang="zh-CN" altLang="en-US" dirty="0"/>
          </a:p>
          <a:p>
            <a:endParaRPr lang="zh-CN" altLang="en-US" dirty="0"/>
          </a:p>
        </p:txBody>
      </p:sp>
      <p:pic>
        <p:nvPicPr>
          <p:cNvPr id="9" name="图片 8"/>
          <p:cNvPicPr>
            <a:picLocks noChangeAspect="1"/>
          </p:cNvPicPr>
          <p:nvPr/>
        </p:nvPicPr>
        <p:blipFill>
          <a:blip r:embed="rId3"/>
          <a:stretch>
            <a:fillRect/>
          </a:stretch>
        </p:blipFill>
        <p:spPr>
          <a:xfrm>
            <a:off x="2199146" y="827884"/>
            <a:ext cx="7793707" cy="5210318"/>
          </a:xfrm>
          <a:prstGeom prst="rect">
            <a:avLst/>
          </a:prstGeom>
        </p:spPr>
      </p:pic>
    </p:spTree>
    <p:extLst>
      <p:ext uri="{BB962C8B-B14F-4D97-AF65-F5344CB8AC3E}">
        <p14:creationId xmlns:p14="http://schemas.microsoft.com/office/powerpoint/2010/main" val="2211250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双向瀑布流优化架构</a:t>
            </a:r>
            <a:endParaRPr lang="zh-CN" altLang="en-US" dirty="0"/>
          </a:p>
        </p:txBody>
      </p:sp>
      <p:sp>
        <p:nvSpPr>
          <p:cNvPr id="3" name="内容占位符 2"/>
          <p:cNvSpPr>
            <a:spLocks noGrp="1"/>
          </p:cNvSpPr>
          <p:nvPr>
            <p:ph idx="1"/>
          </p:nvPr>
        </p:nvSpPr>
        <p:spPr/>
        <p:txBody>
          <a:bodyPr/>
          <a:lstStyle/>
          <a:p>
            <a:pPr marL="0" indent="0">
              <a:buNone/>
            </a:pPr>
            <a:endParaRPr lang="zh-CN" altLang="en-US" dirty="0"/>
          </a:p>
          <a:p>
            <a:endParaRPr lang="zh-CN" altLang="en-US" dirty="0"/>
          </a:p>
        </p:txBody>
      </p:sp>
      <p:pic>
        <p:nvPicPr>
          <p:cNvPr id="4" name="图片 3"/>
          <p:cNvPicPr>
            <a:picLocks noChangeAspect="1"/>
          </p:cNvPicPr>
          <p:nvPr/>
        </p:nvPicPr>
        <p:blipFill>
          <a:blip r:embed="rId3"/>
          <a:stretch>
            <a:fillRect/>
          </a:stretch>
        </p:blipFill>
        <p:spPr>
          <a:xfrm>
            <a:off x="1756893" y="1052736"/>
            <a:ext cx="8678213" cy="4748457"/>
          </a:xfrm>
          <a:prstGeom prst="rect">
            <a:avLst/>
          </a:prstGeom>
        </p:spPr>
      </p:pic>
    </p:spTree>
    <p:extLst>
      <p:ext uri="{BB962C8B-B14F-4D97-AF65-F5344CB8AC3E}">
        <p14:creationId xmlns:p14="http://schemas.microsoft.com/office/powerpoint/2010/main" val="3107304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双向瀑布流优化架构</a:t>
            </a:r>
            <a:endParaRPr lang="zh-CN" altLang="en-US" dirty="0"/>
          </a:p>
        </p:txBody>
      </p:sp>
      <p:sp>
        <p:nvSpPr>
          <p:cNvPr id="3" name="内容占位符 2"/>
          <p:cNvSpPr>
            <a:spLocks noGrp="1"/>
          </p:cNvSpPr>
          <p:nvPr>
            <p:ph idx="1"/>
          </p:nvPr>
        </p:nvSpPr>
        <p:spPr/>
        <p:txBody>
          <a:bodyPr/>
          <a:lstStyle/>
          <a:p>
            <a:pPr marL="0" indent="0">
              <a:buNone/>
            </a:pPr>
            <a:endParaRPr lang="zh-CN" altLang="en-US" dirty="0"/>
          </a:p>
          <a:p>
            <a:endParaRPr lang="zh-CN" altLang="en-US" dirty="0"/>
          </a:p>
        </p:txBody>
      </p:sp>
      <p:pic>
        <p:nvPicPr>
          <p:cNvPr id="10" name="图片 9"/>
          <p:cNvPicPr>
            <a:picLocks noChangeAspect="1"/>
          </p:cNvPicPr>
          <p:nvPr/>
        </p:nvPicPr>
        <p:blipFill>
          <a:blip r:embed="rId3"/>
          <a:stretch>
            <a:fillRect/>
          </a:stretch>
        </p:blipFill>
        <p:spPr>
          <a:xfrm>
            <a:off x="1951915" y="1629589"/>
            <a:ext cx="8288169" cy="3347145"/>
          </a:xfrm>
          <a:prstGeom prst="rect">
            <a:avLst/>
          </a:prstGeom>
        </p:spPr>
      </p:pic>
    </p:spTree>
    <p:extLst>
      <p:ext uri="{BB962C8B-B14F-4D97-AF65-F5344CB8AC3E}">
        <p14:creationId xmlns:p14="http://schemas.microsoft.com/office/powerpoint/2010/main" val="2703472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实验测试</a:t>
            </a:r>
          </a:p>
        </p:txBody>
      </p:sp>
      <p:sp>
        <p:nvSpPr>
          <p:cNvPr id="3" name="内容占位符 2"/>
          <p:cNvSpPr>
            <a:spLocks noGrp="1"/>
          </p:cNvSpPr>
          <p:nvPr>
            <p:ph idx="1"/>
          </p:nvPr>
        </p:nvSpPr>
        <p:spPr/>
        <p:txBody>
          <a:bodyPr/>
          <a:lstStyle/>
          <a:p>
            <a:r>
              <a:rPr lang="zh-CN" altLang="en-US" dirty="0" smtClean="0"/>
              <a:t>智慧社区：</a:t>
            </a:r>
            <a:endParaRPr lang="en-US" altLang="zh-CN" dirty="0" smtClean="0"/>
          </a:p>
          <a:p>
            <a:pPr lvl="1">
              <a:buFont typeface="Calibri" panose="020F0502020204030204" pitchFamily="34" charset="0"/>
              <a:buChar char="⁻"/>
            </a:pPr>
            <a:r>
              <a:rPr lang="en-US" altLang="zh-CN" dirty="0"/>
              <a:t>2000 </a:t>
            </a:r>
            <a:r>
              <a:rPr lang="en-US" altLang="zh-CN" dirty="0"/>
              <a:t>houses</a:t>
            </a:r>
          </a:p>
          <a:p>
            <a:r>
              <a:rPr lang="en-US" altLang="zh-CN" dirty="0"/>
              <a:t>4</a:t>
            </a:r>
            <a:r>
              <a:rPr lang="zh-CN" altLang="en-US" dirty="0"/>
              <a:t>种种类</a:t>
            </a:r>
            <a:r>
              <a:rPr lang="zh-CN" altLang="en-US" dirty="0" smtClean="0"/>
              <a:t>应用：</a:t>
            </a:r>
            <a:endParaRPr lang="en-US" altLang="zh-CN" dirty="0" smtClean="0"/>
          </a:p>
          <a:p>
            <a:pPr lvl="1">
              <a:buFont typeface="Calibri" panose="020F0502020204030204" pitchFamily="34" charset="0"/>
              <a:buChar char="⁻"/>
            </a:pPr>
            <a:r>
              <a:rPr lang="en-US" altLang="zh-CN" dirty="0" smtClean="0"/>
              <a:t>emergency-detection; security; activity recognition; healthcare</a:t>
            </a:r>
          </a:p>
          <a:p>
            <a:pPr lvl="1">
              <a:buFont typeface="Calibri" panose="020F0502020204030204" pitchFamily="34" charset="0"/>
              <a:buChar char="⁻"/>
            </a:pPr>
            <a:r>
              <a:rPr lang="zh-CN" altLang="en-US" dirty="0" smtClean="0"/>
              <a:t>共</a:t>
            </a:r>
            <a:r>
              <a:rPr lang="en-US" altLang="zh-CN" dirty="0" smtClean="0"/>
              <a:t>200</a:t>
            </a:r>
            <a:r>
              <a:rPr lang="zh-CN" altLang="en-US" dirty="0" smtClean="0"/>
              <a:t>个事件</a:t>
            </a:r>
          </a:p>
          <a:p>
            <a:r>
              <a:rPr lang="zh-CN" altLang="en-US" dirty="0"/>
              <a:t>数据来源</a:t>
            </a:r>
            <a:r>
              <a:rPr lang="en-US" altLang="zh-CN" dirty="0" smtClean="0"/>
              <a:t>:</a:t>
            </a:r>
          </a:p>
          <a:p>
            <a:pPr lvl="1">
              <a:buFont typeface="Calibri" panose="020F0502020204030204" pitchFamily="34" charset="0"/>
              <a:buChar char="⁻"/>
            </a:pPr>
            <a:r>
              <a:rPr lang="zh-CN" altLang="en-US" dirty="0" smtClean="0"/>
              <a:t>剑桥大学的</a:t>
            </a:r>
            <a:r>
              <a:rPr lang="en-US" altLang="zh-CN" dirty="0" err="1" smtClean="0"/>
              <a:t>PlaceLab</a:t>
            </a:r>
            <a:r>
              <a:rPr lang="zh-CN" altLang="en-US" dirty="0" smtClean="0"/>
              <a:t>实验室的</a:t>
            </a:r>
            <a:r>
              <a:rPr lang="en-US" altLang="zh-CN" dirty="0" err="1" smtClean="0"/>
              <a:t>PLCouple</a:t>
            </a:r>
            <a:r>
              <a:rPr lang="en-US" altLang="zh-CN" dirty="0" smtClean="0"/>
              <a:t> </a:t>
            </a:r>
            <a:r>
              <a:rPr lang="en-US" altLang="zh-CN" dirty="0"/>
              <a:t>1</a:t>
            </a:r>
            <a:r>
              <a:rPr lang="zh-CN" altLang="en-US" dirty="0" smtClean="0"/>
              <a:t>数据</a:t>
            </a:r>
            <a:r>
              <a:rPr lang="zh-CN" altLang="en-US" dirty="0"/>
              <a:t>集：一对</a:t>
            </a:r>
            <a:r>
              <a:rPr lang="zh-CN" altLang="en-US" dirty="0" smtClean="0"/>
              <a:t>夫妇在</a:t>
            </a:r>
            <a:r>
              <a:rPr lang="en-US" altLang="zh-CN" dirty="0" err="1"/>
              <a:t>PlaceLab</a:t>
            </a:r>
            <a:r>
              <a:rPr lang="zh-CN" altLang="en-US" dirty="0" smtClean="0"/>
              <a:t>呆了</a:t>
            </a:r>
            <a:r>
              <a:rPr lang="en-US" altLang="zh-CN" dirty="0"/>
              <a:t>2.5</a:t>
            </a:r>
            <a:r>
              <a:rPr lang="zh-CN" altLang="en-US" dirty="0"/>
              <a:t>个</a:t>
            </a:r>
            <a:r>
              <a:rPr lang="zh-CN" altLang="en-US" dirty="0" smtClean="0"/>
              <a:t>月</a:t>
            </a:r>
            <a:r>
              <a:rPr lang="en-US" altLang="zh-CN" dirty="0" smtClean="0"/>
              <a:t>178</a:t>
            </a:r>
            <a:r>
              <a:rPr lang="zh-CN" altLang="en-US" dirty="0"/>
              <a:t>个</a:t>
            </a:r>
            <a:r>
              <a:rPr lang="zh-CN" altLang="en-US" dirty="0" smtClean="0"/>
              <a:t>传感器所</a:t>
            </a:r>
            <a:r>
              <a:rPr lang="zh-CN" altLang="en-US" dirty="0"/>
              <a:t>采集的</a:t>
            </a:r>
            <a:r>
              <a:rPr lang="zh-CN" altLang="en-US" dirty="0" smtClean="0"/>
              <a:t>数据。</a:t>
            </a:r>
            <a:endParaRPr lang="en-US" altLang="zh-CN" dirty="0" smtClean="0"/>
          </a:p>
          <a:p>
            <a:pPr lvl="1">
              <a:buFont typeface="Calibri" panose="020F0502020204030204" pitchFamily="34" charset="0"/>
              <a:buChar char="⁻"/>
            </a:pPr>
            <a:r>
              <a:rPr lang="zh-CN" altLang="en-US" dirty="0" smtClean="0"/>
              <a:t>学习该数据特性，生成</a:t>
            </a:r>
            <a:r>
              <a:rPr lang="en-US" altLang="zh-CN" dirty="0" smtClean="0"/>
              <a:t>2000</a:t>
            </a:r>
            <a:r>
              <a:rPr lang="zh-CN" altLang="en-US" dirty="0" smtClean="0"/>
              <a:t>个房屋的传感器测试数据</a:t>
            </a:r>
            <a:endParaRPr lang="en-US" altLang="zh-CN" dirty="0" smtClean="0"/>
          </a:p>
          <a:p>
            <a:endParaRPr lang="zh-CN" altLang="en-US" dirty="0"/>
          </a:p>
        </p:txBody>
      </p:sp>
    </p:spTree>
    <p:extLst>
      <p:ext uri="{BB962C8B-B14F-4D97-AF65-F5344CB8AC3E}">
        <p14:creationId xmlns:p14="http://schemas.microsoft.com/office/powerpoint/2010/main" val="2842102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实验测试</a:t>
            </a:r>
          </a:p>
        </p:txBody>
      </p:sp>
      <p:pic>
        <p:nvPicPr>
          <p:cNvPr id="6" name="图片 5"/>
          <p:cNvPicPr>
            <a:picLocks noChangeAspect="1"/>
          </p:cNvPicPr>
          <p:nvPr/>
        </p:nvPicPr>
        <p:blipFill>
          <a:blip r:embed="rId3"/>
          <a:stretch>
            <a:fillRect/>
          </a:stretch>
        </p:blipFill>
        <p:spPr>
          <a:xfrm>
            <a:off x="0" y="1695910"/>
            <a:ext cx="5939961" cy="2981022"/>
          </a:xfrm>
          <a:prstGeom prst="rect">
            <a:avLst/>
          </a:prstGeom>
        </p:spPr>
      </p:pic>
      <p:pic>
        <p:nvPicPr>
          <p:cNvPr id="7" name="图片 6"/>
          <p:cNvPicPr>
            <a:picLocks noChangeAspect="1"/>
          </p:cNvPicPr>
          <p:nvPr/>
        </p:nvPicPr>
        <p:blipFill>
          <a:blip r:embed="rId4"/>
          <a:stretch>
            <a:fillRect/>
          </a:stretch>
        </p:blipFill>
        <p:spPr>
          <a:xfrm>
            <a:off x="5939961" y="1695237"/>
            <a:ext cx="5963391" cy="2981695"/>
          </a:xfrm>
          <a:prstGeom prst="rect">
            <a:avLst/>
          </a:prstGeom>
        </p:spPr>
      </p:pic>
    </p:spTree>
    <p:extLst>
      <p:ext uri="{BB962C8B-B14F-4D97-AF65-F5344CB8AC3E}">
        <p14:creationId xmlns:p14="http://schemas.microsoft.com/office/powerpoint/2010/main" val="104500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实验测试</a:t>
            </a:r>
          </a:p>
        </p:txBody>
      </p:sp>
      <p:pic>
        <p:nvPicPr>
          <p:cNvPr id="5" name="图片 4"/>
          <p:cNvPicPr>
            <a:picLocks noChangeAspect="1"/>
          </p:cNvPicPr>
          <p:nvPr/>
        </p:nvPicPr>
        <p:blipFill>
          <a:blip r:embed="rId3"/>
          <a:stretch>
            <a:fillRect/>
          </a:stretch>
        </p:blipFill>
        <p:spPr>
          <a:xfrm>
            <a:off x="2031173" y="1334124"/>
            <a:ext cx="7847346" cy="3916311"/>
          </a:xfrm>
          <a:prstGeom prst="rect">
            <a:avLst/>
          </a:prstGeom>
        </p:spPr>
      </p:pic>
    </p:spTree>
    <p:extLst>
      <p:ext uri="{BB962C8B-B14F-4D97-AF65-F5344CB8AC3E}">
        <p14:creationId xmlns:p14="http://schemas.microsoft.com/office/powerpoint/2010/main" val="123291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实验测试</a:t>
            </a:r>
          </a:p>
        </p:txBody>
      </p:sp>
      <p:pic>
        <p:nvPicPr>
          <p:cNvPr id="3" name="图片 2"/>
          <p:cNvPicPr>
            <a:picLocks noChangeAspect="1"/>
          </p:cNvPicPr>
          <p:nvPr/>
        </p:nvPicPr>
        <p:blipFill>
          <a:blip r:embed="rId3"/>
          <a:stretch>
            <a:fillRect/>
          </a:stretch>
        </p:blipFill>
        <p:spPr>
          <a:xfrm>
            <a:off x="140212" y="1329196"/>
            <a:ext cx="11911575" cy="4397046"/>
          </a:xfrm>
          <a:prstGeom prst="rect">
            <a:avLst/>
          </a:prstGeom>
        </p:spPr>
      </p:pic>
    </p:spTree>
    <p:extLst>
      <p:ext uri="{BB962C8B-B14F-4D97-AF65-F5344CB8AC3E}">
        <p14:creationId xmlns:p14="http://schemas.microsoft.com/office/powerpoint/2010/main" val="1984918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主要工作</a:t>
            </a:r>
            <a:endParaRPr lang="zh-CN" altLang="en-US" dirty="0"/>
          </a:p>
        </p:txBody>
      </p:sp>
      <p:sp>
        <p:nvSpPr>
          <p:cNvPr id="3" name="内容占位符 2"/>
          <p:cNvSpPr>
            <a:spLocks noGrp="1"/>
          </p:cNvSpPr>
          <p:nvPr>
            <p:ph idx="1"/>
          </p:nvPr>
        </p:nvSpPr>
        <p:spPr/>
        <p:txBody>
          <a:bodyPr/>
          <a:lstStyle/>
          <a:p>
            <a:r>
              <a:rPr lang="zh-CN" altLang="en-US" dirty="0"/>
              <a:t>提出一种可</a:t>
            </a:r>
            <a:r>
              <a:rPr lang="zh-CN" altLang="en-US" dirty="0" smtClean="0"/>
              <a:t>扩展和</a:t>
            </a:r>
            <a:r>
              <a:rPr lang="zh-CN" altLang="en-US" dirty="0"/>
              <a:t>优化的中间</a:t>
            </a:r>
            <a:r>
              <a:rPr lang="zh-CN" altLang="en-US" dirty="0" smtClean="0"/>
              <a:t>件系统</a:t>
            </a:r>
            <a:r>
              <a:rPr lang="zh-CN" altLang="en-US" dirty="0"/>
              <a:t>架构</a:t>
            </a:r>
            <a:r>
              <a:rPr lang="zh-CN" altLang="en-US" dirty="0" smtClean="0"/>
              <a:t>，将大量</a:t>
            </a:r>
            <a:r>
              <a:rPr lang="zh-CN" altLang="en-US" dirty="0"/>
              <a:t>传感器</a:t>
            </a:r>
            <a:r>
              <a:rPr lang="zh-CN" altLang="en-US" dirty="0" smtClean="0"/>
              <a:t>作为服务</a:t>
            </a:r>
            <a:r>
              <a:rPr lang="zh-CN" altLang="en-US" dirty="0"/>
              <a:t>连接</a:t>
            </a:r>
            <a:r>
              <a:rPr lang="zh-CN" altLang="en-US" dirty="0" smtClean="0"/>
              <a:t>到云</a:t>
            </a:r>
            <a:r>
              <a:rPr lang="zh-CN" altLang="en-US" dirty="0"/>
              <a:t>，并为</a:t>
            </a:r>
            <a:r>
              <a:rPr lang="zh-CN" altLang="en-US" dirty="0" smtClean="0"/>
              <a:t>程序员提供</a:t>
            </a:r>
            <a:r>
              <a:rPr lang="zh-CN" altLang="en-US" dirty="0"/>
              <a:t>编程模型</a:t>
            </a:r>
            <a:r>
              <a:rPr lang="zh-CN" altLang="en-US" dirty="0" smtClean="0"/>
              <a:t>和平台</a:t>
            </a:r>
            <a:r>
              <a:rPr lang="zh-CN" altLang="en-US" dirty="0"/>
              <a:t>去开发云</a:t>
            </a:r>
            <a:r>
              <a:rPr lang="zh-CN" altLang="en-US" dirty="0" smtClean="0"/>
              <a:t>应用。</a:t>
            </a:r>
            <a:endParaRPr lang="en-US" altLang="zh-CN" dirty="0" smtClean="0"/>
          </a:p>
          <a:p>
            <a:endParaRPr lang="en-US" altLang="zh-CN" dirty="0" smtClean="0"/>
          </a:p>
          <a:p>
            <a:r>
              <a:rPr lang="zh-CN" altLang="en-US" dirty="0" smtClean="0">
                <a:solidFill>
                  <a:srgbClr val="FF0000"/>
                </a:solidFill>
              </a:rPr>
              <a:t>提出了一种“</a:t>
            </a:r>
            <a:r>
              <a:rPr lang="zh-CN" altLang="en-US" dirty="0">
                <a:solidFill>
                  <a:srgbClr val="FF0000"/>
                </a:solidFill>
              </a:rPr>
              <a:t>双向瀑布流优化”框架，同时，扩展</a:t>
            </a:r>
            <a:r>
              <a:rPr lang="zh-CN" altLang="en-US" dirty="0">
                <a:solidFill>
                  <a:srgbClr val="FF0000"/>
                </a:solidFill>
              </a:rPr>
              <a:t>了传统的</a:t>
            </a:r>
            <a:r>
              <a:rPr lang="zh-CN" altLang="en-US" dirty="0" smtClean="0">
                <a:solidFill>
                  <a:srgbClr val="FF0000"/>
                </a:solidFill>
              </a:rPr>
              <a:t>缓存</a:t>
            </a:r>
            <a:r>
              <a:rPr lang="zh-CN" altLang="en-US" dirty="0">
                <a:solidFill>
                  <a:srgbClr val="FF0000"/>
                </a:solidFill>
              </a:rPr>
              <a:t>方案，提高</a:t>
            </a:r>
            <a:r>
              <a:rPr lang="zh-CN" altLang="en-US" dirty="0" smtClean="0">
                <a:solidFill>
                  <a:srgbClr val="FF0000"/>
                </a:solidFill>
              </a:rPr>
              <a:t>整个云平台的可扩展性以及底层能源受限的物理设备的工作性能。</a:t>
            </a:r>
            <a:endParaRPr lang="en-US" altLang="zh-CN" dirty="0" smtClean="0">
              <a:solidFill>
                <a:srgbClr val="FF0000"/>
              </a:solidFill>
            </a:endParaRPr>
          </a:p>
        </p:txBody>
      </p:sp>
    </p:spTree>
    <p:extLst>
      <p:ext uri="{BB962C8B-B14F-4D97-AF65-F5344CB8AC3E}">
        <p14:creationId xmlns:p14="http://schemas.microsoft.com/office/powerpoint/2010/main" val="1237119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设计动机</a:t>
            </a:r>
          </a:p>
        </p:txBody>
      </p:sp>
      <p:sp>
        <p:nvSpPr>
          <p:cNvPr id="3" name="内容占位符 2"/>
          <p:cNvSpPr>
            <a:spLocks noGrp="1"/>
          </p:cNvSpPr>
          <p:nvPr>
            <p:ph idx="1"/>
          </p:nvPr>
        </p:nvSpPr>
        <p:spPr/>
        <p:txBody>
          <a:bodyPr/>
          <a:lstStyle/>
          <a:p>
            <a:r>
              <a:rPr lang="zh-CN" altLang="en-US" dirty="0" smtClean="0"/>
              <a:t>包括</a:t>
            </a:r>
            <a:r>
              <a:rPr lang="zh-CN" altLang="en-US" dirty="0"/>
              <a:t>终端用户、设施管理者在内的各方群体都希望获得基于传感器的服务，在没有标准化的</a:t>
            </a:r>
            <a:r>
              <a:rPr lang="en-US" altLang="zh-CN" dirty="0"/>
              <a:t>cloud-hosted</a:t>
            </a:r>
            <a:r>
              <a:rPr lang="zh-CN" altLang="en-US" dirty="0"/>
              <a:t>的</a:t>
            </a:r>
            <a:r>
              <a:rPr lang="en-US" altLang="zh-CN" dirty="0"/>
              <a:t>web</a:t>
            </a:r>
            <a:r>
              <a:rPr lang="zh-CN" altLang="en-US" dirty="0"/>
              <a:t>服务模型下这是很难实现的</a:t>
            </a:r>
            <a:r>
              <a:rPr lang="zh-CN" altLang="en-US" dirty="0" smtClean="0"/>
              <a:t>。</a:t>
            </a:r>
            <a:endParaRPr lang="en-US" altLang="zh-CN" dirty="0" smtClean="0"/>
          </a:p>
          <a:p>
            <a:r>
              <a:rPr lang="zh-CN" altLang="en-US" dirty="0"/>
              <a:t>云服务和物理传感器之间的广泛</a:t>
            </a:r>
            <a:r>
              <a:rPr lang="zh-CN" altLang="en-US" dirty="0" smtClean="0"/>
              <a:t>的</a:t>
            </a:r>
            <a:r>
              <a:rPr lang="zh-CN" altLang="en-US" dirty="0"/>
              <a:t>信息</a:t>
            </a:r>
            <a:r>
              <a:rPr lang="zh-CN" altLang="en-US" dirty="0" smtClean="0"/>
              <a:t>交互将对</a:t>
            </a:r>
            <a:r>
              <a:rPr lang="zh-CN" altLang="en-US" dirty="0"/>
              <a:t>整个系统的可扩展性造成巨大挑战。 </a:t>
            </a:r>
            <a:r>
              <a:rPr lang="zh-CN" altLang="en-US" dirty="0" smtClean="0"/>
              <a:t>将</a:t>
            </a:r>
            <a:r>
              <a:rPr lang="zh-CN" altLang="en-US" dirty="0"/>
              <a:t>大量</a:t>
            </a:r>
            <a:r>
              <a:rPr lang="zh-CN" altLang="en-US" dirty="0" smtClean="0"/>
              <a:t>传感器</a:t>
            </a:r>
            <a:r>
              <a:rPr lang="zh-CN" altLang="en-US" dirty="0"/>
              <a:t>直接连接到</a:t>
            </a:r>
            <a:r>
              <a:rPr lang="zh-CN" altLang="en-US" dirty="0" smtClean="0"/>
              <a:t>云，这对</a:t>
            </a:r>
            <a:r>
              <a:rPr lang="zh-CN" altLang="en-US" dirty="0"/>
              <a:t>云</a:t>
            </a:r>
            <a:r>
              <a:rPr lang="zh-CN" altLang="en-US" dirty="0" smtClean="0"/>
              <a:t>资源的要求极其</a:t>
            </a:r>
            <a:r>
              <a:rPr lang="zh-CN" altLang="en-US" dirty="0"/>
              <a:t>苛刻，</a:t>
            </a:r>
            <a:r>
              <a:rPr lang="zh-CN" altLang="en-US" dirty="0" smtClean="0"/>
              <a:t>而且将会使得云平台难以</a:t>
            </a:r>
            <a:r>
              <a:rPr lang="zh-CN" altLang="en-US" dirty="0"/>
              <a:t>扩展</a:t>
            </a:r>
            <a:r>
              <a:rPr lang="zh-CN" altLang="en-US" dirty="0" smtClean="0"/>
              <a:t>。</a:t>
            </a:r>
            <a:endParaRPr lang="en-US" altLang="zh-CN" dirty="0"/>
          </a:p>
          <a:p>
            <a:r>
              <a:rPr lang="zh-CN" altLang="en-US" dirty="0" smtClean="0"/>
              <a:t>大多数传感器只有有限的能源及处理</a:t>
            </a:r>
            <a:r>
              <a:rPr lang="zh-CN" altLang="en-US" dirty="0"/>
              <a:t>能力</a:t>
            </a:r>
            <a:r>
              <a:rPr lang="zh-CN" altLang="en-US" dirty="0" smtClean="0"/>
              <a:t>，连续</a:t>
            </a:r>
            <a:r>
              <a:rPr lang="zh-CN" altLang="en-US" dirty="0"/>
              <a:t>数据采样</a:t>
            </a:r>
            <a:r>
              <a:rPr lang="zh-CN" altLang="en-US" dirty="0" smtClean="0"/>
              <a:t>和</a:t>
            </a:r>
            <a:r>
              <a:rPr lang="zh-CN" altLang="en-US" dirty="0"/>
              <a:t>利用</a:t>
            </a:r>
            <a:r>
              <a:rPr lang="zh-CN" altLang="en-US" dirty="0" smtClean="0"/>
              <a:t>传感器</a:t>
            </a:r>
            <a:r>
              <a:rPr lang="zh-CN" altLang="en-US" dirty="0"/>
              <a:t>网络</a:t>
            </a:r>
            <a:r>
              <a:rPr lang="zh-CN" altLang="en-US" dirty="0" smtClean="0"/>
              <a:t>的数据传输</a:t>
            </a:r>
            <a:r>
              <a:rPr lang="zh-CN" altLang="en-US" dirty="0"/>
              <a:t>，这对整个传感器网络造成相当大的能量成本。 没有优化，传感器的能量可能迅速</a:t>
            </a:r>
            <a:r>
              <a:rPr lang="zh-CN" altLang="en-US" dirty="0" smtClean="0"/>
              <a:t>耗尽，导致服务失败。</a:t>
            </a:r>
            <a:endParaRPr lang="en-US" altLang="zh-CN" dirty="0" smtClean="0"/>
          </a:p>
        </p:txBody>
      </p:sp>
    </p:spTree>
    <p:extLst>
      <p:ext uri="{BB962C8B-B14F-4D97-AF65-F5344CB8AC3E}">
        <p14:creationId xmlns:p14="http://schemas.microsoft.com/office/powerpoint/2010/main" val="1444256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a:t>
            </a:r>
            <a:r>
              <a:rPr lang="en-US" altLang="zh-CN" dirty="0" smtClean="0"/>
              <a:t>Hadoop</a:t>
            </a:r>
            <a:r>
              <a:rPr lang="zh-CN" altLang="en-US" dirty="0" smtClean="0"/>
              <a:t>的主要区别</a:t>
            </a:r>
            <a:endParaRPr lang="zh-CN" altLang="en-US" dirty="0"/>
          </a:p>
        </p:txBody>
      </p:sp>
      <p:sp>
        <p:nvSpPr>
          <p:cNvPr id="3" name="内容占位符 2"/>
          <p:cNvSpPr>
            <a:spLocks noGrp="1"/>
          </p:cNvSpPr>
          <p:nvPr>
            <p:ph idx="1"/>
          </p:nvPr>
        </p:nvSpPr>
        <p:spPr/>
        <p:txBody>
          <a:bodyPr/>
          <a:lstStyle/>
          <a:p>
            <a:r>
              <a:rPr lang="zh-CN" altLang="en-US" dirty="0" smtClean="0"/>
              <a:t>在相同应用场景下，</a:t>
            </a:r>
            <a:r>
              <a:rPr lang="en-US" altLang="zh-CN" dirty="0" smtClean="0"/>
              <a:t>Hadoop</a:t>
            </a:r>
            <a:r>
              <a:rPr lang="zh-CN" altLang="en-US" dirty="0"/>
              <a:t>主要</a:t>
            </a:r>
            <a:r>
              <a:rPr lang="zh-CN" altLang="en-US" dirty="0" smtClean="0"/>
              <a:t>是被</a:t>
            </a:r>
            <a:r>
              <a:rPr lang="zh-CN" altLang="en-US" dirty="0"/>
              <a:t>用来存储</a:t>
            </a:r>
            <a:r>
              <a:rPr lang="zh-CN" altLang="en-US" dirty="0" smtClean="0"/>
              <a:t>传感器</a:t>
            </a:r>
            <a:r>
              <a:rPr lang="zh-CN" altLang="en-US" dirty="0"/>
              <a:t>网络收集的大 数据，</a:t>
            </a:r>
            <a:r>
              <a:rPr lang="zh-CN" altLang="en-US" dirty="0" smtClean="0"/>
              <a:t>并</a:t>
            </a:r>
            <a:r>
              <a:rPr lang="zh-CN" altLang="en-US" dirty="0"/>
              <a:t>处理</a:t>
            </a:r>
            <a:r>
              <a:rPr lang="zh-CN" altLang="en-US" dirty="0" smtClean="0"/>
              <a:t>相应</a:t>
            </a:r>
            <a:r>
              <a:rPr lang="zh-CN" altLang="en-US" dirty="0"/>
              <a:t>的请求和</a:t>
            </a:r>
            <a:r>
              <a:rPr lang="zh-CN" altLang="en-US" dirty="0" smtClean="0"/>
              <a:t>数据分析。</a:t>
            </a:r>
            <a:endParaRPr lang="en-US" altLang="zh-CN" dirty="0" smtClean="0"/>
          </a:p>
          <a:p>
            <a:r>
              <a:rPr lang="zh-CN" altLang="en-US" dirty="0" smtClean="0"/>
              <a:t>在云</a:t>
            </a:r>
            <a:r>
              <a:rPr lang="en-US" altLang="zh-CN" dirty="0"/>
              <a:t>-</a:t>
            </a:r>
            <a:r>
              <a:rPr lang="zh-CN" altLang="en-US" dirty="0"/>
              <a:t>传感器</a:t>
            </a:r>
            <a:r>
              <a:rPr lang="zh-CN" altLang="en-US" dirty="0" smtClean="0"/>
              <a:t>系统中，高速的数据流只会在短暂时间内被查询请求</a:t>
            </a:r>
            <a:r>
              <a:rPr lang="zh-CN" altLang="en-US" dirty="0"/>
              <a:t>或</a:t>
            </a:r>
            <a:r>
              <a:rPr lang="zh-CN" altLang="en-US" dirty="0" smtClean="0"/>
              <a:t>云应用所使用。</a:t>
            </a:r>
            <a:endParaRPr lang="en-US" altLang="zh-CN" dirty="0" smtClean="0"/>
          </a:p>
          <a:p>
            <a:r>
              <a:rPr lang="zh-CN" altLang="en-US" dirty="0" smtClean="0"/>
              <a:t>长时间</a:t>
            </a:r>
            <a:r>
              <a:rPr lang="zh-CN" altLang="en-US" dirty="0"/>
              <a:t>存储和保持</a:t>
            </a:r>
            <a:r>
              <a:rPr lang="zh-CN" altLang="en-US" dirty="0" smtClean="0"/>
              <a:t>传感器</a:t>
            </a:r>
            <a:r>
              <a:rPr lang="zh-CN" altLang="en-US" dirty="0"/>
              <a:t>数据以及</a:t>
            </a:r>
            <a:r>
              <a:rPr lang="zh-CN" altLang="en-US" dirty="0" smtClean="0"/>
              <a:t>数据</a:t>
            </a:r>
            <a:r>
              <a:rPr lang="zh-CN" altLang="en-US" dirty="0"/>
              <a:t>的存储和</a:t>
            </a:r>
            <a:r>
              <a:rPr lang="zh-CN" altLang="en-US" dirty="0" smtClean="0"/>
              <a:t>相关的</a:t>
            </a:r>
            <a:r>
              <a:rPr lang="zh-CN" altLang="en-US" dirty="0"/>
              <a:t>大量处理</a:t>
            </a:r>
            <a:r>
              <a:rPr lang="zh-CN" altLang="en-US" dirty="0" smtClean="0"/>
              <a:t>在系统的研究范围之外</a:t>
            </a:r>
            <a:r>
              <a:rPr lang="zh-CN" altLang="en-US" dirty="0"/>
              <a:t>。</a:t>
            </a:r>
            <a:endParaRPr lang="zh-CN" altLang="en-US" dirty="0"/>
          </a:p>
        </p:txBody>
      </p:sp>
    </p:spTree>
    <p:extLst>
      <p:ext uri="{BB962C8B-B14F-4D97-AF65-F5344CB8AC3E}">
        <p14:creationId xmlns:p14="http://schemas.microsoft.com/office/powerpoint/2010/main" val="3071520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CEB(</a:t>
            </a:r>
            <a:r>
              <a:rPr lang="en-US" altLang="zh-CN" dirty="0"/>
              <a:t>Cloud, Edge and Beneath</a:t>
            </a:r>
            <a:r>
              <a:rPr lang="en-US" altLang="zh-CN" dirty="0" smtClean="0"/>
              <a:t>)</a:t>
            </a:r>
            <a:r>
              <a:rPr lang="zh-CN" altLang="en-US" dirty="0" smtClean="0"/>
              <a:t>架构</a:t>
            </a:r>
            <a:endParaRPr lang="zh-CN" altLang="en-US" dirty="0"/>
          </a:p>
        </p:txBody>
      </p:sp>
      <p:pic>
        <p:nvPicPr>
          <p:cNvPr id="4" name="内容占位符 3"/>
          <p:cNvPicPr>
            <a:picLocks noGrp="1" noChangeAspect="1"/>
          </p:cNvPicPr>
          <p:nvPr>
            <p:ph idx="1"/>
          </p:nvPr>
        </p:nvPicPr>
        <p:blipFill>
          <a:blip r:embed="rId3"/>
          <a:stretch>
            <a:fillRect/>
          </a:stretch>
        </p:blipFill>
        <p:spPr>
          <a:xfrm>
            <a:off x="3657483" y="1052513"/>
            <a:ext cx="4877033" cy="5113337"/>
          </a:xfrm>
          <a:prstGeom prst="rect">
            <a:avLst/>
          </a:prstGeom>
        </p:spPr>
      </p:pic>
    </p:spTree>
    <p:extLst>
      <p:ext uri="{BB962C8B-B14F-4D97-AF65-F5344CB8AC3E}">
        <p14:creationId xmlns:p14="http://schemas.microsoft.com/office/powerpoint/2010/main" val="3727670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CEB(</a:t>
            </a:r>
            <a:r>
              <a:rPr lang="en-US" altLang="zh-CN" dirty="0"/>
              <a:t>Cloud, Edge and Beneath</a:t>
            </a:r>
            <a:r>
              <a:rPr lang="en-US" altLang="zh-CN" dirty="0" smtClean="0"/>
              <a:t>)</a:t>
            </a:r>
            <a:r>
              <a:rPr lang="zh-CN" altLang="en-US" dirty="0" smtClean="0"/>
              <a:t>架构</a:t>
            </a:r>
            <a:endParaRPr lang="zh-CN" altLang="en-US" dirty="0"/>
          </a:p>
        </p:txBody>
      </p:sp>
      <p:pic>
        <p:nvPicPr>
          <p:cNvPr id="4" name="内容占位符 3"/>
          <p:cNvPicPr>
            <a:picLocks noGrp="1" noChangeAspect="1"/>
          </p:cNvPicPr>
          <p:nvPr>
            <p:ph idx="1"/>
          </p:nvPr>
        </p:nvPicPr>
        <p:blipFill>
          <a:blip r:embed="rId3"/>
          <a:stretch>
            <a:fillRect/>
          </a:stretch>
        </p:blipFill>
        <p:spPr>
          <a:xfrm>
            <a:off x="3657483" y="1052513"/>
            <a:ext cx="4877033" cy="5113337"/>
          </a:xfrm>
          <a:prstGeom prst="rect">
            <a:avLst/>
          </a:prstGeom>
        </p:spPr>
      </p:pic>
    </p:spTree>
    <p:extLst>
      <p:ext uri="{BB962C8B-B14F-4D97-AF65-F5344CB8AC3E}">
        <p14:creationId xmlns:p14="http://schemas.microsoft.com/office/powerpoint/2010/main" val="658801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Atlas-</a:t>
            </a:r>
            <a:r>
              <a:rPr lang="zh-CN" altLang="en-US" dirty="0" smtClean="0"/>
              <a:t>中间件</a:t>
            </a:r>
            <a:endParaRPr lang="zh-CN" altLang="en-US" dirty="0"/>
          </a:p>
        </p:txBody>
      </p:sp>
      <p:pic>
        <p:nvPicPr>
          <p:cNvPr id="9" name="内容占位符 8"/>
          <p:cNvPicPr>
            <a:picLocks noGrp="1" noChangeAspect="1"/>
          </p:cNvPicPr>
          <p:nvPr>
            <p:ph idx="1"/>
          </p:nvPr>
        </p:nvPicPr>
        <p:blipFill>
          <a:blip r:embed="rId3"/>
          <a:stretch>
            <a:fillRect/>
          </a:stretch>
        </p:blipFill>
        <p:spPr>
          <a:xfrm>
            <a:off x="609600" y="1586104"/>
            <a:ext cx="10955963" cy="3750395"/>
          </a:xfrm>
          <a:prstGeom prst="rect">
            <a:avLst/>
          </a:prstGeom>
        </p:spPr>
      </p:pic>
    </p:spTree>
    <p:extLst>
      <p:ext uri="{BB962C8B-B14F-4D97-AF65-F5344CB8AC3E}">
        <p14:creationId xmlns:p14="http://schemas.microsoft.com/office/powerpoint/2010/main" val="7621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E-SODA </a:t>
            </a:r>
            <a:r>
              <a:rPr lang="zh-CN" altLang="en-US" dirty="0"/>
              <a:t>应用模型</a:t>
            </a:r>
          </a:p>
        </p:txBody>
      </p:sp>
      <p:sp>
        <p:nvSpPr>
          <p:cNvPr id="3" name="内容占位符 2"/>
          <p:cNvSpPr>
            <a:spLocks noGrp="1"/>
          </p:cNvSpPr>
          <p:nvPr>
            <p:ph idx="1"/>
          </p:nvPr>
        </p:nvSpPr>
        <p:spPr/>
        <p:txBody>
          <a:bodyPr/>
          <a:lstStyle/>
          <a:p>
            <a:r>
              <a:rPr lang="zh-CN" altLang="en-US" dirty="0" smtClean="0"/>
              <a:t>应用</a:t>
            </a:r>
            <a:r>
              <a:rPr lang="zh-CN" altLang="en-US" dirty="0"/>
              <a:t>是</a:t>
            </a:r>
            <a:r>
              <a:rPr lang="zh-CN" altLang="en-US" dirty="0" smtClean="0"/>
              <a:t>由</a:t>
            </a:r>
            <a:r>
              <a:rPr lang="zh-CN" altLang="en-US" dirty="0"/>
              <a:t>事件</a:t>
            </a:r>
            <a:r>
              <a:rPr lang="en-US" altLang="zh-CN" dirty="0"/>
              <a:t>/</a:t>
            </a:r>
            <a:r>
              <a:rPr lang="zh-CN" altLang="en-US" dirty="0"/>
              <a:t>条件</a:t>
            </a:r>
            <a:r>
              <a:rPr lang="en-US" altLang="zh-CN" dirty="0"/>
              <a:t>/</a:t>
            </a:r>
            <a:r>
              <a:rPr lang="zh-CN" altLang="en-US" dirty="0"/>
              <a:t>动作</a:t>
            </a:r>
            <a:r>
              <a:rPr lang="zh-CN" altLang="en-US" dirty="0" smtClean="0"/>
              <a:t>规则组成的，</a:t>
            </a:r>
            <a:r>
              <a:rPr lang="zh-CN" altLang="en-US" dirty="0"/>
              <a:t>是相互关联的</a:t>
            </a:r>
            <a:r>
              <a:rPr lang="zh-CN" altLang="en-US" dirty="0" smtClean="0"/>
              <a:t>服务组合。</a:t>
            </a:r>
            <a:endParaRPr lang="zh-CN" altLang="en-US" dirty="0"/>
          </a:p>
          <a:p>
            <a:endParaRPr lang="zh-CN" altLang="en-US" dirty="0"/>
          </a:p>
        </p:txBody>
      </p:sp>
      <p:sp>
        <p:nvSpPr>
          <p:cNvPr id="4" name="文本框 3"/>
          <p:cNvSpPr txBox="1"/>
          <p:nvPr/>
        </p:nvSpPr>
        <p:spPr>
          <a:xfrm>
            <a:off x="1014335" y="1873215"/>
            <a:ext cx="4876800" cy="369332"/>
          </a:xfrm>
          <a:prstGeom prst="rect">
            <a:avLst/>
          </a:prstGeom>
          <a:noFill/>
        </p:spPr>
        <p:txBody>
          <a:bodyPr wrap="square" rtlCol="0">
            <a:spAutoFit/>
          </a:bodyPr>
          <a:lstStyle/>
          <a:p>
            <a:r>
              <a:rPr lang="en-US" altLang="zh-CN" i="1" dirty="0"/>
              <a:t>event representation tree</a:t>
            </a:r>
            <a:r>
              <a:rPr lang="en-US" altLang="zh-CN" dirty="0"/>
              <a:t> (ERT</a:t>
            </a:r>
            <a:r>
              <a:rPr lang="en-US" altLang="zh-CN" dirty="0" smtClean="0"/>
              <a:t>)</a:t>
            </a:r>
          </a:p>
        </p:txBody>
      </p:sp>
      <p:sp>
        <p:nvSpPr>
          <p:cNvPr id="5" name="文本框 4"/>
          <p:cNvSpPr txBox="1"/>
          <p:nvPr/>
        </p:nvSpPr>
        <p:spPr>
          <a:xfrm>
            <a:off x="6500735" y="1873215"/>
            <a:ext cx="4876800" cy="369332"/>
          </a:xfrm>
          <a:prstGeom prst="rect">
            <a:avLst/>
          </a:prstGeom>
          <a:noFill/>
        </p:spPr>
        <p:txBody>
          <a:bodyPr wrap="square" rtlCol="0">
            <a:spAutoFit/>
          </a:bodyPr>
          <a:lstStyle/>
          <a:p>
            <a:r>
              <a:rPr lang="en-US" altLang="zh-CN" i="1" dirty="0" smtClean="0"/>
              <a:t>time/frequency modifier </a:t>
            </a:r>
            <a:r>
              <a:rPr lang="en-US" altLang="zh-CN" dirty="0" smtClean="0"/>
              <a:t>(TFM)</a:t>
            </a:r>
          </a:p>
        </p:txBody>
      </p:sp>
      <p:pic>
        <p:nvPicPr>
          <p:cNvPr id="6" name="图片 5"/>
          <p:cNvPicPr>
            <a:picLocks noChangeAspect="1"/>
          </p:cNvPicPr>
          <p:nvPr/>
        </p:nvPicPr>
        <p:blipFill>
          <a:blip r:embed="rId3"/>
          <a:stretch>
            <a:fillRect/>
          </a:stretch>
        </p:blipFill>
        <p:spPr>
          <a:xfrm>
            <a:off x="1044201" y="2195736"/>
            <a:ext cx="5085714" cy="2419048"/>
          </a:xfrm>
          <a:prstGeom prst="rect">
            <a:avLst/>
          </a:prstGeom>
        </p:spPr>
      </p:pic>
      <p:pic>
        <p:nvPicPr>
          <p:cNvPr id="7" name="图片 6"/>
          <p:cNvPicPr>
            <a:picLocks noChangeAspect="1"/>
          </p:cNvPicPr>
          <p:nvPr/>
        </p:nvPicPr>
        <p:blipFill>
          <a:blip r:embed="rId4"/>
          <a:stretch>
            <a:fillRect/>
          </a:stretch>
        </p:blipFill>
        <p:spPr>
          <a:xfrm>
            <a:off x="6463249" y="4265383"/>
            <a:ext cx="4580952" cy="1200000"/>
          </a:xfrm>
          <a:prstGeom prst="rect">
            <a:avLst/>
          </a:prstGeom>
        </p:spPr>
      </p:pic>
      <p:pic>
        <p:nvPicPr>
          <p:cNvPr id="8" name="图片 7"/>
          <p:cNvPicPr>
            <a:picLocks noChangeAspect="1"/>
          </p:cNvPicPr>
          <p:nvPr/>
        </p:nvPicPr>
        <p:blipFill>
          <a:blip r:embed="rId5"/>
          <a:stretch>
            <a:fillRect/>
          </a:stretch>
        </p:blipFill>
        <p:spPr>
          <a:xfrm>
            <a:off x="6463249" y="2195736"/>
            <a:ext cx="4914286" cy="1771429"/>
          </a:xfrm>
          <a:prstGeom prst="rect">
            <a:avLst/>
          </a:prstGeom>
        </p:spPr>
      </p:pic>
    </p:spTree>
    <p:extLst>
      <p:ext uri="{BB962C8B-B14F-4D97-AF65-F5344CB8AC3E}">
        <p14:creationId xmlns:p14="http://schemas.microsoft.com/office/powerpoint/2010/main" val="3791776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双向瀑布流优化架构</a:t>
            </a:r>
            <a:endParaRPr lang="zh-CN" altLang="en-US" dirty="0"/>
          </a:p>
        </p:txBody>
      </p:sp>
      <p:sp>
        <p:nvSpPr>
          <p:cNvPr id="3" name="内容占位符 2"/>
          <p:cNvSpPr>
            <a:spLocks noGrp="1"/>
          </p:cNvSpPr>
          <p:nvPr>
            <p:ph idx="1"/>
          </p:nvPr>
        </p:nvSpPr>
        <p:spPr/>
        <p:txBody>
          <a:bodyPr/>
          <a:lstStyle/>
          <a:p>
            <a:pPr marL="0" indent="0">
              <a:buNone/>
            </a:pPr>
            <a:endParaRPr lang="zh-CN" altLang="en-US" dirty="0"/>
          </a:p>
          <a:p>
            <a:endParaRPr lang="zh-CN" altLang="en-US" dirty="0"/>
          </a:p>
        </p:txBody>
      </p:sp>
      <p:pic>
        <p:nvPicPr>
          <p:cNvPr id="9" name="图片 8"/>
          <p:cNvPicPr>
            <a:picLocks noChangeAspect="1"/>
          </p:cNvPicPr>
          <p:nvPr/>
        </p:nvPicPr>
        <p:blipFill>
          <a:blip r:embed="rId3"/>
          <a:stretch>
            <a:fillRect/>
          </a:stretch>
        </p:blipFill>
        <p:spPr>
          <a:xfrm>
            <a:off x="2199146" y="827884"/>
            <a:ext cx="7793707" cy="5210318"/>
          </a:xfrm>
          <a:prstGeom prst="rect">
            <a:avLst/>
          </a:prstGeom>
        </p:spPr>
      </p:pic>
    </p:spTree>
    <p:extLst>
      <p:ext uri="{BB962C8B-B14F-4D97-AF65-F5344CB8AC3E}">
        <p14:creationId xmlns:p14="http://schemas.microsoft.com/office/powerpoint/2010/main" val="3030808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pku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ku2" id="{A9253B00-8368-433C-A0A6-D3D20A4A5CA2}" vid="{335C5106-83D3-48FD-AD85-58898CFCA17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pku2</Template>
  <TotalTime>1401</TotalTime>
  <Words>985</Words>
  <Application>Microsoft Office PowerPoint</Application>
  <PresentationFormat>宽屏</PresentationFormat>
  <Paragraphs>69</Paragraphs>
  <Slides>16</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宋体</vt:lpstr>
      <vt:lpstr>Arial</vt:lpstr>
      <vt:lpstr>Calibri</vt:lpstr>
      <vt:lpstr>pku2</vt:lpstr>
      <vt:lpstr>An Optimization Framework for Cloud-Sensor Systems</vt:lpstr>
      <vt:lpstr>主要工作</vt:lpstr>
      <vt:lpstr>设计动机</vt:lpstr>
      <vt:lpstr>与Hadoop的主要区别</vt:lpstr>
      <vt:lpstr>CEB(Cloud, Edge and Beneath)架构</vt:lpstr>
      <vt:lpstr>CEB(Cloud, Edge and Beneath)架构</vt:lpstr>
      <vt:lpstr>Atlas-中间件</vt:lpstr>
      <vt:lpstr>E-SODA 应用模型</vt:lpstr>
      <vt:lpstr>双向瀑布流优化架构</vt:lpstr>
      <vt:lpstr>双向瀑布流优化架构</vt:lpstr>
      <vt:lpstr>双向瀑布流优化架构</vt:lpstr>
      <vt:lpstr>双向瀑布流优化架构</vt:lpstr>
      <vt:lpstr>实验测试</vt:lpstr>
      <vt:lpstr>实验测试</vt:lpstr>
      <vt:lpstr>实验测试</vt:lpstr>
      <vt:lpstr>实验测试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Optimization Framework for Cloud-Sensor Systems</dc:title>
  <dc:creator>zjbpoping</dc:creator>
  <cp:lastModifiedBy>zjbpoping</cp:lastModifiedBy>
  <cp:revision>38</cp:revision>
  <dcterms:created xsi:type="dcterms:W3CDTF">2017-01-06T10:07:34Z</dcterms:created>
  <dcterms:modified xsi:type="dcterms:W3CDTF">2017-01-07T09:29:33Z</dcterms:modified>
</cp:coreProperties>
</file>