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416" r:id="rId3"/>
    <p:sldId id="763" r:id="rId4"/>
    <p:sldId id="772" r:id="rId5"/>
    <p:sldId id="773" r:id="rId6"/>
    <p:sldId id="777" r:id="rId7"/>
    <p:sldId id="758" r:id="rId8"/>
    <p:sldId id="776" r:id="rId9"/>
    <p:sldId id="779" r:id="rId10"/>
    <p:sldId id="781" r:id="rId11"/>
    <p:sldId id="762" r:id="rId12"/>
    <p:sldId id="764" r:id="rId13"/>
    <p:sldId id="780" r:id="rId14"/>
    <p:sldId id="778" r:id="rId15"/>
    <p:sldId id="782" r:id="rId16"/>
    <p:sldId id="771" r:id="rId17"/>
    <p:sldId id="774" r:id="rId18"/>
    <p:sldId id="775" r:id="rId19"/>
    <p:sldId id="765" r:id="rId20"/>
    <p:sldId id="42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738" autoAdjust="0"/>
    <p:restoredTop sz="86646" autoAdjust="0"/>
  </p:normalViewPr>
  <p:slideViewPr>
    <p:cSldViewPr>
      <p:cViewPr>
        <p:scale>
          <a:sx n="66" d="100"/>
          <a:sy n="66" d="100"/>
        </p:scale>
        <p:origin x="858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0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A1158A-19CF-4A3C-A5D3-CA2830DB26F0}" type="datetimeFigureOut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CBB9987-92DA-472F-AC76-542E441CB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9075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BDB8B8-17F1-4B1D-A109-90ECDCF05D9C}" type="datetimeFigureOut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70258A8-C33E-472A-B569-510BDB365A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291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4F49C1-D770-47D3-BF82-17E610C151C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926A486-6BFE-475A-87AC-61FB65427CD1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FB26A78-D9E8-4C61-A8D8-B7DE67DC9E28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6C38C7-985E-4D2B-9266-D4E093627FF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DB78ACA-7698-47D1-9C89-60B6D21A6052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954AE2-83EA-4E3A-9C9A-4671A6FD42B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32DFAF-A5D8-4B2C-A903-91A37CE1694A}" type="datetime1">
              <a:rPr lang="zh-CN" altLang="en-US" smtClean="0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6959-60E2-4B76-B059-1C26AB9931C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42320-D97A-4D81-BFE5-C77C8B3CFB9F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A6C49-605F-45FD-876D-38101D42037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7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109C9-9D0B-4689-B9FD-F8F9B45D5558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D4FC6-EA2F-47E6-AD93-87B13DF68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2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DB378-60F4-40A3-B261-CCB599C3C08A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F31C9-0896-4268-B2FB-C31A81BA80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6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31163" cy="911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95600" y="6172200"/>
            <a:ext cx="3200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511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6/30/11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8F2F4DD9-1775-4444-A6E2-8A56DCD81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2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F8A77-EB68-407C-9A27-83E4E97C29F0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EA61F-4509-4DF3-B476-36CE7CA9F22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19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E5B2-2CBC-44A8-9B9D-66C82D27DC6C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EA2C69-C400-40BE-BEA2-B88D3D5ED21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09C94-8C19-4E26-A40A-2ECA6F67712D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28CA8-126C-489F-B687-5F80CD0B3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A16DE-EE3A-4268-985D-3083F5CC830D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B8336-5F18-45EE-8BA2-D5926752C5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4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0482A-2E9D-4356-B776-B26030043A4E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F952C-09D2-47F0-926B-65F9D056B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2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27C1-C7BA-42AD-B688-AEBAE6DAFFFE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F668-F705-497A-A44E-52199C18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5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0B483-259E-4AE5-8653-BA359F62FF0A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FD812-AF95-4479-85A8-9164276817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0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5A01D-58A8-42AC-8BDC-AFDFE925C658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47244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71614-8D73-4F2B-9EF9-ABF0E46DE2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6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9D3326-945B-40EE-9B97-165C357A3017}" type="datetime1">
              <a:rPr lang="zh-CN" altLang="en-US"/>
              <a:pPr>
                <a:defRPr/>
              </a:pPr>
              <a:t>2017/3/8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76600" y="63087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1C8D51-9E71-4E64-846F-E140E8AF3EF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6" r:id="rId12"/>
    <p:sldLayoutId id="214748372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096944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err="1" smtClean="0"/>
              <a:t>Meng</a:t>
            </a:r>
            <a:r>
              <a:rPr lang="en-US" altLang="zh-CN" b="1" dirty="0" smtClean="0"/>
              <a:t> Ma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b="1" dirty="0" smtClean="0"/>
              <a:t>mameng@pku.edu.cn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dirty="0" smtClean="0"/>
              <a:t>Oct. 2012</a:t>
            </a:r>
            <a:endParaRPr lang="zh-CN" alt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2052513" y="188913"/>
            <a:ext cx="7127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北京大学智能计算与感知实验室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Intelligent Computing  and Sensing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Laboratory, Peking University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92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ea typeface="宋体" charset="-122"/>
              </a:rPr>
              <a:t>A Survey of Hydra Project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Typical Architecture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93" y="877211"/>
            <a:ext cx="6897191" cy="492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091853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charset="-122"/>
              </a:rPr>
              <a:t>In Hydra, the overall functional architecture </a:t>
            </a:r>
            <a:r>
              <a:rPr lang="en-US" altLang="zh-CN" dirty="0" smtClean="0">
                <a:ea typeface="宋体" charset="-122"/>
              </a:rPr>
              <a:t>is divided </a:t>
            </a:r>
            <a:r>
              <a:rPr lang="en-US" altLang="zh-CN" dirty="0">
                <a:ea typeface="宋体" charset="-122"/>
              </a:rPr>
              <a:t>into two parts, namely: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Application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Elements(AEs) </a:t>
            </a:r>
            <a:r>
              <a:rPr lang="en-US" altLang="zh-CN" sz="2800" dirty="0" smtClean="0">
                <a:ea typeface="宋体" charset="-122"/>
              </a:rPr>
              <a:t>: AEs </a:t>
            </a:r>
            <a:r>
              <a:rPr lang="en-US" altLang="zh-CN" sz="2800" dirty="0">
                <a:ea typeface="宋体" charset="-122"/>
              </a:rPr>
              <a:t>are meant to be deployed and run on </a:t>
            </a:r>
            <a:r>
              <a:rPr lang="en-US" altLang="zh-CN" sz="2800" dirty="0" smtClean="0">
                <a:ea typeface="宋体" charset="-122"/>
              </a:rPr>
              <a:t>comparably </a:t>
            </a:r>
            <a:r>
              <a:rPr lang="en-US" altLang="zh-CN" sz="2800" dirty="0">
                <a:ea typeface="宋体" charset="-122"/>
              </a:rPr>
              <a:t>powerful </a:t>
            </a:r>
            <a:r>
              <a:rPr lang="en-US" altLang="zh-CN" sz="2800" dirty="0" smtClean="0">
                <a:ea typeface="宋体" charset="-122"/>
              </a:rPr>
              <a:t>machines</a:t>
            </a:r>
            <a:r>
              <a:rPr lang="en-US" altLang="zh-CN" sz="2800" dirty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Device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Elements(DEs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: </a:t>
            </a:r>
            <a:r>
              <a:rPr lang="en-US" altLang="zh-CN" sz="2800" dirty="0">
                <a:ea typeface="宋体" charset="-122"/>
              </a:rPr>
              <a:t>DEs describe components that are usually deployed inside Hydra-enabled devices where small devices may be involved. </a:t>
            </a:r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Hydra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414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980728"/>
            <a:ext cx="85088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Network 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which </a:t>
            </a:r>
            <a:r>
              <a:rPr lang="en-US" altLang="zh-CN" sz="2800" dirty="0">
                <a:ea typeface="宋体" charset="-122"/>
              </a:rPr>
              <a:t>handles the lower </a:t>
            </a:r>
            <a:r>
              <a:rPr lang="en-US" altLang="zh-CN" sz="2800" dirty="0" smtClean="0">
                <a:ea typeface="宋体" charset="-122"/>
              </a:rPr>
              <a:t>networking </a:t>
            </a:r>
            <a:r>
              <a:rPr lang="en-US" altLang="zh-CN" sz="2800" dirty="0">
                <a:ea typeface="宋体" charset="-122"/>
              </a:rPr>
              <a:t>issues as part of the network layer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Context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>
                <a:ea typeface="宋体" charset="-122"/>
              </a:rPr>
              <a:t>for the definition of </a:t>
            </a:r>
            <a:r>
              <a:rPr lang="en-US" altLang="zh-CN" sz="2800" dirty="0" smtClean="0">
                <a:ea typeface="宋体" charset="-122"/>
              </a:rPr>
              <a:t>conditions </a:t>
            </a:r>
            <a:r>
              <a:rPr lang="en-US" altLang="zh-CN" sz="2800" dirty="0">
                <a:ea typeface="宋体" charset="-122"/>
              </a:rPr>
              <a:t>triggering an alert.</a:t>
            </a:r>
            <a:r>
              <a:rPr lang="en-US" altLang="zh-CN" sz="2800" b="1" dirty="0" smtClean="0">
                <a:ea typeface="宋体" charset="-122"/>
              </a:rPr>
              <a:t> </a:t>
            </a:r>
            <a:endParaRPr lang="en-US" altLang="zh-CN" sz="2800" b="1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ea typeface="宋体" charset="-122"/>
              </a:rPr>
              <a:t>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Event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>
                <a:ea typeface="宋体" charset="-122"/>
              </a:rPr>
              <a:t>for creating events based on </a:t>
            </a:r>
            <a:r>
              <a:rPr lang="en-US" altLang="zh-CN" sz="2800" dirty="0" smtClean="0">
                <a:ea typeface="宋体" charset="-122"/>
              </a:rPr>
              <a:t>measured </a:t>
            </a:r>
            <a:r>
              <a:rPr lang="en-US" altLang="zh-CN" sz="2800" dirty="0">
                <a:ea typeface="宋体" charset="-122"/>
              </a:rPr>
              <a:t>data</a:t>
            </a:r>
            <a:r>
              <a:rPr lang="en-US" altLang="zh-CN" sz="2800" b="1" dirty="0" smtClean="0">
                <a:ea typeface="宋体" charset="-122"/>
              </a:rPr>
              <a:t>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Device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which </a:t>
            </a:r>
            <a:r>
              <a:rPr lang="en-US" altLang="zh-CN" sz="2800" dirty="0">
                <a:ea typeface="宋体" charset="-122"/>
              </a:rPr>
              <a:t>offers </a:t>
            </a:r>
            <a:r>
              <a:rPr lang="en-US" altLang="zh-CN" sz="2800" dirty="0" smtClean="0">
                <a:ea typeface="宋体" charset="-122"/>
              </a:rPr>
              <a:t>the </a:t>
            </a:r>
            <a:r>
              <a:rPr lang="en-US" altLang="zh-CN" sz="2800" dirty="0">
                <a:ea typeface="宋体" charset="-122"/>
              </a:rPr>
              <a:t>possibility of finding devices that support </a:t>
            </a:r>
            <a:r>
              <a:rPr lang="en-US" altLang="zh-CN" sz="2800" dirty="0" smtClean="0">
                <a:ea typeface="宋体" charset="-122"/>
              </a:rPr>
              <a:t>different  network protocols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ea typeface="宋体" charset="-122"/>
              </a:rPr>
              <a:t>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Ontology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which </a:t>
            </a:r>
            <a:r>
              <a:rPr lang="en-US" altLang="zh-CN" sz="2800" dirty="0">
                <a:ea typeface="宋体" charset="-122"/>
              </a:rPr>
              <a:t>permits one to </a:t>
            </a:r>
            <a:r>
              <a:rPr lang="en-US" altLang="zh-CN" sz="2800" dirty="0" smtClean="0">
                <a:ea typeface="宋体" charset="-122"/>
              </a:rPr>
              <a:t>describe </a:t>
            </a:r>
            <a:r>
              <a:rPr lang="en-US" altLang="zh-CN" sz="2800" dirty="0">
                <a:ea typeface="宋体" charset="-122"/>
              </a:rPr>
              <a:t>devices </a:t>
            </a:r>
            <a:r>
              <a:rPr lang="en-US" altLang="zh-CN" sz="2800" dirty="0" smtClean="0">
                <a:ea typeface="宋体" charset="-122"/>
              </a:rPr>
              <a:t>on </a:t>
            </a:r>
            <a:r>
              <a:rPr lang="en-US" altLang="zh-CN" sz="2800" dirty="0">
                <a:ea typeface="宋体" charset="-122"/>
              </a:rPr>
              <a:t>a semantic </a:t>
            </a:r>
            <a:r>
              <a:rPr lang="en-US" altLang="zh-CN" sz="2800" dirty="0" smtClean="0">
                <a:ea typeface="宋体" charset="-122"/>
              </a:rPr>
              <a:t>level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ea typeface="宋体" charset="-122"/>
              </a:rPr>
              <a:t>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Diagnostics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which </a:t>
            </a:r>
            <a:r>
              <a:rPr lang="en-US" altLang="zh-CN" sz="2800" dirty="0">
                <a:ea typeface="宋体" charset="-122"/>
              </a:rPr>
              <a:t>is used to monitor </a:t>
            </a:r>
            <a:r>
              <a:rPr lang="en-US" altLang="zh-CN" sz="2800" dirty="0" smtClean="0">
                <a:ea typeface="宋体" charset="-122"/>
              </a:rPr>
              <a:t> the </a:t>
            </a:r>
            <a:r>
              <a:rPr lang="en-US" altLang="zh-CN" sz="2800" dirty="0">
                <a:ea typeface="宋体" charset="-122"/>
              </a:rPr>
              <a:t>system’s </a:t>
            </a:r>
            <a:r>
              <a:rPr lang="en-US" altLang="zh-CN" sz="2800" dirty="0" smtClean="0">
                <a:ea typeface="宋体" charset="-122"/>
              </a:rPr>
              <a:t>conditions, error </a:t>
            </a:r>
            <a:r>
              <a:rPr lang="en-US" altLang="zh-CN" sz="2800" dirty="0">
                <a:ea typeface="宋体" charset="-122"/>
              </a:rPr>
              <a:t>detection and </a:t>
            </a:r>
            <a:r>
              <a:rPr lang="en-US" altLang="zh-CN" sz="2800" dirty="0" smtClean="0">
                <a:ea typeface="宋体" charset="-122"/>
              </a:rPr>
              <a:t>logging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Hydra Managers</a:t>
            </a:r>
          </a:p>
        </p:txBody>
      </p:sp>
    </p:spTree>
    <p:extLst>
      <p:ext uri="{BB962C8B-B14F-4D97-AF65-F5344CB8AC3E}">
        <p14:creationId xmlns:p14="http://schemas.microsoft.com/office/powerpoint/2010/main" val="13709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980728"/>
            <a:ext cx="85088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 dirty="0" err="1" smtClean="0">
                <a:solidFill>
                  <a:srgbClr val="FF0000"/>
                </a:solidFill>
                <a:ea typeface="宋体" charset="-122"/>
              </a:rPr>
              <a:t>Secuirty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smtClean="0">
                <a:ea typeface="宋体" charset="-122"/>
              </a:rPr>
              <a:t>Hydra incorporates in its design high-level security, trust and privacy concerns. </a:t>
            </a:r>
            <a:endParaRPr lang="en-US" altLang="zh-CN" sz="2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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charset="-122"/>
              </a:rPr>
              <a:t>QoS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 Manager</a:t>
            </a:r>
            <a:r>
              <a:rPr lang="en-US" altLang="zh-CN" sz="2800" b="1" dirty="0" smtClean="0">
                <a:ea typeface="宋体" charset="-122"/>
              </a:rPr>
              <a:t>: </a:t>
            </a:r>
            <a:r>
              <a:rPr lang="en-US" altLang="zh-CN" sz="2800" dirty="0" err="1" smtClean="0">
                <a:ea typeface="宋体" charset="-122"/>
              </a:rPr>
              <a:t>QoS</a:t>
            </a:r>
            <a:r>
              <a:rPr lang="en-US" altLang="zh-CN" sz="2800" dirty="0" smtClean="0">
                <a:ea typeface="宋体" charset="-122"/>
              </a:rPr>
              <a:t> Manager is a service component that applies a semantic service selection algorithm to support the decision for selecting best-suitable service.</a:t>
            </a:r>
            <a:r>
              <a:rPr lang="en-US" altLang="zh-CN" sz="2800" b="1" dirty="0" smtClean="0">
                <a:ea typeface="宋体" charset="-122"/>
              </a:rPr>
              <a:t> </a:t>
            </a:r>
            <a:endParaRPr lang="en-US" altLang="zh-CN" sz="2800" b="1" dirty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Hydra Managers</a:t>
            </a:r>
          </a:p>
        </p:txBody>
      </p:sp>
    </p:spTree>
    <p:extLst>
      <p:ext uri="{BB962C8B-B14F-4D97-AF65-F5344CB8AC3E}">
        <p14:creationId xmlns:p14="http://schemas.microsoft.com/office/powerpoint/2010/main" val="9151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980728"/>
            <a:ext cx="850887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ea typeface="宋体" charset="-122"/>
              </a:rPr>
              <a:t>Reasoner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 err="1">
                <a:ea typeface="宋体" charset="-122"/>
              </a:rPr>
              <a:t>reasoner</a:t>
            </a:r>
            <a:r>
              <a:rPr lang="en-US" altLang="zh-CN" sz="2400" dirty="0">
                <a:ea typeface="宋体" charset="-122"/>
              </a:rPr>
              <a:t> module is responsible for reasoning about devices </a:t>
            </a:r>
            <a:r>
              <a:rPr lang="en-US" altLang="zh-CN" sz="2400" dirty="0" smtClean="0">
                <a:ea typeface="宋体" charset="-122"/>
              </a:rPr>
              <a:t>and </a:t>
            </a:r>
            <a:r>
              <a:rPr lang="en-US" altLang="zh-CN" sz="2400" dirty="0">
                <a:ea typeface="宋体" charset="-122"/>
              </a:rPr>
              <a:t>their status and provides </a:t>
            </a:r>
            <a:r>
              <a:rPr lang="en-US" altLang="zh-CN" sz="2400" dirty="0" err="1">
                <a:ea typeface="宋体" charset="-122"/>
              </a:rPr>
              <a:t>inferencing</a:t>
            </a:r>
            <a:r>
              <a:rPr lang="en-US" altLang="zh-CN" sz="2400" dirty="0">
                <a:ea typeface="宋体" charset="-122"/>
              </a:rPr>
              <a:t> mechanisms for instance to </a:t>
            </a:r>
            <a:r>
              <a:rPr lang="en-US" altLang="zh-CN" sz="2400" dirty="0" smtClean="0">
                <a:ea typeface="宋体" charset="-122"/>
              </a:rPr>
              <a:t>conclude </a:t>
            </a:r>
            <a:r>
              <a:rPr lang="en-US" altLang="zh-CN" sz="2400" dirty="0">
                <a:ea typeface="宋体" charset="-122"/>
              </a:rPr>
              <a:t>what type of device has entered the network.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Query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module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query module allows for retrieving information </a:t>
            </a:r>
            <a:r>
              <a:rPr lang="en-US" altLang="zh-CN" sz="2400" dirty="0" smtClean="0">
                <a:ea typeface="宋体" charset="-122"/>
              </a:rPr>
              <a:t>regarding </a:t>
            </a:r>
            <a:r>
              <a:rPr lang="en-US" altLang="zh-CN" sz="2400" dirty="0">
                <a:ea typeface="宋体" charset="-122"/>
              </a:rPr>
              <a:t>devices and their capabilities.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Update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module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update module allows entering of new information, </a:t>
            </a:r>
            <a:r>
              <a:rPr lang="en-US" altLang="zh-CN" sz="2400" dirty="0" smtClean="0">
                <a:ea typeface="宋体" charset="-122"/>
              </a:rPr>
              <a:t>deletion </a:t>
            </a:r>
            <a:r>
              <a:rPr lang="en-US" altLang="zh-CN" sz="2400" dirty="0">
                <a:ea typeface="宋体" charset="-122"/>
              </a:rPr>
              <a:t>and changes to the ontology at both design time and run time.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Versioning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versioning module is responsible for managing different </a:t>
            </a:r>
            <a:r>
              <a:rPr lang="en-US" altLang="zh-CN" sz="2400" dirty="0" smtClean="0">
                <a:ea typeface="宋体" charset="-122"/>
              </a:rPr>
              <a:t>version </a:t>
            </a:r>
            <a:r>
              <a:rPr lang="en-US" altLang="zh-CN" sz="2400" dirty="0">
                <a:ea typeface="宋体" charset="-122"/>
              </a:rPr>
              <a:t>of the ontology. This includes different versions of devices and </a:t>
            </a:r>
            <a:r>
              <a:rPr lang="en-US" altLang="zh-CN" sz="2400" dirty="0" smtClean="0">
                <a:ea typeface="宋体" charset="-122"/>
              </a:rPr>
              <a:t>services</a:t>
            </a:r>
            <a:r>
              <a:rPr lang="en-US" altLang="zh-CN" sz="2400" dirty="0">
                <a:ea typeface="宋体" charset="-122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Parse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&amp; Annotate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: </a:t>
            </a:r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parse &amp; annotate modules is responsible for </a:t>
            </a:r>
            <a:r>
              <a:rPr lang="en-US" altLang="zh-CN" sz="2400" dirty="0" smtClean="0">
                <a:ea typeface="宋体" charset="-122"/>
              </a:rPr>
              <a:t>automatically </a:t>
            </a:r>
            <a:r>
              <a:rPr lang="en-US" altLang="zh-CN" sz="2400" dirty="0">
                <a:ea typeface="宋体" charset="-122"/>
              </a:rPr>
              <a:t>update the ontology with new device types. 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Ontology </a:t>
            </a:r>
            <a:r>
              <a:rPr lang="en-US" altLang="zh-CN" b="1" dirty="0">
                <a:ea typeface="宋体" charset="-122"/>
              </a:rPr>
              <a:t>Managers</a:t>
            </a:r>
          </a:p>
        </p:txBody>
      </p:sp>
    </p:spTree>
    <p:extLst>
      <p:ext uri="{BB962C8B-B14F-4D97-AF65-F5344CB8AC3E}">
        <p14:creationId xmlns:p14="http://schemas.microsoft.com/office/powerpoint/2010/main" val="33232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Context/Event Manager</a:t>
            </a:r>
            <a:endParaRPr lang="en-US" altLang="zh-CN" b="1" dirty="0"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3" y="1301912"/>
            <a:ext cx="80486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7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Diagnostics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Managers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7607"/>
            <a:ext cx="7632848" cy="508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908720"/>
            <a:ext cx="293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Rule/Ontology Processing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1246" y="2636912"/>
            <a:ext cx="1915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n-lt"/>
              </a:rPr>
              <a:t>State Processing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19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196752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The implemented HYDRA middleware and toolkit is validated in real end-user scenarios in three different user </a:t>
            </a:r>
            <a:r>
              <a:rPr lang="en-US" altLang="zh-CN" sz="2800" dirty="0" smtClean="0">
                <a:ea typeface="宋体" charset="-122"/>
              </a:rPr>
              <a:t>domains: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) Facility management (home </a:t>
            </a:r>
            <a:r>
              <a:rPr lang="en-US" altLang="zh-CN" sz="2400" dirty="0" smtClean="0">
                <a:ea typeface="宋体" charset="-122"/>
              </a:rPr>
              <a:t>automation)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b</a:t>
            </a:r>
            <a:r>
              <a:rPr lang="en-US" altLang="zh-CN" sz="2400" dirty="0">
                <a:ea typeface="宋体" charset="-122"/>
              </a:rPr>
              <a:t>) </a:t>
            </a:r>
            <a:r>
              <a:rPr lang="en-US" altLang="zh-CN" sz="2400" dirty="0" smtClean="0">
                <a:ea typeface="宋体" charset="-122"/>
              </a:rPr>
              <a:t>Healthcare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c</a:t>
            </a:r>
            <a:r>
              <a:rPr lang="en-US" altLang="zh-CN" sz="2400" dirty="0">
                <a:ea typeface="宋体" charset="-122"/>
              </a:rPr>
              <a:t>) </a:t>
            </a:r>
            <a:r>
              <a:rPr lang="en-US" altLang="zh-CN" sz="2400" dirty="0" smtClean="0">
                <a:ea typeface="宋体" charset="-122"/>
              </a:rPr>
              <a:t>Agriculture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Use Case of Hydra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9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4000"/>
                    </a14:imgEffect>
                    <a14:imgEffect>
                      <a14:brightnessContrast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1066"/>
            <a:ext cx="4919403" cy="536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Use Case: 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Building Automation 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935" y="3212976"/>
            <a:ext cx="122413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2" y="836712"/>
            <a:ext cx="376905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97" y="3207844"/>
            <a:ext cx="3546351" cy="151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Use Case: Healthcare </a:t>
            </a:r>
            <a:endParaRPr lang="en-US" altLang="zh-CN" b="1" dirty="0">
              <a:ea typeface="宋体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00766"/>
            <a:ext cx="81248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7744" y="3140968"/>
            <a:ext cx="1224136" cy="2922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5796136" y="2852936"/>
            <a:ext cx="1512168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Outline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1043608" y="1340768"/>
            <a:ext cx="7390656" cy="40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Overview of Hydra Project </a:t>
            </a:r>
          </a:p>
          <a:p>
            <a:pPr>
              <a:lnSpc>
                <a:spcPct val="90000"/>
              </a:lnSpc>
            </a:pPr>
            <a:r>
              <a:rPr lang="en-US" altLang="zh-CN" b="1" smtClean="0">
                <a:ea typeface="宋体" charset="-122"/>
              </a:rPr>
              <a:t>Hydra Architecture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Hydra Managers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Use Case of Hydra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Healthcare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Agriculture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b="1" dirty="0" smtClean="0">
                <a:ea typeface="宋体" charset="-122"/>
              </a:rPr>
              <a:t>Thank You.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6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947837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The HYDRA project </a:t>
            </a:r>
            <a:r>
              <a:rPr lang="en-US" altLang="zh-CN" sz="2400" dirty="0" smtClean="0">
                <a:ea typeface="宋体" charset="-122"/>
              </a:rPr>
              <a:t>develops </a:t>
            </a:r>
            <a:r>
              <a:rPr lang="en-US" altLang="zh-CN" sz="2400" dirty="0">
                <a:ea typeface="宋体" charset="-122"/>
              </a:rPr>
              <a:t>middleware </a:t>
            </a:r>
            <a:r>
              <a:rPr lang="en-US" altLang="zh-CN" sz="2400" dirty="0" smtClean="0">
                <a:ea typeface="宋体" charset="-122"/>
              </a:rPr>
              <a:t>for networked embedded </a:t>
            </a:r>
            <a:r>
              <a:rPr lang="en-US" altLang="zh-CN" sz="2400" dirty="0">
                <a:ea typeface="宋体" charset="-122"/>
              </a:rPr>
              <a:t>systems that allows developers to create ambient </a:t>
            </a:r>
            <a:r>
              <a:rPr lang="en-US" altLang="zh-CN" sz="2400" dirty="0" smtClean="0">
                <a:ea typeface="宋体" charset="-122"/>
              </a:rPr>
              <a:t>intelligence </a:t>
            </a:r>
            <a:r>
              <a:rPr lang="en-US" altLang="zh-CN" sz="2400" dirty="0">
                <a:ea typeface="宋体" charset="-122"/>
              </a:rPr>
              <a:t>applications utilizing device and sensor </a:t>
            </a:r>
            <a:r>
              <a:rPr lang="en-US" altLang="zh-CN" sz="2400" dirty="0" smtClean="0">
                <a:ea typeface="宋体" charset="-122"/>
              </a:rPr>
              <a:t>networks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with the help of </a:t>
            </a:r>
            <a:r>
              <a:rPr lang="en-US" altLang="zh-CN" sz="2400" dirty="0" err="1" smtClean="0"/>
              <a:t>OSGi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Declarative Service and OWL </a:t>
            </a:r>
            <a:r>
              <a:rPr lang="en-US" altLang="zh-CN" sz="2400" dirty="0" smtClean="0"/>
              <a:t>Ontologies.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 smtClean="0">
                <a:ea typeface="宋体" charset="-122"/>
              </a:rPr>
              <a:t>OSGi</a:t>
            </a:r>
            <a:r>
              <a:rPr lang="en-US" altLang="zh-CN" sz="2400" dirty="0" smtClean="0">
                <a:ea typeface="宋体" charset="-122"/>
              </a:rPr>
              <a:t>: </a:t>
            </a:r>
            <a:r>
              <a:rPr lang="en-US" altLang="zh-CN" sz="2400" dirty="0"/>
              <a:t>Open Services Gateway initiative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Wiki: Ambient Intelligent (</a:t>
            </a:r>
            <a:r>
              <a:rPr lang="en-US" altLang="zh-CN" sz="2400" dirty="0" err="1" smtClean="0">
                <a:ea typeface="宋体" charset="-122"/>
              </a:rPr>
              <a:t>AmI</a:t>
            </a:r>
            <a:r>
              <a:rPr lang="en-US" altLang="zh-CN" sz="2400" dirty="0" smtClean="0">
                <a:ea typeface="宋体" charset="-122"/>
              </a:rPr>
              <a:t>) </a:t>
            </a:r>
            <a:r>
              <a:rPr lang="en-US" altLang="zh-CN" sz="2400" dirty="0" smtClean="0"/>
              <a:t>refers </a:t>
            </a:r>
            <a:r>
              <a:rPr lang="en-US" altLang="zh-CN" sz="2400" dirty="0"/>
              <a:t>to electronic environments that are sensitive and responsive to the presence of people.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Source Code: Link Smart 1.1 Modified </a:t>
            </a:r>
            <a:r>
              <a:rPr lang="en-US" altLang="zh-CN" sz="2400" dirty="0"/>
              <a:t>2011-11-25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Executable: 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Link Smart 1.2 Modified </a:t>
            </a:r>
            <a:r>
              <a:rPr lang="en-US" altLang="zh-CN" sz="2400" dirty="0" smtClean="0"/>
              <a:t>2012-08-28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Overview of Hydra Project </a:t>
            </a:r>
          </a:p>
        </p:txBody>
      </p:sp>
    </p:spTree>
    <p:extLst>
      <p:ext uri="{BB962C8B-B14F-4D97-AF65-F5344CB8AC3E}">
        <p14:creationId xmlns:p14="http://schemas.microsoft.com/office/powerpoint/2010/main" val="11953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196752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HYDRA project objectives </a:t>
            </a:r>
            <a:r>
              <a:rPr lang="en-US" altLang="zh-CN" sz="2800" dirty="0" smtClean="0">
                <a:ea typeface="宋体" charset="-122"/>
              </a:rPr>
              <a:t>includes: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Development of a middleware based on a Service-oriented Architecture, to which the underlying communication layer is transparent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Design of a generic semantic model-based architecture supporting model-driven development of applications.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Development </a:t>
            </a:r>
            <a:r>
              <a:rPr lang="en-US" altLang="zh-CN" sz="2400" dirty="0">
                <a:ea typeface="宋体" charset="-122"/>
              </a:rPr>
              <a:t>of a toolkit for developers to develop applications on the middleware.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Design </a:t>
            </a:r>
            <a:r>
              <a:rPr lang="en-US" altLang="zh-CN" sz="2400" dirty="0">
                <a:ea typeface="宋体" charset="-122"/>
              </a:rPr>
              <a:t>of a business </a:t>
            </a:r>
            <a:r>
              <a:rPr lang="en-US" altLang="zh-CN" sz="2400" dirty="0" smtClean="0">
                <a:ea typeface="宋体" charset="-122"/>
              </a:rPr>
              <a:t>modeling </a:t>
            </a:r>
            <a:r>
              <a:rPr lang="en-US" altLang="zh-CN" sz="2400" dirty="0">
                <a:ea typeface="宋体" charset="-122"/>
              </a:rPr>
              <a:t>framework for </a:t>
            </a:r>
            <a:r>
              <a:rPr lang="en-US" altLang="zh-CN" sz="2400" dirty="0" smtClean="0">
                <a:ea typeface="宋体" charset="-122"/>
              </a:rPr>
              <a:t>analyzing </a:t>
            </a:r>
            <a:r>
              <a:rPr lang="en-US" altLang="zh-CN" sz="2400" dirty="0">
                <a:ea typeface="宋体" charset="-122"/>
              </a:rPr>
              <a:t>the business sustainability of the developed applications.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Overview of Hydra Project </a:t>
            </a:r>
          </a:p>
        </p:txBody>
      </p:sp>
    </p:spTree>
    <p:extLst>
      <p:ext uri="{BB962C8B-B14F-4D97-AF65-F5344CB8AC3E}">
        <p14:creationId xmlns:p14="http://schemas.microsoft.com/office/powerpoint/2010/main" val="1166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196752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HYDRA project </a:t>
            </a:r>
            <a:r>
              <a:rPr lang="en-US" altLang="zh-CN" sz="2800" dirty="0" smtClean="0">
                <a:ea typeface="宋体" charset="-122"/>
              </a:rPr>
              <a:t>focuses in the </a:t>
            </a:r>
            <a:r>
              <a:rPr lang="en-US" altLang="zh-CN" sz="2800" dirty="0">
                <a:ea typeface="宋体" charset="-122"/>
              </a:rPr>
              <a:t>following research </a:t>
            </a:r>
            <a:r>
              <a:rPr lang="en-US" altLang="zh-CN" sz="2800" dirty="0" smtClean="0">
                <a:ea typeface="宋体" charset="-122"/>
              </a:rPr>
              <a:t>areas: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Embedded </a:t>
            </a:r>
            <a:r>
              <a:rPr lang="en-US" altLang="zh-CN" sz="2400" dirty="0">
                <a:ea typeface="宋体" charset="-122"/>
              </a:rPr>
              <a:t>and mobile service-oriented architectures for ubiquitous networked devices;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Semantic </a:t>
            </a:r>
            <a:r>
              <a:rPr lang="en-US" altLang="zh-CN" sz="2400" dirty="0">
                <a:ea typeface="宋体" charset="-122"/>
              </a:rPr>
              <a:t>Model-Driven Architecture for Ambient Intelligence implementation;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Ontology-based </a:t>
            </a:r>
            <a:r>
              <a:rPr lang="en-US" altLang="zh-CN" sz="2400" dirty="0">
                <a:ea typeface="宋体" charset="-122"/>
              </a:rPr>
              <a:t>knowledge </a:t>
            </a:r>
            <a:r>
              <a:rPr lang="en-US" altLang="zh-CN" sz="2400" dirty="0" smtClean="0">
                <a:ea typeface="宋体" charset="-122"/>
              </a:rPr>
              <a:t>modeling; 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Wireless </a:t>
            </a:r>
            <a:r>
              <a:rPr lang="en-US" altLang="zh-CN" sz="2400" dirty="0">
                <a:ea typeface="宋体" charset="-122"/>
              </a:rPr>
              <a:t>devices and networks with self-* properties (self-diagnosis, self-configuring, self-healing, </a:t>
            </a:r>
            <a:r>
              <a:rPr lang="en-US" altLang="zh-CN" sz="2400" dirty="0" smtClean="0">
                <a:ea typeface="宋体" charset="-122"/>
              </a:rPr>
              <a:t>etc</a:t>
            </a:r>
            <a:r>
              <a:rPr lang="en-US" altLang="zh-CN" sz="2400" dirty="0">
                <a:ea typeface="宋体" charset="-122"/>
              </a:rPr>
              <a:t>.);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Distributed </a:t>
            </a:r>
            <a:r>
              <a:rPr lang="en-US" altLang="zh-CN" sz="2400" dirty="0">
                <a:ea typeface="宋体" charset="-122"/>
              </a:rPr>
              <a:t>security and privacy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Overview of Hydra Project </a:t>
            </a:r>
          </a:p>
        </p:txBody>
      </p:sp>
    </p:spTree>
    <p:extLst>
      <p:ext uri="{BB962C8B-B14F-4D97-AF65-F5344CB8AC3E}">
        <p14:creationId xmlns:p14="http://schemas.microsoft.com/office/powerpoint/2010/main" val="40209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196752"/>
            <a:ext cx="8279631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The HYDRA middleware addresses two different types of users:</a:t>
            </a:r>
            <a:endParaRPr lang="en-US" altLang="zh-CN" sz="28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Developer users, who will use the Hydra middleware to develop their </a:t>
            </a:r>
            <a:r>
              <a:rPr lang="en-US" altLang="zh-CN" sz="2400" dirty="0" smtClean="0">
                <a:ea typeface="宋体" charset="-122"/>
              </a:rPr>
              <a:t>applications</a:t>
            </a:r>
            <a:r>
              <a:rPr lang="en-US" altLang="zh-CN" sz="2400" dirty="0">
                <a:ea typeface="宋体" charset="-122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End-users</a:t>
            </a:r>
            <a:r>
              <a:rPr lang="en-US" altLang="zh-CN" sz="2400" dirty="0">
                <a:ea typeface="宋体" charset="-122"/>
              </a:rPr>
              <a:t>, who will use Hydra applications developed by the developer </a:t>
            </a:r>
            <a:r>
              <a:rPr lang="en-US" altLang="zh-CN" sz="2400" dirty="0" smtClean="0">
                <a:ea typeface="宋体" charset="-122"/>
              </a:rPr>
              <a:t>users</a:t>
            </a:r>
            <a:r>
              <a:rPr lang="en-US" altLang="zh-CN" sz="2400" dirty="0">
                <a:ea typeface="宋体" charset="-122"/>
              </a:rPr>
              <a:t>.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charset="-122"/>
              </a:rPr>
              <a:t>Overview of Hydra Project </a:t>
            </a:r>
          </a:p>
        </p:txBody>
      </p:sp>
    </p:spTree>
    <p:extLst>
      <p:ext uri="{BB962C8B-B14F-4D97-AF65-F5344CB8AC3E}">
        <p14:creationId xmlns:p14="http://schemas.microsoft.com/office/powerpoint/2010/main" val="9611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057961" cy="4731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Hydra/</a:t>
            </a:r>
            <a:r>
              <a:rPr lang="en-US" altLang="zh-CN" b="1" dirty="0" err="1" smtClean="0"/>
              <a:t>LinkSmart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200" dirty="0" smtClean="0"/>
              <a:t>(</a:t>
            </a:r>
            <a:r>
              <a:rPr lang="en-US" altLang="zh-CN" sz="3200" dirty="0" err="1"/>
              <a:t>Eisenhauer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M@</a:t>
            </a:r>
            <a:r>
              <a:rPr lang="en-US" altLang="zh-CN" sz="3200" i="1" dirty="0" smtClean="0"/>
              <a:t>SECON</a:t>
            </a:r>
            <a:r>
              <a:rPr lang="en-US" altLang="zh-CN" sz="3200" dirty="0" smtClean="0"/>
              <a:t>’09)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Hydra Architecture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6000"/>
                    </a14:imgEffect>
                    <a14:imgEffect>
                      <a14:brightnessContrast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480720" cy="508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4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Hydra Architecture</a:t>
            </a:r>
            <a:endParaRPr lang="en-US" altLang="zh-CN" dirty="0"/>
          </a:p>
        </p:txBody>
      </p:sp>
      <p:pic>
        <p:nvPicPr>
          <p:cNvPr id="3073" name="Picture 1" descr="C:\Users\Monkey\AppData\Roaming\Tencent\Users\18226108\QQ\WinTemp\RichOle\S%)WR1[L_(`QSFOG6)G1O`C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7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2393"/>
            <a:ext cx="8591872" cy="45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27832</TotalTime>
  <Words>694</Words>
  <Application>Microsoft Office PowerPoint</Application>
  <PresentationFormat>全屏显示(4:3)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华文楷体</vt:lpstr>
      <vt:lpstr>宋体</vt:lpstr>
      <vt:lpstr>Arial</vt:lpstr>
      <vt:lpstr>Calibri</vt:lpstr>
      <vt:lpstr>ppt</vt:lpstr>
      <vt:lpstr>A Survey of Hydra Project</vt:lpstr>
      <vt:lpstr>Outline</vt:lpstr>
      <vt:lpstr>Overview of Hydra Project </vt:lpstr>
      <vt:lpstr>Overview of Hydra Project </vt:lpstr>
      <vt:lpstr>Overview of Hydra Project </vt:lpstr>
      <vt:lpstr>Overview of Hydra Project </vt:lpstr>
      <vt:lpstr>Hydra/LinkSmart (Eisenhauer, M@SECON’09)</vt:lpstr>
      <vt:lpstr>Hydra Architecture</vt:lpstr>
      <vt:lpstr>Hydra Architecture</vt:lpstr>
      <vt:lpstr>Typical Architecture</vt:lpstr>
      <vt:lpstr>Hydra</vt:lpstr>
      <vt:lpstr>Hydra Managers</vt:lpstr>
      <vt:lpstr>Hydra Managers</vt:lpstr>
      <vt:lpstr>Ontology Managers</vt:lpstr>
      <vt:lpstr>Context/Event Manager</vt:lpstr>
      <vt:lpstr>Diagnostics Managers</vt:lpstr>
      <vt:lpstr>Use Case of Hydra</vt:lpstr>
      <vt:lpstr>Use Case:  Building Automation </vt:lpstr>
      <vt:lpstr>Use Case: Healthcare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zjbpoping</cp:lastModifiedBy>
  <cp:revision>819</cp:revision>
  <dcterms:created xsi:type="dcterms:W3CDTF">2010-08-10T01:35:49Z</dcterms:created>
  <dcterms:modified xsi:type="dcterms:W3CDTF">2017-03-09T10:59:12Z</dcterms:modified>
</cp:coreProperties>
</file>