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7" r:id="rId2"/>
    <p:sldId id="416" r:id="rId3"/>
    <p:sldId id="763" r:id="rId4"/>
    <p:sldId id="772" r:id="rId5"/>
    <p:sldId id="773" r:id="rId6"/>
    <p:sldId id="789" r:id="rId7"/>
    <p:sldId id="785" r:id="rId8"/>
    <p:sldId id="787" r:id="rId9"/>
    <p:sldId id="790" r:id="rId10"/>
    <p:sldId id="758" r:id="rId11"/>
    <p:sldId id="779" r:id="rId12"/>
    <p:sldId id="762" r:id="rId13"/>
    <p:sldId id="764" r:id="rId14"/>
    <p:sldId id="780" r:id="rId15"/>
    <p:sldId id="778" r:id="rId16"/>
    <p:sldId id="782" r:id="rId17"/>
    <p:sldId id="771" r:id="rId18"/>
    <p:sldId id="774" r:id="rId19"/>
    <p:sldId id="775" r:id="rId20"/>
    <p:sldId id="765" r:id="rId21"/>
    <p:sldId id="425" r:id="rId2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49" autoAdjust="0"/>
    <p:restoredTop sz="86646" autoAdjust="0"/>
  </p:normalViewPr>
  <p:slideViewPr>
    <p:cSldViewPr>
      <p:cViewPr varScale="1">
        <p:scale>
          <a:sx n="99" d="100"/>
          <a:sy n="99" d="100"/>
        </p:scale>
        <p:origin x="159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104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FA1158A-19CF-4A3C-A5D3-CA2830DB26F0}" type="datetimeFigureOut">
              <a:rPr lang="zh-CN" altLang="en-US"/>
              <a:pPr>
                <a:defRPr/>
              </a:pPr>
              <a:t>2016/11/29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CBB9987-92DA-472F-AC76-542E441CB9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090751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BBDB8B8-17F1-4B1D-A109-90ECDCF05D9C}" type="datetimeFigureOut">
              <a:rPr lang="zh-CN" altLang="en-US"/>
              <a:pPr>
                <a:defRPr/>
              </a:pPr>
              <a:t>2016/11/29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70258A8-C33E-472A-B569-510BDB365A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22912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A4F49C1-D770-47D3-BF82-17E610C151C4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E926A486-6BFE-475A-87AC-61FB65427CD1}" type="datetime1">
              <a:rPr lang="zh-CN" altLang="en-US" smtClean="0"/>
              <a:pPr>
                <a:defRPr/>
              </a:pPr>
              <a:t>2016/11/29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页眉占位符 6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2C32DFAF-A5D8-4B2C-A903-91A37CE1694A}" type="datetime1">
              <a:rPr lang="zh-CN" altLang="en-US" smtClean="0"/>
              <a:pPr>
                <a:defRPr/>
              </a:pPr>
              <a:t>2016/11/29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156959-60E2-4B76-B059-1C26AB9931C8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2C32DFAF-A5D8-4B2C-A903-91A37CE1694A}" type="datetime1">
              <a:rPr lang="zh-CN" altLang="en-US" smtClean="0"/>
              <a:pPr>
                <a:defRPr/>
              </a:pPr>
              <a:t>2016/11/29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156959-60E2-4B76-B059-1C26AB9931C8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2C32DFAF-A5D8-4B2C-A903-91A37CE1694A}" type="datetime1">
              <a:rPr lang="zh-CN" altLang="en-US" smtClean="0"/>
              <a:pPr>
                <a:defRPr/>
              </a:pPr>
              <a:t>2016/11/29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156959-60E2-4B76-B059-1C26AB9931C8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2C32DFAF-A5D8-4B2C-A903-91A37CE1694A}" type="datetime1">
              <a:rPr lang="zh-CN" altLang="en-US" smtClean="0"/>
              <a:pPr>
                <a:defRPr/>
              </a:pPr>
              <a:t>2016/11/29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156959-60E2-4B76-B059-1C26AB9931C8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2C32DFAF-A5D8-4B2C-A903-91A37CE1694A}" type="datetime1">
              <a:rPr lang="zh-CN" altLang="en-US" smtClean="0"/>
              <a:pPr>
                <a:defRPr/>
              </a:pPr>
              <a:t>2016/11/29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156959-60E2-4B76-B059-1C26AB9931C8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2C32DFAF-A5D8-4B2C-A903-91A37CE1694A}" type="datetime1">
              <a:rPr lang="zh-CN" altLang="en-US" smtClean="0"/>
              <a:pPr>
                <a:defRPr/>
              </a:pPr>
              <a:t>2016/11/29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156959-60E2-4B76-B059-1C26AB9931C8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2C32DFAF-A5D8-4B2C-A903-91A37CE1694A}" type="datetime1">
              <a:rPr lang="zh-CN" altLang="en-US" smtClean="0"/>
              <a:pPr>
                <a:defRPr/>
              </a:pPr>
              <a:t>2016/11/29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156959-60E2-4B76-B059-1C26AB9931C8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2C32DFAF-A5D8-4B2C-A903-91A37CE1694A}" type="datetime1">
              <a:rPr lang="zh-CN" altLang="en-US" smtClean="0"/>
              <a:pPr>
                <a:defRPr/>
              </a:pPr>
              <a:t>2016/11/29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156959-60E2-4B76-B059-1C26AB9931C8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2C32DFAF-A5D8-4B2C-A903-91A37CE1694A}" type="datetime1">
              <a:rPr lang="zh-CN" altLang="en-US" smtClean="0"/>
              <a:pPr>
                <a:defRPr/>
              </a:pPr>
              <a:t>2016/11/29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156959-60E2-4B76-B059-1C26AB9931C8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2C32DFAF-A5D8-4B2C-A903-91A37CE1694A}" type="datetime1">
              <a:rPr lang="zh-CN" altLang="en-US" smtClean="0"/>
              <a:pPr>
                <a:defRPr/>
              </a:pPr>
              <a:t>2016/11/29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156959-60E2-4B76-B059-1C26AB9931C8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CFB26A78-D9E8-4C61-A8D8-B7DE67DC9E28}" type="datetime1">
              <a:rPr lang="zh-CN" altLang="en-US" smtClean="0"/>
              <a:pPr>
                <a:defRPr/>
              </a:pPr>
              <a:t>2016/11/29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6C38C7-985E-4D2B-9266-D4E093627FF3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2C32DFAF-A5D8-4B2C-A903-91A37CE1694A}" type="datetime1">
              <a:rPr lang="zh-CN" altLang="en-US" smtClean="0"/>
              <a:pPr>
                <a:defRPr/>
              </a:pPr>
              <a:t>2016/11/29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156959-60E2-4B76-B059-1C26AB9931C8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DDB78ACA-7698-47D1-9C89-60B6D21A6052}" type="datetime1">
              <a:rPr lang="zh-CN" altLang="en-US" smtClean="0"/>
              <a:pPr>
                <a:defRPr/>
              </a:pPr>
              <a:t>2016/11/29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954AE2-83EA-4E3A-9C9A-4671A6FD42B7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2C32DFAF-A5D8-4B2C-A903-91A37CE1694A}" type="datetime1">
              <a:rPr lang="zh-CN" altLang="en-US" smtClean="0"/>
              <a:pPr>
                <a:defRPr/>
              </a:pPr>
              <a:t>2016/11/29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156959-60E2-4B76-B059-1C26AB9931C8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2C32DFAF-A5D8-4B2C-A903-91A37CE1694A}" type="datetime1">
              <a:rPr lang="zh-CN" altLang="en-US" smtClean="0"/>
              <a:pPr>
                <a:defRPr/>
              </a:pPr>
              <a:t>2016/11/29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156959-60E2-4B76-B059-1C26AB9931C8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2C32DFAF-A5D8-4B2C-A903-91A37CE1694A}" type="datetime1">
              <a:rPr lang="zh-CN" altLang="en-US" smtClean="0"/>
              <a:pPr>
                <a:defRPr/>
              </a:pPr>
              <a:t>2016/11/29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156959-60E2-4B76-B059-1C26AB9931C8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053088-700D-41DB-AF86-4DF9466A3072}" type="slidenum">
              <a:rPr lang="en-GB" altLang="zh-CN"/>
              <a:pPr/>
              <a:t>6</a:t>
            </a:fld>
            <a:endParaRPr lang="en-GB" altLang="zh-CN"/>
          </a:p>
        </p:txBody>
      </p:sp>
      <p:sp>
        <p:nvSpPr>
          <p:cNvPr id="692226" name="Platshållare för bildobjekt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2227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92228" name="Platshållare för bildnummer 3"/>
          <p:cNvSpPr txBox="1">
            <a:spLocks noGrp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19440228-809B-4053-A239-58A5BA3D6EEB}" type="slidenum">
              <a:rPr lang="en-US" sz="1200">
                <a:solidFill>
                  <a:schemeClr val="bg2"/>
                </a:solidFill>
                <a:latin typeface="Arial" charset="0"/>
              </a:rPr>
              <a:pPr algn="r"/>
              <a:t>6</a:t>
            </a:fld>
            <a:endParaRPr lang="en-US" sz="1200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197227-652E-4B17-905B-B69652BB42D8}" type="slidenum">
              <a:rPr lang="en-GB" altLang="zh-CN"/>
              <a:pPr/>
              <a:t>7</a:t>
            </a:fld>
            <a:endParaRPr lang="en-GB" altLang="zh-CN"/>
          </a:p>
        </p:txBody>
      </p:sp>
      <p:sp>
        <p:nvSpPr>
          <p:cNvPr id="68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198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81988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A79DD95F-ECCC-4EB3-B19B-9E04B0C4E41C}" type="slidenum">
              <a:rPr lang="en-GB" altLang="zh-CN" sz="1200">
                <a:solidFill>
                  <a:schemeClr val="bg2"/>
                </a:solidFill>
                <a:latin typeface="Arial" charset="0"/>
              </a:rPr>
              <a:pPr algn="r"/>
              <a:t>7</a:t>
            </a:fld>
            <a:endParaRPr lang="en-GB" altLang="zh-CN" sz="1200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40D957-F980-49EE-B2F7-56028D8E0EA5}" type="slidenum">
              <a:rPr lang="en-GB" altLang="zh-CN"/>
              <a:pPr/>
              <a:t>8</a:t>
            </a:fld>
            <a:endParaRPr lang="en-GB" altLang="zh-CN"/>
          </a:p>
        </p:txBody>
      </p:sp>
      <p:sp>
        <p:nvSpPr>
          <p:cNvPr id="686082" name="Platshållare för bildobjekt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08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86084" name="Platshållare för bildnumm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35774E15-4953-4A6B-A47F-9D74D1A1B86E}" type="slidenum">
              <a:rPr lang="en-GB" altLang="zh-CN" sz="1200">
                <a:solidFill>
                  <a:schemeClr val="bg2"/>
                </a:solidFill>
                <a:latin typeface="Arial" charset="0"/>
              </a:rPr>
              <a:pPr algn="r"/>
              <a:t>8</a:t>
            </a:fld>
            <a:endParaRPr lang="en-GB" altLang="zh-CN" sz="1200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2C32DFAF-A5D8-4B2C-A903-91A37CE1694A}" type="datetime1">
              <a:rPr lang="zh-CN" altLang="en-US" smtClean="0"/>
              <a:pPr>
                <a:defRPr/>
              </a:pPr>
              <a:t>2016/11/29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156959-60E2-4B76-B059-1C26AB9931C8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42320-D97A-4D81-BFE5-C77C8B3CFB9F}" type="datetime1">
              <a:rPr lang="zh-CN" altLang="en-US"/>
              <a:pPr>
                <a:defRPr/>
              </a:pPr>
              <a:t>2016/11/29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276600" y="472440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3A6C49-605F-45FD-876D-38101D420372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8275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109C9-9D0B-4689-B9FD-F8F9B45D5558}" type="datetime1">
              <a:rPr lang="zh-CN" altLang="en-US"/>
              <a:pPr>
                <a:defRPr/>
              </a:pPr>
              <a:t>2016/11/29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276600" y="472440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CD4FC6-EA2F-47E6-AD93-87B13DF685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129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2DB378-60F4-40A3-B261-CCB599C3C08A}" type="datetime1">
              <a:rPr lang="zh-CN" altLang="en-US"/>
              <a:pPr>
                <a:defRPr/>
              </a:pPr>
              <a:t>2016/11/29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276600" y="472440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AF31C9-0896-4268-B2FB-C31A81BA80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465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574675" y="304800"/>
            <a:ext cx="8031163" cy="9112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667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667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endParaRPr lang="el-GR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895600" y="6172200"/>
            <a:ext cx="3200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15115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0813" cy="14684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2013" cy="3635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6/30/11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1"/>
          </p:nvPr>
        </p:nvSpPr>
        <p:spPr>
          <a:xfrm>
            <a:off x="6553200" y="6356350"/>
            <a:ext cx="2132013" cy="363538"/>
          </a:xfrm>
        </p:spPr>
        <p:txBody>
          <a:bodyPr/>
          <a:lstStyle>
            <a:lvl1pPr>
              <a:defRPr/>
            </a:lvl1pPr>
          </a:lstStyle>
          <a:p>
            <a:fld id="{8F2F4DD9-1775-4444-A6E2-8A56DCD81B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21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F8A77-EB68-407C-9A27-83E4E97C29F0}" type="datetime1">
              <a:rPr lang="zh-CN" altLang="en-US"/>
              <a:pPr>
                <a:defRPr/>
              </a:pPr>
              <a:t>2016/11/29</a:t>
            </a:fld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EA61F-4509-4DF3-B476-36CE7CA9F225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9198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74E5B2-2CBC-44A8-9B9D-66C82D27DC6C}" type="datetime1">
              <a:rPr lang="zh-CN" altLang="en-US"/>
              <a:pPr>
                <a:defRPr/>
              </a:pPr>
              <a:t>2016/11/29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276600" y="472440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800" baseline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1EA2C69-C400-40BE-BEA2-B88D3D5ED211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215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F09C94-8C19-4E26-A40A-2ECA6F67712D}" type="datetime1">
              <a:rPr lang="zh-CN" altLang="en-US"/>
              <a:pPr>
                <a:defRPr/>
              </a:pPr>
              <a:t>2016/11/29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276600" y="472440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B28CA8-126C-489F-B687-5F80CD0B37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945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3A16DE-EE3A-4268-985D-3083F5CC830D}" type="datetime1">
              <a:rPr lang="zh-CN" altLang="en-US"/>
              <a:pPr>
                <a:defRPr/>
              </a:pPr>
              <a:t>2016/11/29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276600" y="472440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B8336-5F18-45EE-8BA2-D5926752C5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543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F0482A-2E9D-4356-B776-B26030043A4E}" type="datetime1">
              <a:rPr lang="zh-CN" altLang="en-US"/>
              <a:pPr>
                <a:defRPr/>
              </a:pPr>
              <a:t>2016/11/29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276600" y="472440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6F952C-09D2-47F0-926B-65F9D056B6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921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927C1-C7BA-42AD-B688-AEBAE6DAFFFE}" type="datetime1">
              <a:rPr lang="zh-CN" altLang="en-US"/>
              <a:pPr>
                <a:defRPr/>
              </a:pPr>
              <a:t>2016/11/29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276600" y="472440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BEF668-F705-497A-A44E-52199C189A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954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B0B483-259E-4AE5-8653-BA359F62FF0A}" type="datetime1">
              <a:rPr lang="zh-CN" altLang="en-US"/>
              <a:pPr>
                <a:defRPr/>
              </a:pPr>
              <a:t>2016/11/29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276600" y="472440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FFD812-AF95-4479-85A8-9164276817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905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B5A01D-58A8-42AC-8BDC-AFDFE925C658}" type="datetime1">
              <a:rPr lang="zh-CN" altLang="en-US"/>
              <a:pPr>
                <a:defRPr/>
              </a:pPr>
              <a:t>2016/11/29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276600" y="472440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D71614-8D73-4F2B-9EF9-ABF0E46DE2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669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79D3326-945B-40EE-9B97-165C357A3017}" type="datetime1">
              <a:rPr lang="zh-CN" altLang="en-US"/>
              <a:pPr>
                <a:defRPr/>
              </a:pPr>
              <a:t>2016/11/29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276600" y="63087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800" baseline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E1C8D51-9E71-4E64-846F-E140E8AF3EF8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2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6" r:id="rId12"/>
    <p:sldLayoutId id="2147483728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611560" y="3886200"/>
            <a:ext cx="8096944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b="1" dirty="0" err="1" smtClean="0"/>
              <a:t>Meng</a:t>
            </a:r>
            <a:r>
              <a:rPr lang="en-US" altLang="zh-CN" b="1" dirty="0" smtClean="0"/>
              <a:t> Ma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500" b="1" dirty="0" smtClean="0"/>
              <a:t>mameng@pku.edu.cn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500" dirty="0" smtClean="0"/>
              <a:t>Oct. 2012</a:t>
            </a:r>
            <a:endParaRPr lang="zh-CN" altLang="en-US" sz="2500" dirty="0"/>
          </a:p>
        </p:txBody>
      </p:sp>
      <p:sp>
        <p:nvSpPr>
          <p:cNvPr id="4" name="TextBox 3"/>
          <p:cNvSpPr txBox="1"/>
          <p:nvPr/>
        </p:nvSpPr>
        <p:spPr>
          <a:xfrm>
            <a:off x="2052513" y="188913"/>
            <a:ext cx="7127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</a:rPr>
              <a:t>北京大学智能计算与感知实验室</a:t>
            </a:r>
            <a:endParaRPr lang="en-US" altLang="zh-CN" dirty="0">
              <a:solidFill>
                <a:schemeClr val="tx2">
                  <a:lumMod val="7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pPr algn="ctr">
              <a:defRPr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</a:rPr>
              <a:t>Intelligent Computing  and Sensing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</a:rPr>
              <a:t>Laboratory, Peking University</a:t>
            </a:r>
            <a:endParaRPr lang="zh-CN" altLang="en-US" dirty="0">
              <a:solidFill>
                <a:schemeClr val="tx2">
                  <a:lumMod val="7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2292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>
                <a:ea typeface="宋体" charset="-122"/>
              </a:rPr>
              <a:t>A Survey of Hydra Project</a:t>
            </a:r>
            <a:endParaRPr lang="zh-CN" altLang="en-US" sz="2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68760"/>
            <a:ext cx="7057961" cy="4731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 smtClean="0"/>
              <a:t>Hydra/</a:t>
            </a:r>
            <a:r>
              <a:rPr lang="en-US" altLang="zh-CN" b="1" dirty="0" err="1" smtClean="0"/>
              <a:t>LinkSmart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sz="3200" dirty="0" smtClean="0"/>
              <a:t>(</a:t>
            </a:r>
            <a:r>
              <a:rPr lang="en-US" altLang="zh-CN" sz="3200" dirty="0" err="1"/>
              <a:t>Eisenhauer</a:t>
            </a:r>
            <a:r>
              <a:rPr lang="en-US" altLang="zh-CN" sz="3200" dirty="0"/>
              <a:t>, </a:t>
            </a:r>
            <a:r>
              <a:rPr lang="en-US" altLang="zh-CN" sz="3200" dirty="0" smtClean="0"/>
              <a:t>M@</a:t>
            </a:r>
            <a:r>
              <a:rPr lang="en-US" altLang="zh-CN" sz="3200" i="1" dirty="0" smtClean="0"/>
              <a:t>SECON</a:t>
            </a:r>
            <a:r>
              <a:rPr lang="en-US" altLang="zh-CN" sz="3200" dirty="0" smtClean="0"/>
              <a:t>’09)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684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 smtClean="0"/>
              <a:t>Hydra Architecture</a:t>
            </a:r>
            <a:endParaRPr lang="en-US" altLang="zh-CN" dirty="0"/>
          </a:p>
        </p:txBody>
      </p:sp>
      <p:pic>
        <p:nvPicPr>
          <p:cNvPr id="3073" name="Picture 1" descr="C:\Users\Monkey\AppData\Roaming\Tencent\Users\18226108\QQ\WinTemp\RichOle\S%)WR1[L_(`QSFOG6)G1O`C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47000"/>
                    </a14:imgEffect>
                    <a14:imgEffect>
                      <a14:brightnessContrast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62393"/>
            <a:ext cx="8591872" cy="459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00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5613" y="1091853"/>
            <a:ext cx="8279631" cy="449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zh-CN" dirty="0">
                <a:ea typeface="宋体" charset="-122"/>
              </a:rPr>
              <a:t>In Hydra, the overall functional architecture </a:t>
            </a:r>
            <a:r>
              <a:rPr lang="en-US" altLang="zh-CN" dirty="0" smtClean="0">
                <a:ea typeface="宋体" charset="-122"/>
              </a:rPr>
              <a:t>is divided </a:t>
            </a:r>
            <a:r>
              <a:rPr lang="en-US" altLang="zh-CN" dirty="0">
                <a:ea typeface="宋体" charset="-122"/>
              </a:rPr>
              <a:t>into two parts, namely: </a:t>
            </a:r>
          </a:p>
          <a:p>
            <a:pPr>
              <a:lnSpc>
                <a:spcPct val="90000"/>
              </a:lnSpc>
            </a:pPr>
            <a:r>
              <a:rPr lang="en-US" altLang="zh-CN" sz="2800" b="1" dirty="0" smtClean="0">
                <a:solidFill>
                  <a:srgbClr val="FF0000"/>
                </a:solidFill>
                <a:ea typeface="宋体" charset="-122"/>
              </a:rPr>
              <a:t>Application </a:t>
            </a:r>
            <a:r>
              <a:rPr lang="en-US" altLang="zh-CN" sz="2800" b="1" dirty="0">
                <a:solidFill>
                  <a:srgbClr val="FF0000"/>
                </a:solidFill>
                <a:ea typeface="宋体" charset="-122"/>
              </a:rPr>
              <a:t>Elements(AEs) </a:t>
            </a:r>
            <a:r>
              <a:rPr lang="en-US" altLang="zh-CN" sz="2800" dirty="0" smtClean="0">
                <a:ea typeface="宋体" charset="-122"/>
              </a:rPr>
              <a:t>: AEs </a:t>
            </a:r>
            <a:r>
              <a:rPr lang="en-US" altLang="zh-CN" sz="2800" dirty="0">
                <a:ea typeface="宋体" charset="-122"/>
              </a:rPr>
              <a:t>are meant to be deployed and run on </a:t>
            </a:r>
            <a:r>
              <a:rPr lang="en-US" altLang="zh-CN" sz="2800" dirty="0" smtClean="0">
                <a:ea typeface="宋体" charset="-122"/>
              </a:rPr>
              <a:t>comparably </a:t>
            </a:r>
            <a:r>
              <a:rPr lang="en-US" altLang="zh-CN" sz="2800" dirty="0">
                <a:ea typeface="宋体" charset="-122"/>
              </a:rPr>
              <a:t>powerful </a:t>
            </a:r>
            <a:r>
              <a:rPr lang="en-US" altLang="zh-CN" sz="2800" dirty="0" smtClean="0">
                <a:ea typeface="宋体" charset="-122"/>
              </a:rPr>
              <a:t>machines</a:t>
            </a:r>
            <a:r>
              <a:rPr lang="en-US" altLang="zh-CN" sz="2800" dirty="0">
                <a:ea typeface="宋体" charset="-122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CN" sz="2800" b="1" dirty="0" smtClean="0">
                <a:solidFill>
                  <a:srgbClr val="FF0000"/>
                </a:solidFill>
                <a:ea typeface="宋体" charset="-122"/>
              </a:rPr>
              <a:t>Device </a:t>
            </a:r>
            <a:r>
              <a:rPr lang="en-US" altLang="zh-CN" sz="2800" b="1" dirty="0">
                <a:solidFill>
                  <a:srgbClr val="FF0000"/>
                </a:solidFill>
                <a:ea typeface="宋体" charset="-122"/>
              </a:rPr>
              <a:t>Elements(DEs</a:t>
            </a:r>
            <a:r>
              <a:rPr lang="en-US" altLang="zh-CN" sz="2800" b="1" dirty="0" smtClean="0">
                <a:solidFill>
                  <a:srgbClr val="FF0000"/>
                </a:solidFill>
                <a:ea typeface="宋体" charset="-122"/>
              </a:rPr>
              <a:t>)</a:t>
            </a:r>
            <a:r>
              <a:rPr lang="en-US" altLang="zh-CN" sz="2800" dirty="0" smtClean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sz="2800" dirty="0" smtClean="0">
                <a:ea typeface="宋体" charset="-122"/>
              </a:rPr>
              <a:t>: </a:t>
            </a:r>
            <a:r>
              <a:rPr lang="en-US" altLang="zh-CN" sz="2800" dirty="0">
                <a:ea typeface="宋体" charset="-122"/>
              </a:rPr>
              <a:t>DEs describe components that are usually deployed inside Hydra-enabled devices where small devices may be involved. </a:t>
            </a:r>
            <a:endParaRPr lang="en-US" altLang="zh-CN" sz="2800" dirty="0" smtClean="0">
              <a:ea typeface="宋体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 smtClean="0"/>
              <a:t>Hydra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04143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5613" y="980728"/>
            <a:ext cx="8508875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800" b="1" dirty="0">
                <a:solidFill>
                  <a:srgbClr val="FF0000"/>
                </a:solidFill>
                <a:ea typeface="宋体" charset="-122"/>
              </a:rPr>
              <a:t>Network  </a:t>
            </a:r>
            <a:r>
              <a:rPr lang="en-US" altLang="zh-CN" sz="2800" b="1" dirty="0" smtClean="0">
                <a:solidFill>
                  <a:srgbClr val="FF0000"/>
                </a:solidFill>
                <a:ea typeface="宋体" charset="-122"/>
              </a:rPr>
              <a:t>Manager</a:t>
            </a:r>
            <a:r>
              <a:rPr lang="en-US" altLang="zh-CN" sz="2800" b="1" dirty="0" smtClean="0">
                <a:ea typeface="宋体" charset="-122"/>
              </a:rPr>
              <a:t>: </a:t>
            </a:r>
            <a:r>
              <a:rPr lang="en-US" altLang="zh-CN" sz="2800" dirty="0" smtClean="0">
                <a:ea typeface="宋体" charset="-122"/>
              </a:rPr>
              <a:t>which </a:t>
            </a:r>
            <a:r>
              <a:rPr lang="en-US" altLang="zh-CN" sz="2800" dirty="0">
                <a:ea typeface="宋体" charset="-122"/>
              </a:rPr>
              <a:t>handles the lower </a:t>
            </a:r>
            <a:r>
              <a:rPr lang="en-US" altLang="zh-CN" sz="2800" dirty="0" smtClean="0">
                <a:ea typeface="宋体" charset="-122"/>
              </a:rPr>
              <a:t>networking </a:t>
            </a:r>
            <a:r>
              <a:rPr lang="en-US" altLang="zh-CN" sz="2800" dirty="0">
                <a:ea typeface="宋体" charset="-122"/>
              </a:rPr>
              <a:t>issues as part of the network layer </a:t>
            </a:r>
          </a:p>
          <a:p>
            <a:pPr>
              <a:lnSpc>
                <a:spcPct val="90000"/>
              </a:lnSpc>
            </a:pPr>
            <a:r>
              <a:rPr lang="en-US" altLang="zh-CN" sz="2800" b="1" dirty="0" smtClean="0">
                <a:solidFill>
                  <a:srgbClr val="FF0000"/>
                </a:solidFill>
                <a:ea typeface="宋体" charset="-122"/>
              </a:rPr>
              <a:t>Context Manager</a:t>
            </a:r>
            <a:r>
              <a:rPr lang="en-US" altLang="zh-CN" sz="2800" b="1" dirty="0" smtClean="0">
                <a:ea typeface="宋体" charset="-122"/>
              </a:rPr>
              <a:t>: </a:t>
            </a:r>
            <a:r>
              <a:rPr lang="en-US" altLang="zh-CN" sz="2800" dirty="0">
                <a:ea typeface="宋体" charset="-122"/>
              </a:rPr>
              <a:t>for the definition of </a:t>
            </a:r>
            <a:r>
              <a:rPr lang="en-US" altLang="zh-CN" sz="2800" dirty="0" smtClean="0">
                <a:ea typeface="宋体" charset="-122"/>
              </a:rPr>
              <a:t>conditions </a:t>
            </a:r>
            <a:r>
              <a:rPr lang="en-US" altLang="zh-CN" sz="2800" dirty="0">
                <a:ea typeface="宋体" charset="-122"/>
              </a:rPr>
              <a:t>triggering an alert.</a:t>
            </a:r>
            <a:r>
              <a:rPr lang="en-US" altLang="zh-CN" sz="2800" b="1" dirty="0" smtClean="0">
                <a:ea typeface="宋体" charset="-122"/>
              </a:rPr>
              <a:t> </a:t>
            </a:r>
            <a:endParaRPr lang="en-US" altLang="zh-CN" sz="2800" b="1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 b="1" dirty="0" smtClean="0">
                <a:ea typeface="宋体" charset="-122"/>
              </a:rPr>
              <a:t></a:t>
            </a:r>
            <a:r>
              <a:rPr lang="en-US" altLang="zh-CN" sz="2800" b="1" dirty="0" smtClean="0">
                <a:solidFill>
                  <a:srgbClr val="FF0000"/>
                </a:solidFill>
                <a:ea typeface="宋体" charset="-122"/>
              </a:rPr>
              <a:t>Event Manager</a:t>
            </a:r>
            <a:r>
              <a:rPr lang="en-US" altLang="zh-CN" sz="2800" b="1" dirty="0" smtClean="0">
                <a:ea typeface="宋体" charset="-122"/>
              </a:rPr>
              <a:t>: </a:t>
            </a:r>
            <a:r>
              <a:rPr lang="en-US" altLang="zh-CN" sz="2800" dirty="0">
                <a:ea typeface="宋体" charset="-122"/>
              </a:rPr>
              <a:t>for creating events based on </a:t>
            </a:r>
            <a:r>
              <a:rPr lang="en-US" altLang="zh-CN" sz="2800" dirty="0" smtClean="0">
                <a:ea typeface="宋体" charset="-122"/>
              </a:rPr>
              <a:t>measured </a:t>
            </a:r>
            <a:r>
              <a:rPr lang="en-US" altLang="zh-CN" sz="2800" dirty="0">
                <a:ea typeface="宋体" charset="-122"/>
              </a:rPr>
              <a:t>data</a:t>
            </a:r>
            <a:r>
              <a:rPr lang="en-US" altLang="zh-CN" sz="2800" b="1" dirty="0" smtClean="0">
                <a:ea typeface="宋体" charset="-122"/>
              </a:rPr>
              <a:t></a:t>
            </a:r>
          </a:p>
          <a:p>
            <a:pPr>
              <a:lnSpc>
                <a:spcPct val="90000"/>
              </a:lnSpc>
            </a:pPr>
            <a:r>
              <a:rPr lang="en-US" altLang="zh-CN" sz="2800" b="1" dirty="0" smtClean="0">
                <a:solidFill>
                  <a:srgbClr val="FF0000"/>
                </a:solidFill>
                <a:ea typeface="宋体" charset="-122"/>
              </a:rPr>
              <a:t>Device Manager</a:t>
            </a:r>
            <a:r>
              <a:rPr lang="en-US" altLang="zh-CN" sz="2800" b="1" dirty="0" smtClean="0">
                <a:ea typeface="宋体" charset="-122"/>
              </a:rPr>
              <a:t>: </a:t>
            </a:r>
            <a:r>
              <a:rPr lang="en-US" altLang="zh-CN" sz="2800" dirty="0" smtClean="0">
                <a:ea typeface="宋体" charset="-122"/>
              </a:rPr>
              <a:t>which </a:t>
            </a:r>
            <a:r>
              <a:rPr lang="en-US" altLang="zh-CN" sz="2800" dirty="0">
                <a:ea typeface="宋体" charset="-122"/>
              </a:rPr>
              <a:t>offers </a:t>
            </a:r>
            <a:r>
              <a:rPr lang="en-US" altLang="zh-CN" sz="2800" dirty="0" smtClean="0">
                <a:ea typeface="宋体" charset="-122"/>
              </a:rPr>
              <a:t>the </a:t>
            </a:r>
            <a:r>
              <a:rPr lang="en-US" altLang="zh-CN" sz="2800" dirty="0">
                <a:ea typeface="宋体" charset="-122"/>
              </a:rPr>
              <a:t>possibility of finding devices that support </a:t>
            </a:r>
            <a:r>
              <a:rPr lang="en-US" altLang="zh-CN" sz="2800" dirty="0" smtClean="0">
                <a:ea typeface="宋体" charset="-122"/>
              </a:rPr>
              <a:t>different  network protocols</a:t>
            </a:r>
            <a:endParaRPr lang="en-US" altLang="zh-CN" sz="2800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 b="1" dirty="0" smtClean="0">
                <a:ea typeface="宋体" charset="-122"/>
              </a:rPr>
              <a:t></a:t>
            </a:r>
            <a:r>
              <a:rPr lang="en-US" altLang="zh-CN" sz="2800" b="1" dirty="0" smtClean="0">
                <a:solidFill>
                  <a:srgbClr val="FF0000"/>
                </a:solidFill>
                <a:ea typeface="宋体" charset="-122"/>
              </a:rPr>
              <a:t>Ontology Manager</a:t>
            </a:r>
            <a:r>
              <a:rPr lang="en-US" altLang="zh-CN" sz="2800" b="1" dirty="0" smtClean="0">
                <a:ea typeface="宋体" charset="-122"/>
              </a:rPr>
              <a:t>: </a:t>
            </a:r>
            <a:r>
              <a:rPr lang="en-US" altLang="zh-CN" sz="2800" dirty="0" smtClean="0">
                <a:ea typeface="宋体" charset="-122"/>
              </a:rPr>
              <a:t>which </a:t>
            </a:r>
            <a:r>
              <a:rPr lang="en-US" altLang="zh-CN" sz="2800" dirty="0">
                <a:ea typeface="宋体" charset="-122"/>
              </a:rPr>
              <a:t>permits one to </a:t>
            </a:r>
            <a:r>
              <a:rPr lang="en-US" altLang="zh-CN" sz="2800" dirty="0" smtClean="0">
                <a:ea typeface="宋体" charset="-122"/>
              </a:rPr>
              <a:t>describe </a:t>
            </a:r>
            <a:r>
              <a:rPr lang="en-US" altLang="zh-CN" sz="2800" dirty="0">
                <a:ea typeface="宋体" charset="-122"/>
              </a:rPr>
              <a:t>devices </a:t>
            </a:r>
            <a:r>
              <a:rPr lang="en-US" altLang="zh-CN" sz="2800" dirty="0" smtClean="0">
                <a:ea typeface="宋体" charset="-122"/>
              </a:rPr>
              <a:t>on </a:t>
            </a:r>
            <a:r>
              <a:rPr lang="en-US" altLang="zh-CN" sz="2800" dirty="0">
                <a:ea typeface="宋体" charset="-122"/>
              </a:rPr>
              <a:t>a semantic </a:t>
            </a:r>
            <a:r>
              <a:rPr lang="en-US" altLang="zh-CN" sz="2800" dirty="0" smtClean="0">
                <a:ea typeface="宋体" charset="-122"/>
              </a:rPr>
              <a:t>level</a:t>
            </a:r>
            <a:endParaRPr lang="en-US" altLang="zh-CN" sz="2800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 b="1" dirty="0" smtClean="0">
                <a:ea typeface="宋体" charset="-122"/>
              </a:rPr>
              <a:t></a:t>
            </a:r>
            <a:r>
              <a:rPr lang="en-US" altLang="zh-CN" sz="2800" b="1" dirty="0" smtClean="0">
                <a:solidFill>
                  <a:srgbClr val="FF0000"/>
                </a:solidFill>
                <a:ea typeface="宋体" charset="-122"/>
              </a:rPr>
              <a:t>Diagnostics Manager</a:t>
            </a:r>
            <a:r>
              <a:rPr lang="en-US" altLang="zh-CN" sz="2800" b="1" dirty="0" smtClean="0">
                <a:ea typeface="宋体" charset="-122"/>
              </a:rPr>
              <a:t>: </a:t>
            </a:r>
            <a:r>
              <a:rPr lang="en-US" altLang="zh-CN" sz="2800" dirty="0" smtClean="0">
                <a:ea typeface="宋体" charset="-122"/>
              </a:rPr>
              <a:t>which </a:t>
            </a:r>
            <a:r>
              <a:rPr lang="en-US" altLang="zh-CN" sz="2800" dirty="0">
                <a:ea typeface="宋体" charset="-122"/>
              </a:rPr>
              <a:t>is used to monitor </a:t>
            </a:r>
            <a:r>
              <a:rPr lang="en-US" altLang="zh-CN" sz="2800" dirty="0" smtClean="0">
                <a:ea typeface="宋体" charset="-122"/>
              </a:rPr>
              <a:t> the </a:t>
            </a:r>
            <a:r>
              <a:rPr lang="en-US" altLang="zh-CN" sz="2800" dirty="0">
                <a:ea typeface="宋体" charset="-122"/>
              </a:rPr>
              <a:t>system’s </a:t>
            </a:r>
            <a:r>
              <a:rPr lang="en-US" altLang="zh-CN" sz="2800" dirty="0" smtClean="0">
                <a:ea typeface="宋体" charset="-122"/>
              </a:rPr>
              <a:t>conditions, error </a:t>
            </a:r>
            <a:r>
              <a:rPr lang="en-US" altLang="zh-CN" sz="2800" dirty="0">
                <a:ea typeface="宋体" charset="-122"/>
              </a:rPr>
              <a:t>detection and </a:t>
            </a:r>
            <a:r>
              <a:rPr lang="en-US" altLang="zh-CN" sz="2800" dirty="0" smtClean="0">
                <a:ea typeface="宋体" charset="-122"/>
              </a:rPr>
              <a:t>logging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>
                <a:ea typeface="宋体" charset="-122"/>
              </a:rPr>
              <a:t>Hydra Managers</a:t>
            </a:r>
          </a:p>
        </p:txBody>
      </p:sp>
    </p:spTree>
    <p:extLst>
      <p:ext uri="{BB962C8B-B14F-4D97-AF65-F5344CB8AC3E}">
        <p14:creationId xmlns:p14="http://schemas.microsoft.com/office/powerpoint/2010/main" val="137096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5613" y="980728"/>
            <a:ext cx="8508875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800" b="1" dirty="0" err="1" smtClean="0">
                <a:solidFill>
                  <a:srgbClr val="FF0000"/>
                </a:solidFill>
                <a:ea typeface="宋体" charset="-122"/>
              </a:rPr>
              <a:t>Secuirty</a:t>
            </a:r>
            <a:r>
              <a:rPr lang="en-US" altLang="zh-CN" sz="2800" b="1" dirty="0" smtClean="0">
                <a:ea typeface="宋体" charset="-122"/>
              </a:rPr>
              <a:t>: </a:t>
            </a:r>
            <a:r>
              <a:rPr lang="en-US" altLang="zh-CN" sz="2800" dirty="0" smtClean="0">
                <a:ea typeface="宋体" charset="-122"/>
              </a:rPr>
              <a:t>Hydra incorporates in its design high-level security, trust and privacy concerns. </a:t>
            </a:r>
            <a:endParaRPr lang="en-US" altLang="zh-CN" sz="2800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 b="1" dirty="0" smtClean="0">
                <a:solidFill>
                  <a:srgbClr val="FF0000"/>
                </a:solidFill>
                <a:ea typeface="宋体" charset="-122"/>
              </a:rPr>
              <a:t></a:t>
            </a:r>
            <a:r>
              <a:rPr lang="en-US" altLang="zh-CN" sz="2800" b="1" dirty="0" err="1" smtClean="0">
                <a:solidFill>
                  <a:srgbClr val="FF0000"/>
                </a:solidFill>
                <a:ea typeface="宋体" charset="-122"/>
              </a:rPr>
              <a:t>QoS</a:t>
            </a:r>
            <a:r>
              <a:rPr lang="en-US" altLang="zh-CN" sz="2800" b="1" dirty="0" smtClean="0">
                <a:solidFill>
                  <a:srgbClr val="FF0000"/>
                </a:solidFill>
                <a:ea typeface="宋体" charset="-122"/>
              </a:rPr>
              <a:t> Manager</a:t>
            </a:r>
            <a:r>
              <a:rPr lang="en-US" altLang="zh-CN" sz="2800" b="1" dirty="0" smtClean="0">
                <a:ea typeface="宋体" charset="-122"/>
              </a:rPr>
              <a:t>: </a:t>
            </a:r>
            <a:r>
              <a:rPr lang="en-US" altLang="zh-CN" sz="2800" dirty="0" err="1" smtClean="0">
                <a:ea typeface="宋体" charset="-122"/>
              </a:rPr>
              <a:t>QoS</a:t>
            </a:r>
            <a:r>
              <a:rPr lang="en-US" altLang="zh-CN" sz="2800" dirty="0" smtClean="0">
                <a:ea typeface="宋体" charset="-122"/>
              </a:rPr>
              <a:t> Manager is a service component that applies a semantic service selection algorithm to support the decision for selecting best-suitable service.</a:t>
            </a:r>
            <a:r>
              <a:rPr lang="en-US" altLang="zh-CN" sz="2800" b="1" dirty="0" smtClean="0">
                <a:ea typeface="宋体" charset="-122"/>
              </a:rPr>
              <a:t> </a:t>
            </a:r>
            <a:endParaRPr lang="en-US" altLang="zh-CN" sz="2800" b="1" dirty="0">
              <a:ea typeface="宋体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>
                <a:ea typeface="宋体" charset="-122"/>
              </a:rPr>
              <a:t>Hydra Managers</a:t>
            </a:r>
          </a:p>
        </p:txBody>
      </p:sp>
    </p:spTree>
    <p:extLst>
      <p:ext uri="{BB962C8B-B14F-4D97-AF65-F5344CB8AC3E}">
        <p14:creationId xmlns:p14="http://schemas.microsoft.com/office/powerpoint/2010/main" val="91512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5613" y="980728"/>
            <a:ext cx="8508875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err="1">
                <a:solidFill>
                  <a:srgbClr val="FF0000"/>
                </a:solidFill>
                <a:ea typeface="宋体" charset="-122"/>
              </a:rPr>
              <a:t>Reasoner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</a:rPr>
              <a:t>: </a:t>
            </a:r>
            <a:r>
              <a:rPr lang="en-US" altLang="zh-CN" sz="2400" dirty="0" smtClean="0">
                <a:ea typeface="宋体" charset="-122"/>
              </a:rPr>
              <a:t>The </a:t>
            </a:r>
            <a:r>
              <a:rPr lang="en-US" altLang="zh-CN" sz="2400" dirty="0" err="1">
                <a:ea typeface="宋体" charset="-122"/>
              </a:rPr>
              <a:t>reasoner</a:t>
            </a:r>
            <a:r>
              <a:rPr lang="en-US" altLang="zh-CN" sz="2400" dirty="0">
                <a:ea typeface="宋体" charset="-122"/>
              </a:rPr>
              <a:t> module is responsible for reasoning about devices </a:t>
            </a:r>
            <a:r>
              <a:rPr lang="en-US" altLang="zh-CN" sz="2400" dirty="0" smtClean="0">
                <a:ea typeface="宋体" charset="-122"/>
              </a:rPr>
              <a:t>and </a:t>
            </a:r>
            <a:r>
              <a:rPr lang="en-US" altLang="zh-CN" sz="2400" dirty="0">
                <a:ea typeface="宋体" charset="-122"/>
              </a:rPr>
              <a:t>their status and provides </a:t>
            </a:r>
            <a:r>
              <a:rPr lang="en-US" altLang="zh-CN" sz="2400" dirty="0" err="1">
                <a:ea typeface="宋体" charset="-122"/>
              </a:rPr>
              <a:t>inferencing</a:t>
            </a:r>
            <a:r>
              <a:rPr lang="en-US" altLang="zh-CN" sz="2400" dirty="0">
                <a:ea typeface="宋体" charset="-122"/>
              </a:rPr>
              <a:t> mechanisms for instance to </a:t>
            </a:r>
            <a:r>
              <a:rPr lang="en-US" altLang="zh-CN" sz="2400" dirty="0" smtClean="0">
                <a:ea typeface="宋体" charset="-122"/>
              </a:rPr>
              <a:t>conclude </a:t>
            </a:r>
            <a:r>
              <a:rPr lang="en-US" altLang="zh-CN" sz="2400" dirty="0">
                <a:ea typeface="宋体" charset="-122"/>
              </a:rPr>
              <a:t>what type of device has entered the network. </a:t>
            </a:r>
          </a:p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ea typeface="宋体" charset="-122"/>
              </a:rPr>
              <a:t>Query </a:t>
            </a:r>
            <a:r>
              <a:rPr lang="en-US" altLang="zh-CN" sz="2400" b="1" dirty="0">
                <a:solidFill>
                  <a:srgbClr val="FF0000"/>
                </a:solidFill>
                <a:ea typeface="宋体" charset="-122"/>
              </a:rPr>
              <a:t>module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</a:rPr>
              <a:t>: </a:t>
            </a:r>
            <a:r>
              <a:rPr lang="en-US" altLang="zh-CN" sz="2400" dirty="0" smtClean="0">
                <a:ea typeface="宋体" charset="-122"/>
              </a:rPr>
              <a:t>The </a:t>
            </a:r>
            <a:r>
              <a:rPr lang="en-US" altLang="zh-CN" sz="2400" dirty="0">
                <a:ea typeface="宋体" charset="-122"/>
              </a:rPr>
              <a:t>query module allows for retrieving information </a:t>
            </a:r>
            <a:r>
              <a:rPr lang="en-US" altLang="zh-CN" sz="2400" dirty="0" smtClean="0">
                <a:ea typeface="宋体" charset="-122"/>
              </a:rPr>
              <a:t>regarding </a:t>
            </a:r>
            <a:r>
              <a:rPr lang="en-US" altLang="zh-CN" sz="2400" dirty="0">
                <a:ea typeface="宋体" charset="-122"/>
              </a:rPr>
              <a:t>devices and their capabilities. </a:t>
            </a:r>
          </a:p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ea typeface="宋体" charset="-122"/>
              </a:rPr>
              <a:t>Update </a:t>
            </a:r>
            <a:r>
              <a:rPr lang="en-US" altLang="zh-CN" sz="2400" b="1" dirty="0">
                <a:solidFill>
                  <a:srgbClr val="FF0000"/>
                </a:solidFill>
                <a:ea typeface="宋体" charset="-122"/>
              </a:rPr>
              <a:t>module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</a:rPr>
              <a:t>: </a:t>
            </a:r>
            <a:r>
              <a:rPr lang="en-US" altLang="zh-CN" sz="2400" dirty="0" smtClean="0">
                <a:ea typeface="宋体" charset="-122"/>
              </a:rPr>
              <a:t>The </a:t>
            </a:r>
            <a:r>
              <a:rPr lang="en-US" altLang="zh-CN" sz="2400" dirty="0">
                <a:ea typeface="宋体" charset="-122"/>
              </a:rPr>
              <a:t>update module allows entering of new information, </a:t>
            </a:r>
            <a:r>
              <a:rPr lang="en-US" altLang="zh-CN" sz="2400" dirty="0" smtClean="0">
                <a:ea typeface="宋体" charset="-122"/>
              </a:rPr>
              <a:t>deletion </a:t>
            </a:r>
            <a:r>
              <a:rPr lang="en-US" altLang="zh-CN" sz="2400" dirty="0">
                <a:ea typeface="宋体" charset="-122"/>
              </a:rPr>
              <a:t>and changes to the ontology at both design time and run time. </a:t>
            </a:r>
          </a:p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ea typeface="宋体" charset="-122"/>
              </a:rPr>
              <a:t>Versioning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</a:rPr>
              <a:t>: </a:t>
            </a:r>
            <a:r>
              <a:rPr lang="en-US" altLang="zh-CN" sz="2400" dirty="0" smtClean="0">
                <a:ea typeface="宋体" charset="-122"/>
              </a:rPr>
              <a:t>The </a:t>
            </a:r>
            <a:r>
              <a:rPr lang="en-US" altLang="zh-CN" sz="2400" dirty="0">
                <a:ea typeface="宋体" charset="-122"/>
              </a:rPr>
              <a:t>versioning module is responsible for managing different </a:t>
            </a:r>
            <a:r>
              <a:rPr lang="en-US" altLang="zh-CN" sz="2400" dirty="0" smtClean="0">
                <a:ea typeface="宋体" charset="-122"/>
              </a:rPr>
              <a:t>version </a:t>
            </a:r>
            <a:r>
              <a:rPr lang="en-US" altLang="zh-CN" sz="2400" dirty="0">
                <a:ea typeface="宋体" charset="-122"/>
              </a:rPr>
              <a:t>of the ontology. This includes different versions of devices and </a:t>
            </a:r>
            <a:r>
              <a:rPr lang="en-US" altLang="zh-CN" sz="2400" dirty="0" smtClean="0">
                <a:ea typeface="宋体" charset="-122"/>
              </a:rPr>
              <a:t>services</a:t>
            </a:r>
            <a:r>
              <a:rPr lang="en-US" altLang="zh-CN" sz="2400" dirty="0">
                <a:ea typeface="宋体" charset="-122"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ea typeface="宋体" charset="-122"/>
              </a:rPr>
              <a:t>Parse </a:t>
            </a:r>
            <a:r>
              <a:rPr lang="en-US" altLang="zh-CN" sz="2400" b="1" dirty="0">
                <a:solidFill>
                  <a:srgbClr val="FF0000"/>
                </a:solidFill>
                <a:ea typeface="宋体" charset="-122"/>
              </a:rPr>
              <a:t>&amp; Annotate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</a:rPr>
              <a:t>: </a:t>
            </a:r>
            <a:r>
              <a:rPr lang="en-US" altLang="zh-CN" sz="2400" dirty="0" smtClean="0">
                <a:ea typeface="宋体" charset="-122"/>
              </a:rPr>
              <a:t>The </a:t>
            </a:r>
            <a:r>
              <a:rPr lang="en-US" altLang="zh-CN" sz="2400" dirty="0">
                <a:ea typeface="宋体" charset="-122"/>
              </a:rPr>
              <a:t>parse &amp; annotate modules is responsible for </a:t>
            </a:r>
            <a:r>
              <a:rPr lang="en-US" altLang="zh-CN" sz="2400" dirty="0" smtClean="0">
                <a:ea typeface="宋体" charset="-122"/>
              </a:rPr>
              <a:t>automatically </a:t>
            </a:r>
            <a:r>
              <a:rPr lang="en-US" altLang="zh-CN" sz="2400" dirty="0">
                <a:ea typeface="宋体" charset="-122"/>
              </a:rPr>
              <a:t>update the ontology with new device types. </a:t>
            </a:r>
            <a:endParaRPr lang="en-US" altLang="zh-CN" sz="2400" dirty="0" smtClean="0">
              <a:ea typeface="宋体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 smtClean="0">
                <a:ea typeface="宋体" charset="-122"/>
              </a:rPr>
              <a:t>Ontology </a:t>
            </a:r>
            <a:r>
              <a:rPr lang="en-US" altLang="zh-CN" b="1" dirty="0">
                <a:ea typeface="宋体" charset="-122"/>
              </a:rPr>
              <a:t>Managers</a:t>
            </a:r>
          </a:p>
        </p:txBody>
      </p:sp>
    </p:spTree>
    <p:extLst>
      <p:ext uri="{BB962C8B-B14F-4D97-AF65-F5344CB8AC3E}">
        <p14:creationId xmlns:p14="http://schemas.microsoft.com/office/powerpoint/2010/main" val="332323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 smtClean="0">
                <a:ea typeface="宋体" charset="-122"/>
              </a:rPr>
              <a:t>Context/Event Manager</a:t>
            </a:r>
            <a:endParaRPr lang="en-US" altLang="zh-CN" b="1" dirty="0">
              <a:ea typeface="宋体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23" y="1301912"/>
            <a:ext cx="8048625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877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>
                <a:ea typeface="宋体" charset="-122"/>
              </a:rPr>
              <a:t>Diagnostics</a:t>
            </a:r>
            <a:r>
              <a:rPr lang="en-US" altLang="zh-CN" b="1" dirty="0" smtClean="0">
                <a:ea typeface="宋体" charset="-122"/>
              </a:rPr>
              <a:t> </a:t>
            </a:r>
            <a:r>
              <a:rPr lang="en-US" altLang="zh-CN" b="1" dirty="0">
                <a:ea typeface="宋体" charset="-122"/>
              </a:rPr>
              <a:t>Managers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47607"/>
            <a:ext cx="7632848" cy="5082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228184" y="908720"/>
            <a:ext cx="2930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+mn-lt"/>
              </a:rPr>
              <a:t>Rule/Ontology Processing</a:t>
            </a:r>
            <a:endParaRPr lang="zh-CN" altLang="en-US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51246" y="2636912"/>
            <a:ext cx="1915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+mn-lt"/>
              </a:rPr>
              <a:t>State Processing</a:t>
            </a:r>
            <a:endParaRPr lang="zh-CN" altLang="en-US" sz="2000" b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0192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5613" y="1196752"/>
            <a:ext cx="8279631" cy="449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800" dirty="0">
                <a:ea typeface="宋体" charset="-122"/>
              </a:rPr>
              <a:t>The implemented HYDRA middleware and toolkit is validated in real end-user scenarios in three different user </a:t>
            </a:r>
            <a:r>
              <a:rPr lang="en-US" altLang="zh-CN" sz="2800" dirty="0" smtClean="0">
                <a:ea typeface="宋体" charset="-122"/>
              </a:rPr>
              <a:t>domains: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smtClean="0">
                <a:ea typeface="宋体" charset="-122"/>
              </a:rPr>
              <a:t>a</a:t>
            </a:r>
            <a:r>
              <a:rPr lang="en-US" altLang="zh-CN" sz="2400" dirty="0">
                <a:ea typeface="宋体" charset="-122"/>
              </a:rPr>
              <a:t>) Facility management (home </a:t>
            </a:r>
            <a:r>
              <a:rPr lang="en-US" altLang="zh-CN" sz="2400" dirty="0" smtClean="0">
                <a:ea typeface="宋体" charset="-122"/>
              </a:rPr>
              <a:t>automation)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smtClean="0">
                <a:ea typeface="宋体" charset="-122"/>
              </a:rPr>
              <a:t>b</a:t>
            </a:r>
            <a:r>
              <a:rPr lang="en-US" altLang="zh-CN" sz="2400" dirty="0">
                <a:ea typeface="宋体" charset="-122"/>
              </a:rPr>
              <a:t>) </a:t>
            </a:r>
            <a:r>
              <a:rPr lang="en-US" altLang="zh-CN" sz="2400" dirty="0" smtClean="0">
                <a:ea typeface="宋体" charset="-122"/>
              </a:rPr>
              <a:t>Healthcare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smtClean="0">
                <a:ea typeface="宋体" charset="-122"/>
              </a:rPr>
              <a:t>c</a:t>
            </a:r>
            <a:r>
              <a:rPr lang="en-US" altLang="zh-CN" sz="2400" dirty="0">
                <a:ea typeface="宋体" charset="-122"/>
              </a:rPr>
              <a:t>) </a:t>
            </a:r>
            <a:r>
              <a:rPr lang="en-US" altLang="zh-CN" sz="2400" dirty="0" smtClean="0">
                <a:ea typeface="宋体" charset="-122"/>
              </a:rPr>
              <a:t>Agriculture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 smtClean="0">
                <a:ea typeface="宋体" charset="-122"/>
              </a:rPr>
              <a:t>Use Case of Hydra</a:t>
            </a:r>
            <a:endParaRPr lang="en-US" altLang="zh-CN" b="1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294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4000"/>
                    </a14:imgEffect>
                    <a14:imgEffect>
                      <a14:brightnessContrast contrast="-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41066"/>
            <a:ext cx="4919403" cy="5368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 smtClean="0">
                <a:ea typeface="宋体" charset="-122"/>
              </a:rPr>
              <a:t>Use Case: </a:t>
            </a:r>
            <a:r>
              <a:rPr lang="en-US" altLang="zh-CN" b="1" dirty="0">
                <a:ea typeface="宋体" charset="-122"/>
              </a:rPr>
              <a:t> </a:t>
            </a:r>
            <a:r>
              <a:rPr lang="en-US" altLang="zh-CN" b="1" dirty="0" smtClean="0">
                <a:ea typeface="宋体" charset="-122"/>
              </a:rPr>
              <a:t>Building Automation </a:t>
            </a:r>
            <a:endParaRPr lang="en-US" altLang="zh-CN" b="1" dirty="0">
              <a:ea typeface="宋体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75935" y="3212976"/>
            <a:ext cx="1224136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422" y="836712"/>
            <a:ext cx="3769050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097" y="3207844"/>
            <a:ext cx="3546351" cy="151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8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en-US" altLang="zh-CN" b="1" dirty="0" smtClean="0">
                <a:ea typeface="宋体" charset="-122"/>
              </a:rPr>
              <a:t>Outline</a:t>
            </a:r>
            <a:endParaRPr lang="en-US" altLang="zh-CN" b="1" dirty="0">
              <a:ea typeface="宋体" charset="-122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1043608" y="1340768"/>
            <a:ext cx="7390656" cy="4061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b="1" dirty="0" smtClean="0">
                <a:ea typeface="宋体" charset="-122"/>
              </a:rPr>
              <a:t>Overview of Hydra Project</a:t>
            </a:r>
          </a:p>
          <a:p>
            <a:pPr>
              <a:lnSpc>
                <a:spcPct val="90000"/>
              </a:lnSpc>
            </a:pPr>
            <a:r>
              <a:rPr lang="en-US" altLang="zh-CN" b="1" dirty="0" smtClean="0">
                <a:ea typeface="宋体" charset="-122"/>
              </a:rPr>
              <a:t>Hydra Project Objects </a:t>
            </a:r>
          </a:p>
          <a:p>
            <a:pPr>
              <a:lnSpc>
                <a:spcPct val="90000"/>
              </a:lnSpc>
            </a:pPr>
            <a:r>
              <a:rPr lang="en-US" altLang="zh-CN" b="1" dirty="0" smtClean="0">
                <a:ea typeface="宋体" charset="-122"/>
              </a:rPr>
              <a:t>Hydra Architecture</a:t>
            </a:r>
          </a:p>
          <a:p>
            <a:pPr>
              <a:lnSpc>
                <a:spcPct val="90000"/>
              </a:lnSpc>
            </a:pPr>
            <a:r>
              <a:rPr lang="en-US" altLang="zh-CN" b="1" dirty="0" smtClean="0">
                <a:ea typeface="宋体" charset="-122"/>
              </a:rPr>
              <a:t>Hydra Managers</a:t>
            </a:r>
          </a:p>
          <a:p>
            <a:pPr>
              <a:lnSpc>
                <a:spcPct val="90000"/>
              </a:lnSpc>
            </a:pPr>
            <a:r>
              <a:rPr lang="en-US" altLang="zh-CN" b="1" dirty="0" smtClean="0">
                <a:ea typeface="宋体" charset="-122"/>
              </a:rPr>
              <a:t>Use Case of Hydra 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Healthcare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Agriculture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 smtClean="0">
                <a:ea typeface="宋体" charset="-122"/>
              </a:rPr>
              <a:t>Use Case: Healthcare </a:t>
            </a:r>
            <a:endParaRPr lang="en-US" altLang="zh-CN" b="1" dirty="0">
              <a:ea typeface="宋体" charset="-122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900766"/>
            <a:ext cx="8124825" cy="516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67744" y="3140968"/>
            <a:ext cx="1224136" cy="2922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5796136" y="2852936"/>
            <a:ext cx="1512168" cy="26642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96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685800" y="1768475"/>
            <a:ext cx="7772400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b="1" dirty="0" smtClean="0">
                <a:ea typeface="宋体" charset="-122"/>
              </a:rPr>
              <a:t>Thank You.</a:t>
            </a:r>
            <a:endParaRPr lang="en-US" altLang="zh-CN" b="1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165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1235869"/>
            <a:ext cx="6336704" cy="4929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800" dirty="0">
                <a:ea typeface="宋体" charset="-122"/>
              </a:rPr>
              <a:t>The HYDRA project </a:t>
            </a:r>
            <a:r>
              <a:rPr lang="en-US" altLang="zh-CN" sz="2800" dirty="0" smtClean="0">
                <a:ea typeface="宋体" charset="-122"/>
              </a:rPr>
              <a:t>develops </a:t>
            </a:r>
            <a:r>
              <a:rPr lang="en-US" altLang="zh-CN" sz="2800" dirty="0">
                <a:ea typeface="宋体" charset="-122"/>
              </a:rPr>
              <a:t>middleware </a:t>
            </a:r>
            <a:r>
              <a:rPr lang="en-US" altLang="zh-CN" sz="2800" dirty="0" smtClean="0">
                <a:ea typeface="宋体" charset="-122"/>
              </a:rPr>
              <a:t>for networked embedded </a:t>
            </a:r>
            <a:r>
              <a:rPr lang="en-US" altLang="zh-CN" sz="2800" dirty="0">
                <a:ea typeface="宋体" charset="-122"/>
              </a:rPr>
              <a:t>systems that allows developers to create ambient </a:t>
            </a:r>
            <a:r>
              <a:rPr lang="en-US" altLang="zh-CN" sz="2800" dirty="0" smtClean="0">
                <a:ea typeface="宋体" charset="-122"/>
              </a:rPr>
              <a:t>intelligence </a:t>
            </a:r>
            <a:r>
              <a:rPr lang="en-US" altLang="zh-CN" sz="2800" dirty="0">
                <a:ea typeface="宋体" charset="-122"/>
              </a:rPr>
              <a:t>applications utilizing device and sensor </a:t>
            </a:r>
            <a:r>
              <a:rPr lang="en-US" altLang="zh-CN" sz="2800" dirty="0" smtClean="0">
                <a:ea typeface="宋体" charset="-122"/>
              </a:rPr>
              <a:t>networks</a:t>
            </a:r>
            <a:r>
              <a:rPr lang="en-US" altLang="zh-CN" sz="2800" dirty="0">
                <a:ea typeface="宋体" charset="-122"/>
              </a:rPr>
              <a:t> </a:t>
            </a:r>
            <a:r>
              <a:rPr lang="en-US" altLang="zh-CN" sz="2800" dirty="0" smtClean="0">
                <a:ea typeface="宋体" charset="-122"/>
              </a:rPr>
              <a:t>with the help of </a:t>
            </a:r>
            <a:r>
              <a:rPr lang="en-US" altLang="zh-CN" sz="2800" dirty="0" err="1" smtClean="0"/>
              <a:t>OSGi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Declarative Service and OWL </a:t>
            </a:r>
            <a:r>
              <a:rPr lang="en-US" altLang="zh-CN" sz="2800" dirty="0" smtClean="0"/>
              <a:t>Ontologies.</a:t>
            </a:r>
            <a:endParaRPr lang="en-US" altLang="zh-CN" sz="2800" dirty="0" smtClean="0">
              <a:ea typeface="宋体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zh-CN" sz="2400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smtClean="0"/>
              <a:t>Source Code: Link Smart 1.1 Modified </a:t>
            </a:r>
            <a:r>
              <a:rPr lang="en-US" altLang="zh-CN" sz="2000" dirty="0"/>
              <a:t>2011-11-25</a:t>
            </a:r>
            <a:endParaRPr lang="en-US" altLang="zh-CN" sz="2000" dirty="0" smtClean="0"/>
          </a:p>
          <a:p>
            <a:pPr>
              <a:lnSpc>
                <a:spcPct val="90000"/>
              </a:lnSpc>
            </a:pPr>
            <a:r>
              <a:rPr lang="en-US" altLang="zh-CN" sz="2000" dirty="0" smtClean="0"/>
              <a:t>Executable: </a:t>
            </a: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Link Smart 1.2 Modified </a:t>
            </a:r>
            <a:r>
              <a:rPr lang="en-US" altLang="zh-CN" sz="2000" dirty="0" smtClean="0"/>
              <a:t>2012-08-28</a:t>
            </a:r>
          </a:p>
          <a:p>
            <a:pPr>
              <a:lnSpc>
                <a:spcPct val="90000"/>
              </a:lnSpc>
            </a:pPr>
            <a:endParaRPr lang="en-US" altLang="zh-CN" sz="2000" dirty="0"/>
          </a:p>
          <a:p>
            <a:pPr>
              <a:lnSpc>
                <a:spcPct val="90000"/>
              </a:lnSpc>
            </a:pPr>
            <a:r>
              <a:rPr lang="en-US" altLang="zh-CN" sz="2000" dirty="0" smtClean="0"/>
              <a:t>Series </a:t>
            </a:r>
            <a:r>
              <a:rPr lang="en-US" altLang="zh-CN" sz="2000" dirty="0"/>
              <a:t>of deliverables documenting the </a:t>
            </a:r>
            <a:r>
              <a:rPr lang="en-US" altLang="zh-CN" sz="2000" dirty="0" smtClean="0"/>
              <a:t>project</a:t>
            </a:r>
          </a:p>
          <a:p>
            <a:pPr>
              <a:lnSpc>
                <a:spcPct val="90000"/>
              </a:lnSpc>
            </a:pPr>
            <a:r>
              <a:rPr lang="en-US" altLang="zh-CN" sz="2000" dirty="0"/>
              <a:t>Scientific papers</a:t>
            </a:r>
            <a:endParaRPr lang="en-US" altLang="zh-CN" sz="2000" dirty="0" smtClean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>
                <a:ea typeface="宋体" charset="-122"/>
              </a:rPr>
              <a:t>Overview of Hydra Project </a:t>
            </a:r>
          </a:p>
        </p:txBody>
      </p:sp>
      <p:pic>
        <p:nvPicPr>
          <p:cNvPr id="4" name="Picture 23" descr="Hydra_sm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352178"/>
            <a:ext cx="14287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533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5613" y="1196752"/>
            <a:ext cx="8279631" cy="449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800" dirty="0">
                <a:ea typeface="宋体" charset="-122"/>
              </a:rPr>
              <a:t>HYDRA project </a:t>
            </a:r>
            <a:r>
              <a:rPr lang="en-US" altLang="zh-CN" sz="2800" dirty="0" smtClean="0">
                <a:ea typeface="宋体" charset="-122"/>
              </a:rPr>
              <a:t>overall includes: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charset="-122"/>
              </a:rPr>
              <a:t>Development of a middleware based on a Service-oriented </a:t>
            </a:r>
            <a:r>
              <a:rPr lang="en-US" altLang="zh-CN" sz="2400" dirty="0" smtClean="0">
                <a:ea typeface="宋体" charset="-122"/>
              </a:rPr>
              <a:t>Architecture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smtClean="0">
                <a:ea typeface="宋体" charset="-122"/>
              </a:rPr>
              <a:t>Design </a:t>
            </a:r>
            <a:r>
              <a:rPr lang="en-US" altLang="zh-CN" sz="2400" dirty="0">
                <a:ea typeface="宋体" charset="-122"/>
              </a:rPr>
              <a:t>of a generic semantic model-based architecture supporting model-driven development of </a:t>
            </a:r>
            <a:r>
              <a:rPr lang="en-US" altLang="zh-CN" sz="2400" dirty="0" smtClean="0">
                <a:ea typeface="宋体" charset="-122"/>
              </a:rPr>
              <a:t>applications</a:t>
            </a:r>
            <a:endParaRPr lang="en-US" altLang="zh-CN" sz="2400" dirty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 dirty="0" smtClean="0">
                <a:ea typeface="宋体" charset="-122"/>
              </a:rPr>
              <a:t>Development </a:t>
            </a:r>
            <a:r>
              <a:rPr lang="en-US" altLang="zh-CN" sz="2400" dirty="0">
                <a:ea typeface="宋体" charset="-122"/>
              </a:rPr>
              <a:t>of a toolkit for developers to develop applications on the </a:t>
            </a:r>
            <a:r>
              <a:rPr lang="en-US" altLang="zh-CN" sz="2400" dirty="0" smtClean="0">
                <a:ea typeface="宋体" charset="-122"/>
              </a:rPr>
              <a:t>middleware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smtClean="0">
                <a:ea typeface="宋体" charset="-122"/>
              </a:rPr>
              <a:t>Design </a:t>
            </a:r>
            <a:r>
              <a:rPr lang="en-US" altLang="zh-CN" sz="2400" dirty="0">
                <a:ea typeface="宋体" charset="-122"/>
              </a:rPr>
              <a:t>of a business </a:t>
            </a:r>
            <a:r>
              <a:rPr lang="en-US" altLang="zh-CN" sz="2400" dirty="0" smtClean="0">
                <a:ea typeface="宋体" charset="-122"/>
              </a:rPr>
              <a:t>modeling </a:t>
            </a:r>
            <a:r>
              <a:rPr lang="en-US" altLang="zh-CN" sz="2400" dirty="0">
                <a:ea typeface="宋体" charset="-122"/>
              </a:rPr>
              <a:t>framework for </a:t>
            </a:r>
            <a:r>
              <a:rPr lang="en-US" altLang="zh-CN" sz="2400" dirty="0" smtClean="0">
                <a:ea typeface="宋体" charset="-122"/>
              </a:rPr>
              <a:t>analyzing </a:t>
            </a:r>
            <a:r>
              <a:rPr lang="en-US" altLang="zh-CN" sz="2400" dirty="0">
                <a:ea typeface="宋体" charset="-122"/>
              </a:rPr>
              <a:t>the </a:t>
            </a:r>
            <a:r>
              <a:rPr lang="en-US" altLang="zh-CN" sz="2400" dirty="0" smtClean="0">
                <a:ea typeface="宋体" charset="-122"/>
              </a:rPr>
              <a:t>sustainability of applications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charset="-122"/>
              </a:rPr>
              <a:t>Distributed security and </a:t>
            </a:r>
            <a:r>
              <a:rPr lang="en-US" altLang="zh-CN" sz="2400" dirty="0" smtClean="0">
                <a:ea typeface="宋体" charset="-122"/>
              </a:rPr>
              <a:t>privacy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smtClean="0">
                <a:ea typeface="宋体" charset="-122"/>
              </a:rPr>
              <a:t>Network Support and Device Management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charset="-122"/>
              </a:rPr>
              <a:t>Ontology-based knowledge </a:t>
            </a:r>
            <a:r>
              <a:rPr lang="en-US" altLang="zh-CN" sz="2400" dirty="0" smtClean="0">
                <a:ea typeface="宋体" charset="-122"/>
              </a:rPr>
              <a:t>modeling</a:t>
            </a:r>
            <a:endParaRPr lang="en-US" altLang="zh-CN" sz="2400" dirty="0">
              <a:ea typeface="宋体" charset="-122"/>
            </a:endParaRPr>
          </a:p>
          <a:p>
            <a:pPr lvl="1">
              <a:lnSpc>
                <a:spcPct val="90000"/>
              </a:lnSpc>
            </a:pPr>
            <a:endParaRPr lang="en-US" altLang="zh-CN" sz="2400" dirty="0">
              <a:ea typeface="宋体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>
                <a:ea typeface="宋体" charset="-122"/>
              </a:rPr>
              <a:t>Overview of Hydra Project </a:t>
            </a:r>
          </a:p>
        </p:txBody>
      </p:sp>
    </p:spTree>
    <p:extLst>
      <p:ext uri="{BB962C8B-B14F-4D97-AF65-F5344CB8AC3E}">
        <p14:creationId xmlns:p14="http://schemas.microsoft.com/office/powerpoint/2010/main" val="116627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5613" y="1196752"/>
            <a:ext cx="8279631" cy="449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800" dirty="0" smtClean="0">
                <a:ea typeface="宋体" charset="-122"/>
              </a:rPr>
              <a:t>Developing Environment: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smtClean="0">
                <a:ea typeface="宋体" charset="-122"/>
              </a:rPr>
              <a:t>A </a:t>
            </a:r>
            <a:r>
              <a:rPr lang="en-US" altLang="zh-CN" sz="2400" dirty="0">
                <a:ea typeface="宋体" charset="-122"/>
              </a:rPr>
              <a:t>series of development tools are available: The Hydra Software Development Kit (SDK), Device Development Kit (DDK) and IDE (Integrated Development Environment.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charset="-122"/>
              </a:rPr>
              <a:t>Integration with Visual Studio/Eclipse to support application developers with ”template projects”.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charset="-122"/>
              </a:rPr>
              <a:t>Pre-made development projects, quick start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charset="-122"/>
              </a:rPr>
              <a:t>Developers Guide and </a:t>
            </a:r>
            <a:r>
              <a:rPr lang="en-US" altLang="zh-CN" sz="2400" dirty="0" smtClean="0">
                <a:ea typeface="宋体" charset="-122"/>
              </a:rPr>
              <a:t>Tutorials</a:t>
            </a:r>
            <a:endParaRPr lang="en-US" altLang="zh-CN" sz="2400" dirty="0">
              <a:ea typeface="宋体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>
                <a:ea typeface="宋体" charset="-122"/>
              </a:rPr>
              <a:t>Overview of Hydra Project </a:t>
            </a:r>
          </a:p>
        </p:txBody>
      </p:sp>
    </p:spTree>
    <p:extLst>
      <p:ext uri="{BB962C8B-B14F-4D97-AF65-F5344CB8AC3E}">
        <p14:creationId xmlns:p14="http://schemas.microsoft.com/office/powerpoint/2010/main" val="402098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ubrik 2"/>
          <p:cNvSpPr>
            <a:spLocks noGrp="1"/>
          </p:cNvSpPr>
          <p:nvPr>
            <p:ph type="title" idx="4294967295"/>
          </p:nvPr>
        </p:nvSpPr>
        <p:spPr>
          <a:xfrm>
            <a:off x="1133475" y="44624"/>
            <a:ext cx="7367588" cy="811213"/>
          </a:xfrm>
        </p:spPr>
        <p:txBody>
          <a:bodyPr/>
          <a:lstStyle/>
          <a:p>
            <a:r>
              <a:rPr lang="sv-SE" b="1" dirty="0" smtClean="0"/>
              <a:t>Device </a:t>
            </a:r>
            <a:r>
              <a:rPr lang="sv-SE" b="1" dirty="0"/>
              <a:t>object in </a:t>
            </a:r>
            <a:r>
              <a:rPr lang="sv-SE" b="1" dirty="0" smtClean="0"/>
              <a:t>application</a:t>
            </a:r>
            <a:endParaRPr lang="sv-SE" b="1" dirty="0"/>
          </a:p>
        </p:txBody>
      </p:sp>
      <p:pic>
        <p:nvPicPr>
          <p:cNvPr id="69120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949178"/>
            <a:ext cx="6912768" cy="5072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928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3" name="Content Placeholder 2"/>
          <p:cNvSpPr>
            <a:spLocks noGrp="1"/>
          </p:cNvSpPr>
          <p:nvPr>
            <p:ph type="body" idx="1"/>
          </p:nvPr>
        </p:nvSpPr>
        <p:spPr>
          <a:xfrm>
            <a:off x="539552" y="1124744"/>
            <a:ext cx="8229600" cy="525658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zh-CN" sz="2400" dirty="0" smtClean="0">
                <a:ea typeface="宋体" charset="-122"/>
              </a:rPr>
              <a:t>Discovery </a:t>
            </a:r>
            <a:r>
              <a:rPr lang="en-GB" altLang="zh-CN" sz="2400" dirty="0">
                <a:ea typeface="宋体" charset="-122"/>
              </a:rPr>
              <a:t>Architecture</a:t>
            </a:r>
          </a:p>
          <a:p>
            <a:pPr lvl="1">
              <a:lnSpc>
                <a:spcPct val="90000"/>
              </a:lnSpc>
            </a:pPr>
            <a:r>
              <a:rPr lang="en-GB" altLang="zh-CN" sz="2000" dirty="0" smtClean="0">
                <a:ea typeface="宋体" charset="-122"/>
              </a:rPr>
              <a:t>Ontology-driven device </a:t>
            </a:r>
            <a:r>
              <a:rPr lang="en-GB" altLang="zh-CN" sz="2000" dirty="0">
                <a:ea typeface="宋体" charset="-122"/>
              </a:rPr>
              <a:t>discovery</a:t>
            </a:r>
          </a:p>
          <a:p>
            <a:pPr>
              <a:lnSpc>
                <a:spcPct val="90000"/>
              </a:lnSpc>
            </a:pPr>
            <a:r>
              <a:rPr lang="en-GB" altLang="zh-CN" sz="2400" dirty="0" smtClean="0">
                <a:ea typeface="宋体" charset="-122"/>
              </a:rPr>
              <a:t>P2P </a:t>
            </a:r>
            <a:r>
              <a:rPr lang="en-GB" altLang="zh-CN" sz="2400" dirty="0">
                <a:ea typeface="宋体" charset="-122"/>
              </a:rPr>
              <a:t>architecture for Device Networks</a:t>
            </a:r>
          </a:p>
          <a:p>
            <a:pPr lvl="1">
              <a:lnSpc>
                <a:spcPct val="90000"/>
              </a:lnSpc>
            </a:pPr>
            <a:r>
              <a:rPr lang="en-GB" altLang="zh-CN" sz="2000" dirty="0">
                <a:ea typeface="宋体" charset="-122"/>
              </a:rPr>
              <a:t>Accessing and controlling devices irrespective of where they are</a:t>
            </a:r>
          </a:p>
          <a:p>
            <a:pPr>
              <a:lnSpc>
                <a:spcPct val="90000"/>
              </a:lnSpc>
            </a:pPr>
            <a:r>
              <a:rPr lang="en-GB" altLang="zh-CN" sz="2400" dirty="0">
                <a:ea typeface="宋体" charset="-122"/>
              </a:rPr>
              <a:t>Secure Service access</a:t>
            </a:r>
          </a:p>
          <a:p>
            <a:pPr lvl="1">
              <a:lnSpc>
                <a:spcPct val="90000"/>
              </a:lnSpc>
            </a:pPr>
            <a:r>
              <a:rPr lang="en-GB" altLang="zh-CN" sz="2000" dirty="0">
                <a:ea typeface="宋体" charset="-122"/>
              </a:rPr>
              <a:t>Secure Communication between core managers</a:t>
            </a:r>
          </a:p>
          <a:p>
            <a:pPr lvl="1">
              <a:lnSpc>
                <a:spcPct val="90000"/>
              </a:lnSpc>
            </a:pPr>
            <a:r>
              <a:rPr lang="en-GB" altLang="zh-CN" sz="2000" dirty="0">
                <a:ea typeface="宋体" charset="-122"/>
              </a:rPr>
              <a:t>Policy Manager integrated to configure/control access to </a:t>
            </a:r>
            <a:r>
              <a:rPr lang="en-GB" altLang="zh-CN" sz="2000" dirty="0" smtClean="0">
                <a:ea typeface="宋体" charset="-122"/>
              </a:rPr>
              <a:t>devices</a:t>
            </a:r>
          </a:p>
          <a:p>
            <a:r>
              <a:rPr lang="en-GB" altLang="zh-CN" sz="2400" dirty="0">
                <a:ea typeface="宋体" charset="-122"/>
              </a:rPr>
              <a:t>Storage Manager</a:t>
            </a:r>
          </a:p>
          <a:p>
            <a:pPr lvl="1"/>
            <a:r>
              <a:rPr lang="en-GB" altLang="zh-CN" sz="2000" dirty="0">
                <a:ea typeface="宋体" charset="-122"/>
              </a:rPr>
              <a:t>Save and logging data</a:t>
            </a:r>
          </a:p>
          <a:p>
            <a:r>
              <a:rPr lang="en-GB" altLang="zh-CN" sz="2400" dirty="0">
                <a:ea typeface="宋体" charset="-122"/>
              </a:rPr>
              <a:t>Context Manager</a:t>
            </a:r>
          </a:p>
          <a:p>
            <a:pPr lvl="1"/>
            <a:r>
              <a:rPr lang="en-GB" altLang="zh-CN" sz="2000" dirty="0">
                <a:ea typeface="宋体" charset="-122"/>
              </a:rPr>
              <a:t>Allows to set up rules for applications</a:t>
            </a:r>
          </a:p>
          <a:p>
            <a:pPr lvl="2"/>
            <a:r>
              <a:rPr lang="en-GB" altLang="zh-CN" sz="1600" dirty="0">
                <a:ea typeface="宋体" charset="-122"/>
              </a:rPr>
              <a:t>“When door opens, turn on light”</a:t>
            </a:r>
          </a:p>
          <a:p>
            <a:pPr lvl="2"/>
            <a:r>
              <a:rPr lang="en-GB" altLang="zh-CN" sz="1600" dirty="0">
                <a:ea typeface="宋体" charset="-122"/>
              </a:rPr>
              <a:t>“When no one home, shut down stand-by devices</a:t>
            </a:r>
            <a:r>
              <a:rPr lang="en-GB" altLang="zh-CN" sz="1600" dirty="0" smtClean="0">
                <a:ea typeface="宋体" charset="-122"/>
              </a:rPr>
              <a:t>”</a:t>
            </a:r>
            <a:endParaRPr lang="en-GB" altLang="zh-CN" sz="1600" dirty="0">
              <a:ea typeface="宋体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457200" y="-18256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b="1" dirty="0" smtClean="0">
                <a:ea typeface="宋体" charset="-122"/>
              </a:rPr>
              <a:t>Overview of Hydra Project </a:t>
            </a:r>
            <a:endParaRPr lang="en-US" altLang="zh-CN" b="1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726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9" name="Platshållare för innehåll 3"/>
          <p:cNvSpPr>
            <a:spLocks noGrp="1"/>
          </p:cNvSpPr>
          <p:nvPr>
            <p:ph sz="half" idx="4294967295"/>
          </p:nvPr>
        </p:nvSpPr>
        <p:spPr>
          <a:xfrm>
            <a:off x="459804" y="980728"/>
            <a:ext cx="4040188" cy="5040560"/>
          </a:xfrm>
        </p:spPr>
        <p:txBody>
          <a:bodyPr/>
          <a:lstStyle/>
          <a:p>
            <a:pPr>
              <a:buFontTx/>
              <a:buAutoNum type="arabicPeriod"/>
            </a:pPr>
            <a:r>
              <a:rPr lang="sv-SE" sz="1400" b="1" i="1" dirty="0"/>
              <a:t>Bloodpressure</a:t>
            </a:r>
            <a:r>
              <a:rPr lang="sv-SE" sz="1400" dirty="0"/>
              <a:t> Monitor: UA-767 BPM, A&amp;D Medical</a:t>
            </a:r>
          </a:p>
          <a:p>
            <a:pPr>
              <a:buFontTx/>
              <a:buAutoNum type="arabicPeriod"/>
            </a:pPr>
            <a:r>
              <a:rPr lang="sv-SE" sz="1400" dirty="0"/>
              <a:t>Weightscale: BT Weightscale, A&amp;D Medical</a:t>
            </a:r>
          </a:p>
          <a:p>
            <a:pPr>
              <a:buFontTx/>
              <a:buAutoNum type="arabicPeriod"/>
            </a:pPr>
            <a:r>
              <a:rPr lang="sv-SE" sz="1400" dirty="0"/>
              <a:t>Bloodpressure Monitor, Siemens</a:t>
            </a:r>
          </a:p>
          <a:p>
            <a:pPr>
              <a:buFontTx/>
              <a:buAutoNum type="arabicPeriod"/>
            </a:pPr>
            <a:r>
              <a:rPr lang="sv-SE" sz="1400" dirty="0"/>
              <a:t>GlucoseMeter, SmartGenie</a:t>
            </a:r>
          </a:p>
          <a:p>
            <a:pPr>
              <a:buFontTx/>
              <a:buAutoNum type="arabicPeriod"/>
            </a:pPr>
            <a:r>
              <a:rPr lang="sv-SE" sz="1400" b="1" i="1" dirty="0"/>
              <a:t>DLNA</a:t>
            </a:r>
            <a:r>
              <a:rPr lang="sv-SE" sz="1400" dirty="0"/>
              <a:t> Media Renderer: Noxon, TerraTec</a:t>
            </a:r>
          </a:p>
          <a:p>
            <a:pPr>
              <a:buFontTx/>
              <a:buAutoNum type="arabicPeriod"/>
            </a:pPr>
            <a:r>
              <a:rPr lang="sv-SE" sz="1400" dirty="0"/>
              <a:t>DLNA Media Renderer: Streamium SL 400i, Philips</a:t>
            </a:r>
          </a:p>
          <a:p>
            <a:pPr>
              <a:buFontTx/>
              <a:buAutoNum type="arabicPeriod"/>
            </a:pPr>
            <a:r>
              <a:rPr lang="sv-SE" sz="1400" dirty="0"/>
              <a:t>DLNA Media Renderer: AV Renderer, Intel</a:t>
            </a:r>
          </a:p>
          <a:p>
            <a:pPr>
              <a:buFontTx/>
              <a:buAutoNum type="arabicPeriod"/>
            </a:pPr>
            <a:r>
              <a:rPr lang="sv-SE" sz="1400" dirty="0"/>
              <a:t>DLNA Media Server: AV Server, Intel</a:t>
            </a:r>
          </a:p>
          <a:p>
            <a:pPr>
              <a:buFontTx/>
              <a:buAutoNum type="arabicPeriod"/>
            </a:pPr>
            <a:r>
              <a:rPr lang="sv-SE" sz="1400" dirty="0"/>
              <a:t>Zigbee Coordinator, Labor S.r.L</a:t>
            </a:r>
          </a:p>
          <a:p>
            <a:pPr>
              <a:buFontTx/>
              <a:buAutoNum type="arabicPeriod"/>
            </a:pPr>
            <a:r>
              <a:rPr lang="sv-SE" sz="1400" dirty="0"/>
              <a:t>Zigbee Transceiver, MaxStream</a:t>
            </a:r>
          </a:p>
          <a:p>
            <a:pPr>
              <a:buFontTx/>
              <a:buAutoNum type="arabicPeriod"/>
            </a:pPr>
            <a:r>
              <a:rPr lang="sv-SE" sz="1400" dirty="0"/>
              <a:t>Zigbee Temperature Sensor Sensirion (SHT11)</a:t>
            </a:r>
          </a:p>
          <a:p>
            <a:pPr>
              <a:buFontTx/>
              <a:buAutoNum type="arabicPeriod"/>
            </a:pPr>
            <a:r>
              <a:rPr lang="sv-SE" sz="1400" dirty="0"/>
              <a:t>Zigbee Pressure Sensor VTI (SCP 1000D01)</a:t>
            </a:r>
          </a:p>
          <a:p>
            <a:pPr>
              <a:buFontTx/>
              <a:buAutoNum type="arabicPeriod"/>
            </a:pPr>
            <a:r>
              <a:rPr lang="sv-SE" sz="1400" dirty="0"/>
              <a:t>Zigbee Accelerometer, ST Microelectronics</a:t>
            </a:r>
          </a:p>
          <a:p>
            <a:pPr>
              <a:buFontTx/>
              <a:buAutoNum type="arabicPeriod" startAt="14"/>
            </a:pPr>
            <a:r>
              <a:rPr lang="sv-SE" sz="1400" dirty="0"/>
              <a:t>Wireless Thermometer, Heavyweather</a:t>
            </a:r>
          </a:p>
          <a:p>
            <a:pPr>
              <a:buFontTx/>
              <a:buAutoNum type="arabicPeriod" startAt="14"/>
            </a:pPr>
            <a:r>
              <a:rPr lang="sv-SE" sz="1400" dirty="0"/>
              <a:t>Wireless Windmeter, HeavyWeather</a:t>
            </a:r>
          </a:p>
          <a:p>
            <a:pPr>
              <a:buFontTx/>
              <a:buAutoNum type="arabicPeriod" startAt="14"/>
            </a:pPr>
            <a:r>
              <a:rPr lang="sv-SE" sz="1400" dirty="0"/>
              <a:t>Wireless Rainsensor, HeavyWeather</a:t>
            </a:r>
          </a:p>
          <a:p>
            <a:pPr>
              <a:buFontTx/>
              <a:buAutoNum type="arabicPeriod" startAt="14"/>
            </a:pPr>
            <a:r>
              <a:rPr lang="sv-SE" sz="1400" dirty="0"/>
              <a:t>Wireless Airpressure, HeavyWeather</a:t>
            </a:r>
          </a:p>
          <a:p>
            <a:pPr>
              <a:buFontTx/>
              <a:buAutoNum type="arabicPeriod" startAt="14"/>
            </a:pPr>
            <a:r>
              <a:rPr lang="sv-SE" sz="1400" dirty="0"/>
              <a:t>Mobile Phone, Sony Ericsson, Z600 </a:t>
            </a:r>
          </a:p>
          <a:p>
            <a:pPr>
              <a:buFontTx/>
              <a:buAutoNum type="arabicPeriod" startAt="14"/>
            </a:pPr>
            <a:r>
              <a:rPr lang="sv-SE" sz="1400" b="1" i="1" dirty="0"/>
              <a:t>Smartphone</a:t>
            </a:r>
            <a:r>
              <a:rPr lang="sv-SE" sz="1400" dirty="0"/>
              <a:t>, HTC</a:t>
            </a:r>
          </a:p>
          <a:p>
            <a:pPr>
              <a:buFontTx/>
              <a:buAutoNum type="arabicPeriod" startAt="14"/>
            </a:pPr>
            <a:r>
              <a:rPr lang="sv-SE" sz="1400" dirty="0"/>
              <a:t>SmartPhone/GPS Device, HTC</a:t>
            </a:r>
          </a:p>
          <a:p>
            <a:pPr>
              <a:buFontTx/>
              <a:buAutoNum type="arabicPeriod" startAt="14"/>
            </a:pPr>
            <a:endParaRPr lang="sv-SE" sz="1200" dirty="0"/>
          </a:p>
          <a:p>
            <a:pPr>
              <a:buFontTx/>
              <a:buAutoNum type="arabicPeriod" startAt="14"/>
            </a:pPr>
            <a:endParaRPr lang="sv-SE" sz="1200" dirty="0"/>
          </a:p>
          <a:p>
            <a:pPr>
              <a:buFontTx/>
              <a:buAutoNum type="arabicPeriod" startAt="14"/>
            </a:pPr>
            <a:endParaRPr lang="sv-SE" sz="1200" dirty="0"/>
          </a:p>
          <a:p>
            <a:pPr>
              <a:buFontTx/>
              <a:buAutoNum type="arabicPeriod"/>
            </a:pPr>
            <a:endParaRPr lang="sv-SE" sz="1200" dirty="0"/>
          </a:p>
          <a:p>
            <a:endParaRPr lang="sv-SE" sz="1200" dirty="0"/>
          </a:p>
        </p:txBody>
      </p:sp>
      <p:sp>
        <p:nvSpPr>
          <p:cNvPr id="685058" name="Rubrik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sv-SE" b="1" dirty="0"/>
              <a:t>Hydra-enabled </a:t>
            </a:r>
            <a:r>
              <a:rPr lang="sv-SE" b="1" dirty="0" smtClean="0"/>
              <a:t>Devices</a:t>
            </a:r>
            <a:endParaRPr lang="sv-SE" b="1" dirty="0"/>
          </a:p>
        </p:txBody>
      </p:sp>
      <p:sp>
        <p:nvSpPr>
          <p:cNvPr id="685060" name="Platshållare för innehåll 5"/>
          <p:cNvSpPr>
            <a:spLocks noGrp="1"/>
          </p:cNvSpPr>
          <p:nvPr>
            <p:ph sz="quarter" idx="4294967295"/>
          </p:nvPr>
        </p:nvSpPr>
        <p:spPr>
          <a:xfrm>
            <a:off x="4860032" y="980728"/>
            <a:ext cx="4041775" cy="5184576"/>
          </a:xfrm>
        </p:spPr>
        <p:txBody>
          <a:bodyPr/>
          <a:lstStyle/>
          <a:p>
            <a:pPr>
              <a:buFontTx/>
              <a:buAutoNum type="arabicPeriod" startAt="21"/>
            </a:pPr>
            <a:r>
              <a:rPr lang="sv-SE" sz="1400" dirty="0"/>
              <a:t>RF-power switch, Nexa (Disccoball, Fan. Light, Train)</a:t>
            </a:r>
          </a:p>
          <a:p>
            <a:pPr>
              <a:buFontTx/>
              <a:buAutoNum type="arabicPeriod" startAt="21"/>
            </a:pPr>
            <a:r>
              <a:rPr lang="sv-SE" sz="1400" dirty="0"/>
              <a:t>RF-power dimmer-switch, Nexa</a:t>
            </a:r>
          </a:p>
          <a:p>
            <a:pPr>
              <a:buFontTx/>
              <a:buAutoNum type="arabicPeriod" startAt="21"/>
            </a:pPr>
            <a:r>
              <a:rPr lang="sv-SE" sz="1400" b="1" i="1" dirty="0"/>
              <a:t>Navigator</a:t>
            </a:r>
            <a:r>
              <a:rPr lang="sv-SE" sz="1400" dirty="0"/>
              <a:t>, Nuvi 610, Garmin</a:t>
            </a:r>
          </a:p>
          <a:p>
            <a:pPr>
              <a:buFontTx/>
              <a:buAutoNum type="arabicPeriod" startAt="21"/>
            </a:pPr>
            <a:r>
              <a:rPr lang="sv-SE" sz="1400" b="1" i="1" dirty="0"/>
              <a:t>WebCam</a:t>
            </a:r>
            <a:r>
              <a:rPr lang="sv-SE" sz="1400" dirty="0"/>
              <a:t>, Axis 206</a:t>
            </a:r>
          </a:p>
          <a:p>
            <a:pPr>
              <a:buFontTx/>
              <a:buAutoNum type="arabicPeriod" startAt="21"/>
            </a:pPr>
            <a:r>
              <a:rPr lang="sv-SE" sz="1400" b="1" i="1" dirty="0"/>
              <a:t>Router</a:t>
            </a:r>
            <a:r>
              <a:rPr lang="sv-SE" sz="1400" dirty="0"/>
              <a:t>, D624, D-Link</a:t>
            </a:r>
          </a:p>
          <a:p>
            <a:pPr>
              <a:buFontTx/>
              <a:buAutoNum type="arabicPeriod" startAt="21"/>
            </a:pPr>
            <a:r>
              <a:rPr lang="sv-SE" sz="1400" dirty="0"/>
              <a:t>SunSpot Thermometer, IEEE 802.15.4</a:t>
            </a:r>
          </a:p>
          <a:p>
            <a:pPr>
              <a:buFontTx/>
              <a:buAutoNum type="arabicPeriod" startAt="21"/>
            </a:pPr>
            <a:r>
              <a:rPr lang="sv-SE" sz="1400" dirty="0"/>
              <a:t>SunSpot Accelerometer, IEEE 802.15.4</a:t>
            </a:r>
          </a:p>
          <a:p>
            <a:pPr>
              <a:buFontTx/>
              <a:buAutoNum type="arabicPeriod" startAt="21"/>
            </a:pPr>
            <a:r>
              <a:rPr lang="sv-SE" sz="1400" dirty="0"/>
              <a:t>RFIDSec, Sigma, RFID Tag.</a:t>
            </a:r>
          </a:p>
          <a:p>
            <a:pPr>
              <a:buFontTx/>
              <a:buAutoNum type="arabicPeriod" startAt="21"/>
            </a:pPr>
            <a:r>
              <a:rPr lang="sv-SE" sz="1400" dirty="0"/>
              <a:t>Phidget Sensors- movement, light, vibration</a:t>
            </a:r>
          </a:p>
          <a:p>
            <a:pPr>
              <a:buFontTx/>
              <a:buAutoNum type="arabicPeriod" startAt="21"/>
            </a:pPr>
            <a:r>
              <a:rPr lang="sv-SE" sz="1400" dirty="0"/>
              <a:t>LonWorks switches</a:t>
            </a:r>
          </a:p>
          <a:p>
            <a:pPr>
              <a:buFontTx/>
              <a:buAutoNum type="arabicPeriod" startAt="21"/>
            </a:pPr>
            <a:r>
              <a:rPr lang="sv-SE" sz="1400" dirty="0"/>
              <a:t>Z-Wave Sensors</a:t>
            </a:r>
          </a:p>
          <a:p>
            <a:pPr>
              <a:buFontTx/>
              <a:buAutoNum type="arabicPeriod" startAt="21"/>
            </a:pPr>
            <a:r>
              <a:rPr lang="sv-SE" sz="1400" dirty="0"/>
              <a:t>ePlasters patch</a:t>
            </a:r>
          </a:p>
          <a:p>
            <a:pPr>
              <a:buFontTx/>
              <a:buAutoNum type="arabicPeriod" startAt="21"/>
            </a:pPr>
            <a:r>
              <a:rPr lang="sv-SE" sz="1400" dirty="0"/>
              <a:t>VarioPort</a:t>
            </a:r>
          </a:p>
          <a:p>
            <a:pPr>
              <a:buFontTx/>
              <a:buAutoNum type="arabicPeriod" startAt="21"/>
            </a:pPr>
            <a:r>
              <a:rPr lang="sv-SE" sz="1400" dirty="0"/>
              <a:t>WII Balance Board</a:t>
            </a:r>
          </a:p>
          <a:p>
            <a:pPr>
              <a:buFontTx/>
              <a:buAutoNum type="arabicPeriod" startAt="21"/>
            </a:pPr>
            <a:r>
              <a:rPr lang="sv-SE" sz="1400" dirty="0"/>
              <a:t>PlugWise Smart Plugs</a:t>
            </a:r>
          </a:p>
          <a:p>
            <a:pPr>
              <a:buFontTx/>
              <a:buAutoNum type="arabicPeriod" startAt="21"/>
            </a:pPr>
            <a:r>
              <a:rPr lang="sv-SE" sz="1400" dirty="0"/>
              <a:t>Ploggs Smart Plugs</a:t>
            </a:r>
          </a:p>
          <a:p>
            <a:pPr>
              <a:buFontTx/>
              <a:buAutoNum type="arabicPeriod" startAt="21"/>
            </a:pPr>
            <a:r>
              <a:rPr lang="sv-SE" sz="1400" dirty="0"/>
              <a:t>Lego Mindstorms</a:t>
            </a:r>
          </a:p>
          <a:p>
            <a:pPr>
              <a:buFontTx/>
              <a:buAutoNum type="arabicPeriod" startAt="21"/>
            </a:pPr>
            <a:r>
              <a:rPr lang="fr-FR" sz="1400" dirty="0"/>
              <a:t>AMIS multi </a:t>
            </a:r>
            <a:r>
              <a:rPr lang="fr-FR" sz="1400" dirty="0" err="1"/>
              <a:t>level</a:t>
            </a:r>
            <a:r>
              <a:rPr lang="fr-FR" sz="1400" dirty="0"/>
              <a:t> </a:t>
            </a:r>
            <a:r>
              <a:rPr lang="fr-FR" sz="1400" dirty="0" err="1"/>
              <a:t>counter</a:t>
            </a:r>
            <a:r>
              <a:rPr lang="fr-FR" sz="1400" dirty="0"/>
              <a:t>, Siemens</a:t>
            </a:r>
          </a:p>
          <a:p>
            <a:pPr>
              <a:buFontTx/>
              <a:buAutoNum type="arabicPeriod" startAt="21"/>
            </a:pPr>
            <a:r>
              <a:rPr lang="sv-SE" sz="1400" dirty="0"/>
              <a:t>AMIS load switching device, Siemens</a:t>
            </a:r>
          </a:p>
          <a:p>
            <a:pPr>
              <a:buFontTx/>
              <a:buAutoNum type="arabicPeriod" startAt="14"/>
            </a:pPr>
            <a:endParaRPr lang="sv-SE" sz="1200" dirty="0"/>
          </a:p>
          <a:p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12561480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5613" y="1196752"/>
            <a:ext cx="8279631" cy="449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800" dirty="0">
                <a:ea typeface="宋体" charset="-122"/>
              </a:rPr>
              <a:t>The HYDRA middleware addresses two different types of users:</a:t>
            </a:r>
            <a:endParaRPr lang="en-US" altLang="zh-CN" sz="2800" dirty="0" smtClean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 i="1" dirty="0">
                <a:ea typeface="宋体" charset="-122"/>
              </a:rPr>
              <a:t>Developer users</a:t>
            </a:r>
            <a:r>
              <a:rPr lang="en-US" altLang="zh-CN" sz="2400" dirty="0">
                <a:ea typeface="宋体" charset="-122"/>
              </a:rPr>
              <a:t>, who will use the Hydra middleware to develop their </a:t>
            </a:r>
            <a:r>
              <a:rPr lang="en-US" altLang="zh-CN" sz="2400" dirty="0" smtClean="0">
                <a:ea typeface="宋体" charset="-122"/>
              </a:rPr>
              <a:t>applications</a:t>
            </a:r>
            <a:r>
              <a:rPr lang="en-US" altLang="zh-CN" sz="2400" dirty="0">
                <a:ea typeface="宋体" charset="-122"/>
              </a:rPr>
              <a:t>, </a:t>
            </a:r>
          </a:p>
          <a:p>
            <a:pPr lvl="1">
              <a:lnSpc>
                <a:spcPct val="90000"/>
              </a:lnSpc>
            </a:pPr>
            <a:r>
              <a:rPr lang="en-US" altLang="zh-CN" sz="2400" i="1" dirty="0" smtClean="0">
                <a:ea typeface="宋体" charset="-122"/>
              </a:rPr>
              <a:t>End-users</a:t>
            </a:r>
            <a:r>
              <a:rPr lang="en-US" altLang="zh-CN" sz="2400" dirty="0">
                <a:ea typeface="宋体" charset="-122"/>
              </a:rPr>
              <a:t>, who will use Hydra applications developed by the developer </a:t>
            </a:r>
            <a:r>
              <a:rPr lang="en-US" altLang="zh-CN" sz="2400" dirty="0" smtClean="0">
                <a:ea typeface="宋体" charset="-122"/>
              </a:rPr>
              <a:t>users</a:t>
            </a:r>
            <a:r>
              <a:rPr lang="en-US" altLang="zh-CN" sz="2400" dirty="0">
                <a:ea typeface="宋体" charset="-122"/>
              </a:rPr>
              <a:t>.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>
                <a:ea typeface="宋体" charset="-122"/>
              </a:rPr>
              <a:t>Overview of Hydra Project </a:t>
            </a:r>
          </a:p>
        </p:txBody>
      </p:sp>
    </p:spTree>
    <p:extLst>
      <p:ext uri="{BB962C8B-B14F-4D97-AF65-F5344CB8AC3E}">
        <p14:creationId xmlns:p14="http://schemas.microsoft.com/office/powerpoint/2010/main" val="102173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26269</TotalTime>
  <Words>954</Words>
  <Application>Microsoft Office PowerPoint</Application>
  <PresentationFormat>全屏显示(4:3)</PresentationFormat>
  <Paragraphs>175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华文楷体</vt:lpstr>
      <vt:lpstr>宋体</vt:lpstr>
      <vt:lpstr>Arial</vt:lpstr>
      <vt:lpstr>Calibri</vt:lpstr>
      <vt:lpstr>ppt</vt:lpstr>
      <vt:lpstr>A Survey of Hydra Project</vt:lpstr>
      <vt:lpstr>Outline</vt:lpstr>
      <vt:lpstr>Overview of Hydra Project </vt:lpstr>
      <vt:lpstr>Overview of Hydra Project </vt:lpstr>
      <vt:lpstr>Overview of Hydra Project </vt:lpstr>
      <vt:lpstr>Device object in application</vt:lpstr>
      <vt:lpstr>PowerPoint 演示文稿</vt:lpstr>
      <vt:lpstr>Hydra-enabled Devices</vt:lpstr>
      <vt:lpstr>Overview of Hydra Project </vt:lpstr>
      <vt:lpstr>Hydra/LinkSmart (Eisenhauer, M@SECON’09)</vt:lpstr>
      <vt:lpstr>Hydra Architecture</vt:lpstr>
      <vt:lpstr>Hydra</vt:lpstr>
      <vt:lpstr>Hydra Managers</vt:lpstr>
      <vt:lpstr>Hydra Managers</vt:lpstr>
      <vt:lpstr>Ontology Managers</vt:lpstr>
      <vt:lpstr>Context/Event Manager</vt:lpstr>
      <vt:lpstr>Diagnostics Managers</vt:lpstr>
      <vt:lpstr>Use Case of Hydra</vt:lpstr>
      <vt:lpstr>Use Case:  Building Automation </vt:lpstr>
      <vt:lpstr>Use Case: Healthcare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zjbpoping</cp:lastModifiedBy>
  <cp:revision>826</cp:revision>
  <dcterms:created xsi:type="dcterms:W3CDTF">2010-08-10T01:35:49Z</dcterms:created>
  <dcterms:modified xsi:type="dcterms:W3CDTF">2016-11-29T06:25:21Z</dcterms:modified>
</cp:coreProperties>
</file>