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9" r:id="rId2"/>
    <p:sldId id="270" r:id="rId3"/>
    <p:sldId id="268" r:id="rId4"/>
    <p:sldId id="271" r:id="rId5"/>
    <p:sldId id="274" r:id="rId6"/>
    <p:sldId id="280" r:id="rId7"/>
    <p:sldId id="282" r:id="rId8"/>
    <p:sldId id="281" r:id="rId9"/>
    <p:sldId id="276" r:id="rId10"/>
    <p:sldId id="283" r:id="rId11"/>
    <p:sldId id="278" r:id="rId12"/>
    <p:sldId id="279" r:id="rId13"/>
    <p:sldId id="275" r:id="rId14"/>
    <p:sldId id="277" r:id="rId15"/>
    <p:sldId id="273" r:id="rId16"/>
    <p:sldId id="284" r:id="rId17"/>
    <p:sldId id="258" r:id="rId18"/>
    <p:sldId id="285" r:id="rId19"/>
    <p:sldId id="259" r:id="rId20"/>
    <p:sldId id="261" r:id="rId21"/>
    <p:sldId id="264" r:id="rId22"/>
    <p:sldId id="263" r:id="rId23"/>
    <p:sldId id="260" r:id="rId24"/>
    <p:sldId id="286" r:id="rId25"/>
    <p:sldId id="287" r:id="rId26"/>
    <p:sldId id="288" r:id="rId27"/>
    <p:sldId id="265" r:id="rId28"/>
    <p:sldId id="26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6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9DDC-1E63-44D2-9774-0C0AA6181B3B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5C7D-5EBA-444B-A7DE-8A9655C8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0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需要为研发人员上传脚本，下载数据和管理其设备池设计相应的前端，这带来了相当大的实现开销。</a:t>
            </a:r>
            <a:endParaRPr lang="en-US" altLang="zh-CN" dirty="0" smtClean="0"/>
          </a:p>
          <a:p>
            <a:r>
              <a:rPr lang="zh-CN" altLang="en-US" dirty="0" smtClean="0"/>
              <a:t>多对多的关系，大规模应用时，会造成很大的维护开销。</a:t>
            </a:r>
            <a:endParaRPr lang="en-US" altLang="zh-CN" dirty="0" smtClean="0"/>
          </a:p>
          <a:p>
            <a:r>
              <a:rPr lang="en-US" altLang="zh-CN" dirty="0" smtClean="0"/>
              <a:t>Research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直接通信，中央服务器只作为它们之间的通信交换机。我个人人为这个</a:t>
            </a:r>
            <a:r>
              <a:rPr lang="en-US" altLang="zh-CN" dirty="0" err="1" smtClean="0"/>
              <a:t>borker</a:t>
            </a:r>
            <a:r>
              <a:rPr lang="zh-CN" altLang="en-US" dirty="0" smtClean="0"/>
              <a:t>完全可以和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服务器合并 </a:t>
            </a:r>
            <a:endParaRPr lang="en-US" altLang="zh-CN" dirty="0" smtClean="0"/>
          </a:p>
          <a:p>
            <a:r>
              <a:rPr lang="zh-CN" altLang="en-US" dirty="0" smtClean="0"/>
              <a:t>问题是，当用户较低时，无法向左边那样利用服务器的高处理性能</a:t>
            </a:r>
            <a:endParaRPr lang="en-US" altLang="zh-CN" dirty="0" smtClean="0"/>
          </a:p>
          <a:p>
            <a:r>
              <a:rPr lang="en-US" altLang="zh-CN" dirty="0" smtClean="0"/>
              <a:t>//Research</a:t>
            </a:r>
            <a:r>
              <a:rPr lang="zh-CN" altLang="en-US" dirty="0" smtClean="0"/>
              <a:t>节点可以按自己需求部署实验应用，然后以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的方式将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端推送到</a:t>
            </a:r>
            <a:r>
              <a:rPr lang="en-US" altLang="zh-CN" dirty="0" smtClean="0"/>
              <a:t>mobile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5C7D-5EBA-444B-A7DE-8A9655C849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4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对应一个实验</a:t>
            </a:r>
            <a:endParaRPr lang="en-US" altLang="zh-CN" dirty="0" smtClean="0"/>
          </a:p>
          <a:p>
            <a:r>
              <a:rPr lang="en-US" altLang="zh-CN" dirty="0" smtClean="0"/>
              <a:t>Message broker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sensor</a:t>
            </a:r>
            <a:r>
              <a:rPr lang="en-US" altLang="zh-CN" baseline="0" dirty="0" smtClean="0"/>
              <a:t> management </a:t>
            </a:r>
            <a:r>
              <a:rPr lang="zh-CN" altLang="en-US" baseline="0" dirty="0" smtClean="0"/>
              <a:t>应用 以及 远程</a:t>
            </a:r>
            <a:r>
              <a:rPr lang="en-US" altLang="zh-CN" baseline="0" dirty="0" smtClean="0"/>
              <a:t>massage broker</a:t>
            </a:r>
            <a:r>
              <a:rPr lang="zh-CN" altLang="en-US" baseline="0" dirty="0" smtClean="0"/>
              <a:t>之间的通信 ，基于发布订阅机制</a:t>
            </a:r>
            <a:endParaRPr lang="en-US" altLang="zh-CN" baseline="0" dirty="0" smtClean="0"/>
          </a:p>
          <a:p>
            <a:r>
              <a:rPr lang="en-US" altLang="zh-CN" baseline="0" dirty="0" smtClean="0"/>
              <a:t>Multi broker</a:t>
            </a:r>
            <a:r>
              <a:rPr lang="zh-CN" altLang="en-US" baseline="0" dirty="0" smtClean="0"/>
              <a:t>负责整合多个设备的消息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5C7D-5EBA-444B-A7DE-8A9655C849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6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XMPP </a:t>
            </a:r>
            <a:r>
              <a:rPr lang="zh-CN" altLang="en-US" dirty="0" smtClean="0"/>
              <a:t>发挥了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结构化数据的通用传输层的作用，它</a:t>
            </a:r>
            <a:r>
              <a:rPr lang="zh-CN" altLang="en-US" dirty="0" smtClean="0"/>
              <a:t>将上下文信息</a:t>
            </a:r>
            <a:r>
              <a:rPr lang="zh-CN" altLang="en-US" dirty="0" smtClean="0"/>
              <a:t>嵌入到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结构化数据中，从而使数据以极高的效率传送给最合适的资源。基于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建立起来的应用具有良好的语义完整性和扩展性。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5C7D-5EBA-444B-A7DE-8A9655C849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、有些函数是没有的 </a:t>
            </a:r>
            <a:r>
              <a:rPr lang="en-US" altLang="zh-CN" dirty="0" smtClean="0"/>
              <a:t>in  </a:t>
            </a:r>
            <a:r>
              <a:rPr lang="zh-CN" altLang="en-US" dirty="0" smtClean="0"/>
              <a:t>要自己另行实现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、还需要第二个脚本</a:t>
            </a:r>
            <a:r>
              <a:rPr lang="en-US" altLang="zh-CN" dirty="0" smtClean="0"/>
              <a:t>collect.js</a:t>
            </a:r>
            <a:r>
              <a:rPr lang="zh-CN" altLang="en-US" dirty="0" smtClean="0"/>
              <a:t>来获得设备的位置信息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、订不订阅要另行设置</a:t>
            </a:r>
            <a:endParaRPr lang="en-US" altLang="zh-CN" dirty="0" smtClean="0"/>
          </a:p>
          <a:p>
            <a:r>
              <a:rPr lang="zh-CN" altLang="en-US" dirty="0" smtClean="0"/>
              <a:t>相较于</a:t>
            </a:r>
            <a:r>
              <a:rPr lang="en-US" altLang="zh-CN" dirty="0" err="1" smtClean="0"/>
              <a:t>AnonyTL</a:t>
            </a:r>
            <a:r>
              <a:rPr lang="zh-CN" altLang="en-US" dirty="0" smtClean="0"/>
              <a:t>应用更加灵活和广泛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5C7D-5EBA-444B-A7DE-8A9655C849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1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5C7D-5EBA-444B-A7DE-8A9655C849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6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23F2-D7B5-41C2-A900-4F2B47737A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95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5C7D-5EBA-444B-A7DE-8A9655C8498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37CF7-8B76-464A-A1D5-25AE6E72BF62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8800" y="63087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A8BE4-D7FF-49AF-9CB1-4F2B22165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3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37CF7-8B76-464A-A1D5-25AE6E72BF62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A8BE4-D7FF-49AF-9CB1-4F2B22165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8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37CF7-8B76-464A-A1D5-25AE6E72BF62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A8BE4-D7FF-49AF-9CB1-4F2B22165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2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243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37CF7-8B76-464A-A1D5-25AE6E72BF62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A8BE4-D7FF-49AF-9CB1-4F2B22165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4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736"/>
            <a:ext cx="10972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"/>
            <a:ext cx="6384032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-2738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91" y="6093296"/>
            <a:ext cx="2467939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3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Middleware in Mobile Sensing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Jingbin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44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由于手机存在能耗管理，会定时休眠。</a:t>
            </a:r>
            <a:endParaRPr lang="en-US" altLang="zh-CN" dirty="0" smtClean="0"/>
          </a:p>
          <a:p>
            <a:pPr lvl="1"/>
            <a:r>
              <a:rPr lang="en-US" altLang="zh-CN" dirty="0"/>
              <a:t>Wake lock</a:t>
            </a:r>
          </a:p>
          <a:p>
            <a:pPr lvl="1"/>
            <a:r>
              <a:rPr lang="en-US" altLang="zh-CN" dirty="0"/>
              <a:t>Alarm</a:t>
            </a:r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，利用线程</a:t>
            </a:r>
            <a:r>
              <a:rPr lang="zh-CN" altLang="en-US" dirty="0" smtClean="0"/>
              <a:t>池技术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881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Tail Detection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32" y="1250806"/>
            <a:ext cx="8628571" cy="292380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548632" y="1787153"/>
            <a:ext cx="2219812" cy="57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5506" y="1602487"/>
            <a:ext cx="154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transmission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135998" y="3176638"/>
            <a:ext cx="5697" cy="19959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457857" y="3490403"/>
            <a:ext cx="5697" cy="19959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61682" y="5177117"/>
            <a:ext cx="154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Modem in high energy model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3541" y="5486356"/>
            <a:ext cx="154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Modem in medium energy model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Tail Detection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309" y="972181"/>
            <a:ext cx="8913249" cy="39942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47365" y="5148590"/>
            <a:ext cx="873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Using Java’s</a:t>
            </a:r>
            <a:r>
              <a:rPr lang="en-US" altLang="zh-CN" dirty="0" smtClean="0"/>
              <a:t> </a:t>
            </a:r>
            <a:r>
              <a:rPr lang="en-US" altLang="zh-CN" sz="2800" dirty="0" err="1"/>
              <a:t>Thread.sleep</a:t>
            </a:r>
            <a:r>
              <a:rPr lang="en-US" altLang="zh-CN" dirty="0" smtClean="0"/>
              <a:t> </a:t>
            </a:r>
            <a:r>
              <a:rPr lang="en-US" altLang="zh-CN" sz="2800" dirty="0"/>
              <a:t>method</a:t>
            </a:r>
            <a:r>
              <a:rPr lang="en-US" altLang="zh-CN" dirty="0" smtClean="0"/>
              <a:t> </a:t>
            </a:r>
            <a:r>
              <a:rPr lang="en-US" altLang="zh-CN" sz="2800" dirty="0"/>
              <a:t>instead</a:t>
            </a:r>
            <a:r>
              <a:rPr lang="en-US" altLang="zh-CN" dirty="0" smtClean="0"/>
              <a:t> </a:t>
            </a:r>
            <a:r>
              <a:rPr lang="en-US" altLang="zh-CN" sz="2800" dirty="0"/>
              <a:t>of</a:t>
            </a:r>
            <a:r>
              <a:rPr lang="en-US" altLang="zh-CN" dirty="0" smtClean="0"/>
              <a:t> </a:t>
            </a:r>
            <a:r>
              <a:rPr lang="en-US" altLang="zh-CN" sz="2800" dirty="0"/>
              <a:t>alarm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099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138" y="907910"/>
            <a:ext cx="7514286" cy="3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91" y="3907910"/>
            <a:ext cx="9152381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19" y="1452290"/>
            <a:ext cx="9104762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解决的主要问题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</a:t>
            </a:r>
            <a:r>
              <a:rPr lang="zh-CN" altLang="en-US" dirty="0"/>
              <a:t>的</a:t>
            </a:r>
            <a:r>
              <a:rPr lang="zh-CN" altLang="en-US" dirty="0" smtClean="0"/>
              <a:t>感知</a:t>
            </a:r>
            <a:r>
              <a:rPr lang="zh-CN" altLang="en-US" dirty="0"/>
              <a:t>与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减低手机端能耗</a:t>
            </a:r>
            <a:endParaRPr lang="en-US" altLang="zh-CN" dirty="0" smtClean="0"/>
          </a:p>
          <a:p>
            <a:r>
              <a:rPr lang="zh-CN" altLang="en-US" dirty="0" smtClean="0"/>
              <a:t>未解决的问题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不适用于高实时性要求的任务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脚本的限制，只能由一个线程运行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，因此不支持并发操作</a:t>
            </a:r>
            <a:endParaRPr lang="en-US" altLang="zh-CN" dirty="0" smtClean="0"/>
          </a:p>
          <a:p>
            <a:pPr lvl="1"/>
            <a:r>
              <a:rPr lang="zh-CN" altLang="en-US" dirty="0"/>
              <a:t>接入点的</a:t>
            </a:r>
            <a:r>
              <a:rPr lang="zh-CN" altLang="en-US" dirty="0" smtClean="0"/>
              <a:t>切换仍然会造成消息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隐私保护较弱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4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2: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线上社交网络</a:t>
            </a:r>
            <a:r>
              <a:rPr lang="en-US" altLang="zh-CN" dirty="0" smtClean="0"/>
              <a:t>OSN</a:t>
            </a:r>
            <a:r>
              <a:rPr lang="zh-CN" altLang="en-US" dirty="0" smtClean="0"/>
              <a:t>的行为及人际关系等数据，逐渐成为分析用户行为信息的另一个重要的资源。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694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设计并实现</a:t>
            </a:r>
            <a:r>
              <a:rPr lang="zh-CN" altLang="en-US" dirty="0" smtClean="0"/>
              <a:t>了移动感知中间件</a:t>
            </a:r>
            <a:r>
              <a:rPr lang="en-US" altLang="zh-CN" dirty="0" err="1" smtClean="0"/>
              <a:t>SenSocial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将线上社交网络</a:t>
            </a:r>
            <a:r>
              <a:rPr lang="en-US" altLang="zh-CN" dirty="0" smtClean="0"/>
              <a:t>(OSN)</a:t>
            </a:r>
            <a:r>
              <a:rPr lang="zh-CN" altLang="en-US" dirty="0" smtClean="0"/>
              <a:t>行为数据流</a:t>
            </a:r>
            <a:r>
              <a:rPr lang="zh-CN" altLang="en-US" dirty="0" smtClean="0"/>
              <a:t>与多源的移动端感知</a:t>
            </a:r>
            <a:r>
              <a:rPr lang="zh-CN" altLang="en-US" dirty="0" smtClean="0"/>
              <a:t>数据流进行实时整合</a:t>
            </a:r>
            <a:r>
              <a:rPr lang="zh-CN" altLang="en-US" dirty="0" smtClean="0"/>
              <a:t>，提供相应的应用开发接口，使得</a:t>
            </a:r>
            <a:r>
              <a:rPr lang="zh-CN" altLang="en-US" dirty="0" smtClean="0"/>
              <a:t>开发者</a:t>
            </a:r>
            <a:r>
              <a:rPr lang="zh-CN" altLang="en-US" dirty="0" smtClean="0"/>
              <a:t>可以</a:t>
            </a:r>
            <a:r>
              <a:rPr lang="zh-CN" altLang="en-US" dirty="0"/>
              <a:t>专</a:t>
            </a:r>
            <a:r>
              <a:rPr lang="zh-CN" altLang="en-US" dirty="0" smtClean="0"/>
              <a:t>注于设计应用</a:t>
            </a:r>
            <a:r>
              <a:rPr lang="zh-CN" altLang="en-US" dirty="0" smtClean="0"/>
              <a:t>的高维功能，提高整体开发效率。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OSN</a:t>
            </a:r>
            <a:r>
              <a:rPr lang="zh-CN" altLang="en-US" dirty="0" smtClean="0"/>
              <a:t>与</a:t>
            </a:r>
            <a:r>
              <a:rPr lang="zh-CN" altLang="en-US" dirty="0"/>
              <a:t>移动</a:t>
            </a:r>
            <a:r>
              <a:rPr lang="zh-CN" altLang="en-US" dirty="0" smtClean="0"/>
              <a:t>端感知数据流的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</a:t>
            </a:r>
            <a:r>
              <a:rPr lang="zh-CN" altLang="en-US" dirty="0" smtClean="0"/>
              <a:t>数据流管理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数据流过滤</a:t>
            </a:r>
            <a:r>
              <a:rPr lang="en-US" altLang="zh-CN" dirty="0" smtClean="0"/>
              <a:t>(Filtering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00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32229" y="1115616"/>
            <a:ext cx="6516914" cy="4670534"/>
            <a:chOff x="2817704" y="1322650"/>
            <a:chExt cx="6109858" cy="4670534"/>
          </a:xfrm>
        </p:grpSpPr>
        <p:grpSp>
          <p:nvGrpSpPr>
            <p:cNvPr id="4" name="组合 3"/>
            <p:cNvGrpSpPr/>
            <p:nvPr/>
          </p:nvGrpSpPr>
          <p:grpSpPr>
            <a:xfrm>
              <a:off x="2817704" y="1322650"/>
              <a:ext cx="6109858" cy="4670534"/>
              <a:chOff x="803559" y="542399"/>
              <a:chExt cx="6109858" cy="467053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76399" y="542399"/>
                <a:ext cx="5237018" cy="4670534"/>
                <a:chOff x="1177635" y="580339"/>
                <a:chExt cx="5237018" cy="4670534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313708" y="2881745"/>
                  <a:ext cx="1634835" cy="8866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Central-Server</a:t>
                  </a:r>
                  <a:endParaRPr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177635" y="4572000"/>
                  <a:ext cx="1136073" cy="678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Mobile Node</a:t>
                  </a:r>
                  <a:endParaRPr lang="zh-CN" altLang="en-US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563089" y="4572000"/>
                  <a:ext cx="1136073" cy="678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Mobile Node</a:t>
                  </a:r>
                  <a:endParaRPr lang="zh-CN" altLang="en-US" dirty="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948543" y="4571999"/>
                  <a:ext cx="1136073" cy="678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Mobile Node</a:t>
                  </a:r>
                  <a:endParaRPr lang="zh-CN" altLang="en-US" dirty="0"/>
                </a:p>
              </p:txBody>
            </p:sp>
            <p:cxnSp>
              <p:nvCxnSpPr>
                <p:cNvPr id="12" name="直接连接符 11"/>
                <p:cNvCxnSpPr>
                  <a:stCxn id="9" idx="0"/>
                  <a:endCxn id="8" idx="2"/>
                </p:cNvCxnSpPr>
                <p:nvPr/>
              </p:nvCxnSpPr>
              <p:spPr>
                <a:xfrm flipV="1">
                  <a:off x="1745672" y="3768436"/>
                  <a:ext cx="1385454" cy="8035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10" idx="0"/>
                  <a:endCxn id="8" idx="2"/>
                </p:cNvCxnSpPr>
                <p:nvPr/>
              </p:nvCxnSpPr>
              <p:spPr>
                <a:xfrm flipV="1">
                  <a:off x="3131126" y="3768436"/>
                  <a:ext cx="0" cy="8035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11" idx="0"/>
                  <a:endCxn id="8" idx="2"/>
                </p:cNvCxnSpPr>
                <p:nvPr/>
              </p:nvCxnSpPr>
              <p:spPr>
                <a:xfrm flipH="1" flipV="1">
                  <a:off x="3131126" y="3768436"/>
                  <a:ext cx="1385454" cy="8035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云形 14"/>
                <p:cNvSpPr/>
                <p:nvPr/>
              </p:nvSpPr>
              <p:spPr>
                <a:xfrm>
                  <a:off x="3404813" y="580339"/>
                  <a:ext cx="3009840" cy="163691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Online Social Network</a:t>
                  </a:r>
                  <a:endParaRPr lang="zh-CN" altLang="en-US" dirty="0"/>
                </a:p>
              </p:txBody>
            </p:sp>
          </p:grpSp>
          <p:cxnSp>
            <p:nvCxnSpPr>
              <p:cNvPr id="6" name="直接箭头连接符 5"/>
              <p:cNvCxnSpPr/>
              <p:nvPr/>
            </p:nvCxnSpPr>
            <p:spPr>
              <a:xfrm>
                <a:off x="803559" y="4873495"/>
                <a:ext cx="872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1939632" y="3287150"/>
                <a:ext cx="872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2" name="曲线连接符 21"/>
            <p:cNvCxnSpPr>
              <a:stCxn id="15" idx="1"/>
              <a:endCxn id="8" idx="0"/>
            </p:cNvCxnSpPr>
            <p:nvPr/>
          </p:nvCxnSpPr>
          <p:spPr>
            <a:xfrm rot="5400000">
              <a:off x="6200220" y="2401633"/>
              <a:ext cx="666239" cy="177860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7047912" y="2149210"/>
            <a:ext cx="4694145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SenSocial</a:t>
            </a:r>
            <a:r>
              <a:rPr lang="zh-CN" altLang="en-US" sz="2400" dirty="0" smtClean="0"/>
              <a:t>中间件，移动端被部署为</a:t>
            </a:r>
            <a:r>
              <a:rPr lang="en-US" altLang="zh-CN" sz="2400" dirty="0" smtClean="0"/>
              <a:t>Android Java</a:t>
            </a:r>
            <a:r>
              <a:rPr lang="zh-CN" altLang="en-US" sz="2400" dirty="0" smtClean="0"/>
              <a:t>库，供上层应用调用，服务端由相应的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库及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服务端脚本组成。另外，针对</a:t>
            </a:r>
            <a:r>
              <a:rPr lang="en-US" altLang="zh-CN" sz="2400" dirty="0" smtClean="0"/>
              <a:t>Facebook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Twitter</a:t>
            </a:r>
            <a:r>
              <a:rPr lang="zh-CN" altLang="en-US" sz="2400" dirty="0" smtClean="0"/>
              <a:t>两款</a:t>
            </a:r>
            <a:r>
              <a:rPr lang="en-US" altLang="zh-CN" sz="2400" dirty="0" smtClean="0"/>
              <a:t>OSN</a:t>
            </a:r>
            <a:r>
              <a:rPr lang="zh-CN" altLang="en-US" sz="2400" dirty="0" smtClean="0"/>
              <a:t>部署相应的插件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由</a:t>
            </a:r>
            <a:r>
              <a:rPr lang="zh-CN" altLang="en-US" sz="2400" dirty="0" smtClean="0"/>
              <a:t>户</a:t>
            </a:r>
            <a:r>
              <a:rPr lang="zh-CN" altLang="en-US" sz="2400" dirty="0" smtClean="0"/>
              <a:t>定义相应的</a:t>
            </a:r>
            <a:r>
              <a:rPr lang="en-US" altLang="zh-CN" sz="2400" dirty="0" smtClean="0"/>
              <a:t>Social Action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929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069" y="1115616"/>
            <a:ext cx="5428571" cy="377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48755" y="1177548"/>
            <a:ext cx="54336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通过插件在</a:t>
            </a:r>
            <a:r>
              <a:rPr lang="en-US" altLang="zh-CN" sz="2000" dirty="0"/>
              <a:t>OSN</a:t>
            </a:r>
            <a:r>
              <a:rPr lang="zh-CN" altLang="en-US" sz="2000" dirty="0"/>
              <a:t>注册</a:t>
            </a:r>
            <a:r>
              <a:rPr lang="en-US" altLang="zh-CN" sz="2000" dirty="0"/>
              <a:t>Social Action</a:t>
            </a:r>
            <a:r>
              <a:rPr lang="zh-CN" altLang="en-US" sz="2000" dirty="0"/>
              <a:t>，比如登录，赞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Social Action</a:t>
            </a:r>
            <a:r>
              <a:rPr lang="zh-CN" altLang="en-US" sz="2000" dirty="0"/>
              <a:t>发生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相关的</a:t>
            </a:r>
            <a:r>
              <a:rPr lang="en-US" altLang="zh-CN" sz="2000" dirty="0"/>
              <a:t>OSN</a:t>
            </a:r>
            <a:r>
              <a:rPr lang="zh-CN" altLang="en-US" sz="2000" dirty="0"/>
              <a:t>信息发送到服务端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如果选定的</a:t>
            </a:r>
            <a:r>
              <a:rPr lang="en-US" altLang="zh-CN" sz="2000" dirty="0"/>
              <a:t>OSN action</a:t>
            </a:r>
            <a:r>
              <a:rPr lang="zh-CN" altLang="en-US" sz="2000" dirty="0"/>
              <a:t>满足预设的</a:t>
            </a:r>
            <a:r>
              <a:rPr lang="en-US" altLang="zh-CN" sz="2000" dirty="0"/>
              <a:t>action</a:t>
            </a:r>
            <a:r>
              <a:rPr lang="zh-CN" altLang="en-US" sz="2000" dirty="0"/>
              <a:t> </a:t>
            </a:r>
            <a:r>
              <a:rPr lang="en-US" altLang="zh-CN" sz="2000" dirty="0"/>
              <a:t>Filter</a:t>
            </a:r>
            <a:r>
              <a:rPr lang="zh-CN" altLang="en-US" sz="2000" dirty="0"/>
              <a:t>，</a:t>
            </a:r>
            <a:r>
              <a:rPr lang="zh-CN" altLang="en-US" sz="2000" dirty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trigger</a:t>
            </a:r>
            <a:r>
              <a:rPr lang="zh-CN" altLang="en-US" sz="2000" dirty="0"/>
              <a:t>信号将发送到相应的移动端，开始感知采样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r>
              <a:rPr lang="en-US" altLang="zh-CN" sz="2000" dirty="0"/>
              <a:t> 5. </a:t>
            </a:r>
            <a:r>
              <a:rPr lang="zh-CN" altLang="en-US" sz="2000" dirty="0"/>
              <a:t>移动端将传送相应的数据流到服务器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98407" y="5278935"/>
            <a:ext cx="1188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SenSocial</a:t>
            </a:r>
            <a:r>
              <a:rPr lang="zh-CN" altLang="en-US" sz="2800" dirty="0"/>
              <a:t>可以远程、动态地管理来自多个移动端的传感器和</a:t>
            </a:r>
            <a:r>
              <a:rPr lang="en-US" altLang="zh-CN" sz="2800" dirty="0"/>
              <a:t>OSN</a:t>
            </a:r>
            <a:r>
              <a:rPr lang="zh-CN" altLang="en-US" sz="2800" dirty="0"/>
              <a:t>数据流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3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手机端丰富的传感器及较强的处理性能，随着智能手机的普及，使其成为许多前沿研究的重要的信息来源，例如情景感知计算、实时信息挖掘、社区感知等；</a:t>
            </a:r>
            <a:endParaRPr lang="en-US" altLang="zh-CN" dirty="0" smtClean="0"/>
          </a:p>
          <a:p>
            <a:r>
              <a:rPr lang="zh-CN" altLang="en-US" dirty="0" smtClean="0"/>
              <a:t>因此需要一个移动感知</a:t>
            </a:r>
            <a:r>
              <a:rPr lang="zh-CN" altLang="en-US" dirty="0"/>
              <a:t>中间</a:t>
            </a:r>
            <a:r>
              <a:rPr lang="zh-CN" altLang="en-US" dirty="0" smtClean="0"/>
              <a:t>件，隐藏移动环境的复杂性，整合大规模的手机端传感器资源，获取准确、实时的传感数据流，并基于这些数据，向研究人员提供</a:t>
            </a:r>
            <a:r>
              <a:rPr lang="zh-CN" altLang="en-US" dirty="0"/>
              <a:t>便捷的</a:t>
            </a:r>
            <a:r>
              <a:rPr lang="zh-CN" altLang="en-US" dirty="0" smtClean="0"/>
              <a:t>应用开发环境。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988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92" y="1052513"/>
            <a:ext cx="8144815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远程数据流管理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Stream Configuration</a:t>
            </a:r>
            <a:r>
              <a:rPr lang="zh-CN" altLang="en-US" dirty="0" smtClean="0"/>
              <a:t>文件，包括语义形式，获取数据的粒度，数据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条件等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MQTT</a:t>
            </a:r>
            <a:r>
              <a:rPr lang="zh-CN" altLang="en-US" dirty="0" smtClean="0"/>
              <a:t>协议，一种基于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Sub/Pub</a:t>
            </a:r>
            <a:r>
              <a:rPr lang="zh-CN" altLang="en-US" dirty="0" smtClean="0"/>
              <a:t>的传输协议</a:t>
            </a:r>
            <a:r>
              <a:rPr lang="zh-CN" altLang="en-US" dirty="0" smtClean="0"/>
              <a:t>，是一种</a:t>
            </a:r>
            <a:r>
              <a:rPr lang="en-US" altLang="zh-CN" dirty="0" smtClean="0"/>
              <a:t>push based</a:t>
            </a:r>
            <a:r>
              <a:rPr lang="zh-CN" altLang="en-US" dirty="0" smtClean="0"/>
              <a:t>的协议，</a:t>
            </a:r>
            <a:r>
              <a:rPr lang="zh-CN" altLang="en-US" dirty="0" smtClean="0"/>
              <a:t>不需要像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协议那样持续性的轮询；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715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传感器采样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Sensor Manager</a:t>
            </a:r>
            <a:r>
              <a:rPr lang="zh-CN" altLang="en-US" dirty="0" smtClean="0"/>
              <a:t>的传感器采样依赖于第三方用于</a:t>
            </a:r>
            <a:r>
              <a:rPr lang="zh-CN" altLang="en-US" dirty="0"/>
              <a:t>自适应感知的</a:t>
            </a:r>
            <a:r>
              <a:rPr lang="en-US" altLang="zh-CN" dirty="0" err="1" smtClean="0"/>
              <a:t>ESSensorManager</a:t>
            </a:r>
            <a:r>
              <a:rPr lang="zh-CN" altLang="en-US" dirty="0" smtClean="0"/>
              <a:t>库，分为</a:t>
            </a:r>
            <a:r>
              <a:rPr lang="en-US" altLang="zh-CN" dirty="0" smtClean="0"/>
              <a:t>one-off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subscription-based</a:t>
            </a:r>
            <a:r>
              <a:rPr lang="zh-CN" altLang="en-US" dirty="0" smtClean="0"/>
              <a:t>两种采样形式；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类传感器</a:t>
            </a:r>
            <a:r>
              <a:rPr lang="en-US" altLang="zh-CN" dirty="0" smtClean="0"/>
              <a:t>: GPS, Accelerometer, Microphone,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, Bluetooth;</a:t>
            </a:r>
          </a:p>
          <a:p>
            <a:r>
              <a:rPr lang="en-US" altLang="zh-CN" dirty="0" err="1"/>
              <a:t>SenSocial</a:t>
            </a:r>
            <a:r>
              <a:rPr lang="zh-CN" altLang="en-US" dirty="0"/>
              <a:t>提供一些机器学习分类器，将原始感知数据分类为高层的语义信息。比如，通过</a:t>
            </a:r>
            <a:r>
              <a:rPr lang="en-US" altLang="zh-CN" dirty="0"/>
              <a:t>microphone</a:t>
            </a:r>
            <a:r>
              <a:rPr lang="zh-CN" altLang="en-US" dirty="0"/>
              <a:t>感知数据判断当前</a:t>
            </a:r>
            <a:r>
              <a:rPr lang="en-US" altLang="zh-CN" dirty="0"/>
              <a:t>”Silent”</a:t>
            </a:r>
            <a:r>
              <a:rPr lang="zh-CN" altLang="en-US" dirty="0"/>
              <a:t>或者</a:t>
            </a:r>
            <a:r>
              <a:rPr lang="en-US" altLang="zh-CN" dirty="0"/>
              <a:t>”Not Silent”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6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应用样</a:t>
            </a:r>
            <a:r>
              <a:rPr lang="zh-CN" altLang="en-US" dirty="0"/>
              <a:t>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692" y="1052513"/>
            <a:ext cx="6178615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1 Facebook Sensor Map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59" y="1703008"/>
            <a:ext cx="3992742" cy="331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3" y="1884873"/>
            <a:ext cx="7352381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2 </a:t>
            </a:r>
            <a:r>
              <a:rPr lang="en-US" altLang="zh-CN" dirty="0" err="1" smtClean="0"/>
              <a:t>ConWeb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238" y="1561562"/>
            <a:ext cx="5209524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619" y="1994896"/>
            <a:ext cx="6304762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00" y="2011885"/>
            <a:ext cx="4733333" cy="2933333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64458" y="1321408"/>
            <a:ext cx="4685714" cy="43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51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7601" y="1621962"/>
            <a:ext cx="4580952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255" y="1797908"/>
            <a:ext cx="10363200" cy="1470025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dirty="0" smtClean="0"/>
              <a:t>Paper 1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Pogo</a:t>
            </a:r>
            <a:r>
              <a:rPr lang="en-US" altLang="zh-CN" dirty="0"/>
              <a:t>, a Middleware for Mobile Phone </a:t>
            </a:r>
            <a:r>
              <a:rPr lang="en-US" altLang="zh-CN" dirty="0" smtClean="0"/>
              <a:t>Sensing</a:t>
            </a:r>
            <a:br>
              <a:rPr lang="en-US" altLang="zh-CN" dirty="0" smtClean="0"/>
            </a:br>
            <a:r>
              <a:rPr lang="en-US" altLang="zh-CN" sz="2800" b="0" dirty="0">
                <a:solidFill>
                  <a:prstClr val="black">
                    <a:tint val="75000"/>
                  </a:prstClr>
                </a:solidFill>
                <a:cs typeface="+mn-cs"/>
              </a:rPr>
              <a:t>Niels </a:t>
            </a:r>
            <a:r>
              <a:rPr lang="en-US" altLang="zh-CN" sz="2800" b="0" dirty="0" err="1">
                <a:solidFill>
                  <a:prstClr val="black">
                    <a:tint val="75000"/>
                  </a:prstClr>
                </a:solidFill>
                <a:cs typeface="+mn-cs"/>
              </a:rPr>
              <a:t>Brouwers@Middleware</a:t>
            </a:r>
            <a:r>
              <a:rPr lang="en-US" altLang="zh-CN" sz="2800" b="0" dirty="0">
                <a:solidFill>
                  <a:prstClr val="black">
                    <a:tint val="75000"/>
                  </a:prstClr>
                </a:solidFill>
                <a:cs typeface="+mn-cs"/>
              </a:rPr>
              <a:t> 2012</a:t>
            </a:r>
            <a:r>
              <a:rPr lang="zh-CN" altLang="en-US" sz="2800" b="0" dirty="0">
                <a:solidFill>
                  <a:prstClr val="black">
                    <a:tint val="75000"/>
                  </a:prstClr>
                </a:solidFill>
                <a:cs typeface="+mn-cs"/>
              </a:rPr>
              <a:t/>
            </a:r>
            <a:br>
              <a:rPr lang="zh-CN" altLang="en-US" sz="2800" b="0" dirty="0">
                <a:solidFill>
                  <a:prstClr val="black">
                    <a:tint val="75000"/>
                  </a:prstClr>
                </a:solidFill>
                <a:cs typeface="+mn-cs"/>
              </a:rPr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723691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smtClean="0"/>
              <a:t>Paper 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SenSocial</a:t>
            </a:r>
            <a:r>
              <a:rPr lang="en-US" altLang="zh-CN" dirty="0" smtClean="0"/>
              <a:t>: A Middleware for Integrating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dirty="0" smtClean="0"/>
              <a:t>Online Social Networks and Mobile Sensing Data Streams</a:t>
            </a:r>
          </a:p>
          <a:p>
            <a:pPr lvl="0">
              <a:spcBef>
                <a:spcPct val="20000"/>
              </a:spcBef>
            </a:pPr>
            <a:r>
              <a:rPr lang="en-US" altLang="zh-CN" sz="2800" b="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Abhinav</a:t>
            </a:r>
            <a:r>
              <a:rPr lang="en-US" altLang="zh-CN" sz="2800" b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Mehrotra</a:t>
            </a:r>
            <a:r>
              <a:rPr lang="en-US" altLang="zh-CN" sz="2800" b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@Middleware 2014</a:t>
            </a:r>
            <a:endParaRPr lang="zh-CN" altLang="en-US" sz="2800" b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3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</a:t>
            </a:r>
            <a:r>
              <a:rPr lang="zh-CN" altLang="en-US" dirty="0"/>
              <a:t>一个易于使用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Pogo</a:t>
            </a:r>
            <a:r>
              <a:rPr lang="zh-CN" altLang="en-US" dirty="0" smtClean="0"/>
              <a:t>中间</a:t>
            </a:r>
            <a:r>
              <a:rPr lang="zh-CN" altLang="en-US" dirty="0"/>
              <a:t>件</a:t>
            </a:r>
            <a:r>
              <a:rPr lang="zh-CN" altLang="en-US" dirty="0" smtClean="0"/>
              <a:t>框架及相应的平台，方便科研人员部署及实现基于大规模移动传感的</a:t>
            </a:r>
            <a:r>
              <a:rPr lang="zh-CN" altLang="en-US" dirty="0" smtClean="0">
                <a:solidFill>
                  <a:srgbClr val="C00000"/>
                </a:solidFill>
              </a:rPr>
              <a:t>科学</a:t>
            </a:r>
            <a:r>
              <a:rPr lang="zh-CN" altLang="en-US" dirty="0">
                <a:solidFill>
                  <a:srgbClr val="C00000"/>
                </a:solidFill>
              </a:rPr>
              <a:t>实验</a:t>
            </a:r>
            <a:r>
              <a:rPr lang="zh-CN" altLang="en-US" dirty="0" smtClean="0"/>
              <a:t>，同时设计</a:t>
            </a:r>
            <a:r>
              <a:rPr lang="zh-CN" altLang="en-US" dirty="0"/>
              <a:t>了</a:t>
            </a:r>
            <a:r>
              <a:rPr lang="zh-CN" altLang="en-US" dirty="0" smtClean="0"/>
              <a:t>精细</a:t>
            </a:r>
            <a:r>
              <a:rPr lang="zh-CN" altLang="en-US" dirty="0"/>
              <a:t>的</a:t>
            </a:r>
            <a:r>
              <a:rPr lang="zh-CN" altLang="en-US" dirty="0" smtClean="0"/>
              <a:t>用户控制策略来保护手机用户的</a:t>
            </a:r>
            <a:r>
              <a:rPr lang="zh-CN" altLang="en-US" dirty="0"/>
              <a:t>隐私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</a:t>
            </a:r>
            <a:r>
              <a:rPr lang="zh-CN" altLang="en-US" dirty="0" smtClean="0"/>
              <a:t>，实现并</a:t>
            </a:r>
            <a:r>
              <a:rPr lang="zh-CN" altLang="en-US" dirty="0" smtClean="0"/>
              <a:t>评估</a:t>
            </a:r>
            <a:r>
              <a:rPr lang="zh-CN" altLang="en-US" dirty="0" smtClean="0"/>
              <a:t>了一种与其</a:t>
            </a:r>
            <a:r>
              <a:rPr lang="zh-CN" altLang="en-US" dirty="0"/>
              <a:t>他</a:t>
            </a:r>
            <a:r>
              <a:rPr lang="zh-CN" altLang="en-US" dirty="0" smtClean="0"/>
              <a:t>应用程序进行自动</a:t>
            </a:r>
            <a:r>
              <a:rPr lang="zh-CN" altLang="en-US" dirty="0"/>
              <a:t>同步数据</a:t>
            </a:r>
            <a:r>
              <a:rPr lang="zh-CN" altLang="en-US" dirty="0" smtClean="0"/>
              <a:t>传输的新的传输方案</a:t>
            </a:r>
            <a:r>
              <a:rPr lang="zh-CN" altLang="en-US" dirty="0"/>
              <a:t>，大大降低能耗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8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Testbed Organization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609600" y="1196433"/>
            <a:ext cx="4779821" cy="3359728"/>
            <a:chOff x="803559" y="1853205"/>
            <a:chExt cx="4779821" cy="3359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1676399" y="1853205"/>
              <a:ext cx="3906981" cy="3359728"/>
              <a:chOff x="1177635" y="1891145"/>
              <a:chExt cx="3906981" cy="33597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313708" y="2881745"/>
                <a:ext cx="1634835" cy="886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Central-Server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7635" y="4572000"/>
                <a:ext cx="1136073" cy="678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Mobile Node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63089" y="4572000"/>
                <a:ext cx="1136073" cy="678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Mobile Node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948543" y="4571999"/>
                <a:ext cx="1136073" cy="678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Mobile Node</a:t>
                </a:r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6" idx="0"/>
                <a:endCxn id="5" idx="2"/>
              </p:cNvCxnSpPr>
              <p:nvPr/>
            </p:nvCxnSpPr>
            <p:spPr>
              <a:xfrm flipV="1">
                <a:off x="1745672" y="3768436"/>
                <a:ext cx="1385454" cy="803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7" idx="0"/>
                <a:endCxn id="5" idx="2"/>
              </p:cNvCxnSpPr>
              <p:nvPr/>
            </p:nvCxnSpPr>
            <p:spPr>
              <a:xfrm flipV="1">
                <a:off x="3131126" y="3768436"/>
                <a:ext cx="0" cy="803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3131126" y="3768436"/>
                <a:ext cx="1385454" cy="803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云形 14"/>
              <p:cNvSpPr/>
              <p:nvPr/>
            </p:nvSpPr>
            <p:spPr>
              <a:xfrm>
                <a:off x="2182088" y="1891145"/>
                <a:ext cx="1898073" cy="1094509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Web </a:t>
                </a:r>
              </a:p>
              <a:p>
                <a:pPr algn="ctr"/>
                <a:r>
                  <a:rPr lang="en-US" altLang="zh-CN" dirty="0"/>
                  <a:t>I</a:t>
                </a:r>
                <a:r>
                  <a:rPr lang="en-US" altLang="zh-CN" dirty="0" smtClean="0"/>
                  <a:t>nterface</a:t>
                </a:r>
                <a:endParaRPr lang="zh-CN" altLang="en-US" dirty="0"/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803559" y="4873495"/>
              <a:ext cx="87284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1939632" y="3287150"/>
              <a:ext cx="87284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6724073" y="1012764"/>
            <a:ext cx="4779821" cy="3889503"/>
            <a:chOff x="5971304" y="1513769"/>
            <a:chExt cx="4779821" cy="3889503"/>
          </a:xfrm>
        </p:grpSpPr>
        <p:grpSp>
          <p:nvGrpSpPr>
            <p:cNvPr id="49" name="组合 48"/>
            <p:cNvGrpSpPr/>
            <p:nvPr/>
          </p:nvGrpSpPr>
          <p:grpSpPr>
            <a:xfrm>
              <a:off x="6844144" y="1513769"/>
              <a:ext cx="3906981" cy="3889503"/>
              <a:chOff x="6844144" y="1361369"/>
              <a:chExt cx="3906981" cy="388950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844144" y="2881744"/>
                <a:ext cx="3906981" cy="2369128"/>
                <a:chOff x="6899562" y="2881745"/>
                <a:chExt cx="3906981" cy="2369128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8035635" y="2881745"/>
                  <a:ext cx="1634835" cy="8866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Broker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899562" y="4572000"/>
                  <a:ext cx="1136073" cy="678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Mobile Node</a:t>
                  </a:r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8285016" y="4572000"/>
                  <a:ext cx="1136073" cy="678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Mobile Node</a:t>
                  </a:r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9670470" y="4571999"/>
                  <a:ext cx="1136073" cy="6788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Mobile Node</a:t>
                  </a:r>
                  <a:endParaRPr lang="zh-CN" altLang="en-US" dirty="0"/>
                </a:p>
              </p:txBody>
            </p:sp>
            <p:cxnSp>
              <p:nvCxnSpPr>
                <p:cNvPr id="31" name="直接连接符 30"/>
                <p:cNvCxnSpPr>
                  <a:stCxn id="28" idx="0"/>
                  <a:endCxn id="27" idx="2"/>
                </p:cNvCxnSpPr>
                <p:nvPr/>
              </p:nvCxnSpPr>
              <p:spPr>
                <a:xfrm flipV="1">
                  <a:off x="7467599" y="3768436"/>
                  <a:ext cx="1385454" cy="8035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29" idx="0"/>
                  <a:endCxn id="27" idx="2"/>
                </p:cNvCxnSpPr>
                <p:nvPr/>
              </p:nvCxnSpPr>
              <p:spPr>
                <a:xfrm flipV="1">
                  <a:off x="8853053" y="3768436"/>
                  <a:ext cx="0" cy="8035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30" idx="0"/>
                  <a:endCxn id="27" idx="2"/>
                </p:cNvCxnSpPr>
                <p:nvPr/>
              </p:nvCxnSpPr>
              <p:spPr>
                <a:xfrm flipH="1" flipV="1">
                  <a:off x="8853053" y="3768436"/>
                  <a:ext cx="1385454" cy="8035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矩形 37"/>
              <p:cNvSpPr/>
              <p:nvPr/>
            </p:nvSpPr>
            <p:spPr>
              <a:xfrm>
                <a:off x="6844144" y="1361370"/>
                <a:ext cx="1136073" cy="678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Research Node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229598" y="1361370"/>
                <a:ext cx="1136073" cy="678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Research Node</a:t>
                </a:r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615052" y="1361369"/>
                <a:ext cx="1136073" cy="6788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Research Node</a:t>
                </a:r>
                <a:endParaRPr lang="zh-CN" altLang="en-US" dirty="0"/>
              </a:p>
            </p:txBody>
          </p:sp>
          <p:cxnSp>
            <p:nvCxnSpPr>
              <p:cNvPr id="42" name="直接连接符 41"/>
              <p:cNvCxnSpPr>
                <a:stCxn id="38" idx="2"/>
              </p:cNvCxnSpPr>
              <p:nvPr/>
            </p:nvCxnSpPr>
            <p:spPr>
              <a:xfrm>
                <a:off x="7412181" y="2040243"/>
                <a:ext cx="1510144" cy="945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7" idx="0"/>
                <a:endCxn id="39" idx="2"/>
              </p:cNvCxnSpPr>
              <p:nvPr/>
            </p:nvCxnSpPr>
            <p:spPr>
              <a:xfrm flipV="1">
                <a:off x="8797635" y="2040243"/>
                <a:ext cx="0" cy="84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27" idx="0"/>
                <a:endCxn id="40" idx="2"/>
              </p:cNvCxnSpPr>
              <p:nvPr/>
            </p:nvCxnSpPr>
            <p:spPr>
              <a:xfrm flipV="1">
                <a:off x="8797635" y="2040242"/>
                <a:ext cx="1385454" cy="8415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接箭头连接符 53"/>
            <p:cNvCxnSpPr/>
            <p:nvPr/>
          </p:nvCxnSpPr>
          <p:spPr>
            <a:xfrm>
              <a:off x="5971304" y="1853205"/>
              <a:ext cx="87284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5971304" y="5063834"/>
              <a:ext cx="87284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676977" y="4977954"/>
            <a:ext cx="10826917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 smtClean="0"/>
              <a:t>设备所有者向</a:t>
            </a:r>
            <a:r>
              <a:rPr lang="zh-CN" altLang="en-US" sz="2800" dirty="0"/>
              <a:t>系统提供计算和感测资源。 </a:t>
            </a:r>
            <a:endParaRPr lang="en-US" altLang="zh-CN" sz="2800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 smtClean="0"/>
              <a:t>研究</a:t>
            </a:r>
            <a:r>
              <a:rPr lang="zh-CN" altLang="en-US" sz="2800" dirty="0"/>
              <a:t>人员</a:t>
            </a:r>
            <a:r>
              <a:rPr lang="zh-CN" altLang="en-US" sz="2800" dirty="0" smtClean="0"/>
              <a:t>在通过</a:t>
            </a:r>
            <a:r>
              <a:rPr lang="zh-CN" altLang="en-US" sz="2800" dirty="0"/>
              <a:t>部署实验来消耗这些资源。 </a:t>
            </a:r>
            <a:endParaRPr lang="en-US" altLang="zh-CN" sz="2800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 smtClean="0"/>
              <a:t>测试台</a:t>
            </a:r>
            <a:r>
              <a:rPr lang="zh-CN" altLang="en-US" sz="2800" dirty="0"/>
              <a:t>的管理员决定哪些设备分配给哪些研究人员</a:t>
            </a:r>
            <a:r>
              <a:rPr lang="zh-CN" altLang="en-US" sz="28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4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944" y="972181"/>
            <a:ext cx="8809524" cy="1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44" y="3083964"/>
            <a:ext cx="8838095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XMPP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XMPP</a:t>
            </a:r>
            <a:r>
              <a:rPr lang="zh-CN" altLang="en-US" dirty="0" smtClean="0"/>
              <a:t>是一种基于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的即时通信协议。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XMPP </a:t>
            </a:r>
            <a:r>
              <a:rPr lang="zh-CN" altLang="en-US" dirty="0"/>
              <a:t>协议是公开的</a:t>
            </a:r>
            <a:r>
              <a:rPr lang="zh-CN" altLang="en-US" dirty="0" smtClean="0"/>
              <a:t>，并不</a:t>
            </a:r>
            <a:r>
              <a:rPr lang="zh-CN" altLang="en-US" dirty="0"/>
              <a:t>属于任何的机构和个人，而是属于整个社区，这一点从根本上保证了其开放性。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XMPP </a:t>
            </a:r>
            <a:r>
              <a:rPr lang="zh-CN" altLang="en-US" dirty="0"/>
              <a:t>中</a:t>
            </a:r>
            <a:r>
              <a:rPr lang="zh-CN" altLang="en-US" dirty="0" smtClean="0"/>
              <a:t>，由于即时</a:t>
            </a:r>
            <a:r>
              <a:rPr lang="zh-CN" altLang="en-US" dirty="0"/>
              <a:t>消息和到场信息都是基于</a:t>
            </a:r>
            <a:r>
              <a:rPr lang="en-US" altLang="zh-CN" dirty="0"/>
              <a:t>XML </a:t>
            </a:r>
            <a:r>
              <a:rPr lang="zh-CN" altLang="en-US" dirty="0"/>
              <a:t>的结构化信息</a:t>
            </a:r>
            <a:r>
              <a:rPr lang="zh-CN" altLang="en-US" dirty="0" smtClean="0"/>
              <a:t>，因此具有</a:t>
            </a:r>
            <a:r>
              <a:rPr lang="zh-CN" altLang="en-US" dirty="0"/>
              <a:t>良好的语义完整性和扩展性。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最重要的一点，</a:t>
            </a:r>
            <a:r>
              <a:rPr lang="en-US" altLang="zh-CN" dirty="0" smtClean="0"/>
              <a:t>XMPP</a:t>
            </a:r>
            <a:r>
              <a:rPr lang="zh-CN" altLang="en-US" dirty="0" smtClean="0"/>
              <a:t>的工作原理正好贴合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的工作需求。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59" y="3889220"/>
            <a:ext cx="4508741" cy="18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应用定制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143" y="969313"/>
            <a:ext cx="6685714" cy="38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0119" y="525231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封装了</a:t>
            </a:r>
            <a:r>
              <a:rPr lang="en-US" altLang="zh-CN" sz="2800" dirty="0"/>
              <a:t>11</a:t>
            </a:r>
            <a:r>
              <a:rPr lang="zh-CN" altLang="en-US" sz="2800" dirty="0"/>
              <a:t>种</a:t>
            </a:r>
            <a:r>
              <a:rPr lang="en-US" altLang="zh-CN" sz="2800" dirty="0"/>
              <a:t>API</a:t>
            </a:r>
            <a:r>
              <a:rPr lang="zh-CN" altLang="en-US" sz="2800" dirty="0"/>
              <a:t>，供开发人员设计相应的应用</a:t>
            </a:r>
          </a:p>
        </p:txBody>
      </p:sp>
    </p:spTree>
    <p:extLst>
      <p:ext uri="{BB962C8B-B14F-4D97-AF65-F5344CB8AC3E}">
        <p14:creationId xmlns:p14="http://schemas.microsoft.com/office/powerpoint/2010/main" val="14936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定制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1238" y="1115616"/>
            <a:ext cx="5609524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5858"/>
      </p:ext>
    </p:extLst>
  </p:cSld>
  <p:clrMapOvr>
    <a:masterClrMapping/>
  </p:clrMapOvr>
</p:sld>
</file>

<file path=ppt/theme/theme1.xml><?xml version="1.0" encoding="utf-8"?>
<a:theme xmlns:a="http://schemas.openxmlformats.org/drawingml/2006/main" name="pku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4" id="{1A4D17E5-46D7-4C0E-9156-2CEB289CFDFA}" vid="{A755E57B-C200-442E-AB50-93ADF01121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1100</Words>
  <Application>Microsoft Office PowerPoint</Application>
  <PresentationFormat>宽屏</PresentationFormat>
  <Paragraphs>118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宋体</vt:lpstr>
      <vt:lpstr>Arial</vt:lpstr>
      <vt:lpstr>Calibri</vt:lpstr>
      <vt:lpstr>pku4</vt:lpstr>
      <vt:lpstr>Middleware in Mobile Sensing</vt:lpstr>
      <vt:lpstr>Motivation</vt:lpstr>
      <vt:lpstr>Paper 1 ：Pogo, a Middleware for Mobile Phone Sensing Niels Brouwers@Middleware 2012 </vt:lpstr>
      <vt:lpstr>Paper 1：Contributions</vt:lpstr>
      <vt:lpstr>Testbed Organization</vt:lpstr>
      <vt:lpstr>Node Architecture</vt:lpstr>
      <vt:lpstr>XMPP协议</vt:lpstr>
      <vt:lpstr>应用定制</vt:lpstr>
      <vt:lpstr>应用定制</vt:lpstr>
      <vt:lpstr>事件调度</vt:lpstr>
      <vt:lpstr>Tail Detection</vt:lpstr>
      <vt:lpstr>Tail Detection</vt:lpstr>
      <vt:lpstr>Evaluation</vt:lpstr>
      <vt:lpstr>Evaluation</vt:lpstr>
      <vt:lpstr>总结</vt:lpstr>
      <vt:lpstr>Paper 2: Motivation</vt:lpstr>
      <vt:lpstr>Contributions</vt:lpstr>
      <vt:lpstr>Organization</vt:lpstr>
      <vt:lpstr>数据流架构</vt:lpstr>
      <vt:lpstr>系统设计</vt:lpstr>
      <vt:lpstr>远程数据流管理</vt:lpstr>
      <vt:lpstr>传感器采样</vt:lpstr>
      <vt:lpstr>应用样例</vt:lpstr>
      <vt:lpstr>Application 1 Facebook Sensor Map</vt:lpstr>
      <vt:lpstr>Application 2 ConWeb</vt:lpstr>
      <vt:lpstr>Comparison</vt:lpstr>
      <vt:lpstr>实验评估</vt:lpstr>
      <vt:lpstr>实验评估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in Mobile Sensing</dc:title>
  <dc:creator>zjbpoping</dc:creator>
  <cp:lastModifiedBy>zjbpoping</cp:lastModifiedBy>
  <cp:revision>74</cp:revision>
  <dcterms:created xsi:type="dcterms:W3CDTF">2017-03-01T04:58:03Z</dcterms:created>
  <dcterms:modified xsi:type="dcterms:W3CDTF">2017-03-03T15:13:11Z</dcterms:modified>
</cp:coreProperties>
</file>