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sldIdLst>
    <p:sldId id="256" r:id="rId2"/>
    <p:sldId id="258" r:id="rId3"/>
    <p:sldId id="257" r:id="rId4"/>
    <p:sldId id="259" r:id="rId5"/>
    <p:sldId id="261" r:id="rId6"/>
    <p:sldId id="260" r:id="rId7"/>
    <p:sldId id="262" r:id="rId8"/>
    <p:sldId id="264" r:id="rId9"/>
    <p:sldId id="274" r:id="rId10"/>
    <p:sldId id="265" r:id="rId11"/>
    <p:sldId id="267" r:id="rId12"/>
    <p:sldId id="270" r:id="rId13"/>
    <p:sldId id="271" r:id="rId14"/>
    <p:sldId id="272" r:id="rId15"/>
    <p:sldId id="266" r:id="rId16"/>
    <p:sldId id="276" r:id="rId17"/>
    <p:sldId id="273" r:id="rId18"/>
    <p:sldId id="275" r:id="rId19"/>
    <p:sldId id="277" r:id="rId20"/>
    <p:sldId id="278" r:id="rId21"/>
    <p:sldId id="2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00" autoAdjust="0"/>
  </p:normalViewPr>
  <p:slideViewPr>
    <p:cSldViewPr snapToGrid="0">
      <p:cViewPr varScale="1">
        <p:scale>
          <a:sx n="96" d="100"/>
          <a:sy n="96"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0BDD5-2D70-49E1-9BBD-11A3778406CD}" type="datetimeFigureOut">
              <a:rPr lang="zh-CN" altLang="en-US" smtClean="0"/>
              <a:t>2016/12/12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703F0-56D2-4B93-A3EC-CEFEF20CCA68}" type="slidenum">
              <a:rPr lang="zh-CN" altLang="en-US" smtClean="0"/>
              <a:t>‹#›</a:t>
            </a:fld>
            <a:endParaRPr lang="zh-CN" altLang="en-US"/>
          </a:p>
        </p:txBody>
      </p:sp>
    </p:spTree>
    <p:extLst>
      <p:ext uri="{BB962C8B-B14F-4D97-AF65-F5344CB8AC3E}">
        <p14:creationId xmlns:p14="http://schemas.microsoft.com/office/powerpoint/2010/main" val="129937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sensorAct</a:t>
            </a:r>
            <a:r>
              <a:rPr lang="en-US" altLang="zh-CN" dirty="0" smtClean="0"/>
              <a:t> </a:t>
            </a:r>
            <a:r>
              <a:rPr lang="zh-CN" altLang="en-US" dirty="0" smtClean="0"/>
              <a:t>高级一点的</a:t>
            </a:r>
            <a:r>
              <a:rPr lang="en-US" altLang="zh-CN" dirty="0" err="1" smtClean="0"/>
              <a:t>sensip</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a:t>
            </a:fld>
            <a:endParaRPr lang="zh-CN" altLang="en-US"/>
          </a:p>
        </p:txBody>
      </p:sp>
    </p:spTree>
    <p:extLst>
      <p:ext uri="{BB962C8B-B14F-4D97-AF65-F5344CB8AC3E}">
        <p14:creationId xmlns:p14="http://schemas.microsoft.com/office/powerpoint/2010/main" val="2220753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在中间件中注入自定义的应用程序逻辑，他会根据逻辑描述进行相应的控制或者接入操作。框架提供了读写传感器和制动器的功能，当然必须要满足保护规则</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14</a:t>
            </a:fld>
            <a:endParaRPr lang="zh-CN" altLang="en-US"/>
          </a:p>
        </p:txBody>
      </p:sp>
    </p:spTree>
    <p:extLst>
      <p:ext uri="{BB962C8B-B14F-4D97-AF65-F5344CB8AC3E}">
        <p14:creationId xmlns:p14="http://schemas.microsoft.com/office/powerpoint/2010/main" val="2017498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每天的</a:t>
            </a:r>
            <a:r>
              <a:rPr lang="en-US" altLang="zh-CN" dirty="0" smtClean="0"/>
              <a:t>10-18</a:t>
            </a:r>
            <a:r>
              <a:rPr lang="zh-CN" altLang="en-US" dirty="0" smtClean="0"/>
              <a:t>点每隔两分钟，如果（温度计和空调）满足参数条件，就执行下面的操作  </a:t>
            </a:r>
            <a:endParaRPr lang="en-US" altLang="zh-CN" dirty="0" smtClean="0"/>
          </a:p>
          <a:p>
            <a:r>
              <a:rPr lang="zh-CN" altLang="en-US" dirty="0" smtClean="0"/>
              <a:t>按照生命周期</a:t>
            </a:r>
            <a:endParaRPr lang="en-US" altLang="zh-CN" dirty="0" smtClean="0"/>
          </a:p>
          <a:p>
            <a:r>
              <a:rPr lang="en-US" altLang="zh-CN" dirty="0" err="1" smtClean="0"/>
              <a:t>Tasklet</a:t>
            </a:r>
            <a:r>
              <a:rPr lang="zh-CN" altLang="en-US" dirty="0" smtClean="0"/>
              <a:t>继承执行它的用户的权限</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15</a:t>
            </a:fld>
            <a:endParaRPr lang="zh-CN" altLang="en-US"/>
          </a:p>
        </p:txBody>
      </p:sp>
    </p:spTree>
    <p:extLst>
      <p:ext uri="{BB962C8B-B14F-4D97-AF65-F5344CB8AC3E}">
        <p14:creationId xmlns:p14="http://schemas.microsoft.com/office/powerpoint/2010/main" val="259222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Tasklet</a:t>
            </a:r>
            <a:r>
              <a:rPr lang="zh-CN" altLang="en-US" dirty="0" smtClean="0"/>
              <a:t>管理器同时也存储中间产生的数据，尤其是周期性任务</a:t>
            </a:r>
            <a:endParaRPr lang="en-US" altLang="zh-CN" dirty="0" smtClean="0"/>
          </a:p>
          <a:p>
            <a:r>
              <a:rPr lang="zh-CN" altLang="en-US" dirty="0" smtClean="0"/>
              <a:t>确保每个</a:t>
            </a:r>
            <a:r>
              <a:rPr lang="en-US" altLang="zh-CN" dirty="0" err="1" smtClean="0"/>
              <a:t>tasklet</a:t>
            </a:r>
            <a:r>
              <a:rPr lang="zh-CN" altLang="en-US" dirty="0" smtClean="0"/>
              <a:t>独立运行，它负责执行和触发脚本</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16</a:t>
            </a:fld>
            <a:endParaRPr lang="zh-CN" altLang="en-US"/>
          </a:p>
        </p:txBody>
      </p:sp>
    </p:spTree>
    <p:extLst>
      <p:ext uri="{BB962C8B-B14F-4D97-AF65-F5344CB8AC3E}">
        <p14:creationId xmlns:p14="http://schemas.microsoft.com/office/powerpoint/2010/main" val="1793777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协调用户应用与</a:t>
            </a:r>
            <a:r>
              <a:rPr lang="en-US" altLang="zh-CN" dirty="0" smtClean="0"/>
              <a:t>VPDS</a:t>
            </a:r>
            <a:r>
              <a:rPr lang="zh-CN" altLang="en-US" dirty="0" smtClean="0"/>
              <a:t>建立连接</a:t>
            </a:r>
          </a:p>
          <a:p>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17</a:t>
            </a:fld>
            <a:endParaRPr lang="zh-CN" altLang="en-US"/>
          </a:p>
        </p:txBody>
      </p:sp>
    </p:spTree>
    <p:extLst>
      <p:ext uri="{BB962C8B-B14F-4D97-AF65-F5344CB8AC3E}">
        <p14:creationId xmlns:p14="http://schemas.microsoft.com/office/powerpoint/2010/main" val="3199911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每天的</a:t>
            </a:r>
            <a:r>
              <a:rPr lang="en-US" altLang="zh-CN" dirty="0" smtClean="0"/>
              <a:t>10-18</a:t>
            </a:r>
            <a:r>
              <a:rPr lang="zh-CN" altLang="en-US" dirty="0" smtClean="0"/>
              <a:t>点每隔两分钟，如果（温度计和空调）满足参数条件，就执行下面的操作  </a:t>
            </a:r>
            <a:endParaRPr lang="en-US" altLang="zh-CN" dirty="0" smtClean="0"/>
          </a:p>
          <a:p>
            <a:r>
              <a:rPr lang="zh-CN" altLang="en-US" dirty="0" smtClean="0"/>
              <a:t>按照生命周期</a:t>
            </a:r>
            <a:endParaRPr lang="en-US" altLang="zh-CN" dirty="0" smtClean="0"/>
          </a:p>
          <a:p>
            <a:r>
              <a:rPr lang="en-US" altLang="zh-CN" dirty="0" err="1" smtClean="0"/>
              <a:t>Tasklet</a:t>
            </a:r>
            <a:r>
              <a:rPr lang="zh-CN" altLang="en-US" dirty="0" smtClean="0"/>
              <a:t>继承执行它的用户的权限</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18</a:t>
            </a:fld>
            <a:endParaRPr lang="zh-CN" altLang="en-US"/>
          </a:p>
        </p:txBody>
      </p:sp>
    </p:spTree>
    <p:extLst>
      <p:ext uri="{BB962C8B-B14F-4D97-AF65-F5344CB8AC3E}">
        <p14:creationId xmlns:p14="http://schemas.microsoft.com/office/powerpoint/2010/main" val="61455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一个开源的联合中间件，针对建筑管理包含三个特性：</a:t>
            </a:r>
          </a:p>
          <a:p>
            <a:r>
              <a:rPr lang="zh-CN" altLang="en-US" dirty="0" smtClean="0"/>
              <a:t>（</a:t>
            </a:r>
            <a:r>
              <a:rPr lang="en-US" altLang="zh-CN" dirty="0" err="1" smtClean="0"/>
              <a:t>i</a:t>
            </a:r>
            <a:r>
              <a:rPr lang="zh-CN" altLang="en-US" dirty="0" smtClean="0"/>
              <a:t>）容纳更丰富的传感器，致动器和更高级别的第三方应用的生态系统</a:t>
            </a:r>
            <a:r>
              <a:rPr lang="en-US" altLang="zh-CN" dirty="0" smtClean="0"/>
              <a:t>;</a:t>
            </a:r>
          </a:p>
          <a:p>
            <a:r>
              <a:rPr lang="zh-CN" altLang="en-US" dirty="0" smtClean="0"/>
              <a:t>（</a:t>
            </a:r>
            <a:r>
              <a:rPr lang="en-US" altLang="zh-CN" dirty="0" smtClean="0"/>
              <a:t>ii</a:t>
            </a:r>
            <a:r>
              <a:rPr lang="zh-CN" altLang="en-US" dirty="0" smtClean="0"/>
              <a:t>）除设施部门以外的居住者参与制定传感器数据管理政策和电气系统控制政策，不影响总体隐私和安全</a:t>
            </a:r>
            <a:r>
              <a:rPr lang="en-US" altLang="zh-CN" dirty="0" smtClean="0"/>
              <a:t>;</a:t>
            </a:r>
          </a:p>
          <a:p>
            <a:r>
              <a:rPr lang="zh-CN" altLang="en-US" dirty="0" smtClean="0"/>
              <a:t>（</a:t>
            </a:r>
            <a:r>
              <a:rPr lang="en-US" altLang="zh-CN" dirty="0" smtClean="0"/>
              <a:t>iii</a:t>
            </a:r>
            <a:r>
              <a:rPr lang="zh-CN" altLang="en-US" dirty="0" smtClean="0"/>
              <a:t>）与建筑物外部系统的灵活的接口和信息交换。</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3</a:t>
            </a:fld>
            <a:endParaRPr lang="zh-CN" altLang="en-US"/>
          </a:p>
        </p:txBody>
      </p:sp>
    </p:spTree>
    <p:extLst>
      <p:ext uri="{BB962C8B-B14F-4D97-AF65-F5344CB8AC3E}">
        <p14:creationId xmlns:p14="http://schemas.microsoft.com/office/powerpoint/2010/main" val="415367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不同的子系统与不同的用户交互</a:t>
            </a:r>
            <a:r>
              <a:rPr lang="en-US" altLang="zh-CN" dirty="0" smtClean="0"/>
              <a:t>;</a:t>
            </a:r>
          </a:p>
          <a:p>
            <a:r>
              <a:rPr lang="zh-CN" altLang="en-US" dirty="0" smtClean="0"/>
              <a:t>缺少一个复杂的网络 </a:t>
            </a:r>
            <a:r>
              <a:rPr lang="en-US" altLang="zh-CN" dirty="0" smtClean="0"/>
              <a:t>– </a:t>
            </a:r>
            <a:r>
              <a:rPr lang="zh-CN" altLang="en-US" dirty="0" smtClean="0"/>
              <a:t>设备 </a:t>
            </a:r>
            <a:r>
              <a:rPr lang="en-US" altLang="zh-CN" dirty="0" smtClean="0"/>
              <a:t>- </a:t>
            </a:r>
            <a:r>
              <a:rPr lang="zh-CN" altLang="en-US" dirty="0" smtClean="0"/>
              <a:t>人基础设施</a:t>
            </a:r>
            <a:r>
              <a:rPr lang="en-US" altLang="zh-CN" dirty="0" smtClean="0"/>
              <a:t>;</a:t>
            </a:r>
          </a:p>
          <a:p>
            <a:r>
              <a:rPr lang="zh-CN" altLang="en-US" dirty="0" smtClean="0"/>
              <a:t>监控和控制这个复杂的生态系统对于子系统的操作以及对住户的行为管理是至关重要的。</a:t>
            </a:r>
          </a:p>
          <a:p>
            <a:r>
              <a:rPr lang="zh-CN" altLang="en-US" dirty="0" smtClean="0"/>
              <a:t>现有系统在数据隐私，间歇，实时控制方面的局限性。</a:t>
            </a:r>
            <a:endParaRPr lang="en-US" altLang="zh-CN" dirty="0" smtClean="0"/>
          </a:p>
          <a:p>
            <a:r>
              <a:rPr lang="zh-CN" altLang="en-US" dirty="0" smtClean="0"/>
              <a:t>间歇：每隔两小时重新判定用户的接入权限</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4</a:t>
            </a:fld>
            <a:endParaRPr lang="zh-CN" altLang="en-US"/>
          </a:p>
        </p:txBody>
      </p:sp>
    </p:spTree>
    <p:extLst>
      <p:ext uri="{BB962C8B-B14F-4D97-AF65-F5344CB8AC3E}">
        <p14:creationId xmlns:p14="http://schemas.microsoft.com/office/powerpoint/2010/main" val="400041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这些设备都支持一些网络协议，传到一个相应的网关做数据的整合</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6</a:t>
            </a:fld>
            <a:endParaRPr lang="zh-CN" altLang="en-US"/>
          </a:p>
        </p:txBody>
      </p:sp>
    </p:spTree>
    <p:extLst>
      <p:ext uri="{BB962C8B-B14F-4D97-AF65-F5344CB8AC3E}">
        <p14:creationId xmlns:p14="http://schemas.microsoft.com/office/powerpoint/2010/main" val="282494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协调用户应用与</a:t>
            </a:r>
            <a:r>
              <a:rPr lang="en-US" altLang="zh-CN" dirty="0" smtClean="0"/>
              <a:t>VPDS</a:t>
            </a:r>
            <a:r>
              <a:rPr lang="zh-CN" altLang="en-US" dirty="0" smtClean="0"/>
              <a:t>建立连接</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8</a:t>
            </a:fld>
            <a:endParaRPr lang="zh-CN" altLang="en-US"/>
          </a:p>
        </p:txBody>
      </p:sp>
    </p:spTree>
    <p:extLst>
      <p:ext uri="{BB962C8B-B14F-4D97-AF65-F5344CB8AC3E}">
        <p14:creationId xmlns:p14="http://schemas.microsoft.com/office/powerpoint/2010/main" val="4176044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每个用户都有两种角色：自己的设备和</a:t>
            </a:r>
            <a:r>
              <a:rPr lang="en-US" altLang="zh-CN" dirty="0" smtClean="0"/>
              <a:t>VPDS</a:t>
            </a:r>
            <a:r>
              <a:rPr lang="zh-CN" altLang="en-US" dirty="0" smtClean="0"/>
              <a:t>的拥有者，别人设备的使用者，他的数据和访问控制权限由该设备</a:t>
            </a:r>
            <a:r>
              <a:rPr lang="en-US" altLang="zh-CN" dirty="0" smtClean="0"/>
              <a:t>VPDS</a:t>
            </a:r>
            <a:r>
              <a:rPr lang="zh-CN" altLang="en-US" dirty="0" smtClean="0"/>
              <a:t>的拥有者分配。</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9</a:t>
            </a:fld>
            <a:endParaRPr lang="zh-CN" altLang="en-US"/>
          </a:p>
        </p:txBody>
      </p:sp>
    </p:spTree>
    <p:extLst>
      <p:ext uri="{BB962C8B-B14F-4D97-AF65-F5344CB8AC3E}">
        <p14:creationId xmlns:p14="http://schemas.microsoft.com/office/powerpoint/2010/main" val="395294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保护规则引擎，宏</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10</a:t>
            </a:fld>
            <a:endParaRPr lang="zh-CN" altLang="en-US"/>
          </a:p>
        </p:txBody>
      </p:sp>
    </p:spTree>
    <p:extLst>
      <p:ext uri="{BB962C8B-B14F-4D97-AF65-F5344CB8AC3E}">
        <p14:creationId xmlns:p14="http://schemas.microsoft.com/office/powerpoint/2010/main" val="116741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选择性共享传感器数据和启动控制</a:t>
            </a:r>
            <a:endParaRPr lang="en-US" altLang="zh-CN" dirty="0" smtClean="0"/>
          </a:p>
          <a:p>
            <a:r>
              <a:rPr lang="zh-CN" altLang="en-US" dirty="0" smtClean="0"/>
              <a:t>细粒度的接入控制 允许用户根据具体情况详细的制定规则</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11</a:t>
            </a:fld>
            <a:endParaRPr lang="zh-CN" altLang="en-US"/>
          </a:p>
        </p:txBody>
      </p:sp>
    </p:spTree>
    <p:extLst>
      <p:ext uri="{BB962C8B-B14F-4D97-AF65-F5344CB8AC3E}">
        <p14:creationId xmlns:p14="http://schemas.microsoft.com/office/powerpoint/2010/main" val="995703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下采样</a:t>
            </a:r>
            <a:endParaRPr lang="zh-CN" altLang="en-US" dirty="0"/>
          </a:p>
        </p:txBody>
      </p:sp>
      <p:sp>
        <p:nvSpPr>
          <p:cNvPr id="4" name="灯片编号占位符 3"/>
          <p:cNvSpPr>
            <a:spLocks noGrp="1"/>
          </p:cNvSpPr>
          <p:nvPr>
            <p:ph type="sldNum" sz="quarter" idx="10"/>
          </p:nvPr>
        </p:nvSpPr>
        <p:spPr/>
        <p:txBody>
          <a:bodyPr/>
          <a:lstStyle/>
          <a:p>
            <a:fld id="{B43703F0-56D2-4B93-A3EC-CEFEF20CCA68}" type="slidenum">
              <a:rPr lang="zh-CN" altLang="en-US" smtClean="0"/>
              <a:t>12</a:t>
            </a:fld>
            <a:endParaRPr lang="zh-CN" altLang="en-US"/>
          </a:p>
        </p:txBody>
      </p:sp>
    </p:spTree>
    <p:extLst>
      <p:ext uri="{BB962C8B-B14F-4D97-AF65-F5344CB8AC3E}">
        <p14:creationId xmlns:p14="http://schemas.microsoft.com/office/powerpoint/2010/main" val="410724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4EF92903-94D3-403B-A226-DDF7D85B2B38}" type="datetimeFigureOut">
              <a:rPr lang="zh-CN" altLang="en-US" smtClean="0"/>
              <a:t>2016/12/12</a:t>
            </a:fld>
            <a:endParaRPr lang="zh-CN" altLang="en-US"/>
          </a:p>
        </p:txBody>
      </p:sp>
      <p:sp>
        <p:nvSpPr>
          <p:cNvPr id="6" name="灯片编号占位符 5"/>
          <p:cNvSpPr>
            <a:spLocks noGrp="1"/>
          </p:cNvSpPr>
          <p:nvPr>
            <p:ph type="sldNum" sz="quarter" idx="12"/>
          </p:nvPr>
        </p:nvSpPr>
        <p:spPr>
          <a:xfrm>
            <a:off x="4368800" y="6308726"/>
            <a:ext cx="2844800" cy="365125"/>
          </a:xfrm>
          <a:prstGeom prst="rect">
            <a:avLst/>
          </a:prstGeom>
        </p:spPr>
        <p:txBody>
          <a:bodyPr/>
          <a:lstStyle>
            <a:lvl1pPr>
              <a:defRPr/>
            </a:lvl1pPr>
          </a:lstStyle>
          <a:p>
            <a:fld id="{70150302-7C71-4D2B-B9CF-785511265560}" type="slidenum">
              <a:rPr lang="zh-CN" altLang="en-US" smtClean="0"/>
              <a:t>‹#›</a:t>
            </a:fld>
            <a:endParaRPr lang="zh-CN" altLang="en-US"/>
          </a:p>
        </p:txBody>
      </p:sp>
    </p:spTree>
    <p:extLst>
      <p:ext uri="{BB962C8B-B14F-4D97-AF65-F5344CB8AC3E}">
        <p14:creationId xmlns:p14="http://schemas.microsoft.com/office/powerpoint/2010/main" val="3989074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07477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1" y="2130425"/>
            <a:ext cx="10361084" cy="1468438"/>
          </a:xfrm>
        </p:spPr>
        <p:txBody>
          <a:bodyPr/>
          <a:lstStyle/>
          <a:p>
            <a:r>
              <a:rPr lang="zh-CN" altLang="en-US" smtClean="0"/>
              <a:t>单击此处编辑母版标题样式</a:t>
            </a:r>
            <a:endParaRPr lang="zh-CN" altLang="en-US" dirty="0"/>
          </a:p>
        </p:txBody>
      </p:sp>
      <p:sp>
        <p:nvSpPr>
          <p:cNvPr id="3" name="日期占位符 2"/>
          <p:cNvSpPr>
            <a:spLocks noGrp="1"/>
          </p:cNvSpPr>
          <p:nvPr>
            <p:ph type="dt" idx="10"/>
          </p:nvPr>
        </p:nvSpPr>
        <p:spPr>
          <a:xfrm>
            <a:off x="609601" y="6356350"/>
            <a:ext cx="2842684" cy="363538"/>
          </a:xfrm>
          <a:prstGeom prst="rect">
            <a:avLst/>
          </a:prstGeom>
        </p:spPr>
        <p:txBody>
          <a:bodyPr/>
          <a:lstStyle>
            <a:lvl1pPr>
              <a:defRPr/>
            </a:lvl1pPr>
          </a:lstStyle>
          <a:p>
            <a:fld id="{4EF92903-94D3-403B-A226-DDF7D85B2B38}" type="datetimeFigureOut">
              <a:rPr lang="zh-CN" altLang="en-US" smtClean="0"/>
              <a:t>2016/12/12</a:t>
            </a:fld>
            <a:endParaRPr lang="zh-CN" altLang="en-US"/>
          </a:p>
        </p:txBody>
      </p:sp>
      <p:sp>
        <p:nvSpPr>
          <p:cNvPr id="4" name="灯片编号占位符 3"/>
          <p:cNvSpPr>
            <a:spLocks noGrp="1"/>
          </p:cNvSpPr>
          <p:nvPr>
            <p:ph type="sldNum" idx="11"/>
          </p:nvPr>
        </p:nvSpPr>
        <p:spPr>
          <a:xfrm>
            <a:off x="8737601" y="6356350"/>
            <a:ext cx="2842684" cy="363538"/>
          </a:xfrm>
          <a:prstGeom prst="rect">
            <a:avLst/>
          </a:prstGeom>
        </p:spPr>
        <p:txBody>
          <a:bodyPr/>
          <a:lstStyle>
            <a:lvl1pPr>
              <a:defRPr/>
            </a:lvl1pPr>
          </a:lstStyle>
          <a:p>
            <a:fld id="{70150302-7C71-4D2B-B9CF-785511265560}" type="slidenum">
              <a:rPr lang="zh-CN" altLang="en-US" smtClean="0"/>
              <a:t>‹#›</a:t>
            </a:fld>
            <a:endParaRPr lang="zh-CN" altLang="en-US"/>
          </a:p>
        </p:txBody>
      </p:sp>
    </p:spTree>
    <p:extLst>
      <p:ext uri="{BB962C8B-B14F-4D97-AF65-F5344CB8AC3E}">
        <p14:creationId xmlns:p14="http://schemas.microsoft.com/office/powerpoint/2010/main" val="3815425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EF92903-94D3-403B-A226-DDF7D85B2B38}" type="datetimeFigureOut">
              <a:rPr lang="zh-CN" altLang="en-US" smtClean="0"/>
              <a:t>2016/12/12</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70150302-7C71-4D2B-B9CF-785511265560}" type="slidenum">
              <a:rPr lang="zh-CN" altLang="en-US" smtClean="0"/>
              <a:t>‹#›</a:t>
            </a:fld>
            <a:endParaRPr lang="zh-CN" altLang="en-US"/>
          </a:p>
        </p:txBody>
      </p:sp>
    </p:spTree>
    <p:extLst>
      <p:ext uri="{BB962C8B-B14F-4D97-AF65-F5344CB8AC3E}">
        <p14:creationId xmlns:p14="http://schemas.microsoft.com/office/powerpoint/2010/main" val="604046605"/>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t="-2000" b="-13000"/>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609600" y="1052736"/>
            <a:ext cx="109728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5" name="Picture 2"/>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7000"/>
                    </a14:imgEffect>
                  </a14:imgLayer>
                </a14:imgProps>
              </a:ext>
              <a:ext uri="{28A0092B-C50C-407E-A947-70E740481C1C}">
                <a14:useLocalDpi xmlns:a14="http://schemas.microsoft.com/office/drawing/2010/main" val="0"/>
              </a:ext>
            </a:extLst>
          </a:blip>
          <a:srcRect/>
          <a:stretch>
            <a:fillRect/>
          </a:stretch>
        </p:blipFill>
        <p:spPr bwMode="auto">
          <a:xfrm>
            <a:off x="8467" y="1"/>
            <a:ext cx="6384032" cy="88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6" name="标题占位符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10242" name="Picture 2" descr="http://web5.pku.edu.cn/bs/document/20110420154507936177.png"/>
          <p:cNvPicPr>
            <a:picLocks noChangeAspect="1" noChangeArrowheads="1"/>
          </p:cNvPicPr>
          <p:nvPr/>
        </p:nvPicPr>
        <p:blipFill rotWithShape="1">
          <a:blip r:embed="rId9">
            <a:extLst>
              <a:ext uri="{28A0092B-C50C-407E-A947-70E740481C1C}">
                <a14:useLocalDpi xmlns:a14="http://schemas.microsoft.com/office/drawing/2010/main" val="0"/>
              </a:ext>
            </a:extLst>
          </a:blip>
          <a:srcRect r="70026"/>
          <a:stretch/>
        </p:blipFill>
        <p:spPr bwMode="auto">
          <a:xfrm>
            <a:off x="9456373" y="6165304"/>
            <a:ext cx="739747" cy="5214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web5.pku.edu.cn/bs/document/20110420154529409207.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18867" y="6165304"/>
            <a:ext cx="1509435" cy="45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680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3779" y="2130426"/>
            <a:ext cx="11556123" cy="1470025"/>
          </a:xfrm>
        </p:spPr>
        <p:txBody>
          <a:bodyPr/>
          <a:lstStyle/>
          <a:p>
            <a:r>
              <a:rPr lang="en-US" altLang="zh-CN" sz="4800" dirty="0" err="1" smtClean="0"/>
              <a:t>SensorAct</a:t>
            </a:r>
            <a:r>
              <a:rPr lang="zh-CN" altLang="en-US" sz="4800" dirty="0" smtClean="0"/>
              <a:t>：</a:t>
            </a:r>
            <a:r>
              <a:rPr lang="en-US" altLang="zh-CN" sz="4800" dirty="0" smtClean="0"/>
              <a:t>The Advanced Edition of </a:t>
            </a:r>
            <a:r>
              <a:rPr lang="en-US" altLang="zh-CN" sz="4800" dirty="0" err="1" smtClean="0"/>
              <a:t>SenSip</a:t>
            </a:r>
            <a:endParaRPr lang="zh-CN" altLang="en-US" sz="4800" dirty="0"/>
          </a:p>
        </p:txBody>
      </p:sp>
      <p:sp>
        <p:nvSpPr>
          <p:cNvPr id="3" name="副标题 2"/>
          <p:cNvSpPr>
            <a:spLocks noGrp="1"/>
          </p:cNvSpPr>
          <p:nvPr>
            <p:ph type="subTitle" idx="1"/>
          </p:nvPr>
        </p:nvSpPr>
        <p:spPr/>
        <p:txBody>
          <a:bodyPr/>
          <a:lstStyle/>
          <a:p>
            <a:r>
              <a:rPr lang="en-US" altLang="zh-CN" dirty="0" smtClean="0"/>
              <a:t>Zhang </a:t>
            </a:r>
            <a:r>
              <a:rPr lang="en-US" altLang="zh-CN" dirty="0" err="1" smtClean="0"/>
              <a:t>Jingbin</a:t>
            </a:r>
            <a:endParaRPr lang="en-US" altLang="zh-CN" dirty="0" smtClean="0"/>
          </a:p>
        </p:txBody>
      </p:sp>
    </p:spTree>
    <p:extLst>
      <p:ext uri="{BB962C8B-B14F-4D97-AF65-F5344CB8AC3E}">
        <p14:creationId xmlns:p14="http://schemas.microsoft.com/office/powerpoint/2010/main" val="412531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Virtual Personal Device Server (VPDS)</a:t>
            </a:r>
            <a:endParaRPr lang="zh-CN" altLang="en-US" sz="5400" dirty="0"/>
          </a:p>
        </p:txBody>
      </p:sp>
      <p:pic>
        <p:nvPicPr>
          <p:cNvPr id="3" name="图片 2"/>
          <p:cNvPicPr>
            <a:picLocks noChangeAspect="1"/>
          </p:cNvPicPr>
          <p:nvPr/>
        </p:nvPicPr>
        <p:blipFill>
          <a:blip r:embed="rId3"/>
          <a:stretch>
            <a:fillRect/>
          </a:stretch>
        </p:blipFill>
        <p:spPr>
          <a:xfrm>
            <a:off x="6096000" y="1244443"/>
            <a:ext cx="4057143" cy="4495238"/>
          </a:xfrm>
          <a:prstGeom prst="rect">
            <a:avLst/>
          </a:prstGeom>
        </p:spPr>
      </p:pic>
      <p:sp>
        <p:nvSpPr>
          <p:cNvPr id="7" name="文本框 6"/>
          <p:cNvSpPr txBox="1"/>
          <p:nvPr/>
        </p:nvSpPr>
        <p:spPr>
          <a:xfrm>
            <a:off x="987972" y="1876097"/>
            <a:ext cx="4829504" cy="2923877"/>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solidFill>
                  <a:srgbClr val="FF0000"/>
                </a:solidFill>
              </a:rPr>
              <a:t>Guard rule engine</a:t>
            </a:r>
          </a:p>
          <a:p>
            <a:pPr marL="914400" lvl="1" indent="-457200">
              <a:buFont typeface="Calibri" panose="020F0502020204030204" pitchFamily="34" charset="0"/>
              <a:buChar char="⁻"/>
            </a:pPr>
            <a:r>
              <a:rPr lang="en-US" altLang="zh-CN" sz="2400" dirty="0" smtClean="0"/>
              <a:t>Macro</a:t>
            </a:r>
            <a:endParaRPr lang="en-US" altLang="zh-CN" sz="2800" dirty="0" smtClean="0">
              <a:solidFill>
                <a:srgbClr val="FF0000"/>
              </a:solidFill>
            </a:endParaRPr>
          </a:p>
          <a:p>
            <a:pPr marL="285750" indent="-285750">
              <a:buFont typeface="Arial" panose="020B0604020202020204" pitchFamily="34" charset="0"/>
              <a:buChar char="•"/>
            </a:pPr>
            <a:r>
              <a:rPr lang="en-US" altLang="zh-CN" sz="2800" dirty="0" smtClean="0">
                <a:solidFill>
                  <a:srgbClr val="FF0000"/>
                </a:solidFill>
              </a:rPr>
              <a:t>Task Framework</a:t>
            </a:r>
          </a:p>
          <a:p>
            <a:pPr marL="914400" lvl="1" indent="-457200">
              <a:buFont typeface="Calibri" panose="020F0502020204030204" pitchFamily="34" charset="0"/>
              <a:buChar char="⁻"/>
            </a:pPr>
            <a:r>
              <a:rPr lang="en-US" altLang="zh-CN" sz="2400" dirty="0" err="1" smtClean="0"/>
              <a:t>Tasklet</a:t>
            </a:r>
            <a:r>
              <a:rPr lang="en-US" altLang="zh-CN" sz="2400" dirty="0"/>
              <a:t> </a:t>
            </a:r>
            <a:r>
              <a:rPr lang="en-US" altLang="zh-CN" sz="2400" dirty="0" smtClean="0"/>
              <a:t>&amp; </a:t>
            </a:r>
            <a:r>
              <a:rPr lang="en-US" altLang="zh-CN" sz="2400" dirty="0" err="1" smtClean="0"/>
              <a:t>Lua</a:t>
            </a:r>
            <a:r>
              <a:rPr lang="en-US" altLang="zh-CN" sz="2400" dirty="0"/>
              <a:t> &amp; Quartz</a:t>
            </a:r>
          </a:p>
          <a:p>
            <a:pPr marL="285750" indent="-285750">
              <a:buFont typeface="Arial" panose="020B0604020202020204" pitchFamily="34" charset="0"/>
              <a:buChar char="•"/>
            </a:pPr>
            <a:r>
              <a:rPr lang="en-US" altLang="zh-CN" sz="2800" dirty="0" smtClean="0"/>
              <a:t>Data storage</a:t>
            </a:r>
          </a:p>
          <a:p>
            <a:pPr marL="914400" lvl="1" indent="-457200">
              <a:buFont typeface="Calibri" panose="020F0502020204030204" pitchFamily="34" charset="0"/>
              <a:buChar char="⁻"/>
            </a:pPr>
            <a:r>
              <a:rPr lang="en-US" altLang="zh-CN" sz="2400" dirty="0"/>
              <a:t>MongoDB</a:t>
            </a:r>
          </a:p>
          <a:p>
            <a:pPr marL="285750" indent="-285750">
              <a:buFont typeface="Arial" panose="020B0604020202020204" pitchFamily="34" charset="0"/>
              <a:buChar char="•"/>
            </a:pPr>
            <a:r>
              <a:rPr lang="en-US" altLang="zh-CN" sz="2800" dirty="0"/>
              <a:t>Profile Manager</a:t>
            </a:r>
            <a:endParaRPr lang="zh-CN" altLang="en-US" sz="2800" dirty="0"/>
          </a:p>
        </p:txBody>
      </p:sp>
    </p:spTree>
    <p:extLst>
      <p:ext uri="{BB962C8B-B14F-4D97-AF65-F5344CB8AC3E}">
        <p14:creationId xmlns:p14="http://schemas.microsoft.com/office/powerpoint/2010/main" val="337502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Guard Rule Engine (VPDS)</a:t>
            </a:r>
            <a:endParaRPr lang="zh-CN" altLang="en-US" dirty="0"/>
          </a:p>
        </p:txBody>
      </p:sp>
      <p:sp>
        <p:nvSpPr>
          <p:cNvPr id="6" name="内容占位符 5"/>
          <p:cNvSpPr>
            <a:spLocks noGrp="1"/>
          </p:cNvSpPr>
          <p:nvPr>
            <p:ph idx="1"/>
          </p:nvPr>
        </p:nvSpPr>
        <p:spPr>
          <a:xfrm>
            <a:off x="609600" y="1052735"/>
            <a:ext cx="10972800" cy="5505719"/>
          </a:xfrm>
        </p:spPr>
        <p:txBody>
          <a:bodyPr/>
          <a:lstStyle/>
          <a:p>
            <a:r>
              <a:rPr lang="en-US" altLang="zh-CN" dirty="0"/>
              <a:t>Guard Rule Engine in </a:t>
            </a:r>
            <a:r>
              <a:rPr lang="en-US" altLang="zh-CN" dirty="0" err="1"/>
              <a:t>SensorAct</a:t>
            </a:r>
            <a:r>
              <a:rPr lang="en-US" altLang="zh-CN" dirty="0"/>
              <a:t> is designed to </a:t>
            </a:r>
            <a:r>
              <a:rPr lang="en-US" altLang="zh-CN" dirty="0" smtClean="0"/>
              <a:t>support selective </a:t>
            </a:r>
            <a:r>
              <a:rPr lang="en-US" altLang="zh-CN" dirty="0"/>
              <a:t>sharing of sensor data and actuation control </a:t>
            </a:r>
            <a:r>
              <a:rPr lang="en-US" altLang="zh-CN" dirty="0" smtClean="0"/>
              <a:t>with other </a:t>
            </a:r>
            <a:r>
              <a:rPr lang="en-US" altLang="zh-CN" dirty="0"/>
              <a:t>users as governed by the corresponding owner</a:t>
            </a:r>
            <a:r>
              <a:rPr lang="en-US" altLang="zh-CN" dirty="0" smtClean="0"/>
              <a:t>.</a:t>
            </a:r>
          </a:p>
          <a:p>
            <a:r>
              <a:rPr lang="en-US" altLang="zh-CN" dirty="0"/>
              <a:t>All access requests for actuators or sensor data are governed by Guard Rule </a:t>
            </a:r>
            <a:r>
              <a:rPr lang="en-US" altLang="zh-CN" dirty="0" smtClean="0"/>
              <a:t>Engine.</a:t>
            </a:r>
          </a:p>
          <a:p>
            <a:r>
              <a:rPr lang="en-US" altLang="zh-CN" dirty="0"/>
              <a:t>Guard Rule Engine </a:t>
            </a:r>
            <a:r>
              <a:rPr lang="en-US" altLang="zh-CN" dirty="0" smtClean="0"/>
              <a:t>enables fine-grained </a:t>
            </a:r>
            <a:r>
              <a:rPr lang="en-US" altLang="zh-CN" dirty="0"/>
              <a:t>access control by allowing the owner to </a:t>
            </a:r>
            <a:r>
              <a:rPr lang="en-US" altLang="zh-CN" dirty="0" smtClean="0"/>
              <a:t>define rules </a:t>
            </a:r>
            <a:r>
              <a:rPr lang="en-US" altLang="zh-CN" dirty="0"/>
              <a:t>based on </a:t>
            </a:r>
            <a:r>
              <a:rPr lang="en-US" altLang="zh-CN" dirty="0">
                <a:solidFill>
                  <a:srgbClr val="FF0000"/>
                </a:solidFill>
              </a:rPr>
              <a:t>user, group, time, location, sensor data, </a:t>
            </a:r>
            <a:r>
              <a:rPr lang="en-US" altLang="zh-CN" dirty="0" smtClean="0">
                <a:solidFill>
                  <a:srgbClr val="FF0000"/>
                </a:solidFill>
              </a:rPr>
              <a:t>and actuators</a:t>
            </a:r>
            <a:r>
              <a:rPr lang="en-US" altLang="zh-CN" dirty="0"/>
              <a:t>.</a:t>
            </a:r>
            <a:endParaRPr lang="zh-CN" altLang="en-US" dirty="0"/>
          </a:p>
        </p:txBody>
      </p:sp>
    </p:spTree>
    <p:extLst>
      <p:ext uri="{BB962C8B-B14F-4D97-AF65-F5344CB8AC3E}">
        <p14:creationId xmlns:p14="http://schemas.microsoft.com/office/powerpoint/2010/main" val="3997593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Guard Rule Engine (VPDS)</a:t>
            </a:r>
            <a:endParaRPr lang="zh-CN" altLang="en-US" dirty="0"/>
          </a:p>
        </p:txBody>
      </p:sp>
      <p:pic>
        <p:nvPicPr>
          <p:cNvPr id="5" name="图片 4"/>
          <p:cNvPicPr>
            <a:picLocks noChangeAspect="1"/>
          </p:cNvPicPr>
          <p:nvPr/>
        </p:nvPicPr>
        <p:blipFill>
          <a:blip r:embed="rId3"/>
          <a:stretch>
            <a:fillRect/>
          </a:stretch>
        </p:blipFill>
        <p:spPr>
          <a:xfrm>
            <a:off x="1409203" y="1949400"/>
            <a:ext cx="9722650" cy="2732959"/>
          </a:xfrm>
          <a:prstGeom prst="rect">
            <a:avLst/>
          </a:prstGeom>
        </p:spPr>
      </p:pic>
    </p:spTree>
    <p:extLst>
      <p:ext uri="{BB962C8B-B14F-4D97-AF65-F5344CB8AC3E}">
        <p14:creationId xmlns:p14="http://schemas.microsoft.com/office/powerpoint/2010/main" val="155816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Guard Rule Engine (VPDS)</a:t>
            </a:r>
            <a:endParaRPr lang="zh-CN" altLang="en-US" dirty="0"/>
          </a:p>
        </p:txBody>
      </p:sp>
      <p:pic>
        <p:nvPicPr>
          <p:cNvPr id="5" name="图片 4"/>
          <p:cNvPicPr>
            <a:picLocks noChangeAspect="1"/>
          </p:cNvPicPr>
          <p:nvPr/>
        </p:nvPicPr>
        <p:blipFill>
          <a:blip r:embed="rId2"/>
          <a:stretch>
            <a:fillRect/>
          </a:stretch>
        </p:blipFill>
        <p:spPr>
          <a:xfrm>
            <a:off x="2146064" y="910664"/>
            <a:ext cx="7139825" cy="5390832"/>
          </a:xfrm>
          <a:prstGeom prst="rect">
            <a:avLst/>
          </a:prstGeom>
        </p:spPr>
      </p:pic>
    </p:spTree>
    <p:extLst>
      <p:ext uri="{BB962C8B-B14F-4D97-AF65-F5344CB8AC3E}">
        <p14:creationId xmlns:p14="http://schemas.microsoft.com/office/powerpoint/2010/main" val="2658230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Script/Tasking Framework (VPDS)</a:t>
            </a:r>
            <a:endParaRPr lang="zh-CN" altLang="en-US" dirty="0"/>
          </a:p>
        </p:txBody>
      </p:sp>
      <p:sp>
        <p:nvSpPr>
          <p:cNvPr id="5" name="内容占位符 4"/>
          <p:cNvSpPr>
            <a:spLocks noGrp="1"/>
          </p:cNvSpPr>
          <p:nvPr>
            <p:ph idx="1"/>
          </p:nvPr>
        </p:nvSpPr>
        <p:spPr>
          <a:xfrm>
            <a:off x="304800" y="996832"/>
            <a:ext cx="10972800" cy="5112568"/>
          </a:xfrm>
        </p:spPr>
        <p:txBody>
          <a:bodyPr/>
          <a:lstStyle/>
          <a:p>
            <a:r>
              <a:rPr lang="en-US" altLang="zh-CN" dirty="0"/>
              <a:t>The scripting framework in </a:t>
            </a:r>
            <a:r>
              <a:rPr lang="en-US" altLang="zh-CN" dirty="0" err="1"/>
              <a:t>SensorAct</a:t>
            </a:r>
            <a:r>
              <a:rPr lang="en-US" altLang="zh-CN" dirty="0"/>
              <a:t> provides an </a:t>
            </a:r>
            <a:r>
              <a:rPr lang="en-US" altLang="zh-CN" dirty="0" smtClean="0"/>
              <a:t>application execution </a:t>
            </a:r>
            <a:r>
              <a:rPr lang="en-US" altLang="zh-CN" dirty="0"/>
              <a:t>environment within the middleware </a:t>
            </a:r>
            <a:r>
              <a:rPr lang="en-US" altLang="zh-CN" dirty="0" smtClean="0"/>
              <a:t>for high-level </a:t>
            </a:r>
            <a:r>
              <a:rPr lang="en-US" altLang="zh-CN" dirty="0"/>
              <a:t>scripting languages in a sandbox.</a:t>
            </a:r>
            <a:endParaRPr lang="zh-CN" altLang="en-US" dirty="0"/>
          </a:p>
        </p:txBody>
      </p:sp>
      <p:pic>
        <p:nvPicPr>
          <p:cNvPr id="6" name="图片 5"/>
          <p:cNvPicPr>
            <a:picLocks noChangeAspect="1"/>
          </p:cNvPicPr>
          <p:nvPr/>
        </p:nvPicPr>
        <p:blipFill>
          <a:blip r:embed="rId3"/>
          <a:stretch>
            <a:fillRect/>
          </a:stretch>
        </p:blipFill>
        <p:spPr>
          <a:xfrm>
            <a:off x="2496027" y="2195736"/>
            <a:ext cx="7199946" cy="3913664"/>
          </a:xfrm>
          <a:prstGeom prst="rect">
            <a:avLst/>
          </a:prstGeom>
        </p:spPr>
      </p:pic>
    </p:spTree>
    <p:extLst>
      <p:ext uri="{BB962C8B-B14F-4D97-AF65-F5344CB8AC3E}">
        <p14:creationId xmlns:p14="http://schemas.microsoft.com/office/powerpoint/2010/main" val="1927886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18328" y="1115616"/>
            <a:ext cx="3809524" cy="5028571"/>
          </a:xfrm>
          <a:prstGeom prst="rect">
            <a:avLst/>
          </a:prstGeom>
        </p:spPr>
      </p:pic>
      <p:sp>
        <p:nvSpPr>
          <p:cNvPr id="2" name="标题 1"/>
          <p:cNvSpPr>
            <a:spLocks noGrp="1"/>
          </p:cNvSpPr>
          <p:nvPr>
            <p:ph type="title"/>
          </p:nvPr>
        </p:nvSpPr>
        <p:spPr/>
        <p:txBody>
          <a:bodyPr/>
          <a:lstStyle/>
          <a:p>
            <a:r>
              <a:rPr lang="en-US" altLang="zh-CN" dirty="0" smtClean="0"/>
              <a:t>Script/Tasking Framework (VPDS)</a:t>
            </a:r>
            <a:endParaRPr lang="zh-CN" altLang="en-US" sz="5400" dirty="0"/>
          </a:p>
        </p:txBody>
      </p:sp>
      <p:sp>
        <p:nvSpPr>
          <p:cNvPr id="9" name="矩形 8"/>
          <p:cNvSpPr/>
          <p:nvPr/>
        </p:nvSpPr>
        <p:spPr>
          <a:xfrm>
            <a:off x="496320" y="4666521"/>
            <a:ext cx="3531532" cy="1477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96320" y="5620949"/>
            <a:ext cx="1291771" cy="523220"/>
          </a:xfrm>
          <a:prstGeom prst="rect">
            <a:avLst/>
          </a:prstGeom>
          <a:noFill/>
        </p:spPr>
        <p:txBody>
          <a:bodyPr wrap="square" rtlCol="0">
            <a:spAutoFit/>
          </a:bodyPr>
          <a:lstStyle/>
          <a:p>
            <a:r>
              <a:rPr lang="en-US" altLang="zh-CN" sz="2800" b="1" dirty="0" err="1" smtClean="0">
                <a:solidFill>
                  <a:srgbClr val="FF0000"/>
                </a:solidFill>
              </a:rPr>
              <a:t>Lua</a:t>
            </a:r>
            <a:endParaRPr lang="zh-CN" altLang="en-US" sz="2800" b="1" dirty="0">
              <a:solidFill>
                <a:srgbClr val="FF0000"/>
              </a:solidFill>
            </a:endParaRPr>
          </a:p>
        </p:txBody>
      </p:sp>
      <p:sp>
        <p:nvSpPr>
          <p:cNvPr id="12" name="矩形 11"/>
          <p:cNvSpPr/>
          <p:nvPr/>
        </p:nvSpPr>
        <p:spPr>
          <a:xfrm>
            <a:off x="4463499" y="1385623"/>
            <a:ext cx="7614745" cy="2763834"/>
          </a:xfrm>
          <a:prstGeom prst="rect">
            <a:avLst/>
          </a:prstGeom>
        </p:spPr>
        <p:txBody>
          <a:bodyPr wrap="square">
            <a:spAutoFit/>
          </a:bodyPr>
          <a:lstStyle/>
          <a:p>
            <a:pPr marL="514350" indent="-514350" fontAlgn="base">
              <a:spcBef>
                <a:spcPct val="20000"/>
              </a:spcBef>
              <a:spcAft>
                <a:spcPct val="0"/>
              </a:spcAft>
              <a:buFont typeface="Arial" panose="020B0604020202020204" pitchFamily="34" charset="0"/>
              <a:buChar char="•"/>
            </a:pPr>
            <a:r>
              <a:rPr lang="en-US" altLang="zh-CN" sz="2800" dirty="0" smtClean="0"/>
              <a:t>The </a:t>
            </a:r>
            <a:r>
              <a:rPr lang="en-US" altLang="zh-CN" sz="2800" dirty="0" err="1"/>
              <a:t>tasklet</a:t>
            </a:r>
            <a:r>
              <a:rPr lang="en-US" altLang="zh-CN" sz="2800" dirty="0"/>
              <a:t> description contains meta information </a:t>
            </a:r>
            <a:r>
              <a:rPr lang="en-US" altLang="zh-CN" sz="2800" dirty="0" smtClean="0"/>
              <a:t>(</a:t>
            </a:r>
            <a:r>
              <a:rPr lang="en-US" altLang="zh-CN" sz="2800" dirty="0"/>
              <a:t>sensors and actuators </a:t>
            </a:r>
            <a:r>
              <a:rPr lang="en-US" altLang="zh-CN" sz="2800" dirty="0" smtClean="0"/>
              <a:t>identifier, parameters</a:t>
            </a:r>
            <a:r>
              <a:rPr lang="en-US" altLang="zh-CN" sz="2800" dirty="0"/>
              <a:t>, scheduling and triggering </a:t>
            </a:r>
            <a:r>
              <a:rPr lang="en-US" altLang="zh-CN" sz="2800" dirty="0" smtClean="0"/>
              <a:t>conditions)</a:t>
            </a:r>
            <a:endParaRPr lang="en-US" altLang="zh-CN" sz="2800" dirty="0"/>
          </a:p>
          <a:p>
            <a:pPr marL="514350" indent="-514350" fontAlgn="base">
              <a:spcBef>
                <a:spcPct val="20000"/>
              </a:spcBef>
              <a:spcAft>
                <a:spcPct val="0"/>
              </a:spcAft>
              <a:buFont typeface="Arial" panose="020B0604020202020204" pitchFamily="34" charset="0"/>
              <a:buChar char="•"/>
            </a:pPr>
            <a:r>
              <a:rPr lang="en-US" altLang="zh-CN" sz="2800" dirty="0" err="1" smtClean="0"/>
              <a:t>Tasklet</a:t>
            </a:r>
            <a:r>
              <a:rPr lang="en-US" altLang="zh-CN" sz="2800" dirty="0" smtClean="0"/>
              <a:t> </a:t>
            </a:r>
            <a:r>
              <a:rPr lang="en-US" altLang="zh-CN" sz="2800" dirty="0"/>
              <a:t>script contains the application logic in a high-level scripting language.</a:t>
            </a:r>
            <a:endParaRPr lang="zh-CN" altLang="en-US" sz="2800" dirty="0"/>
          </a:p>
        </p:txBody>
      </p:sp>
      <p:sp>
        <p:nvSpPr>
          <p:cNvPr id="13" name="文本框 12"/>
          <p:cNvSpPr txBox="1"/>
          <p:nvPr/>
        </p:nvSpPr>
        <p:spPr>
          <a:xfrm>
            <a:off x="4463499" y="4149457"/>
            <a:ext cx="4995811" cy="1815882"/>
          </a:xfrm>
          <a:prstGeom prst="rect">
            <a:avLst/>
          </a:prstGeom>
          <a:noFill/>
        </p:spPr>
        <p:txBody>
          <a:bodyPr wrap="square" rtlCol="0">
            <a:spAutoFit/>
          </a:bodyPr>
          <a:lstStyle/>
          <a:p>
            <a:pPr marL="742950" lvl="1" indent="-285750">
              <a:buFont typeface="Arial" panose="020B0604020202020204" pitchFamily="34" charset="0"/>
              <a:buChar char="•"/>
            </a:pPr>
            <a:r>
              <a:rPr lang="en-US" altLang="zh-CN" sz="2800" dirty="0" smtClean="0">
                <a:solidFill>
                  <a:srgbClr val="FF0000"/>
                </a:solidFill>
              </a:rPr>
              <a:t>One-shot</a:t>
            </a:r>
          </a:p>
          <a:p>
            <a:pPr marL="742950" lvl="1" indent="-285750">
              <a:buFont typeface="Arial" panose="020B0604020202020204" pitchFamily="34" charset="0"/>
              <a:buChar char="•"/>
            </a:pPr>
            <a:r>
              <a:rPr lang="en-US" altLang="zh-CN" sz="2800" dirty="0" smtClean="0">
                <a:solidFill>
                  <a:srgbClr val="FF0000"/>
                </a:solidFill>
              </a:rPr>
              <a:t>Periodic</a:t>
            </a:r>
          </a:p>
          <a:p>
            <a:pPr marL="742950" lvl="1" indent="-285750">
              <a:buFont typeface="Arial" panose="020B0604020202020204" pitchFamily="34" charset="0"/>
              <a:buChar char="•"/>
            </a:pPr>
            <a:r>
              <a:rPr lang="en-US" altLang="zh-CN" sz="2800" dirty="0" smtClean="0">
                <a:solidFill>
                  <a:srgbClr val="FF0000"/>
                </a:solidFill>
              </a:rPr>
              <a:t>Event driven</a:t>
            </a:r>
          </a:p>
          <a:p>
            <a:pPr marL="742950" lvl="1" indent="-285750">
              <a:buFont typeface="Arial" panose="020B0604020202020204" pitchFamily="34" charset="0"/>
              <a:buChar char="•"/>
            </a:pPr>
            <a:r>
              <a:rPr lang="en-US" altLang="zh-CN" sz="2800" dirty="0" smtClean="0">
                <a:solidFill>
                  <a:srgbClr val="FF0000"/>
                </a:solidFill>
              </a:rPr>
              <a:t>Periodic and Event based</a:t>
            </a:r>
            <a:endParaRPr lang="zh-CN" altLang="en-US" sz="2800" dirty="0">
              <a:solidFill>
                <a:srgbClr val="FF0000"/>
              </a:solidFill>
            </a:endParaRPr>
          </a:p>
        </p:txBody>
      </p:sp>
    </p:spTree>
    <p:extLst>
      <p:ext uri="{BB962C8B-B14F-4D97-AF65-F5344CB8AC3E}">
        <p14:creationId xmlns:p14="http://schemas.microsoft.com/office/powerpoint/2010/main" val="4105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18328" y="1115616"/>
            <a:ext cx="3809524" cy="5028571"/>
          </a:xfrm>
          <a:prstGeom prst="rect">
            <a:avLst/>
          </a:prstGeom>
        </p:spPr>
      </p:pic>
      <p:sp>
        <p:nvSpPr>
          <p:cNvPr id="2" name="标题 1"/>
          <p:cNvSpPr>
            <a:spLocks noGrp="1"/>
          </p:cNvSpPr>
          <p:nvPr>
            <p:ph type="title"/>
          </p:nvPr>
        </p:nvSpPr>
        <p:spPr/>
        <p:txBody>
          <a:bodyPr/>
          <a:lstStyle/>
          <a:p>
            <a:r>
              <a:rPr lang="en-US" altLang="zh-CN" dirty="0" smtClean="0"/>
              <a:t>Script/Tasking Framework (VPDS)</a:t>
            </a:r>
            <a:endParaRPr lang="zh-CN" altLang="en-US" sz="5400" dirty="0"/>
          </a:p>
        </p:txBody>
      </p:sp>
      <p:sp>
        <p:nvSpPr>
          <p:cNvPr id="9" name="矩形 8"/>
          <p:cNvSpPr/>
          <p:nvPr/>
        </p:nvSpPr>
        <p:spPr>
          <a:xfrm>
            <a:off x="496320" y="4666521"/>
            <a:ext cx="3531532" cy="1477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96320" y="5620949"/>
            <a:ext cx="1291771" cy="523220"/>
          </a:xfrm>
          <a:prstGeom prst="rect">
            <a:avLst/>
          </a:prstGeom>
          <a:noFill/>
        </p:spPr>
        <p:txBody>
          <a:bodyPr wrap="square" rtlCol="0">
            <a:spAutoFit/>
          </a:bodyPr>
          <a:lstStyle/>
          <a:p>
            <a:r>
              <a:rPr lang="en-US" altLang="zh-CN" sz="2800" b="1" dirty="0" err="1" smtClean="0">
                <a:solidFill>
                  <a:srgbClr val="FF0000"/>
                </a:solidFill>
              </a:rPr>
              <a:t>Lua</a:t>
            </a:r>
            <a:endParaRPr lang="zh-CN" altLang="en-US" sz="2800" b="1" dirty="0">
              <a:solidFill>
                <a:srgbClr val="FF0000"/>
              </a:solidFill>
            </a:endParaRPr>
          </a:p>
        </p:txBody>
      </p:sp>
      <p:sp>
        <p:nvSpPr>
          <p:cNvPr id="14" name="矩形 13"/>
          <p:cNvSpPr/>
          <p:nvPr/>
        </p:nvSpPr>
        <p:spPr>
          <a:xfrm>
            <a:off x="4463499" y="1385623"/>
            <a:ext cx="7614745" cy="2677656"/>
          </a:xfrm>
          <a:prstGeom prst="rect">
            <a:avLst/>
          </a:prstGeom>
        </p:spPr>
        <p:txBody>
          <a:bodyPr wrap="square">
            <a:spAutoFit/>
          </a:bodyPr>
          <a:lstStyle/>
          <a:p>
            <a:pPr marL="514350" indent="-514350" fontAlgn="base">
              <a:spcBef>
                <a:spcPct val="20000"/>
              </a:spcBef>
              <a:spcAft>
                <a:spcPct val="0"/>
              </a:spcAft>
              <a:buFont typeface="Arial" panose="020B0604020202020204" pitchFamily="34" charset="0"/>
              <a:buChar char="•"/>
            </a:pPr>
            <a:r>
              <a:rPr lang="en-US" altLang="zh-CN" sz="2800" dirty="0"/>
              <a:t>The </a:t>
            </a:r>
            <a:r>
              <a:rPr lang="en-US" altLang="zh-CN" sz="2800" dirty="0" err="1"/>
              <a:t>Tasklet</a:t>
            </a:r>
            <a:r>
              <a:rPr lang="en-US" altLang="zh-CN" sz="2800" dirty="0"/>
              <a:t> manager uses </a:t>
            </a:r>
            <a:r>
              <a:rPr lang="en-US" altLang="zh-CN" sz="2800" dirty="0" smtClean="0"/>
              <a:t>Quartz. It </a:t>
            </a:r>
            <a:r>
              <a:rPr lang="en-US" altLang="zh-CN" sz="2800" dirty="0"/>
              <a:t>receives the </a:t>
            </a:r>
            <a:r>
              <a:rPr lang="en-US" altLang="zh-CN" sz="2800" dirty="0" err="1"/>
              <a:t>tasklet</a:t>
            </a:r>
            <a:r>
              <a:rPr lang="en-US" altLang="zh-CN" sz="2800" dirty="0"/>
              <a:t> execution </a:t>
            </a:r>
            <a:r>
              <a:rPr lang="en-US" altLang="zh-CN" sz="2800" dirty="0" smtClean="0"/>
              <a:t>requests and </a:t>
            </a:r>
            <a:r>
              <a:rPr lang="en-US" altLang="zh-CN" sz="2800" dirty="0"/>
              <a:t>executes a </a:t>
            </a:r>
            <a:r>
              <a:rPr lang="en-US" altLang="zh-CN" sz="2800" dirty="0" err="1"/>
              <a:t>tasklet</a:t>
            </a:r>
            <a:r>
              <a:rPr lang="en-US" altLang="zh-CN" sz="2800" dirty="0"/>
              <a:t> when its corresponding </a:t>
            </a:r>
            <a:r>
              <a:rPr lang="en-US" altLang="zh-CN" sz="2800" dirty="0" smtClean="0"/>
              <a:t>triggering conditions are </a:t>
            </a:r>
            <a:r>
              <a:rPr lang="en-US" altLang="zh-CN" sz="2800" dirty="0"/>
              <a:t>met. Each </a:t>
            </a:r>
            <a:r>
              <a:rPr lang="en-US" altLang="zh-CN" sz="2800" dirty="0" err="1"/>
              <a:t>tasklet</a:t>
            </a:r>
            <a:r>
              <a:rPr lang="en-US" altLang="zh-CN" sz="2800" dirty="0"/>
              <a:t> runs with its own </a:t>
            </a:r>
            <a:r>
              <a:rPr lang="en-US" altLang="zh-CN" sz="2800" dirty="0" smtClean="0"/>
              <a:t>independent execution </a:t>
            </a:r>
            <a:r>
              <a:rPr lang="en-US" altLang="zh-CN" sz="2800" dirty="0"/>
              <a:t>context which is monitored by the </a:t>
            </a:r>
            <a:r>
              <a:rPr lang="en-US" altLang="zh-CN" sz="2800" dirty="0" err="1" smtClean="0"/>
              <a:t>tasklet</a:t>
            </a:r>
            <a:r>
              <a:rPr lang="en-US" altLang="zh-CN" sz="2800" dirty="0" smtClean="0"/>
              <a:t> manager</a:t>
            </a:r>
            <a:r>
              <a:rPr lang="en-US" altLang="zh-CN" sz="2800" dirty="0"/>
              <a:t>.</a:t>
            </a:r>
          </a:p>
        </p:txBody>
      </p:sp>
    </p:spTree>
    <p:extLst>
      <p:ext uri="{BB962C8B-B14F-4D97-AF65-F5344CB8AC3E}">
        <p14:creationId xmlns:p14="http://schemas.microsoft.com/office/powerpoint/2010/main" val="2152423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Broker</a:t>
            </a:r>
            <a:endParaRPr lang="zh-CN" altLang="en-US" dirty="0"/>
          </a:p>
        </p:txBody>
      </p:sp>
      <p:sp>
        <p:nvSpPr>
          <p:cNvPr id="6" name="内容占位符 5"/>
          <p:cNvSpPr>
            <a:spLocks noGrp="1"/>
          </p:cNvSpPr>
          <p:nvPr>
            <p:ph idx="1"/>
          </p:nvPr>
        </p:nvSpPr>
        <p:spPr>
          <a:xfrm>
            <a:off x="609600" y="1052736"/>
            <a:ext cx="6500648" cy="5112568"/>
          </a:xfrm>
        </p:spPr>
        <p:txBody>
          <a:bodyPr/>
          <a:lstStyle/>
          <a:p>
            <a:r>
              <a:rPr lang="en-US" altLang="zh-CN" dirty="0" smtClean="0"/>
              <a:t>Broker contains </a:t>
            </a:r>
            <a:r>
              <a:rPr lang="en-US" altLang="zh-CN" dirty="0"/>
              <a:t>a registry of users, a registry of </a:t>
            </a:r>
            <a:r>
              <a:rPr lang="en-US" altLang="zh-CN" dirty="0" err="1"/>
              <a:t>VPDSes</a:t>
            </a:r>
            <a:r>
              <a:rPr lang="en-US" altLang="zh-CN" dirty="0"/>
              <a:t>, and it acts as a mediator to assist client applications establish a connection with multiple </a:t>
            </a:r>
            <a:r>
              <a:rPr lang="en-US" altLang="zh-CN" dirty="0" err="1"/>
              <a:t>VPDSes</a:t>
            </a:r>
            <a:r>
              <a:rPr lang="en-US" altLang="zh-CN" dirty="0"/>
              <a:t>.</a:t>
            </a:r>
            <a:endParaRPr lang="zh-CN" altLang="en-US" dirty="0"/>
          </a:p>
          <a:p>
            <a:pPr marL="0" indent="0">
              <a:buNone/>
            </a:pPr>
            <a:endParaRPr lang="zh-CN" altLang="en-US" dirty="0"/>
          </a:p>
        </p:txBody>
      </p:sp>
      <p:pic>
        <p:nvPicPr>
          <p:cNvPr id="15" name="图片 14"/>
          <p:cNvPicPr>
            <a:picLocks noChangeAspect="1"/>
          </p:cNvPicPr>
          <p:nvPr/>
        </p:nvPicPr>
        <p:blipFill>
          <a:blip r:embed="rId3"/>
          <a:stretch>
            <a:fillRect/>
          </a:stretch>
        </p:blipFill>
        <p:spPr>
          <a:xfrm>
            <a:off x="6970134" y="1052736"/>
            <a:ext cx="4752381" cy="4523809"/>
          </a:xfrm>
          <a:prstGeom prst="rect">
            <a:avLst/>
          </a:prstGeom>
        </p:spPr>
      </p:pic>
    </p:spTree>
    <p:extLst>
      <p:ext uri="{BB962C8B-B14F-4D97-AF65-F5344CB8AC3E}">
        <p14:creationId xmlns:p14="http://schemas.microsoft.com/office/powerpoint/2010/main" val="3973944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Broker</a:t>
            </a:r>
            <a:endParaRPr lang="zh-CN" altLang="en-US" dirty="0"/>
          </a:p>
        </p:txBody>
      </p:sp>
      <p:pic>
        <p:nvPicPr>
          <p:cNvPr id="7" name="图片 6"/>
          <p:cNvPicPr>
            <a:picLocks noChangeAspect="1"/>
          </p:cNvPicPr>
          <p:nvPr/>
        </p:nvPicPr>
        <p:blipFill>
          <a:blip r:embed="rId3"/>
          <a:stretch>
            <a:fillRect/>
          </a:stretch>
        </p:blipFill>
        <p:spPr>
          <a:xfrm>
            <a:off x="924910" y="1741215"/>
            <a:ext cx="4118863" cy="3703903"/>
          </a:xfrm>
          <a:prstGeom prst="rect">
            <a:avLst/>
          </a:prstGeom>
        </p:spPr>
      </p:pic>
      <p:pic>
        <p:nvPicPr>
          <p:cNvPr id="8" name="图片 7"/>
          <p:cNvPicPr>
            <a:picLocks noChangeAspect="1"/>
          </p:cNvPicPr>
          <p:nvPr/>
        </p:nvPicPr>
        <p:blipFill>
          <a:blip r:embed="rId4"/>
          <a:stretch>
            <a:fillRect/>
          </a:stretch>
        </p:blipFill>
        <p:spPr>
          <a:xfrm>
            <a:off x="6697787" y="1741215"/>
            <a:ext cx="4235669" cy="3561099"/>
          </a:xfrm>
          <a:prstGeom prst="rect">
            <a:avLst/>
          </a:prstGeom>
        </p:spPr>
      </p:pic>
      <p:pic>
        <p:nvPicPr>
          <p:cNvPr id="14" name="图片 13"/>
          <p:cNvPicPr>
            <a:picLocks noChangeAspect="1"/>
          </p:cNvPicPr>
          <p:nvPr/>
        </p:nvPicPr>
        <p:blipFill>
          <a:blip r:embed="rId5"/>
          <a:stretch>
            <a:fillRect/>
          </a:stretch>
        </p:blipFill>
        <p:spPr>
          <a:xfrm>
            <a:off x="2612264" y="1304841"/>
            <a:ext cx="6967471" cy="4433846"/>
          </a:xfrm>
          <a:prstGeom prst="rect">
            <a:avLst/>
          </a:prstGeom>
        </p:spPr>
      </p:pic>
    </p:spTree>
    <p:extLst>
      <p:ext uri="{BB962C8B-B14F-4D97-AF65-F5344CB8AC3E}">
        <p14:creationId xmlns:p14="http://schemas.microsoft.com/office/powerpoint/2010/main" val="363401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t>Application Scenario</a:t>
            </a:r>
            <a:endParaRPr lang="zh-CN" altLang="en-US" sz="5400" dirty="0"/>
          </a:p>
        </p:txBody>
      </p:sp>
      <p:pic>
        <p:nvPicPr>
          <p:cNvPr id="4" name="图片 3"/>
          <p:cNvPicPr>
            <a:picLocks noChangeAspect="1"/>
          </p:cNvPicPr>
          <p:nvPr/>
        </p:nvPicPr>
        <p:blipFill>
          <a:blip r:embed="rId2"/>
          <a:stretch>
            <a:fillRect/>
          </a:stretch>
        </p:blipFill>
        <p:spPr>
          <a:xfrm>
            <a:off x="1936048" y="1115616"/>
            <a:ext cx="7081828" cy="5401604"/>
          </a:xfrm>
          <a:prstGeom prst="rect">
            <a:avLst/>
          </a:prstGeom>
        </p:spPr>
      </p:pic>
    </p:spTree>
    <p:extLst>
      <p:ext uri="{BB962C8B-B14F-4D97-AF65-F5344CB8AC3E}">
        <p14:creationId xmlns:p14="http://schemas.microsoft.com/office/powerpoint/2010/main" val="2432846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Outline</a:t>
            </a:r>
            <a:endParaRPr lang="zh-CN" altLang="en-US" sz="5400" dirty="0"/>
          </a:p>
        </p:txBody>
      </p:sp>
      <p:sp>
        <p:nvSpPr>
          <p:cNvPr id="3" name="内容占位符 2"/>
          <p:cNvSpPr>
            <a:spLocks noGrp="1"/>
          </p:cNvSpPr>
          <p:nvPr>
            <p:ph idx="1"/>
          </p:nvPr>
        </p:nvSpPr>
        <p:spPr/>
        <p:txBody>
          <a:bodyPr/>
          <a:lstStyle/>
          <a:p>
            <a:r>
              <a:rPr lang="en-US" altLang="zh-CN" sz="4000" dirty="0" smtClean="0"/>
              <a:t>Introduction</a:t>
            </a:r>
          </a:p>
          <a:p>
            <a:r>
              <a:rPr lang="en-US" altLang="zh-CN" sz="4000" dirty="0" smtClean="0"/>
              <a:t>Motivation</a:t>
            </a:r>
          </a:p>
          <a:p>
            <a:r>
              <a:rPr lang="en-US" altLang="zh-CN" sz="4000" dirty="0" smtClean="0"/>
              <a:t>Architecture</a:t>
            </a:r>
          </a:p>
          <a:p>
            <a:r>
              <a:rPr lang="en-US" altLang="zh-CN" sz="4000" dirty="0" smtClean="0"/>
              <a:t>Main Module &amp; Technology</a:t>
            </a:r>
          </a:p>
          <a:p>
            <a:r>
              <a:rPr lang="en-US" altLang="zh-CN" sz="4000" dirty="0" smtClean="0"/>
              <a:t>Application Scenario</a:t>
            </a:r>
          </a:p>
          <a:p>
            <a:r>
              <a:rPr lang="en-US" altLang="zh-CN" sz="4000" dirty="0" smtClean="0"/>
              <a:t>Contrast</a:t>
            </a:r>
          </a:p>
          <a:p>
            <a:r>
              <a:rPr lang="en-US" altLang="zh-CN" sz="4000" dirty="0" smtClean="0"/>
              <a:t>Reference</a:t>
            </a:r>
          </a:p>
          <a:p>
            <a:endParaRPr lang="en-US" altLang="zh-CN" dirty="0" smtClean="0"/>
          </a:p>
          <a:p>
            <a:endParaRPr lang="zh-CN" altLang="en-US" dirty="0"/>
          </a:p>
        </p:txBody>
      </p:sp>
    </p:spTree>
    <p:extLst>
      <p:ext uri="{BB962C8B-B14F-4D97-AF65-F5344CB8AC3E}">
        <p14:creationId xmlns:p14="http://schemas.microsoft.com/office/powerpoint/2010/main" val="3724841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Contrast</a:t>
            </a:r>
            <a:endParaRPr lang="zh-CN" altLang="en-US" sz="5400" dirty="0"/>
          </a:p>
        </p:txBody>
      </p:sp>
      <p:graphicFrame>
        <p:nvGraphicFramePr>
          <p:cNvPr id="7" name="表格 6"/>
          <p:cNvGraphicFramePr>
            <a:graphicFrameLocks noGrp="1"/>
          </p:cNvGraphicFramePr>
          <p:nvPr>
            <p:extLst>
              <p:ext uri="{D42A27DB-BD31-4B8C-83A1-F6EECF244321}">
                <p14:modId xmlns:p14="http://schemas.microsoft.com/office/powerpoint/2010/main" val="3436135926"/>
              </p:ext>
            </p:extLst>
          </p:nvPr>
        </p:nvGraphicFramePr>
        <p:xfrm>
          <a:off x="0" y="2171906"/>
          <a:ext cx="12191999" cy="1828800"/>
        </p:xfrm>
        <a:graphic>
          <a:graphicData uri="http://schemas.openxmlformats.org/drawingml/2006/table">
            <a:tbl>
              <a:tblPr firstRow="1" bandRow="1">
                <a:tableStyleId>{5C22544A-7EE6-4342-B048-85BDC9FD1C3A}</a:tableStyleId>
              </a:tblPr>
              <a:tblGrid>
                <a:gridCol w="892096">
                  <a:extLst>
                    <a:ext uri="{9D8B030D-6E8A-4147-A177-3AD203B41FA5}">
                      <a16:colId xmlns:a16="http://schemas.microsoft.com/office/drawing/2014/main" val="1751073326"/>
                    </a:ext>
                  </a:extLst>
                </a:gridCol>
                <a:gridCol w="871820">
                  <a:extLst>
                    <a:ext uri="{9D8B030D-6E8A-4147-A177-3AD203B41FA5}">
                      <a16:colId xmlns:a16="http://schemas.microsoft.com/office/drawing/2014/main" val="2731419348"/>
                    </a:ext>
                  </a:extLst>
                </a:gridCol>
                <a:gridCol w="1074572">
                  <a:extLst>
                    <a:ext uri="{9D8B030D-6E8A-4147-A177-3AD203B41FA5}">
                      <a16:colId xmlns:a16="http://schemas.microsoft.com/office/drawing/2014/main" val="3230114466"/>
                    </a:ext>
                  </a:extLst>
                </a:gridCol>
                <a:gridCol w="1703093">
                  <a:extLst>
                    <a:ext uri="{9D8B030D-6E8A-4147-A177-3AD203B41FA5}">
                      <a16:colId xmlns:a16="http://schemas.microsoft.com/office/drawing/2014/main" val="3543310468"/>
                    </a:ext>
                  </a:extLst>
                </a:gridCol>
                <a:gridCol w="1480071">
                  <a:extLst>
                    <a:ext uri="{9D8B030D-6E8A-4147-A177-3AD203B41FA5}">
                      <a16:colId xmlns:a16="http://schemas.microsoft.com/office/drawing/2014/main" val="1306052363"/>
                    </a:ext>
                  </a:extLst>
                </a:gridCol>
                <a:gridCol w="1115121">
                  <a:extLst>
                    <a:ext uri="{9D8B030D-6E8A-4147-A177-3AD203B41FA5}">
                      <a16:colId xmlns:a16="http://schemas.microsoft.com/office/drawing/2014/main" val="2229208970"/>
                    </a:ext>
                  </a:extLst>
                </a:gridCol>
                <a:gridCol w="621770">
                  <a:extLst>
                    <a:ext uri="{9D8B030D-6E8A-4147-A177-3AD203B41FA5}">
                      <a16:colId xmlns:a16="http://schemas.microsoft.com/office/drawing/2014/main" val="2760918059"/>
                    </a:ext>
                  </a:extLst>
                </a:gridCol>
                <a:gridCol w="1108364">
                  <a:extLst>
                    <a:ext uri="{9D8B030D-6E8A-4147-A177-3AD203B41FA5}">
                      <a16:colId xmlns:a16="http://schemas.microsoft.com/office/drawing/2014/main" val="24587989"/>
                    </a:ext>
                  </a:extLst>
                </a:gridCol>
                <a:gridCol w="1108364">
                  <a:extLst>
                    <a:ext uri="{9D8B030D-6E8A-4147-A177-3AD203B41FA5}">
                      <a16:colId xmlns:a16="http://schemas.microsoft.com/office/drawing/2014/main" val="4122796168"/>
                    </a:ext>
                  </a:extLst>
                </a:gridCol>
                <a:gridCol w="1108364">
                  <a:extLst>
                    <a:ext uri="{9D8B030D-6E8A-4147-A177-3AD203B41FA5}">
                      <a16:colId xmlns:a16="http://schemas.microsoft.com/office/drawing/2014/main" val="3224037905"/>
                    </a:ext>
                  </a:extLst>
                </a:gridCol>
                <a:gridCol w="1108364">
                  <a:extLst>
                    <a:ext uri="{9D8B030D-6E8A-4147-A177-3AD203B41FA5}">
                      <a16:colId xmlns:a16="http://schemas.microsoft.com/office/drawing/2014/main" val="300194272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中间件</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中间件类别</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应用场景</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部署平台</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环境感知</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设备发现</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err="1" smtClean="0">
                          <a:ln>
                            <a:noFill/>
                          </a:ln>
                          <a:solidFill>
                            <a:prstClr val="white"/>
                          </a:solidFill>
                          <a:effectLst/>
                          <a:uLnTx/>
                          <a:uFillTx/>
                          <a:latin typeface="Calibri"/>
                          <a:ea typeface="宋体" panose="02010600030101010101" pitchFamily="2" charset="-122"/>
                          <a:cs typeface="+mn-cs"/>
                        </a:rPr>
                        <a:t>QoS</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通信异构</a:t>
                      </a:r>
                      <a:endParaRPr kumimoji="0" lang="zh-CN" altLang="en-US" sz="12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互操作性</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数据处理</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prstClr val="white"/>
                          </a:solidFill>
                          <a:effectLst/>
                          <a:uLnTx/>
                          <a:uFillTx/>
                          <a:latin typeface="Calibri"/>
                          <a:ea typeface="宋体" panose="02010600030101010101" pitchFamily="2" charset="-122"/>
                          <a:cs typeface="+mn-cs"/>
                        </a:rPr>
                        <a:t>数据隐私与安全</a:t>
                      </a:r>
                      <a:endParaRPr kumimoji="0" lang="zh-CN" altLang="en-US" sz="1200" b="1" i="0" u="none" strike="noStrike" kern="1200" cap="none" spc="0" normalizeH="0" baseline="0" dirty="0">
                        <a:ln>
                          <a:noFill/>
                        </a:ln>
                        <a:solidFill>
                          <a:prstClr val="white"/>
                        </a:solidFill>
                        <a:effectLst/>
                        <a:uLnTx/>
                        <a:uFillTx/>
                        <a:latin typeface="Calibri"/>
                        <a:ea typeface="宋体" panose="02010600030101010101" pitchFamily="2" charset="-122"/>
                        <a:cs typeface="+mn-cs"/>
                      </a:endParaRPr>
                    </a:p>
                  </a:txBody>
                  <a:tcPr anchor="ctr"/>
                </a:tc>
                <a:extLst>
                  <a:ext uri="{0D108BD9-81ED-4DB2-BD59-A6C34878D82A}">
                    <a16:rowId xmlns:a16="http://schemas.microsoft.com/office/drawing/2014/main" val="39852749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AllJoyn</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SOA</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设备通信及发现</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Win/Linux/</a:t>
                      </a:r>
                      <a:r>
                        <a:rPr kumimoji="0" lang="en-US" altLang="zh-CN" sz="1200" b="1" i="0" u="none" strike="noStrike" kern="1200" cap="none" spc="0" normalizeH="0" baseline="0" dirty="0" err="1" smtClean="0">
                          <a:ln>
                            <a:noFill/>
                          </a:ln>
                          <a:solidFill>
                            <a:schemeClr val="tx1"/>
                          </a:solidFill>
                          <a:effectLst/>
                          <a:uLnTx/>
                          <a:uFillTx/>
                          <a:latin typeface="Calibri"/>
                          <a:ea typeface="宋体" panose="02010600030101010101" pitchFamily="2" charset="-122"/>
                          <a:cs typeface="+mn-cs"/>
                        </a:rPr>
                        <a:t>TinyOS</a:t>
                      </a: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/Android/IOS/…</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err="1" smtClean="0">
                          <a:ln>
                            <a:noFill/>
                          </a:ln>
                          <a:solidFill>
                            <a:schemeClr val="tx1"/>
                          </a:solidFill>
                          <a:effectLst/>
                          <a:uLnTx/>
                          <a:uFillTx/>
                          <a:latin typeface="+mn-lt"/>
                          <a:ea typeface="+mn-ea"/>
                          <a:cs typeface="+mn-cs"/>
                        </a:rPr>
                        <a:t>mDNS</a:t>
                      </a:r>
                      <a:endParaRPr kumimoji="0" lang="en-US" altLang="zh-CN"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err="1" smtClean="0">
                          <a:ln>
                            <a:noFill/>
                          </a:ln>
                          <a:solidFill>
                            <a:schemeClr val="tx1"/>
                          </a:solidFill>
                          <a:effectLst/>
                          <a:uLnTx/>
                          <a:uFillTx/>
                          <a:latin typeface="+mn-lt"/>
                          <a:ea typeface="+mn-ea"/>
                          <a:cs typeface="+mn-cs"/>
                        </a:rPr>
                        <a:t>Dbus</a:t>
                      </a:r>
                      <a:endParaRPr kumimoji="0" lang="en-US" altLang="zh-CN" sz="1200" b="1" i="0" u="none" strike="noStrike" kern="1200" cap="none" spc="0" normalizeH="0" baseline="0" dirty="0" smtClean="0">
                        <a:ln>
                          <a:noFill/>
                        </a:ln>
                        <a:solidFill>
                          <a:schemeClr val="tx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extLst>
                  <a:ext uri="{0D108BD9-81ED-4DB2-BD59-A6C34878D82A}">
                    <a16:rowId xmlns:a16="http://schemas.microsoft.com/office/drawing/2014/main" val="6631669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Hydra</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SOA</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Healthcare/</a:t>
                      </a: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建筑管理</a:t>
                      </a: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Win/Win CE/</a:t>
                      </a:r>
                      <a:r>
                        <a:rPr kumimoji="0" lang="en-US" altLang="zh-CN" sz="1200" b="1" i="0" u="none" strike="noStrike" kern="1200" cap="none" spc="0" normalizeH="0" baseline="0" dirty="0" err="1" smtClean="0">
                          <a:ln>
                            <a:noFill/>
                          </a:ln>
                          <a:solidFill>
                            <a:schemeClr val="tx1"/>
                          </a:solidFill>
                          <a:effectLst/>
                          <a:uLnTx/>
                          <a:uFillTx/>
                          <a:latin typeface="Calibri"/>
                          <a:ea typeface="宋体" panose="02010600030101010101" pitchFamily="2" charset="-122"/>
                          <a:cs typeface="+mn-cs"/>
                        </a:rPr>
                        <a:t>TinyOS</a:t>
                      </a: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mn-lt"/>
                          <a:ea typeface="+mn-ea"/>
                          <a:cs typeface="+mn-cs"/>
                        </a:rPr>
                        <a:t>1. Ontology-based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mn-lt"/>
                          <a:ea typeface="+mn-ea"/>
                          <a:cs typeface="+mn-cs"/>
                        </a:rPr>
                        <a:t>2. State machine  </a:t>
                      </a:r>
                      <a:endParaRPr kumimoji="0" lang="zh-CN" altLang="en-US" sz="1200" b="1" i="0" u="none" strike="noStrike" kern="1200" cap="none" spc="0" normalizeH="0" baseline="0" dirty="0" smtClean="0">
                        <a:ln>
                          <a:noFill/>
                        </a:ln>
                        <a:solidFill>
                          <a:schemeClr val="tx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mn-lt"/>
                          <a:ea typeface="+mn-ea"/>
                          <a:cs typeface="+mn-cs"/>
                        </a:rPr>
                        <a:t>×</a:t>
                      </a:r>
                      <a:endParaRPr kumimoji="0" lang="zh-CN" altLang="en-US" sz="1200" b="1" i="0" u="none" strike="noStrike" kern="1200" cap="none" spc="0" normalizeH="0" baseline="0" dirty="0" smtClean="0">
                        <a:ln>
                          <a:noFill/>
                        </a:ln>
                        <a:solidFill>
                          <a:schemeClr val="tx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mn-lt"/>
                          <a:ea typeface="+mn-ea"/>
                          <a:cs typeface="+mn-cs"/>
                        </a:rPr>
                        <a:t>×</a:t>
                      </a:r>
                      <a:endParaRPr kumimoji="0" lang="zh-CN" altLang="en-US" sz="1200" b="1" i="0" u="none" strike="noStrike" kern="1200" cap="none" spc="0" normalizeH="0" baseline="0" dirty="0" smtClean="0">
                        <a:ln>
                          <a:noFill/>
                        </a:ln>
                        <a:solidFill>
                          <a:schemeClr val="tx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extLst>
                  <a:ext uri="{0D108BD9-81ED-4DB2-BD59-A6C34878D82A}">
                    <a16:rowId xmlns:a16="http://schemas.microsoft.com/office/drawing/2014/main" val="37343166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err="1" smtClean="0">
                          <a:ln>
                            <a:noFill/>
                          </a:ln>
                          <a:solidFill>
                            <a:schemeClr val="tx1"/>
                          </a:solidFill>
                          <a:effectLst/>
                          <a:uLnTx/>
                          <a:uFillTx/>
                          <a:latin typeface="Calibri"/>
                          <a:ea typeface="宋体" panose="02010600030101010101" pitchFamily="2" charset="-122"/>
                          <a:cs typeface="+mn-cs"/>
                        </a:rPr>
                        <a:t>SensorAct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SOA</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建筑管理</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Win/Linux/…</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err="1" smtClean="0">
                          <a:ln>
                            <a:noFill/>
                          </a:ln>
                          <a:solidFill>
                            <a:schemeClr val="tx1"/>
                          </a:solidFill>
                          <a:effectLst/>
                          <a:uLnTx/>
                          <a:uFillTx/>
                          <a:latin typeface="+mn-lt"/>
                          <a:ea typeface="+mn-ea"/>
                          <a:cs typeface="+mn-cs"/>
                        </a:rPr>
                        <a:t>Tasklet</a:t>
                      </a:r>
                      <a:r>
                        <a:rPr kumimoji="0" lang="en-US" altLang="zh-CN" sz="1200" b="1" i="0" u="none" strike="noStrike" kern="1200" cap="none" spc="0" normalizeH="0" baseline="0" dirty="0" smtClean="0">
                          <a:ln>
                            <a:noFill/>
                          </a:ln>
                          <a:solidFill>
                            <a:schemeClr val="tx1"/>
                          </a:solidFill>
                          <a:effectLst/>
                          <a:uLnTx/>
                          <a:uFillTx/>
                          <a:latin typeface="+mn-lt"/>
                          <a:ea typeface="+mn-ea"/>
                          <a:cs typeface="+mn-cs"/>
                        </a:rPr>
                        <a:t> &amp; Quartz</a:t>
                      </a:r>
                      <a:endParaRPr kumimoji="0" lang="zh-CN" altLang="en-US" sz="1200" b="1" i="0" u="none" strike="noStrike" kern="1200" cap="none" spc="0" normalizeH="0" baseline="0" dirty="0">
                        <a:ln>
                          <a:noFill/>
                        </a:ln>
                        <a:solidFill>
                          <a:schemeClr val="tx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mn-lt"/>
                          <a:ea typeface="+mn-ea"/>
                          <a:cs typeface="+mn-cs"/>
                        </a:rPr>
                        <a:t>×</a:t>
                      </a:r>
                      <a:endParaRPr kumimoji="0" lang="zh-CN" altLang="en-US" sz="1200" b="1" i="0" u="none" strike="noStrike" kern="1200" cap="none" spc="0" normalizeH="0" baseline="0" dirty="0" smtClean="0">
                        <a:ln>
                          <a:noFill/>
                        </a:ln>
                        <a:solidFill>
                          <a:schemeClr val="tx1"/>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228600" marR="0" lvl="0" indent="-228600" algn="ctr" defTabSz="914400" rtl="0" eaLnBrk="1" fontAlgn="auto" latinLnBrk="0" hangingPunct="1">
                        <a:lnSpc>
                          <a:spcPct val="100000"/>
                        </a:lnSpc>
                        <a:spcBef>
                          <a:spcPts val="0"/>
                        </a:spcBef>
                        <a:spcAft>
                          <a:spcPts val="0"/>
                        </a:spcAft>
                        <a:buClrTx/>
                        <a:buSzTx/>
                        <a:buFontTx/>
                        <a:buAutoNum type="arabicPeriod"/>
                        <a:tabLst/>
                        <a:defRPr/>
                      </a:pPr>
                      <a:r>
                        <a:rPr kumimoji="0" lang="en-US" altLang="zh-CN"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Guard rule</a:t>
                      </a:r>
                    </a:p>
                    <a:p>
                      <a:pPr marL="228600" marR="0" lvl="0" indent="-228600" algn="ctr" defTabSz="914400" rtl="0" eaLnBrk="1" fontAlgn="auto" latinLnBrk="0" hangingPunct="1">
                        <a:lnSpc>
                          <a:spcPct val="100000"/>
                        </a:lnSpc>
                        <a:spcBef>
                          <a:spcPts val="0"/>
                        </a:spcBef>
                        <a:spcAft>
                          <a:spcPts val="0"/>
                        </a:spcAft>
                        <a:buClrTx/>
                        <a:buSzTx/>
                        <a:buFontTx/>
                        <a:buAutoNum type="arabicPeriod"/>
                        <a:tabLst/>
                        <a:defRPr/>
                      </a:pPr>
                      <a:r>
                        <a:rPr kumimoji="0" lang="en-US" altLang="zh-CN" sz="1200" b="1" i="0" u="none" strike="noStrike" kern="1200" cap="none" spc="0" normalizeH="0" baseline="0" dirty="0" err="1" smtClean="0">
                          <a:ln>
                            <a:noFill/>
                          </a:ln>
                          <a:solidFill>
                            <a:schemeClr val="tx1"/>
                          </a:solidFill>
                          <a:effectLst/>
                          <a:uLnTx/>
                          <a:uFillTx/>
                          <a:latin typeface="Calibri"/>
                          <a:ea typeface="宋体" panose="02010600030101010101" pitchFamily="2" charset="-122"/>
                          <a:cs typeface="+mn-cs"/>
                        </a:rPr>
                        <a:t>Tasklet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dirty="0" smtClean="0">
                          <a:ln>
                            <a:noFill/>
                          </a:ln>
                          <a:solidFill>
                            <a:schemeClr val="tx1"/>
                          </a:solidFill>
                          <a:effectLst/>
                          <a:uLnTx/>
                          <a:uFillTx/>
                          <a:latin typeface="Calibri"/>
                          <a:ea typeface="宋体" panose="02010600030101010101" pitchFamily="2" charset="-122"/>
                          <a:cs typeface="+mn-cs"/>
                        </a:rPr>
                        <a:t>√</a:t>
                      </a:r>
                      <a:endParaRPr kumimoji="0" lang="zh-CN" altLang="en-US" sz="1200" b="1" i="0" u="none" strike="noStrike" kern="1200" cap="none" spc="0" normalizeH="0" baseline="0" dirty="0">
                        <a:ln>
                          <a:noFill/>
                        </a:ln>
                        <a:solidFill>
                          <a:schemeClr val="tx1"/>
                        </a:solidFill>
                        <a:effectLst/>
                        <a:uLnTx/>
                        <a:uFillTx/>
                        <a:latin typeface="Calibri"/>
                        <a:ea typeface="宋体" panose="02010600030101010101" pitchFamily="2" charset="-122"/>
                        <a:cs typeface="+mn-cs"/>
                      </a:endParaRPr>
                    </a:p>
                  </a:txBody>
                  <a:tcPr anchor="ctr"/>
                </a:tc>
                <a:extLst>
                  <a:ext uri="{0D108BD9-81ED-4DB2-BD59-A6C34878D82A}">
                    <a16:rowId xmlns:a16="http://schemas.microsoft.com/office/drawing/2014/main" val="1396868486"/>
                  </a:ext>
                </a:extLst>
              </a:tr>
            </a:tbl>
          </a:graphicData>
        </a:graphic>
      </p:graphicFrame>
    </p:spTree>
    <p:extLst>
      <p:ext uri="{BB962C8B-B14F-4D97-AF65-F5344CB8AC3E}">
        <p14:creationId xmlns:p14="http://schemas.microsoft.com/office/powerpoint/2010/main" val="862519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Reference</a:t>
            </a:r>
            <a:endParaRPr lang="zh-CN" altLang="en-US" sz="5400" dirty="0"/>
          </a:p>
        </p:txBody>
      </p:sp>
      <p:sp>
        <p:nvSpPr>
          <p:cNvPr id="4" name="矩形 3"/>
          <p:cNvSpPr/>
          <p:nvPr/>
        </p:nvSpPr>
        <p:spPr>
          <a:xfrm>
            <a:off x="982717" y="1375018"/>
            <a:ext cx="9832428" cy="2862322"/>
          </a:xfrm>
          <a:prstGeom prst="rect">
            <a:avLst/>
          </a:prstGeom>
        </p:spPr>
        <p:txBody>
          <a:bodyPr wrap="square">
            <a:spAutoFit/>
          </a:bodyPr>
          <a:lstStyle/>
          <a:p>
            <a:r>
              <a:rPr lang="en-US" altLang="zh-CN" dirty="0" smtClean="0">
                <a:solidFill>
                  <a:srgbClr val="222222"/>
                </a:solidFill>
                <a:latin typeface="Arial" panose="020B0604020202020204" pitchFamily="34" charset="0"/>
              </a:rPr>
              <a:t>[1] </a:t>
            </a:r>
            <a:r>
              <a:rPr lang="en-US" altLang="zh-CN" dirty="0" err="1" smtClean="0">
                <a:solidFill>
                  <a:srgbClr val="222222"/>
                </a:solidFill>
                <a:latin typeface="Arial" panose="020B0604020202020204" pitchFamily="34" charset="0"/>
              </a:rPr>
              <a:t>Arjunan</a:t>
            </a:r>
            <a:r>
              <a:rPr lang="en-US" altLang="zh-CN" dirty="0" smtClean="0">
                <a:solidFill>
                  <a:srgbClr val="222222"/>
                </a:solidFill>
                <a:latin typeface="Arial" panose="020B0604020202020204" pitchFamily="34" charset="0"/>
              </a:rPr>
              <a:t> </a:t>
            </a:r>
            <a:r>
              <a:rPr lang="en-US" altLang="zh-CN" dirty="0">
                <a:solidFill>
                  <a:srgbClr val="222222"/>
                </a:solidFill>
                <a:latin typeface="Arial" panose="020B0604020202020204" pitchFamily="34" charset="0"/>
              </a:rPr>
              <a:t>P, </a:t>
            </a:r>
            <a:r>
              <a:rPr lang="en-US" altLang="zh-CN" dirty="0" err="1">
                <a:solidFill>
                  <a:srgbClr val="222222"/>
                </a:solidFill>
                <a:latin typeface="Arial" panose="020B0604020202020204" pitchFamily="34" charset="0"/>
              </a:rPr>
              <a:t>Saha</a:t>
            </a:r>
            <a:r>
              <a:rPr lang="en-US" altLang="zh-CN" dirty="0">
                <a:solidFill>
                  <a:srgbClr val="222222"/>
                </a:solidFill>
                <a:latin typeface="Arial" panose="020B0604020202020204" pitchFamily="34" charset="0"/>
              </a:rPr>
              <a:t> M, Choi H, et al. </a:t>
            </a:r>
            <a:r>
              <a:rPr lang="en-US" altLang="zh-CN" dirty="0" err="1">
                <a:solidFill>
                  <a:srgbClr val="222222"/>
                </a:solidFill>
                <a:latin typeface="Arial" panose="020B0604020202020204" pitchFamily="34" charset="0"/>
              </a:rPr>
              <a:t>SensorAct</a:t>
            </a:r>
            <a:r>
              <a:rPr lang="en-US" altLang="zh-CN" dirty="0">
                <a:solidFill>
                  <a:srgbClr val="222222"/>
                </a:solidFill>
                <a:latin typeface="Arial" panose="020B0604020202020204" pitchFamily="34" charset="0"/>
              </a:rPr>
              <a:t>: A Decentralized and Scriptable Middleware for Smart Energy Buildings[J</a:t>
            </a:r>
            <a:r>
              <a:rPr lang="en-US" altLang="zh-CN" dirty="0" smtClean="0">
                <a:solidFill>
                  <a:srgbClr val="222222"/>
                </a:solidFill>
                <a:latin typeface="Arial" panose="020B0604020202020204" pitchFamily="34" charset="0"/>
              </a:rPr>
              <a:t>].</a:t>
            </a:r>
          </a:p>
          <a:p>
            <a:endParaRPr lang="en-US" altLang="zh-CN" dirty="0" smtClean="0">
              <a:solidFill>
                <a:srgbClr val="222222"/>
              </a:solidFill>
              <a:latin typeface="Arial" panose="020B0604020202020204" pitchFamily="34" charset="0"/>
            </a:endParaRPr>
          </a:p>
          <a:p>
            <a:r>
              <a:rPr lang="en-US" altLang="zh-CN" dirty="0" smtClean="0">
                <a:solidFill>
                  <a:srgbClr val="222222"/>
                </a:solidFill>
                <a:latin typeface="Arial" panose="020B0604020202020204" pitchFamily="34" charset="0"/>
              </a:rPr>
              <a:t>[2] </a:t>
            </a:r>
            <a:r>
              <a:rPr lang="en-US" altLang="zh-CN" dirty="0" err="1" smtClean="0">
                <a:solidFill>
                  <a:srgbClr val="222222"/>
                </a:solidFill>
                <a:latin typeface="Arial" panose="020B0604020202020204" pitchFamily="34" charset="0"/>
              </a:rPr>
              <a:t>Arjunan</a:t>
            </a:r>
            <a:r>
              <a:rPr lang="en-US" altLang="zh-CN" dirty="0" smtClean="0">
                <a:solidFill>
                  <a:srgbClr val="222222"/>
                </a:solidFill>
                <a:latin typeface="Arial" panose="020B0604020202020204" pitchFamily="34" charset="0"/>
              </a:rPr>
              <a:t> </a:t>
            </a:r>
            <a:r>
              <a:rPr lang="en-US" altLang="zh-CN" dirty="0">
                <a:solidFill>
                  <a:srgbClr val="222222"/>
                </a:solidFill>
                <a:latin typeface="Arial" panose="020B0604020202020204" pitchFamily="34" charset="0"/>
              </a:rPr>
              <a:t>P, </a:t>
            </a:r>
            <a:r>
              <a:rPr lang="en-US" altLang="zh-CN" dirty="0" err="1">
                <a:solidFill>
                  <a:srgbClr val="222222"/>
                </a:solidFill>
                <a:latin typeface="Arial" panose="020B0604020202020204" pitchFamily="34" charset="0"/>
              </a:rPr>
              <a:t>Batra</a:t>
            </a:r>
            <a:r>
              <a:rPr lang="en-US" altLang="zh-CN" dirty="0">
                <a:solidFill>
                  <a:srgbClr val="222222"/>
                </a:solidFill>
                <a:latin typeface="Arial" panose="020B0604020202020204" pitchFamily="34" charset="0"/>
              </a:rPr>
              <a:t> N, Choi H, et al. </a:t>
            </a:r>
            <a:r>
              <a:rPr lang="en-US" altLang="zh-CN" dirty="0" err="1">
                <a:solidFill>
                  <a:srgbClr val="222222"/>
                </a:solidFill>
                <a:latin typeface="Arial" panose="020B0604020202020204" pitchFamily="34" charset="0"/>
              </a:rPr>
              <a:t>SensorAct</a:t>
            </a:r>
            <a:r>
              <a:rPr lang="en-US" altLang="zh-CN" dirty="0">
                <a:solidFill>
                  <a:srgbClr val="222222"/>
                </a:solidFill>
                <a:latin typeface="Arial" panose="020B0604020202020204" pitchFamily="34" charset="0"/>
              </a:rPr>
              <a:t>: a privacy and security aware federated middleware for building management[C]//Proceedings of the Fourth ACM Workshop on Embedded Sensing Systems for Energy-Efficiency in Buildings. ACM, 2012: 80-87</a:t>
            </a:r>
            <a:r>
              <a:rPr lang="en-US" altLang="zh-CN" dirty="0" smtClean="0">
                <a:solidFill>
                  <a:srgbClr val="222222"/>
                </a:solidFill>
                <a:latin typeface="Arial" panose="020B0604020202020204" pitchFamily="34" charset="0"/>
              </a:rPr>
              <a:t>.</a:t>
            </a:r>
          </a:p>
          <a:p>
            <a:endParaRPr lang="en-US" altLang="zh-CN" dirty="0">
              <a:solidFill>
                <a:srgbClr val="222222"/>
              </a:solidFill>
              <a:latin typeface="Arial" panose="020B0604020202020204" pitchFamily="34" charset="0"/>
            </a:endParaRPr>
          </a:p>
          <a:p>
            <a:r>
              <a:rPr lang="en-US" altLang="zh-CN" dirty="0" smtClean="0">
                <a:solidFill>
                  <a:srgbClr val="222222"/>
                </a:solidFill>
                <a:latin typeface="Arial" panose="020B0604020202020204" pitchFamily="34" charset="0"/>
              </a:rPr>
              <a:t>[3] </a:t>
            </a:r>
            <a:r>
              <a:rPr lang="en-US" altLang="zh-CN" dirty="0" err="1" smtClean="0">
                <a:solidFill>
                  <a:srgbClr val="222222"/>
                </a:solidFill>
                <a:latin typeface="Arial" panose="020B0604020202020204" pitchFamily="34" charset="0"/>
              </a:rPr>
              <a:t>Arjunan</a:t>
            </a:r>
            <a:r>
              <a:rPr lang="en-US" altLang="zh-CN" dirty="0" smtClean="0">
                <a:solidFill>
                  <a:srgbClr val="222222"/>
                </a:solidFill>
                <a:latin typeface="Arial" panose="020B0604020202020204" pitchFamily="34" charset="0"/>
              </a:rPr>
              <a:t> </a:t>
            </a:r>
            <a:r>
              <a:rPr lang="en-US" altLang="zh-CN" dirty="0">
                <a:solidFill>
                  <a:srgbClr val="222222"/>
                </a:solidFill>
                <a:latin typeface="Arial" panose="020B0604020202020204" pitchFamily="34" charset="0"/>
              </a:rPr>
              <a:t>P, </a:t>
            </a:r>
            <a:r>
              <a:rPr lang="en-US" altLang="zh-CN" dirty="0" err="1">
                <a:solidFill>
                  <a:srgbClr val="222222"/>
                </a:solidFill>
                <a:latin typeface="Arial" panose="020B0604020202020204" pitchFamily="34" charset="0"/>
              </a:rPr>
              <a:t>Saha</a:t>
            </a:r>
            <a:r>
              <a:rPr lang="en-US" altLang="zh-CN" dirty="0">
                <a:solidFill>
                  <a:srgbClr val="222222"/>
                </a:solidFill>
                <a:latin typeface="Arial" panose="020B0604020202020204" pitchFamily="34" charset="0"/>
              </a:rPr>
              <a:t> M, Gulati M, et al. </a:t>
            </a:r>
            <a:r>
              <a:rPr lang="en-US" altLang="zh-CN" dirty="0" err="1">
                <a:solidFill>
                  <a:srgbClr val="222222"/>
                </a:solidFill>
                <a:latin typeface="Arial" panose="020B0604020202020204" pitchFamily="34" charset="0"/>
              </a:rPr>
              <a:t>SensorAct</a:t>
            </a:r>
            <a:r>
              <a:rPr lang="en-US" altLang="zh-CN" dirty="0">
                <a:solidFill>
                  <a:srgbClr val="222222"/>
                </a:solidFill>
                <a:latin typeface="Arial" panose="020B0604020202020204" pitchFamily="34" charset="0"/>
              </a:rPr>
              <a:t>: Design and Implementation of Fine-grained Sensing and Control Sharing in Buildings[C]//the poster track of 10th USENIX Symposium on Networked Systems Design and Implementation (NSDI’13). 2013.</a:t>
            </a:r>
            <a:endParaRPr lang="zh-CN" alt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21319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Introduction</a:t>
            </a:r>
            <a:endParaRPr lang="zh-CN" altLang="en-US" sz="5400" dirty="0"/>
          </a:p>
        </p:txBody>
      </p:sp>
      <p:sp>
        <p:nvSpPr>
          <p:cNvPr id="3" name="内容占位符 2"/>
          <p:cNvSpPr>
            <a:spLocks noGrp="1"/>
          </p:cNvSpPr>
          <p:nvPr>
            <p:ph idx="1"/>
          </p:nvPr>
        </p:nvSpPr>
        <p:spPr/>
        <p:txBody>
          <a:bodyPr/>
          <a:lstStyle/>
          <a:p>
            <a:r>
              <a:rPr lang="en-US" altLang="zh-CN" dirty="0"/>
              <a:t>an open-source </a:t>
            </a:r>
            <a:r>
              <a:rPr lang="en-US" altLang="zh-CN" dirty="0" smtClean="0"/>
              <a:t>federated middleware for building management  </a:t>
            </a:r>
            <a:r>
              <a:rPr lang="en-US" altLang="zh-CN" dirty="0"/>
              <a:t>incorporating features targeting three </a:t>
            </a:r>
            <a:r>
              <a:rPr lang="en-US" altLang="zh-CN" dirty="0" smtClean="0"/>
              <a:t>specific requirements</a:t>
            </a:r>
            <a:r>
              <a:rPr lang="en-US" altLang="zh-CN" dirty="0"/>
              <a:t>: </a:t>
            </a:r>
            <a:endParaRPr lang="en-US" altLang="zh-CN" dirty="0" smtClean="0"/>
          </a:p>
          <a:p>
            <a:pPr lvl="1">
              <a:buFont typeface="Calibri" panose="020F0502020204030204" pitchFamily="34" charset="0"/>
              <a:buChar char="⁻"/>
            </a:pPr>
            <a:r>
              <a:rPr lang="en-US" altLang="zh-CN" dirty="0" smtClean="0"/>
              <a:t>Accommodating </a:t>
            </a:r>
            <a:r>
              <a:rPr lang="en-US" altLang="zh-CN" dirty="0"/>
              <a:t>a richer </a:t>
            </a:r>
            <a:r>
              <a:rPr lang="en-US" altLang="zh-CN" dirty="0" smtClean="0"/>
              <a:t>ecosystem of </a:t>
            </a:r>
            <a:r>
              <a:rPr lang="en-US" altLang="zh-CN" dirty="0"/>
              <a:t>sensors, actuators, and higher level third-party </a:t>
            </a:r>
            <a:r>
              <a:rPr lang="en-US" altLang="zh-CN" dirty="0" smtClean="0"/>
              <a:t>applications</a:t>
            </a:r>
            <a:r>
              <a:rPr lang="en-US" altLang="zh-CN" dirty="0"/>
              <a:t>;</a:t>
            </a:r>
            <a:endParaRPr lang="en-US" altLang="zh-CN" dirty="0" smtClean="0"/>
          </a:p>
          <a:p>
            <a:pPr lvl="1">
              <a:buFont typeface="Calibri" panose="020F0502020204030204" pitchFamily="34" charset="0"/>
              <a:buChar char="⁻"/>
            </a:pPr>
            <a:r>
              <a:rPr lang="en-US" altLang="zh-CN" dirty="0" smtClean="0">
                <a:solidFill>
                  <a:srgbClr val="FF0000"/>
                </a:solidFill>
              </a:rPr>
              <a:t>Participatory </a:t>
            </a:r>
            <a:r>
              <a:rPr lang="en-US" altLang="zh-CN" dirty="0">
                <a:solidFill>
                  <a:srgbClr val="FF0000"/>
                </a:solidFill>
              </a:rPr>
              <a:t>engagement of stakeholders other </a:t>
            </a:r>
            <a:r>
              <a:rPr lang="en-US" altLang="zh-CN" dirty="0" smtClean="0">
                <a:solidFill>
                  <a:srgbClr val="FF0000"/>
                </a:solidFill>
              </a:rPr>
              <a:t>than the </a:t>
            </a:r>
            <a:r>
              <a:rPr lang="en-US" altLang="zh-CN" dirty="0">
                <a:solidFill>
                  <a:srgbClr val="FF0000"/>
                </a:solidFill>
              </a:rPr>
              <a:t>facilities department, such as occupants, in setting </a:t>
            </a:r>
            <a:r>
              <a:rPr lang="en-US" altLang="zh-CN" dirty="0" smtClean="0">
                <a:solidFill>
                  <a:srgbClr val="FF0000"/>
                </a:solidFill>
              </a:rPr>
              <a:t>policies for </a:t>
            </a:r>
            <a:r>
              <a:rPr lang="en-US" altLang="zh-CN" dirty="0">
                <a:solidFill>
                  <a:srgbClr val="FF0000"/>
                </a:solidFill>
              </a:rPr>
              <a:t>management of sensor data and control of </a:t>
            </a:r>
            <a:r>
              <a:rPr lang="en-US" altLang="zh-CN" dirty="0" smtClean="0">
                <a:solidFill>
                  <a:srgbClr val="FF0000"/>
                </a:solidFill>
              </a:rPr>
              <a:t>electrical systems</a:t>
            </a:r>
            <a:r>
              <a:rPr lang="en-US" altLang="zh-CN" dirty="0">
                <a:solidFill>
                  <a:srgbClr val="FF0000"/>
                </a:solidFill>
              </a:rPr>
              <a:t>, without compromising on the overall </a:t>
            </a:r>
            <a:r>
              <a:rPr lang="en-US" altLang="zh-CN" dirty="0" smtClean="0">
                <a:solidFill>
                  <a:srgbClr val="FF0000"/>
                </a:solidFill>
              </a:rPr>
              <a:t>privacy and safety;</a:t>
            </a:r>
          </a:p>
          <a:p>
            <a:pPr lvl="1">
              <a:buFont typeface="Calibri" panose="020F0502020204030204" pitchFamily="34" charset="0"/>
              <a:buChar char="⁻"/>
            </a:pPr>
            <a:r>
              <a:rPr lang="en-US" altLang="zh-CN" dirty="0" smtClean="0"/>
              <a:t>Flexible </a:t>
            </a:r>
            <a:r>
              <a:rPr lang="en-US" altLang="zh-CN" dirty="0"/>
              <a:t>interfacing and information </a:t>
            </a:r>
            <a:r>
              <a:rPr lang="en-US" altLang="zh-CN" dirty="0" smtClean="0"/>
              <a:t>exchange with </a:t>
            </a:r>
            <a:r>
              <a:rPr lang="en-US" altLang="zh-CN" dirty="0"/>
              <a:t>systems external to a </a:t>
            </a:r>
            <a:r>
              <a:rPr lang="en-US" altLang="zh-CN" dirty="0" smtClean="0"/>
              <a:t>building.</a:t>
            </a:r>
          </a:p>
        </p:txBody>
      </p:sp>
    </p:spTree>
    <p:extLst>
      <p:ext uri="{BB962C8B-B14F-4D97-AF65-F5344CB8AC3E}">
        <p14:creationId xmlns:p14="http://schemas.microsoft.com/office/powerpoint/2010/main" val="3494510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Motivation</a:t>
            </a:r>
            <a:endParaRPr lang="zh-CN" altLang="en-US" sz="5400" dirty="0"/>
          </a:p>
        </p:txBody>
      </p:sp>
      <p:sp>
        <p:nvSpPr>
          <p:cNvPr id="3" name="内容占位符 2"/>
          <p:cNvSpPr>
            <a:spLocks noGrp="1"/>
          </p:cNvSpPr>
          <p:nvPr>
            <p:ph idx="1"/>
          </p:nvPr>
        </p:nvSpPr>
        <p:spPr/>
        <p:txBody>
          <a:bodyPr/>
          <a:lstStyle/>
          <a:p>
            <a:r>
              <a:rPr lang="en-US" altLang="zh-CN" dirty="0" smtClean="0"/>
              <a:t>Different </a:t>
            </a:r>
            <a:r>
              <a:rPr lang="en-US" altLang="zh-CN" dirty="0"/>
              <a:t>subsystems interacting with diverse </a:t>
            </a:r>
            <a:r>
              <a:rPr lang="en-US" altLang="zh-CN" dirty="0" smtClean="0"/>
              <a:t>occupants;</a:t>
            </a:r>
          </a:p>
          <a:p>
            <a:r>
              <a:rPr lang="en-US" altLang="zh-CN" dirty="0" smtClean="0"/>
              <a:t>Lack </a:t>
            </a:r>
            <a:r>
              <a:rPr lang="en-US" altLang="zh-CN" dirty="0"/>
              <a:t>a complex Cyber-Physical-Human </a:t>
            </a:r>
            <a:r>
              <a:rPr lang="en-US" altLang="zh-CN" dirty="0" smtClean="0"/>
              <a:t>infrastructure;</a:t>
            </a:r>
          </a:p>
          <a:p>
            <a:r>
              <a:rPr lang="en-US" altLang="zh-CN" dirty="0" smtClean="0"/>
              <a:t>Monitoring </a:t>
            </a:r>
            <a:r>
              <a:rPr lang="en-US" altLang="zh-CN" dirty="0"/>
              <a:t>and controlling this complex ecosystem is essential both for efficient and optimized operations of building subsystems and for influencing the occupant behavior</a:t>
            </a:r>
            <a:r>
              <a:rPr lang="en-US" altLang="zh-CN" dirty="0" smtClean="0"/>
              <a:t>.</a:t>
            </a:r>
          </a:p>
          <a:p>
            <a:r>
              <a:rPr lang="en-US" altLang="zh-CN" dirty="0" smtClean="0">
                <a:solidFill>
                  <a:srgbClr val="FF0000"/>
                </a:solidFill>
              </a:rPr>
              <a:t>The limitations of existing systems in data privacy, Intermittent, real-time control.</a:t>
            </a:r>
            <a:endParaRPr lang="zh-CN" altLang="en-US" dirty="0">
              <a:solidFill>
                <a:srgbClr val="FF0000"/>
              </a:solidFill>
            </a:endParaRPr>
          </a:p>
        </p:txBody>
      </p:sp>
    </p:spTree>
    <p:extLst>
      <p:ext uri="{BB962C8B-B14F-4D97-AF65-F5344CB8AC3E}">
        <p14:creationId xmlns:p14="http://schemas.microsoft.com/office/powerpoint/2010/main" val="38617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Architecture</a:t>
            </a:r>
            <a:endParaRPr lang="zh-CN" altLang="en-US" sz="5400" dirty="0"/>
          </a:p>
        </p:txBody>
      </p:sp>
      <p:pic>
        <p:nvPicPr>
          <p:cNvPr id="6" name="图片 5"/>
          <p:cNvPicPr>
            <a:picLocks noChangeAspect="1"/>
          </p:cNvPicPr>
          <p:nvPr/>
        </p:nvPicPr>
        <p:blipFill>
          <a:blip r:embed="rId2"/>
          <a:stretch>
            <a:fillRect/>
          </a:stretch>
        </p:blipFill>
        <p:spPr>
          <a:xfrm>
            <a:off x="3614970" y="882869"/>
            <a:ext cx="4583099" cy="5975131"/>
          </a:xfrm>
          <a:prstGeom prst="rect">
            <a:avLst/>
          </a:prstGeom>
        </p:spPr>
      </p:pic>
    </p:spTree>
    <p:extLst>
      <p:ext uri="{BB962C8B-B14F-4D97-AF65-F5344CB8AC3E}">
        <p14:creationId xmlns:p14="http://schemas.microsoft.com/office/powerpoint/2010/main" val="4260083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Architecture</a:t>
            </a:r>
            <a:endParaRPr lang="zh-CN" altLang="en-US" sz="5400" dirty="0"/>
          </a:p>
        </p:txBody>
      </p:sp>
      <p:pic>
        <p:nvPicPr>
          <p:cNvPr id="6" name="图片 5"/>
          <p:cNvPicPr>
            <a:picLocks noChangeAspect="1"/>
          </p:cNvPicPr>
          <p:nvPr/>
        </p:nvPicPr>
        <p:blipFill>
          <a:blip r:embed="rId3"/>
          <a:stretch>
            <a:fillRect/>
          </a:stretch>
        </p:blipFill>
        <p:spPr>
          <a:xfrm>
            <a:off x="3614970" y="882869"/>
            <a:ext cx="4583099" cy="5975131"/>
          </a:xfrm>
          <a:prstGeom prst="rect">
            <a:avLst/>
          </a:prstGeom>
        </p:spPr>
      </p:pic>
      <p:sp>
        <p:nvSpPr>
          <p:cNvPr id="9" name="矩形 8"/>
          <p:cNvSpPr/>
          <p:nvPr/>
        </p:nvSpPr>
        <p:spPr>
          <a:xfrm>
            <a:off x="3614970" y="5439103"/>
            <a:ext cx="4740754" cy="14188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70726" y="5856163"/>
            <a:ext cx="2444244" cy="584775"/>
          </a:xfrm>
          <a:prstGeom prst="rect">
            <a:avLst/>
          </a:prstGeom>
          <a:noFill/>
        </p:spPr>
        <p:txBody>
          <a:bodyPr wrap="square" rtlCol="0">
            <a:spAutoFit/>
          </a:bodyPr>
          <a:lstStyle/>
          <a:p>
            <a:r>
              <a:rPr lang="en-US" altLang="zh-CN" sz="3200" dirty="0" smtClean="0">
                <a:solidFill>
                  <a:srgbClr val="FF0000"/>
                </a:solidFill>
              </a:rPr>
              <a:t>Device Layer</a:t>
            </a:r>
            <a:endParaRPr lang="zh-CN" altLang="en-US" sz="3200" dirty="0">
              <a:solidFill>
                <a:srgbClr val="FF0000"/>
              </a:solidFill>
            </a:endParaRPr>
          </a:p>
        </p:txBody>
      </p:sp>
    </p:spTree>
    <p:extLst>
      <p:ext uri="{BB962C8B-B14F-4D97-AF65-F5344CB8AC3E}">
        <p14:creationId xmlns:p14="http://schemas.microsoft.com/office/powerpoint/2010/main" val="3789297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smtClean="0"/>
              <a:t>Architecture</a:t>
            </a:r>
            <a:endParaRPr lang="zh-CN" altLang="en-US" sz="5400" dirty="0"/>
          </a:p>
        </p:txBody>
      </p:sp>
      <p:pic>
        <p:nvPicPr>
          <p:cNvPr id="6" name="图片 5"/>
          <p:cNvPicPr>
            <a:picLocks noChangeAspect="1"/>
          </p:cNvPicPr>
          <p:nvPr/>
        </p:nvPicPr>
        <p:blipFill>
          <a:blip r:embed="rId2"/>
          <a:stretch>
            <a:fillRect/>
          </a:stretch>
        </p:blipFill>
        <p:spPr>
          <a:xfrm>
            <a:off x="3614970" y="882869"/>
            <a:ext cx="4583099" cy="5975131"/>
          </a:xfrm>
          <a:prstGeom prst="rect">
            <a:avLst/>
          </a:prstGeom>
        </p:spPr>
      </p:pic>
      <p:sp>
        <p:nvSpPr>
          <p:cNvPr id="9" name="矩形 8"/>
          <p:cNvSpPr/>
          <p:nvPr/>
        </p:nvSpPr>
        <p:spPr>
          <a:xfrm>
            <a:off x="3536143" y="4521124"/>
            <a:ext cx="4661926" cy="917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1338" y="4687724"/>
            <a:ext cx="2763632" cy="584775"/>
          </a:xfrm>
          <a:prstGeom prst="rect">
            <a:avLst/>
          </a:prstGeom>
          <a:noFill/>
        </p:spPr>
        <p:txBody>
          <a:bodyPr wrap="square" rtlCol="0">
            <a:spAutoFit/>
          </a:bodyPr>
          <a:lstStyle/>
          <a:p>
            <a:r>
              <a:rPr lang="en-US" altLang="zh-CN" sz="3200" dirty="0" smtClean="0">
                <a:solidFill>
                  <a:srgbClr val="FF0000"/>
                </a:solidFill>
              </a:rPr>
              <a:t>Gateway Layer</a:t>
            </a:r>
            <a:endParaRPr lang="zh-CN" altLang="en-US" sz="3200" dirty="0">
              <a:solidFill>
                <a:srgbClr val="FF0000"/>
              </a:solidFill>
            </a:endParaRPr>
          </a:p>
        </p:txBody>
      </p:sp>
    </p:spTree>
    <p:extLst>
      <p:ext uri="{BB962C8B-B14F-4D97-AF65-F5344CB8AC3E}">
        <p14:creationId xmlns:p14="http://schemas.microsoft.com/office/powerpoint/2010/main" val="679478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Architecture</a:t>
            </a:r>
            <a:endParaRPr lang="zh-CN" altLang="en-US" sz="5400" dirty="0"/>
          </a:p>
        </p:txBody>
      </p:sp>
      <p:pic>
        <p:nvPicPr>
          <p:cNvPr id="6" name="图片 5"/>
          <p:cNvPicPr>
            <a:picLocks noChangeAspect="1"/>
          </p:cNvPicPr>
          <p:nvPr/>
        </p:nvPicPr>
        <p:blipFill>
          <a:blip r:embed="rId3"/>
          <a:stretch>
            <a:fillRect/>
          </a:stretch>
        </p:blipFill>
        <p:spPr>
          <a:xfrm>
            <a:off x="3614970" y="882869"/>
            <a:ext cx="4583099" cy="5975131"/>
          </a:xfrm>
          <a:prstGeom prst="rect">
            <a:avLst/>
          </a:prstGeom>
        </p:spPr>
      </p:pic>
      <p:sp>
        <p:nvSpPr>
          <p:cNvPr id="9" name="矩形 8"/>
          <p:cNvSpPr/>
          <p:nvPr/>
        </p:nvSpPr>
        <p:spPr>
          <a:xfrm>
            <a:off x="3614970" y="2442681"/>
            <a:ext cx="4583099" cy="23815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41434" y="3285659"/>
            <a:ext cx="3173536" cy="584775"/>
          </a:xfrm>
          <a:prstGeom prst="rect">
            <a:avLst/>
          </a:prstGeom>
          <a:noFill/>
        </p:spPr>
        <p:txBody>
          <a:bodyPr wrap="square" rtlCol="0">
            <a:spAutoFit/>
          </a:bodyPr>
          <a:lstStyle/>
          <a:p>
            <a:r>
              <a:rPr lang="en-US" altLang="zh-CN" sz="3200" dirty="0" smtClean="0">
                <a:solidFill>
                  <a:srgbClr val="FF0000"/>
                </a:solidFill>
              </a:rPr>
              <a:t>Middleware Layer</a:t>
            </a:r>
            <a:endParaRPr lang="zh-CN" altLang="en-US" sz="3200" dirty="0">
              <a:solidFill>
                <a:srgbClr val="FF0000"/>
              </a:solidFill>
            </a:endParaRPr>
          </a:p>
        </p:txBody>
      </p:sp>
      <p:sp>
        <p:nvSpPr>
          <p:cNvPr id="4" name="文本框 3"/>
          <p:cNvSpPr txBox="1"/>
          <p:nvPr/>
        </p:nvSpPr>
        <p:spPr>
          <a:xfrm>
            <a:off x="8198069" y="2202303"/>
            <a:ext cx="3993931"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smtClean="0">
                <a:solidFill>
                  <a:srgbClr val="FF0000"/>
                </a:solidFill>
              </a:rPr>
              <a:t>VPDS</a:t>
            </a:r>
          </a:p>
          <a:p>
            <a:pPr marL="285750" lvl="1" indent="-285750">
              <a:buFont typeface="Calibri" panose="020F0502020204030204" pitchFamily="34" charset="0"/>
              <a:buChar char="⁻"/>
            </a:pPr>
            <a:r>
              <a:rPr lang="en-US" altLang="zh-CN" dirty="0" smtClean="0"/>
              <a:t>Data storage</a:t>
            </a:r>
          </a:p>
          <a:p>
            <a:pPr marL="285750" lvl="1" indent="-285750">
              <a:buFont typeface="Calibri" panose="020F0502020204030204" pitchFamily="34" charset="0"/>
              <a:buChar char="⁻"/>
            </a:pPr>
            <a:r>
              <a:rPr lang="en-US" altLang="zh-CN" dirty="0" smtClean="0"/>
              <a:t>Access control</a:t>
            </a:r>
          </a:p>
          <a:p>
            <a:pPr marL="285750" lvl="1" indent="-285750">
              <a:buFont typeface="Calibri" panose="020F0502020204030204" pitchFamily="34" charset="0"/>
              <a:buChar char="⁻"/>
            </a:pPr>
            <a:r>
              <a:rPr lang="en-US" altLang="zh-CN" dirty="0" smtClean="0"/>
              <a:t>Device management</a:t>
            </a:r>
            <a:endParaRPr lang="en-US" altLang="zh-CN" dirty="0"/>
          </a:p>
          <a:p>
            <a:pPr marL="285750" lvl="1" indent="-285750">
              <a:buFont typeface="Calibri" panose="020F0502020204030204" pitchFamily="34" charset="0"/>
              <a:buChar char="⁻"/>
            </a:pPr>
            <a:r>
              <a:rPr lang="en-US" altLang="zh-CN" dirty="0" smtClean="0"/>
              <a:t>Event control and management</a:t>
            </a:r>
            <a:endParaRPr lang="en-US" altLang="zh-CN" dirty="0"/>
          </a:p>
          <a:p>
            <a:pPr marL="285750" indent="-285750">
              <a:buFont typeface="Arial" panose="020B0604020202020204" pitchFamily="34" charset="0"/>
              <a:buChar char="•"/>
            </a:pPr>
            <a:r>
              <a:rPr lang="en-US" altLang="zh-CN" b="1" dirty="0" smtClean="0">
                <a:solidFill>
                  <a:srgbClr val="FF0000"/>
                </a:solidFill>
              </a:rPr>
              <a:t>Broker</a:t>
            </a:r>
          </a:p>
          <a:p>
            <a:pPr marL="285750" indent="-285750">
              <a:buFont typeface="Calibri" panose="020F0502020204030204" pitchFamily="34" charset="0"/>
              <a:buChar char="⁻"/>
            </a:pPr>
            <a:r>
              <a:rPr lang="en-US" altLang="zh-CN" dirty="0" smtClean="0"/>
              <a:t>User-VPDS connect management</a:t>
            </a:r>
          </a:p>
          <a:p>
            <a:pPr marL="285750" indent="-285750">
              <a:buFont typeface="Calibri" panose="020F0502020204030204" pitchFamily="34" charset="0"/>
              <a:buChar char="⁻"/>
            </a:pPr>
            <a:endParaRPr lang="zh-CN" altLang="en-US" dirty="0"/>
          </a:p>
        </p:txBody>
      </p:sp>
    </p:spTree>
    <p:extLst>
      <p:ext uri="{BB962C8B-B14F-4D97-AF65-F5344CB8AC3E}">
        <p14:creationId xmlns:p14="http://schemas.microsoft.com/office/powerpoint/2010/main" val="3088257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smtClean="0"/>
              <a:t>Architecture</a:t>
            </a:r>
            <a:endParaRPr lang="zh-CN" altLang="en-US" sz="5400" dirty="0"/>
          </a:p>
        </p:txBody>
      </p:sp>
      <p:pic>
        <p:nvPicPr>
          <p:cNvPr id="6" name="图片 5"/>
          <p:cNvPicPr>
            <a:picLocks noChangeAspect="1"/>
          </p:cNvPicPr>
          <p:nvPr/>
        </p:nvPicPr>
        <p:blipFill>
          <a:blip r:embed="rId3"/>
          <a:stretch>
            <a:fillRect/>
          </a:stretch>
        </p:blipFill>
        <p:spPr>
          <a:xfrm>
            <a:off x="3614970" y="882869"/>
            <a:ext cx="4583099" cy="5975131"/>
          </a:xfrm>
          <a:prstGeom prst="rect">
            <a:avLst/>
          </a:prstGeom>
        </p:spPr>
      </p:pic>
      <p:sp>
        <p:nvSpPr>
          <p:cNvPr id="9" name="矩形 8"/>
          <p:cNvSpPr/>
          <p:nvPr/>
        </p:nvSpPr>
        <p:spPr>
          <a:xfrm>
            <a:off x="3614970" y="904092"/>
            <a:ext cx="4583099" cy="16814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1338" y="1441094"/>
            <a:ext cx="2763632" cy="584775"/>
          </a:xfrm>
          <a:prstGeom prst="rect">
            <a:avLst/>
          </a:prstGeom>
          <a:noFill/>
        </p:spPr>
        <p:txBody>
          <a:bodyPr wrap="square" rtlCol="0">
            <a:spAutoFit/>
          </a:bodyPr>
          <a:lstStyle/>
          <a:p>
            <a:r>
              <a:rPr lang="en-US" altLang="zh-CN" sz="3200" dirty="0" smtClean="0">
                <a:solidFill>
                  <a:srgbClr val="FF0000"/>
                </a:solidFill>
              </a:rPr>
              <a:t>User/App Layer</a:t>
            </a:r>
            <a:endParaRPr lang="zh-CN" altLang="en-US" sz="3200" dirty="0">
              <a:solidFill>
                <a:srgbClr val="FF0000"/>
              </a:solidFill>
            </a:endParaRPr>
          </a:p>
        </p:txBody>
      </p:sp>
      <p:sp>
        <p:nvSpPr>
          <p:cNvPr id="3" name="矩形 2"/>
          <p:cNvSpPr/>
          <p:nvPr/>
        </p:nvSpPr>
        <p:spPr>
          <a:xfrm>
            <a:off x="8198069" y="882869"/>
            <a:ext cx="3993931" cy="2585323"/>
          </a:xfrm>
          <a:prstGeom prst="rect">
            <a:avLst/>
          </a:prstGeom>
        </p:spPr>
        <p:txBody>
          <a:bodyPr wrap="square">
            <a:spAutoFit/>
          </a:bodyPr>
          <a:lstStyle/>
          <a:p>
            <a:pPr marL="285750" indent="-285750">
              <a:buFont typeface="Arial" panose="020B0604020202020204" pitchFamily="34" charset="0"/>
              <a:buChar char="•"/>
            </a:pPr>
            <a:r>
              <a:rPr lang="en-US" altLang="zh-CN" b="1" dirty="0">
                <a:solidFill>
                  <a:srgbClr val="FF0000"/>
                </a:solidFill>
              </a:rPr>
              <a:t>A single user could be the owner of her own VPDS and user for some other VPDS, so they have two roles:</a:t>
            </a:r>
            <a:endParaRPr lang="zh-CN" altLang="en-US" b="1" dirty="0">
              <a:solidFill>
                <a:srgbClr val="FF0000"/>
              </a:solidFill>
            </a:endParaRPr>
          </a:p>
          <a:p>
            <a:pPr marL="285750" indent="-285750">
              <a:buFont typeface="Calibri" panose="020F0502020204030204" pitchFamily="34" charset="0"/>
              <a:buChar char="⁻"/>
            </a:pPr>
            <a:r>
              <a:rPr lang="en-US" altLang="zh-CN" dirty="0" smtClean="0"/>
              <a:t>An </a:t>
            </a:r>
            <a:r>
              <a:rPr lang="en-US" altLang="zh-CN" dirty="0"/>
              <a:t>owner of her own devices and their </a:t>
            </a:r>
            <a:r>
              <a:rPr lang="en-US" altLang="zh-CN" dirty="0" smtClean="0"/>
              <a:t>correspondingly associated VPDS;</a:t>
            </a:r>
          </a:p>
          <a:p>
            <a:pPr marL="285750" indent="-285750">
              <a:buFont typeface="Calibri" panose="020F0502020204030204" pitchFamily="34" charset="0"/>
              <a:buChar char="⁻"/>
            </a:pPr>
            <a:r>
              <a:rPr lang="en-US" altLang="zh-CN" dirty="0" smtClean="0"/>
              <a:t>A </a:t>
            </a:r>
            <a:r>
              <a:rPr lang="en-US" altLang="zh-CN" dirty="0"/>
              <a:t>user with data and control </a:t>
            </a:r>
            <a:r>
              <a:rPr lang="en-US" altLang="zh-CN" dirty="0" smtClean="0"/>
              <a:t>access as </a:t>
            </a:r>
            <a:r>
              <a:rPr lang="en-US" altLang="zh-CN" dirty="0"/>
              <a:t>per the privileges assigned by the owner of other VPDS</a:t>
            </a:r>
            <a:r>
              <a:rPr lang="en-US" altLang="zh-CN" dirty="0" smtClean="0"/>
              <a:t>.</a:t>
            </a:r>
            <a:endParaRPr lang="en-US" altLang="zh-CN" dirty="0"/>
          </a:p>
        </p:txBody>
      </p:sp>
    </p:spTree>
    <p:extLst>
      <p:ext uri="{BB962C8B-B14F-4D97-AF65-F5344CB8AC3E}">
        <p14:creationId xmlns:p14="http://schemas.microsoft.com/office/powerpoint/2010/main" val="1891666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ku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ku2" id="{A9253B00-8368-433C-A0A6-D3D20A4A5CA2}" vid="{335C5106-83D3-48FD-AD85-58898CFCA17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pku2</Template>
  <TotalTime>1188</TotalTime>
  <Words>1090</Words>
  <Application>Microsoft Office PowerPoint</Application>
  <PresentationFormat>宽屏</PresentationFormat>
  <Paragraphs>164</Paragraphs>
  <Slides>21</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宋体</vt:lpstr>
      <vt:lpstr>Arial</vt:lpstr>
      <vt:lpstr>Calibri</vt:lpstr>
      <vt:lpstr>pku2</vt:lpstr>
      <vt:lpstr>SensorAct：The Advanced Edition of SenSip</vt:lpstr>
      <vt:lpstr>Outline</vt:lpstr>
      <vt:lpstr>Introduction</vt:lpstr>
      <vt:lpstr>Motivation</vt:lpstr>
      <vt:lpstr>Architecture</vt:lpstr>
      <vt:lpstr>Architecture</vt:lpstr>
      <vt:lpstr>Architecture</vt:lpstr>
      <vt:lpstr>Architecture</vt:lpstr>
      <vt:lpstr>Architecture</vt:lpstr>
      <vt:lpstr>Virtual Personal Device Server (VPDS)</vt:lpstr>
      <vt:lpstr>Guard Rule Engine (VPDS)</vt:lpstr>
      <vt:lpstr>Guard Rule Engine (VPDS)</vt:lpstr>
      <vt:lpstr>Guard Rule Engine (VPDS)</vt:lpstr>
      <vt:lpstr>Script/Tasking Framework (VPDS)</vt:lpstr>
      <vt:lpstr>Script/Tasking Framework (VPDS)</vt:lpstr>
      <vt:lpstr>Script/Tasking Framework (VPDS)</vt:lpstr>
      <vt:lpstr>Broker</vt:lpstr>
      <vt:lpstr>Broker</vt:lpstr>
      <vt:lpstr>Application Scenario</vt:lpstr>
      <vt:lpstr>Contrast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SensorAct middleware</dc:title>
  <dc:creator>zjbpoping</dc:creator>
  <cp:lastModifiedBy>zjbpoping</cp:lastModifiedBy>
  <cp:revision>87</cp:revision>
  <dcterms:created xsi:type="dcterms:W3CDTF">2016-12-07T02:04:43Z</dcterms:created>
  <dcterms:modified xsi:type="dcterms:W3CDTF">2016-12-12T06:36:28Z</dcterms:modified>
</cp:coreProperties>
</file>