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6" r:id="rId3"/>
    <p:sldId id="259" r:id="rId4"/>
    <p:sldId id="260" r:id="rId5"/>
    <p:sldId id="262" r:id="rId6"/>
    <p:sldId id="261" r:id="rId7"/>
    <p:sldId id="263" r:id="rId8"/>
    <p:sldId id="269" r:id="rId9"/>
    <p:sldId id="270" r:id="rId10"/>
    <p:sldId id="271" r:id="rId11"/>
    <p:sldId id="273" r:id="rId12"/>
    <p:sldId id="272" r:id="rId13"/>
    <p:sldId id="265" r:id="rId14"/>
    <p:sldId id="266" r:id="rId15"/>
    <p:sldId id="274" r:id="rId16"/>
    <p:sldId id="277" r:id="rId17"/>
    <p:sldId id="278" r:id="rId18"/>
    <p:sldId id="279" r:id="rId19"/>
    <p:sldId id="267" r:id="rId20"/>
    <p:sldId id="26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6" autoAdjust="0"/>
    <p:restoredTop sz="94660"/>
  </p:normalViewPr>
  <p:slideViewPr>
    <p:cSldViewPr snapToGrid="0">
      <p:cViewPr varScale="1">
        <p:scale>
          <a:sx n="63" d="100"/>
          <a:sy n="63"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E8AD1-DF0E-4190-8901-4488345D9F8A}"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A1BB8-B542-4CDE-A072-EFC07A96B791}" type="slidenum">
              <a:rPr lang="zh-CN" altLang="en-US" smtClean="0"/>
              <a:t>‹#›</a:t>
            </a:fld>
            <a:endParaRPr lang="zh-CN" altLang="en-US"/>
          </a:p>
        </p:txBody>
      </p:sp>
    </p:spTree>
    <p:extLst>
      <p:ext uri="{BB962C8B-B14F-4D97-AF65-F5344CB8AC3E}">
        <p14:creationId xmlns:p14="http://schemas.microsoft.com/office/powerpoint/2010/main" val="269200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一种推和拉的关系</a:t>
            </a:r>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5</a:t>
            </a:fld>
            <a:endParaRPr lang="zh-CN" altLang="en-US"/>
          </a:p>
        </p:txBody>
      </p:sp>
    </p:spTree>
    <p:extLst>
      <p:ext uri="{BB962C8B-B14F-4D97-AF65-F5344CB8AC3E}">
        <p14:creationId xmlns:p14="http://schemas.microsoft.com/office/powerpoint/2010/main" val="97246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服务接口和交互协议，数据格式</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智能物品的数量不断增 加</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在物联网系统中提供服务 的智能物品会因移动和休眠等原因而失效，导致实 体服务的有效性在空间和时间上是动态变化的</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PM2.5 </a:t>
            </a:r>
            <a:r>
              <a:rPr lang="zh-CN" altLang="en-US" sz="1200" b="0" i="0" u="none" strike="noStrike" kern="1200" baseline="0" dirty="0" smtClean="0">
                <a:solidFill>
                  <a:schemeClr val="tx1"/>
                </a:solidFill>
                <a:latin typeface="+mn-lt"/>
                <a:ea typeface="+mn-ea"/>
                <a:cs typeface="+mn-cs"/>
              </a:rPr>
              <a:t>感知服务，某个地点与相邻地点的监测数据 具有一定的相关性，并且某个时间点的监测数据与 过去或未来近几个时间点的监测时间具有一定的 相关性</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智能物品或智能网关的计算 和存储能力有限</a:t>
            </a:r>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6</a:t>
            </a:fld>
            <a:endParaRPr lang="zh-CN" altLang="en-US"/>
          </a:p>
        </p:txBody>
      </p:sp>
    </p:spTree>
    <p:extLst>
      <p:ext uri="{BB962C8B-B14F-4D97-AF65-F5344CB8AC3E}">
        <p14:creationId xmlns:p14="http://schemas.microsoft.com/office/powerpoint/2010/main" val="319452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分布式对象是以远程方法</a:t>
            </a:r>
            <a:r>
              <a:rPr lang="zh-CN" altLang="en-US" sz="1200" b="0" i="0" u="none" strike="noStrike" kern="1200" baseline="0" dirty="0" smtClean="0">
                <a:solidFill>
                  <a:schemeClr val="tx1"/>
                </a:solidFill>
                <a:latin typeface="+mn-lt"/>
                <a:ea typeface="+mn-ea"/>
                <a:cs typeface="+mn-cs"/>
              </a:rPr>
              <a:t>或自定义</a:t>
            </a:r>
            <a:r>
              <a:rPr lang="zh-CN" altLang="en-US" sz="1200" b="0" i="0" u="none" strike="noStrike" kern="1200" baseline="0" dirty="0" smtClean="0">
                <a:solidFill>
                  <a:schemeClr val="tx1"/>
                </a:solidFill>
                <a:latin typeface="+mn-lt"/>
                <a:ea typeface="+mn-ea"/>
                <a:cs typeface="+mn-cs"/>
              </a:rPr>
              <a:t>的应用程序接口的形式</a:t>
            </a:r>
            <a:r>
              <a:rPr lang="zh-CN" altLang="en-US" sz="1200" b="0" i="0" u="none" strike="noStrike" kern="1200" baseline="0" dirty="0" smtClean="0">
                <a:solidFill>
                  <a:schemeClr val="tx1"/>
                </a:solidFill>
                <a:latin typeface="+mn-lt"/>
                <a:ea typeface="+mn-ea"/>
                <a:cs typeface="+mn-cs"/>
              </a:rPr>
              <a:t>提供</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智能</a:t>
            </a:r>
            <a:r>
              <a:rPr lang="zh-CN" altLang="en-US" sz="1200" b="0" i="0" u="none" strike="noStrike" kern="1200" baseline="0" dirty="0" smtClean="0">
                <a:solidFill>
                  <a:schemeClr val="tx1"/>
                </a:solidFill>
                <a:latin typeface="+mn-lt"/>
                <a:ea typeface="+mn-ea"/>
                <a:cs typeface="+mn-cs"/>
              </a:rPr>
              <a:t>体是以自 定义的交互接口的形式</a:t>
            </a:r>
            <a:r>
              <a:rPr lang="zh-CN" altLang="en-US" sz="1200" b="0" i="0" u="none" strike="noStrike" kern="1200" baseline="0" dirty="0" smtClean="0">
                <a:solidFill>
                  <a:schemeClr val="tx1"/>
                </a:solidFill>
                <a:latin typeface="+mn-lt"/>
                <a:ea typeface="+mn-ea"/>
                <a:cs typeface="+mn-cs"/>
              </a:rPr>
              <a:t>提供</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SOAP </a:t>
            </a:r>
            <a:r>
              <a:rPr lang="zh-CN" altLang="en-US" sz="1200" b="0" i="0" u="none" strike="noStrike" kern="1200" baseline="0" dirty="0" smtClean="0">
                <a:solidFill>
                  <a:schemeClr val="tx1"/>
                </a:solidFill>
                <a:latin typeface="+mn-lt"/>
                <a:ea typeface="+mn-ea"/>
                <a:cs typeface="+mn-cs"/>
              </a:rPr>
              <a:t>风格是以自定 义的</a:t>
            </a:r>
            <a:r>
              <a:rPr lang="en-US" altLang="zh-CN" sz="1200" b="0" i="0" u="none" strike="noStrike" kern="1200" baseline="0" dirty="0" smtClean="0">
                <a:solidFill>
                  <a:schemeClr val="tx1"/>
                </a:solidFill>
                <a:latin typeface="+mn-lt"/>
                <a:ea typeface="+mn-ea"/>
                <a:cs typeface="+mn-cs"/>
              </a:rPr>
              <a:t>Web </a:t>
            </a:r>
            <a:r>
              <a:rPr lang="zh-CN" altLang="en-US" sz="1200" b="0" i="0" u="none" strike="noStrike" kern="1200" baseline="0" dirty="0" smtClean="0">
                <a:solidFill>
                  <a:schemeClr val="tx1"/>
                </a:solidFill>
                <a:latin typeface="+mn-lt"/>
                <a:ea typeface="+mn-ea"/>
                <a:cs typeface="+mn-cs"/>
              </a:rPr>
              <a:t>服务接口的形式</a:t>
            </a:r>
            <a:r>
              <a:rPr lang="zh-CN" altLang="en-US" sz="1200" b="0" i="0" u="none" strike="noStrike" kern="1200" baseline="0" dirty="0" smtClean="0">
                <a:solidFill>
                  <a:schemeClr val="tx1"/>
                </a:solidFill>
                <a:latin typeface="+mn-lt"/>
                <a:ea typeface="+mn-ea"/>
                <a:cs typeface="+mn-cs"/>
              </a:rPr>
              <a:t>提供</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REST </a:t>
            </a:r>
            <a:r>
              <a:rPr lang="zh-CN" altLang="en-US" sz="1200" b="0" i="0" u="none" strike="noStrike" kern="1200" baseline="0" dirty="0" smtClean="0">
                <a:solidFill>
                  <a:schemeClr val="tx1"/>
                </a:solidFill>
                <a:latin typeface="+mn-lt"/>
                <a:ea typeface="+mn-ea"/>
                <a:cs typeface="+mn-cs"/>
              </a:rPr>
              <a:t>风格的</a:t>
            </a:r>
            <a:r>
              <a:rPr lang="en-US" altLang="zh-CN" sz="1200" b="0" i="0" u="none" strike="noStrike" kern="1200" baseline="0" dirty="0" smtClean="0">
                <a:solidFill>
                  <a:schemeClr val="tx1"/>
                </a:solidFill>
                <a:latin typeface="+mn-lt"/>
                <a:ea typeface="+mn-ea"/>
                <a:cs typeface="+mn-cs"/>
              </a:rPr>
              <a:t>Web </a:t>
            </a:r>
            <a:r>
              <a:rPr lang="zh-CN" altLang="en-US" sz="1200" b="0" i="0" u="none" strike="noStrike" kern="1200" baseline="0" dirty="0" smtClean="0">
                <a:solidFill>
                  <a:schemeClr val="tx1"/>
                </a:solidFill>
                <a:latin typeface="+mn-lt"/>
                <a:ea typeface="+mn-ea"/>
                <a:cs typeface="+mn-cs"/>
              </a:rPr>
              <a:t>服务是以标准化的</a:t>
            </a:r>
            <a:r>
              <a:rPr lang="en-US" altLang="zh-CN" sz="1200" b="0" i="0" u="none" strike="noStrike" kern="1200" baseline="0" dirty="0" smtClean="0">
                <a:solidFill>
                  <a:schemeClr val="tx1"/>
                </a:solidFill>
                <a:latin typeface="+mn-lt"/>
                <a:ea typeface="+mn-ea"/>
                <a:cs typeface="+mn-cs"/>
              </a:rPr>
              <a:t>HTTP </a:t>
            </a:r>
            <a:r>
              <a:rPr lang="zh-CN" altLang="en-US" sz="1200" b="0" i="0" u="none" strike="noStrike" kern="1200" baseline="0" dirty="0" smtClean="0">
                <a:solidFill>
                  <a:schemeClr val="tx1"/>
                </a:solidFill>
                <a:latin typeface="+mn-lt"/>
                <a:ea typeface="+mn-ea"/>
                <a:cs typeface="+mn-cs"/>
              </a:rPr>
              <a:t>操作原语的形式提供</a:t>
            </a:r>
            <a:endParaRPr lang="en-US" altLang="zh-CN"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用一个简单的例子来说明</a:t>
            </a:r>
            <a:r>
              <a:rPr lang="en-US" altLang="zh-CN" sz="1200" b="0" i="0" kern="1200" dirty="0" smtClean="0">
                <a:solidFill>
                  <a:schemeClr val="tx1"/>
                </a:solidFill>
                <a:effectLst/>
                <a:latin typeface="+mn-lt"/>
                <a:ea typeface="+mn-ea"/>
                <a:cs typeface="+mn-cs"/>
              </a:rPr>
              <a:t>SOAP</a:t>
            </a:r>
            <a:r>
              <a:rPr lang="zh-CN" altLang="en-US" sz="1200" b="0" i="0" kern="1200" dirty="0" smtClean="0">
                <a:solidFill>
                  <a:schemeClr val="tx1"/>
                </a:solidFill>
                <a:effectLst/>
                <a:latin typeface="+mn-lt"/>
                <a:ea typeface="+mn-ea"/>
                <a:cs typeface="+mn-cs"/>
              </a:rPr>
              <a:t>使用过程，一个</a:t>
            </a:r>
            <a:r>
              <a:rPr lang="en-US" altLang="zh-CN" sz="1200" b="0" i="0" kern="1200" dirty="0" smtClean="0">
                <a:solidFill>
                  <a:schemeClr val="tx1"/>
                </a:solidFill>
                <a:effectLst/>
                <a:latin typeface="+mn-lt"/>
                <a:ea typeface="+mn-ea"/>
                <a:cs typeface="+mn-cs"/>
              </a:rPr>
              <a:t>SOAP</a:t>
            </a:r>
            <a:r>
              <a:rPr lang="zh-CN" altLang="en-US" sz="1200" b="0" i="0" kern="1200" dirty="0" smtClean="0">
                <a:solidFill>
                  <a:schemeClr val="tx1"/>
                </a:solidFill>
                <a:effectLst/>
                <a:latin typeface="+mn-lt"/>
                <a:ea typeface="+mn-ea"/>
                <a:cs typeface="+mn-cs"/>
              </a:rPr>
              <a:t>消息可以发送到一个具有</a:t>
            </a:r>
            <a:r>
              <a:rPr lang="en-US" altLang="zh-CN" sz="1200" b="0" i="0" kern="1200" dirty="0" smtClean="0">
                <a:solidFill>
                  <a:schemeClr val="tx1"/>
                </a:solidFill>
                <a:effectLst/>
                <a:latin typeface="+mn-lt"/>
                <a:ea typeface="+mn-ea"/>
                <a:cs typeface="+mn-cs"/>
              </a:rPr>
              <a:t>Web Service</a:t>
            </a:r>
            <a:r>
              <a:rPr lang="zh-CN" altLang="en-US" sz="1200" b="0" i="0" kern="1200" dirty="0" smtClean="0">
                <a:solidFill>
                  <a:schemeClr val="tx1"/>
                </a:solidFill>
                <a:effectLst/>
                <a:latin typeface="+mn-lt"/>
                <a:ea typeface="+mn-ea"/>
                <a:cs typeface="+mn-cs"/>
              </a:rPr>
              <a:t>功能的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站点，例如，一个含有房价信息的数据库，消息的参数中标明这是一个查询消息，此站点将返回一个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格式的信息，其中包含了查询结果（价格，位置，特点，或者其他信息）。由于数据是用一种标准化的可分析的结构来传递的，所以可以直接被第三方站点所利用。</a:t>
            </a:r>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8</a:t>
            </a:fld>
            <a:endParaRPr lang="zh-CN" altLang="en-US"/>
          </a:p>
        </p:txBody>
      </p:sp>
    </p:spTree>
    <p:extLst>
      <p:ext uri="{BB962C8B-B14F-4D97-AF65-F5344CB8AC3E}">
        <p14:creationId xmlns:p14="http://schemas.microsoft.com/office/powerpoint/2010/main" val="269977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包括三个部分：</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profile</a:t>
            </a:r>
            <a:r>
              <a:rPr lang="zh-CN" altLang="en-US" sz="1200" b="0" i="0" u="none" strike="noStrike" kern="1200" baseline="0" dirty="0" smtClean="0">
                <a:solidFill>
                  <a:schemeClr val="tx1"/>
                </a:solidFill>
                <a:latin typeface="+mn-lt"/>
                <a:ea typeface="+mn-ea"/>
                <a:cs typeface="+mn-cs"/>
              </a:rPr>
              <a:t>，定义服 务的名字、描述、输入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输出语义；</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process</a:t>
            </a:r>
            <a:r>
              <a:rPr lang="zh-CN" altLang="en-US" sz="1200" b="0" i="0" u="none" strike="noStrike" kern="1200" baseline="0" dirty="0" smtClean="0">
                <a:solidFill>
                  <a:schemeClr val="tx1"/>
                </a:solidFill>
                <a:latin typeface="+mn-lt"/>
                <a:ea typeface="+mn-ea"/>
                <a:cs typeface="+mn-cs"/>
              </a:rPr>
              <a:t>，定 义输入和输出的参数；</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grounding</a:t>
            </a:r>
            <a:r>
              <a:rPr lang="zh-CN" altLang="en-US" sz="1200" b="0" i="0" u="none" strike="noStrike" kern="1200" baseline="0" dirty="0" smtClean="0">
                <a:solidFill>
                  <a:schemeClr val="tx1"/>
                </a:solidFill>
                <a:latin typeface="+mn-lt"/>
                <a:ea typeface="+mn-ea"/>
                <a:cs typeface="+mn-cs"/>
              </a:rPr>
              <a:t>，定义用户与 服务交互时的细节，包括入口点和参数等。</a:t>
            </a:r>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10</a:t>
            </a:fld>
            <a:endParaRPr lang="zh-CN" altLang="en-US"/>
          </a:p>
        </p:txBody>
      </p:sp>
    </p:spTree>
    <p:extLst>
      <p:ext uri="{BB962C8B-B14F-4D97-AF65-F5344CB8AC3E}">
        <p14:creationId xmlns:p14="http://schemas.microsoft.com/office/powerpoint/2010/main" val="1991234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t>
            </a:r>
            <a:r>
              <a:rPr lang="en-US" altLang="zh-CN" dirty="0" smtClean="0"/>
              <a:t>EASY-L </a:t>
            </a:r>
            <a:r>
              <a:rPr lang="zh-CN" altLang="en-US" dirty="0" smtClean="0"/>
              <a:t>描述的服务模型包含能力（</a:t>
            </a:r>
            <a:r>
              <a:rPr lang="en-US" altLang="zh-CN" dirty="0" smtClean="0"/>
              <a:t>Capacity</a:t>
            </a:r>
            <a:r>
              <a:rPr lang="zh-CN" altLang="en-US" dirty="0" smtClean="0"/>
              <a:t>）和属 性（</a:t>
            </a:r>
            <a:r>
              <a:rPr lang="en-US" altLang="zh-CN" dirty="0" smtClean="0"/>
              <a:t>Property</a:t>
            </a:r>
            <a:r>
              <a:rPr lang="zh-CN" altLang="en-US" dirty="0" smtClean="0"/>
              <a:t>）两个模块。能力模块用于表达设备 提供的服务或用于请求的服务，即服务的功能性属 性，具体包括输入（</a:t>
            </a:r>
            <a:r>
              <a:rPr lang="en-US" altLang="zh-CN" dirty="0" smtClean="0"/>
              <a:t>Input</a:t>
            </a:r>
            <a:r>
              <a:rPr lang="zh-CN" altLang="en-US" dirty="0" smtClean="0"/>
              <a:t>）、输出（</a:t>
            </a:r>
            <a:r>
              <a:rPr lang="en-US" altLang="zh-CN" dirty="0" smtClean="0"/>
              <a:t>Output</a:t>
            </a:r>
            <a:r>
              <a:rPr lang="zh-CN" altLang="en-US" dirty="0" smtClean="0"/>
              <a:t>）和类型 （</a:t>
            </a:r>
            <a:r>
              <a:rPr lang="en-US" altLang="zh-CN" dirty="0" smtClean="0"/>
              <a:t>Category</a:t>
            </a:r>
            <a:r>
              <a:rPr lang="zh-CN" altLang="en-US" dirty="0" smtClean="0"/>
              <a:t>）三个部分；属性模块用于表达服务的 非功能性属性，包括服务的情境信息（</a:t>
            </a:r>
            <a:r>
              <a:rPr lang="en-US" altLang="zh-CN" dirty="0" smtClean="0"/>
              <a:t>Context</a:t>
            </a:r>
            <a:r>
              <a:rPr lang="zh-CN" altLang="en-US" dirty="0" smtClean="0"/>
              <a:t>）， 如物理环境信息、用户信息、平台的软硬件信息和 服务质量信息（</a:t>
            </a:r>
            <a:r>
              <a:rPr lang="en-US" altLang="zh-CN" dirty="0" err="1" smtClean="0"/>
              <a:t>QoS</a:t>
            </a:r>
            <a:r>
              <a:rPr lang="en-US" altLang="zh-CN" dirty="0" smtClean="0"/>
              <a:t> Information</a:t>
            </a:r>
            <a:r>
              <a:rPr lang="zh-CN" altLang="en-US" dirty="0" smtClean="0"/>
              <a:t>），如服务代价、服 务性能、服务可靠性、安全性等。类型、输入、输出、 情境信息和服务质量信息这几个模块都以本体的 形式进行定义和描述。</a:t>
            </a:r>
          </a:p>
        </p:txBody>
      </p:sp>
      <p:sp>
        <p:nvSpPr>
          <p:cNvPr id="4" name="灯片编号占位符 3"/>
          <p:cNvSpPr>
            <a:spLocks noGrp="1"/>
          </p:cNvSpPr>
          <p:nvPr>
            <p:ph type="sldNum" sz="quarter" idx="10"/>
          </p:nvPr>
        </p:nvSpPr>
        <p:spPr/>
        <p:txBody>
          <a:bodyPr/>
          <a:lstStyle/>
          <a:p>
            <a:fld id="{346A1BB8-B542-4CDE-A072-EFC07A96B791}" type="slidenum">
              <a:rPr lang="zh-CN" altLang="en-US" smtClean="0"/>
              <a:t>11</a:t>
            </a:fld>
            <a:endParaRPr lang="zh-CN" altLang="en-US"/>
          </a:p>
        </p:txBody>
      </p:sp>
    </p:spTree>
    <p:extLst>
      <p:ext uri="{BB962C8B-B14F-4D97-AF65-F5344CB8AC3E}">
        <p14:creationId xmlns:p14="http://schemas.microsoft.com/office/powerpoint/2010/main" val="335858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其中资源属性（</a:t>
            </a:r>
            <a:r>
              <a:rPr lang="en-US" altLang="zh-CN" sz="1200" b="0" i="0" u="none" strike="noStrike" kern="1200" baseline="0" dirty="0" smtClean="0">
                <a:solidFill>
                  <a:schemeClr val="tx1"/>
                </a:solidFill>
                <a:latin typeface="+mn-lt"/>
                <a:ea typeface="+mn-ea"/>
                <a:cs typeface="+mn-cs"/>
              </a:rPr>
              <a:t>Profile</a:t>
            </a:r>
            <a:r>
              <a:rPr lang="zh-CN" altLang="en-US" sz="1200" b="0" i="0" u="none" strike="noStrike" kern="1200" baseline="0" dirty="0" smtClean="0">
                <a:solidFill>
                  <a:schemeClr val="tx1"/>
                </a:solidFill>
                <a:latin typeface="+mn-lt"/>
                <a:ea typeface="+mn-ea"/>
                <a:cs typeface="+mn-cs"/>
              </a:rPr>
              <a:t>）、资源所处情境 （</a:t>
            </a:r>
            <a:r>
              <a:rPr lang="en-US" altLang="zh-CN" sz="1200" b="0" i="0" u="none" strike="noStrike" kern="1200" baseline="0" dirty="0" smtClean="0">
                <a:solidFill>
                  <a:schemeClr val="tx1"/>
                </a:solidFill>
                <a:latin typeface="+mn-lt"/>
                <a:ea typeface="+mn-ea"/>
                <a:cs typeface="+mn-cs"/>
              </a:rPr>
              <a:t>Context </a:t>
            </a:r>
            <a:r>
              <a:rPr lang="zh-CN" altLang="en-US" sz="1200" b="0" i="0" u="none" strike="noStrike" kern="1200" baseline="0" dirty="0" smtClean="0">
                <a:solidFill>
                  <a:schemeClr val="tx1"/>
                </a:solidFill>
                <a:latin typeface="+mn-lt"/>
                <a:ea typeface="+mn-ea"/>
                <a:cs typeface="+mn-cs"/>
              </a:rPr>
              <a:t>）、服务（</a:t>
            </a:r>
            <a:r>
              <a:rPr lang="en-US" altLang="zh-CN" sz="1200" b="0" i="0" u="none" strike="noStrike" kern="1200" baseline="0" dirty="0" smtClean="0">
                <a:solidFill>
                  <a:schemeClr val="tx1"/>
                </a:solidFill>
                <a:latin typeface="+mn-lt"/>
                <a:ea typeface="+mn-ea"/>
                <a:cs typeface="+mn-cs"/>
              </a:rPr>
              <a:t>Service </a:t>
            </a:r>
            <a:r>
              <a:rPr lang="zh-CN" altLang="en-US" sz="1200" b="0" i="0" u="none" strike="noStrike" kern="1200" baseline="0" dirty="0" smtClean="0">
                <a:solidFill>
                  <a:schemeClr val="tx1"/>
                </a:solidFill>
                <a:latin typeface="+mn-lt"/>
                <a:ea typeface="+mn-ea"/>
                <a:cs typeface="+mn-cs"/>
              </a:rPr>
              <a:t>）、服务提供约束 （</a:t>
            </a:r>
            <a:r>
              <a:rPr lang="en-US" altLang="zh-CN" sz="1200" b="0" i="0" u="none" strike="noStrike" kern="1200" baseline="0" dirty="0" smtClean="0">
                <a:solidFill>
                  <a:schemeClr val="tx1"/>
                </a:solidFill>
                <a:latin typeface="+mn-lt"/>
                <a:ea typeface="+mn-ea"/>
                <a:cs typeface="+mn-cs"/>
              </a:rPr>
              <a:t>Constraints</a:t>
            </a:r>
            <a:r>
              <a:rPr lang="zh-CN" altLang="en-US" sz="1200" b="0" i="0" u="none" strike="noStrike" kern="1200" baseline="0" dirty="0" smtClean="0">
                <a:solidFill>
                  <a:schemeClr val="tx1"/>
                </a:solidFill>
                <a:latin typeface="+mn-lt"/>
                <a:ea typeface="+mn-ea"/>
                <a:cs typeface="+mn-cs"/>
              </a:rPr>
              <a:t>）这几个模块都以本体的形式进行定义和描述</a:t>
            </a:r>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12</a:t>
            </a:fld>
            <a:endParaRPr lang="zh-CN" altLang="en-US"/>
          </a:p>
        </p:txBody>
      </p:sp>
    </p:spTree>
    <p:extLst>
      <p:ext uri="{BB962C8B-B14F-4D97-AF65-F5344CB8AC3E}">
        <p14:creationId xmlns:p14="http://schemas.microsoft.com/office/powerpoint/2010/main" val="1083295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当多个人想要使用正在使用的特定</a:t>
            </a:r>
            <a:r>
              <a:rPr lang="en-US" altLang="zh-CN" dirty="0" err="1" smtClean="0"/>
              <a:t>IoT</a:t>
            </a:r>
            <a:r>
              <a:rPr lang="zh-CN" altLang="en-US" dirty="0" smtClean="0"/>
              <a:t>设备时，通过查看作为该设备的最近邻的设备而推荐其他类似设备而无需手动设置所有设备的本体描述是有意义的在系统中。</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随着设备上线并得到使用，创建使用日志，并且可以使用数据分析来对该设备进行分类。在这种方法中需要解决的关键研究问题是确保在挖掘设备或服务的使用日志时可以保持用户的隐私。</a:t>
            </a:r>
          </a:p>
          <a:p>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17</a:t>
            </a:fld>
            <a:endParaRPr lang="zh-CN" altLang="en-US"/>
          </a:p>
        </p:txBody>
      </p:sp>
    </p:spTree>
    <p:extLst>
      <p:ext uri="{BB962C8B-B14F-4D97-AF65-F5344CB8AC3E}">
        <p14:creationId xmlns:p14="http://schemas.microsoft.com/office/powerpoint/2010/main" val="173851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A1BB8-B542-4CDE-A072-EFC07A96B791}" type="slidenum">
              <a:rPr lang="zh-CN" altLang="en-US" smtClean="0"/>
              <a:t>21</a:t>
            </a:fld>
            <a:endParaRPr lang="zh-CN" altLang="en-US"/>
          </a:p>
        </p:txBody>
      </p:sp>
    </p:spTree>
    <p:extLst>
      <p:ext uri="{BB962C8B-B14F-4D97-AF65-F5344CB8AC3E}">
        <p14:creationId xmlns:p14="http://schemas.microsoft.com/office/powerpoint/2010/main" val="25076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76BBE505-1A21-4C0A-8838-E1BDE15ED0A6}" type="datetimeFigureOut">
              <a:rPr lang="zh-CN" altLang="en-US" smtClean="0"/>
              <a:t>2017/3/10</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6C26D2BE-45E3-4554-BAB4-B2582AC1C319}" type="slidenum">
              <a:rPr lang="zh-CN" altLang="en-US" smtClean="0"/>
              <a:t>‹#›</a:t>
            </a:fld>
            <a:endParaRPr lang="zh-CN" altLang="en-US"/>
          </a:p>
        </p:txBody>
      </p:sp>
    </p:spTree>
    <p:extLst>
      <p:ext uri="{BB962C8B-B14F-4D97-AF65-F5344CB8AC3E}">
        <p14:creationId xmlns:p14="http://schemas.microsoft.com/office/powerpoint/2010/main" val="968951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9211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76BBE505-1A21-4C0A-8838-E1BDE15ED0A6}" type="datetimeFigureOut">
              <a:rPr lang="zh-CN" altLang="en-US" smtClean="0"/>
              <a:t>2017/3/10</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6C26D2BE-45E3-4554-BAB4-B2582AC1C319}" type="slidenum">
              <a:rPr lang="zh-CN" altLang="en-US" smtClean="0"/>
              <a:t>‹#›</a:t>
            </a:fld>
            <a:endParaRPr lang="zh-CN" altLang="en-US"/>
          </a:p>
        </p:txBody>
      </p:sp>
    </p:spTree>
    <p:extLst>
      <p:ext uri="{BB962C8B-B14F-4D97-AF65-F5344CB8AC3E}">
        <p14:creationId xmlns:p14="http://schemas.microsoft.com/office/powerpoint/2010/main" val="1969802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76BBE505-1A21-4C0A-8838-E1BDE15ED0A6}" type="datetimeFigureOut">
              <a:rPr lang="zh-CN" altLang="en-US" smtClean="0"/>
              <a:t>2017/3/10</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6C26D2BE-45E3-4554-BAB4-B2582AC1C319}" type="slidenum">
              <a:rPr lang="zh-CN" altLang="en-US" smtClean="0"/>
              <a:t>‹#›</a:t>
            </a:fld>
            <a:endParaRPr lang="zh-CN" altLang="en-US"/>
          </a:p>
        </p:txBody>
      </p:sp>
    </p:spTree>
    <p:extLst>
      <p:ext uri="{BB962C8B-B14F-4D97-AF65-F5344CB8AC3E}">
        <p14:creationId xmlns:p14="http://schemas.microsoft.com/office/powerpoint/2010/main" val="32885494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243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76BBE505-1A21-4C0A-8838-E1BDE15ED0A6}" type="datetimeFigureOut">
              <a:rPr lang="zh-CN" altLang="en-US" smtClean="0"/>
              <a:t>2017/3/10</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6C26D2BE-45E3-4554-BAB4-B2582AC1C319}" type="slidenum">
              <a:rPr lang="zh-CN" altLang="en-US" smtClean="0"/>
              <a:t>‹#›</a:t>
            </a:fld>
            <a:endParaRPr lang="zh-CN" altLang="en-US"/>
          </a:p>
        </p:txBody>
      </p:sp>
    </p:spTree>
    <p:extLst>
      <p:ext uri="{BB962C8B-B14F-4D97-AF65-F5344CB8AC3E}">
        <p14:creationId xmlns:p14="http://schemas.microsoft.com/office/powerpoint/2010/main" val="34439120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2691" y="6093296"/>
            <a:ext cx="2467939" cy="52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0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面向服务的物联网中间件</a:t>
            </a:r>
            <a:endParaRPr lang="zh-CN" altLang="en-US" dirty="0"/>
          </a:p>
        </p:txBody>
      </p:sp>
      <p:sp>
        <p:nvSpPr>
          <p:cNvPr id="3" name="副标题 2"/>
          <p:cNvSpPr>
            <a:spLocks noGrp="1"/>
          </p:cNvSpPr>
          <p:nvPr>
            <p:ph type="subTitle" idx="1"/>
          </p:nvPr>
        </p:nvSpPr>
        <p:spPr/>
        <p:txBody>
          <a:bodyPr/>
          <a:lstStyle/>
          <a:p>
            <a:r>
              <a:rPr lang="zh-CN" altLang="en-US" dirty="0" smtClean="0"/>
              <a:t>张静斌</a:t>
            </a:r>
            <a:endParaRPr lang="zh-CN" altLang="en-US" dirty="0"/>
          </a:p>
        </p:txBody>
      </p:sp>
    </p:spTree>
    <p:extLst>
      <p:ext uri="{BB962C8B-B14F-4D97-AF65-F5344CB8AC3E}">
        <p14:creationId xmlns:p14="http://schemas.microsoft.com/office/powerpoint/2010/main" val="2054391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服务描述</a:t>
            </a:r>
            <a:endParaRPr lang="zh-CN" altLang="en-US" dirty="0"/>
          </a:p>
        </p:txBody>
      </p:sp>
      <p:sp>
        <p:nvSpPr>
          <p:cNvPr id="3" name="内容占位符 2"/>
          <p:cNvSpPr>
            <a:spLocks noGrp="1"/>
          </p:cNvSpPr>
          <p:nvPr>
            <p:ph idx="1"/>
          </p:nvPr>
        </p:nvSpPr>
        <p:spPr/>
        <p:txBody>
          <a:bodyPr/>
          <a:lstStyle/>
          <a:p>
            <a:r>
              <a:rPr lang="zh-CN" altLang="en-US" dirty="0"/>
              <a:t>语法</a:t>
            </a:r>
            <a:r>
              <a:rPr lang="zh-CN" altLang="en-US" dirty="0" smtClean="0"/>
              <a:t>级别的描述</a:t>
            </a:r>
            <a:endParaRPr lang="en-US" altLang="zh-CN" dirty="0" smtClean="0"/>
          </a:p>
          <a:p>
            <a:pPr lvl="1"/>
            <a:r>
              <a:rPr lang="zh-CN" altLang="en-US" dirty="0"/>
              <a:t>主要说明</a:t>
            </a:r>
            <a:r>
              <a:rPr lang="zh-CN" altLang="en-US" dirty="0" smtClean="0"/>
              <a:t>服务</a:t>
            </a:r>
            <a:r>
              <a:rPr lang="zh-CN" altLang="en-US" dirty="0"/>
              <a:t>的地址、服务提供的方法，以及访问服务的</a:t>
            </a:r>
            <a:r>
              <a:rPr lang="zh-CN" altLang="en-US" dirty="0" smtClean="0"/>
              <a:t>参数格式</a:t>
            </a:r>
            <a:r>
              <a:rPr lang="zh-CN" altLang="en-US" dirty="0"/>
              <a:t>和操作协议</a:t>
            </a:r>
            <a:r>
              <a:rPr lang="zh-CN" altLang="en-US" dirty="0" smtClean="0"/>
              <a:t>。因为可能出现，实体</a:t>
            </a:r>
            <a:r>
              <a:rPr lang="zh-CN" altLang="en-US" dirty="0"/>
              <a:t>服务采用</a:t>
            </a:r>
            <a:r>
              <a:rPr lang="zh-CN" altLang="en-US" dirty="0" smtClean="0"/>
              <a:t>具有</a:t>
            </a:r>
            <a:r>
              <a:rPr lang="zh-CN" altLang="en-US" dirty="0"/>
              <a:t>不同语法的服务描述语言，因此不易于服务</a:t>
            </a:r>
            <a:r>
              <a:rPr lang="zh-CN" altLang="en-US" dirty="0" smtClean="0"/>
              <a:t>之间的</a:t>
            </a:r>
            <a:r>
              <a:rPr lang="zh-CN" altLang="en-US" dirty="0"/>
              <a:t>互联与互操作。</a:t>
            </a:r>
            <a:endParaRPr lang="en-US" altLang="zh-CN" dirty="0" smtClean="0"/>
          </a:p>
          <a:p>
            <a:r>
              <a:rPr lang="zh-CN" altLang="en-US" dirty="0" smtClean="0"/>
              <a:t>语义级别的描述</a:t>
            </a:r>
            <a:endParaRPr lang="en-US" altLang="zh-CN" dirty="0" smtClean="0"/>
          </a:p>
          <a:p>
            <a:pPr lvl="1"/>
            <a:r>
              <a:rPr lang="zh-CN" altLang="en-US" dirty="0" smtClean="0"/>
              <a:t>通常利用本体</a:t>
            </a:r>
            <a:r>
              <a:rPr lang="zh-CN" altLang="en-US" dirty="0"/>
              <a:t>（</a:t>
            </a:r>
            <a:r>
              <a:rPr lang="en-US" altLang="zh-CN" dirty="0"/>
              <a:t>ontology</a:t>
            </a:r>
            <a:r>
              <a:rPr lang="zh-CN" altLang="en-US" dirty="0"/>
              <a:t>）</a:t>
            </a:r>
            <a:r>
              <a:rPr lang="zh-CN" altLang="en-US" dirty="0" smtClean="0"/>
              <a:t>，通过一些结构化</a:t>
            </a:r>
            <a:r>
              <a:rPr lang="zh-CN" altLang="en-US" dirty="0"/>
              <a:t>的词汇来精确表达特定领域相关的</a:t>
            </a:r>
            <a:r>
              <a:rPr lang="zh-CN" altLang="en-US" dirty="0" smtClean="0"/>
              <a:t>概念或类，实现</a:t>
            </a:r>
            <a:r>
              <a:rPr lang="zh-CN" altLang="en-US" dirty="0"/>
              <a:t>数据和服务信息</a:t>
            </a:r>
            <a:r>
              <a:rPr lang="zh-CN" altLang="en-US" dirty="0" smtClean="0"/>
              <a:t>的精确</a:t>
            </a:r>
            <a:r>
              <a:rPr lang="zh-CN" altLang="en-US" dirty="0"/>
              <a:t>描述和</a:t>
            </a:r>
            <a:r>
              <a:rPr lang="zh-CN" altLang="en-US" dirty="0" smtClean="0"/>
              <a:t>交换。</a:t>
            </a:r>
            <a:r>
              <a:rPr lang="zh-CN" altLang="en-US" dirty="0"/>
              <a:t>目前最常用的本体描述语言是</a:t>
            </a:r>
            <a:r>
              <a:rPr lang="en-US" altLang="zh-CN" dirty="0" smtClean="0"/>
              <a:t>OWL</a:t>
            </a:r>
            <a:r>
              <a:rPr lang="zh-CN" altLang="en-US" dirty="0" smtClean="0"/>
              <a:t>。</a:t>
            </a:r>
            <a:endParaRPr lang="zh-CN" altLang="en-US" dirty="0"/>
          </a:p>
        </p:txBody>
      </p:sp>
    </p:spTree>
    <p:extLst>
      <p:ext uri="{BB962C8B-B14F-4D97-AF65-F5344CB8AC3E}">
        <p14:creationId xmlns:p14="http://schemas.microsoft.com/office/powerpoint/2010/main" val="126519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基于本体的服务描述语言</a:t>
            </a:r>
            <a:endParaRPr lang="zh-CN" altLang="en-US" dirty="0"/>
          </a:p>
        </p:txBody>
      </p:sp>
      <p:sp>
        <p:nvSpPr>
          <p:cNvPr id="3" name="内容占位符 2"/>
          <p:cNvSpPr>
            <a:spLocks noGrp="1"/>
          </p:cNvSpPr>
          <p:nvPr>
            <p:ph idx="1"/>
          </p:nvPr>
        </p:nvSpPr>
        <p:spPr/>
        <p:txBody>
          <a:bodyPr/>
          <a:lstStyle/>
          <a:p>
            <a:r>
              <a:rPr lang="zh-CN" altLang="en-US" dirty="0" smtClean="0"/>
              <a:t>目前，针对</a:t>
            </a:r>
            <a:r>
              <a:rPr lang="zh-CN" altLang="en-US" dirty="0"/>
              <a:t>普适计算环境的服务特性， </a:t>
            </a:r>
            <a:r>
              <a:rPr lang="zh-CN" altLang="en-US" dirty="0" smtClean="0"/>
              <a:t>出现了一</a:t>
            </a:r>
            <a:r>
              <a:rPr lang="zh-CN" altLang="en-US" dirty="0"/>
              <a:t>种基于本体的服务描述语言（</a:t>
            </a:r>
            <a:r>
              <a:rPr lang="en-US" altLang="zh-CN" dirty="0"/>
              <a:t>EASY-L</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916302" y="2195736"/>
            <a:ext cx="3666667" cy="3609524"/>
          </a:xfrm>
          <a:prstGeom prst="rect">
            <a:avLst/>
          </a:prstGeom>
        </p:spPr>
      </p:pic>
    </p:spTree>
    <p:extLst>
      <p:ext uri="{BB962C8B-B14F-4D97-AF65-F5344CB8AC3E}">
        <p14:creationId xmlns:p14="http://schemas.microsoft.com/office/powerpoint/2010/main" val="3073719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基于本体的服务描述语言</a:t>
            </a:r>
            <a:endParaRPr lang="zh-CN" altLang="en-US" dirty="0"/>
          </a:p>
        </p:txBody>
      </p:sp>
      <p:sp>
        <p:nvSpPr>
          <p:cNvPr id="3" name="内容占位符 2"/>
          <p:cNvSpPr>
            <a:spLocks noGrp="1"/>
          </p:cNvSpPr>
          <p:nvPr>
            <p:ph idx="1"/>
          </p:nvPr>
        </p:nvSpPr>
        <p:spPr/>
        <p:txBody>
          <a:bodyPr/>
          <a:lstStyle/>
          <a:p>
            <a:r>
              <a:rPr lang="zh-CN" altLang="en-US" dirty="0"/>
              <a:t>物端</a:t>
            </a:r>
            <a:r>
              <a:rPr lang="zh-CN" altLang="en-US" dirty="0" smtClean="0"/>
              <a:t>资源</a:t>
            </a:r>
            <a:r>
              <a:rPr lang="zh-CN" altLang="en-US" dirty="0" smtClean="0"/>
              <a:t>的特点</a:t>
            </a:r>
            <a:r>
              <a:rPr lang="zh-CN" altLang="en-US" dirty="0" smtClean="0"/>
              <a:t>：</a:t>
            </a:r>
            <a:endParaRPr lang="en-US" altLang="zh-CN" dirty="0" smtClean="0"/>
          </a:p>
          <a:p>
            <a:pPr lvl="1"/>
            <a:r>
              <a:rPr lang="zh-CN" altLang="en-US" dirty="0"/>
              <a:t>物端资源提供的服务与所处的环境有关，即处于不同环境或来自不同地方的请求，提供的实体服务不同；</a:t>
            </a:r>
            <a:endParaRPr lang="en-US" altLang="zh-CN" dirty="0"/>
          </a:p>
          <a:p>
            <a:pPr lvl="1"/>
            <a:r>
              <a:rPr lang="zh-CN" altLang="en-US" dirty="0"/>
              <a:t>每个物端资源上可以建立多个服务，但是物端资源的计算能力和存储能力有限</a:t>
            </a:r>
            <a:r>
              <a:rPr lang="zh-CN" altLang="en-US" dirty="0" smtClean="0"/>
              <a:t>。</a:t>
            </a:r>
            <a:endParaRPr lang="en-US" altLang="zh-CN" dirty="0" smtClean="0"/>
          </a:p>
          <a:p>
            <a:r>
              <a:rPr lang="zh-CN" altLang="en-US" dirty="0"/>
              <a:t>基于这样的区别</a:t>
            </a:r>
            <a:r>
              <a:rPr lang="zh-CN" altLang="en-US" dirty="0" smtClean="0"/>
              <a:t>，出现一</a:t>
            </a:r>
            <a:r>
              <a:rPr lang="zh-CN" altLang="en-US" dirty="0"/>
              <a:t>种具有情境</a:t>
            </a:r>
            <a:r>
              <a:rPr lang="zh-CN" altLang="en-US" dirty="0" smtClean="0"/>
              <a:t>和资源</a:t>
            </a:r>
            <a:r>
              <a:rPr lang="zh-CN" altLang="en-US" dirty="0"/>
              <a:t>意识的物端</a:t>
            </a:r>
            <a:r>
              <a:rPr lang="zh-CN" altLang="en-US" dirty="0" smtClean="0"/>
              <a:t>资源服务描述模型</a:t>
            </a:r>
            <a:endParaRPr lang="zh-CN" altLang="en-US" dirty="0"/>
          </a:p>
          <a:p>
            <a:endParaRPr lang="en-US" altLang="zh-CN" dirty="0" smtClean="0"/>
          </a:p>
        </p:txBody>
      </p:sp>
      <p:pic>
        <p:nvPicPr>
          <p:cNvPr id="5" name="图片 4"/>
          <p:cNvPicPr>
            <a:picLocks noChangeAspect="1"/>
          </p:cNvPicPr>
          <p:nvPr/>
        </p:nvPicPr>
        <p:blipFill>
          <a:blip r:embed="rId3"/>
          <a:stretch>
            <a:fillRect/>
          </a:stretch>
        </p:blipFill>
        <p:spPr>
          <a:xfrm>
            <a:off x="3653143" y="3891114"/>
            <a:ext cx="4885714" cy="2428571"/>
          </a:xfrm>
          <a:prstGeom prst="rect">
            <a:avLst/>
          </a:prstGeom>
        </p:spPr>
      </p:pic>
    </p:spTree>
    <p:extLst>
      <p:ext uri="{BB962C8B-B14F-4D97-AF65-F5344CB8AC3E}">
        <p14:creationId xmlns:p14="http://schemas.microsoft.com/office/powerpoint/2010/main" val="379730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服务注册管理</a:t>
            </a:r>
            <a:endParaRPr lang="zh-CN" altLang="en-US" dirty="0"/>
          </a:p>
        </p:txBody>
      </p:sp>
      <p:sp>
        <p:nvSpPr>
          <p:cNvPr id="3" name="内容占位符 2"/>
          <p:cNvSpPr>
            <a:spLocks noGrp="1"/>
          </p:cNvSpPr>
          <p:nvPr>
            <p:ph idx="1"/>
          </p:nvPr>
        </p:nvSpPr>
        <p:spPr/>
        <p:txBody>
          <a:bodyPr/>
          <a:lstStyle/>
          <a:p>
            <a:r>
              <a:rPr lang="zh-CN" altLang="en-US" dirty="0" smtClean="0"/>
              <a:t>服务注册管理</a:t>
            </a:r>
            <a:endParaRPr lang="en-US" altLang="zh-CN" dirty="0" smtClean="0"/>
          </a:p>
          <a:p>
            <a:pPr lvl="1"/>
            <a:r>
              <a:rPr lang="zh-CN" altLang="en-US" dirty="0" smtClean="0"/>
              <a:t>集中式的</a:t>
            </a:r>
            <a:r>
              <a:rPr lang="zh-CN" altLang="en-US" dirty="0"/>
              <a:t>服务注册中心（</a:t>
            </a:r>
            <a:r>
              <a:rPr lang="en-US" altLang="zh-CN" dirty="0"/>
              <a:t>Registry</a:t>
            </a:r>
            <a:r>
              <a:rPr lang="zh-CN" altLang="en-US" dirty="0"/>
              <a:t>）或目录服务（</a:t>
            </a:r>
            <a:r>
              <a:rPr lang="en-US" altLang="zh-CN" dirty="0"/>
              <a:t>Catalogue </a:t>
            </a:r>
            <a:r>
              <a:rPr lang="en-US" altLang="zh-CN" dirty="0" smtClean="0"/>
              <a:t>Service</a:t>
            </a:r>
            <a:r>
              <a:rPr lang="zh-CN" altLang="en-US" dirty="0" smtClean="0"/>
              <a:t>）</a:t>
            </a:r>
            <a:endParaRPr lang="zh-CN" altLang="en-US" dirty="0"/>
          </a:p>
          <a:p>
            <a:pPr lvl="1"/>
            <a:r>
              <a:rPr lang="zh-CN" altLang="en-US" dirty="0" smtClean="0"/>
              <a:t>分布式地将注册信息存储在</a:t>
            </a:r>
            <a:r>
              <a:rPr lang="zh-CN" altLang="en-US" dirty="0"/>
              <a:t>物</a:t>
            </a:r>
            <a:r>
              <a:rPr lang="zh-CN" altLang="en-US" dirty="0" smtClean="0"/>
              <a:t>联网的</a:t>
            </a:r>
            <a:r>
              <a:rPr lang="zh-CN" altLang="en-US" dirty="0"/>
              <a:t>各计算平台</a:t>
            </a:r>
            <a:r>
              <a:rPr lang="zh-CN" altLang="en-US" dirty="0" smtClean="0"/>
              <a:t>中</a:t>
            </a:r>
            <a:endParaRPr lang="zh-CN" altLang="en-US" dirty="0"/>
          </a:p>
        </p:txBody>
      </p:sp>
    </p:spTree>
    <p:extLst>
      <p:ext uri="{BB962C8B-B14F-4D97-AF65-F5344CB8AC3E}">
        <p14:creationId xmlns:p14="http://schemas.microsoft.com/office/powerpoint/2010/main" val="1006229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服务发现</a:t>
            </a:r>
            <a:endParaRPr lang="zh-CN" altLang="en-US" dirty="0"/>
          </a:p>
        </p:txBody>
      </p:sp>
      <p:sp>
        <p:nvSpPr>
          <p:cNvPr id="3" name="内容占位符 2"/>
          <p:cNvSpPr>
            <a:spLocks noGrp="1"/>
          </p:cNvSpPr>
          <p:nvPr>
            <p:ph idx="1"/>
          </p:nvPr>
        </p:nvSpPr>
        <p:spPr/>
        <p:txBody>
          <a:bodyPr/>
          <a:lstStyle/>
          <a:p>
            <a:r>
              <a:rPr lang="zh-CN" altLang="en-US" dirty="0" smtClean="0"/>
              <a:t>服务发现</a:t>
            </a:r>
            <a:endParaRPr lang="en-US" altLang="zh-CN" dirty="0" smtClean="0"/>
          </a:p>
          <a:p>
            <a:pPr lvl="1"/>
            <a:r>
              <a:rPr lang="zh-CN" altLang="en-US" dirty="0" smtClean="0"/>
              <a:t>根据</a:t>
            </a:r>
            <a:r>
              <a:rPr lang="zh-CN" altLang="en-US" dirty="0"/>
              <a:t>物联网服务</a:t>
            </a:r>
            <a:r>
              <a:rPr lang="zh-CN" altLang="en-US" dirty="0" smtClean="0"/>
              <a:t>注册管理</a:t>
            </a:r>
            <a:r>
              <a:rPr lang="zh-CN" altLang="en-US" dirty="0"/>
              <a:t>机制的不同，采用集中式的匹配查找或</a:t>
            </a:r>
            <a:r>
              <a:rPr lang="zh-CN" altLang="en-US" dirty="0" smtClean="0"/>
              <a:t>分布式的</a:t>
            </a:r>
            <a:r>
              <a:rPr lang="zh-CN" altLang="en-US" dirty="0"/>
              <a:t>概率发现机制来找到满足应用需求的实体</a:t>
            </a:r>
            <a:r>
              <a:rPr lang="zh-CN" altLang="en-US" dirty="0" smtClean="0"/>
              <a:t>服务或者云</a:t>
            </a:r>
            <a:r>
              <a:rPr lang="zh-CN" altLang="en-US" dirty="0"/>
              <a:t>服务，从而为用户直接</a:t>
            </a:r>
            <a:r>
              <a:rPr lang="zh-CN" altLang="en-US" dirty="0" smtClean="0"/>
              <a:t>或进一步通过</a:t>
            </a:r>
            <a:r>
              <a:rPr lang="zh-CN" altLang="en-US" dirty="0"/>
              <a:t>服务组合获得</a:t>
            </a:r>
            <a:r>
              <a:rPr lang="zh-CN" altLang="en-US" dirty="0" smtClean="0"/>
              <a:t>所需</a:t>
            </a:r>
            <a:r>
              <a:rPr lang="zh-CN" altLang="en-US" dirty="0"/>
              <a:t>的物联网服务提供必要的支持。</a:t>
            </a:r>
          </a:p>
        </p:txBody>
      </p:sp>
    </p:spTree>
    <p:extLst>
      <p:ext uri="{BB962C8B-B14F-4D97-AF65-F5344CB8AC3E}">
        <p14:creationId xmlns:p14="http://schemas.microsoft.com/office/powerpoint/2010/main" val="364583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服务的注册</a:t>
            </a:r>
            <a:r>
              <a:rPr lang="zh-CN" altLang="en-US" dirty="0" smtClean="0"/>
              <a:t>管理与服务发现对应关系</a:t>
            </a:r>
            <a:endParaRPr lang="zh-CN" altLang="en-US" dirty="0"/>
          </a:p>
        </p:txBody>
      </p:sp>
      <p:pic>
        <p:nvPicPr>
          <p:cNvPr id="4" name="内容占位符 3"/>
          <p:cNvPicPr>
            <a:picLocks noGrp="1" noChangeAspect="1"/>
          </p:cNvPicPr>
          <p:nvPr>
            <p:ph idx="1"/>
          </p:nvPr>
        </p:nvPicPr>
        <p:blipFill>
          <a:blip r:embed="rId2"/>
          <a:stretch>
            <a:fillRect/>
          </a:stretch>
        </p:blipFill>
        <p:spPr>
          <a:xfrm>
            <a:off x="872190" y="2194896"/>
            <a:ext cx="10447619" cy="2828571"/>
          </a:xfrm>
          <a:prstGeom prst="rect">
            <a:avLst/>
          </a:prstGeom>
        </p:spPr>
      </p:pic>
    </p:spTree>
    <p:extLst>
      <p:ext uri="{BB962C8B-B14F-4D97-AF65-F5344CB8AC3E}">
        <p14:creationId xmlns:p14="http://schemas.microsoft.com/office/powerpoint/2010/main" val="165886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服务发现</a:t>
            </a:r>
            <a:endParaRPr lang="zh-CN" altLang="en-US" dirty="0"/>
          </a:p>
        </p:txBody>
      </p:sp>
      <p:sp>
        <p:nvSpPr>
          <p:cNvPr id="3" name="内容占位符 2"/>
          <p:cNvSpPr>
            <a:spLocks noGrp="1"/>
          </p:cNvSpPr>
          <p:nvPr>
            <p:ph idx="1"/>
          </p:nvPr>
        </p:nvSpPr>
        <p:spPr/>
        <p:txBody>
          <a:bodyPr/>
          <a:lstStyle/>
          <a:p>
            <a:r>
              <a:rPr lang="zh-CN" altLang="en-US" dirty="0"/>
              <a:t>之前</a:t>
            </a:r>
            <a:r>
              <a:rPr lang="zh-CN" altLang="en-US" dirty="0" smtClean="0"/>
              <a:t>介绍的方法都是根据语法匹配去精确地查找用户所需的服务，当有些情况下还需要提供一种语义匹配的服务发现机制。</a:t>
            </a:r>
            <a:endParaRPr lang="en-US" altLang="zh-CN" dirty="0" smtClean="0"/>
          </a:p>
          <a:p>
            <a:pPr lvl="2"/>
            <a:endParaRPr lang="zh-CN" altLang="en-US" dirty="0"/>
          </a:p>
        </p:txBody>
      </p:sp>
    </p:spTree>
    <p:extLst>
      <p:ext uri="{BB962C8B-B14F-4D97-AF65-F5344CB8AC3E}">
        <p14:creationId xmlns:p14="http://schemas.microsoft.com/office/powerpoint/2010/main" val="3315351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a:t>
            </a:r>
            <a:r>
              <a:rPr lang="zh-CN" altLang="en-US" dirty="0" smtClean="0"/>
              <a:t>本体的语义匹配服务发现</a:t>
            </a:r>
            <a:endParaRPr lang="zh-CN" altLang="en-US" dirty="0"/>
          </a:p>
        </p:txBody>
      </p:sp>
      <p:sp>
        <p:nvSpPr>
          <p:cNvPr id="3" name="内容占位符 2"/>
          <p:cNvSpPr>
            <a:spLocks noGrp="1"/>
          </p:cNvSpPr>
          <p:nvPr>
            <p:ph idx="1"/>
          </p:nvPr>
        </p:nvSpPr>
        <p:spPr/>
        <p:txBody>
          <a:bodyPr/>
          <a:lstStyle/>
          <a:p>
            <a:pPr lvl="0"/>
            <a:r>
              <a:rPr lang="zh-CN" altLang="en-US" dirty="0"/>
              <a:t>非本体的语义匹配服务发现</a:t>
            </a:r>
            <a:endParaRPr lang="en-US" altLang="zh-CN" dirty="0" smtClean="0"/>
          </a:p>
          <a:p>
            <a:pPr lvl="1"/>
            <a:r>
              <a:rPr lang="zh-CN" altLang="zh-CN" dirty="0" smtClean="0"/>
              <a:t>为</a:t>
            </a:r>
            <a:r>
              <a:rPr lang="zh-CN" altLang="zh-CN" dirty="0"/>
              <a:t>异构设备或者服务，建立一个基于相似度的搜索引擎</a:t>
            </a:r>
            <a:r>
              <a:rPr lang="zh-CN" altLang="zh-CN" dirty="0" smtClean="0"/>
              <a:t>。</a:t>
            </a:r>
            <a:r>
              <a:rPr lang="zh-CN" altLang="en-US" dirty="0" smtClean="0"/>
              <a:t>通过</a:t>
            </a:r>
            <a:r>
              <a:rPr lang="en-US" altLang="zh-CN" dirty="0" smtClean="0"/>
              <a:t>the </a:t>
            </a:r>
            <a:r>
              <a:rPr lang="en-US" altLang="zh-CN" dirty="0"/>
              <a:t>Earth Movement Distance (EMD) based similarity search algorithm, </a:t>
            </a:r>
            <a:r>
              <a:rPr lang="zh-CN" altLang="zh-CN" dirty="0"/>
              <a:t>对</a:t>
            </a:r>
            <a:r>
              <a:rPr lang="en-US" altLang="zh-CN" dirty="0" err="1"/>
              <a:t>IoT</a:t>
            </a:r>
            <a:r>
              <a:rPr lang="zh-CN" altLang="zh-CN" dirty="0"/>
              <a:t>设备的接口文档进行搜索。文档</a:t>
            </a:r>
            <a:r>
              <a:rPr lang="zh-CN" altLang="zh-CN" dirty="0" smtClean="0"/>
              <a:t>格式</a:t>
            </a:r>
            <a:r>
              <a:rPr lang="zh-CN" altLang="en-US" dirty="0"/>
              <a:t>可以</a:t>
            </a:r>
            <a:r>
              <a:rPr lang="zh-CN" altLang="en-US" dirty="0" smtClean="0"/>
              <a:t>不同</a:t>
            </a:r>
            <a:r>
              <a:rPr lang="zh-CN" altLang="zh-CN" dirty="0" smtClean="0"/>
              <a:t>，</a:t>
            </a:r>
            <a:r>
              <a:rPr lang="zh-CN" altLang="zh-CN" dirty="0"/>
              <a:t>但肯定要有一定的规律性。</a:t>
            </a:r>
            <a:r>
              <a:rPr lang="zh-CN" altLang="zh-CN" dirty="0">
                <a:solidFill>
                  <a:srgbClr val="FF0000"/>
                </a:solidFill>
              </a:rPr>
              <a:t>局限： 这种方法被限制用于发现传感器的元数据，而不是来自传感器的观察数据。例如，发现在过去两个小时内读数高于</a:t>
            </a:r>
            <a:r>
              <a:rPr lang="en-US" altLang="zh-CN" dirty="0">
                <a:solidFill>
                  <a:srgbClr val="FF0000"/>
                </a:solidFill>
              </a:rPr>
              <a:t>90</a:t>
            </a:r>
            <a:r>
              <a:rPr lang="zh-CN" altLang="zh-CN" dirty="0">
                <a:solidFill>
                  <a:srgbClr val="FF0000"/>
                </a:solidFill>
              </a:rPr>
              <a:t>度的所有温度传感器服务的查询无法使用此方法回答。</a:t>
            </a:r>
            <a:r>
              <a:rPr lang="en-US" altLang="zh-CN" dirty="0">
                <a:solidFill>
                  <a:srgbClr val="FF0000"/>
                </a:solidFill>
              </a:rPr>
              <a:t>  </a:t>
            </a:r>
            <a:endParaRPr lang="zh-CN" altLang="zh-CN" dirty="0">
              <a:solidFill>
                <a:srgbClr val="FF0000"/>
              </a:solidFill>
            </a:endParaRPr>
          </a:p>
          <a:p>
            <a:pPr lvl="1"/>
            <a:r>
              <a:rPr lang="zh-CN" altLang="zh-CN" dirty="0" smtClean="0"/>
              <a:t>基于</a:t>
            </a:r>
            <a:r>
              <a:rPr lang="zh-CN" altLang="zh-CN" dirty="0"/>
              <a:t>对设备或服务的使用</a:t>
            </a:r>
            <a:r>
              <a:rPr lang="zh-CN" altLang="zh-CN" dirty="0" smtClean="0"/>
              <a:t>日志</a:t>
            </a:r>
            <a:r>
              <a:rPr lang="zh-CN" altLang="en-US" dirty="0"/>
              <a:t>进行</a:t>
            </a:r>
            <a:r>
              <a:rPr lang="zh-CN" altLang="zh-CN" dirty="0" smtClean="0"/>
              <a:t>数据分析</a:t>
            </a:r>
            <a:r>
              <a:rPr lang="zh-CN" altLang="zh-CN" dirty="0"/>
              <a:t>。此方法旨在收集设备和服务的使用历史记录，并使用它来推断设备之间的功能和关系。通过分析何时，哪里，哪些人正在使用该设备，可以导出设备和服务之间的</a:t>
            </a:r>
            <a:r>
              <a:rPr lang="zh-CN" altLang="zh-CN" dirty="0" smtClean="0"/>
              <a:t>关系</a:t>
            </a:r>
            <a:r>
              <a:rPr lang="zh-CN" altLang="en-US" dirty="0" smtClean="0"/>
              <a:t>。</a:t>
            </a:r>
            <a:endParaRPr lang="en-US" altLang="zh-CN" dirty="0" smtClean="0"/>
          </a:p>
        </p:txBody>
      </p:sp>
    </p:spTree>
    <p:extLst>
      <p:ext uri="{BB962C8B-B14F-4D97-AF65-F5344CB8AC3E}">
        <p14:creationId xmlns:p14="http://schemas.microsoft.com/office/powerpoint/2010/main" val="4074539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zh-CN" altLang="en-US" dirty="0" smtClean="0"/>
              <a:t>本体</a:t>
            </a:r>
            <a:r>
              <a:rPr lang="zh-CN" altLang="en-US" dirty="0"/>
              <a:t>的语义匹配服务发现</a:t>
            </a:r>
          </a:p>
        </p:txBody>
      </p:sp>
      <p:sp>
        <p:nvSpPr>
          <p:cNvPr id="3" name="内容占位符 2"/>
          <p:cNvSpPr>
            <a:spLocks noGrp="1"/>
          </p:cNvSpPr>
          <p:nvPr>
            <p:ph idx="1"/>
          </p:nvPr>
        </p:nvSpPr>
        <p:spPr/>
        <p:txBody>
          <a:bodyPr/>
          <a:lstStyle/>
          <a:p>
            <a:pPr lvl="0"/>
            <a:r>
              <a:rPr lang="zh-CN" altLang="en-US" dirty="0" smtClean="0"/>
              <a:t>基于本体</a:t>
            </a:r>
            <a:r>
              <a:rPr lang="zh-CN" altLang="en-US" dirty="0"/>
              <a:t>的语义匹配服务发现</a:t>
            </a:r>
            <a:endParaRPr lang="en-US" altLang="zh-CN" dirty="0"/>
          </a:p>
          <a:p>
            <a:pPr lvl="1"/>
            <a:endParaRPr lang="zh-CN" altLang="en-US" dirty="0"/>
          </a:p>
        </p:txBody>
      </p:sp>
    </p:spTree>
    <p:extLst>
      <p:ext uri="{BB962C8B-B14F-4D97-AF65-F5344CB8AC3E}">
        <p14:creationId xmlns:p14="http://schemas.microsoft.com/office/powerpoint/2010/main" val="2071356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物联网服务中间件功能模型</a:t>
            </a:r>
          </a:p>
        </p:txBody>
      </p:sp>
      <p:sp>
        <p:nvSpPr>
          <p:cNvPr id="3" name="内容占位符 2"/>
          <p:cNvSpPr>
            <a:spLocks noGrp="1"/>
          </p:cNvSpPr>
          <p:nvPr>
            <p:ph idx="1"/>
          </p:nvPr>
        </p:nvSpPr>
        <p:spPr/>
        <p:txBody>
          <a:bodyPr/>
          <a:lstStyle/>
          <a:p>
            <a:r>
              <a:rPr lang="zh-CN" altLang="en-US" dirty="0" smtClean="0"/>
              <a:t>服务组合</a:t>
            </a:r>
            <a:endParaRPr lang="en-US" altLang="zh-CN" dirty="0" smtClean="0"/>
          </a:p>
          <a:p>
            <a:pPr lvl="1"/>
            <a:r>
              <a:rPr lang="zh-CN" altLang="en-US" dirty="0" smtClean="0"/>
              <a:t>该模块从上层获得应用</a:t>
            </a:r>
            <a:r>
              <a:rPr lang="zh-CN" altLang="en-US" dirty="0"/>
              <a:t>需求，并按照需求</a:t>
            </a:r>
            <a:r>
              <a:rPr lang="zh-CN" altLang="en-US" dirty="0" smtClean="0"/>
              <a:t>处理</a:t>
            </a:r>
            <a:r>
              <a:rPr lang="zh-CN" altLang="en-US" dirty="0"/>
              <a:t>执行</a:t>
            </a:r>
            <a:r>
              <a:rPr lang="zh-CN" altLang="en-US" dirty="0" smtClean="0"/>
              <a:t>计划，通过</a:t>
            </a:r>
            <a:r>
              <a:rPr lang="zh-CN" altLang="en-US" dirty="0"/>
              <a:t>服务发现模块找到需要的实体</a:t>
            </a:r>
            <a:r>
              <a:rPr lang="zh-CN" altLang="en-US" dirty="0" smtClean="0"/>
              <a:t>服务</a:t>
            </a:r>
            <a:r>
              <a:rPr lang="zh-CN" altLang="en-US" dirty="0"/>
              <a:t>和云服务，选择多个服务将它们编排起来形成</a:t>
            </a:r>
            <a:r>
              <a:rPr lang="zh-CN" altLang="en-US" dirty="0" smtClean="0"/>
              <a:t>可运行</a:t>
            </a:r>
            <a:r>
              <a:rPr lang="zh-CN" altLang="en-US" dirty="0"/>
              <a:t>的物联网系统，以完成指定的应用任务。</a:t>
            </a:r>
          </a:p>
        </p:txBody>
      </p:sp>
    </p:spTree>
    <p:extLst>
      <p:ext uri="{BB962C8B-B14F-4D97-AF65-F5344CB8AC3E}">
        <p14:creationId xmlns:p14="http://schemas.microsoft.com/office/powerpoint/2010/main" val="3093986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物联网中间件分类</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面向服务的物联网中间件</a:t>
            </a:r>
            <a:endParaRPr lang="en-US" altLang="zh-CN" dirty="0" smtClean="0">
              <a:solidFill>
                <a:srgbClr val="FF0000"/>
              </a:solidFill>
            </a:endParaRPr>
          </a:p>
          <a:p>
            <a:r>
              <a:rPr lang="zh-CN" altLang="en-US" dirty="0" smtClean="0"/>
              <a:t>基于云的物联网中间件</a:t>
            </a:r>
            <a:endParaRPr lang="en-US" altLang="zh-CN" dirty="0" smtClean="0"/>
          </a:p>
          <a:p>
            <a:r>
              <a:rPr lang="zh-CN" altLang="en-US" dirty="0" smtClean="0"/>
              <a:t>轻量级的基于</a:t>
            </a:r>
            <a:r>
              <a:rPr lang="en-US" altLang="zh-CN" dirty="0" smtClean="0"/>
              <a:t>Actor</a:t>
            </a:r>
            <a:r>
              <a:rPr lang="zh-CN" altLang="en-US" dirty="0" smtClean="0"/>
              <a:t>的中间件</a:t>
            </a:r>
            <a:endParaRPr lang="zh-CN" altLang="en-US" dirty="0"/>
          </a:p>
        </p:txBody>
      </p:sp>
      <p:sp>
        <p:nvSpPr>
          <p:cNvPr id="4" name="矩形 3"/>
          <p:cNvSpPr/>
          <p:nvPr/>
        </p:nvSpPr>
        <p:spPr>
          <a:xfrm>
            <a:off x="609600" y="5061773"/>
            <a:ext cx="11152909" cy="646331"/>
          </a:xfrm>
          <a:prstGeom prst="rect">
            <a:avLst/>
          </a:prstGeom>
        </p:spPr>
        <p:txBody>
          <a:bodyPr wrap="square">
            <a:spAutoFit/>
          </a:bodyPr>
          <a:lstStyle/>
          <a:p>
            <a:r>
              <a:rPr lang="en-US" altLang="zh-CN" dirty="0" smtClean="0"/>
              <a:t>[1] </a:t>
            </a:r>
            <a:r>
              <a:rPr lang="en-US" altLang="zh-CN" dirty="0" err="1" smtClean="0"/>
              <a:t>Ngu</a:t>
            </a:r>
            <a:r>
              <a:rPr lang="en-US" altLang="zh-CN" dirty="0" smtClean="0"/>
              <a:t> </a:t>
            </a:r>
            <a:r>
              <a:rPr lang="en-US" altLang="zh-CN" dirty="0"/>
              <a:t>A H, Gutierrez M, </a:t>
            </a:r>
            <a:r>
              <a:rPr lang="en-US" altLang="zh-CN" dirty="0" err="1"/>
              <a:t>Metsis</a:t>
            </a:r>
            <a:r>
              <a:rPr lang="en-US" altLang="zh-CN" dirty="0"/>
              <a:t> V, et al. </a:t>
            </a:r>
            <a:r>
              <a:rPr lang="en-US" altLang="zh-CN" dirty="0" err="1"/>
              <a:t>IoT</a:t>
            </a:r>
            <a:r>
              <a:rPr lang="en-US" altLang="zh-CN" dirty="0"/>
              <a:t> Middleware: A Survey on Issues and Enabling Technologies[J]. IEEE Internet of Things Journal, 2017, 4(99):1-1.</a:t>
            </a:r>
            <a:endParaRPr lang="zh-CN" altLang="en-US" dirty="0"/>
          </a:p>
        </p:txBody>
      </p:sp>
    </p:spTree>
    <p:extLst>
      <p:ext uri="{BB962C8B-B14F-4D97-AF65-F5344CB8AC3E}">
        <p14:creationId xmlns:p14="http://schemas.microsoft.com/office/powerpoint/2010/main" val="2118879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物联网服务中间件功能模型</a:t>
            </a:r>
            <a:endParaRPr lang="zh-CN" altLang="en-US" dirty="0"/>
          </a:p>
        </p:txBody>
      </p:sp>
      <p:sp>
        <p:nvSpPr>
          <p:cNvPr id="3" name="内容占位符 2"/>
          <p:cNvSpPr>
            <a:spLocks noGrp="1"/>
          </p:cNvSpPr>
          <p:nvPr>
            <p:ph idx="1"/>
          </p:nvPr>
        </p:nvSpPr>
        <p:spPr/>
        <p:txBody>
          <a:bodyPr/>
          <a:lstStyle/>
          <a:p>
            <a:r>
              <a:rPr lang="zh-CN" altLang="en-US" dirty="0" smtClean="0"/>
              <a:t>编程接口</a:t>
            </a:r>
            <a:endParaRPr lang="en-US" altLang="zh-CN" dirty="0" smtClean="0"/>
          </a:p>
          <a:p>
            <a:pPr lvl="1"/>
            <a:r>
              <a:rPr lang="zh-CN" altLang="en-US" dirty="0" smtClean="0"/>
              <a:t>给</a:t>
            </a:r>
            <a:r>
              <a:rPr lang="zh-CN" altLang="en-US" dirty="0"/>
              <a:t>系统开发者提供</a:t>
            </a:r>
            <a:r>
              <a:rPr lang="zh-CN" altLang="en-US" dirty="0" smtClean="0"/>
              <a:t>定义</a:t>
            </a:r>
            <a:r>
              <a:rPr lang="zh-CN" altLang="en-US" dirty="0"/>
              <a:t>应用需求规划的功能，并负责任务需求的</a:t>
            </a:r>
            <a:r>
              <a:rPr lang="zh-CN" altLang="en-US" dirty="0" smtClean="0"/>
              <a:t>解析</a:t>
            </a:r>
            <a:r>
              <a:rPr lang="zh-CN" altLang="en-US" dirty="0"/>
              <a:t>，</a:t>
            </a:r>
            <a:r>
              <a:rPr lang="zh-CN" altLang="en-US" dirty="0" smtClean="0"/>
              <a:t>发起</a:t>
            </a:r>
            <a:r>
              <a:rPr lang="zh-CN" altLang="en-US" dirty="0"/>
              <a:t>服务发现的过程，确定业务处理流程供服务</a:t>
            </a:r>
            <a:r>
              <a:rPr lang="zh-CN" altLang="en-US" dirty="0" smtClean="0"/>
              <a:t>组合</a:t>
            </a:r>
            <a:r>
              <a:rPr lang="zh-CN" altLang="en-US" dirty="0"/>
              <a:t>模块建立可运行的系统</a:t>
            </a:r>
            <a:r>
              <a:rPr lang="zh-CN" altLang="en-US" dirty="0" smtClean="0"/>
              <a:t>。</a:t>
            </a:r>
            <a:endParaRPr lang="zh-CN" altLang="en-US" dirty="0"/>
          </a:p>
        </p:txBody>
      </p:sp>
    </p:spTree>
    <p:extLst>
      <p:ext uri="{BB962C8B-B14F-4D97-AF65-F5344CB8AC3E}">
        <p14:creationId xmlns:p14="http://schemas.microsoft.com/office/powerpoint/2010/main" val="1123965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服务组合与编程接口</a:t>
            </a:r>
            <a:endParaRPr lang="zh-CN" altLang="en-US" dirty="0"/>
          </a:p>
        </p:txBody>
      </p:sp>
      <p:sp>
        <p:nvSpPr>
          <p:cNvPr id="3" name="内容占位符 2"/>
          <p:cNvSpPr>
            <a:spLocks noGrp="1"/>
          </p:cNvSpPr>
          <p:nvPr>
            <p:ph idx="1"/>
          </p:nvPr>
        </p:nvSpPr>
        <p:spPr/>
        <p:txBody>
          <a:bodyPr/>
          <a:lstStyle/>
          <a:p>
            <a:r>
              <a:rPr lang="zh-CN" altLang="en-US" dirty="0"/>
              <a:t>服务组合（</a:t>
            </a:r>
            <a:r>
              <a:rPr lang="en-US" altLang="zh-CN" dirty="0"/>
              <a:t>Service Composition</a:t>
            </a:r>
            <a:r>
              <a:rPr lang="zh-CN" altLang="en-US" dirty="0" smtClean="0"/>
              <a:t>），根据</a:t>
            </a:r>
            <a:r>
              <a:rPr lang="zh-CN" altLang="en-US" dirty="0"/>
              <a:t>需求处理执行计划将发现 的服务组合起来以完成指定的应用任务，其中</a:t>
            </a:r>
            <a:r>
              <a:rPr lang="zh-CN" altLang="en-US" dirty="0" smtClean="0"/>
              <a:t>需求处理</a:t>
            </a:r>
            <a:r>
              <a:rPr lang="zh-CN" altLang="en-US" dirty="0"/>
              <a:t>执行计划是由系统开发者或用户通过以下形 式的编程接口定义的：</a:t>
            </a:r>
          </a:p>
          <a:p>
            <a:pPr lvl="2"/>
            <a:r>
              <a:rPr lang="zh-CN" altLang="en-US" dirty="0" smtClean="0"/>
              <a:t>定义处理</a:t>
            </a:r>
            <a:r>
              <a:rPr lang="zh-CN" altLang="en-US" dirty="0"/>
              <a:t>树（</a:t>
            </a:r>
            <a:r>
              <a:rPr lang="en-US" altLang="zh-CN" dirty="0"/>
              <a:t>Processing Tree</a:t>
            </a:r>
            <a:r>
              <a:rPr lang="zh-CN" altLang="en-US" dirty="0"/>
              <a:t>）或规则树（</a:t>
            </a:r>
            <a:r>
              <a:rPr lang="en-US" altLang="zh-CN" dirty="0"/>
              <a:t>Rule Tree</a:t>
            </a:r>
            <a:r>
              <a:rPr lang="zh-CN" altLang="en-US" dirty="0"/>
              <a:t>），</a:t>
            </a:r>
            <a:r>
              <a:rPr lang="zh-CN" altLang="en-US" dirty="0" smtClean="0"/>
              <a:t>说明</a:t>
            </a:r>
            <a:r>
              <a:rPr lang="zh-CN" altLang="en-US" dirty="0"/>
              <a:t>任务执行需要的服务和服务之间的调用关系；</a:t>
            </a:r>
          </a:p>
          <a:p>
            <a:pPr lvl="2"/>
            <a:r>
              <a:rPr lang="zh-CN" altLang="en-US" dirty="0" smtClean="0"/>
              <a:t>以</a:t>
            </a:r>
            <a:r>
              <a:rPr lang="zh-CN" altLang="en-US" dirty="0"/>
              <a:t>规划领域定义语言（</a:t>
            </a:r>
            <a:r>
              <a:rPr lang="en-US" altLang="zh-CN" dirty="0"/>
              <a:t>PDDL, Planning Domain Definition Language</a:t>
            </a:r>
            <a:r>
              <a:rPr lang="zh-CN" altLang="en-US" dirty="0"/>
              <a:t>）或可视化建模方式</a:t>
            </a:r>
            <a:r>
              <a:rPr lang="zh-CN" altLang="en-US" dirty="0" smtClean="0"/>
              <a:t>说明</a:t>
            </a:r>
            <a:r>
              <a:rPr lang="zh-CN" altLang="en-US" dirty="0"/>
              <a:t>业务流（</a:t>
            </a:r>
            <a:r>
              <a:rPr lang="en-US" altLang="zh-CN" dirty="0"/>
              <a:t>Workflow</a:t>
            </a:r>
            <a:r>
              <a:rPr lang="zh-CN" altLang="en-US" dirty="0"/>
              <a:t>），通过映射机制确定需要</a:t>
            </a:r>
            <a:r>
              <a:rPr lang="zh-CN" altLang="en-US" dirty="0" smtClean="0"/>
              <a:t>的服务</a:t>
            </a:r>
            <a:r>
              <a:rPr lang="zh-CN" altLang="en-US" dirty="0"/>
              <a:t>和相应的业务流模型</a:t>
            </a:r>
            <a:r>
              <a:rPr lang="zh-CN" altLang="en-US" dirty="0" smtClean="0"/>
              <a:t>。</a:t>
            </a:r>
            <a:endParaRPr lang="en-US" altLang="zh-CN" dirty="0"/>
          </a:p>
          <a:p>
            <a:r>
              <a:rPr lang="zh-CN" altLang="en-US" dirty="0"/>
              <a:t>编程接口</a:t>
            </a:r>
            <a:endParaRPr lang="en-US" altLang="zh-CN" dirty="0"/>
          </a:p>
          <a:p>
            <a:pPr lvl="2"/>
            <a:r>
              <a:rPr lang="zh-CN" altLang="en-US" dirty="0"/>
              <a:t>给系统开发者提供定义应用需求规划的功能，并负责任务需求的解析，发起服务发现的过程，确定业务处理流程供服务组合模块建立可运行的系统。</a:t>
            </a:r>
          </a:p>
          <a:p>
            <a:pPr marL="457200" lvl="1" indent="0">
              <a:buNone/>
            </a:pPr>
            <a:endParaRPr lang="en-US" altLang="zh-CN" dirty="0" smtClean="0"/>
          </a:p>
        </p:txBody>
      </p:sp>
    </p:spTree>
    <p:extLst>
      <p:ext uri="{BB962C8B-B14F-4D97-AF65-F5344CB8AC3E}">
        <p14:creationId xmlns:p14="http://schemas.microsoft.com/office/powerpoint/2010/main" val="3148759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面向服务</a:t>
            </a:r>
            <a:r>
              <a:rPr lang="zh-CN" altLang="en-US" dirty="0" smtClean="0"/>
              <a:t>的中间件体系结构</a:t>
            </a:r>
            <a:r>
              <a:rPr lang="zh-CN" altLang="en-US" dirty="0"/>
              <a:t>（</a:t>
            </a:r>
            <a:r>
              <a:rPr lang="en-US" altLang="zh-CN" dirty="0"/>
              <a:t>SOA</a:t>
            </a:r>
            <a:r>
              <a:rPr lang="zh-CN" altLang="en-US" dirty="0"/>
              <a:t>）</a:t>
            </a:r>
          </a:p>
        </p:txBody>
      </p:sp>
      <p:sp>
        <p:nvSpPr>
          <p:cNvPr id="3" name="内容占位符 2"/>
          <p:cNvSpPr>
            <a:spLocks noGrp="1"/>
          </p:cNvSpPr>
          <p:nvPr>
            <p:ph idx="1"/>
          </p:nvPr>
        </p:nvSpPr>
        <p:spPr>
          <a:xfrm>
            <a:off x="609600" y="1052736"/>
            <a:ext cx="6830291" cy="5112568"/>
          </a:xfrm>
        </p:spPr>
        <p:txBody>
          <a:bodyPr/>
          <a:lstStyle/>
          <a:p>
            <a:r>
              <a:rPr lang="zh-CN" altLang="en-US" dirty="0" smtClean="0"/>
              <a:t>什么是面向服务的体系结构</a:t>
            </a:r>
            <a:endParaRPr lang="en-US" altLang="zh-CN" dirty="0" smtClean="0"/>
          </a:p>
          <a:p>
            <a:pPr lvl="1"/>
            <a:r>
              <a:rPr lang="zh-CN" altLang="en-US" dirty="0" smtClean="0"/>
              <a:t>面向</a:t>
            </a:r>
            <a:r>
              <a:rPr lang="zh-CN" altLang="en-US" dirty="0"/>
              <a:t>服务的</a:t>
            </a:r>
            <a:r>
              <a:rPr lang="zh-CN" altLang="en-US" dirty="0" smtClean="0"/>
              <a:t>体系结构</a:t>
            </a:r>
            <a:r>
              <a:rPr lang="en-US" altLang="zh-CN" dirty="0" smtClean="0"/>
              <a:t>(SOA)</a:t>
            </a:r>
            <a:r>
              <a:rPr lang="zh-CN" altLang="en-US" dirty="0" smtClean="0"/>
              <a:t>是目前物联网应用系统的主流构建方法，</a:t>
            </a:r>
            <a:r>
              <a:rPr lang="zh-CN" altLang="en-US" dirty="0"/>
              <a:t>即将智能物品看作是物理信息</a:t>
            </a:r>
            <a:r>
              <a:rPr lang="zh-CN" altLang="en-US" dirty="0" smtClean="0"/>
              <a:t>的提供</a:t>
            </a:r>
            <a:r>
              <a:rPr lang="zh-CN" altLang="en-US" dirty="0"/>
              <a:t>者和消费者，将其提供的功能和资源与现有</a:t>
            </a:r>
            <a:r>
              <a:rPr lang="zh-CN" altLang="en-US" dirty="0" smtClean="0"/>
              <a:t>互联网</a:t>
            </a:r>
            <a:r>
              <a:rPr lang="zh-CN" altLang="en-US" dirty="0"/>
              <a:t>环境中的计算、存储和处理资源都统一抽象</a:t>
            </a:r>
            <a:r>
              <a:rPr lang="zh-CN" altLang="en-US" dirty="0" smtClean="0"/>
              <a:t>为服务，</a:t>
            </a:r>
            <a:r>
              <a:rPr lang="zh-CN" altLang="en-US" dirty="0"/>
              <a:t>并将它们作为系统的软件构件按照</a:t>
            </a:r>
            <a:r>
              <a:rPr lang="zh-CN" altLang="en-US" dirty="0" smtClean="0"/>
              <a:t>应用需求</a:t>
            </a:r>
            <a:r>
              <a:rPr lang="zh-CN" altLang="en-US" dirty="0"/>
              <a:t>集成起来，组成“物端”和“云端”松耦合</a:t>
            </a:r>
            <a:r>
              <a:rPr lang="zh-CN" altLang="en-US" dirty="0" smtClean="0"/>
              <a:t>协同</a:t>
            </a:r>
            <a:r>
              <a:rPr lang="zh-CN" altLang="en-US" dirty="0"/>
              <a:t>工作的网络化</a:t>
            </a:r>
            <a:r>
              <a:rPr lang="zh-CN" altLang="en-US" dirty="0" smtClean="0"/>
              <a:t>计算系统。</a:t>
            </a:r>
            <a:r>
              <a:rPr lang="en-US" altLang="zh-CN" dirty="0"/>
              <a:t>	</a:t>
            </a:r>
            <a:endParaRPr lang="en-US" altLang="zh-CN" dirty="0" smtClean="0"/>
          </a:p>
        </p:txBody>
      </p:sp>
      <p:pic>
        <p:nvPicPr>
          <p:cNvPr id="4" name="内容占位符 3"/>
          <p:cNvPicPr>
            <a:picLocks noChangeAspect="1"/>
          </p:cNvPicPr>
          <p:nvPr/>
        </p:nvPicPr>
        <p:blipFill>
          <a:blip r:embed="rId2"/>
          <a:stretch>
            <a:fillRect/>
          </a:stretch>
        </p:blipFill>
        <p:spPr bwMode="auto">
          <a:xfrm>
            <a:off x="7606145" y="1052736"/>
            <a:ext cx="4269972" cy="470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0277" y="5439241"/>
            <a:ext cx="7197969" cy="923330"/>
          </a:xfrm>
          <a:prstGeom prst="rect">
            <a:avLst/>
          </a:prstGeom>
        </p:spPr>
        <p:txBody>
          <a:bodyPr wrap="square">
            <a:spAutoFit/>
          </a:bodyPr>
          <a:lstStyle/>
          <a:p>
            <a:r>
              <a:rPr lang="en-US" altLang="zh-CN" dirty="0" smtClean="0"/>
              <a:t>[2] CHEN </a:t>
            </a:r>
            <a:r>
              <a:rPr lang="en-US" altLang="zh-CN" dirty="0"/>
              <a:t>Hai-Ming, SHI Hai-Long, LI </a:t>
            </a:r>
            <a:r>
              <a:rPr lang="en-US" altLang="zh-CN" dirty="0" err="1"/>
              <a:t>Meng</a:t>
            </a:r>
            <a:r>
              <a:rPr lang="en-US" altLang="zh-CN" dirty="0"/>
              <a:t>, CUI Li</a:t>
            </a:r>
            <a:r>
              <a:rPr lang="zh-CN" altLang="en-US" dirty="0"/>
              <a:t>，</a:t>
            </a:r>
            <a:r>
              <a:rPr lang="en-US" altLang="zh-CN" dirty="0"/>
              <a:t>Service Middleware for Internet of Things</a:t>
            </a:r>
            <a:r>
              <a:rPr lang="zh-CN" altLang="en-US" dirty="0"/>
              <a:t>：</a:t>
            </a:r>
            <a:r>
              <a:rPr lang="en-US" altLang="zh-CN" dirty="0"/>
              <a:t>Challenges and </a:t>
            </a:r>
            <a:r>
              <a:rPr lang="en-US" altLang="zh-CN" dirty="0" err="1"/>
              <a:t>Approache</a:t>
            </a:r>
            <a:r>
              <a:rPr lang="zh-CN" altLang="en-US" dirty="0"/>
              <a:t>， </a:t>
            </a:r>
            <a:r>
              <a:rPr lang="en-US" altLang="zh-CN" dirty="0"/>
              <a:t>2016</a:t>
            </a:r>
            <a:r>
              <a:rPr lang="zh-CN" altLang="en-US" dirty="0"/>
              <a:t>， </a:t>
            </a:r>
            <a:r>
              <a:rPr lang="en-US" altLang="zh-CN" dirty="0"/>
              <a:t>Vol.39,Online Publishing No.117</a:t>
            </a:r>
            <a:endParaRPr lang="zh-CN" altLang="en-US" dirty="0"/>
          </a:p>
        </p:txBody>
      </p:sp>
    </p:spTree>
    <p:extLst>
      <p:ext uri="{BB962C8B-B14F-4D97-AF65-F5344CB8AC3E}">
        <p14:creationId xmlns:p14="http://schemas.microsoft.com/office/powerpoint/2010/main" val="1831199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服务分类</a:t>
            </a:r>
            <a:endParaRPr lang="zh-CN" altLang="en-US" dirty="0"/>
          </a:p>
        </p:txBody>
      </p:sp>
      <p:sp>
        <p:nvSpPr>
          <p:cNvPr id="3" name="内容占位符 2"/>
          <p:cNvSpPr>
            <a:spLocks noGrp="1"/>
          </p:cNvSpPr>
          <p:nvPr>
            <p:ph idx="1"/>
          </p:nvPr>
        </p:nvSpPr>
        <p:spPr/>
        <p:txBody>
          <a:bodyPr/>
          <a:lstStyle/>
          <a:p>
            <a:r>
              <a:rPr lang="zh-CN" altLang="en-US" dirty="0"/>
              <a:t>云端资源提供的</a:t>
            </a:r>
            <a:r>
              <a:rPr lang="zh-CN" altLang="en-US" dirty="0" smtClean="0"/>
              <a:t>数据分析，数据可视化等</a:t>
            </a:r>
            <a:r>
              <a:rPr lang="zh-CN" altLang="en-US" dirty="0"/>
              <a:t>各种功能，称为云服务（</a:t>
            </a:r>
            <a:r>
              <a:rPr lang="en-US" altLang="zh-CN" dirty="0"/>
              <a:t>Cloud Service</a:t>
            </a:r>
            <a:r>
              <a:rPr lang="zh-CN" altLang="en-US" dirty="0" smtClean="0"/>
              <a:t>）</a:t>
            </a:r>
            <a:endParaRPr lang="zh-CN" altLang="en-US" dirty="0"/>
          </a:p>
          <a:p>
            <a:r>
              <a:rPr lang="zh-CN" altLang="en-US" dirty="0"/>
              <a:t>物端资源提供的数据采集等各种服务称为实体服务（</a:t>
            </a:r>
            <a:r>
              <a:rPr lang="en-US" altLang="zh-CN" dirty="0"/>
              <a:t>Entity Service</a:t>
            </a:r>
            <a:r>
              <a:rPr lang="zh-CN" altLang="en-US" dirty="0" smtClean="0"/>
              <a:t>）</a:t>
            </a:r>
            <a:endParaRPr lang="en-US" altLang="zh-CN" dirty="0" smtClean="0"/>
          </a:p>
          <a:p>
            <a:pPr lvl="1"/>
            <a:r>
              <a:rPr lang="zh-CN" altLang="en-US" sz="2000" dirty="0"/>
              <a:t>物理实体服务（</a:t>
            </a:r>
            <a:r>
              <a:rPr lang="en-US" altLang="zh-CN" sz="2000" dirty="0"/>
              <a:t>Physical Entity Service</a:t>
            </a:r>
            <a:r>
              <a:rPr lang="zh-CN" altLang="en-US" sz="2000" dirty="0"/>
              <a:t>），是在物</a:t>
            </a:r>
            <a:r>
              <a:rPr lang="zh-CN" altLang="en-US" sz="2000" dirty="0" smtClean="0"/>
              <a:t>端资源</a:t>
            </a:r>
            <a:r>
              <a:rPr lang="zh-CN" altLang="en-US" sz="2000" dirty="0"/>
              <a:t>上直接构建的获取物理信息或控制物端</a:t>
            </a:r>
            <a:r>
              <a:rPr lang="zh-CN" altLang="en-US" sz="2000" dirty="0" smtClean="0"/>
              <a:t>资源状态</a:t>
            </a:r>
            <a:r>
              <a:rPr lang="zh-CN" altLang="en-US" sz="2000" dirty="0"/>
              <a:t>的软件</a:t>
            </a:r>
            <a:r>
              <a:rPr lang="zh-CN" altLang="en-US" sz="2000" dirty="0" smtClean="0"/>
              <a:t>构件；</a:t>
            </a:r>
            <a:endParaRPr lang="en-US" altLang="zh-CN" sz="2000" dirty="0" smtClean="0"/>
          </a:p>
          <a:p>
            <a:pPr lvl="1"/>
            <a:r>
              <a:rPr lang="zh-CN" altLang="en-US" sz="2000" dirty="0"/>
              <a:t>虚拟实体服务（</a:t>
            </a:r>
            <a:r>
              <a:rPr lang="en-US" altLang="zh-CN" sz="2000" dirty="0"/>
              <a:t>Virtual </a:t>
            </a:r>
            <a:r>
              <a:rPr lang="en-US" altLang="zh-CN" sz="2000" dirty="0" smtClean="0"/>
              <a:t>Entity Service</a:t>
            </a:r>
            <a:r>
              <a:rPr lang="zh-CN" altLang="en-US" sz="2000" dirty="0"/>
              <a:t>），是物端资源直接或通过物联网</a:t>
            </a:r>
            <a:r>
              <a:rPr lang="zh-CN" altLang="en-US" sz="2000" dirty="0" smtClean="0"/>
              <a:t>网关与</a:t>
            </a:r>
            <a:r>
              <a:rPr lang="zh-CN" altLang="en-US" sz="2000" dirty="0"/>
              <a:t>云端连接，在云端构建的提供物理信息和控制</a:t>
            </a:r>
            <a:r>
              <a:rPr lang="zh-CN" altLang="en-US" sz="2000" dirty="0" smtClean="0"/>
              <a:t>物端</a:t>
            </a:r>
            <a:r>
              <a:rPr lang="zh-CN" altLang="en-US" sz="2000" dirty="0"/>
              <a:t>资源状态的软件构件</a:t>
            </a:r>
            <a:r>
              <a:rPr lang="zh-CN" altLang="en-US" sz="2000" dirty="0" smtClean="0"/>
              <a:t>。作用和运作方式与云</a:t>
            </a:r>
            <a:r>
              <a:rPr lang="zh-CN" altLang="en-US" sz="2000" dirty="0" smtClean="0"/>
              <a:t>服务类似。</a:t>
            </a:r>
            <a:endParaRPr lang="zh-CN" altLang="en-US" sz="2000" dirty="0"/>
          </a:p>
        </p:txBody>
      </p:sp>
      <p:sp>
        <p:nvSpPr>
          <p:cNvPr id="6" name="矩形 5"/>
          <p:cNvSpPr/>
          <p:nvPr/>
        </p:nvSpPr>
        <p:spPr>
          <a:xfrm>
            <a:off x="3985845" y="5694249"/>
            <a:ext cx="1579418" cy="942109"/>
          </a:xfrm>
          <a:prstGeom prst="rect">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Device</a:t>
            </a:r>
            <a:endParaRPr lang="zh-CN" altLang="en-US" dirty="0"/>
          </a:p>
        </p:txBody>
      </p:sp>
      <p:grpSp>
        <p:nvGrpSpPr>
          <p:cNvPr id="8" name="组合 7"/>
          <p:cNvGrpSpPr/>
          <p:nvPr/>
        </p:nvGrpSpPr>
        <p:grpSpPr>
          <a:xfrm>
            <a:off x="6685004" y="5694248"/>
            <a:ext cx="1579418" cy="942109"/>
            <a:chOff x="2369127" y="4918363"/>
            <a:chExt cx="1579418" cy="942109"/>
          </a:xfrm>
        </p:grpSpPr>
        <p:sp>
          <p:nvSpPr>
            <p:cNvPr id="4" name="矩形 3"/>
            <p:cNvSpPr/>
            <p:nvPr/>
          </p:nvSpPr>
          <p:spPr>
            <a:xfrm>
              <a:off x="2369127" y="4918363"/>
              <a:ext cx="1579418" cy="942109"/>
            </a:xfrm>
            <a:prstGeom prst="rect">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Device</a:t>
              </a:r>
              <a:endParaRPr lang="zh-CN" altLang="en-US" dirty="0"/>
            </a:p>
          </p:txBody>
        </p:sp>
        <p:sp>
          <p:nvSpPr>
            <p:cNvPr id="7" name="椭圆 6"/>
            <p:cNvSpPr/>
            <p:nvPr/>
          </p:nvSpPr>
          <p:spPr>
            <a:xfrm>
              <a:off x="3363830" y="4918364"/>
              <a:ext cx="584715" cy="3710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12" name="组合 11"/>
          <p:cNvGrpSpPr/>
          <p:nvPr/>
        </p:nvGrpSpPr>
        <p:grpSpPr>
          <a:xfrm>
            <a:off x="5322276" y="3895849"/>
            <a:ext cx="2039815" cy="1097280"/>
            <a:chOff x="8243668" y="4515729"/>
            <a:chExt cx="2039815" cy="1097280"/>
          </a:xfrm>
        </p:grpSpPr>
        <p:sp>
          <p:nvSpPr>
            <p:cNvPr id="10" name="云形 9"/>
            <p:cNvSpPr/>
            <p:nvPr/>
          </p:nvSpPr>
          <p:spPr>
            <a:xfrm>
              <a:off x="8243668" y="4515729"/>
              <a:ext cx="2039815" cy="1097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Cloud</a:t>
              </a:r>
              <a:endParaRPr lang="zh-CN" altLang="en-US" dirty="0"/>
            </a:p>
          </p:txBody>
        </p:sp>
        <p:sp>
          <p:nvSpPr>
            <p:cNvPr id="11" name="椭圆 10"/>
            <p:cNvSpPr/>
            <p:nvPr/>
          </p:nvSpPr>
          <p:spPr>
            <a:xfrm>
              <a:off x="8524329" y="5110726"/>
              <a:ext cx="584715" cy="3710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cxnSp>
        <p:nvCxnSpPr>
          <p:cNvPr id="19" name="曲线连接符 18"/>
          <p:cNvCxnSpPr>
            <a:stCxn id="6" idx="3"/>
            <a:endCxn id="11" idx="4"/>
          </p:cNvCxnSpPr>
          <p:nvPr/>
        </p:nvCxnSpPr>
        <p:spPr>
          <a:xfrm flipV="1">
            <a:off x="5565263" y="4861934"/>
            <a:ext cx="330032" cy="1303370"/>
          </a:xfrm>
          <a:prstGeom prst="curvedConnector2">
            <a:avLst/>
          </a:prstGeom>
          <a:ln w="34925">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71576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SOA</a:t>
            </a:r>
            <a:r>
              <a:rPr lang="zh-CN" altLang="en-US" dirty="0" smtClean="0"/>
              <a:t>物联网系统分类</a:t>
            </a:r>
            <a:endParaRPr lang="zh-CN" altLang="en-US" dirty="0"/>
          </a:p>
        </p:txBody>
      </p:sp>
      <p:sp>
        <p:nvSpPr>
          <p:cNvPr id="3" name="内容占位符 2"/>
          <p:cNvSpPr>
            <a:spLocks noGrp="1"/>
          </p:cNvSpPr>
          <p:nvPr>
            <p:ph idx="1"/>
          </p:nvPr>
        </p:nvSpPr>
        <p:spPr/>
        <p:txBody>
          <a:bodyPr/>
          <a:lstStyle/>
          <a:p>
            <a:r>
              <a:rPr lang="zh-CN" altLang="en-US" dirty="0"/>
              <a:t>根据构建物联网系统时是否采用物理实体</a:t>
            </a:r>
            <a:r>
              <a:rPr lang="zh-CN" altLang="en-US" dirty="0" smtClean="0"/>
              <a:t>服务</a:t>
            </a:r>
            <a:r>
              <a:rPr lang="zh-CN" altLang="en-US" dirty="0"/>
              <a:t>，可以将物联网系统分为以下两种类型</a:t>
            </a:r>
            <a:r>
              <a:rPr lang="zh-CN" altLang="en-US" dirty="0" smtClean="0"/>
              <a:t>：</a:t>
            </a:r>
            <a:endParaRPr lang="en-US" altLang="zh-CN" dirty="0" smtClean="0"/>
          </a:p>
          <a:p>
            <a:pPr lvl="1"/>
            <a:r>
              <a:rPr lang="zh-CN" altLang="en-US" dirty="0"/>
              <a:t>以“物端”为中心的物联网系统，或</a:t>
            </a:r>
            <a:r>
              <a:rPr lang="zh-CN" altLang="en-US" dirty="0" smtClean="0"/>
              <a:t>前端</a:t>
            </a:r>
            <a:r>
              <a:rPr lang="zh-CN" altLang="en-US" dirty="0"/>
              <a:t>分布式物联网</a:t>
            </a:r>
            <a:r>
              <a:rPr lang="zh-CN" altLang="en-US" dirty="0" smtClean="0"/>
              <a:t>系统：以</a:t>
            </a:r>
            <a:r>
              <a:rPr lang="zh-CN" altLang="en-US" dirty="0"/>
              <a:t>物理实体服务为基础构件，系统开发者可以</a:t>
            </a:r>
            <a:r>
              <a:rPr lang="zh-CN" altLang="en-US" dirty="0" smtClean="0"/>
              <a:t>直接调用</a:t>
            </a:r>
            <a:r>
              <a:rPr lang="zh-CN" altLang="en-US" dirty="0"/>
              <a:t>这些服务，也可以将物端资源提供的服务与</a:t>
            </a:r>
            <a:r>
              <a:rPr lang="zh-CN" altLang="en-US" dirty="0" smtClean="0"/>
              <a:t>云端</a:t>
            </a:r>
            <a:r>
              <a:rPr lang="zh-CN" altLang="en-US" dirty="0"/>
              <a:t>资源提供的数据分析服务、可视化服务等云</a:t>
            </a:r>
            <a:r>
              <a:rPr lang="zh-CN" altLang="en-US" dirty="0" smtClean="0"/>
              <a:t>服务根据</a:t>
            </a:r>
            <a:r>
              <a:rPr lang="zh-CN" altLang="en-US" dirty="0"/>
              <a:t>应用需求组合</a:t>
            </a:r>
            <a:r>
              <a:rPr lang="zh-CN" altLang="en-US" dirty="0" smtClean="0"/>
              <a:t>起来</a:t>
            </a:r>
            <a:endParaRPr lang="en-US" altLang="zh-CN" dirty="0" smtClean="0"/>
          </a:p>
          <a:p>
            <a:pPr lvl="1"/>
            <a:r>
              <a:rPr lang="zh-CN" altLang="en-US" dirty="0" smtClean="0"/>
              <a:t>以</a:t>
            </a:r>
            <a:r>
              <a:rPr lang="zh-CN" altLang="en-US" dirty="0"/>
              <a:t>“云端”为中心的物联网系统，或</a:t>
            </a:r>
            <a:r>
              <a:rPr lang="zh-CN" altLang="en-US" dirty="0" smtClean="0"/>
              <a:t>后端</a:t>
            </a:r>
            <a:r>
              <a:rPr lang="zh-CN" altLang="en-US" dirty="0"/>
              <a:t>集中式物联网</a:t>
            </a:r>
            <a:r>
              <a:rPr lang="zh-CN" altLang="en-US" dirty="0" smtClean="0"/>
              <a:t>系统：</a:t>
            </a:r>
            <a:r>
              <a:rPr lang="zh-CN" altLang="en-US" dirty="0"/>
              <a:t>这类物联网系统大多</a:t>
            </a:r>
            <a:r>
              <a:rPr lang="zh-CN" altLang="en-US" dirty="0" smtClean="0"/>
              <a:t>采用与</a:t>
            </a:r>
            <a:r>
              <a:rPr lang="en-US" altLang="zh-CN" dirty="0"/>
              <a:t>CEB(Cloud Edge Beneath</a:t>
            </a:r>
            <a:r>
              <a:rPr lang="en-US" altLang="zh-CN" dirty="0" smtClean="0"/>
              <a:t>)</a:t>
            </a:r>
            <a:r>
              <a:rPr lang="zh-CN" altLang="en-US" dirty="0" smtClean="0"/>
              <a:t>类似</a:t>
            </a:r>
            <a:r>
              <a:rPr lang="zh-CN" altLang="en-US" dirty="0"/>
              <a:t>的物联网</a:t>
            </a:r>
            <a:r>
              <a:rPr lang="zh-CN" altLang="en-US" dirty="0" smtClean="0"/>
              <a:t>体系结构</a:t>
            </a:r>
            <a:r>
              <a:rPr lang="zh-CN" altLang="en-US" dirty="0"/>
              <a:t>，以虚拟实体服务为基础构件，系统开发者</a:t>
            </a:r>
            <a:r>
              <a:rPr lang="zh-CN" altLang="en-US" dirty="0" smtClean="0"/>
              <a:t>在云端</a:t>
            </a:r>
            <a:r>
              <a:rPr lang="zh-CN" altLang="en-US" dirty="0"/>
              <a:t>将虚拟实体服务与云服务组合起来实现物</a:t>
            </a:r>
            <a:r>
              <a:rPr lang="zh-CN" altLang="en-US" dirty="0" smtClean="0"/>
              <a:t>联网</a:t>
            </a:r>
            <a:r>
              <a:rPr lang="zh-CN" altLang="en-US" dirty="0"/>
              <a:t>系统的</a:t>
            </a:r>
            <a:r>
              <a:rPr lang="zh-CN" altLang="en-US" dirty="0" smtClean="0"/>
              <a:t>构建</a:t>
            </a:r>
            <a:endParaRPr lang="zh-CN" altLang="en-US" dirty="0"/>
          </a:p>
        </p:txBody>
      </p:sp>
    </p:spTree>
    <p:extLst>
      <p:ext uri="{BB962C8B-B14F-4D97-AF65-F5344CB8AC3E}">
        <p14:creationId xmlns:p14="http://schemas.microsoft.com/office/powerpoint/2010/main" val="2952598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实体服务</a:t>
            </a:r>
            <a:endParaRPr lang="zh-CN" altLang="en-US" dirty="0"/>
          </a:p>
        </p:txBody>
      </p:sp>
      <p:sp>
        <p:nvSpPr>
          <p:cNvPr id="3" name="内容占位符 2"/>
          <p:cNvSpPr>
            <a:spLocks noGrp="1"/>
          </p:cNvSpPr>
          <p:nvPr>
            <p:ph idx="1"/>
          </p:nvPr>
        </p:nvSpPr>
        <p:spPr/>
        <p:txBody>
          <a:bodyPr/>
          <a:lstStyle/>
          <a:p>
            <a:r>
              <a:rPr lang="zh-CN" altLang="en-US" dirty="0" smtClean="0"/>
              <a:t>实体服务的主要特性</a:t>
            </a:r>
            <a:r>
              <a:rPr lang="zh-CN" altLang="en-US" dirty="0"/>
              <a:t>：</a:t>
            </a:r>
            <a:endParaRPr lang="en-US" altLang="zh-CN" dirty="0" smtClean="0"/>
          </a:p>
          <a:p>
            <a:pPr lvl="1"/>
            <a:r>
              <a:rPr lang="zh-CN" altLang="en-US" sz="2000" dirty="0" smtClean="0"/>
              <a:t>异构性</a:t>
            </a:r>
            <a:endParaRPr lang="en-US" altLang="zh-CN" sz="2000" dirty="0" smtClean="0"/>
          </a:p>
          <a:p>
            <a:pPr lvl="2"/>
            <a:r>
              <a:rPr lang="zh-CN" altLang="en-US" sz="1800" dirty="0"/>
              <a:t>服务</a:t>
            </a:r>
            <a:r>
              <a:rPr lang="zh-CN" altLang="en-US" sz="1800" dirty="0" smtClean="0"/>
              <a:t>接口、交互协议、数据格式等</a:t>
            </a:r>
            <a:endParaRPr lang="en-US" altLang="zh-CN" sz="1800" dirty="0" smtClean="0"/>
          </a:p>
          <a:p>
            <a:pPr lvl="1"/>
            <a:r>
              <a:rPr lang="zh-CN" altLang="en-US" sz="2000" dirty="0" smtClean="0"/>
              <a:t>大规模</a:t>
            </a:r>
            <a:r>
              <a:rPr lang="zh-CN" altLang="en-US" sz="2000" dirty="0" smtClean="0"/>
              <a:t>性</a:t>
            </a:r>
            <a:endParaRPr lang="en-US" altLang="zh-CN" dirty="0" smtClean="0"/>
          </a:p>
          <a:p>
            <a:pPr lvl="1"/>
            <a:r>
              <a:rPr lang="zh-CN" altLang="en-US" sz="2000" dirty="0"/>
              <a:t>动态</a:t>
            </a:r>
            <a:r>
              <a:rPr lang="zh-CN" altLang="en-US" sz="2000" dirty="0" smtClean="0"/>
              <a:t>可用性</a:t>
            </a:r>
            <a:endParaRPr lang="en-US" altLang="zh-CN" sz="2000" dirty="0" smtClean="0"/>
          </a:p>
          <a:p>
            <a:pPr lvl="2"/>
            <a:r>
              <a:rPr lang="zh-CN" altLang="en-US" sz="1600" dirty="0" smtClean="0"/>
              <a:t>设备可能会因移动和休眠而失效</a:t>
            </a:r>
            <a:r>
              <a:rPr lang="en-US" altLang="zh-CN" sz="1600" dirty="0" smtClean="0"/>
              <a:t>(</a:t>
            </a:r>
            <a:r>
              <a:rPr lang="zh-CN" altLang="en-US" sz="1600" dirty="0" smtClean="0"/>
              <a:t>空间、时间</a:t>
            </a:r>
            <a:r>
              <a:rPr lang="en-US" altLang="zh-CN" sz="1600" dirty="0" smtClean="0"/>
              <a:t>)</a:t>
            </a:r>
            <a:endParaRPr lang="en-US" altLang="zh-CN" sz="1600" dirty="0" smtClean="0"/>
          </a:p>
          <a:p>
            <a:pPr lvl="1"/>
            <a:r>
              <a:rPr lang="zh-CN" altLang="en-US" sz="2000" dirty="0"/>
              <a:t>情境</a:t>
            </a:r>
            <a:r>
              <a:rPr lang="zh-CN" altLang="en-US" sz="2000" dirty="0" smtClean="0"/>
              <a:t>感知性</a:t>
            </a:r>
            <a:endParaRPr lang="en-US" altLang="zh-CN" sz="2000" dirty="0" smtClean="0"/>
          </a:p>
          <a:p>
            <a:pPr lvl="1"/>
            <a:r>
              <a:rPr lang="zh-CN" altLang="en-US" sz="2000" dirty="0"/>
              <a:t>时空</a:t>
            </a:r>
            <a:r>
              <a:rPr lang="zh-CN" altLang="en-US" sz="2000" dirty="0" smtClean="0"/>
              <a:t>相关性</a:t>
            </a:r>
            <a:endParaRPr lang="en-US" altLang="zh-CN" sz="1600" dirty="0" smtClean="0"/>
          </a:p>
          <a:p>
            <a:pPr lvl="1"/>
            <a:r>
              <a:rPr lang="zh-CN" altLang="en-US" sz="2000" dirty="0"/>
              <a:t>资源受限</a:t>
            </a:r>
            <a:r>
              <a:rPr lang="zh-CN" altLang="en-US" sz="2000" dirty="0" smtClean="0"/>
              <a:t>性</a:t>
            </a:r>
            <a:endParaRPr lang="en-US" altLang="zh-CN" sz="2000" dirty="0" smtClean="0"/>
          </a:p>
          <a:p>
            <a:pPr lvl="1"/>
            <a:r>
              <a:rPr lang="zh-CN" altLang="en-US" sz="2000" dirty="0"/>
              <a:t>执行冲突</a:t>
            </a:r>
            <a:r>
              <a:rPr lang="zh-CN" altLang="en-US" sz="2000" dirty="0" smtClean="0"/>
              <a:t>性</a:t>
            </a:r>
            <a:endParaRPr lang="en-US" altLang="zh-CN" sz="2000" dirty="0" smtClean="0"/>
          </a:p>
          <a:p>
            <a:pPr lvl="2"/>
            <a:r>
              <a:rPr lang="zh-CN" altLang="en-US" sz="1600" dirty="0" smtClean="0"/>
              <a:t>不同用户的服务请求</a:t>
            </a:r>
            <a:endParaRPr lang="zh-CN" altLang="en-US" sz="1600" dirty="0"/>
          </a:p>
        </p:txBody>
      </p:sp>
    </p:spTree>
    <p:extLst>
      <p:ext uri="{BB962C8B-B14F-4D97-AF65-F5344CB8AC3E}">
        <p14:creationId xmlns:p14="http://schemas.microsoft.com/office/powerpoint/2010/main" val="389482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功能模型及其面临的挑战</a:t>
            </a:r>
            <a:endParaRPr lang="zh-CN" altLang="en-US" dirty="0"/>
          </a:p>
        </p:txBody>
      </p:sp>
      <p:pic>
        <p:nvPicPr>
          <p:cNvPr id="4" name="内容占位符 3"/>
          <p:cNvPicPr>
            <a:picLocks noGrp="1" noChangeAspect="1"/>
          </p:cNvPicPr>
          <p:nvPr>
            <p:ph idx="1"/>
          </p:nvPr>
        </p:nvPicPr>
        <p:blipFill>
          <a:blip r:embed="rId2"/>
          <a:stretch>
            <a:fillRect/>
          </a:stretch>
        </p:blipFill>
        <p:spPr>
          <a:xfrm>
            <a:off x="1192425" y="996242"/>
            <a:ext cx="4517697" cy="5113337"/>
          </a:xfrm>
          <a:prstGeom prst="rect">
            <a:avLst/>
          </a:prstGeom>
        </p:spPr>
      </p:pic>
      <p:pic>
        <p:nvPicPr>
          <p:cNvPr id="5" name="内容占位符 3"/>
          <p:cNvPicPr>
            <a:picLocks noChangeAspect="1"/>
          </p:cNvPicPr>
          <p:nvPr/>
        </p:nvPicPr>
        <p:blipFill>
          <a:blip r:embed="rId3"/>
          <a:stretch>
            <a:fillRect/>
          </a:stretch>
        </p:blipFill>
        <p:spPr bwMode="auto">
          <a:xfrm>
            <a:off x="6674499" y="996241"/>
            <a:ext cx="394352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42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实体服务的构建</a:t>
            </a:r>
            <a:endParaRPr lang="zh-CN" altLang="en-US" dirty="0"/>
          </a:p>
        </p:txBody>
      </p:sp>
      <p:sp>
        <p:nvSpPr>
          <p:cNvPr id="3" name="内容占位符 2"/>
          <p:cNvSpPr>
            <a:spLocks noGrp="1"/>
          </p:cNvSpPr>
          <p:nvPr>
            <p:ph idx="1"/>
          </p:nvPr>
        </p:nvSpPr>
        <p:spPr/>
        <p:txBody>
          <a:bodyPr/>
          <a:lstStyle/>
          <a:p>
            <a:r>
              <a:rPr lang="zh-CN" altLang="en-US" dirty="0" smtClean="0"/>
              <a:t>在感知</a:t>
            </a:r>
            <a:r>
              <a:rPr lang="zh-CN" altLang="en-US" dirty="0"/>
              <a:t>和执行设备或网关上实现物理实体服务所</a:t>
            </a:r>
            <a:r>
              <a:rPr lang="zh-CN" altLang="en-US" dirty="0" smtClean="0"/>
              <a:t>采用</a:t>
            </a:r>
            <a:r>
              <a:rPr lang="zh-CN" altLang="en-US" dirty="0"/>
              <a:t>的软件架构可以分为四种：分布式对象、智能体</a:t>
            </a:r>
            <a:r>
              <a:rPr lang="zh-CN" altLang="en-US" dirty="0" smtClean="0"/>
              <a:t>、</a:t>
            </a:r>
            <a:r>
              <a:rPr lang="en-US" altLang="zh-CN" dirty="0" smtClean="0"/>
              <a:t>SOAP </a:t>
            </a:r>
            <a:r>
              <a:rPr lang="zh-CN" altLang="en-US" dirty="0"/>
              <a:t>风格的</a:t>
            </a:r>
            <a:r>
              <a:rPr lang="en-US" altLang="zh-CN" dirty="0"/>
              <a:t>Web </a:t>
            </a:r>
            <a:r>
              <a:rPr lang="zh-CN" altLang="en-US" dirty="0"/>
              <a:t>服务和</a:t>
            </a:r>
            <a:r>
              <a:rPr lang="en-US" altLang="zh-CN" dirty="0"/>
              <a:t>REST </a:t>
            </a:r>
            <a:r>
              <a:rPr lang="zh-CN" altLang="en-US" dirty="0"/>
              <a:t>风格的服务。</a:t>
            </a:r>
          </a:p>
        </p:txBody>
      </p:sp>
      <p:pic>
        <p:nvPicPr>
          <p:cNvPr id="4" name="图片 3"/>
          <p:cNvPicPr>
            <a:picLocks noChangeAspect="1"/>
          </p:cNvPicPr>
          <p:nvPr/>
        </p:nvPicPr>
        <p:blipFill>
          <a:blip r:embed="rId3"/>
          <a:stretch>
            <a:fillRect/>
          </a:stretch>
        </p:blipFill>
        <p:spPr>
          <a:xfrm>
            <a:off x="2714220" y="2416860"/>
            <a:ext cx="6554472" cy="3586409"/>
          </a:xfrm>
          <a:prstGeom prst="rect">
            <a:avLst/>
          </a:prstGeom>
        </p:spPr>
      </p:pic>
    </p:spTree>
    <p:extLst>
      <p:ext uri="{BB962C8B-B14F-4D97-AF65-F5344CB8AC3E}">
        <p14:creationId xmlns:p14="http://schemas.microsoft.com/office/powerpoint/2010/main" val="872442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服务描述</a:t>
            </a:r>
            <a:endParaRPr lang="zh-CN" altLang="en-US" dirty="0"/>
          </a:p>
        </p:txBody>
      </p:sp>
      <p:sp>
        <p:nvSpPr>
          <p:cNvPr id="3" name="内容占位符 2"/>
          <p:cNvSpPr>
            <a:spLocks noGrp="1"/>
          </p:cNvSpPr>
          <p:nvPr>
            <p:ph idx="1"/>
          </p:nvPr>
        </p:nvSpPr>
        <p:spPr/>
        <p:txBody>
          <a:bodyPr/>
          <a:lstStyle/>
          <a:p>
            <a:r>
              <a:rPr lang="zh-CN" altLang="en-US" dirty="0"/>
              <a:t>服务描述的元素一般包括以下几个部分</a:t>
            </a:r>
            <a:r>
              <a:rPr lang="zh-CN" altLang="en-US" dirty="0" smtClean="0"/>
              <a:t>：</a:t>
            </a:r>
            <a:endParaRPr lang="en-US" altLang="zh-CN" dirty="0" smtClean="0"/>
          </a:p>
          <a:p>
            <a:pPr lvl="1"/>
            <a:r>
              <a:rPr lang="zh-CN" altLang="en-US" dirty="0" smtClean="0"/>
              <a:t>服务</a:t>
            </a:r>
            <a:r>
              <a:rPr lang="zh-CN" altLang="en-US" dirty="0"/>
              <a:t>的输入和输出</a:t>
            </a:r>
            <a:r>
              <a:rPr lang="zh-CN" altLang="en-US" dirty="0" smtClean="0"/>
              <a:t>；</a:t>
            </a:r>
            <a:endParaRPr lang="en-US" altLang="zh-CN" dirty="0"/>
          </a:p>
          <a:p>
            <a:pPr lvl="1"/>
            <a:r>
              <a:rPr lang="zh-CN" altLang="en-US" dirty="0" smtClean="0"/>
              <a:t>前</a:t>
            </a:r>
            <a:r>
              <a:rPr lang="zh-CN" altLang="en-US" dirty="0"/>
              <a:t>件</a:t>
            </a:r>
            <a:r>
              <a:rPr lang="zh-CN" altLang="en-US" dirty="0" smtClean="0"/>
              <a:t>和后件；</a:t>
            </a:r>
            <a:endParaRPr lang="en-US" altLang="zh-CN" dirty="0" smtClean="0"/>
          </a:p>
          <a:p>
            <a:pPr lvl="1"/>
            <a:r>
              <a:rPr lang="zh-CN" altLang="en-US" dirty="0" smtClean="0"/>
              <a:t>非</a:t>
            </a:r>
            <a:r>
              <a:rPr lang="zh-CN" altLang="en-US" dirty="0"/>
              <a:t>功能属性，比如</a:t>
            </a:r>
            <a:r>
              <a:rPr lang="en-US" altLang="zh-CN" dirty="0" err="1"/>
              <a:t>QoS</a:t>
            </a:r>
            <a:r>
              <a:rPr lang="zh-CN" altLang="en-US" dirty="0"/>
              <a:t>、服务成本、服务的位置</a:t>
            </a:r>
            <a:r>
              <a:rPr lang="zh-CN" altLang="en-US" dirty="0" smtClean="0"/>
              <a:t>或者</a:t>
            </a:r>
            <a:r>
              <a:rPr lang="zh-CN" altLang="en-US" dirty="0"/>
              <a:t>服务请求者的偏好、时空信息</a:t>
            </a:r>
            <a:r>
              <a:rPr lang="zh-CN" altLang="en-US" dirty="0" smtClean="0"/>
              <a:t>等；</a:t>
            </a:r>
            <a:endParaRPr lang="en-US" altLang="zh-CN" dirty="0" smtClean="0"/>
          </a:p>
          <a:p>
            <a:pPr lvl="1"/>
            <a:r>
              <a:rPr lang="zh-CN" altLang="en-US" dirty="0" smtClean="0"/>
              <a:t>其他描述信息</a:t>
            </a:r>
            <a:r>
              <a:rPr lang="zh-CN" altLang="en-US" dirty="0"/>
              <a:t>，比如服务名称、服务类型、操作名称和数量、 服务的文本</a:t>
            </a:r>
            <a:r>
              <a:rPr lang="zh-CN" altLang="en-US" dirty="0" smtClean="0"/>
              <a:t>描述等</a:t>
            </a:r>
            <a:r>
              <a:rPr lang="zh-CN" altLang="en-US" dirty="0"/>
              <a:t>。</a:t>
            </a:r>
          </a:p>
        </p:txBody>
      </p:sp>
    </p:spTree>
    <p:extLst>
      <p:ext uri="{BB962C8B-B14F-4D97-AF65-F5344CB8AC3E}">
        <p14:creationId xmlns:p14="http://schemas.microsoft.com/office/powerpoint/2010/main" val="236401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4" id="{1A4D17E5-46D7-4C0E-9156-2CEB289CFDFA}" vid="{A755E57B-C200-442E-AB50-93ADF01121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pku4</Template>
  <TotalTime>3074</TotalTime>
  <Words>2026</Words>
  <Application>Microsoft Office PowerPoint</Application>
  <PresentationFormat>宽屏</PresentationFormat>
  <Paragraphs>109</Paragraphs>
  <Slides>21</Slides>
  <Notes>8</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宋体</vt:lpstr>
      <vt:lpstr>Arial</vt:lpstr>
      <vt:lpstr>Calibri</vt:lpstr>
      <vt:lpstr>pku4</vt:lpstr>
      <vt:lpstr>面向服务的物联网中间件</vt:lpstr>
      <vt:lpstr>物联网中间件分类</vt:lpstr>
      <vt:lpstr>面向服务的中间件体系结构（SOA）</vt:lpstr>
      <vt:lpstr>服务分类</vt:lpstr>
      <vt:lpstr>SOA物联网系统分类</vt:lpstr>
      <vt:lpstr>实体服务</vt:lpstr>
      <vt:lpstr>功能模型及其面临的挑战</vt:lpstr>
      <vt:lpstr>实体服务的构建</vt:lpstr>
      <vt:lpstr>服务描述</vt:lpstr>
      <vt:lpstr>服务描述</vt:lpstr>
      <vt:lpstr>基于本体的服务描述语言</vt:lpstr>
      <vt:lpstr>基于本体的服务描述语言</vt:lpstr>
      <vt:lpstr>服务注册管理</vt:lpstr>
      <vt:lpstr>服务发现</vt:lpstr>
      <vt:lpstr>服务的注册管理与服务发现对应关系</vt:lpstr>
      <vt:lpstr>服务发现</vt:lpstr>
      <vt:lpstr>非本体的语义匹配服务发现</vt:lpstr>
      <vt:lpstr>基于本体的语义匹配服务发现</vt:lpstr>
      <vt:lpstr>物联网服务中间件功能模型</vt:lpstr>
      <vt:lpstr>物联网服务中间件功能模型</vt:lpstr>
      <vt:lpstr>服务组合与编程接口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Middleware for Internet of Things: Challenges and Approaches</dc:title>
  <dc:creator>zjbpoping</dc:creator>
  <cp:lastModifiedBy>zjbpoping</cp:lastModifiedBy>
  <cp:revision>44</cp:revision>
  <dcterms:created xsi:type="dcterms:W3CDTF">2017-02-16T14:21:11Z</dcterms:created>
  <dcterms:modified xsi:type="dcterms:W3CDTF">2017-03-11T09:23:27Z</dcterms:modified>
</cp:coreProperties>
</file>