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59" r:id="rId3"/>
    <p:sldId id="260" r:id="rId4"/>
    <p:sldId id="261" r:id="rId5"/>
    <p:sldId id="263" r:id="rId6"/>
    <p:sldId id="262" r:id="rId7"/>
    <p:sldId id="264" r:id="rId8"/>
    <p:sldId id="265"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43"/>
  </p:normalViewPr>
  <p:slideViewPr>
    <p:cSldViewPr snapToGrid="0" snapToObjects="1">
      <p:cViewPr varScale="1">
        <p:scale>
          <a:sx n="69" d="100"/>
          <a:sy n="69" d="100"/>
        </p:scale>
        <p:origin x="75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3BCFA-F7D3-B44B-B4C2-3121324D52AF}" type="datetimeFigureOut">
              <a:rPr kumimoji="1" lang="zh-CN" altLang="en-US" smtClean="0"/>
              <a:t>2017/5/4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AA80D-411A-3640-A487-CED8C72D9526}" type="slidenum">
              <a:rPr kumimoji="1" lang="zh-CN" altLang="en-US" smtClean="0"/>
              <a:t>‹#›</a:t>
            </a:fld>
            <a:endParaRPr kumimoji="1" lang="zh-CN" altLang="en-US"/>
          </a:p>
        </p:txBody>
      </p:sp>
    </p:spTree>
    <p:extLst>
      <p:ext uri="{BB962C8B-B14F-4D97-AF65-F5344CB8AC3E}">
        <p14:creationId xmlns:p14="http://schemas.microsoft.com/office/powerpoint/2010/main" val="109615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Broker</a:t>
            </a:r>
            <a:r>
              <a:rPr kumimoji="1" lang="zh-CN" altLang="en-US" dirty="0" smtClean="0"/>
              <a:t>的设计实现了分布式的效果，好过</a:t>
            </a:r>
            <a:r>
              <a:rPr kumimoji="1" lang="en-US" altLang="zh-CN" dirty="0" err="1" smtClean="0"/>
              <a:t>sensip</a:t>
            </a:r>
            <a:endParaRPr kumimoji="1" lang="en-US" altLang="zh-CN" dirty="0" smtClean="0"/>
          </a:p>
          <a:p>
            <a:endParaRPr kumimoji="1" lang="en-US" altLang="zh-CN" dirty="0" smtClean="0"/>
          </a:p>
          <a:p>
            <a:r>
              <a:rPr kumimoji="1" lang="zh-CN" altLang="en-US" dirty="0" smtClean="0"/>
              <a:t>可以实现数据共享</a:t>
            </a:r>
            <a:endParaRPr kumimoji="1" lang="en-US" altLang="zh-CN" dirty="0" smtClean="0"/>
          </a:p>
          <a:p>
            <a:r>
              <a:rPr kumimoji="1" lang="zh-CN" altLang="en-US" dirty="0" smtClean="0"/>
              <a:t>规则保护</a:t>
            </a:r>
          </a:p>
          <a:p>
            <a:r>
              <a:rPr kumimoji="1" lang="zh-CN" altLang="en-US" dirty="0" smtClean="0"/>
              <a:t>数据管理、查询、读取</a:t>
            </a:r>
          </a:p>
          <a:p>
            <a:r>
              <a:rPr kumimoji="1" lang="zh-CN" altLang="en-US" dirty="0" smtClean="0"/>
              <a:t>设备执行、取消执行</a:t>
            </a:r>
          </a:p>
          <a:p>
            <a:r>
              <a:rPr kumimoji="1" lang="zh-CN" altLang="en-US" dirty="0" smtClean="0"/>
              <a:t>任务、任务列表、任务状态、任务取消</a:t>
            </a:r>
          </a:p>
          <a:p>
            <a:r>
              <a:rPr kumimoji="1" lang="zh-CN" altLang="en-US" dirty="0" smtClean="0"/>
              <a:t>设备分享、设备列表、设备删除增加</a:t>
            </a:r>
          </a:p>
          <a:p>
            <a:r>
              <a:rPr kumimoji="1" lang="zh-CN" altLang="en-US" dirty="0" smtClean="0"/>
              <a:t>密钥生成、删除、失效、列表</a:t>
            </a:r>
          </a:p>
          <a:p>
            <a:r>
              <a:rPr kumimoji="1" lang="zh-CN" altLang="en-US" dirty="0" smtClean="0"/>
              <a:t>注册、登陆、验证</a:t>
            </a:r>
          </a:p>
        </p:txBody>
      </p:sp>
      <p:sp>
        <p:nvSpPr>
          <p:cNvPr id="4" name="幻灯片编号占位符 3"/>
          <p:cNvSpPr>
            <a:spLocks noGrp="1"/>
          </p:cNvSpPr>
          <p:nvPr>
            <p:ph type="sldNum" sz="quarter" idx="10"/>
          </p:nvPr>
        </p:nvSpPr>
        <p:spPr/>
        <p:txBody>
          <a:bodyPr/>
          <a:lstStyle/>
          <a:p>
            <a:fld id="{002A5B00-6DA5-B14A-A316-65556622E144}" type="slidenum">
              <a:rPr kumimoji="1" lang="zh-CN" altLang="en-US" smtClean="0"/>
              <a:t>1</a:t>
            </a:fld>
            <a:endParaRPr kumimoji="1" lang="zh-CN" altLang="en-US"/>
          </a:p>
        </p:txBody>
      </p:sp>
    </p:spTree>
    <p:extLst>
      <p:ext uri="{BB962C8B-B14F-4D97-AF65-F5344CB8AC3E}">
        <p14:creationId xmlns:p14="http://schemas.microsoft.com/office/powerpoint/2010/main" val="60103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SM</a:t>
            </a:r>
            <a:r>
              <a:rPr lang="zh-CN" altLang="en-US" dirty="0" smtClean="0"/>
              <a:t>是通过使用应用控制路由将执行迁移到</a:t>
            </a:r>
            <a:r>
              <a:rPr lang="en-US" altLang="zh-CN" dirty="0" smtClean="0"/>
              <a:t>node interested</a:t>
            </a:r>
            <a:r>
              <a:rPr lang="zh-CN" altLang="en-US" dirty="0" smtClean="0"/>
              <a:t>而不是在节点之间使用端到端通信来，克服</a:t>
            </a:r>
            <a:r>
              <a:rPr lang="en-US" altLang="zh-CN" dirty="0" smtClean="0"/>
              <a:t>networks of embedded systems</a:t>
            </a:r>
            <a:r>
              <a:rPr lang="zh-CN" altLang="en-US" dirty="0" smtClean="0"/>
              <a:t>中分布式应用遇到的</a:t>
            </a:r>
            <a:r>
              <a:rPr lang="en-US" altLang="zh-CN" dirty="0" smtClean="0"/>
              <a:t>the scale, heterogeneity, and volatility</a:t>
            </a:r>
            <a:r>
              <a:rPr lang="zh-CN" altLang="en-US" dirty="0" smtClean="0"/>
              <a:t>等问题。</a:t>
            </a:r>
          </a:p>
          <a:p>
            <a:endParaRPr lang="zh-CN" altLang="en-US" dirty="0"/>
          </a:p>
        </p:txBody>
      </p:sp>
      <p:sp>
        <p:nvSpPr>
          <p:cNvPr id="4" name="灯片编号占位符 3"/>
          <p:cNvSpPr>
            <a:spLocks noGrp="1"/>
          </p:cNvSpPr>
          <p:nvPr>
            <p:ph type="sldNum" sz="quarter" idx="10"/>
          </p:nvPr>
        </p:nvSpPr>
        <p:spPr/>
        <p:txBody>
          <a:bodyPr/>
          <a:lstStyle/>
          <a:p>
            <a:fld id="{834AA80D-411A-3640-A487-CED8C72D9526}" type="slidenum">
              <a:rPr kumimoji="1" lang="zh-CN" altLang="en-US" smtClean="0"/>
              <a:t>9</a:t>
            </a:fld>
            <a:endParaRPr kumimoji="1" lang="zh-CN" altLang="en-US"/>
          </a:p>
        </p:txBody>
      </p:sp>
    </p:spTree>
    <p:extLst>
      <p:ext uri="{BB962C8B-B14F-4D97-AF65-F5344CB8AC3E}">
        <p14:creationId xmlns:p14="http://schemas.microsoft.com/office/powerpoint/2010/main" val="90515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13135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131850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6526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12467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758691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172376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1727250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1491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086275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206831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3A53B69-A901-DA49-859F-2ADBB687290D}" type="datetimeFigureOut">
              <a:rPr kumimoji="1" lang="zh-CN" altLang="en-US" smtClean="0"/>
              <a:t>2017/5/4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93231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53B69-A901-DA49-859F-2ADBB687290D}" type="datetimeFigureOut">
              <a:rPr kumimoji="1" lang="zh-CN" altLang="en-US" smtClean="0"/>
              <a:t>2017/5/4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55762-6C4C-F148-87C0-CC819F74306E}" type="slidenum">
              <a:rPr kumimoji="1" lang="zh-CN" altLang="en-US" smtClean="0"/>
              <a:t>‹#›</a:t>
            </a:fld>
            <a:endParaRPr kumimoji="1" lang="zh-CN" altLang="en-US"/>
          </a:p>
        </p:txBody>
      </p:sp>
    </p:spTree>
    <p:extLst>
      <p:ext uri="{BB962C8B-B14F-4D97-AF65-F5344CB8AC3E}">
        <p14:creationId xmlns:p14="http://schemas.microsoft.com/office/powerpoint/2010/main" val="43660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18" Type="http://schemas.openxmlformats.org/officeDocument/2006/relationships/image" Target="../media/image19.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17" Type="http://schemas.openxmlformats.org/officeDocument/2006/relationships/image" Target="../media/image18.emf"/><Relationship Id="rId2" Type="http://schemas.openxmlformats.org/officeDocument/2006/relationships/image" Target="../media/image3.png"/><Relationship Id="rId16"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emf"/><Relationship Id="rId5" Type="http://schemas.openxmlformats.org/officeDocument/2006/relationships/image" Target="../media/image6.png"/><Relationship Id="rId15" Type="http://schemas.openxmlformats.org/officeDocument/2006/relationships/image" Target="../media/image16.emf"/><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emf"/><Relationship Id="rId1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圆角矩形 112"/>
          <p:cNvSpPr/>
          <p:nvPr/>
        </p:nvSpPr>
        <p:spPr>
          <a:xfrm>
            <a:off x="3212446" y="1021060"/>
            <a:ext cx="5244860" cy="4582266"/>
          </a:xfrm>
          <a:prstGeom prst="roundRect">
            <a:avLst>
              <a:gd name="adj" fmla="val 4694"/>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pSp>
        <p:nvGrpSpPr>
          <p:cNvPr id="112" name="组 111"/>
          <p:cNvGrpSpPr/>
          <p:nvPr/>
        </p:nvGrpSpPr>
        <p:grpSpPr>
          <a:xfrm>
            <a:off x="3365579" y="195373"/>
            <a:ext cx="4919224" cy="6326823"/>
            <a:chOff x="1320983" y="0"/>
            <a:chExt cx="4919224" cy="6326823"/>
          </a:xfrm>
        </p:grpSpPr>
        <p:cxnSp>
          <p:nvCxnSpPr>
            <p:cNvPr id="106" name="直线箭头连接符 105"/>
            <p:cNvCxnSpPr>
              <a:stCxn id="90" idx="2"/>
              <a:endCxn id="33" idx="0"/>
            </p:cNvCxnSpPr>
            <p:nvPr/>
          </p:nvCxnSpPr>
          <p:spPr>
            <a:xfrm>
              <a:off x="4428813" y="482738"/>
              <a:ext cx="0" cy="1862120"/>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grpSp>
          <p:nvGrpSpPr>
            <p:cNvPr id="100" name="组 99"/>
            <p:cNvGrpSpPr/>
            <p:nvPr/>
          </p:nvGrpSpPr>
          <p:grpSpPr>
            <a:xfrm>
              <a:off x="1320983" y="0"/>
              <a:ext cx="4919224" cy="6326823"/>
              <a:chOff x="1320984" y="533477"/>
              <a:chExt cx="4919224" cy="6326823"/>
            </a:xfrm>
          </p:grpSpPr>
          <p:grpSp>
            <p:nvGrpSpPr>
              <p:cNvPr id="43" name="组 42"/>
              <p:cNvGrpSpPr/>
              <p:nvPr/>
            </p:nvGrpSpPr>
            <p:grpSpPr>
              <a:xfrm rot="5400000">
                <a:off x="119960" y="4087359"/>
                <a:ext cx="2997666" cy="579619"/>
                <a:chOff x="8484433" y="3555293"/>
                <a:chExt cx="3447738" cy="579619"/>
              </a:xfrm>
            </p:grpSpPr>
            <p:sp>
              <p:nvSpPr>
                <p:cNvPr id="44" name="圆角矩形 43"/>
                <p:cNvSpPr/>
                <p:nvPr/>
              </p:nvSpPr>
              <p:spPr>
                <a:xfrm>
                  <a:off x="8484433" y="3555293"/>
                  <a:ext cx="3447738"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45" name="矩形 44"/>
                <p:cNvSpPr/>
                <p:nvPr/>
              </p:nvSpPr>
              <p:spPr>
                <a:xfrm>
                  <a:off x="9738118" y="3650848"/>
                  <a:ext cx="939681" cy="369332"/>
                </a:xfrm>
                <a:prstGeom prst="rect">
                  <a:avLst/>
                </a:prstGeom>
              </p:spPr>
              <p:txBody>
                <a:bodyPr wrap="none">
                  <a:spAutoFit/>
                </a:bodyPr>
                <a:lstStyle/>
                <a:p>
                  <a:pPr algn="ctr"/>
                  <a:r>
                    <a:rPr kumimoji="1" lang="en-US" altLang="zh-CN" dirty="0" smtClean="0">
                      <a:solidFill>
                        <a:schemeClr val="bg1"/>
                      </a:solidFill>
                    </a:rPr>
                    <a:t>Security</a:t>
                  </a:r>
                  <a:endParaRPr kumimoji="1" lang="zh-CN" altLang="en-US" dirty="0">
                    <a:solidFill>
                      <a:schemeClr val="bg1"/>
                    </a:solidFill>
                  </a:endParaRPr>
                </a:p>
              </p:txBody>
            </p:sp>
          </p:grpSp>
          <p:grpSp>
            <p:nvGrpSpPr>
              <p:cNvPr id="77" name="组 76"/>
              <p:cNvGrpSpPr/>
              <p:nvPr/>
            </p:nvGrpSpPr>
            <p:grpSpPr>
              <a:xfrm>
                <a:off x="1320984" y="2878335"/>
                <a:ext cx="4888288" cy="3981965"/>
                <a:chOff x="5720399" y="2002589"/>
                <a:chExt cx="4888288" cy="3981965"/>
              </a:xfrm>
            </p:grpSpPr>
            <p:grpSp>
              <p:nvGrpSpPr>
                <p:cNvPr id="68" name="组 67"/>
                <p:cNvGrpSpPr/>
                <p:nvPr/>
              </p:nvGrpSpPr>
              <p:grpSpPr>
                <a:xfrm>
                  <a:off x="5720399" y="2002589"/>
                  <a:ext cx="4888288" cy="3981965"/>
                  <a:chOff x="7100122" y="1200794"/>
                  <a:chExt cx="4888288" cy="3981965"/>
                </a:xfrm>
              </p:grpSpPr>
              <p:grpSp>
                <p:nvGrpSpPr>
                  <p:cNvPr id="57" name="组 56"/>
                  <p:cNvGrpSpPr/>
                  <p:nvPr/>
                </p:nvGrpSpPr>
                <p:grpSpPr>
                  <a:xfrm rot="5400000">
                    <a:off x="6606555" y="2370853"/>
                    <a:ext cx="2998514" cy="658399"/>
                    <a:chOff x="9189849" y="2876809"/>
                    <a:chExt cx="2576279" cy="579619"/>
                  </a:xfrm>
                </p:grpSpPr>
                <p:sp>
                  <p:nvSpPr>
                    <p:cNvPr id="58" name="圆角矩形 57"/>
                    <p:cNvSpPr/>
                    <p:nvPr/>
                  </p:nvSpPr>
                  <p:spPr>
                    <a:xfrm>
                      <a:off x="9189849" y="2876809"/>
                      <a:ext cx="2576279"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59" name="矩形 58"/>
                    <p:cNvSpPr/>
                    <p:nvPr/>
                  </p:nvSpPr>
                  <p:spPr>
                    <a:xfrm>
                      <a:off x="9596089" y="2977689"/>
                      <a:ext cx="1622840" cy="369332"/>
                    </a:xfrm>
                    <a:prstGeom prst="rect">
                      <a:avLst/>
                    </a:prstGeom>
                  </p:spPr>
                  <p:txBody>
                    <a:bodyPr wrap="none">
                      <a:spAutoFit/>
                    </a:bodyPr>
                    <a:lstStyle/>
                    <a:p>
                      <a:pPr algn="ctr"/>
                      <a:r>
                        <a:rPr kumimoji="1" lang="en-US" altLang="zh-CN" dirty="0" smtClean="0">
                          <a:solidFill>
                            <a:schemeClr val="bg1"/>
                          </a:solidFill>
                        </a:rPr>
                        <a:t>Guard</a:t>
                      </a:r>
                      <a:r>
                        <a:rPr kumimoji="1" lang="zh-CN" altLang="en-US" dirty="0" smtClean="0">
                          <a:solidFill>
                            <a:schemeClr val="bg1"/>
                          </a:solidFill>
                        </a:rPr>
                        <a:t> </a:t>
                      </a:r>
                      <a:r>
                        <a:rPr kumimoji="1" lang="en-US" altLang="zh-CN" dirty="0" smtClean="0">
                          <a:solidFill>
                            <a:schemeClr val="bg1"/>
                          </a:solidFill>
                        </a:rPr>
                        <a:t>Rules</a:t>
                      </a:r>
                      <a:endParaRPr kumimoji="1" lang="zh-CN" altLang="en-US" dirty="0">
                        <a:solidFill>
                          <a:schemeClr val="bg1"/>
                        </a:solidFill>
                      </a:endParaRPr>
                    </a:p>
                  </p:txBody>
                </p:sp>
              </p:grpSp>
              <p:grpSp>
                <p:nvGrpSpPr>
                  <p:cNvPr id="67" name="组 66"/>
                  <p:cNvGrpSpPr/>
                  <p:nvPr/>
                </p:nvGrpSpPr>
                <p:grpSpPr>
                  <a:xfrm>
                    <a:off x="7100122" y="1200794"/>
                    <a:ext cx="4888288" cy="3981965"/>
                    <a:chOff x="7100122" y="1200794"/>
                    <a:chExt cx="4888288" cy="3981965"/>
                  </a:xfrm>
                </p:grpSpPr>
                <p:sp>
                  <p:nvSpPr>
                    <p:cNvPr id="22" name="圆角矩形 21"/>
                    <p:cNvSpPr/>
                    <p:nvPr/>
                  </p:nvSpPr>
                  <p:spPr>
                    <a:xfrm>
                      <a:off x="7100122" y="4603140"/>
                      <a:ext cx="4880289" cy="579619"/>
                    </a:xfrm>
                    <a:prstGeom prst="roundRect">
                      <a:avLst>
                        <a:gd name="adj" fmla="val 22490"/>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zh-CN" altLang="en-US"/>
                    </a:p>
                  </p:txBody>
                </p:sp>
                <p:sp>
                  <p:nvSpPr>
                    <p:cNvPr id="24" name="矩形 23"/>
                    <p:cNvSpPr/>
                    <p:nvPr/>
                  </p:nvSpPr>
                  <p:spPr>
                    <a:xfrm>
                      <a:off x="8033125" y="4745376"/>
                      <a:ext cx="901915" cy="369332"/>
                    </a:xfrm>
                    <a:prstGeom prst="rect">
                      <a:avLst/>
                    </a:prstGeom>
                  </p:spPr>
                  <p:txBody>
                    <a:bodyPr wrap="none">
                      <a:spAutoFit/>
                    </a:bodyPr>
                    <a:lstStyle/>
                    <a:p>
                      <a:pPr algn="ctr"/>
                      <a:r>
                        <a:rPr kumimoji="1" lang="en-US" altLang="zh-CN" dirty="0" smtClean="0">
                          <a:solidFill>
                            <a:schemeClr val="bg1"/>
                          </a:solidFill>
                        </a:rPr>
                        <a:t>Devices</a:t>
                      </a:r>
                      <a:endParaRPr kumimoji="1" lang="zh-CN" altLang="en-US" dirty="0">
                        <a:solidFill>
                          <a:schemeClr val="bg1"/>
                        </a:solidFill>
                      </a:endParaRPr>
                    </a:p>
                  </p:txBody>
                </p:sp>
                <p:cxnSp>
                  <p:nvCxnSpPr>
                    <p:cNvPr id="26" name="直线箭头连接符 25"/>
                    <p:cNvCxnSpPr>
                      <a:endCxn id="22" idx="0"/>
                    </p:cNvCxnSpPr>
                    <p:nvPr/>
                  </p:nvCxnSpPr>
                  <p:spPr>
                    <a:xfrm>
                      <a:off x="9540266" y="4353736"/>
                      <a:ext cx="1" cy="249404"/>
                    </a:xfrm>
                    <a:prstGeom prst="straightConnector1">
                      <a:avLst/>
                    </a:prstGeom>
                    <a:ln w="34925">
                      <a:headEnd type="triangle"/>
                      <a:tailEnd type="triangle"/>
                    </a:ln>
                  </p:spPr>
                  <p:style>
                    <a:lnRef idx="2">
                      <a:schemeClr val="accent5"/>
                    </a:lnRef>
                    <a:fillRef idx="0">
                      <a:schemeClr val="accent5"/>
                    </a:fillRef>
                    <a:effectRef idx="1">
                      <a:schemeClr val="accent5"/>
                    </a:effectRef>
                    <a:fontRef idx="minor">
                      <a:schemeClr val="tx1"/>
                    </a:fontRef>
                  </p:style>
                </p:cxnSp>
                <p:grpSp>
                  <p:nvGrpSpPr>
                    <p:cNvPr id="41" name="组 40"/>
                    <p:cNvGrpSpPr/>
                    <p:nvPr/>
                  </p:nvGrpSpPr>
                  <p:grpSpPr>
                    <a:xfrm>
                      <a:off x="8540672" y="3619691"/>
                      <a:ext cx="3447738" cy="579619"/>
                      <a:chOff x="8484433" y="3555293"/>
                      <a:chExt cx="3447738" cy="579619"/>
                    </a:xfrm>
                  </p:grpSpPr>
                  <p:sp>
                    <p:nvSpPr>
                      <p:cNvPr id="28" name="圆角矩形 27"/>
                      <p:cNvSpPr/>
                      <p:nvPr/>
                    </p:nvSpPr>
                    <p:spPr>
                      <a:xfrm>
                        <a:off x="8484433" y="3555293"/>
                        <a:ext cx="3447738"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29" name="矩形 28"/>
                      <p:cNvSpPr/>
                      <p:nvPr/>
                    </p:nvSpPr>
                    <p:spPr>
                      <a:xfrm>
                        <a:off x="8801444" y="3630680"/>
                        <a:ext cx="1825500" cy="369332"/>
                      </a:xfrm>
                      <a:prstGeom prst="rect">
                        <a:avLst/>
                      </a:prstGeom>
                    </p:spPr>
                    <p:txBody>
                      <a:bodyPr wrap="none">
                        <a:spAutoFit/>
                      </a:bodyPr>
                      <a:lstStyle/>
                      <a:p>
                        <a:pPr algn="ctr"/>
                        <a:r>
                          <a:rPr kumimoji="1" lang="en-US" altLang="zh-CN" dirty="0" smtClean="0">
                            <a:solidFill>
                              <a:schemeClr val="bg1"/>
                            </a:solidFill>
                          </a:rPr>
                          <a:t>Message</a:t>
                        </a:r>
                        <a:r>
                          <a:rPr kumimoji="1" lang="zh-CN" altLang="en-US" dirty="0" smtClean="0">
                            <a:solidFill>
                              <a:schemeClr val="bg1"/>
                            </a:solidFill>
                          </a:rPr>
                          <a:t> </a:t>
                        </a:r>
                        <a:r>
                          <a:rPr kumimoji="1" lang="en-US" altLang="zh-CN" dirty="0" smtClean="0">
                            <a:solidFill>
                              <a:schemeClr val="bg1"/>
                            </a:solidFill>
                          </a:rPr>
                          <a:t>Manage</a:t>
                        </a:r>
                        <a:endParaRPr kumimoji="1" lang="zh-CN" altLang="en-US" dirty="0">
                          <a:solidFill>
                            <a:schemeClr val="bg1"/>
                          </a:solidFill>
                        </a:endParaRPr>
                      </a:p>
                    </p:txBody>
                  </p:sp>
                </p:grpSp>
                <p:grpSp>
                  <p:nvGrpSpPr>
                    <p:cNvPr id="38" name="组 37"/>
                    <p:cNvGrpSpPr/>
                    <p:nvPr/>
                  </p:nvGrpSpPr>
                  <p:grpSpPr>
                    <a:xfrm>
                      <a:off x="8484083" y="1200794"/>
                      <a:ext cx="3447738" cy="1180353"/>
                      <a:chOff x="8484083" y="2538546"/>
                      <a:chExt cx="3447738" cy="1180353"/>
                    </a:xfrm>
                  </p:grpSpPr>
                  <p:sp>
                    <p:nvSpPr>
                      <p:cNvPr id="33" name="圆角矩形 32"/>
                      <p:cNvSpPr/>
                      <p:nvPr/>
                    </p:nvSpPr>
                    <p:spPr>
                      <a:xfrm>
                        <a:off x="8484083" y="2538546"/>
                        <a:ext cx="3447738" cy="1180353"/>
                      </a:xfrm>
                      <a:prstGeom prst="roundRect">
                        <a:avLst>
                          <a:gd name="adj" fmla="val 13074"/>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34" name="矩形 33"/>
                      <p:cNvSpPr/>
                      <p:nvPr/>
                    </p:nvSpPr>
                    <p:spPr>
                      <a:xfrm>
                        <a:off x="8596815" y="2942631"/>
                        <a:ext cx="1678408" cy="369332"/>
                      </a:xfrm>
                      <a:prstGeom prst="rect">
                        <a:avLst/>
                      </a:prstGeom>
                    </p:spPr>
                    <p:txBody>
                      <a:bodyPr wrap="none">
                        <a:spAutoFit/>
                      </a:bodyPr>
                      <a:lstStyle/>
                      <a:p>
                        <a:pPr algn="ctr"/>
                        <a:r>
                          <a:rPr kumimoji="1" lang="en-US" altLang="zh-CN" dirty="0" smtClean="0">
                            <a:solidFill>
                              <a:schemeClr val="bg1"/>
                            </a:solidFill>
                          </a:rPr>
                          <a:t>Data</a:t>
                        </a:r>
                        <a:r>
                          <a:rPr kumimoji="1" lang="zh-CN" altLang="en-US" dirty="0" smtClean="0">
                            <a:solidFill>
                              <a:schemeClr val="bg1"/>
                            </a:solidFill>
                          </a:rPr>
                          <a:t> </a:t>
                        </a:r>
                        <a:r>
                          <a:rPr kumimoji="1" lang="en-US" altLang="zh-CN" dirty="0" smtClean="0">
                            <a:solidFill>
                              <a:schemeClr val="bg1"/>
                            </a:solidFill>
                          </a:rPr>
                          <a:t>Repository</a:t>
                        </a:r>
                        <a:endParaRPr kumimoji="1" lang="zh-CN" altLang="en-US" dirty="0">
                          <a:solidFill>
                            <a:schemeClr val="bg1"/>
                          </a:solidFill>
                        </a:endParaRPr>
                      </a:p>
                    </p:txBody>
                  </p:sp>
                  <p:sp>
                    <p:nvSpPr>
                      <p:cNvPr id="35" name="圆角矩形 34"/>
                      <p:cNvSpPr/>
                      <p:nvPr/>
                    </p:nvSpPr>
                    <p:spPr>
                      <a:xfrm>
                        <a:off x="10322467" y="3196391"/>
                        <a:ext cx="1452163" cy="491292"/>
                      </a:xfrm>
                      <a:prstGeom prst="roundRect">
                        <a:avLst>
                          <a:gd name="adj" fmla="val 22490"/>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sz="1600"/>
                      </a:p>
                    </p:txBody>
                  </p:sp>
                  <p:sp>
                    <p:nvSpPr>
                      <p:cNvPr id="37" name="矩形 36"/>
                      <p:cNvSpPr/>
                      <p:nvPr/>
                    </p:nvSpPr>
                    <p:spPr>
                      <a:xfrm>
                        <a:off x="10380512" y="3232984"/>
                        <a:ext cx="1294650" cy="369332"/>
                      </a:xfrm>
                      <a:prstGeom prst="rect">
                        <a:avLst/>
                      </a:prstGeom>
                    </p:spPr>
                    <p:txBody>
                      <a:bodyPr wrap="none">
                        <a:spAutoFit/>
                      </a:bodyPr>
                      <a:lstStyle/>
                      <a:p>
                        <a:pPr algn="ctr"/>
                        <a:r>
                          <a:rPr kumimoji="1" lang="en-US" altLang="zh-CN" dirty="0" smtClean="0">
                            <a:solidFill>
                              <a:schemeClr val="bg1"/>
                            </a:solidFill>
                          </a:rPr>
                          <a:t>User</a:t>
                        </a:r>
                        <a:r>
                          <a:rPr kumimoji="1" lang="zh-CN" altLang="en-US" dirty="0" smtClean="0">
                            <a:solidFill>
                              <a:schemeClr val="bg1"/>
                            </a:solidFill>
                          </a:rPr>
                          <a:t> </a:t>
                        </a:r>
                        <a:r>
                          <a:rPr kumimoji="1" lang="en-US" altLang="zh-CN" dirty="0" smtClean="0">
                            <a:solidFill>
                              <a:schemeClr val="bg1"/>
                            </a:solidFill>
                          </a:rPr>
                          <a:t>Scripts</a:t>
                        </a:r>
                        <a:endParaRPr kumimoji="1" lang="zh-CN" altLang="en-US" dirty="0">
                          <a:solidFill>
                            <a:schemeClr val="bg1"/>
                          </a:solidFill>
                        </a:endParaRPr>
                      </a:p>
                    </p:txBody>
                  </p:sp>
                </p:grpSp>
                <p:grpSp>
                  <p:nvGrpSpPr>
                    <p:cNvPr id="64" name="组 63"/>
                    <p:cNvGrpSpPr/>
                    <p:nvPr/>
                  </p:nvGrpSpPr>
                  <p:grpSpPr>
                    <a:xfrm>
                      <a:off x="8424818" y="2484830"/>
                      <a:ext cx="3507003" cy="1031178"/>
                      <a:chOff x="8424818" y="3286608"/>
                      <a:chExt cx="3507003" cy="1031178"/>
                    </a:xfrm>
                  </p:grpSpPr>
                  <p:sp>
                    <p:nvSpPr>
                      <p:cNvPr id="42" name="圆角矩形 41"/>
                      <p:cNvSpPr/>
                      <p:nvPr/>
                    </p:nvSpPr>
                    <p:spPr>
                      <a:xfrm>
                        <a:off x="8484083" y="3286608"/>
                        <a:ext cx="1652564" cy="1031178"/>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dirty="0">
                          <a:solidFill>
                            <a:schemeClr val="bg1"/>
                          </a:solidFill>
                        </a:endParaRPr>
                      </a:p>
                    </p:txBody>
                  </p:sp>
                  <p:grpSp>
                    <p:nvGrpSpPr>
                      <p:cNvPr id="54" name="组 53"/>
                      <p:cNvGrpSpPr/>
                      <p:nvPr/>
                    </p:nvGrpSpPr>
                    <p:grpSpPr>
                      <a:xfrm>
                        <a:off x="10220162" y="3286608"/>
                        <a:ext cx="1711659" cy="999961"/>
                        <a:chOff x="6197393" y="3310847"/>
                        <a:chExt cx="6783047" cy="999961"/>
                      </a:xfrm>
                    </p:grpSpPr>
                    <p:sp>
                      <p:nvSpPr>
                        <p:cNvPr id="55" name="圆角矩形 54"/>
                        <p:cNvSpPr/>
                        <p:nvPr/>
                      </p:nvSpPr>
                      <p:spPr>
                        <a:xfrm>
                          <a:off x="6197393" y="3310847"/>
                          <a:ext cx="6783047" cy="999961"/>
                        </a:xfrm>
                        <a:prstGeom prst="roundRect">
                          <a:avLst>
                            <a:gd name="adj" fmla="val 22490"/>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zh-CN" altLang="en-US"/>
                        </a:p>
                      </p:txBody>
                    </p:sp>
                    <p:sp>
                      <p:nvSpPr>
                        <p:cNvPr id="56" name="矩形 55"/>
                        <p:cNvSpPr/>
                        <p:nvPr/>
                      </p:nvSpPr>
                      <p:spPr>
                        <a:xfrm>
                          <a:off x="6765400" y="3641770"/>
                          <a:ext cx="5811737" cy="369332"/>
                        </a:xfrm>
                        <a:prstGeom prst="rect">
                          <a:avLst/>
                        </a:prstGeom>
                      </p:spPr>
                      <p:txBody>
                        <a:bodyPr wrap="none">
                          <a:spAutoFit/>
                        </a:bodyPr>
                        <a:lstStyle/>
                        <a:p>
                          <a:pPr algn="ctr"/>
                          <a:r>
                            <a:rPr kumimoji="1" lang="en-US" altLang="zh-CN" dirty="0" smtClean="0">
                              <a:solidFill>
                                <a:schemeClr val="bg1"/>
                              </a:solidFill>
                            </a:rPr>
                            <a:t>User</a:t>
                          </a:r>
                          <a:r>
                            <a:rPr kumimoji="1" lang="zh-CN" altLang="en-US" dirty="0" smtClean="0">
                              <a:solidFill>
                                <a:schemeClr val="bg1"/>
                              </a:solidFill>
                            </a:rPr>
                            <a:t> </a:t>
                          </a:r>
                          <a:r>
                            <a:rPr kumimoji="1" lang="en-US" altLang="zh-CN" dirty="0" smtClean="0">
                              <a:solidFill>
                                <a:schemeClr val="bg1"/>
                              </a:solidFill>
                            </a:rPr>
                            <a:t>Runtime</a:t>
                          </a:r>
                          <a:endParaRPr kumimoji="1" lang="zh-CN" altLang="en-US" dirty="0">
                            <a:solidFill>
                              <a:schemeClr val="bg1"/>
                            </a:solidFill>
                          </a:endParaRPr>
                        </a:p>
                      </p:txBody>
                    </p:sp>
                  </p:grpSp>
                  <p:sp>
                    <p:nvSpPr>
                      <p:cNvPr id="63" name="矩形 62"/>
                      <p:cNvSpPr/>
                      <p:nvPr/>
                    </p:nvSpPr>
                    <p:spPr>
                      <a:xfrm>
                        <a:off x="8424818" y="3601922"/>
                        <a:ext cx="1733744" cy="369332"/>
                      </a:xfrm>
                      <a:prstGeom prst="rect">
                        <a:avLst/>
                      </a:prstGeom>
                    </p:spPr>
                    <p:txBody>
                      <a:bodyPr wrap="none">
                        <a:spAutoFit/>
                      </a:bodyPr>
                      <a:lstStyle/>
                      <a:p>
                        <a:pPr algn="ctr"/>
                        <a:r>
                          <a:rPr kumimoji="1" lang="en-US" altLang="zh-CN" b="1" dirty="0" smtClean="0">
                            <a:solidFill>
                              <a:schemeClr val="bg1"/>
                            </a:solidFill>
                          </a:rPr>
                          <a:t>System Runtime</a:t>
                        </a:r>
                      </a:p>
                    </p:txBody>
                  </p:sp>
                </p:grpSp>
              </p:grpSp>
            </p:grpSp>
            <p:grpSp>
              <p:nvGrpSpPr>
                <p:cNvPr id="76" name="组 75"/>
                <p:cNvGrpSpPr/>
                <p:nvPr/>
              </p:nvGrpSpPr>
              <p:grpSpPr>
                <a:xfrm>
                  <a:off x="9216259" y="4428553"/>
                  <a:ext cx="1388954" cy="571694"/>
                  <a:chOff x="10625289" y="3531072"/>
                  <a:chExt cx="1575231" cy="667250"/>
                </a:xfrm>
              </p:grpSpPr>
              <p:sp>
                <p:nvSpPr>
                  <p:cNvPr id="69" name="圆角矩形 68"/>
                  <p:cNvSpPr/>
                  <p:nvPr/>
                </p:nvSpPr>
                <p:spPr>
                  <a:xfrm>
                    <a:off x="10629227" y="3531072"/>
                    <a:ext cx="1571293" cy="667250"/>
                  </a:xfrm>
                  <a:prstGeom prst="roundRect">
                    <a:avLst>
                      <a:gd name="adj" fmla="val 22490"/>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p:sp>
                <p:nvSpPr>
                  <p:cNvPr id="70" name="矩形 69"/>
                  <p:cNvSpPr/>
                  <p:nvPr/>
                </p:nvSpPr>
                <p:spPr>
                  <a:xfrm>
                    <a:off x="10625289" y="3571347"/>
                    <a:ext cx="1548446" cy="610674"/>
                  </a:xfrm>
                  <a:prstGeom prst="rect">
                    <a:avLst/>
                  </a:prstGeom>
                </p:spPr>
                <p:txBody>
                  <a:bodyPr wrap="square">
                    <a:spAutoFit/>
                  </a:bodyPr>
                  <a:lstStyle/>
                  <a:p>
                    <a:pPr algn="ctr"/>
                    <a:r>
                      <a:rPr kumimoji="1" lang="en-US" altLang="zh-CN" sz="1400" dirty="0" smtClean="0">
                        <a:solidFill>
                          <a:schemeClr val="bg1"/>
                        </a:solidFill>
                      </a:rPr>
                      <a:t>Communication</a:t>
                    </a:r>
                    <a:r>
                      <a:rPr kumimoji="1" lang="zh-CN" altLang="en-US" sz="1400" dirty="0" smtClean="0">
                        <a:solidFill>
                          <a:schemeClr val="bg1"/>
                        </a:solidFill>
                      </a:rPr>
                      <a:t> </a:t>
                    </a:r>
                    <a:r>
                      <a:rPr kumimoji="1" lang="en-US" altLang="zh-CN" sz="1400" dirty="0" smtClean="0">
                        <a:solidFill>
                          <a:schemeClr val="bg1"/>
                        </a:solidFill>
                      </a:rPr>
                      <a:t>Extension</a:t>
                    </a:r>
                    <a:endParaRPr kumimoji="1" lang="zh-CN" altLang="en-US" sz="1400" dirty="0">
                      <a:solidFill>
                        <a:schemeClr val="bg1"/>
                      </a:solidFill>
                    </a:endParaRPr>
                  </a:p>
                </p:txBody>
              </p:sp>
            </p:grpSp>
          </p:grpSp>
          <p:grpSp>
            <p:nvGrpSpPr>
              <p:cNvPr id="72" name="组 71"/>
              <p:cNvGrpSpPr/>
              <p:nvPr/>
            </p:nvGrpSpPr>
            <p:grpSpPr>
              <a:xfrm>
                <a:off x="1321466" y="1429564"/>
                <a:ext cx="4880289" cy="493408"/>
                <a:chOff x="8484433" y="3555293"/>
                <a:chExt cx="3447738" cy="579619"/>
              </a:xfrm>
            </p:grpSpPr>
            <p:sp>
              <p:nvSpPr>
                <p:cNvPr id="73" name="圆角矩形 72"/>
                <p:cNvSpPr/>
                <p:nvPr/>
              </p:nvSpPr>
              <p:spPr>
                <a:xfrm>
                  <a:off x="8484433" y="3555293"/>
                  <a:ext cx="3447738"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74" name="矩形 73"/>
                <p:cNvSpPr/>
                <p:nvPr/>
              </p:nvSpPr>
              <p:spPr>
                <a:xfrm>
                  <a:off x="9786641" y="3650848"/>
                  <a:ext cx="842641" cy="433864"/>
                </a:xfrm>
                <a:prstGeom prst="rect">
                  <a:avLst/>
                </a:prstGeom>
              </p:spPr>
              <p:txBody>
                <a:bodyPr wrap="none">
                  <a:spAutoFit/>
                </a:bodyPr>
                <a:lstStyle/>
                <a:p>
                  <a:pPr algn="ctr"/>
                  <a:r>
                    <a:rPr kumimoji="1" lang="en-US" altLang="zh-CN" dirty="0" smtClean="0">
                      <a:solidFill>
                        <a:schemeClr val="bg1"/>
                      </a:solidFill>
                    </a:rPr>
                    <a:t>Restful API</a:t>
                  </a:r>
                  <a:endParaRPr kumimoji="1" lang="zh-CN" altLang="en-US" dirty="0">
                    <a:solidFill>
                      <a:schemeClr val="bg1"/>
                    </a:solidFill>
                  </a:endParaRPr>
                </a:p>
              </p:txBody>
            </p:sp>
          </p:grpSp>
          <p:grpSp>
            <p:nvGrpSpPr>
              <p:cNvPr id="78" name="组 77"/>
              <p:cNvGrpSpPr/>
              <p:nvPr/>
            </p:nvGrpSpPr>
            <p:grpSpPr>
              <a:xfrm>
                <a:off x="1321468" y="1990461"/>
                <a:ext cx="4918740" cy="493408"/>
                <a:chOff x="8484435" y="3107972"/>
                <a:chExt cx="3474902" cy="579619"/>
              </a:xfrm>
            </p:grpSpPr>
            <p:sp>
              <p:nvSpPr>
                <p:cNvPr id="79" name="圆角矩形 78"/>
                <p:cNvSpPr/>
                <p:nvPr/>
              </p:nvSpPr>
              <p:spPr>
                <a:xfrm>
                  <a:off x="8484435" y="3107972"/>
                  <a:ext cx="3474902" cy="579619"/>
                </a:xfrm>
                <a:prstGeom prst="roundRect">
                  <a:avLst>
                    <a:gd name="adj" fmla="val 22490"/>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80" name="矩形 79"/>
                <p:cNvSpPr/>
                <p:nvPr/>
              </p:nvSpPr>
              <p:spPr>
                <a:xfrm>
                  <a:off x="9621599" y="3190217"/>
                  <a:ext cx="1098035" cy="433864"/>
                </a:xfrm>
                <a:prstGeom prst="rect">
                  <a:avLst/>
                </a:prstGeom>
              </p:spPr>
              <p:txBody>
                <a:bodyPr wrap="none">
                  <a:spAutoFit/>
                </a:bodyPr>
                <a:lstStyle/>
                <a:p>
                  <a:pPr algn="ctr"/>
                  <a:r>
                    <a:rPr kumimoji="1" lang="en-US" altLang="zh-CN" dirty="0" smtClean="0">
                      <a:solidFill>
                        <a:schemeClr val="bg1"/>
                      </a:solidFill>
                    </a:rPr>
                    <a:t>Access</a:t>
                  </a:r>
                  <a:r>
                    <a:rPr kumimoji="1" lang="zh-CN" altLang="en-US" dirty="0" smtClean="0">
                      <a:solidFill>
                        <a:schemeClr val="bg1"/>
                      </a:solidFill>
                    </a:rPr>
                    <a:t> </a:t>
                  </a:r>
                  <a:r>
                    <a:rPr kumimoji="1" lang="en-US" altLang="zh-CN" dirty="0" smtClean="0">
                      <a:solidFill>
                        <a:schemeClr val="bg1"/>
                      </a:solidFill>
                    </a:rPr>
                    <a:t>Control</a:t>
                  </a:r>
                  <a:endParaRPr kumimoji="1" lang="zh-CN" altLang="en-US" dirty="0">
                    <a:solidFill>
                      <a:schemeClr val="bg1"/>
                    </a:solidFill>
                  </a:endParaRPr>
                </a:p>
              </p:txBody>
            </p:sp>
          </p:grpSp>
          <p:cxnSp>
            <p:nvCxnSpPr>
              <p:cNvPr id="81" name="直线箭头连接符 80"/>
              <p:cNvCxnSpPr>
                <a:stCxn id="79" idx="2"/>
              </p:cNvCxnSpPr>
              <p:nvPr/>
            </p:nvCxnSpPr>
            <p:spPr>
              <a:xfrm flipH="1">
                <a:off x="3132505" y="2483869"/>
                <a:ext cx="648332" cy="394466"/>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82" name="直线箭头连接符 81"/>
              <p:cNvCxnSpPr/>
              <p:nvPr/>
            </p:nvCxnSpPr>
            <p:spPr>
              <a:xfrm>
                <a:off x="3800061" y="2469561"/>
                <a:ext cx="0" cy="40153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83" name="直线箭头连接符 82"/>
              <p:cNvCxnSpPr>
                <a:stCxn id="79" idx="2"/>
              </p:cNvCxnSpPr>
              <p:nvPr/>
            </p:nvCxnSpPr>
            <p:spPr>
              <a:xfrm>
                <a:off x="3780837" y="2483869"/>
                <a:ext cx="647977" cy="394465"/>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84" name="图片 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834487" y="536729"/>
                <a:ext cx="376004" cy="437240"/>
              </a:xfrm>
              <a:prstGeom prst="rect">
                <a:avLst/>
              </a:prstGeom>
            </p:spPr>
          </p:pic>
          <p:cxnSp>
            <p:nvCxnSpPr>
              <p:cNvPr id="86" name="直线箭头连接符 85"/>
              <p:cNvCxnSpPr>
                <a:endCxn id="73" idx="0"/>
              </p:cNvCxnSpPr>
              <p:nvPr/>
            </p:nvCxnSpPr>
            <p:spPr>
              <a:xfrm>
                <a:off x="3022489" y="1028033"/>
                <a:ext cx="739122" cy="40153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87" name="直线箭头连接符 86"/>
              <p:cNvCxnSpPr>
                <a:endCxn id="73" idx="0"/>
              </p:cNvCxnSpPr>
              <p:nvPr/>
            </p:nvCxnSpPr>
            <p:spPr>
              <a:xfrm flipH="1">
                <a:off x="3761611" y="1024389"/>
                <a:ext cx="679413" cy="405175"/>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88" name="直线箭头连接符 87"/>
              <p:cNvCxnSpPr/>
              <p:nvPr/>
            </p:nvCxnSpPr>
            <p:spPr>
              <a:xfrm>
                <a:off x="3800061" y="1028031"/>
                <a:ext cx="0" cy="401531"/>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pic>
            <p:nvPicPr>
              <p:cNvPr id="90" name="图片 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344" y="533477"/>
                <a:ext cx="370939" cy="482738"/>
              </a:xfrm>
              <a:prstGeom prst="rect">
                <a:avLst/>
              </a:prstGeom>
            </p:spPr>
          </p:pic>
          <p:pic>
            <p:nvPicPr>
              <p:cNvPr id="92" name="图片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560474" y="533477"/>
                <a:ext cx="376004" cy="437240"/>
              </a:xfrm>
              <a:prstGeom prst="rect">
                <a:avLst/>
              </a:prstGeom>
            </p:spPr>
          </p:pic>
          <p:sp>
            <p:nvSpPr>
              <p:cNvPr id="85" name="矩形 84"/>
              <p:cNvSpPr/>
              <p:nvPr/>
            </p:nvSpPr>
            <p:spPr>
              <a:xfrm>
                <a:off x="4482644" y="1026075"/>
                <a:ext cx="1070999" cy="369332"/>
              </a:xfrm>
              <a:prstGeom prst="rect">
                <a:avLst/>
              </a:prstGeom>
            </p:spPr>
            <p:txBody>
              <a:bodyPr wrap="none">
                <a:spAutoFit/>
              </a:bodyPr>
              <a:lstStyle/>
              <a:p>
                <a:r>
                  <a:rPr kumimoji="1" lang="en-US" altLang="zh-CN" dirty="0" smtClean="0"/>
                  <a:t>Web/APP</a:t>
                </a:r>
                <a:endParaRPr lang="zh-CN" altLang="en-US" dirty="0"/>
              </a:p>
            </p:txBody>
          </p:sp>
        </p:grpSp>
        <p:sp>
          <p:nvSpPr>
            <p:cNvPr id="109" name="圆角矩形 108"/>
            <p:cNvSpPr/>
            <p:nvPr/>
          </p:nvSpPr>
          <p:spPr>
            <a:xfrm>
              <a:off x="4733502" y="5746353"/>
              <a:ext cx="1467770" cy="580469"/>
            </a:xfrm>
            <a:prstGeom prst="roundRect">
              <a:avLst>
                <a:gd name="adj" fmla="val 22490"/>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kumimoji="1" lang="en-US" altLang="zh-CN" dirty="0" smtClean="0">
                  <a:solidFill>
                    <a:schemeClr val="bg1"/>
                  </a:solidFill>
                </a:rPr>
                <a:t>WSN</a:t>
              </a:r>
              <a:endParaRPr kumimoji="1" lang="zh-CN" altLang="en-US" dirty="0"/>
            </a:p>
          </p:txBody>
        </p:sp>
        <p:sp>
          <p:nvSpPr>
            <p:cNvPr id="110" name="圆角矩形 109"/>
            <p:cNvSpPr/>
            <p:nvPr/>
          </p:nvSpPr>
          <p:spPr>
            <a:xfrm>
              <a:off x="4534114" y="2415157"/>
              <a:ext cx="1470592" cy="500362"/>
            </a:xfrm>
            <a:prstGeom prst="roundRect">
              <a:avLst>
                <a:gd name="adj" fmla="val 22490"/>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zh-CN" sz="1200" dirty="0" smtClean="0"/>
                <a:t>Sensor Data Store</a:t>
              </a:r>
              <a:endParaRPr kumimoji="1" lang="zh-CN" altLang="en-US" sz="1200" dirty="0"/>
            </a:p>
          </p:txBody>
        </p:sp>
      </p:grpSp>
      <p:sp>
        <p:nvSpPr>
          <p:cNvPr id="3" name="矩形 2"/>
          <p:cNvSpPr/>
          <p:nvPr/>
        </p:nvSpPr>
        <p:spPr>
          <a:xfrm>
            <a:off x="6010226" y="5616367"/>
            <a:ext cx="759695" cy="369332"/>
          </a:xfrm>
          <a:prstGeom prst="rect">
            <a:avLst/>
          </a:prstGeom>
        </p:spPr>
        <p:txBody>
          <a:bodyPr wrap="none">
            <a:spAutoFit/>
          </a:bodyPr>
          <a:lstStyle/>
          <a:p>
            <a:pPr algn="ctr"/>
            <a:r>
              <a:rPr kumimoji="1" lang="en-US" altLang="zh-CN" dirty="0">
                <a:solidFill>
                  <a:srgbClr val="FF0000"/>
                </a:solidFill>
              </a:rPr>
              <a:t>MQTT</a:t>
            </a:r>
            <a:endParaRPr kumimoji="1" lang="zh-CN" altLang="en-US" dirty="0">
              <a:solidFill>
                <a:srgbClr val="FF0000"/>
              </a:solidFill>
            </a:endParaRPr>
          </a:p>
        </p:txBody>
      </p:sp>
    </p:spTree>
    <p:extLst>
      <p:ext uri="{BB962C8B-B14F-4D97-AF65-F5344CB8AC3E}">
        <p14:creationId xmlns:p14="http://schemas.microsoft.com/office/powerpoint/2010/main" val="1978731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92135" y="140077"/>
            <a:ext cx="9399680" cy="5902181"/>
            <a:chOff x="892135" y="140077"/>
            <a:chExt cx="9399680" cy="5902181"/>
          </a:xfrm>
        </p:grpSpPr>
        <p:grpSp>
          <p:nvGrpSpPr>
            <p:cNvPr id="140" name="组合 139"/>
            <p:cNvGrpSpPr/>
            <p:nvPr/>
          </p:nvGrpSpPr>
          <p:grpSpPr>
            <a:xfrm>
              <a:off x="892135" y="140077"/>
              <a:ext cx="9399680" cy="5902181"/>
              <a:chOff x="892135" y="140077"/>
              <a:chExt cx="9399680" cy="5902181"/>
            </a:xfrm>
          </p:grpSpPr>
          <p:sp>
            <p:nvSpPr>
              <p:cNvPr id="52" name="圆角矩形 51"/>
              <p:cNvSpPr/>
              <p:nvPr/>
            </p:nvSpPr>
            <p:spPr>
              <a:xfrm>
                <a:off x="2422990" y="1285484"/>
                <a:ext cx="4749787" cy="1873136"/>
              </a:xfrm>
              <a:prstGeom prst="roundRect">
                <a:avLst>
                  <a:gd name="adj" fmla="val 4694"/>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6" name="图片 5"/>
              <p:cNvPicPr>
                <a:picLocks noChangeAspect="1"/>
              </p:cNvPicPr>
              <p:nvPr/>
            </p:nvPicPr>
            <p:blipFill>
              <a:blip r:embed="rId2"/>
              <a:stretch>
                <a:fillRect/>
              </a:stretch>
            </p:blipFill>
            <p:spPr>
              <a:xfrm>
                <a:off x="942848" y="903331"/>
                <a:ext cx="589632" cy="526570"/>
              </a:xfrm>
              <a:prstGeom prst="rect">
                <a:avLst/>
              </a:prstGeom>
            </p:spPr>
          </p:pic>
          <p:sp>
            <p:nvSpPr>
              <p:cNvPr id="7" name="矩形 6"/>
              <p:cNvSpPr/>
              <p:nvPr/>
            </p:nvSpPr>
            <p:spPr>
              <a:xfrm>
                <a:off x="954506" y="316271"/>
                <a:ext cx="714812" cy="292388"/>
              </a:xfrm>
              <a:prstGeom prst="rect">
                <a:avLst/>
              </a:prstGeom>
              <a:solidFill>
                <a:schemeClr val="bg2"/>
              </a:solidFill>
            </p:spPr>
            <p:txBody>
              <a:bodyPr wrap="none">
                <a:spAutoFit/>
              </a:bodyPr>
              <a:lstStyle/>
              <a:p>
                <a:pPr algn="ctr"/>
                <a:r>
                  <a:rPr kumimoji="1" lang="en-US" altLang="zh-CN" sz="1300" b="1" dirty="0" smtClean="0"/>
                  <a:t>Sensors</a:t>
                </a:r>
                <a:endParaRPr kumimoji="1" lang="zh-CN" altLang="en-US" sz="1300" b="1" dirty="0"/>
              </a:p>
            </p:txBody>
          </p:sp>
          <p:pic>
            <p:nvPicPr>
              <p:cNvPr id="8" name="图片 7"/>
              <p:cNvPicPr>
                <a:picLocks noChangeAspect="1"/>
              </p:cNvPicPr>
              <p:nvPr/>
            </p:nvPicPr>
            <p:blipFill>
              <a:blip r:embed="rId3"/>
              <a:stretch>
                <a:fillRect/>
              </a:stretch>
            </p:blipFill>
            <p:spPr>
              <a:xfrm>
                <a:off x="892135" y="1536351"/>
                <a:ext cx="615097" cy="607818"/>
              </a:xfrm>
              <a:prstGeom prst="rect">
                <a:avLst/>
              </a:prstGeom>
            </p:spPr>
          </p:pic>
          <p:pic>
            <p:nvPicPr>
              <p:cNvPr id="10" name="图片 9"/>
              <p:cNvPicPr>
                <a:picLocks noChangeAspect="1"/>
              </p:cNvPicPr>
              <p:nvPr/>
            </p:nvPicPr>
            <p:blipFill>
              <a:blip r:embed="rId4"/>
              <a:stretch>
                <a:fillRect/>
              </a:stretch>
            </p:blipFill>
            <p:spPr>
              <a:xfrm>
                <a:off x="978016" y="2250619"/>
                <a:ext cx="529216" cy="643986"/>
              </a:xfrm>
              <a:prstGeom prst="rect">
                <a:avLst/>
              </a:prstGeom>
            </p:spPr>
          </p:pic>
          <p:pic>
            <p:nvPicPr>
              <p:cNvPr id="12" name="图片 11"/>
              <p:cNvPicPr>
                <a:picLocks noChangeAspect="1"/>
              </p:cNvPicPr>
              <p:nvPr/>
            </p:nvPicPr>
            <p:blipFill>
              <a:blip r:embed="rId5"/>
              <a:stretch>
                <a:fillRect/>
              </a:stretch>
            </p:blipFill>
            <p:spPr>
              <a:xfrm>
                <a:off x="1039563" y="3001055"/>
                <a:ext cx="405522" cy="396651"/>
              </a:xfrm>
              <a:prstGeom prst="rect">
                <a:avLst/>
              </a:prstGeom>
            </p:spPr>
          </p:pic>
          <p:pic>
            <p:nvPicPr>
              <p:cNvPr id="13" name="图片 12"/>
              <p:cNvPicPr>
                <a:picLocks noChangeAspect="1"/>
              </p:cNvPicPr>
              <p:nvPr/>
            </p:nvPicPr>
            <p:blipFill>
              <a:blip r:embed="rId6"/>
              <a:stretch>
                <a:fillRect/>
              </a:stretch>
            </p:blipFill>
            <p:spPr>
              <a:xfrm>
                <a:off x="1021976" y="3504156"/>
                <a:ext cx="440832" cy="350749"/>
              </a:xfrm>
              <a:prstGeom prst="rect">
                <a:avLst/>
              </a:prstGeom>
            </p:spPr>
          </p:pic>
          <p:grpSp>
            <p:nvGrpSpPr>
              <p:cNvPr id="38" name="组合 37"/>
              <p:cNvGrpSpPr/>
              <p:nvPr/>
            </p:nvGrpSpPr>
            <p:grpSpPr>
              <a:xfrm>
                <a:off x="1462809" y="1169571"/>
                <a:ext cx="1104623" cy="2509961"/>
                <a:chOff x="2659086" y="1253619"/>
                <a:chExt cx="1104623" cy="2509961"/>
              </a:xfrm>
            </p:grpSpPr>
            <p:cxnSp>
              <p:nvCxnSpPr>
                <p:cNvPr id="20" name="肘形连接符 19"/>
                <p:cNvCxnSpPr/>
                <p:nvPr/>
              </p:nvCxnSpPr>
              <p:spPr>
                <a:xfrm>
                  <a:off x="2733662" y="1253619"/>
                  <a:ext cx="1030047" cy="119847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10800000">
                  <a:off x="2728758" y="1899138"/>
                  <a:ext cx="1030047" cy="550004"/>
                </a:xfrm>
                <a:prstGeom prst="bentConnector3">
                  <a:avLst>
                    <a:gd name="adj1" fmla="val 5000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rot="10800000" flipV="1">
                  <a:off x="2728758" y="2449141"/>
                  <a:ext cx="1030047" cy="258889"/>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p:nvPr/>
              </p:nvCxnSpPr>
              <p:spPr>
                <a:xfrm rot="10800000" flipV="1">
                  <a:off x="2728758" y="2449142"/>
                  <a:ext cx="1030047" cy="87435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rot="10800000" flipV="1">
                  <a:off x="2659086" y="2449143"/>
                  <a:ext cx="1099719" cy="1314437"/>
                </a:xfrm>
                <a:prstGeom prst="bentConnector3">
                  <a:avLst>
                    <a:gd name="adj1" fmla="val 4694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3983616" y="316271"/>
                <a:ext cx="1500988" cy="292388"/>
              </a:xfrm>
              <a:prstGeom prst="rect">
                <a:avLst/>
              </a:prstGeom>
              <a:solidFill>
                <a:schemeClr val="bg2"/>
              </a:solidFill>
            </p:spPr>
            <p:txBody>
              <a:bodyPr wrap="none">
                <a:spAutoFit/>
              </a:bodyPr>
              <a:lstStyle/>
              <a:p>
                <a:pPr algn="ctr"/>
                <a:r>
                  <a:rPr kumimoji="1" lang="en-US" altLang="zh-CN" sz="1300" b="1" dirty="0" smtClean="0"/>
                  <a:t>Server Middleware</a:t>
                </a:r>
                <a:endParaRPr kumimoji="1" lang="zh-CN" altLang="en-US" sz="1300" b="1" dirty="0"/>
              </a:p>
            </p:txBody>
          </p:sp>
          <p:sp>
            <p:nvSpPr>
              <p:cNvPr id="56" name="矩形 55"/>
              <p:cNvSpPr/>
              <p:nvPr/>
            </p:nvSpPr>
            <p:spPr>
              <a:xfrm>
                <a:off x="2558586" y="140078"/>
                <a:ext cx="1020152" cy="692497"/>
              </a:xfrm>
              <a:prstGeom prst="rect">
                <a:avLst/>
              </a:prstGeom>
              <a:solidFill>
                <a:schemeClr val="bg2"/>
              </a:solidFill>
            </p:spPr>
            <p:txBody>
              <a:bodyPr wrap="none">
                <a:spAutoFit/>
              </a:bodyPr>
              <a:lstStyle/>
              <a:p>
                <a:pPr algn="ctr"/>
                <a:r>
                  <a:rPr kumimoji="1" lang="en-US" altLang="zh-CN" sz="1300" b="1" dirty="0" smtClean="0"/>
                  <a:t>Device</a:t>
                </a:r>
                <a:endParaRPr kumimoji="1" lang="en-US" altLang="zh-CN" sz="1300" b="1" dirty="0" smtClean="0"/>
              </a:p>
              <a:p>
                <a:pPr algn="ctr"/>
                <a:r>
                  <a:rPr kumimoji="1" lang="en-US" altLang="zh-CN" sz="1300" b="1" dirty="0" smtClean="0"/>
                  <a:t>Nodes</a:t>
                </a:r>
              </a:p>
              <a:p>
                <a:pPr algn="ctr"/>
                <a:r>
                  <a:rPr kumimoji="1" lang="en-US" altLang="zh-CN" sz="1300" b="1" dirty="0" smtClean="0"/>
                  <a:t>Middleware</a:t>
                </a:r>
                <a:endParaRPr kumimoji="1" lang="zh-CN" altLang="en-US" sz="1300" b="1" dirty="0"/>
              </a:p>
            </p:txBody>
          </p:sp>
          <p:pic>
            <p:nvPicPr>
              <p:cNvPr id="57" name="图片 56"/>
              <p:cNvPicPr>
                <a:picLocks noChangeAspect="1"/>
              </p:cNvPicPr>
              <p:nvPr/>
            </p:nvPicPr>
            <p:blipFill>
              <a:blip r:embed="rId7"/>
              <a:stretch>
                <a:fillRect/>
              </a:stretch>
            </p:blipFill>
            <p:spPr>
              <a:xfrm>
                <a:off x="3967336" y="1246349"/>
                <a:ext cx="1061016" cy="1863950"/>
              </a:xfrm>
              <a:prstGeom prst="rect">
                <a:avLst/>
              </a:prstGeom>
            </p:spPr>
          </p:pic>
          <p:grpSp>
            <p:nvGrpSpPr>
              <p:cNvPr id="85" name="组合 84"/>
              <p:cNvGrpSpPr/>
              <p:nvPr/>
            </p:nvGrpSpPr>
            <p:grpSpPr>
              <a:xfrm>
                <a:off x="5396295" y="1453725"/>
                <a:ext cx="1411221" cy="1324529"/>
                <a:chOff x="5751061" y="1811416"/>
                <a:chExt cx="1411221" cy="1324529"/>
              </a:xfrm>
            </p:grpSpPr>
            <p:pic>
              <p:nvPicPr>
                <p:cNvPr id="59" name="图片 58"/>
                <p:cNvPicPr>
                  <a:picLocks noChangeAspect="1"/>
                </p:cNvPicPr>
                <p:nvPr/>
              </p:nvPicPr>
              <p:blipFill>
                <a:blip r:embed="rId8"/>
                <a:stretch>
                  <a:fillRect/>
                </a:stretch>
              </p:blipFill>
              <p:spPr>
                <a:xfrm>
                  <a:off x="5751061" y="1811416"/>
                  <a:ext cx="989472" cy="1305558"/>
                </a:xfrm>
                <a:prstGeom prst="rect">
                  <a:avLst/>
                </a:prstGeom>
              </p:spPr>
            </p:pic>
            <p:pic>
              <p:nvPicPr>
                <p:cNvPr id="58" name="图片 57"/>
                <p:cNvPicPr>
                  <a:picLocks noChangeAspect="1"/>
                </p:cNvPicPr>
                <p:nvPr/>
              </p:nvPicPr>
              <p:blipFill>
                <a:blip r:embed="rId9"/>
                <a:stretch>
                  <a:fillRect/>
                </a:stretch>
              </p:blipFill>
              <p:spPr>
                <a:xfrm>
                  <a:off x="6510803" y="2276351"/>
                  <a:ext cx="651479" cy="859594"/>
                </a:xfrm>
                <a:prstGeom prst="rect">
                  <a:avLst/>
                </a:prstGeom>
              </p:spPr>
            </p:pic>
          </p:grpSp>
          <p:cxnSp>
            <p:nvCxnSpPr>
              <p:cNvPr id="61" name="直接连接符 60"/>
              <p:cNvCxnSpPr>
                <a:stCxn id="7" idx="2"/>
              </p:cNvCxnSpPr>
              <p:nvPr/>
            </p:nvCxnSpPr>
            <p:spPr>
              <a:xfrm>
                <a:off x="1311912" y="608659"/>
                <a:ext cx="1" cy="55279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5795539" y="140077"/>
                <a:ext cx="1026308" cy="692497"/>
              </a:xfrm>
              <a:prstGeom prst="rect">
                <a:avLst/>
              </a:prstGeom>
              <a:solidFill>
                <a:schemeClr val="bg2"/>
              </a:solidFill>
            </p:spPr>
            <p:txBody>
              <a:bodyPr wrap="none">
                <a:spAutoFit/>
              </a:bodyPr>
              <a:lstStyle/>
              <a:p>
                <a:pPr algn="ctr"/>
                <a:r>
                  <a:rPr kumimoji="1" lang="en-US" altLang="zh-CN" sz="1300" b="1" dirty="0" smtClean="0"/>
                  <a:t>Application</a:t>
                </a:r>
              </a:p>
              <a:p>
                <a:pPr algn="ctr"/>
                <a:r>
                  <a:rPr kumimoji="1" lang="en-US" altLang="zh-CN" sz="1300" b="1" dirty="0" smtClean="0"/>
                  <a:t>Server</a:t>
                </a:r>
              </a:p>
              <a:p>
                <a:pPr algn="ctr"/>
                <a:r>
                  <a:rPr kumimoji="1" lang="en-US" altLang="zh-CN" sz="1300" b="1" dirty="0" smtClean="0"/>
                  <a:t>&amp; </a:t>
                </a:r>
                <a:r>
                  <a:rPr kumimoji="1" lang="en-US" altLang="zh-CN" sz="1300" b="1" dirty="0" err="1" smtClean="0"/>
                  <a:t>DataBase</a:t>
                </a:r>
                <a:endParaRPr kumimoji="1" lang="en-US" altLang="zh-CN" sz="1300" b="1" dirty="0" smtClean="0"/>
              </a:p>
            </p:txBody>
          </p:sp>
          <p:pic>
            <p:nvPicPr>
              <p:cNvPr id="1028" name="Picture 4" descr="“gateway”的图片搜索结果"/>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2288" y="1801609"/>
                <a:ext cx="1028655" cy="753430"/>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组合 69"/>
              <p:cNvGrpSpPr/>
              <p:nvPr/>
            </p:nvGrpSpPr>
            <p:grpSpPr>
              <a:xfrm>
                <a:off x="2880093" y="2205349"/>
                <a:ext cx="685591" cy="847499"/>
                <a:chOff x="2545252" y="2153605"/>
                <a:chExt cx="685591" cy="847499"/>
              </a:xfrm>
            </p:grpSpPr>
            <p:pic>
              <p:nvPicPr>
                <p:cNvPr id="67" name="图片 66"/>
                <p:cNvPicPr>
                  <a:picLocks noChangeAspect="1"/>
                </p:cNvPicPr>
                <p:nvPr/>
              </p:nvPicPr>
              <p:blipFill>
                <a:blip r:embed="rId11"/>
                <a:stretch>
                  <a:fillRect/>
                </a:stretch>
              </p:blipFill>
              <p:spPr>
                <a:xfrm>
                  <a:off x="2545252" y="2153605"/>
                  <a:ext cx="457805" cy="597983"/>
                </a:xfrm>
                <a:prstGeom prst="rect">
                  <a:avLst/>
                </a:prstGeom>
              </p:spPr>
            </p:pic>
            <p:pic>
              <p:nvPicPr>
                <p:cNvPr id="71" name="图片 70"/>
                <p:cNvPicPr>
                  <a:picLocks noChangeAspect="1"/>
                </p:cNvPicPr>
                <p:nvPr/>
              </p:nvPicPr>
              <p:blipFill>
                <a:blip r:embed="rId11"/>
                <a:stretch>
                  <a:fillRect/>
                </a:stretch>
              </p:blipFill>
              <p:spPr>
                <a:xfrm>
                  <a:off x="2773038" y="2403121"/>
                  <a:ext cx="457805" cy="597983"/>
                </a:xfrm>
                <a:prstGeom prst="rect">
                  <a:avLst/>
                </a:prstGeom>
              </p:spPr>
            </p:pic>
          </p:grpSp>
          <p:cxnSp>
            <p:nvCxnSpPr>
              <p:cNvPr id="76" name="直接连接符 75"/>
              <p:cNvCxnSpPr>
                <a:stCxn id="1028" idx="3"/>
                <a:endCxn id="57" idx="1"/>
              </p:cNvCxnSpPr>
              <p:nvPr/>
            </p:nvCxnSpPr>
            <p:spPr>
              <a:xfrm>
                <a:off x="3530943" y="2178324"/>
                <a:ext cx="4363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943782" y="2186378"/>
                <a:ext cx="5358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56" idx="2"/>
              </p:cNvCxnSpPr>
              <p:nvPr/>
            </p:nvCxnSpPr>
            <p:spPr>
              <a:xfrm flipH="1">
                <a:off x="3056004" y="832575"/>
                <a:ext cx="12658" cy="9000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54" idx="2"/>
              </p:cNvCxnSpPr>
              <p:nvPr/>
            </p:nvCxnSpPr>
            <p:spPr>
              <a:xfrm>
                <a:off x="4734110" y="608659"/>
                <a:ext cx="0" cy="82124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65" idx="2"/>
              </p:cNvCxnSpPr>
              <p:nvPr/>
            </p:nvCxnSpPr>
            <p:spPr>
              <a:xfrm flipH="1">
                <a:off x="6308251" y="832574"/>
                <a:ext cx="442" cy="90009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09" name="组合 108"/>
              <p:cNvGrpSpPr/>
              <p:nvPr/>
            </p:nvGrpSpPr>
            <p:grpSpPr>
              <a:xfrm rot="10800000">
                <a:off x="8821126" y="893215"/>
                <a:ext cx="1099719" cy="2512916"/>
                <a:chOff x="2659086" y="1250664"/>
                <a:chExt cx="1099719" cy="2512916"/>
              </a:xfrm>
            </p:grpSpPr>
            <p:cxnSp>
              <p:nvCxnSpPr>
                <p:cNvPr id="110" name="肘形连接符 109"/>
                <p:cNvCxnSpPr/>
                <p:nvPr/>
              </p:nvCxnSpPr>
              <p:spPr>
                <a:xfrm>
                  <a:off x="2728757" y="1250664"/>
                  <a:ext cx="1030047" cy="119847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肘形连接符 110"/>
                <p:cNvCxnSpPr/>
                <p:nvPr/>
              </p:nvCxnSpPr>
              <p:spPr>
                <a:xfrm rot="10800000">
                  <a:off x="2728758" y="1899138"/>
                  <a:ext cx="1030047" cy="550004"/>
                </a:xfrm>
                <a:prstGeom prst="bentConnector3">
                  <a:avLst>
                    <a:gd name="adj1" fmla="val 50001"/>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肘形连接符 111"/>
                <p:cNvCxnSpPr/>
                <p:nvPr/>
              </p:nvCxnSpPr>
              <p:spPr>
                <a:xfrm rot="10800000" flipV="1">
                  <a:off x="2728758" y="2449141"/>
                  <a:ext cx="1030047" cy="258889"/>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肘形连接符 113"/>
                <p:cNvCxnSpPr/>
                <p:nvPr/>
              </p:nvCxnSpPr>
              <p:spPr>
                <a:xfrm rot="10800000" flipV="1">
                  <a:off x="2659086" y="2449143"/>
                  <a:ext cx="1099719" cy="1314437"/>
                </a:xfrm>
                <a:prstGeom prst="bentConnector3">
                  <a:avLst>
                    <a:gd name="adj1" fmla="val 4694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9" name="图片 68"/>
              <p:cNvPicPr>
                <a:picLocks noChangeAspect="1"/>
              </p:cNvPicPr>
              <p:nvPr/>
            </p:nvPicPr>
            <p:blipFill>
              <a:blip r:embed="rId12"/>
              <a:stretch>
                <a:fillRect/>
              </a:stretch>
            </p:blipFill>
            <p:spPr>
              <a:xfrm>
                <a:off x="7494497" y="1632450"/>
                <a:ext cx="1612388" cy="1236338"/>
              </a:xfrm>
              <a:prstGeom prst="rect">
                <a:avLst/>
              </a:prstGeom>
            </p:spPr>
          </p:pic>
          <p:pic>
            <p:nvPicPr>
              <p:cNvPr id="103" name="图片 102"/>
              <p:cNvPicPr>
                <a:picLocks noChangeAspect="1"/>
              </p:cNvPicPr>
              <p:nvPr/>
            </p:nvPicPr>
            <p:blipFill>
              <a:blip r:embed="rId13"/>
              <a:stretch>
                <a:fillRect/>
              </a:stretch>
            </p:blipFill>
            <p:spPr>
              <a:xfrm rot="17016923">
                <a:off x="7147458" y="1789860"/>
                <a:ext cx="324899" cy="1033543"/>
              </a:xfrm>
              <a:prstGeom prst="rect">
                <a:avLst/>
              </a:prstGeom>
            </p:spPr>
          </p:pic>
          <p:pic>
            <p:nvPicPr>
              <p:cNvPr id="115" name="图片 114"/>
              <p:cNvPicPr>
                <a:picLocks noChangeAspect="1"/>
              </p:cNvPicPr>
              <p:nvPr/>
            </p:nvPicPr>
            <p:blipFill>
              <a:blip r:embed="rId14"/>
              <a:stretch>
                <a:fillRect/>
              </a:stretch>
            </p:blipFill>
            <p:spPr>
              <a:xfrm>
                <a:off x="9354798" y="635326"/>
                <a:ext cx="863210" cy="859594"/>
              </a:xfrm>
              <a:prstGeom prst="rect">
                <a:avLst/>
              </a:prstGeom>
            </p:spPr>
          </p:pic>
          <p:pic>
            <p:nvPicPr>
              <p:cNvPr id="116" name="图片 115"/>
              <p:cNvPicPr>
                <a:picLocks noChangeAspect="1"/>
              </p:cNvPicPr>
              <p:nvPr/>
            </p:nvPicPr>
            <p:blipFill>
              <a:blip r:embed="rId15"/>
              <a:stretch>
                <a:fillRect/>
              </a:stretch>
            </p:blipFill>
            <p:spPr>
              <a:xfrm>
                <a:off x="9428605" y="1506832"/>
                <a:ext cx="863210" cy="835266"/>
              </a:xfrm>
              <a:prstGeom prst="rect">
                <a:avLst/>
              </a:prstGeom>
            </p:spPr>
          </p:pic>
          <p:pic>
            <p:nvPicPr>
              <p:cNvPr id="117" name="图片 116"/>
              <p:cNvPicPr>
                <a:picLocks noChangeAspect="1"/>
              </p:cNvPicPr>
              <p:nvPr/>
            </p:nvPicPr>
            <p:blipFill>
              <a:blip r:embed="rId16"/>
              <a:stretch>
                <a:fillRect/>
              </a:stretch>
            </p:blipFill>
            <p:spPr>
              <a:xfrm>
                <a:off x="9654200" y="2402470"/>
                <a:ext cx="399031" cy="713625"/>
              </a:xfrm>
              <a:prstGeom prst="rect">
                <a:avLst/>
              </a:prstGeom>
            </p:spPr>
          </p:pic>
          <p:pic>
            <p:nvPicPr>
              <p:cNvPr id="118" name="图片 117"/>
              <p:cNvPicPr>
                <a:picLocks noChangeAspect="1"/>
              </p:cNvPicPr>
              <p:nvPr/>
            </p:nvPicPr>
            <p:blipFill>
              <a:blip r:embed="rId17"/>
              <a:stretch>
                <a:fillRect/>
              </a:stretch>
            </p:blipFill>
            <p:spPr>
              <a:xfrm>
                <a:off x="9478184" y="3056627"/>
                <a:ext cx="545614" cy="754172"/>
              </a:xfrm>
              <a:prstGeom prst="rect">
                <a:avLst/>
              </a:prstGeom>
            </p:spPr>
          </p:pic>
          <p:sp>
            <p:nvSpPr>
              <p:cNvPr id="120" name="圆角矩形 119"/>
              <p:cNvSpPr/>
              <p:nvPr/>
            </p:nvSpPr>
            <p:spPr>
              <a:xfrm>
                <a:off x="2416377" y="3462637"/>
                <a:ext cx="4755946" cy="2579621"/>
              </a:xfrm>
              <a:prstGeom prst="roundRect">
                <a:avLst>
                  <a:gd name="adj" fmla="val 4694"/>
                </a:avLst>
              </a:prstGeom>
              <a:ln>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9" name="矩形 118"/>
              <p:cNvSpPr/>
              <p:nvPr/>
            </p:nvSpPr>
            <p:spPr>
              <a:xfrm>
                <a:off x="2637660" y="3805139"/>
                <a:ext cx="1114973" cy="15440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2" name="肘形连接符 121"/>
              <p:cNvCxnSpPr>
                <a:endCxn id="127" idx="1"/>
              </p:cNvCxnSpPr>
              <p:nvPr/>
            </p:nvCxnSpPr>
            <p:spPr>
              <a:xfrm rot="16200000" flipH="1">
                <a:off x="1553980" y="3112884"/>
                <a:ext cx="1794093" cy="373268"/>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7" name="矩形 126"/>
              <p:cNvSpPr/>
              <p:nvPr/>
            </p:nvSpPr>
            <p:spPr>
              <a:xfrm>
                <a:off x="2637660" y="3957539"/>
                <a:ext cx="1114973" cy="4780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smtClean="0">
                    <a:solidFill>
                      <a:schemeClr val="tx1"/>
                    </a:solidFill>
                  </a:rPr>
                  <a:t>Data Clean</a:t>
                </a:r>
                <a:endParaRPr lang="zh-CN" altLang="en-US" sz="1300" dirty="0">
                  <a:solidFill>
                    <a:schemeClr val="tx1"/>
                  </a:solidFill>
                </a:endParaRPr>
              </a:p>
            </p:txBody>
          </p:sp>
          <p:sp>
            <p:nvSpPr>
              <p:cNvPr id="128" name="矩形 127"/>
              <p:cNvSpPr/>
              <p:nvPr/>
            </p:nvSpPr>
            <p:spPr>
              <a:xfrm>
                <a:off x="2637659" y="4653364"/>
                <a:ext cx="1114973" cy="47805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smtClean="0">
                    <a:solidFill>
                      <a:schemeClr val="tx1"/>
                    </a:solidFill>
                  </a:rPr>
                  <a:t>Data Aggregation</a:t>
                </a:r>
                <a:endParaRPr lang="zh-CN" altLang="en-US" sz="1300" dirty="0">
                  <a:solidFill>
                    <a:schemeClr val="tx1"/>
                  </a:solidFill>
                </a:endParaRPr>
              </a:p>
            </p:txBody>
          </p:sp>
          <p:sp>
            <p:nvSpPr>
              <p:cNvPr id="129" name="矩形 128"/>
              <p:cNvSpPr/>
              <p:nvPr/>
            </p:nvSpPr>
            <p:spPr>
              <a:xfrm>
                <a:off x="2139057" y="3748812"/>
                <a:ext cx="277320" cy="338554"/>
              </a:xfrm>
              <a:prstGeom prst="rect">
                <a:avLst/>
              </a:prstGeom>
              <a:solidFill>
                <a:schemeClr val="bg2"/>
              </a:solidFill>
            </p:spPr>
            <p:txBody>
              <a:bodyPr wrap="none" lIns="0" tIns="0" rIns="0" bIns="0">
                <a:spAutoFit/>
              </a:bodyPr>
              <a:lstStyle/>
              <a:p>
                <a:pPr algn="ctr"/>
                <a:r>
                  <a:rPr kumimoji="1" lang="en-US" altLang="zh-CN" sz="1100" dirty="0" smtClean="0"/>
                  <a:t>Raw </a:t>
                </a:r>
              </a:p>
              <a:p>
                <a:pPr algn="ctr"/>
                <a:r>
                  <a:rPr kumimoji="1" lang="en-US" altLang="zh-CN" sz="1100" dirty="0" smtClean="0"/>
                  <a:t>Data</a:t>
                </a:r>
                <a:endParaRPr kumimoji="1" lang="zh-CN" altLang="en-US" sz="1100" dirty="0"/>
              </a:p>
            </p:txBody>
          </p:sp>
          <p:sp>
            <p:nvSpPr>
              <p:cNvPr id="130" name="矩形 129"/>
              <p:cNvSpPr/>
              <p:nvPr/>
            </p:nvSpPr>
            <p:spPr>
              <a:xfrm>
                <a:off x="4511622" y="3658961"/>
                <a:ext cx="1127753" cy="19382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4" name="肘形连接符 1023"/>
              <p:cNvCxnSpPr/>
              <p:nvPr/>
            </p:nvCxnSpPr>
            <p:spPr>
              <a:xfrm>
                <a:off x="2311710" y="3621617"/>
                <a:ext cx="2189985" cy="318344"/>
              </a:xfrm>
              <a:prstGeom prst="bentConnector3">
                <a:avLst>
                  <a:gd name="adj1" fmla="val 72353"/>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3" name="矩形 142"/>
              <p:cNvSpPr/>
              <p:nvPr/>
            </p:nvSpPr>
            <p:spPr>
              <a:xfrm>
                <a:off x="3980301" y="3543603"/>
                <a:ext cx="277320" cy="338554"/>
              </a:xfrm>
              <a:prstGeom prst="rect">
                <a:avLst/>
              </a:prstGeom>
              <a:solidFill>
                <a:schemeClr val="bg2"/>
              </a:solidFill>
            </p:spPr>
            <p:txBody>
              <a:bodyPr wrap="none" lIns="0" tIns="0" rIns="0" bIns="0">
                <a:spAutoFit/>
              </a:bodyPr>
              <a:lstStyle/>
              <a:p>
                <a:pPr algn="ctr"/>
                <a:r>
                  <a:rPr kumimoji="1" lang="en-US" altLang="zh-CN" sz="1100" dirty="0" smtClean="0"/>
                  <a:t>Raw </a:t>
                </a:r>
              </a:p>
              <a:p>
                <a:pPr algn="ctr"/>
                <a:r>
                  <a:rPr kumimoji="1" lang="en-US" altLang="zh-CN" sz="1100" dirty="0" smtClean="0"/>
                  <a:t>Data</a:t>
                </a:r>
                <a:endParaRPr kumimoji="1" lang="zh-CN" altLang="en-US" sz="1100" dirty="0"/>
              </a:p>
            </p:txBody>
          </p:sp>
          <p:cxnSp>
            <p:nvCxnSpPr>
              <p:cNvPr id="144" name="肘形连接符 143"/>
              <p:cNvCxnSpPr/>
              <p:nvPr/>
            </p:nvCxnSpPr>
            <p:spPr>
              <a:xfrm flipV="1">
                <a:off x="3757547" y="4196562"/>
                <a:ext cx="739135" cy="2"/>
              </a:xfrm>
              <a:prstGeom prst="bentConnector3">
                <a:avLst>
                  <a:gd name="adj1" fmla="val 50000"/>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5752300" y="3653185"/>
                <a:ext cx="1127753" cy="193827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3986763" y="4283888"/>
                <a:ext cx="418384" cy="338554"/>
              </a:xfrm>
              <a:prstGeom prst="rect">
                <a:avLst/>
              </a:prstGeom>
              <a:solidFill>
                <a:schemeClr val="bg2"/>
              </a:solidFill>
            </p:spPr>
            <p:txBody>
              <a:bodyPr wrap="none" lIns="0" tIns="0" rIns="0" bIns="0">
                <a:spAutoFit/>
              </a:bodyPr>
              <a:lstStyle/>
              <a:p>
                <a:pPr algn="ctr"/>
                <a:r>
                  <a:rPr kumimoji="1" lang="en-US" altLang="zh-CN" sz="1100" dirty="0" smtClean="0"/>
                  <a:t>cluster </a:t>
                </a:r>
              </a:p>
              <a:p>
                <a:pPr algn="ctr"/>
                <a:r>
                  <a:rPr kumimoji="1" lang="en-US" altLang="zh-CN" sz="1100" dirty="0" smtClean="0"/>
                  <a:t>Data</a:t>
                </a:r>
                <a:endParaRPr kumimoji="1" lang="zh-CN" altLang="en-US" sz="1100" dirty="0"/>
              </a:p>
            </p:txBody>
          </p:sp>
          <p:sp>
            <p:nvSpPr>
              <p:cNvPr id="148" name="矩形 147"/>
              <p:cNvSpPr/>
              <p:nvPr/>
            </p:nvSpPr>
            <p:spPr>
              <a:xfrm>
                <a:off x="4520452" y="4653364"/>
                <a:ext cx="1114973" cy="8013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300" dirty="0" smtClean="0">
                    <a:solidFill>
                      <a:schemeClr val="tx1"/>
                    </a:solidFill>
                  </a:rPr>
                  <a:t>CEP Engine</a:t>
                </a:r>
                <a:endParaRPr lang="zh-CN" altLang="en-US" sz="1300" dirty="0">
                  <a:solidFill>
                    <a:schemeClr val="tx1"/>
                  </a:solidFill>
                </a:endParaRPr>
              </a:p>
            </p:txBody>
          </p:sp>
          <p:pic>
            <p:nvPicPr>
              <p:cNvPr id="1036" name="图片 1035"/>
              <p:cNvPicPr>
                <a:picLocks noChangeAspect="1"/>
              </p:cNvPicPr>
              <p:nvPr/>
            </p:nvPicPr>
            <p:blipFill>
              <a:blip r:embed="rId18"/>
              <a:stretch>
                <a:fillRect/>
              </a:stretch>
            </p:blipFill>
            <p:spPr>
              <a:xfrm>
                <a:off x="4720071" y="4883035"/>
                <a:ext cx="749201" cy="616313"/>
              </a:xfrm>
              <a:prstGeom prst="rect">
                <a:avLst/>
              </a:prstGeom>
            </p:spPr>
          </p:pic>
          <p:cxnSp>
            <p:nvCxnSpPr>
              <p:cNvPr id="1039" name="肘形连接符 1038"/>
              <p:cNvCxnSpPr>
                <a:stCxn id="128" idx="3"/>
              </p:cNvCxnSpPr>
              <p:nvPr/>
            </p:nvCxnSpPr>
            <p:spPr>
              <a:xfrm flipV="1">
                <a:off x="3752632" y="4196565"/>
                <a:ext cx="156286" cy="695825"/>
              </a:xfrm>
              <a:prstGeom prst="bentConnector2">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4511622" y="3805139"/>
                <a:ext cx="2368431" cy="55694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00" dirty="0" smtClean="0">
                    <a:solidFill>
                      <a:schemeClr val="tx1"/>
                    </a:solidFill>
                  </a:rPr>
                  <a:t>Message Broker</a:t>
                </a:r>
                <a:endParaRPr lang="zh-CN" altLang="en-US" sz="1300" dirty="0">
                  <a:solidFill>
                    <a:schemeClr val="tx1"/>
                  </a:solidFill>
                </a:endParaRPr>
              </a:p>
            </p:txBody>
          </p:sp>
          <p:sp>
            <p:nvSpPr>
              <p:cNvPr id="154" name="矩形 153"/>
              <p:cNvSpPr/>
              <p:nvPr/>
            </p:nvSpPr>
            <p:spPr>
              <a:xfrm>
                <a:off x="5758102" y="4639619"/>
                <a:ext cx="1114973" cy="80132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300" dirty="0" smtClean="0">
                    <a:solidFill>
                      <a:schemeClr val="tx1"/>
                    </a:solidFill>
                  </a:rPr>
                  <a:t>User Scripts</a:t>
                </a:r>
                <a:endParaRPr lang="zh-CN" altLang="en-US" sz="1300" dirty="0">
                  <a:solidFill>
                    <a:schemeClr val="tx1"/>
                  </a:solidFill>
                </a:endParaRPr>
              </a:p>
            </p:txBody>
          </p:sp>
          <p:grpSp>
            <p:nvGrpSpPr>
              <p:cNvPr id="157" name="组合 156"/>
              <p:cNvGrpSpPr/>
              <p:nvPr/>
            </p:nvGrpSpPr>
            <p:grpSpPr>
              <a:xfrm>
                <a:off x="6120268" y="4949076"/>
                <a:ext cx="457805" cy="432108"/>
                <a:chOff x="2545252" y="2153605"/>
                <a:chExt cx="685591" cy="847499"/>
              </a:xfrm>
            </p:grpSpPr>
            <p:pic>
              <p:nvPicPr>
                <p:cNvPr id="158" name="图片 157"/>
                <p:cNvPicPr>
                  <a:picLocks noChangeAspect="1"/>
                </p:cNvPicPr>
                <p:nvPr/>
              </p:nvPicPr>
              <p:blipFill>
                <a:blip r:embed="rId11"/>
                <a:stretch>
                  <a:fillRect/>
                </a:stretch>
              </p:blipFill>
              <p:spPr>
                <a:xfrm>
                  <a:off x="2545252" y="2153605"/>
                  <a:ext cx="457805" cy="597983"/>
                </a:xfrm>
                <a:prstGeom prst="rect">
                  <a:avLst/>
                </a:prstGeom>
              </p:spPr>
            </p:pic>
            <p:pic>
              <p:nvPicPr>
                <p:cNvPr id="159" name="图片 158"/>
                <p:cNvPicPr>
                  <a:picLocks noChangeAspect="1"/>
                </p:cNvPicPr>
                <p:nvPr/>
              </p:nvPicPr>
              <p:blipFill>
                <a:blip r:embed="rId11"/>
                <a:stretch>
                  <a:fillRect/>
                </a:stretch>
              </p:blipFill>
              <p:spPr>
                <a:xfrm>
                  <a:off x="2773038" y="2403121"/>
                  <a:ext cx="457805" cy="597983"/>
                </a:xfrm>
                <a:prstGeom prst="rect">
                  <a:avLst/>
                </a:prstGeom>
              </p:spPr>
            </p:pic>
          </p:grpSp>
          <p:cxnSp>
            <p:nvCxnSpPr>
              <p:cNvPr id="1041" name="直接箭头连接符 1040"/>
              <p:cNvCxnSpPr/>
              <p:nvPr/>
            </p:nvCxnSpPr>
            <p:spPr>
              <a:xfrm>
                <a:off x="5047790" y="4362085"/>
                <a:ext cx="2441" cy="29127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5" name="直接箭头连接符 1044"/>
              <p:cNvCxnSpPr/>
              <p:nvPr/>
            </p:nvCxnSpPr>
            <p:spPr>
              <a:xfrm>
                <a:off x="6272373" y="4362085"/>
                <a:ext cx="0" cy="29127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47" name="直接箭头连接符 1046"/>
              <p:cNvCxnSpPr/>
              <p:nvPr/>
            </p:nvCxnSpPr>
            <p:spPr>
              <a:xfrm flipV="1">
                <a:off x="6361769" y="4336943"/>
                <a:ext cx="227" cy="30267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V="1">
                <a:off x="5139399" y="4338005"/>
                <a:ext cx="227" cy="30267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32" idx="3"/>
              </p:cNvCxnSpPr>
              <p:nvPr/>
            </p:nvCxnSpPr>
            <p:spPr>
              <a:xfrm flipV="1">
                <a:off x="6880053" y="2401368"/>
                <a:ext cx="584520" cy="1682244"/>
              </a:xfrm>
              <a:prstGeom prst="bentConnector2">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8" name="矩形 187"/>
              <p:cNvSpPr/>
              <p:nvPr/>
            </p:nvSpPr>
            <p:spPr>
              <a:xfrm>
                <a:off x="6929063" y="4149727"/>
                <a:ext cx="642805" cy="338554"/>
              </a:xfrm>
              <a:prstGeom prst="rect">
                <a:avLst/>
              </a:prstGeom>
              <a:solidFill>
                <a:schemeClr val="bg2"/>
              </a:solidFill>
            </p:spPr>
            <p:txBody>
              <a:bodyPr wrap="none" lIns="0" tIns="0" rIns="0" bIns="0">
                <a:spAutoFit/>
              </a:bodyPr>
              <a:lstStyle/>
              <a:p>
                <a:pPr algn="ctr"/>
                <a:r>
                  <a:rPr kumimoji="1" lang="en-US" altLang="zh-CN" sz="1100" dirty="0" smtClean="0"/>
                  <a:t>Requested </a:t>
                </a:r>
              </a:p>
              <a:p>
                <a:pPr algn="ctr"/>
                <a:r>
                  <a:rPr kumimoji="1" lang="en-US" altLang="zh-CN" sz="1100" dirty="0" smtClean="0"/>
                  <a:t>Message</a:t>
                </a:r>
              </a:p>
            </p:txBody>
          </p:sp>
          <p:sp>
            <p:nvSpPr>
              <p:cNvPr id="189" name="矩形 188"/>
              <p:cNvSpPr/>
              <p:nvPr/>
            </p:nvSpPr>
            <p:spPr>
              <a:xfrm>
                <a:off x="2643161" y="5461461"/>
                <a:ext cx="1109471" cy="492443"/>
              </a:xfrm>
              <a:prstGeom prst="rect">
                <a:avLst/>
              </a:prstGeom>
              <a:solidFill>
                <a:schemeClr val="bg2"/>
              </a:solidFill>
            </p:spPr>
            <p:txBody>
              <a:bodyPr wrap="none">
                <a:spAutoFit/>
              </a:bodyPr>
              <a:lstStyle/>
              <a:p>
                <a:pPr algn="ctr"/>
                <a:r>
                  <a:rPr kumimoji="1" lang="en-US" altLang="zh-CN" sz="1300" b="1" dirty="0" smtClean="0"/>
                  <a:t>Device Data </a:t>
                </a:r>
              </a:p>
              <a:p>
                <a:pPr algn="ctr"/>
                <a:r>
                  <a:rPr kumimoji="1" lang="en-US" altLang="zh-CN" sz="1300" b="1" dirty="0" smtClean="0"/>
                  <a:t>Management</a:t>
                </a:r>
              </a:p>
            </p:txBody>
          </p:sp>
          <p:sp>
            <p:nvSpPr>
              <p:cNvPr id="190" name="矩形 189"/>
              <p:cNvSpPr/>
              <p:nvPr/>
            </p:nvSpPr>
            <p:spPr>
              <a:xfrm>
                <a:off x="4850389" y="5660554"/>
                <a:ext cx="1590307" cy="292388"/>
              </a:xfrm>
              <a:prstGeom prst="rect">
                <a:avLst/>
              </a:prstGeom>
              <a:solidFill>
                <a:schemeClr val="bg2"/>
              </a:solidFill>
            </p:spPr>
            <p:txBody>
              <a:bodyPr wrap="none">
                <a:spAutoFit/>
              </a:bodyPr>
              <a:lstStyle/>
              <a:p>
                <a:pPr algn="ctr"/>
                <a:r>
                  <a:rPr kumimoji="1" lang="en-US" altLang="zh-CN" sz="1300" b="1" dirty="0" smtClean="0"/>
                  <a:t>Server Management</a:t>
                </a:r>
              </a:p>
            </p:txBody>
          </p:sp>
          <p:cxnSp>
            <p:nvCxnSpPr>
              <p:cNvPr id="136" name="直接连接符 135"/>
              <p:cNvCxnSpPr/>
              <p:nvPr/>
            </p:nvCxnSpPr>
            <p:spPr>
              <a:xfrm>
                <a:off x="8325497" y="5422978"/>
                <a:ext cx="901393" cy="9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8321471" y="5695043"/>
                <a:ext cx="901393" cy="923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6" name="矩形 195"/>
              <p:cNvSpPr/>
              <p:nvPr/>
            </p:nvSpPr>
            <p:spPr>
              <a:xfrm>
                <a:off x="9277051" y="5338339"/>
                <a:ext cx="946347" cy="169277"/>
              </a:xfrm>
              <a:prstGeom prst="rect">
                <a:avLst/>
              </a:prstGeom>
              <a:solidFill>
                <a:schemeClr val="bg1"/>
              </a:solidFill>
            </p:spPr>
            <p:txBody>
              <a:bodyPr wrap="square" lIns="0" tIns="0" rIns="0" bIns="0">
                <a:spAutoFit/>
              </a:bodyPr>
              <a:lstStyle/>
              <a:p>
                <a:pPr algn="ctr"/>
                <a:r>
                  <a:rPr kumimoji="1" lang="en-US" altLang="zh-CN" sz="1100" dirty="0" smtClean="0"/>
                  <a:t>Physical Line</a:t>
                </a:r>
                <a:endParaRPr kumimoji="1" lang="zh-CN" altLang="en-US" sz="1100" dirty="0"/>
              </a:p>
            </p:txBody>
          </p:sp>
          <p:sp>
            <p:nvSpPr>
              <p:cNvPr id="197" name="矩形 196"/>
              <p:cNvSpPr/>
              <p:nvPr/>
            </p:nvSpPr>
            <p:spPr>
              <a:xfrm>
                <a:off x="9222864" y="5610404"/>
                <a:ext cx="946347" cy="169277"/>
              </a:xfrm>
              <a:prstGeom prst="rect">
                <a:avLst/>
              </a:prstGeom>
              <a:solidFill>
                <a:schemeClr val="bg1"/>
              </a:solidFill>
            </p:spPr>
            <p:txBody>
              <a:bodyPr wrap="square" lIns="0" tIns="0" rIns="0" bIns="0">
                <a:spAutoFit/>
              </a:bodyPr>
              <a:lstStyle/>
              <a:p>
                <a:pPr algn="ctr"/>
                <a:r>
                  <a:rPr kumimoji="1" lang="en-US" altLang="zh-CN" sz="1100" dirty="0" smtClean="0"/>
                  <a:t>Data Line</a:t>
                </a:r>
                <a:endParaRPr kumimoji="1" lang="zh-CN" altLang="en-US" sz="1100" dirty="0"/>
              </a:p>
            </p:txBody>
          </p:sp>
        </p:grpSp>
        <p:sp>
          <p:nvSpPr>
            <p:cNvPr id="2" name="矩形 1"/>
            <p:cNvSpPr/>
            <p:nvPr/>
          </p:nvSpPr>
          <p:spPr>
            <a:xfrm>
              <a:off x="3448133" y="1861758"/>
              <a:ext cx="633443" cy="307777"/>
            </a:xfrm>
            <a:prstGeom prst="rect">
              <a:avLst/>
            </a:prstGeom>
          </p:spPr>
          <p:txBody>
            <a:bodyPr wrap="none">
              <a:spAutoFit/>
            </a:bodyPr>
            <a:lstStyle/>
            <a:p>
              <a:pPr algn="ctr"/>
              <a:r>
                <a:rPr lang="en-US" altLang="zh-CN" sz="1400" dirty="0" smtClean="0"/>
                <a:t>MQTT</a:t>
              </a:r>
              <a:endParaRPr lang="zh-CN" altLang="en-US" sz="1400" dirty="0"/>
            </a:p>
          </p:txBody>
        </p:sp>
        <p:sp>
          <p:nvSpPr>
            <p:cNvPr id="77" name="矩形 76"/>
            <p:cNvSpPr/>
            <p:nvPr/>
          </p:nvSpPr>
          <p:spPr>
            <a:xfrm>
              <a:off x="1330481" y="1532743"/>
              <a:ext cx="911340" cy="1600438"/>
            </a:xfrm>
            <a:prstGeom prst="rect">
              <a:avLst/>
            </a:prstGeom>
          </p:spPr>
          <p:txBody>
            <a:bodyPr wrap="none">
              <a:spAutoFit/>
            </a:bodyPr>
            <a:lstStyle/>
            <a:p>
              <a:pPr algn="ctr"/>
              <a:r>
                <a:rPr lang="en-US" altLang="zh-CN" sz="1400" dirty="0" smtClean="0"/>
                <a:t>Bluetooth</a:t>
              </a:r>
            </a:p>
            <a:p>
              <a:pPr algn="ctr"/>
              <a:endParaRPr lang="en-US" altLang="zh-CN" sz="1400" dirty="0" smtClean="0"/>
            </a:p>
            <a:p>
              <a:pPr algn="ctr"/>
              <a:r>
                <a:rPr lang="en-US" altLang="zh-CN" sz="1400" dirty="0" smtClean="0"/>
                <a:t>ZigBee</a:t>
              </a:r>
            </a:p>
            <a:p>
              <a:pPr algn="ctr"/>
              <a:endParaRPr lang="en-US" altLang="zh-CN" sz="1400" dirty="0" smtClean="0"/>
            </a:p>
            <a:p>
              <a:pPr algn="ctr"/>
              <a:r>
                <a:rPr lang="en-US" altLang="zh-CN" sz="1400" dirty="0" smtClean="0"/>
                <a:t>USB</a:t>
              </a:r>
            </a:p>
            <a:p>
              <a:pPr algn="ctr"/>
              <a:endParaRPr lang="en-US" altLang="zh-CN" sz="1400" dirty="0"/>
            </a:p>
            <a:p>
              <a:pPr algn="ctr"/>
              <a:r>
                <a:rPr lang="en-US" altLang="zh-CN" sz="1400" dirty="0" smtClean="0"/>
                <a:t>…</a:t>
              </a:r>
              <a:endParaRPr lang="zh-CN" altLang="en-US" sz="1400" dirty="0"/>
            </a:p>
          </p:txBody>
        </p:sp>
        <p:sp>
          <p:nvSpPr>
            <p:cNvPr id="78" name="矩形 77"/>
            <p:cNvSpPr/>
            <p:nvPr/>
          </p:nvSpPr>
          <p:spPr>
            <a:xfrm>
              <a:off x="7055373" y="1938666"/>
              <a:ext cx="568617" cy="738664"/>
            </a:xfrm>
            <a:prstGeom prst="rect">
              <a:avLst/>
            </a:prstGeom>
          </p:spPr>
          <p:txBody>
            <a:bodyPr wrap="none">
              <a:spAutoFit/>
            </a:bodyPr>
            <a:lstStyle/>
            <a:p>
              <a:pPr algn="ctr"/>
              <a:r>
                <a:rPr lang="en-US" altLang="zh-CN" sz="1400" dirty="0" smtClean="0"/>
                <a:t>HTTP</a:t>
              </a:r>
            </a:p>
            <a:p>
              <a:pPr algn="ctr"/>
              <a:endParaRPr lang="en-US" altLang="zh-CN" sz="1400" dirty="0" smtClean="0"/>
            </a:p>
            <a:p>
              <a:pPr algn="ctr"/>
              <a:r>
                <a:rPr lang="en-US" altLang="zh-CN" sz="1400" smtClean="0"/>
                <a:t>SIP</a:t>
              </a:r>
              <a:endParaRPr lang="zh-CN" altLang="en-US" sz="1400" dirty="0"/>
            </a:p>
          </p:txBody>
        </p:sp>
      </p:grpSp>
    </p:spTree>
    <p:extLst>
      <p:ext uri="{BB962C8B-B14F-4D97-AF65-F5344CB8AC3E}">
        <p14:creationId xmlns:p14="http://schemas.microsoft.com/office/powerpoint/2010/main" val="3105879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2369068" y="820390"/>
            <a:ext cx="7638590" cy="2667984"/>
          </a:xfrm>
          <a:prstGeom prst="rect">
            <a:avLst/>
          </a:prstGeom>
        </p:spPr>
      </p:pic>
      <p:pic>
        <p:nvPicPr>
          <p:cNvPr id="13" name="图片 12"/>
          <p:cNvPicPr>
            <a:picLocks noChangeAspect="1"/>
          </p:cNvPicPr>
          <p:nvPr/>
        </p:nvPicPr>
        <p:blipFill>
          <a:blip r:embed="rId3"/>
          <a:stretch>
            <a:fillRect/>
          </a:stretch>
        </p:blipFill>
        <p:spPr>
          <a:xfrm>
            <a:off x="3080318" y="4241801"/>
            <a:ext cx="5643436" cy="1119094"/>
          </a:xfrm>
          <a:prstGeom prst="rect">
            <a:avLst/>
          </a:prstGeom>
        </p:spPr>
      </p:pic>
    </p:spTree>
    <p:extLst>
      <p:ext uri="{BB962C8B-B14F-4D97-AF65-F5344CB8AC3E}">
        <p14:creationId xmlns:p14="http://schemas.microsoft.com/office/powerpoint/2010/main" val="2987827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Impala</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1136" y="1825625"/>
            <a:ext cx="6789728" cy="4351338"/>
          </a:xfrm>
        </p:spPr>
      </p:pic>
    </p:spTree>
    <p:extLst>
      <p:ext uri="{BB962C8B-B14F-4D97-AF65-F5344CB8AC3E}">
        <p14:creationId xmlns:p14="http://schemas.microsoft.com/office/powerpoint/2010/main" val="1546777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8421" y="365125"/>
            <a:ext cx="7075798" cy="5826115"/>
          </a:xfrm>
        </p:spPr>
      </p:pic>
    </p:spTree>
    <p:extLst>
      <p:ext uri="{BB962C8B-B14F-4D97-AF65-F5344CB8AC3E}">
        <p14:creationId xmlns:p14="http://schemas.microsoft.com/office/powerpoint/2010/main" val="1353368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Impala</a:t>
            </a:r>
            <a:endParaRPr lang="zh-CN" altLang="en-US" dirty="0"/>
          </a:p>
        </p:txBody>
      </p:sp>
      <p:sp>
        <p:nvSpPr>
          <p:cNvPr id="3" name="内容占位符 2"/>
          <p:cNvSpPr>
            <a:spLocks noGrp="1"/>
          </p:cNvSpPr>
          <p:nvPr>
            <p:ph idx="1"/>
          </p:nvPr>
        </p:nvSpPr>
        <p:spPr/>
        <p:txBody>
          <a:bodyPr>
            <a:normAutofit/>
          </a:bodyPr>
          <a:lstStyle/>
          <a:p>
            <a:r>
              <a:rPr lang="zh-CN" altLang="en-US" dirty="0" smtClean="0"/>
              <a:t>优点</a:t>
            </a:r>
            <a:r>
              <a:rPr lang="zh-CN" altLang="en-US" dirty="0"/>
              <a:t>：</a:t>
            </a:r>
          </a:p>
          <a:p>
            <a:pPr lvl="1"/>
            <a:r>
              <a:rPr lang="zh-CN" altLang="en-US" dirty="0"/>
              <a:t>在无线传感器网络中实现应用的模块化，适应性和修复能力</a:t>
            </a:r>
          </a:p>
          <a:p>
            <a:pPr lvl="1"/>
            <a:r>
              <a:rPr lang="zh-CN" altLang="en-US" dirty="0"/>
              <a:t>以应用的细粒度模块为更新单位，节约网络带宽，实现能源高效的应用更新</a:t>
            </a:r>
          </a:p>
          <a:p>
            <a:pPr lvl="1"/>
            <a:r>
              <a:rPr lang="en-US" altLang="zh-CN" dirty="0"/>
              <a:t>Impala</a:t>
            </a:r>
            <a:r>
              <a:rPr lang="zh-CN" altLang="en-US" dirty="0"/>
              <a:t>通过采用基于事件的模块化程序模型并提供友好的编程接口来支持多应用环境。</a:t>
            </a:r>
          </a:p>
          <a:p>
            <a:pPr lvl="1"/>
            <a:r>
              <a:rPr lang="en-US" altLang="zh-CN" dirty="0"/>
              <a:t>Impala</a:t>
            </a:r>
            <a:r>
              <a:rPr lang="zh-CN" altLang="en-US" dirty="0"/>
              <a:t>使用轻量级的系统层，基于特定的软件管理和传输机制，基于参数和设备故障以及自动应用更新来执行动态应用程序自适应。</a:t>
            </a:r>
          </a:p>
          <a:p>
            <a:pPr lvl="1"/>
            <a:r>
              <a:rPr lang="zh-CN" altLang="en-US" dirty="0"/>
              <a:t>可以有效改善长时间运行的传感器系统的性能，能源效率和鲁棒性。</a:t>
            </a:r>
          </a:p>
          <a:p>
            <a:r>
              <a:rPr lang="zh-CN" altLang="en-US" dirty="0"/>
              <a:t>缺点：</a:t>
            </a:r>
          </a:p>
          <a:p>
            <a:pPr lvl="1"/>
            <a:r>
              <a:rPr lang="zh-CN" altLang="en-US" dirty="0"/>
              <a:t>不支持数据的预处理</a:t>
            </a:r>
          </a:p>
          <a:p>
            <a:endParaRPr lang="zh-CN" altLang="en-US" dirty="0"/>
          </a:p>
        </p:txBody>
      </p:sp>
    </p:spTree>
    <p:extLst>
      <p:ext uri="{BB962C8B-B14F-4D97-AF65-F5344CB8AC3E}">
        <p14:creationId xmlns:p14="http://schemas.microsoft.com/office/powerpoint/2010/main" val="3736075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Smart Messages </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361" y="2338949"/>
            <a:ext cx="10231278" cy="3324689"/>
          </a:xfrm>
        </p:spPr>
      </p:pic>
    </p:spTree>
    <p:extLst>
      <p:ext uri="{BB962C8B-B14F-4D97-AF65-F5344CB8AC3E}">
        <p14:creationId xmlns:p14="http://schemas.microsoft.com/office/powerpoint/2010/main" val="83173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Smart Messages </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656" y="1825625"/>
            <a:ext cx="7816688" cy="4351338"/>
          </a:xfrm>
        </p:spPr>
      </p:pic>
    </p:spTree>
    <p:extLst>
      <p:ext uri="{BB962C8B-B14F-4D97-AF65-F5344CB8AC3E}">
        <p14:creationId xmlns:p14="http://schemas.microsoft.com/office/powerpoint/2010/main" val="2041683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Smart Messages </a:t>
            </a:r>
            <a:endParaRPr lang="zh-CN" altLang="en-US" dirty="0"/>
          </a:p>
        </p:txBody>
      </p:sp>
      <p:sp>
        <p:nvSpPr>
          <p:cNvPr id="3" name="内容占位符 2"/>
          <p:cNvSpPr>
            <a:spLocks noGrp="1"/>
          </p:cNvSpPr>
          <p:nvPr>
            <p:ph idx="1"/>
          </p:nvPr>
        </p:nvSpPr>
        <p:spPr/>
        <p:txBody>
          <a:bodyPr>
            <a:normAutofit/>
          </a:bodyPr>
          <a:lstStyle/>
          <a:p>
            <a:r>
              <a:rPr lang="zh-CN" altLang="en-US" dirty="0"/>
              <a:t>优点：</a:t>
            </a:r>
          </a:p>
          <a:p>
            <a:pPr lvl="1"/>
            <a:r>
              <a:rPr lang="zh-CN" altLang="en-US" dirty="0" smtClean="0"/>
              <a:t>对于</a:t>
            </a:r>
            <a:r>
              <a:rPr lang="zh-CN" altLang="en-US" dirty="0"/>
              <a:t>动态网络具有高度的灵活性</a:t>
            </a:r>
            <a:r>
              <a:rPr lang="zh-CN" altLang="en-US" dirty="0" smtClean="0"/>
              <a:t>：</a:t>
            </a:r>
            <a:endParaRPr lang="en-US" altLang="zh-CN" dirty="0" smtClean="0"/>
          </a:p>
          <a:p>
            <a:pPr lvl="1"/>
            <a:r>
              <a:rPr lang="en-US" altLang="zh-CN" dirty="0" smtClean="0"/>
              <a:t>The main feature of the SM programming model is its high ﬂexibility in the presence of dynamic network conﬁgurations.</a:t>
            </a:r>
          </a:p>
          <a:p>
            <a:r>
              <a:rPr lang="zh-CN" altLang="en-US" dirty="0" smtClean="0"/>
              <a:t>缺点</a:t>
            </a:r>
            <a:r>
              <a:rPr lang="zh-CN" altLang="en-US" dirty="0"/>
              <a:t>：</a:t>
            </a:r>
          </a:p>
          <a:p>
            <a:pPr lvl="1"/>
            <a:r>
              <a:rPr lang="zh-CN" altLang="en-US" dirty="0" smtClean="0"/>
              <a:t>仅考虑</a:t>
            </a:r>
            <a:r>
              <a:rPr lang="en-US" altLang="zh-CN" dirty="0" smtClean="0"/>
              <a:t>nodes </a:t>
            </a:r>
            <a:r>
              <a:rPr lang="en-US" altLang="zh-CN" dirty="0"/>
              <a:t>with limited resources</a:t>
            </a:r>
            <a:r>
              <a:rPr lang="zh-CN" altLang="en-US" dirty="0"/>
              <a:t>，没有引入较为复杂的计算来利用</a:t>
            </a:r>
            <a:r>
              <a:rPr lang="en-US" altLang="zh-CN" dirty="0" smtClean="0"/>
              <a:t>resource-rich </a:t>
            </a:r>
            <a:r>
              <a:rPr lang="en-US" altLang="zh-CN" dirty="0"/>
              <a:t>devices</a:t>
            </a:r>
          </a:p>
          <a:p>
            <a:pPr lvl="1"/>
            <a:r>
              <a:rPr lang="en-US" altLang="zh-CN" dirty="0" smtClean="0"/>
              <a:t>Smart </a:t>
            </a:r>
            <a:r>
              <a:rPr lang="en-US" altLang="zh-CN" dirty="0"/>
              <a:t>Message does not support multiple applications</a:t>
            </a:r>
          </a:p>
          <a:p>
            <a:endParaRPr lang="zh-CN" altLang="en-US" dirty="0"/>
          </a:p>
        </p:txBody>
      </p:sp>
    </p:spTree>
    <p:extLst>
      <p:ext uri="{BB962C8B-B14F-4D97-AF65-F5344CB8AC3E}">
        <p14:creationId xmlns:p14="http://schemas.microsoft.com/office/powerpoint/2010/main" val="1486190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2251</TotalTime>
  <Words>350</Words>
  <Application>Microsoft Office PowerPoint</Application>
  <PresentationFormat>宽屏</PresentationFormat>
  <Paragraphs>84</Paragraphs>
  <Slides>9</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PowerPoint 演示文稿</vt:lpstr>
      <vt:lpstr>PowerPoint 演示文稿</vt:lpstr>
      <vt:lpstr>PowerPoint 演示文稿</vt:lpstr>
      <vt:lpstr>Impala</vt:lpstr>
      <vt:lpstr>PowerPoint 演示文稿</vt:lpstr>
      <vt:lpstr>Impala</vt:lpstr>
      <vt:lpstr>Smart Messages </vt:lpstr>
      <vt:lpstr>Smart Messages </vt:lpstr>
      <vt:lpstr>Smart Messages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zjbpoping</cp:lastModifiedBy>
  <cp:revision>41</cp:revision>
  <dcterms:created xsi:type="dcterms:W3CDTF">2017-04-18T08:38:46Z</dcterms:created>
  <dcterms:modified xsi:type="dcterms:W3CDTF">2017-05-04T05:47:23Z</dcterms:modified>
</cp:coreProperties>
</file>