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60" r:id="rId5"/>
    <p:sldId id="269" r:id="rId6"/>
    <p:sldId id="291" r:id="rId7"/>
    <p:sldId id="270" r:id="rId9"/>
    <p:sldId id="292" r:id="rId10"/>
    <p:sldId id="280" r:id="rId11"/>
    <p:sldId id="268" r:id="rId12"/>
    <p:sldId id="30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0d3cdbf-6a3f-487b-8134-c7d64616b841}">
          <p14:sldIdLst>
            <p14:sldId id="257"/>
            <p14:sldId id="270"/>
            <p14:sldId id="292"/>
            <p14:sldId id="280"/>
            <p14:sldId id="256"/>
            <p14:sldId id="291"/>
            <p14:sldId id="260"/>
            <p14:sldId id="269"/>
          </p14:sldIdLst>
        </p14:section>
        <p14:section name="无标题节" id="{82bdd1e9-68f3-47b9-b19b-773e0c407890}">
          <p14:sldIdLst>
            <p14:sldId id="30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459" autoAdjust="0"/>
    <p:restoredTop sz="94660"/>
  </p:normalViewPr>
  <p:slideViewPr>
    <p:cSldViewPr>
      <p:cViewPr varScale="1">
        <p:scale>
          <a:sx n="84" d="100"/>
          <a:sy n="84" d="100"/>
        </p:scale>
        <p:origin x="-1650" y="-78"/>
      </p:cViewPr>
      <p:guideLst>
        <p:guide orient="horz" pos="2184"/>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DAVI</a:t>
            </a:r>
            <a:r>
              <a:rPr lang="zh-CN" altLang="en-US"/>
              <a:t>深度近似值迭代，使用深度神经网络来拟合最佳成本函数，然后通过成本函数来计算</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1FEED722-29C4-4E0C-A956-CC390AFC81F2}" type="datetimeFigureOut">
              <a:rPr lang="zh-CN" altLang="en-US" smtClean="0"/>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90C32B92-EF3C-4F93-BE84-34CB9C353C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FEED722-29C4-4E0C-A956-CC390AFC81F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C32B92-EF3C-4F93-BE84-34CB9C353C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FEED722-29C4-4E0C-A956-CC390AFC81F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C32B92-EF3C-4F93-BE84-34CB9C353C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1FEED722-29C4-4E0C-A956-CC390AFC81F2}" type="datetimeFigureOut">
              <a:rPr lang="zh-CN" altLang="en-US" smtClean="0"/>
            </a:fld>
            <a:endParaRPr lang="zh-CN" altLang="en-US"/>
          </a:p>
        </p:txBody>
      </p:sp>
      <p:sp>
        <p:nvSpPr>
          <p:cNvPr id="9" name="灯片编号占位符 8"/>
          <p:cNvSpPr>
            <a:spLocks noGrp="1"/>
          </p:cNvSpPr>
          <p:nvPr>
            <p:ph type="sldNum" sz="quarter" idx="15"/>
          </p:nvPr>
        </p:nvSpPr>
        <p:spPr/>
        <p:txBody>
          <a:bodyPr rtlCol="0"/>
          <a:lstStyle/>
          <a:p>
            <a:fld id="{90C32B92-EF3C-4F93-BE84-34CB9C353C7B}" type="slidenum">
              <a:rPr lang="zh-CN" altLang="en-US" smtClean="0"/>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bwMode="auto">
          <a:xfrm rot="5400000">
            <a:off x="7763256" y="1170432"/>
            <a:ext cx="2286000" cy="381000"/>
          </a:xfrm>
        </p:spPr>
        <p:txBody>
          <a:bodyPr/>
          <a:lstStyle/>
          <a:p>
            <a:fld id="{1FEED722-29C4-4E0C-A956-CC390AFC81F2}" type="datetimeFigureOut">
              <a:rPr lang="zh-CN" altLang="en-US" smtClean="0"/>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90C32B92-EF3C-4F93-BE84-34CB9C353C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1FEED722-29C4-4E0C-A956-CC390AFC81F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C32B92-EF3C-4F93-BE84-34CB9C353C7B}" type="slidenum">
              <a:rPr lang="zh-CN" altLang="en-US" smtClean="0"/>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1FEED722-29C4-4E0C-A956-CC390AFC81F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C32B92-EF3C-4F93-BE84-34CB9C353C7B}" type="slidenum">
              <a:rPr lang="zh-CN" altLang="en-US" smtClean="0"/>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1FEED722-29C4-4E0C-A956-CC390AFC81F2}" type="datetimeFigureOut">
              <a:rPr lang="zh-CN" altLang="en-US" smtClean="0"/>
            </a:fld>
            <a:endParaRPr lang="zh-CN" altLang="en-US"/>
          </a:p>
        </p:txBody>
      </p:sp>
      <p:sp>
        <p:nvSpPr>
          <p:cNvPr id="7" name="灯片编号占位符 6"/>
          <p:cNvSpPr>
            <a:spLocks noGrp="1"/>
          </p:cNvSpPr>
          <p:nvPr>
            <p:ph type="sldNum" sz="quarter" idx="11"/>
          </p:nvPr>
        </p:nvSpPr>
        <p:spPr/>
        <p:txBody>
          <a:bodyPr rtlCol="0"/>
          <a:lstStyle/>
          <a:p>
            <a:fld id="{90C32B92-EF3C-4F93-BE84-34CB9C353C7B}" type="slidenum">
              <a:rPr lang="zh-CN" altLang="en-US" smtClean="0"/>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EED722-29C4-4E0C-A956-CC390AFC81F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C32B92-EF3C-4F93-BE84-34CB9C353C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1FEED722-29C4-4E0C-A956-CC390AFC81F2}" type="datetimeFigureOut">
              <a:rPr lang="zh-CN" altLang="en-US" smtClean="0"/>
            </a:fld>
            <a:endParaRPr lang="zh-CN" altLang="en-US"/>
          </a:p>
        </p:txBody>
      </p:sp>
      <p:sp>
        <p:nvSpPr>
          <p:cNvPr id="22" name="灯片编号占位符 21"/>
          <p:cNvSpPr>
            <a:spLocks noGrp="1"/>
          </p:cNvSpPr>
          <p:nvPr>
            <p:ph type="sldNum" sz="quarter" idx="15"/>
          </p:nvPr>
        </p:nvSpPr>
        <p:spPr/>
        <p:txBody>
          <a:bodyPr rtlCol="0"/>
          <a:lstStyle/>
          <a:p>
            <a:fld id="{90C32B92-EF3C-4F93-BE84-34CB9C353C7B}" type="slidenum">
              <a:rPr lang="zh-CN" altLang="en-US" smtClean="0"/>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1FEED722-29C4-4E0C-A956-CC390AFC81F2}" type="datetimeFigureOut">
              <a:rPr lang="zh-CN" altLang="en-US" smtClean="0"/>
            </a:fld>
            <a:endParaRPr lang="zh-CN" altLang="en-US"/>
          </a:p>
        </p:txBody>
      </p:sp>
      <p:sp>
        <p:nvSpPr>
          <p:cNvPr id="18" name="灯片编号占位符 17"/>
          <p:cNvSpPr>
            <a:spLocks noGrp="1"/>
          </p:cNvSpPr>
          <p:nvPr>
            <p:ph type="sldNum" sz="quarter" idx="11"/>
          </p:nvPr>
        </p:nvSpPr>
        <p:spPr/>
        <p:txBody>
          <a:bodyPr rtlCol="0"/>
          <a:lstStyle/>
          <a:p>
            <a:fld id="{90C32B92-EF3C-4F93-BE84-34CB9C353C7B}" type="slidenum">
              <a:rPr lang="zh-CN" altLang="en-US" smtClean="0"/>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FEED722-29C4-4E0C-A956-CC390AFC81F2}" type="datetimeFigureOut">
              <a:rPr lang="zh-CN" altLang="en-US" smtClean="0"/>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C32B92-EF3C-4F93-BE84-34CB9C353C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7980" y="2572385"/>
            <a:ext cx="7396480" cy="1056640"/>
          </a:xfrm>
        </p:spPr>
        <p:txBody>
          <a:bodyPr>
            <a:normAutofit fontScale="90000"/>
          </a:bodyPr>
          <a:lstStyle/>
          <a:p>
            <a:r>
              <a:rPr lang="zh-CN" altLang="en-US" sz="4000" dirty="0"/>
              <a:t>课程项目开题报告</a:t>
            </a:r>
            <a:br>
              <a:rPr lang="zh-CN" altLang="en-US" sz="4000" dirty="0"/>
            </a:br>
            <a:br>
              <a:rPr lang="zh-CN" altLang="en-US" sz="4000" dirty="0"/>
            </a:br>
            <a:r>
              <a:rPr lang="zh-CN" altLang="en-US" sz="4000" dirty="0"/>
              <a:t>   《三阶魔方问题</a:t>
            </a:r>
            <a:r>
              <a:rPr lang="zh-CN" altLang="en-US" sz="3600" dirty="0"/>
              <a:t>的求解</a:t>
            </a:r>
            <a:r>
              <a:rPr lang="zh-CN" altLang="en-US" sz="3600" dirty="0"/>
              <a:t>》</a:t>
            </a:r>
            <a:endParaRPr lang="zh-CN" altLang="en-US" sz="3600" dirty="0"/>
          </a:p>
        </p:txBody>
      </p:sp>
      <p:sp>
        <p:nvSpPr>
          <p:cNvPr id="3" name="副标题 2"/>
          <p:cNvSpPr>
            <a:spLocks noGrp="1"/>
          </p:cNvSpPr>
          <p:nvPr>
            <p:ph type="subTitle" idx="1"/>
          </p:nvPr>
        </p:nvSpPr>
        <p:spPr>
          <a:xfrm>
            <a:off x="5143504" y="4299591"/>
            <a:ext cx="3786214" cy="1371600"/>
          </a:xfrm>
        </p:spPr>
        <p:txBody>
          <a:bodyPr>
            <a:normAutofit/>
          </a:bodyPr>
          <a:lstStyle/>
          <a:p>
            <a:r>
              <a:rPr lang="zh-CN" altLang="en-US" sz="2400" dirty="0"/>
              <a:t>汇报人：李港 赵天赐</a:t>
            </a:r>
            <a:endParaRPr lang="zh-CN" altLang="en-US" sz="2400" dirty="0"/>
          </a:p>
        </p:txBody>
      </p:sp>
      <p:pic>
        <p:nvPicPr>
          <p:cNvPr id="5" name="图片 4" descr="iscas.png"/>
          <p:cNvPicPr>
            <a:picLocks noChangeAspect="1"/>
          </p:cNvPicPr>
          <p:nvPr/>
        </p:nvPicPr>
        <p:blipFill>
          <a:blip r:embed="rId1"/>
          <a:stretch>
            <a:fillRect/>
          </a:stretch>
        </p:blipFill>
        <p:spPr>
          <a:xfrm>
            <a:off x="6567818" y="57150"/>
            <a:ext cx="2269974" cy="2269974"/>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3865"/>
            <a:ext cx="2220595" cy="1156335"/>
          </a:xfrm>
        </p:spPr>
        <p:txBody>
          <a:bodyPr/>
          <a:lstStyle/>
          <a:p>
            <a:r>
              <a:rPr lang="zh-CN" altLang="en-US" dirty="0">
                <a:sym typeface="+mn-ea"/>
              </a:rPr>
              <a:t>参考文献</a:t>
            </a:r>
            <a:br>
              <a:rPr lang="zh-CN" altLang="en-US" dirty="0"/>
            </a:br>
            <a:endParaRPr lang="zh-CN" altLang="en-US" dirty="0"/>
          </a:p>
        </p:txBody>
      </p:sp>
      <p:sp>
        <p:nvSpPr>
          <p:cNvPr id="3" name="内容占位符 2"/>
          <p:cNvSpPr>
            <a:spLocks noGrp="1"/>
          </p:cNvSpPr>
          <p:nvPr>
            <p:ph sz="quarter" idx="1"/>
          </p:nvPr>
        </p:nvSpPr>
        <p:spPr/>
        <p:txBody>
          <a:bodyPr/>
          <a:lstStyle/>
          <a:p>
            <a:pPr lvl="1"/>
            <a:r>
              <a:rPr lang="en-US" altLang="zh-CN" dirty="0">
                <a:sym typeface="+mn-ea"/>
              </a:rPr>
              <a:t>http://deepcube.igb.uci.edu.</a:t>
            </a:r>
            <a:r>
              <a:rPr lang="zh-CN" altLang="en-US" dirty="0">
                <a:sym typeface="+mn-ea"/>
              </a:rPr>
              <a:t>   </a:t>
            </a:r>
            <a:endParaRPr lang="zh-CN" altLang="en-US" dirty="0"/>
          </a:p>
          <a:p>
            <a:pPr lvl="1"/>
            <a:r>
              <a:rPr lang="zh-CN" altLang="en-US" dirty="0"/>
              <a:t>Forest Agostinelli,</a:t>
            </a:r>
            <a:r>
              <a:rPr lang="en-US" altLang="zh-CN" dirty="0"/>
              <a:t>etc</a:t>
            </a:r>
            <a:r>
              <a:rPr lang="zh-CN" altLang="en-US" dirty="0"/>
              <a:t> </a:t>
            </a:r>
            <a:r>
              <a:rPr lang="en-US" altLang="zh-CN" dirty="0"/>
              <a:t>.</a:t>
            </a:r>
            <a:r>
              <a:rPr lang="zh-CN" altLang="en-US" dirty="0"/>
              <a:t>Solving the Rubik’s cube with deep reinforcement learning and search</a:t>
            </a:r>
            <a:r>
              <a:rPr lang="en-US" altLang="zh-CN" dirty="0"/>
              <a:t>.</a:t>
            </a:r>
            <a:endParaRPr lang="en-US" altLang="zh-CN" dirty="0"/>
          </a:p>
          <a:p>
            <a:pPr marL="731520" lvl="2" indent="0">
              <a:buNone/>
            </a:pPr>
            <a:r>
              <a:rPr lang="en-US" altLang="zh-CN" dirty="0"/>
              <a:t>Nature,2019.</a:t>
            </a:r>
            <a:r>
              <a:rPr lang="zh-CN" altLang="en-US" dirty="0"/>
              <a:t>  </a:t>
            </a:r>
            <a:endParaRPr lang="zh-CN" altLang="en-US" dirty="0"/>
          </a:p>
          <a:p>
            <a:pPr marL="731520" lvl="2" indent="0">
              <a:buNone/>
            </a:pPr>
            <a:r>
              <a:rPr lang="zh-CN" altLang="en-US" dirty="0"/>
              <a:t>     </a:t>
            </a:r>
            <a:endParaRPr lang="zh-CN" altLang="en-US" dirty="0"/>
          </a:p>
        </p:txBody>
      </p:sp>
      <p:pic>
        <p:nvPicPr>
          <p:cNvPr id="6" name="图片 5" descr="iscas.png"/>
          <p:cNvPicPr>
            <a:picLocks noChangeAspect="1"/>
          </p:cNvPicPr>
          <p:nvPr/>
        </p:nvPicPr>
        <p:blipFill>
          <a:blip r:embed="rId1"/>
          <a:srcRect l="256" b="-21987"/>
          <a:stretch>
            <a:fillRect/>
          </a:stretch>
        </p:blipFill>
        <p:spPr>
          <a:xfrm>
            <a:off x="6737350" y="5715"/>
            <a:ext cx="1979930" cy="1979930"/>
          </a:xfrm>
          <a:prstGeom prst="rect">
            <a:avLst/>
          </a:prstGeom>
        </p:spPr>
      </p:pic>
      <p:sp>
        <p:nvSpPr>
          <p:cNvPr id="4" name="文本框 3"/>
          <p:cNvSpPr txBox="1"/>
          <p:nvPr/>
        </p:nvSpPr>
        <p:spPr>
          <a:xfrm>
            <a:off x="632460" y="5269865"/>
            <a:ext cx="8002905" cy="645160"/>
          </a:xfrm>
          <a:prstGeom prst="rect">
            <a:avLst/>
          </a:prstGeom>
          <a:noFill/>
        </p:spPr>
        <p:txBody>
          <a:bodyPr wrap="square" rtlCol="0">
            <a:spAutoFit/>
          </a:bodyPr>
          <a:p>
            <a:pPr algn="l"/>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scas.png"/>
          <p:cNvPicPr>
            <a:picLocks noChangeAspect="1"/>
          </p:cNvPicPr>
          <p:nvPr/>
        </p:nvPicPr>
        <p:blipFill>
          <a:blip r:embed="rId1"/>
          <a:stretch>
            <a:fillRect/>
          </a:stretch>
        </p:blipFill>
        <p:spPr>
          <a:xfrm>
            <a:off x="6429388" y="0"/>
            <a:ext cx="2269974" cy="2269974"/>
          </a:xfrm>
          <a:prstGeom prst="rect">
            <a:avLst/>
          </a:prstGeom>
        </p:spPr>
      </p:pic>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sz="quarter" idx="1"/>
          </p:nvPr>
        </p:nvSpPr>
        <p:spPr>
          <a:xfrm>
            <a:off x="457200" y="1643050"/>
            <a:ext cx="7467600" cy="4873752"/>
          </a:xfrm>
        </p:spPr>
        <p:txBody>
          <a:bodyPr/>
          <a:lstStyle/>
          <a:p>
            <a:r>
              <a:rPr lang="en-US" altLang="zh-CN" dirty="0" smtClean="0"/>
              <a:t>1.</a:t>
            </a:r>
            <a:r>
              <a:rPr lang="zh-CN" altLang="en-US" dirty="0" smtClean="0"/>
              <a:t>魔方问题简述和意义</a:t>
            </a:r>
            <a:endParaRPr lang="zh-CN" altLang="en-US" dirty="0" smtClean="0"/>
          </a:p>
          <a:p>
            <a:r>
              <a:rPr lang="en-US" altLang="zh-CN" dirty="0"/>
              <a:t>2.</a:t>
            </a:r>
            <a:r>
              <a:rPr lang="zh-CN" altLang="en-US" dirty="0"/>
              <a:t>大状态空间问题的解决思路</a:t>
            </a:r>
            <a:endParaRPr lang="zh-CN" altLang="en-US" dirty="0" smtClean="0">
              <a:sym typeface="+mn-ea"/>
            </a:endParaRPr>
          </a:p>
          <a:p>
            <a:r>
              <a:rPr lang="en-US" altLang="zh-CN" dirty="0" smtClean="0">
                <a:sym typeface="+mn-ea"/>
              </a:rPr>
              <a:t>3.</a:t>
            </a:r>
            <a:r>
              <a:rPr lang="zh-CN" altLang="en-US" dirty="0" smtClean="0">
                <a:sym typeface="+mn-ea"/>
              </a:rPr>
              <a:t>计划</a:t>
            </a:r>
            <a:r>
              <a:rPr lang="zh-CN" altLang="en-US" dirty="0" smtClean="0">
                <a:sym typeface="+mn-ea"/>
              </a:rPr>
              <a:t>项目完成的</a:t>
            </a:r>
            <a:r>
              <a:rPr lang="zh-CN" altLang="en-US" dirty="0" smtClean="0">
                <a:sym typeface="+mn-ea"/>
              </a:rPr>
              <a:t>目标</a:t>
            </a:r>
            <a:endParaRPr lang="zh-CN" altLang="en-US" dirty="0" smtClean="0">
              <a:sym typeface="+mn-ea"/>
            </a:endParaRPr>
          </a:p>
          <a:p>
            <a:r>
              <a:rPr lang="en-US" altLang="zh-CN" dirty="0" smtClean="0">
                <a:sym typeface="+mn-ea"/>
              </a:rPr>
              <a:t>4.</a:t>
            </a:r>
            <a:r>
              <a:rPr lang="zh-CN" altLang="en-US" dirty="0" smtClean="0">
                <a:sym typeface="+mn-ea"/>
              </a:rPr>
              <a:t>项目计划进度</a:t>
            </a:r>
            <a:endParaRPr lang="en-US" altLang="zh-CN" dirty="0" smtClean="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scas.png"/>
          <p:cNvPicPr>
            <a:picLocks noChangeAspect="1"/>
          </p:cNvPicPr>
          <p:nvPr/>
        </p:nvPicPr>
        <p:blipFill>
          <a:blip r:embed="rId1"/>
          <a:stretch>
            <a:fillRect/>
          </a:stretch>
        </p:blipFill>
        <p:spPr>
          <a:xfrm>
            <a:off x="6429388" y="0"/>
            <a:ext cx="2269974" cy="2269974"/>
          </a:xfrm>
          <a:prstGeom prst="rect">
            <a:avLst/>
          </a:prstGeom>
        </p:spPr>
      </p:pic>
      <p:sp>
        <p:nvSpPr>
          <p:cNvPr id="2" name="标题 1"/>
          <p:cNvSpPr>
            <a:spLocks noGrp="1"/>
          </p:cNvSpPr>
          <p:nvPr>
            <p:ph type="title"/>
          </p:nvPr>
        </p:nvSpPr>
        <p:spPr/>
        <p:txBody>
          <a:bodyPr/>
          <a:lstStyle/>
          <a:p>
            <a:r>
              <a:rPr lang="en-US" altLang="zh-CN" sz="2400" dirty="0" smtClean="0">
                <a:sym typeface="+mn-ea"/>
              </a:rPr>
              <a:t>1.</a:t>
            </a:r>
            <a:r>
              <a:rPr lang="zh-CN" altLang="en-US" sz="2400" dirty="0" smtClean="0">
                <a:sym typeface="+mn-ea"/>
              </a:rPr>
              <a:t>魔方问题简述和意义</a:t>
            </a:r>
            <a:endParaRPr lang="zh-CN" altLang="en-US" sz="2400" dirty="0" smtClean="0">
              <a:sym typeface="+mn-ea"/>
            </a:endParaRPr>
          </a:p>
        </p:txBody>
      </p:sp>
      <p:sp>
        <p:nvSpPr>
          <p:cNvPr id="3" name="内容占位符 2"/>
          <p:cNvSpPr>
            <a:spLocks noGrp="1"/>
          </p:cNvSpPr>
          <p:nvPr>
            <p:ph sz="quarter" idx="1"/>
          </p:nvPr>
        </p:nvSpPr>
        <p:spPr/>
        <p:txBody>
          <a:bodyPr/>
          <a:lstStyle/>
          <a:p>
            <a:r>
              <a:rPr lang="zh-CN" altLang="en-US" dirty="0"/>
              <a:t>简介：由匈牙利建筑学教授厄尔诺 鲁比克于</a:t>
            </a:r>
            <a:r>
              <a:rPr lang="en-US" altLang="zh-CN" dirty="0"/>
              <a:t>1974</a:t>
            </a:r>
            <a:r>
              <a:rPr lang="zh-CN" altLang="en-US" dirty="0"/>
              <a:t>年为了教学方便发明的，因此又叫做鲁比克方块。</a:t>
            </a:r>
            <a:r>
              <a:rPr lang="en-US" altLang="zh-CN" dirty="0"/>
              <a:t>Rubik's Cube</a:t>
            </a:r>
            <a:endParaRPr lang="zh-CN" altLang="en-US" dirty="0"/>
          </a:p>
          <a:p>
            <a:r>
              <a:rPr lang="zh-CN" altLang="en-US" dirty="0"/>
              <a:t>问题简述：</a:t>
            </a:r>
            <a:endParaRPr lang="zh-CN" altLang="en-US" dirty="0"/>
          </a:p>
          <a:p>
            <a:pPr marL="0" indent="0">
              <a:buNone/>
            </a:pPr>
            <a:r>
              <a:rPr lang="en-US" altLang="zh-CN" dirty="0"/>
              <a:t>   </a:t>
            </a:r>
            <a:r>
              <a:rPr lang="zh-CN" altLang="en-US" dirty="0"/>
              <a:t>由中心块、角块、棱块组成</a:t>
            </a:r>
            <a:endParaRPr lang="zh-CN" altLang="en-US" dirty="0"/>
          </a:p>
          <a:p>
            <a:pPr marL="0" indent="0">
              <a:buNone/>
            </a:pPr>
            <a:r>
              <a:rPr lang="zh-CN" altLang="en-US" dirty="0"/>
              <a:t>   </a:t>
            </a:r>
            <a:r>
              <a:rPr lang="en-US" altLang="zh-CN" dirty="0"/>
              <a:t>6</a:t>
            </a:r>
            <a:r>
              <a:rPr lang="zh-CN" altLang="en-US" dirty="0"/>
              <a:t>个中心块、</a:t>
            </a:r>
            <a:r>
              <a:rPr lang="en-US" altLang="zh-CN" dirty="0"/>
              <a:t>8</a:t>
            </a:r>
            <a:r>
              <a:rPr lang="zh-CN" altLang="en-US" dirty="0"/>
              <a:t>个角块</a:t>
            </a:r>
            <a:r>
              <a:rPr lang="zh-CN" altLang="en-US" dirty="0"/>
              <a:t>、</a:t>
            </a:r>
            <a:r>
              <a:rPr lang="en-US" altLang="zh-CN" dirty="0"/>
              <a:t>12</a:t>
            </a:r>
            <a:r>
              <a:rPr lang="zh-CN" altLang="en-US" dirty="0"/>
              <a:t>个棱块</a:t>
            </a:r>
            <a:endParaRPr lang="zh-CN" altLang="en-US" sz="1800" dirty="0"/>
          </a:p>
          <a:p>
            <a:pPr marL="0" indent="0">
              <a:buNone/>
            </a:pPr>
            <a:r>
              <a:rPr lang="zh-CN" altLang="en-US" sz="1800" dirty="0"/>
              <a:t>    </a:t>
            </a:r>
            <a:r>
              <a:rPr lang="en-US" altLang="zh-CN" sz="2400" dirty="0"/>
              <a:t>一共26个小立方体</a:t>
            </a:r>
            <a:r>
              <a:rPr lang="zh-CN" altLang="en-US" sz="2400" dirty="0"/>
              <a:t>，每个块各异</a:t>
            </a:r>
            <a:endParaRPr lang="zh-CN" altLang="en-US" sz="2400" dirty="0"/>
          </a:p>
          <a:p>
            <a:pPr marL="0" indent="0">
              <a:buNone/>
            </a:pPr>
            <a:r>
              <a:rPr lang="zh-CN" altLang="en-US" sz="2400" dirty="0"/>
              <a:t>   形成了4.325×10^19种状态</a:t>
            </a:r>
            <a:endParaRPr lang="zh-CN" altLang="en-US" sz="2400" dirty="0"/>
          </a:p>
          <a:p>
            <a:pPr marL="0" indent="0">
              <a:buNone/>
            </a:pPr>
            <a:r>
              <a:rPr lang="zh-CN" altLang="en-US" sz="2400" dirty="0"/>
              <a:t>   </a:t>
            </a:r>
            <a:r>
              <a:rPr lang="en-US" altLang="zh-CN" sz="2400" dirty="0"/>
              <a:t>(</a:t>
            </a:r>
            <a:r>
              <a:rPr lang="zh-CN" altLang="en-US" sz="2400" dirty="0"/>
              <a:t>人的寿命最多大概</a:t>
            </a:r>
            <a:r>
              <a:rPr lang="en-US" altLang="zh-CN" sz="2400" dirty="0"/>
              <a:t>3.1536x10^9</a:t>
            </a:r>
            <a:r>
              <a:rPr lang="zh-CN" altLang="en-US" sz="2400" dirty="0"/>
              <a:t>秒</a:t>
            </a:r>
            <a:r>
              <a:rPr lang="en-US" altLang="zh-CN" sz="2400" dirty="0"/>
              <a:t>)</a:t>
            </a:r>
            <a:endParaRPr lang="zh-CN" altLang="en-US" sz="2400" dirty="0"/>
          </a:p>
          <a:p>
            <a:pPr marL="0" indent="0">
              <a:buNone/>
            </a:pPr>
            <a:r>
              <a:rPr lang="zh-CN" altLang="en-US" sz="2400" dirty="0"/>
              <a:t>   却只有一种正确的解</a:t>
            </a:r>
            <a:endParaRPr lang="zh-CN" altLang="en-US" sz="2400" dirty="0"/>
          </a:p>
          <a:p>
            <a:pPr marL="0" indent="0">
              <a:buNone/>
            </a:pPr>
            <a:r>
              <a:rPr lang="zh-CN" altLang="en-US" sz="2400" dirty="0"/>
              <a:t>   </a:t>
            </a:r>
            <a:endParaRPr lang="zh-CN" altLang="en-US" sz="2400" dirty="0"/>
          </a:p>
        </p:txBody>
      </p:sp>
      <p:pic>
        <p:nvPicPr>
          <p:cNvPr id="7" name="图片 6"/>
          <p:cNvPicPr>
            <a:picLocks noChangeAspect="1"/>
          </p:cNvPicPr>
          <p:nvPr/>
        </p:nvPicPr>
        <p:blipFill>
          <a:blip r:embed="rId2"/>
          <a:stretch>
            <a:fillRect/>
          </a:stretch>
        </p:blipFill>
        <p:spPr>
          <a:xfrm>
            <a:off x="5719445" y="2794635"/>
            <a:ext cx="2522220" cy="1906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dirty="0" smtClean="0">
              <a:sym typeface="+mn-ea"/>
            </a:endParaRPr>
          </a:p>
        </p:txBody>
      </p:sp>
      <p:sp>
        <p:nvSpPr>
          <p:cNvPr id="3" name="内容占位符 2"/>
          <p:cNvSpPr>
            <a:spLocks noGrp="1"/>
          </p:cNvSpPr>
          <p:nvPr>
            <p:ph sz="quarter" idx="1"/>
          </p:nvPr>
        </p:nvSpPr>
        <p:spPr/>
        <p:txBody>
          <a:bodyPr/>
          <a:lstStyle/>
          <a:p>
            <a:pPr lvl="1"/>
            <a:r>
              <a:rPr lang="zh-CN" altLang="en-US" dirty="0"/>
              <a:t>意义</a:t>
            </a:r>
            <a:endParaRPr lang="zh-CN" altLang="en-US" dirty="0"/>
          </a:p>
          <a:p>
            <a:pPr marL="0" lvl="1" algn="l">
              <a:spcBef>
                <a:spcPts val="600"/>
              </a:spcBef>
              <a:buNone/>
            </a:pPr>
            <a:r>
              <a:rPr lang="zh-CN" altLang="en-US" sz="2400" dirty="0"/>
              <a:t>     </a:t>
            </a:r>
            <a:r>
              <a:rPr lang="zh-CN" altLang="en-US" sz="2400" dirty="0">
                <a:sym typeface="+mn-ea"/>
              </a:rPr>
              <a:t>魔方问题是典型的大状态空间(large state space)      问题,却只有少数的或者唯一的正确解。</a:t>
            </a:r>
            <a:endParaRPr lang="zh-CN" altLang="en-US" sz="2400" dirty="0">
              <a:sym typeface="+mn-ea"/>
            </a:endParaRPr>
          </a:p>
          <a:p>
            <a:pPr marL="0" lvl="1" algn="l">
              <a:spcBef>
                <a:spcPts val="600"/>
              </a:spcBef>
              <a:buNone/>
            </a:pPr>
            <a:r>
              <a:rPr lang="zh-CN" altLang="en-US" sz="2400" dirty="0">
                <a:sym typeface="+mn-ea"/>
              </a:rPr>
              <a:t>     《</a:t>
            </a:r>
            <a:r>
              <a:rPr lang="en-US" altLang="zh-CN" sz="2400" dirty="0">
                <a:sym typeface="+mn-ea"/>
              </a:rPr>
              <a:t>nature</a:t>
            </a:r>
            <a:r>
              <a:rPr lang="zh-CN" altLang="en-US" sz="2400" dirty="0">
                <a:sym typeface="+mn-ea"/>
              </a:rPr>
              <a:t>》中基于深度学习的方法是已知的目前准确度最高和求解步长最短的</a:t>
            </a:r>
            <a:endParaRPr lang="zh-CN" altLang="en-US" sz="2400" dirty="0">
              <a:sym typeface="+mn-ea"/>
            </a:endParaRPr>
          </a:p>
          <a:p>
            <a:pPr marL="0" lvl="1" algn="l">
              <a:spcBef>
                <a:spcPts val="600"/>
              </a:spcBef>
              <a:buNone/>
            </a:pPr>
            <a:r>
              <a:rPr lang="zh-CN" altLang="en-US" sz="2400" dirty="0">
                <a:sym typeface="+mn-ea"/>
              </a:rPr>
              <a:t>      </a:t>
            </a:r>
            <a:endParaRPr lang="zh-CN" altLang="en-US" sz="2400"/>
          </a:p>
          <a:p>
            <a:pPr marL="0" lvl="1" algn="l">
              <a:spcBef>
                <a:spcPts val="600"/>
              </a:spcBef>
              <a:buNone/>
            </a:pPr>
            <a:endParaRPr lang="zh-CN" altLang="en-US" sz="2400" dirty="0"/>
          </a:p>
        </p:txBody>
      </p:sp>
      <p:pic>
        <p:nvPicPr>
          <p:cNvPr id="6" name="图片 5" descr="iscas.png"/>
          <p:cNvPicPr>
            <a:picLocks noChangeAspect="1"/>
          </p:cNvPicPr>
          <p:nvPr/>
        </p:nvPicPr>
        <p:blipFill>
          <a:blip r:embed="rId1"/>
          <a:srcRect l="3832" b="18741"/>
          <a:stretch>
            <a:fillRect/>
          </a:stretch>
        </p:blipFill>
        <p:spPr>
          <a:xfrm>
            <a:off x="6516370" y="0"/>
            <a:ext cx="2183130" cy="1844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2.</a:t>
            </a:r>
            <a:r>
              <a:rPr lang="zh-CN" altLang="en-US" dirty="0" smtClean="0">
                <a:sym typeface="+mn-ea"/>
              </a:rPr>
              <a:t>大状态空间问题的解决</a:t>
            </a:r>
            <a:endParaRPr lang="zh-CN" altLang="en-US" dirty="0" smtClean="0">
              <a:sym typeface="+mn-ea"/>
            </a:endParaRPr>
          </a:p>
        </p:txBody>
      </p:sp>
      <p:sp>
        <p:nvSpPr>
          <p:cNvPr id="3" name="内容占位符 2"/>
          <p:cNvSpPr>
            <a:spLocks noGrp="1"/>
          </p:cNvSpPr>
          <p:nvPr>
            <p:ph sz="quarter" idx="1"/>
          </p:nvPr>
        </p:nvSpPr>
        <p:spPr>
          <a:xfrm>
            <a:off x="457200" y="1600200"/>
            <a:ext cx="7977505" cy="4873625"/>
          </a:xfrm>
        </p:spPr>
        <p:txBody>
          <a:bodyPr>
            <a:normAutofit lnSpcReduction="10000"/>
          </a:bodyPr>
          <a:lstStyle/>
          <a:p>
            <a:pPr lvl="1"/>
            <a:r>
              <a:rPr lang="zh-CN" altLang="en-US" dirty="0"/>
              <a:t>传统</a:t>
            </a:r>
            <a:r>
              <a:rPr lang="zh-CN" altLang="en-US" dirty="0"/>
              <a:t>解决思路</a:t>
            </a:r>
            <a:endParaRPr lang="zh-CN" altLang="en-US" dirty="0"/>
          </a:p>
          <a:p>
            <a:pPr marL="365760" lvl="1" indent="0">
              <a:buNone/>
            </a:pPr>
            <a:r>
              <a:rPr lang="zh-CN" altLang="en-US" dirty="0">
                <a:sym typeface="+mn-ea"/>
              </a:rPr>
              <a:t>    （</a:t>
            </a:r>
            <a:r>
              <a:rPr lang="en-US" altLang="zh-CN" dirty="0">
                <a:sym typeface="+mn-ea"/>
              </a:rPr>
              <a:t>1</a:t>
            </a:r>
            <a:r>
              <a:rPr lang="zh-CN" altLang="en-US" dirty="0">
                <a:sym typeface="+mn-ea"/>
              </a:rPr>
              <a:t>）枚举</a:t>
            </a:r>
            <a:r>
              <a:rPr lang="en-US" altLang="zh-CN" dirty="0">
                <a:sym typeface="+mn-ea"/>
              </a:rPr>
              <a:t>or</a:t>
            </a:r>
            <a:r>
              <a:rPr lang="zh-CN" altLang="en-US" dirty="0">
                <a:sym typeface="+mn-ea"/>
              </a:rPr>
              <a:t>动态规划？</a:t>
            </a:r>
            <a:r>
              <a:rPr lang="zh-CN" altLang="en-US" dirty="0">
                <a:latin typeface="Arial" panose="020B0604020202020204" pitchFamily="34" charset="0"/>
                <a:sym typeface="+mn-ea"/>
              </a:rPr>
              <a:t>（需要巨大的存储和计算能力）</a:t>
            </a:r>
            <a:endParaRPr lang="zh-CN" altLang="en-US" dirty="0">
              <a:latin typeface="Arial" panose="020B0604020202020204" pitchFamily="34" charset="0"/>
            </a:endParaRPr>
          </a:p>
          <a:p>
            <a:pPr marL="365760" lvl="1" indent="0">
              <a:buNone/>
            </a:pPr>
            <a:r>
              <a:rPr lang="zh-CN" altLang="en-US" dirty="0">
                <a:latin typeface="Arial" panose="020B0604020202020204" pitchFamily="34" charset="0"/>
                <a:sym typeface="+mn-ea"/>
              </a:rPr>
              <a:t>      （</a:t>
            </a:r>
            <a:r>
              <a:rPr lang="en-US" altLang="zh-CN" dirty="0">
                <a:latin typeface="Arial" panose="020B0604020202020204" pitchFamily="34" charset="0"/>
                <a:sym typeface="+mn-ea"/>
              </a:rPr>
              <a:t>2</a:t>
            </a:r>
            <a:r>
              <a:rPr lang="zh-CN" altLang="en-US" dirty="0">
                <a:latin typeface="Arial" panose="020B0604020202020204" pitchFamily="34" charset="0"/>
                <a:sym typeface="+mn-ea"/>
              </a:rPr>
              <a:t>）搜索（如：蒙特卡罗树搜索）、深层迭代（耗时、往往给出较长的求解过程</a:t>
            </a:r>
            <a:r>
              <a:rPr lang="zh-CN" altLang="en-US" dirty="0">
                <a:latin typeface="Arial" panose="020B0604020202020204" pitchFamily="34" charset="0"/>
                <a:sym typeface="+mn-ea"/>
              </a:rPr>
              <a:t>）</a:t>
            </a:r>
            <a:endParaRPr lang="zh-CN" altLang="en-US" dirty="0"/>
          </a:p>
          <a:p>
            <a:pPr marL="365760" lvl="1" indent="0">
              <a:buNone/>
            </a:pPr>
            <a:endParaRPr lang="zh-CN" altLang="en-US" dirty="0"/>
          </a:p>
          <a:p>
            <a:pPr lvl="1"/>
            <a:r>
              <a:rPr lang="zh-CN" altLang="en-US" dirty="0"/>
              <a:t>《</a:t>
            </a:r>
            <a:r>
              <a:rPr lang="en-US" altLang="zh-CN" dirty="0"/>
              <a:t>nature</a:t>
            </a:r>
            <a:r>
              <a:rPr lang="zh-CN" altLang="en-US" dirty="0"/>
              <a:t>》中基于深度学习的</a:t>
            </a:r>
            <a:r>
              <a:rPr lang="zh-CN" altLang="en-US" dirty="0"/>
              <a:t>思路</a:t>
            </a:r>
            <a:endParaRPr lang="zh-CN" altLang="en-US" dirty="0"/>
          </a:p>
          <a:p>
            <a:pPr marL="365760" lvl="1" indent="0">
              <a:buNone/>
            </a:pPr>
            <a:r>
              <a:rPr lang="en-US" altLang="zh-CN" sz="2000" dirty="0">
                <a:latin typeface="Arial" panose="020B0604020202020204" pitchFamily="34" charset="0"/>
              </a:rPr>
              <a:t>DAVI:Deep approximate Value Iteration</a:t>
            </a:r>
            <a:endParaRPr lang="en-US" altLang="zh-CN" sz="2000" dirty="0">
              <a:latin typeface="Arial" panose="020B0604020202020204" pitchFamily="34" charset="0"/>
            </a:endParaRPr>
          </a:p>
          <a:p>
            <a:pPr marL="365760" lvl="1" indent="0">
              <a:buNone/>
            </a:pPr>
            <a:endParaRPr lang="en-US" altLang="zh-CN" sz="2000" dirty="0">
              <a:latin typeface="Arial" panose="020B0604020202020204" pitchFamily="34" charset="0"/>
            </a:endParaRPr>
          </a:p>
          <a:p>
            <a:pPr marL="365760" lvl="1" indent="0">
              <a:buNone/>
            </a:pPr>
            <a:r>
              <a:rPr lang="en-US" altLang="zh-CN" sz="2000" dirty="0">
                <a:latin typeface="Arial" panose="020B0604020202020204" pitchFamily="34" charset="0"/>
              </a:rPr>
              <a:t>BWAS:Batch Weighted A* search</a:t>
            </a:r>
            <a:endParaRPr lang="zh-CN" altLang="en-US" sz="2000" dirty="0">
              <a:latin typeface="Arial" panose="020B0604020202020204" pitchFamily="34" charset="0"/>
            </a:endParaRPr>
          </a:p>
          <a:p>
            <a:pPr marL="365760" lvl="1" indent="0">
              <a:buNone/>
            </a:pPr>
            <a:endParaRPr lang="zh-CN" altLang="en-US" sz="2000" dirty="0">
              <a:latin typeface="Arial" panose="020B0604020202020204" pitchFamily="34" charset="0"/>
            </a:endParaRPr>
          </a:p>
          <a:p>
            <a:pPr marL="365760" lvl="1" indent="0">
              <a:buNone/>
            </a:pPr>
            <a:r>
              <a:rPr lang="zh-CN" altLang="en-US" sz="2000" dirty="0">
                <a:latin typeface="Arial" panose="020B0604020202020204" pitchFamily="34" charset="0"/>
              </a:rPr>
              <a:t>     </a:t>
            </a:r>
            <a:endParaRPr lang="zh-CN" altLang="en-US" sz="2000" dirty="0"/>
          </a:p>
          <a:p>
            <a:pPr marL="365760" lvl="1" indent="0">
              <a:buNone/>
            </a:pPr>
            <a:r>
              <a:rPr lang="zh-CN" altLang="en-US" dirty="0"/>
              <a:t>   </a:t>
            </a:r>
            <a:endParaRPr lang="zh-CN" altLang="en-US" dirty="0"/>
          </a:p>
          <a:p>
            <a:pPr marL="365760" lvl="1" indent="0">
              <a:buNone/>
            </a:pPr>
            <a:endParaRPr lang="zh-CN" altLang="en-US" dirty="0"/>
          </a:p>
        </p:txBody>
      </p:sp>
      <p:pic>
        <p:nvPicPr>
          <p:cNvPr id="6" name="图片 5" descr="iscas.png"/>
          <p:cNvPicPr>
            <a:picLocks noChangeAspect="1"/>
          </p:cNvPicPr>
          <p:nvPr/>
        </p:nvPicPr>
        <p:blipFill>
          <a:blip r:embed="rId1"/>
          <a:srcRect l="643" b="18741"/>
          <a:stretch>
            <a:fillRect/>
          </a:stretch>
        </p:blipFill>
        <p:spPr>
          <a:xfrm>
            <a:off x="6443980" y="0"/>
            <a:ext cx="2255520" cy="1844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3.</a:t>
            </a:r>
            <a:r>
              <a:rPr lang="zh-CN" altLang="en-US" dirty="0" smtClean="0">
                <a:sym typeface="+mn-ea"/>
              </a:rPr>
              <a:t>计划项目完成的目标</a:t>
            </a:r>
            <a:endParaRPr lang="zh-CN" altLang="en-US" dirty="0"/>
          </a:p>
        </p:txBody>
      </p:sp>
      <p:sp>
        <p:nvSpPr>
          <p:cNvPr id="3" name="内容占位符 2"/>
          <p:cNvSpPr>
            <a:spLocks noGrp="1"/>
          </p:cNvSpPr>
          <p:nvPr>
            <p:ph sz="quarter" idx="1"/>
          </p:nvPr>
        </p:nvSpPr>
        <p:spPr>
          <a:xfrm>
            <a:off x="457200" y="1600200"/>
            <a:ext cx="8100695" cy="4873625"/>
          </a:xfrm>
        </p:spPr>
        <p:txBody>
          <a:bodyPr/>
          <a:lstStyle/>
          <a:p>
            <a:pPr lvl="1"/>
            <a:r>
              <a:rPr lang="zh-CN" altLang="en-US" dirty="0"/>
              <a:t>（</a:t>
            </a:r>
            <a:r>
              <a:rPr lang="en-US" altLang="zh-CN" dirty="0"/>
              <a:t>1</a:t>
            </a:r>
            <a:r>
              <a:rPr lang="zh-CN" altLang="en-US" dirty="0"/>
              <a:t>）程序的复现（保底目标</a:t>
            </a:r>
            <a:r>
              <a:rPr lang="zh-CN" altLang="en-US" dirty="0"/>
              <a:t>）</a:t>
            </a:r>
            <a:endParaRPr lang="zh-CN" altLang="en-US" dirty="0"/>
          </a:p>
          <a:p>
            <a:pPr marL="365760" lvl="1" indent="0">
              <a:buNone/>
            </a:pPr>
            <a:r>
              <a:rPr lang="zh-CN" altLang="en-US" dirty="0"/>
              <a:t>     使用《</a:t>
            </a:r>
            <a:r>
              <a:rPr lang="en-US" altLang="zh-CN" dirty="0"/>
              <a:t>nature</a:t>
            </a:r>
            <a:r>
              <a:rPr lang="zh-CN" altLang="en-US" dirty="0"/>
              <a:t>》上关于魔方的文章中的模型进行复现</a:t>
            </a:r>
            <a:endParaRPr lang="zh-CN" altLang="en-US" dirty="0"/>
          </a:p>
          <a:p>
            <a:pPr marL="365760" lvl="1" indent="0">
              <a:buNone/>
            </a:pPr>
            <a:r>
              <a:rPr lang="zh-CN" altLang="en-US" dirty="0"/>
              <a:t>     完成近似或者相同的功能的网站</a:t>
            </a:r>
            <a:endParaRPr lang="zh-CN" altLang="en-US" dirty="0"/>
          </a:p>
          <a:p>
            <a:pPr marL="365760" lvl="1" indent="0">
              <a:buNone/>
            </a:pPr>
            <a:r>
              <a:rPr lang="zh-CN" altLang="en-US" dirty="0"/>
              <a:t>    （</a:t>
            </a:r>
            <a:r>
              <a:rPr lang="en-US" altLang="zh-CN" dirty="0"/>
              <a:t>http://deepcube.igb.uci.edu</a:t>
            </a:r>
            <a:r>
              <a:rPr lang="zh-CN" altLang="en-US" dirty="0"/>
              <a:t>）</a:t>
            </a:r>
            <a:endParaRPr lang="zh-CN" altLang="en-US" dirty="0"/>
          </a:p>
          <a:p>
            <a:pPr marL="365760" lvl="1" indent="0">
              <a:buNone/>
            </a:pPr>
            <a:endParaRPr lang="zh-CN" altLang="en-US" dirty="0"/>
          </a:p>
        </p:txBody>
      </p:sp>
      <p:pic>
        <p:nvPicPr>
          <p:cNvPr id="6" name="图片 5" descr="iscas.png"/>
          <p:cNvPicPr>
            <a:picLocks noChangeAspect="1"/>
          </p:cNvPicPr>
          <p:nvPr/>
        </p:nvPicPr>
        <p:blipFill>
          <a:blip r:embed="rId1"/>
          <a:stretch>
            <a:fillRect/>
          </a:stretch>
        </p:blipFill>
        <p:spPr>
          <a:xfrm>
            <a:off x="6403975" y="-635"/>
            <a:ext cx="2378710" cy="1600835"/>
          </a:xfrm>
          <a:prstGeom prst="rect">
            <a:avLst/>
          </a:prstGeom>
        </p:spPr>
      </p:pic>
      <p:pic>
        <p:nvPicPr>
          <p:cNvPr id="4" name="图片 3"/>
          <p:cNvPicPr>
            <a:picLocks noChangeAspect="1"/>
          </p:cNvPicPr>
          <p:nvPr/>
        </p:nvPicPr>
        <p:blipFill>
          <a:blip r:embed="rId2"/>
          <a:stretch>
            <a:fillRect/>
          </a:stretch>
        </p:blipFill>
        <p:spPr>
          <a:xfrm>
            <a:off x="1460500" y="3272790"/>
            <a:ext cx="4764405" cy="27305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2400" b="1" dirty="0"/>
          </a:p>
        </p:txBody>
      </p:sp>
      <p:sp>
        <p:nvSpPr>
          <p:cNvPr id="3" name="内容占位符 2"/>
          <p:cNvSpPr>
            <a:spLocks noGrp="1"/>
          </p:cNvSpPr>
          <p:nvPr>
            <p:ph sz="quarter" idx="1"/>
          </p:nvPr>
        </p:nvSpPr>
        <p:spPr/>
        <p:txBody>
          <a:bodyPr/>
          <a:lstStyle/>
          <a:p>
            <a:pPr lvl="1"/>
            <a:r>
              <a:rPr lang="en-US" altLang="zh-CN" dirty="0"/>
              <a:t>(2)</a:t>
            </a:r>
            <a:r>
              <a:rPr lang="zh-CN" altLang="en-US" dirty="0"/>
              <a:t>对原程序进行部分友好性优化（目标进阶</a:t>
            </a:r>
            <a:r>
              <a:rPr lang="zh-CN" altLang="en-US" dirty="0"/>
              <a:t>）</a:t>
            </a:r>
            <a:endParaRPr lang="zh-CN" altLang="en-US" dirty="0"/>
          </a:p>
          <a:p>
            <a:pPr marL="365760" lvl="1" indent="0">
              <a:buNone/>
            </a:pPr>
            <a:r>
              <a:rPr lang="zh-CN" altLang="en-US" dirty="0"/>
              <a:t>      允许用户调用自己移动设备的摄像头拍摄用户手中魔方的当前状态对魔方模型进行映射，并在该映射基础上完成魔方求解。</a:t>
            </a:r>
            <a:endParaRPr lang="zh-CN" altLang="en-US" dirty="0"/>
          </a:p>
          <a:p>
            <a:pPr marL="365760" lvl="1" indent="0">
              <a:buNone/>
            </a:pPr>
            <a:endParaRPr lang="zh-CN" altLang="en-US" dirty="0"/>
          </a:p>
          <a:p>
            <a:pPr marL="365760" lvl="1" indent="0">
              <a:buNone/>
            </a:pPr>
            <a:endParaRPr lang="zh-CN" altLang="en-US" dirty="0"/>
          </a:p>
          <a:p>
            <a:pPr marL="365760" lvl="1" indent="0">
              <a:buNone/>
            </a:pPr>
            <a:r>
              <a:rPr lang="zh-CN" altLang="en-US" dirty="0"/>
              <a:t>      </a:t>
            </a:r>
            <a:endParaRPr lang="zh-CN" altLang="en-US" dirty="0"/>
          </a:p>
          <a:p>
            <a:pPr marL="731520" lvl="2" indent="0">
              <a:buNone/>
            </a:pPr>
            <a:endParaRPr lang="zh-CN" altLang="en-US" dirty="0"/>
          </a:p>
        </p:txBody>
      </p:sp>
      <p:pic>
        <p:nvPicPr>
          <p:cNvPr id="6" name="图片 5" descr="iscas.png"/>
          <p:cNvPicPr>
            <a:picLocks noChangeAspect="1"/>
          </p:cNvPicPr>
          <p:nvPr/>
        </p:nvPicPr>
        <p:blipFill>
          <a:blip r:embed="rId1"/>
          <a:srcRect l="4055" b="20614"/>
          <a:stretch>
            <a:fillRect/>
          </a:stretch>
        </p:blipFill>
        <p:spPr>
          <a:xfrm>
            <a:off x="6732270" y="0"/>
            <a:ext cx="1953260" cy="1772920"/>
          </a:xfrm>
          <a:prstGeom prst="rect">
            <a:avLst/>
          </a:prstGeom>
        </p:spPr>
      </p:pic>
      <p:pic>
        <p:nvPicPr>
          <p:cNvPr id="7" name="图片 6"/>
          <p:cNvPicPr>
            <a:picLocks noChangeAspect="1"/>
          </p:cNvPicPr>
          <p:nvPr/>
        </p:nvPicPr>
        <p:blipFill>
          <a:blip r:embed="rId2"/>
          <a:stretch>
            <a:fillRect/>
          </a:stretch>
        </p:blipFill>
        <p:spPr>
          <a:xfrm>
            <a:off x="1226820" y="3347720"/>
            <a:ext cx="5928360" cy="2211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项目计划进度</a:t>
            </a:r>
            <a:endParaRPr lang="zh-CN" altLang="en-US" dirty="0"/>
          </a:p>
        </p:txBody>
      </p:sp>
      <p:sp>
        <p:nvSpPr>
          <p:cNvPr id="3" name="内容占位符 2"/>
          <p:cNvSpPr>
            <a:spLocks noGrp="1"/>
          </p:cNvSpPr>
          <p:nvPr>
            <p:ph sz="quarter" idx="1"/>
          </p:nvPr>
        </p:nvSpPr>
        <p:spPr/>
        <p:txBody>
          <a:bodyPr/>
          <a:lstStyle/>
          <a:p>
            <a:pPr marL="365760" lvl="1" indent="0">
              <a:buNone/>
            </a:pPr>
            <a:endParaRPr lang="zh-CN" altLang="en-US" dirty="0"/>
          </a:p>
          <a:p>
            <a:pPr marL="365760" lvl="1" indent="0">
              <a:buNone/>
            </a:pPr>
            <a:r>
              <a:rPr lang="zh-CN" altLang="en-US" dirty="0"/>
              <a:t>   </a:t>
            </a:r>
            <a:endParaRPr lang="zh-CN" altLang="en-US" dirty="0"/>
          </a:p>
          <a:p>
            <a:pPr marL="731520" lvl="2" indent="0">
              <a:buNone/>
            </a:pPr>
            <a:endParaRPr lang="en-US" altLang="zh-CN" dirty="0"/>
          </a:p>
        </p:txBody>
      </p:sp>
      <p:pic>
        <p:nvPicPr>
          <p:cNvPr id="6" name="图片 5" descr="iscas.png"/>
          <p:cNvPicPr>
            <a:picLocks noChangeAspect="1"/>
          </p:cNvPicPr>
          <p:nvPr/>
        </p:nvPicPr>
        <p:blipFill>
          <a:blip r:embed="rId1"/>
          <a:stretch>
            <a:fillRect/>
          </a:stretch>
        </p:blipFill>
        <p:spPr>
          <a:xfrm>
            <a:off x="6677025" y="0"/>
            <a:ext cx="2022475" cy="2022475"/>
          </a:xfrm>
          <a:prstGeom prst="rect">
            <a:avLst/>
          </a:prstGeom>
        </p:spPr>
      </p:pic>
      <p:sp>
        <p:nvSpPr>
          <p:cNvPr id="12" name="文本框 11"/>
          <p:cNvSpPr txBox="1"/>
          <p:nvPr/>
        </p:nvSpPr>
        <p:spPr>
          <a:xfrm>
            <a:off x="1918335" y="4722495"/>
            <a:ext cx="309880" cy="368300"/>
          </a:xfrm>
          <a:prstGeom prst="rect">
            <a:avLst/>
          </a:prstGeom>
          <a:noFill/>
        </p:spPr>
        <p:txBody>
          <a:bodyPr wrap="none" rtlCol="0">
            <a:spAutoFit/>
          </a:bodyPr>
          <a:p>
            <a:endParaRPr lang="zh-CN" altLang="en-US"/>
          </a:p>
        </p:txBody>
      </p:sp>
      <p:sp>
        <p:nvSpPr>
          <p:cNvPr id="15" name="文本框 14"/>
          <p:cNvSpPr txBox="1"/>
          <p:nvPr/>
        </p:nvSpPr>
        <p:spPr>
          <a:xfrm>
            <a:off x="5227320" y="4722495"/>
            <a:ext cx="2697480" cy="368300"/>
          </a:xfrm>
          <a:prstGeom prst="rect">
            <a:avLst/>
          </a:prstGeom>
          <a:noFill/>
        </p:spPr>
        <p:txBody>
          <a:bodyPr wrap="square" rtlCol="0">
            <a:spAutoFit/>
          </a:bodyPr>
          <a:p>
            <a:endParaRPr lang="zh-CN" altLang="en-US"/>
          </a:p>
        </p:txBody>
      </p:sp>
      <p:sp>
        <p:nvSpPr>
          <p:cNvPr id="4" name="文本框 3"/>
          <p:cNvSpPr txBox="1"/>
          <p:nvPr/>
        </p:nvSpPr>
        <p:spPr>
          <a:xfrm>
            <a:off x="632460" y="5269865"/>
            <a:ext cx="8002905" cy="368300"/>
          </a:xfrm>
          <a:prstGeom prst="rect">
            <a:avLst/>
          </a:prstGeom>
          <a:noFill/>
        </p:spPr>
        <p:txBody>
          <a:bodyPr wrap="square" rtlCol="0">
            <a:spAutoFit/>
          </a:bodyPr>
          <a:p>
            <a:endParaRPr lang="zh-CN" altLang="en-US"/>
          </a:p>
        </p:txBody>
      </p:sp>
      <p:graphicFrame>
        <p:nvGraphicFramePr>
          <p:cNvPr id="5" name="表格 4"/>
          <p:cNvGraphicFramePr/>
          <p:nvPr>
            <p:custDataLst>
              <p:tags r:id="rId2"/>
            </p:custDataLst>
          </p:nvPr>
        </p:nvGraphicFramePr>
        <p:xfrm>
          <a:off x="633095" y="1786890"/>
          <a:ext cx="7486650" cy="4227830"/>
        </p:xfrm>
        <a:graphic>
          <a:graphicData uri="http://schemas.openxmlformats.org/drawingml/2006/table">
            <a:tbl>
              <a:tblPr firstRow="1" bandRow="1">
                <a:tableStyleId>{5C22544A-7EE6-4342-B048-85BDC9FD1C3A}</a:tableStyleId>
              </a:tblPr>
              <a:tblGrid>
                <a:gridCol w="720090"/>
                <a:gridCol w="2023745"/>
                <a:gridCol w="4742815"/>
              </a:tblGrid>
              <a:tr h="744855">
                <a:tc>
                  <a:txBody>
                    <a:bodyPr/>
                    <a:p>
                      <a:pPr>
                        <a:buNone/>
                      </a:pPr>
                      <a:r>
                        <a:rPr lang="zh-CN" altLang="en-US"/>
                        <a:t>序号</a:t>
                      </a:r>
                      <a:endParaRPr lang="zh-CN" altLang="en-US"/>
                    </a:p>
                  </a:txBody>
                  <a:tcPr/>
                </a:tc>
                <a:tc>
                  <a:txBody>
                    <a:bodyPr/>
                    <a:p>
                      <a:pPr>
                        <a:buNone/>
                      </a:pPr>
                      <a:r>
                        <a:rPr lang="zh-CN" altLang="en-US"/>
                        <a:t>时间</a:t>
                      </a:r>
                      <a:endParaRPr lang="zh-CN" altLang="en-US"/>
                    </a:p>
                  </a:txBody>
                  <a:tcPr/>
                </a:tc>
                <a:tc>
                  <a:txBody>
                    <a:bodyPr/>
                    <a:p>
                      <a:pPr>
                        <a:buNone/>
                      </a:pPr>
                      <a:r>
                        <a:rPr lang="zh-CN" altLang="en-US"/>
                        <a:t>大体</a:t>
                      </a:r>
                      <a:r>
                        <a:rPr lang="zh-CN" altLang="en-US"/>
                        <a:t>项目计划</a:t>
                      </a:r>
                      <a:endParaRPr lang="zh-CN" altLang="en-US"/>
                    </a:p>
                  </a:txBody>
                  <a:tcPr/>
                </a:tc>
              </a:tr>
              <a:tr h="773430">
                <a:tc>
                  <a:txBody>
                    <a:bodyPr/>
                    <a:p>
                      <a:pPr>
                        <a:buNone/>
                      </a:pPr>
                      <a:r>
                        <a:rPr lang="en-US" altLang="zh-CN"/>
                        <a:t>1</a:t>
                      </a:r>
                      <a:endParaRPr lang="en-US" altLang="zh-CN"/>
                    </a:p>
                  </a:txBody>
                  <a:tcPr/>
                </a:tc>
                <a:tc>
                  <a:txBody>
                    <a:bodyPr/>
                    <a:p>
                      <a:pPr>
                        <a:buNone/>
                      </a:pPr>
                      <a:r>
                        <a:rPr lang="zh-CN" altLang="en-US" sz="1800"/>
                        <a:t>2019.10.10-2019.10.3</a:t>
                      </a:r>
                      <a:r>
                        <a:rPr lang="en-US" altLang="zh-CN" sz="1800"/>
                        <a:t>1</a:t>
                      </a:r>
                      <a:endParaRPr lang="en-US" altLang="zh-CN" sz="1800"/>
                    </a:p>
                  </a:txBody>
                  <a:tcPr/>
                </a:tc>
                <a:tc>
                  <a:txBody>
                    <a:bodyPr/>
                    <a:p>
                      <a:pPr>
                        <a:buNone/>
                      </a:pPr>
                      <a:r>
                        <a:rPr lang="zh-CN" altLang="en-US">
                          <a:sym typeface="+mn-ea"/>
                        </a:rPr>
                        <a:t>研读论文中相关算法：</a:t>
                      </a:r>
                      <a:r>
                        <a:rPr lang="zh-CN" altLang="en-US"/>
                        <a:t>大体了解相关算法的原理和所用到的相关技术</a:t>
                      </a:r>
                      <a:endParaRPr lang="zh-CN" altLang="en-US"/>
                    </a:p>
                  </a:txBody>
                  <a:tcPr/>
                </a:tc>
              </a:tr>
              <a:tr h="758190">
                <a:tc>
                  <a:txBody>
                    <a:bodyPr/>
                    <a:p>
                      <a:pPr>
                        <a:buNone/>
                      </a:pPr>
                      <a:r>
                        <a:rPr lang="en-US" altLang="zh-CN"/>
                        <a:t>2</a:t>
                      </a:r>
                      <a:endParaRPr lang="en-US" altLang="zh-CN"/>
                    </a:p>
                  </a:txBody>
                  <a:tcPr/>
                </a:tc>
                <a:tc>
                  <a:txBody>
                    <a:bodyPr/>
                    <a:p>
                      <a:pPr>
                        <a:buNone/>
                      </a:pPr>
                      <a:r>
                        <a:rPr lang="en-US" altLang="zh-CN"/>
                        <a:t>2019.11.01-</a:t>
                      </a:r>
                      <a:endParaRPr lang="en-US" altLang="zh-CN"/>
                    </a:p>
                    <a:p>
                      <a:pPr>
                        <a:buNone/>
                      </a:pPr>
                      <a:r>
                        <a:rPr lang="en-US" altLang="zh-CN"/>
                        <a:t>2019.11.10</a:t>
                      </a:r>
                      <a:endParaRPr lang="en-US" altLang="zh-CN"/>
                    </a:p>
                  </a:txBody>
                  <a:tcPr/>
                </a:tc>
                <a:tc>
                  <a:txBody>
                    <a:bodyPr/>
                    <a:p>
                      <a:pPr>
                        <a:buNone/>
                      </a:pPr>
                      <a:r>
                        <a:rPr lang="zh-CN" altLang="en-US"/>
                        <a:t>学习相关</a:t>
                      </a:r>
                      <a:r>
                        <a:rPr lang="en-US" altLang="zh-CN"/>
                        <a:t>python</a:t>
                      </a:r>
                      <a:r>
                        <a:rPr lang="zh-CN" altLang="en-US"/>
                        <a:t>相关框架和其他技术，如</a:t>
                      </a:r>
                      <a:endParaRPr lang="zh-CN" altLang="en-US"/>
                    </a:p>
                    <a:p>
                      <a:pPr>
                        <a:buNone/>
                      </a:pPr>
                      <a:r>
                        <a:rPr lang="zh-CN" altLang="en-US"/>
                        <a:t> Django和相关环境的配置</a:t>
                      </a:r>
                      <a:endParaRPr lang="zh-CN" altLang="en-US"/>
                    </a:p>
                  </a:txBody>
                  <a:tcPr/>
                </a:tc>
              </a:tr>
              <a:tr h="758825">
                <a:tc>
                  <a:txBody>
                    <a:bodyPr/>
                    <a:p>
                      <a:pPr>
                        <a:buNone/>
                      </a:pPr>
                      <a:r>
                        <a:rPr lang="en-US" altLang="zh-CN"/>
                        <a:t>3</a:t>
                      </a:r>
                      <a:endParaRPr lang="en-US" altLang="zh-CN"/>
                    </a:p>
                  </a:txBody>
                  <a:tcPr/>
                </a:tc>
                <a:tc>
                  <a:txBody>
                    <a:bodyPr/>
                    <a:p>
                      <a:pPr>
                        <a:buNone/>
                      </a:pPr>
                      <a:r>
                        <a:rPr lang="en-US" altLang="zh-CN"/>
                        <a:t>2019.11.11-</a:t>
                      </a:r>
                      <a:endParaRPr lang="en-US" altLang="zh-CN"/>
                    </a:p>
                    <a:p>
                      <a:pPr>
                        <a:buNone/>
                      </a:pPr>
                      <a:r>
                        <a:rPr lang="en-US" altLang="zh-CN"/>
                        <a:t>2019.11.30</a:t>
                      </a:r>
                      <a:endParaRPr lang="en-US" altLang="zh-CN"/>
                    </a:p>
                  </a:txBody>
                  <a:tcPr/>
                </a:tc>
                <a:tc>
                  <a:txBody>
                    <a:bodyPr/>
                    <a:p>
                      <a:pPr>
                        <a:buNone/>
                      </a:pPr>
                      <a:r>
                        <a:rPr lang="zh-CN" altLang="en-US"/>
                        <a:t>对项目进行打包部署在阿里云服务器，并给出</a:t>
                      </a:r>
                      <a:r>
                        <a:rPr lang="en-US" altLang="zh-CN"/>
                        <a:t>url</a:t>
                      </a:r>
                      <a:r>
                        <a:rPr lang="zh-CN" altLang="en-US"/>
                        <a:t>能随时访问</a:t>
                      </a:r>
                      <a:endParaRPr lang="zh-CN" altLang="en-US"/>
                    </a:p>
                  </a:txBody>
                  <a:tcPr/>
                </a:tc>
              </a:tr>
              <a:tr h="758825">
                <a:tc>
                  <a:txBody>
                    <a:bodyPr/>
                    <a:p>
                      <a:pPr>
                        <a:buNone/>
                      </a:pPr>
                      <a:r>
                        <a:rPr lang="en-US" altLang="zh-CN"/>
                        <a:t>4</a:t>
                      </a:r>
                      <a:endParaRPr lang="en-US" altLang="zh-CN"/>
                    </a:p>
                  </a:txBody>
                  <a:tcPr/>
                </a:tc>
                <a:tc>
                  <a:txBody>
                    <a:bodyPr/>
                    <a:p>
                      <a:pPr>
                        <a:buNone/>
                      </a:pPr>
                      <a:r>
                        <a:rPr lang="en-US" altLang="zh-CN"/>
                        <a:t>2019.12.01-fa</a:t>
                      </a:r>
                      <a:endParaRPr lang="en-US" altLang="zh-CN"/>
                    </a:p>
                    <a:p>
                      <a:pPr>
                        <a:buNone/>
                      </a:pPr>
                      <a:endParaRPr lang="en-US" altLang="zh-CN"/>
                    </a:p>
                  </a:txBody>
                  <a:tcPr/>
                </a:tc>
                <a:tc>
                  <a:txBody>
                    <a:bodyPr/>
                    <a:p>
                      <a:pPr>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尝试对项目进行友好性优化</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scas.png"/>
          <p:cNvPicPr>
            <a:picLocks noChangeAspect="1"/>
          </p:cNvPicPr>
          <p:nvPr/>
        </p:nvPicPr>
        <p:blipFill>
          <a:blip r:embed="rId1"/>
          <a:stretch>
            <a:fillRect/>
          </a:stretch>
        </p:blipFill>
        <p:spPr>
          <a:xfrm>
            <a:off x="6429388" y="0"/>
            <a:ext cx="2269974" cy="2269974"/>
          </a:xfrm>
          <a:prstGeom prst="rect">
            <a:avLst/>
          </a:prstGeom>
        </p:spPr>
      </p:pic>
      <p:sp>
        <p:nvSpPr>
          <p:cNvPr id="6" name="矩形 5"/>
          <p:cNvSpPr/>
          <p:nvPr/>
        </p:nvSpPr>
        <p:spPr>
          <a:xfrm>
            <a:off x="0" y="2428868"/>
            <a:ext cx="8929718" cy="861774"/>
          </a:xfrm>
          <a:prstGeom prst="rect">
            <a:avLst/>
          </a:prstGeom>
          <a:noFill/>
        </p:spPr>
        <p:txBody>
          <a:bodyPr wrap="square" lIns="91440" tIns="45720" rIns="91440" bIns="45720">
            <a:spAutoFit/>
          </a:bodyPr>
          <a:lstStyle/>
          <a:p>
            <a:pPr algn="ctr"/>
            <a:r>
              <a:rPr lang="zh-CN" altLang="en-US" sz="50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reflection blurRad="6350" stA="55000" endA="300" endPos="45500" dir="5400000" sy="-100000" algn="bl" rotWithShape="0"/>
                </a:effectLst>
              </a:rPr>
              <a:t>谢谢</a:t>
            </a:r>
            <a:endParaRPr lang="zh-CN" altLang="en-US" sz="50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reflection blurRad="6350" stA="55000" endA="300" endPos="45500" dir="5400000" sy="-100000" algn="bl" rotWithShape="0"/>
              </a:effectLst>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UNIT_TABLE_BEAUTIFY" val="smartTable{5e351c1d-1fe1-467d-92a9-10bae86ad38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1116</Words>
  <Application>WPS 演示</Application>
  <PresentationFormat>全屏显示(4:3)</PresentationFormat>
  <Paragraphs>109</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Wingdings</vt:lpstr>
      <vt:lpstr>Wingdings 2</vt:lpstr>
      <vt:lpstr>微软雅黑</vt:lpstr>
      <vt:lpstr>Century Schoolbook</vt:lpstr>
      <vt:lpstr>Segoe Print</vt:lpstr>
      <vt:lpstr>华文楷体</vt:lpstr>
      <vt:lpstr>Arial Unicode MS</vt:lpstr>
      <vt:lpstr>Calibri</vt:lpstr>
      <vt:lpstr>Wingdings</vt:lpstr>
      <vt:lpstr>凸显</vt:lpstr>
      <vt:lpstr>课程项目开题报告     《三阶魔方问题的研究与程序复现》</vt:lpstr>
      <vt:lpstr>目录</vt:lpstr>
      <vt:lpstr>1.魔方问题简述和意义</vt:lpstr>
      <vt:lpstr>PowerPoint 演示文稿</vt:lpstr>
      <vt:lpstr>2.大状态空间问题的解决</vt:lpstr>
      <vt:lpstr>3.计划项目完成的目标</vt:lpstr>
      <vt:lpstr>PowerPoint 演示文稿</vt:lpstr>
      <vt:lpstr>4.项目计划进度</vt:lpstr>
      <vt:lpstr>PowerPoint 演示文稿</vt:lpstr>
      <vt:lpstr>参考文献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Tianyu Cui</dc:creator>
  <cp:lastModifiedBy>Ambition</cp:lastModifiedBy>
  <cp:revision>247</cp:revision>
  <dcterms:created xsi:type="dcterms:W3CDTF">2017-06-22T21:38:00Z</dcterms:created>
  <dcterms:modified xsi:type="dcterms:W3CDTF">2019-12-14T03:45:10Z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y fmtid="{D5CDD505-2E9C-101B-9397-08002B2CF9AE}" pid="3" name="KSORubyTemplateID">
    <vt:lpwstr>8</vt:lpwstr>
  </property>
</Properties>
</file>