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72"/>
  </p:notesMasterIdLst>
  <p:handoutMasterIdLst>
    <p:handoutMasterId r:id="rId73"/>
  </p:handoutMasterIdLst>
  <p:sldIdLst>
    <p:sldId id="583" r:id="rId3"/>
    <p:sldId id="584" r:id="rId4"/>
    <p:sldId id="585" r:id="rId5"/>
    <p:sldId id="586" r:id="rId6"/>
    <p:sldId id="587" r:id="rId7"/>
    <p:sldId id="260" r:id="rId8"/>
    <p:sldId id="324" r:id="rId9"/>
    <p:sldId id="325" r:id="rId10"/>
    <p:sldId id="261" r:id="rId11"/>
    <p:sldId id="262" r:id="rId12"/>
    <p:sldId id="263" r:id="rId13"/>
    <p:sldId id="267" r:id="rId14"/>
    <p:sldId id="268" r:id="rId15"/>
    <p:sldId id="271" r:id="rId16"/>
    <p:sldId id="269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6" r:id="rId30"/>
    <p:sldId id="284" r:id="rId31"/>
    <p:sldId id="285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4" r:id="rId40"/>
    <p:sldId id="296" r:id="rId41"/>
    <p:sldId id="297" r:id="rId42"/>
    <p:sldId id="298" r:id="rId43"/>
    <p:sldId id="299" r:id="rId44"/>
    <p:sldId id="300" r:id="rId45"/>
    <p:sldId id="303" r:id="rId46"/>
    <p:sldId id="301" r:id="rId47"/>
    <p:sldId id="302" r:id="rId48"/>
    <p:sldId id="304" r:id="rId49"/>
    <p:sldId id="308" r:id="rId50"/>
    <p:sldId id="307" r:id="rId51"/>
    <p:sldId id="305" r:id="rId52"/>
    <p:sldId id="310" r:id="rId53"/>
    <p:sldId id="312" r:id="rId54"/>
    <p:sldId id="313" r:id="rId55"/>
    <p:sldId id="306" r:id="rId56"/>
    <p:sldId id="314" r:id="rId57"/>
    <p:sldId id="318" r:id="rId58"/>
    <p:sldId id="319" r:id="rId59"/>
    <p:sldId id="315" r:id="rId60"/>
    <p:sldId id="320" r:id="rId61"/>
    <p:sldId id="316" r:id="rId62"/>
    <p:sldId id="317" r:id="rId63"/>
    <p:sldId id="321" r:id="rId64"/>
    <p:sldId id="322" r:id="rId65"/>
    <p:sldId id="323" r:id="rId66"/>
    <p:sldId id="580" r:id="rId67"/>
    <p:sldId id="581" r:id="rId68"/>
    <p:sldId id="582" r:id="rId69"/>
    <p:sldId id="578" r:id="rId70"/>
    <p:sldId id="52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79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rry K P" userId="7dc9bf8297db0dab" providerId="LiveId" clId="{23A0872C-7835-48F4-8805-F6141F60A518}"/>
    <pc:docChg chg="custSel addSld delSld modSld">
      <pc:chgData name="Merry K P" userId="7dc9bf8297db0dab" providerId="LiveId" clId="{23A0872C-7835-48F4-8805-F6141F60A518}" dt="2024-01-05T05:10:16.878" v="14"/>
      <pc:docMkLst>
        <pc:docMk/>
      </pc:docMkLst>
      <pc:sldChg chg="add del">
        <pc:chgData name="Merry K P" userId="7dc9bf8297db0dab" providerId="LiveId" clId="{23A0872C-7835-48F4-8805-F6141F60A518}" dt="2024-01-05T05:09:19.094" v="10" actId="47"/>
        <pc:sldMkLst>
          <pc:docMk/>
          <pc:sldMk cId="0" sldId="256"/>
        </pc:sldMkLst>
      </pc:sldChg>
      <pc:sldChg chg="add del">
        <pc:chgData name="Merry K P" userId="7dc9bf8297db0dab" providerId="LiveId" clId="{23A0872C-7835-48F4-8805-F6141F60A518}" dt="2024-01-05T05:09:20.209" v="11" actId="47"/>
        <pc:sldMkLst>
          <pc:docMk/>
          <pc:sldMk cId="0" sldId="257"/>
        </pc:sldMkLst>
      </pc:sldChg>
      <pc:sldChg chg="add del">
        <pc:chgData name="Merry K P" userId="7dc9bf8297db0dab" providerId="LiveId" clId="{23A0872C-7835-48F4-8805-F6141F60A518}" dt="2024-01-05T05:09:20.681" v="12" actId="47"/>
        <pc:sldMkLst>
          <pc:docMk/>
          <pc:sldMk cId="0" sldId="259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60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61"/>
        </pc:sldMkLst>
      </pc:sldChg>
      <pc:sldChg chg="modSp add mod">
        <pc:chgData name="Merry K P" userId="7dc9bf8297db0dab" providerId="LiveId" clId="{23A0872C-7835-48F4-8805-F6141F60A518}" dt="2024-01-05T05:09:15.285" v="1" actId="27636"/>
        <pc:sldMkLst>
          <pc:docMk/>
          <pc:sldMk cId="0" sldId="262"/>
        </pc:sldMkLst>
        <pc:spChg chg="mod">
          <ac:chgData name="Merry K P" userId="7dc9bf8297db0dab" providerId="LiveId" clId="{23A0872C-7835-48F4-8805-F6141F60A518}" dt="2024-01-05T05:09:15.285" v="1" actId="27636"/>
          <ac:spMkLst>
            <pc:docMk/>
            <pc:sldMk cId="0" sldId="262"/>
            <ac:spMk id="10242" creationId="{9E917190-482C-3CCF-8174-F8A56BBB54DA}"/>
          </ac:spMkLst>
        </pc:spChg>
      </pc:sldChg>
      <pc:sldChg chg="modSp add mod">
        <pc:chgData name="Merry K P" userId="7dc9bf8297db0dab" providerId="LiveId" clId="{23A0872C-7835-48F4-8805-F6141F60A518}" dt="2024-01-05T05:09:15.285" v="2" actId="27636"/>
        <pc:sldMkLst>
          <pc:docMk/>
          <pc:sldMk cId="0" sldId="263"/>
        </pc:sldMkLst>
        <pc:spChg chg="mod">
          <ac:chgData name="Merry K P" userId="7dc9bf8297db0dab" providerId="LiveId" clId="{23A0872C-7835-48F4-8805-F6141F60A518}" dt="2024-01-05T05:09:15.285" v="2" actId="27636"/>
          <ac:spMkLst>
            <pc:docMk/>
            <pc:sldMk cId="0" sldId="263"/>
            <ac:spMk id="11266" creationId="{E95CF2B2-AC03-6995-09C2-796E4069B599}"/>
          </ac:spMkLst>
        </pc:spChg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67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68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69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0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1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3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4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5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6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7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8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79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80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81"/>
        </pc:sldMkLst>
      </pc:sldChg>
      <pc:sldChg chg="modSp add mod">
        <pc:chgData name="Merry K P" userId="7dc9bf8297db0dab" providerId="LiveId" clId="{23A0872C-7835-48F4-8805-F6141F60A518}" dt="2024-01-05T05:09:15.316" v="3" actId="27636"/>
        <pc:sldMkLst>
          <pc:docMk/>
          <pc:sldMk cId="0" sldId="282"/>
        </pc:sldMkLst>
        <pc:spChg chg="mod">
          <ac:chgData name="Merry K P" userId="7dc9bf8297db0dab" providerId="LiveId" clId="{23A0872C-7835-48F4-8805-F6141F60A518}" dt="2024-01-05T05:09:15.316" v="3" actId="27636"/>
          <ac:spMkLst>
            <pc:docMk/>
            <pc:sldMk cId="0" sldId="282"/>
            <ac:spMk id="26626" creationId="{63FC994F-8F59-6C46-3FA2-66E31C5345FD}"/>
          </ac:spMkLst>
        </pc:spChg>
      </pc:sldChg>
      <pc:sldChg chg="modSp add mod">
        <pc:chgData name="Merry K P" userId="7dc9bf8297db0dab" providerId="LiveId" clId="{23A0872C-7835-48F4-8805-F6141F60A518}" dt="2024-01-05T05:09:15.316" v="4" actId="27636"/>
        <pc:sldMkLst>
          <pc:docMk/>
          <pc:sldMk cId="0" sldId="283"/>
        </pc:sldMkLst>
        <pc:spChg chg="mod">
          <ac:chgData name="Merry K P" userId="7dc9bf8297db0dab" providerId="LiveId" clId="{23A0872C-7835-48F4-8805-F6141F60A518}" dt="2024-01-05T05:09:15.316" v="4" actId="27636"/>
          <ac:spMkLst>
            <pc:docMk/>
            <pc:sldMk cId="0" sldId="283"/>
            <ac:spMk id="27650" creationId="{9198189D-3FA2-74D5-6D06-7302421ADEBA}"/>
          </ac:spMkLst>
        </pc:spChg>
      </pc:sldChg>
      <pc:sldChg chg="modSp add mod">
        <pc:chgData name="Merry K P" userId="7dc9bf8297db0dab" providerId="LiveId" clId="{23A0872C-7835-48F4-8805-F6141F60A518}" dt="2024-01-05T05:09:15.316" v="6" actId="27636"/>
        <pc:sldMkLst>
          <pc:docMk/>
          <pc:sldMk cId="0" sldId="284"/>
        </pc:sldMkLst>
        <pc:spChg chg="mod">
          <ac:chgData name="Merry K P" userId="7dc9bf8297db0dab" providerId="LiveId" clId="{23A0872C-7835-48F4-8805-F6141F60A518}" dt="2024-01-05T05:09:15.316" v="6" actId="27636"/>
          <ac:spMkLst>
            <pc:docMk/>
            <pc:sldMk cId="0" sldId="284"/>
            <ac:spMk id="29698" creationId="{4C4348B8-71CF-EFCB-6A8E-E97D6C0D1373}"/>
          </ac:spMkLst>
        </pc:spChg>
      </pc:sldChg>
      <pc:sldChg chg="modSp add mod">
        <pc:chgData name="Merry K P" userId="7dc9bf8297db0dab" providerId="LiveId" clId="{23A0872C-7835-48F4-8805-F6141F60A518}" dt="2024-01-05T05:09:15.316" v="7" actId="27636"/>
        <pc:sldMkLst>
          <pc:docMk/>
          <pc:sldMk cId="0" sldId="285"/>
        </pc:sldMkLst>
        <pc:spChg chg="mod">
          <ac:chgData name="Merry K P" userId="7dc9bf8297db0dab" providerId="LiveId" clId="{23A0872C-7835-48F4-8805-F6141F60A518}" dt="2024-01-05T05:09:15.316" v="7" actId="27636"/>
          <ac:spMkLst>
            <pc:docMk/>
            <pc:sldMk cId="0" sldId="285"/>
            <ac:spMk id="30722" creationId="{EE728EE1-A65C-8B24-7951-A253DEE3912C}"/>
          </ac:spMkLst>
        </pc:spChg>
      </pc:sldChg>
      <pc:sldChg chg="modSp add mod">
        <pc:chgData name="Merry K P" userId="7dc9bf8297db0dab" providerId="LiveId" clId="{23A0872C-7835-48F4-8805-F6141F60A518}" dt="2024-01-05T05:09:15.316" v="5" actId="27636"/>
        <pc:sldMkLst>
          <pc:docMk/>
          <pc:sldMk cId="0" sldId="286"/>
        </pc:sldMkLst>
        <pc:spChg chg="mod">
          <ac:chgData name="Merry K P" userId="7dc9bf8297db0dab" providerId="LiveId" clId="{23A0872C-7835-48F4-8805-F6141F60A518}" dt="2024-01-05T05:09:15.316" v="5" actId="27636"/>
          <ac:spMkLst>
            <pc:docMk/>
            <pc:sldMk cId="0" sldId="286"/>
            <ac:spMk id="28674" creationId="{A0F44E13-7F6F-F719-7AF8-90B109CE536A}"/>
          </ac:spMkLst>
        </pc:spChg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87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88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89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0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1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2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3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4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5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6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7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8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299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0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1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2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3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4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5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6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7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08"/>
        </pc:sldMkLst>
      </pc:sldChg>
      <pc:sldChg chg="modSp add mod">
        <pc:chgData name="Merry K P" userId="7dc9bf8297db0dab" providerId="LiveId" clId="{23A0872C-7835-48F4-8805-F6141F60A518}" dt="2024-01-05T05:09:15.361" v="8" actId="27636"/>
        <pc:sldMkLst>
          <pc:docMk/>
          <pc:sldMk cId="0" sldId="310"/>
        </pc:sldMkLst>
        <pc:spChg chg="mod">
          <ac:chgData name="Merry K P" userId="7dc9bf8297db0dab" providerId="LiveId" clId="{23A0872C-7835-48F4-8805-F6141F60A518}" dt="2024-01-05T05:09:15.361" v="8" actId="27636"/>
          <ac:spMkLst>
            <pc:docMk/>
            <pc:sldMk cId="0" sldId="310"/>
            <ac:spMk id="53250" creationId="{87218164-AED4-B60F-DDC9-AC395E0801FD}"/>
          </ac:spMkLst>
        </pc:spChg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2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3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4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5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6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7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8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19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20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21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22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23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24"/>
        </pc:sldMkLst>
      </pc:sldChg>
      <pc:sldChg chg="add">
        <pc:chgData name="Merry K P" userId="7dc9bf8297db0dab" providerId="LiveId" clId="{23A0872C-7835-48F4-8805-F6141F60A518}" dt="2024-01-05T05:09:15.222" v="0"/>
        <pc:sldMkLst>
          <pc:docMk/>
          <pc:sldMk cId="0" sldId="325"/>
        </pc:sldMkLst>
      </pc:sldChg>
      <pc:sldChg chg="modSp mod">
        <pc:chgData name="Merry K P" userId="7dc9bf8297db0dab" providerId="LiveId" clId="{23A0872C-7835-48F4-8805-F6141F60A518}" dt="2024-01-05T05:09:55.408" v="13"/>
        <pc:sldMkLst>
          <pc:docMk/>
          <pc:sldMk cId="2278354245" sldId="524"/>
        </pc:sldMkLst>
        <pc:spChg chg="mod">
          <ac:chgData name="Merry K P" userId="7dc9bf8297db0dab" providerId="LiveId" clId="{23A0872C-7835-48F4-8805-F6141F60A518}" dt="2024-01-05T05:09:55.408" v="13"/>
          <ac:spMkLst>
            <pc:docMk/>
            <pc:sldMk cId="2278354245" sldId="524"/>
            <ac:spMk id="2" creationId="{00000000-0000-0000-0000-000000000000}"/>
          </ac:spMkLst>
        </pc:spChg>
      </pc:sldChg>
      <pc:sldChg chg="modSp mod">
        <pc:chgData name="Merry K P" userId="7dc9bf8297db0dab" providerId="LiveId" clId="{23A0872C-7835-48F4-8805-F6141F60A518}" dt="2024-01-05T05:10:16.878" v="14"/>
        <pc:sldMkLst>
          <pc:docMk/>
          <pc:sldMk cId="2366570508" sldId="525"/>
        </pc:sldMkLst>
        <pc:spChg chg="mod">
          <ac:chgData name="Merry K P" userId="7dc9bf8297db0dab" providerId="LiveId" clId="{23A0872C-7835-48F4-8805-F6141F60A518}" dt="2024-01-05T05:10:16.878" v="14"/>
          <ac:spMkLst>
            <pc:docMk/>
            <pc:sldMk cId="2366570508" sldId="525"/>
            <ac:spMk id="26" creationId="{00000000-0000-0000-0000-000000000000}"/>
          </ac:spMkLst>
        </pc:spChg>
      </pc:sldChg>
      <pc:sldChg chg="del">
        <pc:chgData name="Merry K P" userId="7dc9bf8297db0dab" providerId="LiveId" clId="{23A0872C-7835-48F4-8805-F6141F60A518}" dt="2024-01-05T05:09:18.542" v="9" actId="47"/>
        <pc:sldMkLst>
          <pc:docMk/>
          <pc:sldMk cId="3258833447" sldId="57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32FBC-CC67-4B17-8935-02F23E3364A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2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>
                <a:solidFill>
                  <a:prstClr val="black">
                    <a:tint val="75000"/>
                  </a:prstClr>
                </a:solidFill>
              </a:rPr>
              <a:t>2nd semester 2010 Dr. Qusai Abuein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0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n-NO" smtClean="0"/>
              <a:t>2nd semester 2010 Dr. Qusai Abuein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70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5427341"/>
            <a:ext cx="12196420" cy="1518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graphicFrame>
        <p:nvGraphicFramePr>
          <p:cNvPr id="48" name="Object 47">
            <a:extLst>
              <a:ext uri="{FF2B5EF4-FFF2-40B4-BE49-F238E27FC236}">
                <a16:creationId xmlns="" xmlns:a16="http://schemas.microsoft.com/office/drawing/2014/main" id="{CAD0D7B8-E462-453C-B296-CA0154FA5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788" y="3121720"/>
          <a:ext cx="3303056" cy="314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8" y="3121720"/>
                        <a:ext cx="3303056" cy="31480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25771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124074" y="2025525"/>
            <a:ext cx="6829425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742"/>
                    </a14:imgEffect>
                    <a14:imgEffect>
                      <a14:saturation sat="2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7" y="103588"/>
            <a:ext cx="3859753" cy="1538254"/>
          </a:xfrm>
          <a:prstGeom prst="rect">
            <a:avLst/>
          </a:prstGeom>
        </p:spPr>
      </p:pic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7227" y="5641997"/>
            <a:ext cx="6432043" cy="1311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8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97492" y="1461582"/>
            <a:ext cx="11103427" cy="339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IN" sz="4800" b="1" dirty="0">
                <a:latin typeface="Cambria" panose="02040503050406030204" pitchFamily="18" charset="0"/>
              </a:rPr>
              <a:t>APEX INSTITUTE OF TECHNOLOGY</a:t>
            </a:r>
            <a:endParaRPr lang="en-US" sz="4800" dirty="0">
              <a:latin typeface="Cambria" panose="02040503050406030204" pitchFamily="18" charset="0"/>
            </a:endParaRPr>
          </a:p>
          <a:p>
            <a:pPr algn="ctr"/>
            <a:r>
              <a:rPr lang="en-IN" sz="3200" b="1" dirty="0">
                <a:latin typeface="Cambria" panose="02040503050406030204" pitchFamily="18" charset="0"/>
              </a:rPr>
              <a:t>DEPARTMENT OF COMPUTER SCIENCE &amp; ENGINEERING</a:t>
            </a:r>
            <a:endParaRPr lang="en-US" sz="3200" b="1" dirty="0">
              <a:latin typeface="Cambria" panose="020405030504060302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en-US" sz="3200" b="1" dirty="0">
              <a:latin typeface="Cambria" panose="02040503050406030204" pitchFamily="18" charset="0"/>
              <a:ea typeface="Calibri" charset="0"/>
              <a:cs typeface="Times New Roman" charset="0"/>
            </a:endParaRP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Artificial Intelligence (</a:t>
            </a:r>
            <a:r>
              <a:rPr lang="en-US" sz="3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22CST-347)</a:t>
            </a:r>
            <a:endParaRPr lang="en-US" sz="3200" dirty="0">
              <a:solidFill>
                <a:prstClr val="black">
                  <a:lumMod val="85000"/>
                  <a:lumOff val="15000"/>
                </a:prstClr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Dr. Priyanka Kaushik</a:t>
            </a:r>
          </a:p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00" dirty="0">
              <a:latin typeface="Cambria" panose="020405030504060302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9E917190-482C-3CCF-8174-F8A56BBB5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808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(12.2) Concepts and Definitions of Artificial Intelligence</a:t>
            </a:r>
            <a:r>
              <a:rPr lang="en-US" altLang="en-US" sz="3000"/>
              <a:t> </a:t>
            </a: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xmlns="" id="{390569C7-63DA-D8A9-BA96-D42C4168D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223513"/>
            <a:ext cx="83820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Characteristics of artificial intelligence 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Symbolic processing (AI deals primarily with symbolic, </a:t>
            </a:r>
            <a:r>
              <a:rPr lang="en-US" dirty="0" err="1"/>
              <a:t>nonalgorithmic</a:t>
            </a:r>
            <a:r>
              <a:rPr lang="en-US" dirty="0"/>
              <a:t> methods of problem solving)</a:t>
            </a:r>
          </a:p>
          <a:p>
            <a:pPr lvl="2" eaLnBrk="1" hangingPunct="1">
              <a:defRPr/>
            </a:pPr>
            <a:r>
              <a:rPr lang="en-US" dirty="0"/>
              <a:t>Numeric versus symbolic: symbolic processing is the core of AI</a:t>
            </a:r>
          </a:p>
          <a:p>
            <a:pPr lvl="2" eaLnBrk="1" hangingPunct="1">
              <a:defRPr/>
            </a:pPr>
            <a:r>
              <a:rPr lang="en-US" dirty="0"/>
              <a:t>Algorithmic versus </a:t>
            </a:r>
            <a:r>
              <a:rPr lang="en-US" altLang="zh-TW" dirty="0">
                <a:ea typeface="新細明體" charset="-120"/>
              </a:rPr>
              <a:t>heuristic: human processes tend to be </a:t>
            </a:r>
            <a:r>
              <a:rPr lang="en-US" altLang="zh-TW" dirty="0" err="1">
                <a:ea typeface="新細明體" charset="-120"/>
              </a:rPr>
              <a:t>nonalgorithmic</a:t>
            </a:r>
            <a:r>
              <a:rPr lang="en-US" altLang="zh-TW" dirty="0">
                <a:ea typeface="新細明體" charset="-120"/>
              </a:rPr>
              <a:t> (relies on rules learned from experience)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Heuristics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charset="-128"/>
              </a:rPr>
              <a:t>	intuitive knowledge learned from experience.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charset="-128"/>
              </a:rPr>
              <a:t>   By using heuristics, we do not have to rethink completely what to do every time we encounter a similar problem.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ea typeface="ＭＳ Ｐゴシック" charset="-128"/>
              </a:rPr>
              <a:t>   AI methods use heuristics to reduce the complexity of problem solving</a:t>
            </a:r>
            <a:endParaRPr lang="en-US" dirty="0"/>
          </a:p>
        </p:txBody>
      </p:sp>
      <p:sp>
        <p:nvSpPr>
          <p:cNvPr id="10244" name="Slide Number Placeholder 5">
            <a:extLst>
              <a:ext uri="{FF2B5EF4-FFF2-40B4-BE49-F238E27FC236}">
                <a16:creationId xmlns:a16="http://schemas.microsoft.com/office/drawing/2014/main" xmlns="" id="{6718D9F4-FECE-E254-33F8-C9095E7D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8FD057-C49A-48FC-94A9-36A8C40AC8F8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E95CF2B2-AC03-6995-09C2-796E4069B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884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(12.2) Concepts and Definitions of Artificial Intelligence</a:t>
            </a:r>
            <a:r>
              <a:rPr lang="en-US" altLang="en-US" sz="3000"/>
              <a:t> 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xmlns="" id="{42714DE5-4F01-0CA7-73E3-A3E168999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82000" cy="533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Characteristics of artificial intelligence</a:t>
            </a:r>
          </a:p>
          <a:p>
            <a:pPr marL="971550" lvl="1" indent="-514350">
              <a:buFont typeface="+mj-lt"/>
              <a:buAutoNum type="arabicPeriod" startAt="3"/>
              <a:defRPr/>
            </a:pPr>
            <a:r>
              <a:rPr lang="en-US" dirty="0" err="1"/>
              <a:t>Inferencing</a:t>
            </a:r>
            <a:r>
              <a:rPr lang="en-US" dirty="0"/>
              <a:t> </a:t>
            </a:r>
          </a:p>
          <a:p>
            <a:pPr lvl="2" eaLnBrk="1" hangingPunct="1">
              <a:defRPr/>
            </a:pPr>
            <a:r>
              <a:rPr lang="en-US" dirty="0"/>
              <a:t>Reasoning capabilities</a:t>
            </a:r>
            <a:r>
              <a:rPr lang="en-US" altLang="zh-TW" dirty="0">
                <a:ea typeface="新細明體" charset="-120"/>
              </a:rPr>
              <a:t> that can build higher-level knowledge from existing heuristics </a:t>
            </a:r>
          </a:p>
          <a:p>
            <a:pPr lvl="2" eaLnBrk="1" hangingPunct="1">
              <a:defRPr/>
            </a:pPr>
            <a:r>
              <a:rPr lang="en-US" dirty="0">
                <a:ea typeface="新細明體" charset="-120"/>
              </a:rPr>
              <a:t>This reasoning consists of </a:t>
            </a:r>
            <a:r>
              <a:rPr lang="en-US" dirty="0" err="1">
                <a:ea typeface="新細明體" charset="-120"/>
              </a:rPr>
              <a:t>inferencing</a:t>
            </a:r>
            <a:r>
              <a:rPr lang="en-US" dirty="0">
                <a:ea typeface="新細明體" charset="-120"/>
              </a:rPr>
              <a:t> from facts and rules, using heuristics approaches.</a:t>
            </a:r>
            <a:endParaRPr lang="en-US" dirty="0"/>
          </a:p>
          <a:p>
            <a:pPr marL="971550" lvl="1" indent="-514350">
              <a:buFont typeface="+mj-lt"/>
              <a:buAutoNum type="arabicPeriod" startAt="4"/>
              <a:defRPr/>
            </a:pPr>
            <a:r>
              <a:rPr lang="en-US" dirty="0"/>
              <a:t>Machine</a:t>
            </a:r>
            <a:r>
              <a:rPr lang="en-US" altLang="zh-TW" dirty="0">
                <a:ea typeface="新細明體" charset="-120"/>
              </a:rPr>
              <a:t> learning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charset="-120"/>
              </a:rPr>
              <a:t>Learning capabilities that allow systems to adjust their behavior and react to changes in the outside environment (similar to human)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xmlns="" id="{3E99F78D-08E9-5C13-DBBA-B3334BBD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EE2032-904F-4A76-83D2-D21F38A7FF24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9C8475BD-D1AC-7FA7-B33F-60CD17B8E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077200" cy="731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sz="3000" b="1" dirty="0">
                <a:ea typeface="新細明體" panose="02020500000000000000" pitchFamily="18" charset="-120"/>
              </a:rPr>
              <a:t>(12.3) The Artificial Intelligence </a:t>
            </a:r>
            <a:r>
              <a:rPr lang="en-US" altLang="zh-TW" sz="3000" b="1" dirty="0" smtClean="0">
                <a:ea typeface="新細明體" panose="02020500000000000000" pitchFamily="18" charset="-120"/>
              </a:rPr>
              <a:t>Field in expert </a:t>
            </a:r>
            <a:r>
              <a:rPr lang="en-US" altLang="zh-TW" sz="3000" b="1" dirty="0" err="1" smtClean="0">
                <a:ea typeface="新細明體" panose="02020500000000000000" pitchFamily="18" charset="-120"/>
              </a:rPr>
              <a:t>sysyem</a:t>
            </a:r>
            <a:endParaRPr lang="en-US" altLang="en-US" sz="3000" b="1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57075D27-DEF0-6739-E1D9-2B2F183DC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382000" cy="5486400"/>
          </a:xfrm>
        </p:spPr>
        <p:txBody>
          <a:bodyPr/>
          <a:lstStyle/>
          <a:p>
            <a:pPr eaLnBrk="1" hangingPunct="1"/>
            <a:r>
              <a:rPr lang="en-US" altLang="zh-TW" sz="2600">
                <a:ea typeface="新細明體" panose="02020500000000000000" pitchFamily="18" charset="-120"/>
              </a:rPr>
              <a:t>Evolution of artificial intelligence 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Naïve solutions stage (</a:t>
            </a:r>
            <a:r>
              <a:rPr lang="en-US" altLang="zh-TW" sz="2200">
                <a:ea typeface="新細明體" panose="02020500000000000000" pitchFamily="18" charset="-120"/>
              </a:rPr>
              <a:t>primitive solutions to problems to outperform human</a:t>
            </a:r>
            <a:r>
              <a:rPr lang="en-US" altLang="zh-TW">
                <a:ea typeface="新細明體" panose="02020500000000000000" pitchFamily="18" charset="-120"/>
              </a:rPr>
              <a:t> )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General methods stage (</a:t>
            </a:r>
            <a:r>
              <a:rPr lang="en-US" altLang="zh-TW" sz="2200">
                <a:ea typeface="新細明體" panose="02020500000000000000" pitchFamily="18" charset="-120"/>
              </a:rPr>
              <a:t>developing more effective problem solving methods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Domain knowledge stage (</a:t>
            </a:r>
            <a:r>
              <a:rPr lang="en-US" altLang="zh-TW" sz="2200">
                <a:ea typeface="新細明體" panose="02020500000000000000" pitchFamily="18" charset="-120"/>
              </a:rPr>
              <a:t>develop real-world applications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  <a:p>
            <a:pPr marL="1371600" lvl="2" indent="-457200"/>
            <a:r>
              <a:rPr lang="en-US" altLang="zh-TW">
                <a:ea typeface="新細明體" panose="02020500000000000000" pitchFamily="18" charset="-120"/>
              </a:rPr>
              <a:t>Expert system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or a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knowledge-based system 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Multiple integration stage (</a:t>
            </a:r>
            <a:r>
              <a:rPr lang="en-US" altLang="zh-TW" sz="2200">
                <a:ea typeface="新細明體" panose="02020500000000000000" pitchFamily="18" charset="-120"/>
              </a:rPr>
              <a:t>need to integrate multiple techniques and solve problems in multiple domains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</a:p>
          <a:p>
            <a:pPr marL="914400" lvl="1" indent="-457200">
              <a:buFont typeface="Arial Black" panose="020B0A04020102020204" pitchFamily="34" charset="0"/>
              <a:buAutoNum type="arabicPeriod"/>
            </a:pPr>
            <a:r>
              <a:rPr lang="en-US" altLang="zh-TW">
                <a:ea typeface="新細明體" panose="02020500000000000000" pitchFamily="18" charset="-120"/>
              </a:rPr>
              <a:t>Embedded applications stage (</a:t>
            </a:r>
            <a:r>
              <a:rPr lang="en-US" altLang="zh-TW" sz="2200">
                <a:ea typeface="新細明體" panose="02020500000000000000" pitchFamily="18" charset="-120"/>
              </a:rPr>
              <a:t>embed various intelligent components in popular applications</a:t>
            </a:r>
            <a:r>
              <a:rPr lang="en-US" altLang="zh-TW">
                <a:ea typeface="新細明體" panose="02020500000000000000" pitchFamily="18" charset="-120"/>
              </a:rPr>
              <a:t>)</a:t>
            </a:r>
            <a:endParaRPr lang="en-US" altLang="en-US"/>
          </a:p>
        </p:txBody>
      </p:sp>
      <p:sp>
        <p:nvSpPr>
          <p:cNvPr id="12292" name="Slide Number Placeholder 5">
            <a:extLst>
              <a:ext uri="{FF2B5EF4-FFF2-40B4-BE49-F238E27FC236}">
                <a16:creationId xmlns:a16="http://schemas.microsoft.com/office/drawing/2014/main" xmlns="" id="{0756E109-96CF-83E0-74B3-F4BB97A0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493BB9-7AA4-46E8-82CD-2D6F55913F3C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02F05307-2FF8-1606-7672-93D953E0BB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57400" y="762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pic>
        <p:nvPicPr>
          <p:cNvPr id="13315" name="Picture 5">
            <a:extLst>
              <a:ext uri="{FF2B5EF4-FFF2-40B4-BE49-F238E27FC236}">
                <a16:creationId xmlns:a16="http://schemas.microsoft.com/office/drawing/2014/main" xmlns="" id="{886AD0B2-D764-9A3F-2C19-68B30AE3F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62000"/>
            <a:ext cx="86106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xmlns="" id="{811255C2-2D76-FABC-4FBE-ACE89675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FCA707-06DB-4CF4-8294-2BED440EC490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xmlns="" id="{968F1B6C-608A-2E9B-2557-B17AD4F4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8915400" cy="671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xmlns="" id="{9F42D2A5-F99E-92DD-FCA2-97F89B817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7FF97E-0C16-49F7-872A-873F5A5A21BA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32530462-D6BF-326C-D5D1-2417D0320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685800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F87B3253-4ABC-4019-7497-7DC3D4CA9B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8534400" cy="5791200"/>
          </a:xfrm>
        </p:spPr>
        <p:txBody>
          <a:bodyPr/>
          <a:lstStyle/>
          <a:p>
            <a:pPr eaLnBrk="1" hangingPunct="1"/>
            <a:r>
              <a:rPr lang="en-US" altLang="en-US"/>
              <a:t>Applications of artificial intelligence</a:t>
            </a:r>
          </a:p>
          <a:p>
            <a:pPr lvl="1" eaLnBrk="1" hangingPunct="1"/>
            <a:r>
              <a:rPr lang="en-US" altLang="en-US"/>
              <a:t>AI is a collection of concepts and ideas that are related to the development of an intelligent system</a:t>
            </a:r>
          </a:p>
          <a:p>
            <a:pPr lvl="1" eaLnBrk="1" hangingPunct="1"/>
            <a:r>
              <a:rPr lang="en-US" altLang="en-US" sz="2600" b="1"/>
              <a:t>Expert system (ES)</a:t>
            </a:r>
            <a:endParaRPr lang="en-US" altLang="en-US" sz="2600"/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A computer system that applies reasoning methodologies to knowledge in a specific domain to render advice or recommendations, much like a human expert. 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   A computer system that achieves a high level of performance in task areas that, for human beings, require years of special education and training </a:t>
            </a:r>
            <a:endParaRPr lang="en-US" altLang="en-US"/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xmlns="" id="{25B3F049-2CD1-27DC-592F-746CACB6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E78A3E-D0B1-4DFB-9965-3D1D69147D36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3A7D6868-4556-FC3C-A5CD-1AE9444C1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655638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6CCA5FD5-0FA1-3A27-8820-E95DC86AE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38200"/>
            <a:ext cx="83820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Applications of artificial intelligence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b="1"/>
              <a:t>N</a:t>
            </a:r>
            <a:r>
              <a:rPr lang="en-US" altLang="ja-JP" sz="2600" b="1">
                <a:ea typeface="ＭＳ Ｐゴシック" panose="020B0600070205080204" pitchFamily="34" charset="-128"/>
              </a:rPr>
              <a:t>atural language processing (NLP)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Using a natural language processor to interface (conversational type interface) with a computer-based system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/>
              <a:t>Two subfields of NLP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Natural language understanding (computers understand human)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Natural language generation (computers talks like human)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600" b="1"/>
              <a:t>Speech (voice) understanding</a:t>
            </a:r>
            <a:r>
              <a:rPr lang="en-US" altLang="en-US" sz="260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Translation of the human voice into individual words and sentences understandable by a computer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xmlns="" id="{E86BFAA0-D716-5FA7-8301-370BFC0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01A4E2-F9E4-4BF7-8446-8390DE10F1A6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E86B33B2-6437-F58A-2BD9-C7C01EB76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5E2E1ECE-BC63-902F-CB55-B54B783ABD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382000" cy="5486400"/>
          </a:xfrm>
        </p:spPr>
        <p:txBody>
          <a:bodyPr/>
          <a:lstStyle/>
          <a:p>
            <a:pPr eaLnBrk="1" hangingPunct="1"/>
            <a:r>
              <a:rPr lang="en-US" altLang="en-US"/>
              <a:t>Applications of artificial intelligence</a:t>
            </a:r>
          </a:p>
          <a:p>
            <a:pPr lvl="1" eaLnBrk="1" hangingPunct="1"/>
            <a:r>
              <a:rPr lang="en-US" altLang="en-US" sz="2600" b="1"/>
              <a:t>Robotics and sensory systems</a:t>
            </a:r>
            <a:r>
              <a:rPr lang="en-US" altLang="en-US" sz="2600"/>
              <a:t> </a:t>
            </a:r>
          </a:p>
          <a:p>
            <a:pPr lvl="1" eaLnBrk="1" hangingPunct="1"/>
            <a:r>
              <a:rPr lang="en-US" altLang="en-US" sz="2600" b="1"/>
              <a:t>Sensory system</a:t>
            </a:r>
            <a:r>
              <a:rPr lang="en-US" altLang="en-US" sz="2600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 sz="2600"/>
              <a:t>   </a:t>
            </a:r>
            <a:r>
              <a:rPr lang="en-US" altLang="en-US"/>
              <a:t>such as vision systems, tactical systems and signal processing systems.</a:t>
            </a:r>
          </a:p>
          <a:p>
            <a:pPr lvl="1" eaLnBrk="1" hangingPunct="1"/>
            <a:r>
              <a:rPr lang="en-US" altLang="en-US" sz="2600" b="1"/>
              <a:t>Robots 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Machines that have the capability of performing manual functions without human intervention </a:t>
            </a:r>
          </a:p>
          <a:p>
            <a:pPr lvl="1" eaLnBrk="1" hangingPunct="1"/>
            <a:r>
              <a:rPr lang="en-US" altLang="en-US"/>
              <a:t>An “intelligent” robot has some kind of sensory apparatus, such as a camera, that collects information about the robot’s operation and its environment so as to interpret and respond to the change rather than just follow instructions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xmlns="" id="{4E5A9380-3331-C7C6-BED5-B46E282FF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9E1C82-67B0-437D-9AE1-CC9CAA3F719B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E05EB505-7C8B-6016-4E2C-A4D0E3BB5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579438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3BFAA884-0FF9-B930-09F9-FB2F78007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458200" cy="5562600"/>
          </a:xfrm>
        </p:spPr>
        <p:txBody>
          <a:bodyPr/>
          <a:lstStyle/>
          <a:p>
            <a:pPr eaLnBrk="1" hangingPunct="1"/>
            <a:r>
              <a:rPr lang="en-US" altLang="en-US"/>
              <a:t>Computer vision and scene recognition </a:t>
            </a:r>
          </a:p>
          <a:p>
            <a:pPr lvl="1" eaLnBrk="1" hangingPunct="1"/>
            <a:r>
              <a:rPr lang="en-US" altLang="ja-JP" sz="2600" b="1">
                <a:ea typeface="ＭＳ Ｐゴシック" panose="020B0600070205080204" pitchFamily="34" charset="-128"/>
              </a:rPr>
              <a:t>Visual recognition  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The addition of some form of computer intelligence and decision-making to digitized visual information, received from a machine sensor such as a camera </a:t>
            </a:r>
          </a:p>
          <a:p>
            <a:pPr lvl="1" eaLnBrk="1" hangingPunct="1"/>
            <a:r>
              <a:rPr lang="en-US" altLang="en-US"/>
              <a:t>The basic objective of computer vision is to interpret scenarios rather than generate pictures 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xmlns="" id="{93D4AA18-54D3-867E-10BC-146C5309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F8818E-1573-4792-A3C9-3CB16CBD49DF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262B662F-4966-1EF4-436E-09752354A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731838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6AD4F69B-E25C-FED4-8930-DA4C158A2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838200"/>
            <a:ext cx="8382000" cy="5562600"/>
          </a:xfrm>
        </p:spPr>
        <p:txBody>
          <a:bodyPr/>
          <a:lstStyle/>
          <a:p>
            <a:pPr eaLnBrk="1" hangingPunct="1"/>
            <a:r>
              <a:rPr lang="en-US" altLang="en-US" b="1"/>
              <a:t>Intelligent computer-aided instruction</a:t>
            </a:r>
            <a:r>
              <a:rPr lang="en-US" altLang="en-US"/>
              <a:t> </a:t>
            </a:r>
            <a:r>
              <a:rPr lang="en-US" altLang="en-US" b="1"/>
              <a:t>(ICAI)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</a:t>
            </a:r>
            <a:r>
              <a:rPr lang="en-US" altLang="ja-JP" sz="2400">
                <a:ea typeface="ＭＳ Ｐゴシック" panose="020B0600070205080204" pitchFamily="34" charset="-128"/>
              </a:rPr>
              <a:t>The use of AI techniques for training or teaching with a computer </a:t>
            </a:r>
          </a:p>
          <a:p>
            <a:pPr lvl="1" eaLnBrk="1" hangingPunct="1"/>
            <a:r>
              <a:rPr lang="en-US" altLang="en-US" sz="2600" b="1"/>
              <a:t>I</a:t>
            </a:r>
            <a:r>
              <a:rPr lang="en-US" altLang="ja-JP" sz="2600" b="1">
                <a:ea typeface="ＭＳ Ｐゴシック" panose="020B0600070205080204" pitchFamily="34" charset="-128"/>
              </a:rPr>
              <a:t>ntelligent tutoring system (ITS)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Self-tutoring systems that can guide learners in how best to proceed with the learning process (bear on the educational process)</a:t>
            </a:r>
            <a:endParaRPr lang="en-US" altLang="en-US"/>
          </a:p>
        </p:txBody>
      </p:sp>
      <p:sp>
        <p:nvSpPr>
          <p:cNvPr id="19460" name="Slide Number Placeholder 5">
            <a:extLst>
              <a:ext uri="{FF2B5EF4-FFF2-40B4-BE49-F238E27FC236}">
                <a16:creationId xmlns:a16="http://schemas.microsoft.com/office/drawing/2014/main" xmlns="" id="{131AF9DF-1BA0-45AF-3F4B-A5853B40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667D0B-6CBC-45C6-BAA0-59C6ECCA6A34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11" y="0"/>
            <a:ext cx="10515600" cy="1352282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: Course Objectives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4095" y="1146220"/>
            <a:ext cx="11075831" cy="5484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(AI) is a research field that studies how to realize the intelligent human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behaviors on a computer. The ultimate goal of AI is to make a computer that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learn, plan, and solve problems autonomously. Although AI has been studied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more than half a century, we still cannot make a computer that is as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as a human in all aspects, The main research topics in AI include: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solving, reasoning, planning, natural language understanding, computer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vision, automatic programming, machine learning, and so on. Of course, these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are closely related with each other. In this course, we will study the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fundamental knowledge for understanding AI. We will introduce some basic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 for problem solving; knowledge representation and reasoning;</a:t>
            </a:r>
            <a:b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i="0" dirty="0">
                <a:solidFill>
                  <a:srgbClr val="1D21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recognition; fuzzy logic; and neural networks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4CA18D1F-68E0-278B-084A-3E4CE9095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655637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FB87EF28-6210-1A5F-2DAB-C982F5F5C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82000" cy="5334000"/>
          </a:xfrm>
        </p:spPr>
        <p:txBody>
          <a:bodyPr/>
          <a:lstStyle/>
          <a:p>
            <a:pPr eaLnBrk="1" hangingPunct="1"/>
            <a:r>
              <a:rPr lang="en-US" altLang="zh-TW" sz="2600">
                <a:ea typeface="新細明體" panose="02020500000000000000" pitchFamily="18" charset="-120"/>
              </a:rPr>
              <a:t>Automatic programming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Allows computer programs to be automatically generated when AI techniques are embedded in compilers 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xmlns="" id="{D2C9FF88-6E53-E550-D20A-CBDE96D5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B27D76-0798-4D98-B49A-B0F442C7362C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CD164CA1-339B-7EB9-C651-15AF7007E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1112837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BE5305C4-910D-9BD0-D7DA-030861A30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/>
              <a:t>Neural computing </a:t>
            </a:r>
          </a:p>
          <a:p>
            <a:pPr lvl="1" eaLnBrk="1" hangingPunct="1"/>
            <a:r>
              <a:rPr lang="en-US" altLang="zh-TW" sz="2600" b="1">
                <a:ea typeface="新細明體" panose="02020500000000000000" pitchFamily="18" charset="-120"/>
              </a:rPr>
              <a:t>N</a:t>
            </a:r>
            <a:r>
              <a:rPr lang="en-US" altLang="ja-JP" sz="2600" b="1">
                <a:ea typeface="ＭＳ Ｐゴシック" panose="020B0600070205080204" pitchFamily="34" charset="-128"/>
              </a:rPr>
              <a:t>eural (</a:t>
            </a:r>
            <a:r>
              <a:rPr lang="en-US" altLang="zh-TW" sz="2600" b="1">
                <a:ea typeface="新細明體" panose="02020500000000000000" pitchFamily="18" charset="-120"/>
              </a:rPr>
              <a:t>c</a:t>
            </a:r>
            <a:r>
              <a:rPr lang="en-US" altLang="ja-JP" sz="2600" b="1">
                <a:ea typeface="ＭＳ Ｐゴシック" panose="020B0600070205080204" pitchFamily="34" charset="-128"/>
              </a:rPr>
              <a:t>omputing) networks</a:t>
            </a:r>
            <a:endParaRPr lang="en-US" altLang="ja-JP" sz="2600">
              <a:ea typeface="ＭＳ Ｐゴシック" panose="020B0600070205080204" pitchFamily="34" charset="-128"/>
            </a:endParaRP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An experimental computer design aimed at building intelligent computers that operate in a manner modeled on the functioning of the human brain. See artificial neural networks (CANN)</a:t>
            </a:r>
            <a:endParaRPr lang="en-US" altLang="en-US"/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xmlns="" id="{9E90AF5D-AA27-AEF9-AAF8-858D366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9BEAC9-491B-4F1E-90E6-3E1C677E7625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A534A57A-E9EE-BD21-C60C-773BB690A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1036637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1D4EB005-1A90-1171-0925-4393092D4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/>
              <a:t>Game playing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One of the first areas that AI researchers studied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It is a perfect area for investigating new strategies and heuristics because the results are easy to measure </a:t>
            </a:r>
            <a:endParaRPr lang="en-US" altLang="en-US"/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xmlns="" id="{8EB176A5-CA03-116A-F014-44549DAE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870EEA-F1D2-4335-B249-89B5BBEB1F3C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CF482168-CC55-97E9-C134-510C492E01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1036637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99F5F296-78F0-1AEA-4FB6-CC37064FA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/>
              <a:t>L</a:t>
            </a:r>
            <a:r>
              <a:rPr lang="en-US" altLang="zh-TW">
                <a:ea typeface="新細明體" panose="02020500000000000000" pitchFamily="18" charset="-120"/>
              </a:rPr>
              <a:t>anguage translation </a:t>
            </a:r>
          </a:p>
          <a:p>
            <a:pPr lvl="1" eaLnBrk="1" hangingPunct="1"/>
            <a:r>
              <a:rPr lang="en-US" altLang="zh-TW" i="1">
                <a:ea typeface="新細明體" panose="02020500000000000000" pitchFamily="18" charset="-120"/>
              </a:rPr>
              <a:t>Automated translation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uses computer programs to translate words and sentences from one language to another without much interpretation by humans </a:t>
            </a:r>
            <a:endParaRPr lang="en-US" altLang="en-US"/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xmlns="" id="{85303213-06E1-974C-7584-FDDEAD59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CF4525-6209-462F-9A09-A21E9A08A378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FF8E5D45-E1D2-8848-84E3-69D6B6E1C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960437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A6272E2B-8F02-2869-8AC6-2904DAD6D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b="1"/>
              <a:t>F</a:t>
            </a:r>
            <a:r>
              <a:rPr lang="en-US" altLang="ja-JP" b="1">
                <a:ea typeface="ＭＳ Ｐゴシック" panose="020B0600070205080204" pitchFamily="34" charset="-128"/>
              </a:rPr>
              <a:t>uzzy logic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is a technique for processing linguistics terms.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Logically consistent ways of reasoning that can cope with uncertain or partial information; characteristic of human thinking and many expert systems </a:t>
            </a:r>
          </a:p>
          <a:p>
            <a:pPr eaLnBrk="1" hangingPunct="1"/>
            <a:r>
              <a:rPr lang="en-US" altLang="en-US" b="1"/>
              <a:t>G</a:t>
            </a:r>
            <a:r>
              <a:rPr lang="en-US" altLang="zh-TW" b="1">
                <a:ea typeface="新細明體" panose="02020500000000000000" pitchFamily="18" charset="-120"/>
              </a:rPr>
              <a:t>enetic algorithms </a:t>
            </a:r>
          </a:p>
          <a:p>
            <a:pPr lvl="1" eaLnBrk="1" hangingPunct="1"/>
            <a:r>
              <a:rPr lang="en-US" altLang="en-US"/>
              <a:t>Intelligent </a:t>
            </a:r>
            <a:r>
              <a:rPr lang="en-US" altLang="zh-TW">
                <a:ea typeface="新細明體" panose="02020500000000000000" pitchFamily="18" charset="-120"/>
              </a:rPr>
              <a:t>methods that use computers to simulate the process of natural evolution to find patterns from a set of data </a:t>
            </a:r>
            <a:endParaRPr lang="en-US" altLang="en-US"/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xmlns="" id="{3483035A-707D-AA8B-92B2-CD58E194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4E0F4B-FE48-4CEA-A7C5-6056F58D024E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3B3FDDDD-8AB2-4CA7-D2A7-74A9E71C7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1036637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(12.3) The Artificial Intelligence Field</a:t>
            </a:r>
            <a:endParaRPr lang="en-US" altLang="en-US" sz="3000" b="1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9BC7F3E2-1967-2DEB-32E0-6342D052A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en-US" b="1"/>
              <a:t>I</a:t>
            </a:r>
            <a:r>
              <a:rPr lang="en-US" altLang="ja-JP" b="1">
                <a:ea typeface="ＭＳ Ｐゴシック" panose="020B0600070205080204" pitchFamily="34" charset="-128"/>
              </a:rPr>
              <a:t>ntelligent  agent (IA)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</a:t>
            </a:r>
            <a:r>
              <a:rPr lang="en-US" altLang="ja-JP" sz="2400">
                <a:ea typeface="ＭＳ Ｐゴシック" panose="020B0600070205080204" pitchFamily="34" charset="-128"/>
              </a:rPr>
              <a:t>An expert or knowledge-based system embedded in computer-based information systems (or their components) to make them smarter </a:t>
            </a:r>
            <a:endParaRPr lang="en-US" altLang="en-US" sz="2400"/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xmlns="" id="{B37A8C2E-CFD5-0631-7EFB-A66F62AE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D0A764-271D-431D-B526-21FB2343FE43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63FC994F-8F59-6C46-3FA2-66E31C534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84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(12.4) Basic Concepts </a:t>
            </a:r>
            <a:br>
              <a:rPr lang="en-US" altLang="en-US" sz="3000" b="1"/>
            </a:br>
            <a:r>
              <a:rPr lang="en-US" altLang="en-US" sz="3000" b="1"/>
              <a:t>of Expert Systems (ES)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BA809FF4-BEAA-A495-514E-67428114D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ES are computer-based information systems that use expert knowledge to attain high level decision performance in a narrow problem domain.</a:t>
            </a:r>
          </a:p>
          <a:p>
            <a:pPr eaLnBrk="1" hangingPunct="1"/>
            <a:r>
              <a:rPr lang="en-US" altLang="zh-TW" sz="2400">
                <a:ea typeface="新細明體" panose="02020500000000000000" pitchFamily="18" charset="-120"/>
              </a:rPr>
              <a:t>The basic concepts of ES include: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How to determine who experts are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How expertise can be transferred from a person to a computer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How the system works </a:t>
            </a:r>
            <a:endParaRPr lang="en-US" altLang="en-US"/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xmlns="" id="{3907D4C1-DC31-9EDE-3BA5-D8325780E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72456-6B2A-42B8-8709-19F3B0801010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9198189D-3FA2-74D5-6D06-7302421AD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(12.4) Basic Concepts </a:t>
            </a:r>
            <a:br>
              <a:rPr lang="en-US" altLang="en-US" sz="3000" b="1"/>
            </a:br>
            <a:r>
              <a:rPr lang="en-US" altLang="en-US" sz="3000" b="1"/>
              <a:t>of Expert Systems (ES)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39240983-D2CF-3810-B45E-3463B0606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600" b="1"/>
              <a:t>E</a:t>
            </a:r>
            <a:r>
              <a:rPr lang="en-US" altLang="ja-JP" sz="2600" b="1">
                <a:ea typeface="ＭＳ Ｐゴシック" panose="020B0600070205080204" pitchFamily="34" charset="-128"/>
              </a:rPr>
              <a:t>xpert </a:t>
            </a:r>
          </a:p>
          <a:p>
            <a:pPr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	A person who has the special knowledge, judgment, experience, and methods to give advice and solve problems, along with the ability to apply these talents.</a:t>
            </a:r>
          </a:p>
          <a:p>
            <a:pPr eaLnBrk="1" hangingPunct="1"/>
            <a:endParaRPr lang="en-US" altLang="ja-JP" sz="26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Decision performance and the level of knowledge a person has are typically criterion used to determine whether a person is an expert.</a:t>
            </a:r>
          </a:p>
          <a:p>
            <a:pPr eaLnBrk="1" hangingPunct="1"/>
            <a:endParaRPr lang="en-US" altLang="ja-JP" sz="2600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xmlns="" id="{C47F497A-8B09-B580-0E1F-2154E01C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DFC3DD-9298-440D-AC89-81832DB34350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0F44E13-7F6F-F719-7AF8-90B109CE5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(12.4) Basic Concepts </a:t>
            </a:r>
            <a:br>
              <a:rPr lang="en-US" altLang="en-US" sz="3000" b="1"/>
            </a:br>
            <a:r>
              <a:rPr lang="en-US" altLang="en-US" sz="3000" b="1"/>
              <a:t>of Expert Systems (ES)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5F35BF0F-379B-08D0-7F46-65D59EDD5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600" b="1"/>
              <a:t>E</a:t>
            </a:r>
            <a:r>
              <a:rPr lang="en-US" altLang="ja-JP" sz="2600" b="1">
                <a:ea typeface="ＭＳ Ｐゴシック" panose="020B0600070205080204" pitchFamily="34" charset="-128"/>
              </a:rPr>
              <a:t>xpertise</a:t>
            </a:r>
          </a:p>
          <a:p>
            <a:pPr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	The extensive, task-specific knowledge that experts possess.</a:t>
            </a:r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The level of expertise determines the performance of a decision.</a:t>
            </a:r>
          </a:p>
          <a:p>
            <a:pPr eaLnBrk="1" hangingPunct="1"/>
            <a:r>
              <a:rPr lang="en-US" altLang="en-US" sz="2600">
                <a:ea typeface="ＭＳ Ｐゴシック" panose="020B0600070205080204" pitchFamily="34" charset="-128"/>
              </a:rPr>
              <a:t>Training, reading and experience in practice achieve expertise.</a:t>
            </a:r>
            <a:endParaRPr lang="en-US" altLang="en-US" sz="2600"/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xmlns="" id="{0F21F5E0-440F-DDA4-4BD2-A4E298BC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277C0F-F748-460F-92AF-35F1D268C7A6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4C4348B8-71CF-EFCB-6A8E-E97D6C0D1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842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(12.4) Basic Concepts </a:t>
            </a:r>
            <a:br>
              <a:rPr lang="en-US" altLang="en-US" sz="3000" b="1"/>
            </a:br>
            <a:r>
              <a:rPr lang="en-US" altLang="en-US" sz="3000" b="1"/>
              <a:t>of Expert Systems (ES)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xmlns="" id="{8A03FF13-A9F8-BA2C-C138-B0026AA7F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0"/>
            <a:ext cx="8382000" cy="5105400"/>
          </a:xfrm>
        </p:spPr>
        <p:txBody>
          <a:bodyPr/>
          <a:lstStyle/>
          <a:p>
            <a:pPr eaLnBrk="1" hangingPunct="1"/>
            <a:r>
              <a:rPr lang="en-US" altLang="zh-TW" sz="2600">
                <a:ea typeface="新細明體" panose="02020500000000000000" pitchFamily="18" charset="-120"/>
              </a:rPr>
              <a:t>Features of ES 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Expertise: </a:t>
            </a:r>
            <a:r>
              <a:rPr lang="en-US" altLang="zh-TW">
                <a:ea typeface="新細明體" panose="02020500000000000000" pitchFamily="18" charset="-120"/>
              </a:rPr>
              <a:t>An EX must possess expertise that enables it to make expert-level decision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Symbolic reasoning: </a:t>
            </a:r>
            <a:r>
              <a:rPr lang="en-US" altLang="zh-TW">
                <a:ea typeface="新細明體" panose="02020500000000000000" pitchFamily="18" charset="-120"/>
              </a:rPr>
              <a:t>knowledge must be represented symbolically</a:t>
            </a:r>
            <a:endParaRPr lang="en-US" altLang="zh-TW" sz="26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Deep knowledge: </a:t>
            </a:r>
            <a:r>
              <a:rPr lang="en-US" altLang="zh-TW">
                <a:ea typeface="新細明體" panose="02020500000000000000" pitchFamily="18" charset="-120"/>
              </a:rPr>
              <a:t>concerns the level of expertise in a knowledge base.</a:t>
            </a:r>
            <a:endParaRPr lang="en-US" altLang="zh-TW" sz="260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Self-knowledge: </a:t>
            </a:r>
            <a:r>
              <a:rPr lang="en-US" altLang="zh-TW">
                <a:ea typeface="新細明體" panose="02020500000000000000" pitchFamily="18" charset="-120"/>
              </a:rPr>
              <a:t>must have a strong learning capabilities to update their knowledge constantly (from success, failure, and other knowledge resources).</a:t>
            </a:r>
            <a:endParaRPr lang="en-US" altLang="en-US" sz="2600"/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xmlns="" id="{50ABF30F-1906-E942-FAD6-DB5BE96F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E27C63-D12D-40DF-8410-F868D3F728E5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0166" y="351468"/>
            <a:ext cx="1112551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OUTCOMES</a:t>
            </a:r>
          </a:p>
        </p:txBody>
      </p:sp>
      <p:sp>
        <p:nvSpPr>
          <p:cNvPr id="10" name="Oval 9"/>
          <p:cNvSpPr/>
          <p:nvPr/>
        </p:nvSpPr>
        <p:spPr>
          <a:xfrm>
            <a:off x="11217276" y="6324600"/>
            <a:ext cx="444500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20497" y="1170835"/>
            <a:ext cx="88801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3B3EE255-8A42-6310-887C-50299D4BF8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20497" y="2311704"/>
          <a:ext cx="8675404" cy="3031677"/>
        </p:xfrm>
        <a:graphic>
          <a:graphicData uri="http://schemas.openxmlformats.org/drawingml/2006/table">
            <a:tbl>
              <a:tblPr firstRow="1" firstCol="1" bandRow="1"/>
              <a:tblGrid>
                <a:gridCol w="1240825">
                  <a:extLst>
                    <a:ext uri="{9D8B030D-6E8A-4147-A177-3AD203B41FA5}">
                      <a16:colId xmlns="" xmlns:a16="http://schemas.microsoft.com/office/drawing/2014/main" val="2016080454"/>
                    </a:ext>
                  </a:extLst>
                </a:gridCol>
                <a:gridCol w="7434579">
                  <a:extLst>
                    <a:ext uri="{9D8B030D-6E8A-4147-A177-3AD203B41FA5}">
                      <a16:colId xmlns="" xmlns:a16="http://schemas.microsoft.com/office/drawing/2014/main" val="3769952487"/>
                    </a:ext>
                  </a:extLst>
                </a:gridCol>
              </a:tblGrid>
              <a:tr h="964242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CO4</a:t>
                      </a:r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i="0" dirty="0" smtClean="0">
                          <a:solidFill>
                            <a:srgbClr val="1D2125"/>
                          </a:solidFill>
                          <a:effectLst/>
                          <a:latin typeface="Poppins"/>
                        </a:rPr>
                        <a:t>Co4     Design and evaluate intelligent expert models for perception and prediction from intelligent environment.                                                                                                                                                  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69542091"/>
                  </a:ext>
                </a:extLst>
              </a:tr>
              <a:tr h="1446717">
                <a:tc>
                  <a:txBody>
                    <a:bodyPr/>
                    <a:lstStyle/>
                    <a:p>
                      <a:pPr marR="53975" algn="just"/>
                      <a:r>
                        <a:rPr lang="en-US" sz="28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CO5</a:t>
                      </a:r>
                      <a:endParaRPr lang="en-IN" sz="28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i="0" dirty="0" smtClean="0">
                          <a:solidFill>
                            <a:srgbClr val="1D2125"/>
                          </a:solidFill>
                          <a:effectLst/>
                          <a:latin typeface="Poppins"/>
                        </a:rPr>
                        <a:t>                                                                                                                                           </a:t>
                      </a:r>
                    </a:p>
                    <a:p>
                      <a:pPr algn="l"/>
                      <a:r>
                        <a:rPr lang="en-GB" b="0" i="0" dirty="0" smtClean="0">
                          <a:solidFill>
                            <a:srgbClr val="1D2125"/>
                          </a:solidFill>
                          <a:effectLst/>
                          <a:latin typeface="Poppins"/>
                        </a:rPr>
                        <a:t>CO5    Understanding and Implementation of Expert Systems and different Gaming playing approaches for different types of AI applications</a:t>
                      </a:r>
                      <a:endParaRPr lang="en-GB" b="0" i="0" dirty="0">
                        <a:solidFill>
                          <a:srgbClr val="1D2125"/>
                        </a:solidFill>
                        <a:effectLst/>
                        <a:latin typeface="Poppin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8306550"/>
                  </a:ext>
                </a:extLst>
              </a:tr>
              <a:tr h="449412">
                <a:tc>
                  <a:txBody>
                    <a:bodyPr/>
                    <a:lstStyle/>
                    <a:p>
                      <a:pPr marR="53975" algn="just"/>
                      <a:endParaRPr lang="en-IN" sz="2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IN" sz="3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580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2109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EE728EE1-A65C-8B24-7951-A253DEE391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8080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000" b="1"/>
              <a:t>(12.4) Basic Concepts </a:t>
            </a:r>
            <a:br>
              <a:rPr lang="en-US" altLang="en-US" sz="3000" b="1"/>
            </a:br>
            <a:r>
              <a:rPr lang="en-US" altLang="en-US" sz="3000" b="1"/>
              <a:t>of Expert Systems (ES)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3D615DB2-01CB-2C67-BC0B-263A78BB6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868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600">
                <a:ea typeface="新細明體" panose="02020500000000000000" pitchFamily="18" charset="-120"/>
              </a:rPr>
              <a:t>Why we need ES </a:t>
            </a:r>
          </a:p>
          <a:p>
            <a:pPr marL="971550" lvl="1" indent="-514350">
              <a:buFont typeface="Arial Black" panose="020B0A04020102020204" pitchFamily="34" charset="0"/>
              <a:buAutoNum type="arabicPeriod"/>
            </a:pPr>
            <a:r>
              <a:rPr lang="en-US" altLang="zh-TW" sz="2600">
                <a:ea typeface="新細明體" panose="02020500000000000000" pitchFamily="18" charset="-120"/>
              </a:rPr>
              <a:t>Since experts may retire or leave, ES are an excellent tool for preserving professional knowledge crucial to a company's competitiveness </a:t>
            </a:r>
          </a:p>
          <a:p>
            <a:pPr marL="971550" lvl="1" indent="-514350">
              <a:buFont typeface="Arial Black" panose="020B0A04020102020204" pitchFamily="34" charset="0"/>
              <a:buAutoNum type="arabicPeriod"/>
            </a:pPr>
            <a:r>
              <a:rPr lang="en-US" altLang="zh-TW" sz="2600">
                <a:ea typeface="新細明體" panose="02020500000000000000" pitchFamily="18" charset="-120"/>
              </a:rPr>
              <a:t>ES is an excellent tool for documenting professional knowledge for examination or improvement </a:t>
            </a:r>
          </a:p>
          <a:p>
            <a:pPr marL="971550" lvl="1" indent="-514350">
              <a:buFont typeface="Arial Black" panose="020B0A04020102020204" pitchFamily="34" charset="0"/>
              <a:buAutoNum type="arabicPeriod"/>
            </a:pPr>
            <a:r>
              <a:rPr lang="en-US" altLang="zh-TW" sz="2600">
                <a:ea typeface="新細明體" panose="02020500000000000000" pitchFamily="18" charset="-120"/>
              </a:rPr>
              <a:t>ES is a good tool for training new employees and disseminating knowledge in an organization </a:t>
            </a:r>
          </a:p>
          <a:p>
            <a:pPr marL="971550" lvl="1" indent="-514350">
              <a:buFont typeface="Arial Black" panose="020B0A04020102020204" pitchFamily="34" charset="0"/>
              <a:buAutoNum type="arabicPeriod"/>
            </a:pPr>
            <a:r>
              <a:rPr lang="en-US" altLang="zh-TW" sz="2600">
                <a:ea typeface="新細明體" panose="02020500000000000000" pitchFamily="18" charset="-120"/>
              </a:rPr>
              <a:t>ES allow knowledge to be transferred more easily at a lower cost </a:t>
            </a:r>
          </a:p>
          <a:p>
            <a:pPr marL="971550" lvl="1" indent="-514350"/>
            <a:r>
              <a:rPr lang="en-US" altLang="en-US" sz="2200">
                <a:ea typeface="新細明體" panose="02020500000000000000" pitchFamily="18" charset="-120"/>
              </a:rPr>
              <a:t>See table </a:t>
            </a:r>
            <a:r>
              <a:rPr lang="en-US" altLang="en-US" sz="2200">
                <a:solidFill>
                  <a:srgbClr val="FF0000"/>
                </a:solidFill>
                <a:ea typeface="新細明體" panose="02020500000000000000" pitchFamily="18" charset="-120"/>
              </a:rPr>
              <a:t>12.1</a:t>
            </a:r>
            <a:r>
              <a:rPr lang="en-US" altLang="en-US" sz="2200">
                <a:ea typeface="新細明體" panose="02020500000000000000" pitchFamily="18" charset="-120"/>
              </a:rPr>
              <a:t> for comparisons of conventional and experts systems.</a:t>
            </a:r>
          </a:p>
          <a:p>
            <a:pPr marL="971550" lvl="1" indent="-514350"/>
            <a:r>
              <a:rPr lang="en-US" altLang="en-US" sz="2200">
                <a:ea typeface="新細明體" panose="02020500000000000000" pitchFamily="18" charset="-120"/>
              </a:rPr>
              <a:t>See table </a:t>
            </a:r>
            <a:r>
              <a:rPr lang="en-US" altLang="en-US" sz="2200">
                <a:solidFill>
                  <a:srgbClr val="FF0000"/>
                </a:solidFill>
                <a:ea typeface="新細明體" panose="02020500000000000000" pitchFamily="18" charset="-120"/>
              </a:rPr>
              <a:t>12.2</a:t>
            </a:r>
            <a:r>
              <a:rPr lang="en-US" altLang="en-US" sz="2200">
                <a:ea typeface="新細明體" panose="02020500000000000000" pitchFamily="18" charset="-120"/>
              </a:rPr>
              <a:t> for differences between human experts and expert systems</a:t>
            </a:r>
            <a:endParaRPr lang="en-US" altLang="en-US" sz="2200"/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xmlns="" id="{9BC10B1A-A1B0-0825-4C94-AA8A1F3ED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605DB5-4360-4838-9539-C9F5264CC154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233785EC-A4EA-16E4-FEEB-9A2EAA008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077200" cy="731838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(12.5) Applications of 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E16CA032-D004-9698-9B5F-6A2D212D5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382000" cy="5334000"/>
          </a:xfrm>
        </p:spPr>
        <p:txBody>
          <a:bodyPr/>
          <a:lstStyle/>
          <a:p>
            <a:pPr eaLnBrk="1" hangingPunct="1"/>
            <a:r>
              <a:rPr lang="en-US" altLang="zh-TW" sz="2600">
                <a:ea typeface="新細明體" panose="02020500000000000000" pitchFamily="18" charset="-120"/>
              </a:rPr>
              <a:t>Classical successful ES </a:t>
            </a:r>
          </a:p>
          <a:p>
            <a:pPr lvl="1" eaLnBrk="1" hangingPunct="1"/>
            <a:r>
              <a:rPr lang="en-US" altLang="en-US" sz="2600"/>
              <a:t>DENDRAL:  </a:t>
            </a:r>
            <a:r>
              <a:rPr lang="en-US" altLang="en-US"/>
              <a:t>for molecular structure identification</a:t>
            </a:r>
            <a:endParaRPr lang="en-US" altLang="en-US" sz="2600"/>
          </a:p>
          <a:p>
            <a:pPr lvl="1" eaLnBrk="1" hangingPunct="1"/>
            <a:r>
              <a:rPr lang="en-US" altLang="en-US" sz="2600"/>
              <a:t>MYCIN: </a:t>
            </a:r>
            <a:r>
              <a:rPr lang="en-US" altLang="en-US"/>
              <a:t>for medical diagnosis</a:t>
            </a:r>
          </a:p>
          <a:p>
            <a:pPr lvl="1" eaLnBrk="1" hangingPunct="1"/>
            <a:r>
              <a:rPr lang="en-US" altLang="en-US" sz="2600"/>
              <a:t>XCON: </a:t>
            </a:r>
            <a:r>
              <a:rPr lang="en-US" altLang="en-US"/>
              <a:t>for configuration of the VAX computer </a:t>
            </a:r>
          </a:p>
          <a:p>
            <a:pPr lvl="2" eaLnBrk="1" hangingPunct="1"/>
            <a:r>
              <a:rPr lang="en-US" altLang="zh-TW" sz="2600" b="1">
                <a:ea typeface="新細明體" panose="02020500000000000000" pitchFamily="18" charset="-120"/>
              </a:rPr>
              <a:t>R</a:t>
            </a:r>
            <a:r>
              <a:rPr lang="en-US" altLang="ja-JP" sz="2600" b="1">
                <a:ea typeface="ＭＳ Ｐゴシック" panose="020B0600070205080204" pitchFamily="34" charset="-128"/>
              </a:rPr>
              <a:t>ule-</a:t>
            </a:r>
            <a:r>
              <a:rPr lang="en-US" altLang="zh-TW" sz="2600" b="1">
                <a:ea typeface="新細明體" panose="02020500000000000000" pitchFamily="18" charset="-120"/>
              </a:rPr>
              <a:t>b</a:t>
            </a:r>
            <a:r>
              <a:rPr lang="en-US" altLang="ja-JP" sz="2600" b="1">
                <a:ea typeface="ＭＳ Ｐゴシック" panose="020B0600070205080204" pitchFamily="34" charset="-128"/>
              </a:rPr>
              <a:t>ased </a:t>
            </a:r>
            <a:r>
              <a:rPr lang="en-US" altLang="zh-TW" sz="2600" b="1">
                <a:ea typeface="新細明體" panose="02020500000000000000" pitchFamily="18" charset="-120"/>
              </a:rPr>
              <a:t>s</a:t>
            </a:r>
            <a:r>
              <a:rPr lang="en-US" altLang="ja-JP" sz="2600" b="1">
                <a:ea typeface="ＭＳ Ｐゴシック" panose="020B0600070205080204" pitchFamily="34" charset="-128"/>
              </a:rPr>
              <a:t>ystem</a:t>
            </a:r>
          </a:p>
          <a:p>
            <a:pPr lvl="2"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	A system in which knowledge is represented completely in terms of rules (e.g., a system based on production rules)</a:t>
            </a:r>
            <a:endParaRPr lang="en-US" altLang="en-US" sz="2600"/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xmlns="" id="{0BEDFF35-DFC6-C995-B488-603A15E6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90CEA5-5AB4-4999-B90D-EFE23B2A1748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8F361C71-5221-A886-2487-14C552B23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077200" cy="731838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(12.5) Applications of 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F38D265E-1FE2-443B-81EB-EF1D9501F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382000" cy="5334000"/>
          </a:xfrm>
        </p:spPr>
        <p:txBody>
          <a:bodyPr/>
          <a:lstStyle/>
          <a:p>
            <a:pPr eaLnBrk="1" hangingPunct="1"/>
            <a:r>
              <a:rPr lang="en-US" altLang="zh-TW" sz="2600">
                <a:ea typeface="新細明體" panose="02020500000000000000" pitchFamily="18" charset="-120"/>
              </a:rPr>
              <a:t>Newer applications of ES </a:t>
            </a:r>
          </a:p>
          <a:p>
            <a:pPr lvl="1" eaLnBrk="1" hangingPunct="1"/>
            <a:r>
              <a:rPr lang="en-US" altLang="en-US" sz="2600"/>
              <a:t>Credit analysis systems : used in banks for risk management assessment</a:t>
            </a:r>
          </a:p>
          <a:p>
            <a:pPr lvl="1" eaLnBrk="1" hangingPunct="1"/>
            <a:r>
              <a:rPr lang="en-US" altLang="en-US" sz="2600"/>
              <a:t>Pension(</a:t>
            </a:r>
            <a:r>
              <a:rPr lang="ar-JO" altLang="en-US" sz="2600"/>
              <a:t>راتب تقاعد</a:t>
            </a:r>
            <a:r>
              <a:rPr lang="en-US" altLang="en-US" sz="2600"/>
              <a:t>) fund advisors : </a:t>
            </a:r>
            <a:r>
              <a:rPr lang="en-US" altLang="en-US"/>
              <a:t>help employees to plan their retirement through their analysis that calculates their pension benefits under different scenarios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Automated help desks: </a:t>
            </a:r>
            <a:r>
              <a:rPr lang="en-US" altLang="zh-TW">
                <a:ea typeface="新細明體" panose="02020500000000000000" pitchFamily="18" charset="-120"/>
              </a:rPr>
              <a:t>enables small business to deal with customer requests more efficiently 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Homeland security systems:  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Market surveillance </a:t>
            </a:r>
            <a:r>
              <a:rPr lang="ar-JO" altLang="zh-TW" sz="2600">
                <a:ea typeface="新細明體" panose="02020500000000000000" pitchFamily="18" charset="-120"/>
              </a:rPr>
              <a:t>مراقبة</a:t>
            </a:r>
            <a:r>
              <a:rPr lang="en-US" altLang="zh-TW" sz="2600">
                <a:ea typeface="新細明體" panose="02020500000000000000" pitchFamily="18" charset="-120"/>
              </a:rPr>
              <a:t>systems 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Business process reengineering systems </a:t>
            </a:r>
            <a:endParaRPr lang="en-US" altLang="en-US" sz="2600"/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xmlns="" id="{6F609C13-1121-C08B-70C3-815CBE71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4CB7A5-8039-4A7D-911C-AD959BC6B065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25C7262D-41F2-F825-61A3-6F8D1A1A4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84237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(12.5) Applications of 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22C27599-0ED8-4610-2F62-0B91E65572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Areas for ES applications </a:t>
            </a:r>
          </a:p>
          <a:p>
            <a:pPr lvl="1" eaLnBrk="1" hangingPunct="1"/>
            <a:r>
              <a:rPr lang="en-US" altLang="en-US"/>
              <a:t>Finance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Data processing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Marketing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Human resources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Manufacturing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Homeland security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Business process automation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Health care management</a:t>
            </a:r>
            <a:endParaRPr lang="en-US" altLang="en-US"/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xmlns="" id="{65AD8C8F-6650-3F80-5F60-92408377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F7C565-4457-43A9-BBBC-DF78F83D810B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0004F532-9EC6-6490-6218-B2553BA0E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24E6884A-4A2B-CF0D-8FE9-F4220EF3F7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534400" cy="5486400"/>
          </a:xfrm>
        </p:spPr>
        <p:txBody>
          <a:bodyPr/>
          <a:lstStyle/>
          <a:p>
            <a:pPr eaLnBrk="1" hangingPunct="1">
              <a:defRPr/>
            </a:pPr>
            <a:r>
              <a:rPr lang="en-US" sz="2600" b="1" dirty="0"/>
              <a:t>ES environments: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600" b="1" dirty="0"/>
              <a:t>D</a:t>
            </a:r>
            <a:r>
              <a:rPr lang="en-US" altLang="ja-JP" sz="2600" b="1" dirty="0">
                <a:ea typeface="ＭＳ Ｐゴシック" charset="-128"/>
              </a:rPr>
              <a:t>evelopment environments</a:t>
            </a:r>
            <a:r>
              <a:rPr lang="en-US" altLang="ja-JP" sz="2600" dirty="0">
                <a:ea typeface="ＭＳ Ｐゴシック" charset="-128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600" dirty="0">
                <a:ea typeface="ＭＳ Ｐゴシック" charset="-128"/>
              </a:rPr>
              <a:t>	Parts of expert systems that are used by </a:t>
            </a:r>
            <a:r>
              <a:rPr lang="en-US" altLang="ja-JP" sz="2600" dirty="0">
                <a:solidFill>
                  <a:srgbClr val="FF0000"/>
                </a:solidFill>
                <a:ea typeface="ＭＳ Ｐゴシック" charset="-128"/>
              </a:rPr>
              <a:t>builders to build the components and put knowledge into the knowledge base</a:t>
            </a:r>
            <a:r>
              <a:rPr lang="en-US" altLang="ja-JP" sz="2600" dirty="0">
                <a:ea typeface="ＭＳ Ｐゴシック" charset="-128"/>
              </a:rPr>
              <a:t>.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   It includes the knowledge base, the inference engine, knowledge acquisition, and improving reasoning capability.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  The knowledge engineer and the expert are considered part of these environments </a:t>
            </a:r>
            <a:endParaRPr lang="en-US" sz="2600" dirty="0"/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xmlns="" id="{40C17E5D-A523-1542-D679-B00FD7EE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26D8A5-EC8E-4AE8-8416-CBDB367AD78F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D6D888AA-0FF5-115C-3643-1E05A0672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077200" cy="655638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F43A4B24-6A71-AB78-497E-0466B4EC8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  <a:defRPr/>
            </a:pPr>
            <a:r>
              <a:rPr lang="en-US" sz="2600" b="1" dirty="0"/>
              <a:t>C</a:t>
            </a:r>
            <a:r>
              <a:rPr lang="en-US" altLang="ja-JP" sz="2600" b="1" dirty="0">
                <a:ea typeface="ＭＳ Ｐゴシック" charset="-128"/>
              </a:rPr>
              <a:t>onsultation environment</a:t>
            </a:r>
            <a:r>
              <a:rPr lang="en-US" altLang="ja-JP" sz="2600" dirty="0">
                <a:ea typeface="ＭＳ Ｐゴシック" charset="-128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600" dirty="0">
                <a:ea typeface="ＭＳ Ｐゴシック" charset="-128"/>
              </a:rPr>
              <a:t>	The part of an expert system that is used by a </a:t>
            </a:r>
            <a:r>
              <a:rPr lang="en-US" altLang="ja-JP" sz="2600" dirty="0">
                <a:solidFill>
                  <a:srgbClr val="FF0000"/>
                </a:solidFill>
                <a:ea typeface="ＭＳ Ｐゴシック" charset="-128"/>
              </a:rPr>
              <a:t>non-expert</a:t>
            </a:r>
            <a:r>
              <a:rPr lang="en-US" altLang="ja-JP" sz="2600" dirty="0">
                <a:ea typeface="ＭＳ Ｐゴシック" charset="-128"/>
              </a:rPr>
              <a:t> to obtain expert knowledge and advice.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600" dirty="0">
                <a:ea typeface="ＭＳ Ｐゴシック" charset="-128"/>
              </a:rPr>
              <a:t>    It includes the workplace (backboard), inference engine, explanation facility, recommended action, and user interface </a:t>
            </a:r>
            <a:endParaRPr lang="en-US" sz="2600" dirty="0"/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xmlns="" id="{B02F74C8-8168-AE43-B10A-090364CF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3532C2-C981-4921-861F-A09196CDE1E1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E3B501AD-29F9-B69C-C256-FE37DF865F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7620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xmlns="" id="{F340D271-40BD-20F1-8FF6-8AF37F3BF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09601"/>
            <a:ext cx="8610600" cy="613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xmlns="" id="{C6287BA4-82D9-FFC7-B368-2A8B42C7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2661F-B35E-48FD-A2CE-8F1C2C4ECA05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7A60122A-36CF-F798-B813-3F0E464C5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EF11B690-7C09-7BFE-015C-304E096E8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600"/>
              <a:t>Three major components in ES are:</a:t>
            </a:r>
          </a:p>
          <a:p>
            <a:pPr lvl="1" eaLnBrk="1" hangingPunct="1"/>
            <a:r>
              <a:rPr lang="en-US" altLang="en-US" sz="2600"/>
              <a:t>Knowledge base</a:t>
            </a:r>
          </a:p>
          <a:p>
            <a:pPr lvl="1" eaLnBrk="1" hangingPunct="1"/>
            <a:r>
              <a:rPr lang="en-US" altLang="en-US" sz="2600"/>
              <a:t>Inference engine</a:t>
            </a:r>
          </a:p>
          <a:p>
            <a:pPr lvl="1" eaLnBrk="1" hangingPunct="1"/>
            <a:r>
              <a:rPr lang="en-US" altLang="en-US" sz="2600"/>
              <a:t>User interface </a:t>
            </a:r>
          </a:p>
          <a:p>
            <a:pPr eaLnBrk="1" hangingPunct="1"/>
            <a:r>
              <a:rPr lang="en-US" altLang="en-US" sz="2600"/>
              <a:t>ES may also contain:</a:t>
            </a:r>
          </a:p>
          <a:p>
            <a:pPr lvl="1" eaLnBrk="1" hangingPunct="1"/>
            <a:r>
              <a:rPr lang="en-US" altLang="en-US" sz="2600"/>
              <a:t>Knowledge acquisition subsystem</a:t>
            </a:r>
          </a:p>
          <a:p>
            <a:pPr lvl="1" eaLnBrk="1" hangingPunct="1"/>
            <a:r>
              <a:rPr lang="en-US" altLang="en-US" sz="2600"/>
              <a:t>	Blackboard (workplace)</a:t>
            </a:r>
          </a:p>
          <a:p>
            <a:pPr lvl="1" eaLnBrk="1" hangingPunct="1"/>
            <a:r>
              <a:rPr lang="en-US" altLang="en-US" sz="2600"/>
              <a:t>	Explanation subsystem (justifier)</a:t>
            </a:r>
          </a:p>
          <a:p>
            <a:pPr lvl="1" eaLnBrk="1" hangingPunct="1"/>
            <a:r>
              <a:rPr lang="en-US" altLang="en-US" sz="2600"/>
              <a:t>	Knowledge refining system 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xmlns="" id="{BC242530-EE69-4875-993F-84C9DED3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CBF0BF-9642-417F-BD60-BCB92B98E1EE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82FA1DD3-886C-ED22-E4FF-E2B37FE152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478FABF4-25FC-75BC-614B-7416F80ACD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en-US" sz="2600" b="1"/>
              <a:t>K</a:t>
            </a:r>
            <a:r>
              <a:rPr lang="en-US" altLang="ja-JP" sz="2600" b="1">
                <a:ea typeface="ＭＳ Ｐゴシック" panose="020B0600070205080204" pitchFamily="34" charset="-128"/>
              </a:rPr>
              <a:t>nowledge acquisition (KA)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	The extraction and formulation of knowledge derived from various sources, especially from human experts </a:t>
            </a:r>
          </a:p>
          <a:p>
            <a:pPr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    other sources: multimedia documents, textbooks, DB, research reports, and the Web.</a:t>
            </a:r>
          </a:p>
          <a:p>
            <a:pPr eaLnBrk="1" hangingPunct="1"/>
            <a:r>
              <a:rPr lang="en-US" altLang="en-US" sz="2600" b="1"/>
              <a:t>K</a:t>
            </a:r>
            <a:r>
              <a:rPr lang="en-US" altLang="ja-JP" sz="2600" b="1">
                <a:ea typeface="ＭＳ Ｐゴシック" panose="020B0600070205080204" pitchFamily="34" charset="-128"/>
              </a:rPr>
              <a:t>nowledge base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	A collection of facts, rules, and procedures organized into schemas. The assembly of all the relevant information and knowledge about a specific field of interest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Q) What is the difference between the knowledge base of an ES and the knowledge base of an organization?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xmlns="" id="{7A387083-9D18-1F0D-7041-DF1B18F4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307A7E-DB86-48D8-A84B-2BF4A48CC4A4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B0BBF833-A0D8-00F0-BC23-EA215C16A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655637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3DC1B5B2-8EA0-9798-5A79-BC6A2B87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382000" cy="54102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I</a:t>
            </a:r>
            <a:r>
              <a:rPr lang="en-US" altLang="ja-JP" sz="2400" b="1">
                <a:ea typeface="ＭＳ Ｐゴシック" panose="020B0600070205080204" pitchFamily="34" charset="-128"/>
              </a:rPr>
              <a:t>nference engine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The part of an expert system (program) that provides a methodology for reasoning about information in the KB and on the blackboard for formulating conclusions. </a:t>
            </a:r>
          </a:p>
          <a:p>
            <a:pPr eaLnBrk="1" hangingPunct="1"/>
            <a:r>
              <a:rPr lang="en-US" altLang="en-US" sz="2400" b="1"/>
              <a:t>User i</a:t>
            </a:r>
            <a:r>
              <a:rPr lang="en-US" altLang="ja-JP" sz="2400" b="1">
                <a:ea typeface="ＭＳ Ｐゴシック" panose="020B0600070205080204" pitchFamily="34" charset="-128"/>
              </a:rPr>
              <a:t>nterfaces</a:t>
            </a:r>
            <a:r>
              <a:rPr lang="en-US" altLang="ja-JP" sz="24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The parts of computer systems that interact with users, accepting commands from the computer keyboard and displaying the results generated by other parts of the systems </a:t>
            </a:r>
            <a:endParaRPr lang="en-US" altLang="en-US" sz="2400"/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xmlns="" id="{563F20CF-6F0C-94C8-83CA-566B97AA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FBA868-3915-4D56-ADB5-29D98CF6DCB1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52" y="0"/>
            <a:ext cx="10515600" cy="858368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Unit-3 Syllabus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0046F22-0C93-3EB9-8607-C8999271B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638" y="3074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05318" y="1201270"/>
          <a:ext cx="7924799" cy="40150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600319"/>
                <a:gridCol w="3673092"/>
                <a:gridCol w="1651388"/>
              </a:tblGrid>
              <a:tr h="799452">
                <a:tc>
                  <a:txBody>
                    <a:bodyPr/>
                    <a:lstStyle/>
                    <a:p>
                      <a:pPr marL="137160" marR="0"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Unit-3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136525" marR="186055" indent="2540">
                        <a:lnSpc>
                          <a:spcPct val="95000"/>
                        </a:lnSpc>
                        <a:spcBef>
                          <a:spcPts val="4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Contact Hours:15</a:t>
                      </a:r>
                      <a:r>
                        <a:rPr lang="en-US" sz="16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hours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1379632">
                <a:tc>
                  <a:txBody>
                    <a:bodyPr/>
                    <a:lstStyle/>
                    <a:p>
                      <a:pPr marL="139700" marR="413385" indent="2540">
                        <a:lnSpc>
                          <a:spcPct val="98000"/>
                        </a:lnSpc>
                        <a:spcBef>
                          <a:spcPts val="495"/>
                        </a:spcBef>
                        <a:spcAft>
                          <a:spcPts val="0"/>
                        </a:spcAft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effectLst/>
                        </a:rPr>
                        <a:t>Ch1.Expert</a:t>
                      </a:r>
                      <a:r>
                        <a:rPr lang="en-US" sz="16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systems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3350" marR="140970" algn="just">
                        <a:lnSpc>
                          <a:spcPct val="95000"/>
                        </a:lnSpc>
                        <a:spcBef>
                          <a:spcPts val="49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Expert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systems: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Introduction,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structure of expert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systems, Expert System Life Cycle,</a:t>
                      </a:r>
                      <a:r>
                        <a:rPr lang="en-US" sz="16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problem areas addressed by expert systems, Application of Expert,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spc="-10" dirty="0" err="1">
                          <a:solidFill>
                            <a:schemeClr val="tx1"/>
                          </a:solidFill>
                          <a:effectLst/>
                        </a:rPr>
                        <a:t>Knowledg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 Acquisition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Types of</a:t>
                      </a:r>
                      <a:r>
                        <a:rPr lang="en-US" sz="1600" spc="-3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expert</a:t>
                      </a:r>
                      <a:r>
                        <a:rPr lang="en-US" sz="1600" spc="3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systems.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99452">
                <a:tc>
                  <a:txBody>
                    <a:bodyPr/>
                    <a:lstStyle/>
                    <a:p>
                      <a:pPr marL="137160" marR="466090" indent="5715">
                        <a:lnSpc>
                          <a:spcPct val="100000"/>
                        </a:lnSpc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Ch2.Game</a:t>
                      </a:r>
                      <a:r>
                        <a:rPr lang="en-US" sz="16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playing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6525" marR="0"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Game</a:t>
                      </a:r>
                      <a:r>
                        <a:rPr lang="en-US" sz="16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playing</a:t>
                      </a:r>
                      <a:r>
                        <a:rPr lang="en-US" sz="16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Min-Max</a:t>
                      </a:r>
                      <a:r>
                        <a:rPr lang="en-US" sz="160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Search,</a:t>
                      </a:r>
                      <a:r>
                        <a:rPr lang="en-US" sz="1600" spc="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Alpha-Beta</a:t>
                      </a:r>
                      <a:r>
                        <a:rPr lang="en-US" sz="16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Pruning,MonkeyBanana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Problem,Water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Jug Problem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36560">
                <a:tc>
                  <a:txBody>
                    <a:bodyPr/>
                    <a:lstStyle/>
                    <a:p>
                      <a:pPr marL="142875" marR="0">
                        <a:lnSpc>
                          <a:spcPts val="1350"/>
                        </a:lnSpc>
                        <a:spcBef>
                          <a:spcPts val="46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Ch3.</a:t>
                      </a:r>
                    </a:p>
                    <a:p>
                      <a:pPr marL="137160" marR="0">
                        <a:lnSpc>
                          <a:spcPct val="930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Application</a:t>
                      </a:r>
                      <a:r>
                        <a:rPr lang="en-US" sz="16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in</a:t>
                      </a:r>
                      <a:r>
                        <a:rPr lang="en-US" sz="1600" spc="-28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Modern</a:t>
                      </a:r>
                      <a:r>
                        <a:rPr lang="en-US" sz="1600" spc="5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gridSpan="2">
                  <a:txBody>
                    <a:bodyPr/>
                    <a:lstStyle/>
                    <a:p>
                      <a:pPr marL="136525" marR="156845" indent="-3175">
                        <a:lnSpc>
                          <a:spcPct val="95000"/>
                        </a:lnSpc>
                        <a:spcBef>
                          <a:spcPts val="48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Modern</a:t>
                      </a:r>
                      <a:r>
                        <a:rPr lang="en-US" sz="1600" spc="-4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AI</a:t>
                      </a:r>
                      <a:r>
                        <a:rPr lang="en-US" sz="16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application,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decision</a:t>
                      </a:r>
                      <a:r>
                        <a:rPr lang="en-US" sz="16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making</a:t>
                      </a:r>
                      <a:r>
                        <a:rPr lang="en-US" sz="16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6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predictive</a:t>
                      </a:r>
                      <a:r>
                        <a:rPr lang="en-US" sz="1600" spc="26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analysis</a:t>
                      </a:r>
                      <a:r>
                        <a:rPr lang="en-US" sz="16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and</a:t>
                      </a:r>
                      <a:r>
                        <a:rPr lang="en-US" sz="1600" spc="-28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adaptive analytics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1468100" y="1190625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466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2C9EE362-272C-6E92-406B-9CBACA223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731837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F8A9F569-E621-3A9C-8113-D1878C37D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600" b="1"/>
              <a:t>B</a:t>
            </a:r>
            <a:r>
              <a:rPr lang="en-US" altLang="ja-JP" sz="2600" b="1">
                <a:ea typeface="ＭＳ Ｐゴシック" panose="020B0600070205080204" pitchFamily="34" charset="-128"/>
              </a:rPr>
              <a:t>lackboard </a:t>
            </a:r>
            <a:r>
              <a:rPr lang="en-US" altLang="ja-JP" sz="2600" b="1" i="1">
                <a:ea typeface="ＭＳ Ｐゴシック" panose="020B0600070205080204" pitchFamily="34" charset="-128"/>
              </a:rPr>
              <a:t>(workplace)</a:t>
            </a:r>
          </a:p>
          <a:p>
            <a:pPr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	An area of working memory set aside for the description of a current problem and for recording intermediate results in an expert system </a:t>
            </a:r>
          </a:p>
          <a:p>
            <a:pPr eaLnBrk="1" hangingPunct="1"/>
            <a:r>
              <a:rPr lang="en-US" altLang="en-US" sz="2600" b="1"/>
              <a:t>E</a:t>
            </a:r>
            <a:r>
              <a:rPr lang="en-US" altLang="ja-JP" sz="2600" b="1">
                <a:ea typeface="ＭＳ Ｐゴシック" panose="020B0600070205080204" pitchFamily="34" charset="-128"/>
              </a:rPr>
              <a:t>xplanation subsystem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  <a:r>
              <a:rPr lang="en-US" altLang="ja-JP" sz="2600" b="1" i="1">
                <a:ea typeface="ＭＳ Ｐゴシック" panose="020B0600070205080204" pitchFamily="34" charset="-128"/>
              </a:rPr>
              <a:t>(justifier)</a:t>
            </a:r>
          </a:p>
          <a:p>
            <a:pPr eaLnBrk="1" hangingPunct="1">
              <a:buFontTx/>
              <a:buNone/>
            </a:pPr>
            <a:r>
              <a:rPr lang="en-US" altLang="ja-JP" sz="2600">
                <a:ea typeface="ＭＳ Ｐゴシック" panose="020B0600070205080204" pitchFamily="34" charset="-128"/>
              </a:rPr>
              <a:t>	The component of an expert system that can explain the system’s reasoning and justify its conclusions </a:t>
            </a:r>
            <a:endParaRPr lang="en-US" altLang="en-US" sz="2600"/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xmlns="" id="{2795152D-C782-1B8D-1121-BA910AFB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B35403-7D93-4344-86AD-78D14B3261E8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D978C54B-ED5E-4FA4-D15C-F1364CD43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000" b="1"/>
              <a:t>(12.6) Structure of ES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BF0E7F92-BB88-3D1D-8815-6BCB4713D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 b="1"/>
              <a:t>K</a:t>
            </a:r>
            <a:r>
              <a:rPr lang="en-US" altLang="ja-JP" b="1">
                <a:ea typeface="ＭＳ Ｐゴシック" panose="020B0600070205080204" pitchFamily="34" charset="-128"/>
              </a:rPr>
              <a:t>nowledge-refining system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A system that has the ability to analyze its own performance, learn, and improve itself for future consultations </a:t>
            </a:r>
            <a:endParaRPr lang="en-US" altLang="en-US"/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xmlns="" id="{94D4CA31-D717-455A-7546-959EEC8D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F80713-10D9-47EF-B419-886EC103A7BA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B6921626-5A01-B2AE-952C-3511D62F6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839200" cy="655637"/>
          </a:xfrm>
        </p:spPr>
        <p:txBody>
          <a:bodyPr/>
          <a:lstStyle/>
          <a:p>
            <a:pPr eaLnBrk="1" hangingPunct="1"/>
            <a:r>
              <a:rPr lang="en-US" altLang="zh-TW" sz="2600" b="1">
                <a:ea typeface="新細明體" panose="02020500000000000000" pitchFamily="18" charset="-120"/>
              </a:rPr>
              <a:t>(12.7) </a:t>
            </a:r>
            <a:r>
              <a:rPr lang="en-US" altLang="zh-TW" sz="2800" b="1">
                <a:ea typeface="新細明體" panose="02020500000000000000" pitchFamily="18" charset="-120"/>
              </a:rPr>
              <a:t>How ES Work: Inference Mechanisms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n-US" altLang="en-US" sz="280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B4C05780-F613-FB12-4F78-191D25373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5410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Knowledge representation and organization 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Expert knowledge must be represented in a computer-understandable format and organized properly in the knowledge base </a:t>
            </a:r>
          </a:p>
          <a:p>
            <a:pPr lvl="1" eaLnBrk="1" hangingPunct="1"/>
            <a:r>
              <a:rPr lang="en-US" altLang="zh-TW" sz="2600">
                <a:ea typeface="新細明體" panose="02020500000000000000" pitchFamily="18" charset="-120"/>
              </a:rPr>
              <a:t>Different ways of representing human knowledge include: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Production rules: easy to understand and adding new rules is easy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Semantic networks: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Logic</a:t>
            </a:r>
            <a:r>
              <a:rPr lang="en-US" altLang="zh-TW" b="1">
                <a:ea typeface="新細明體" panose="02020500000000000000" pitchFamily="18" charset="-120"/>
              </a:rPr>
              <a:t> </a:t>
            </a:r>
            <a:r>
              <a:rPr lang="en-US" altLang="zh-TW">
                <a:ea typeface="新細明體" panose="02020500000000000000" pitchFamily="18" charset="-120"/>
              </a:rPr>
              <a:t>statements </a:t>
            </a:r>
          </a:p>
          <a:p>
            <a:pPr lvl="1" eaLnBrk="1" hangingPunct="1"/>
            <a:r>
              <a:rPr lang="en-US" altLang="en-US">
                <a:ea typeface="新細明體" panose="02020500000000000000" pitchFamily="18" charset="-120"/>
              </a:rPr>
              <a:t>See </a:t>
            </a:r>
            <a:r>
              <a:rPr lang="en-US" altLang="en-US">
                <a:solidFill>
                  <a:srgbClr val="FF0000"/>
                </a:solidFill>
                <a:ea typeface="新細明體" panose="02020500000000000000" pitchFamily="18" charset="-120"/>
              </a:rPr>
              <a:t>example</a:t>
            </a:r>
            <a:r>
              <a:rPr lang="en-US" altLang="en-US">
                <a:ea typeface="新細明體" panose="02020500000000000000" pitchFamily="18" charset="-120"/>
              </a:rPr>
              <a:t> (rules 1, 2, and 3) page 556</a:t>
            </a:r>
            <a:endParaRPr lang="en-US" altLang="en-US"/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xmlns="" id="{25C4C859-CD59-32D2-D320-20D8BC35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80A80A-7C7D-4D23-AE20-A0C0E1D12114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D51A05BF-0EC8-E492-F1B8-CD14CD59E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839200" cy="960437"/>
          </a:xfrm>
        </p:spPr>
        <p:txBody>
          <a:bodyPr/>
          <a:lstStyle/>
          <a:p>
            <a:pPr eaLnBrk="1" hangingPunct="1"/>
            <a:r>
              <a:rPr lang="en-US" altLang="zh-TW" sz="2800" b="1">
                <a:ea typeface="新細明體" panose="02020500000000000000" pitchFamily="18" charset="-120"/>
              </a:rPr>
              <a:t>(12.7) How ES Work: Inference Mechanisms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n-US" altLang="en-US" sz="2800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10909D1E-84C9-8DBD-BEFD-E5E7FF8A1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inference process </a:t>
            </a:r>
          </a:p>
          <a:p>
            <a:pPr eaLnBrk="1" hangingPunct="1">
              <a:buFontTx/>
              <a:buNone/>
            </a:pPr>
            <a:r>
              <a:rPr lang="en-US" altLang="en-US" i="1" dirty="0"/>
              <a:t>	</a:t>
            </a:r>
            <a:r>
              <a:rPr lang="en-US" altLang="en-US" i="1" dirty="0">
                <a:solidFill>
                  <a:srgbClr val="FF0000"/>
                </a:solidFill>
              </a:rPr>
              <a:t>Inference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t</a:t>
            </a:r>
            <a:r>
              <a:rPr lang="en-US" altLang="zh-TW" dirty="0">
                <a:ea typeface="新細明體" panose="02020500000000000000" pitchFamily="18" charset="-120"/>
              </a:rPr>
              <a:t>he process of chaining multiple rules together based on available data to cover numerous conditions, since expert knowledge can not be represented in single rule.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xmlns="" id="{3D2F2FEF-4D6B-1712-A841-10C4A728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B5D102-78EA-44DC-A3BD-C6EA82710C75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27A98087-AE75-AD73-0B86-F000138988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839200" cy="731837"/>
          </a:xfrm>
        </p:spPr>
        <p:txBody>
          <a:bodyPr/>
          <a:lstStyle/>
          <a:p>
            <a:pPr eaLnBrk="1" hangingPunct="1"/>
            <a:r>
              <a:rPr lang="en-US" altLang="zh-TW" sz="2800" b="1">
                <a:ea typeface="新細明體" panose="02020500000000000000" pitchFamily="18" charset="-120"/>
              </a:rPr>
              <a:t>(12.7) How ES Work: Inference Mechanisms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n-US" altLang="en-US" sz="280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FFF247A2-BF1A-CFE6-72D7-831CFC56B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382000" cy="5410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Popular approaches for inferencing: </a:t>
            </a:r>
          </a:p>
          <a:p>
            <a:pPr lvl="1" eaLnBrk="1" hangingPunct="1"/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F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orward</a:t>
            </a:r>
            <a:r>
              <a:rPr lang="en-US" altLang="ja-JP" b="1">
                <a:ea typeface="ＭＳ Ｐゴシック" panose="020B0600070205080204" pitchFamily="34" charset="-128"/>
              </a:rPr>
              <a:t> chaining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A data-driven search in a rule-based system </a:t>
            </a:r>
          </a:p>
          <a:p>
            <a:pPr lvl="1" eaLnBrk="1" hangingPunct="1"/>
            <a:r>
              <a:rPr lang="en-US" altLang="zh-TW" b="1">
                <a:solidFill>
                  <a:srgbClr val="FF0000"/>
                </a:solidFill>
                <a:ea typeface="新細明體" panose="02020500000000000000" pitchFamily="18" charset="-120"/>
              </a:rPr>
              <a:t>B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ackward</a:t>
            </a:r>
            <a:r>
              <a:rPr lang="en-US" altLang="ja-JP" b="1">
                <a:ea typeface="ＭＳ Ｐゴシック" panose="020B0600070205080204" pitchFamily="34" charset="-128"/>
              </a:rPr>
              <a:t> chaining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A search technique (employing IF-THEN rules) used in production systems that begins with the action clause of a rule and works backward through a chain of rules in an attempt to find a verifiable set of condition clauses 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en-US"/>
              <a:t>See </a:t>
            </a:r>
            <a:r>
              <a:rPr lang="en-US" altLang="en-US">
                <a:solidFill>
                  <a:srgbClr val="FF0000"/>
                </a:solidFill>
              </a:rPr>
              <a:t>table</a:t>
            </a:r>
            <a:r>
              <a:rPr lang="en-US" altLang="en-US"/>
              <a:t> 12.4, page 557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xmlns="" id="{0E8A2B8D-CEC3-EE46-9329-3B659E47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2589EB-2F47-45F3-9FC7-976B1A1ABBE1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2927EA01-1053-81E7-F2A5-52620D79D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915400" cy="808037"/>
          </a:xfrm>
        </p:spPr>
        <p:txBody>
          <a:bodyPr/>
          <a:lstStyle/>
          <a:p>
            <a:pPr eaLnBrk="1" hangingPunct="1"/>
            <a:r>
              <a:rPr lang="en-US" altLang="zh-TW" sz="2800" b="1">
                <a:ea typeface="新細明體" panose="02020500000000000000" pitchFamily="18" charset="-120"/>
              </a:rPr>
              <a:t>(12.7) How ES Work: Inference Mechanisms</a:t>
            </a:r>
            <a:r>
              <a:rPr lang="en-US" altLang="zh-TW" sz="2800">
                <a:ea typeface="新細明體" panose="02020500000000000000" pitchFamily="18" charset="-120"/>
              </a:rPr>
              <a:t> </a:t>
            </a:r>
            <a:endParaRPr lang="en-US" altLang="en-US" sz="2800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59E3FC6B-7DB9-3D3F-41B8-5B3918FB7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1816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Development process of 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Is the process for eliciting knowledge from experts and then storing the knowledge in the knowledge base.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typical process for developing ES includes: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knowledge acquisition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Knowledge representation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Selection of development tools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System prototyping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Evaluation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Improvement </a:t>
            </a:r>
            <a:endParaRPr lang="en-US" altLang="en-US"/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xmlns="" id="{E2AE6515-B435-30F5-6C86-4411C68F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84198D-DB47-46C5-B828-CBE141E2D1AC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B96095A6-4006-DA63-A8EA-4902F4E5A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(12.8) Problem Areas Suitable for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D46017F5-5320-A1AA-F144-6A1D0792B2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19300" y="2286000"/>
            <a:ext cx="3962400" cy="3810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Interpretation 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Prediction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Diagnosis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Design 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Planning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xmlns="" id="{87D59171-BC8E-45F5-D48A-F2A57A4E959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209800"/>
            <a:ext cx="3962400" cy="3886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Monitoring 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Debugging 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Repair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Instruction </a:t>
            </a:r>
          </a:p>
          <a:p>
            <a:pPr eaLnBrk="1" hangingPunct="1"/>
            <a:r>
              <a:rPr lang="en-US" altLang="en-US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xmlns="" id="{384CF456-5B90-1435-634F-D43553BEA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6800"/>
            <a:ext cx="7696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600"/>
              <a:t>Generic categories of ES</a:t>
            </a:r>
          </a:p>
        </p:txBody>
      </p:sp>
      <p:sp>
        <p:nvSpPr>
          <p:cNvPr id="48134" name="Slide Number Placeholder 7">
            <a:extLst>
              <a:ext uri="{FF2B5EF4-FFF2-40B4-BE49-F238E27FC236}">
                <a16:creationId xmlns:a16="http://schemas.microsoft.com/office/drawing/2014/main" xmlns="" id="{C488B939-2A98-8493-21C4-5099CF01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2799F0-0F8D-4BD4-878E-FF0217E13D51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57057D3-B930-466C-A3C3-47BFBBE39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7318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Development of ES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1D57D8B2-ACC9-0200-37D6-30ECCD42C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14400"/>
            <a:ext cx="83820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The development of ES includes: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zh-TW" dirty="0">
                <a:ea typeface="新細明體" charset="-120"/>
              </a:rPr>
              <a:t>Defining the nature and scope of the problem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charset="-120"/>
              </a:rPr>
              <a:t>Rule-based ES are appropriate when the nature of the problem is qualitative, knowledge is explicit, and experts are available to solve the problem effectively and provide their knowledge 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xmlns="" id="{CE096751-1D16-E97C-9C6F-1FB224EE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B82E4B-C3DF-4E49-A140-6F750821115F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E2B9F6BF-8B5B-270E-58B0-8E5F73A27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Development of ES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endParaRPr lang="en-US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0573D2A6-019B-564A-4342-A6AA2D607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marL="514350" indent="-514350"/>
            <a:r>
              <a:rPr lang="en-US" altLang="zh-TW">
                <a:ea typeface="新細明體" panose="02020500000000000000" pitchFamily="18" charset="-120"/>
              </a:rPr>
              <a:t>The development of ES includes:</a:t>
            </a:r>
          </a:p>
          <a:p>
            <a:pPr marL="514350" indent="-514350">
              <a:buFont typeface="Arial Black" panose="020B0A04020102020204" pitchFamily="34" charset="0"/>
              <a:buAutoNum type="arabicPeriod" startAt="2"/>
            </a:pPr>
            <a:r>
              <a:rPr lang="en-US" altLang="zh-TW">
                <a:ea typeface="新細明體" panose="02020500000000000000" pitchFamily="18" charset="-120"/>
              </a:rPr>
              <a:t>Identifying proper experts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 proper expert should have a thorough understanding of: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Problem-solving knowledge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The role of ES and decision support technology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Good communication skills</a:t>
            </a:r>
          </a:p>
        </p:txBody>
      </p:sp>
      <p:sp>
        <p:nvSpPr>
          <p:cNvPr id="50180" name="Slide Number Placeholder 5">
            <a:extLst>
              <a:ext uri="{FF2B5EF4-FFF2-40B4-BE49-F238E27FC236}">
                <a16:creationId xmlns:a16="http://schemas.microsoft.com/office/drawing/2014/main" xmlns="" id="{17DA208A-7BA1-BB63-B597-5E5CE800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9E2C34A-9324-42D5-A404-3F3CF328EC43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9F94A538-B949-6D2E-1A33-A9AED49C8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Development of ES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DE0A3C81-7670-4889-DBE7-B4AE6C013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The development of ES includes:</a:t>
            </a:r>
          </a:p>
          <a:p>
            <a:pPr marL="514350" indent="-514350">
              <a:buFont typeface="+mj-lt"/>
              <a:buAutoNum type="arabicPeriod" startAt="3"/>
              <a:defRPr/>
            </a:pPr>
            <a:r>
              <a:rPr lang="en-US" altLang="zh-TW" dirty="0">
                <a:ea typeface="新細明體" charset="-120"/>
              </a:rPr>
              <a:t>Acquiring knowledge</a:t>
            </a:r>
          </a:p>
          <a:p>
            <a:pPr lvl="1" eaLnBrk="1" hangingPunct="1">
              <a:defRPr/>
            </a:pPr>
            <a:r>
              <a:rPr lang="en-US" altLang="zh-TW" b="1" dirty="0">
                <a:ea typeface="新細明體" charset="-120"/>
              </a:rPr>
              <a:t>K</a:t>
            </a:r>
            <a:r>
              <a:rPr lang="en-US" altLang="ja-JP" b="1" dirty="0">
                <a:ea typeface="ＭＳ Ｐゴシック" charset="-128"/>
              </a:rPr>
              <a:t>nowledge </a:t>
            </a:r>
            <a:r>
              <a:rPr lang="en-US" altLang="zh-TW" b="1" dirty="0">
                <a:ea typeface="新細明體" charset="-120"/>
              </a:rPr>
              <a:t>e</a:t>
            </a:r>
            <a:r>
              <a:rPr lang="en-US" altLang="ja-JP" b="1" dirty="0">
                <a:ea typeface="ＭＳ Ｐゴシック" charset="-128"/>
              </a:rPr>
              <a:t>ngineer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charset="-128"/>
              </a:rPr>
              <a:t>	An AI specialist responsible for the technical side of developing an expert system. The knowledge engineer works closely with the domain expert to capture the expert’s knowledge in a knowledge base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xmlns="" id="{4BED9E2C-DF9D-4C6B-5007-2A5DA057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D09CB2-7175-43A2-8AAF-B3A76A7AB81D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BOOKS</a:t>
            </a: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1700"/>
              </a:spcBef>
              <a:spcAft>
                <a:spcPts val="1200"/>
              </a:spcAft>
              <a:buNone/>
              <a:tabLst>
                <a:tab pos="328930" algn="l"/>
              </a:tabLst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Artificial Intelligence: A Modern Approach by Stuart Russell and Peter Norvig. Prentice-Hall, 2003 (2ndEdition).</a:t>
            </a: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T2</a:t>
            </a:r>
            <a:r>
              <a:rPr lang="en-US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Elaine Riche, Kevin Knight and Shivashankar B. Nair, “Artificial Intelligence”, Third Edition, TMH Educations Pvt. Ltd., 2008</a:t>
            </a:r>
            <a:endParaRPr lang="en-IN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/>
          </a:p>
          <a:p>
            <a:pPr algn="just"/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R1 	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Nils J. Nilsson, “The Quest for Artificial Intelligence”, Second Edition, Cambridge University Press, 2009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R2   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 and Expert Systems – Dan W. Patterson, Prentice Hall of India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ts val="1875"/>
              </a:lnSpc>
              <a:spcAft>
                <a:spcPts val="75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2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266D302C-9EA4-C29D-F1F4-145128A33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Development of ES</a:t>
            </a:r>
            <a:endParaRPr lang="en-US" altLang="en-US" b="1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9A8E5E28-27D7-6A25-4FFF-BC27F67B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The development of ES includes:</a:t>
            </a: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US" altLang="zh-TW" dirty="0">
                <a:ea typeface="新細明體" charset="-120"/>
              </a:rPr>
              <a:t>Selecting the building tools </a:t>
            </a:r>
          </a:p>
          <a:p>
            <a:pPr marL="914400" lvl="1" indent="-514350">
              <a:defRPr/>
            </a:pPr>
            <a:r>
              <a:rPr lang="en-US" altLang="zh-TW" dirty="0">
                <a:ea typeface="新細明體" charset="-120"/>
              </a:rPr>
              <a:t>There are three different kinds of development tools: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US" altLang="zh-TW" dirty="0">
                <a:ea typeface="新細明體" charset="-120"/>
              </a:rPr>
              <a:t>General-purpose development environment </a:t>
            </a:r>
          </a:p>
          <a:p>
            <a:pPr marL="971550" lvl="1" indent="-514350">
              <a:buFont typeface="+mj-lt"/>
              <a:buAutoNum type="arabicParenR"/>
              <a:defRPr/>
            </a:pPr>
            <a:r>
              <a:rPr lang="en-US" altLang="zh-TW" b="1" dirty="0">
                <a:ea typeface="新細明體" charset="-120"/>
              </a:rPr>
              <a:t>E</a:t>
            </a:r>
            <a:r>
              <a:rPr lang="en-US" altLang="ja-JP" b="1" dirty="0">
                <a:ea typeface="ＭＳ Ｐゴシック" charset="-128"/>
              </a:rPr>
              <a:t>xpert system shell </a:t>
            </a:r>
          </a:p>
          <a:p>
            <a:pPr lvl="1" eaLnBrk="1" hangingPunct="1">
              <a:buFontTx/>
              <a:buNone/>
              <a:defRPr/>
            </a:pPr>
            <a:r>
              <a:rPr lang="en-US" altLang="ja-JP" dirty="0">
                <a:ea typeface="ＭＳ Ｐゴシック" charset="-128"/>
              </a:rPr>
              <a:t>	A computer program that facilitates relatively easy implementation of a specific expert system. Analogous to a DSS generator </a:t>
            </a:r>
            <a:endParaRPr lang="en-US" altLang="zh-TW" dirty="0">
              <a:ea typeface="新細明體" charset="-120"/>
            </a:endParaRP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xmlns="" id="{D5ABD18A-79AF-F0B9-415C-1F169C20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B63B2B-3816-495C-904E-4ED2C5D4192F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87218164-AED4-B60F-DDC9-AC395E0801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228600"/>
            <a:ext cx="80772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</a:t>
            </a:r>
            <a:r>
              <a:rPr lang="en-US" altLang="en-US" b="1"/>
              <a:t>Applications of ES</a:t>
            </a: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xmlns="" id="{33566D29-9F4A-8512-E2A7-741B1E9EB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838201"/>
            <a:ext cx="86106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xmlns="" id="{41D52A1C-7DB4-0B01-FFE0-ABAF24B2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BBB91F-9B93-44D1-9BBB-3B638E5EE50C}" type="slidenum">
              <a:rPr lang="en-US" altLang="en-US"/>
              <a:pPr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B52CBF37-E4A1-3C8E-B1E8-6B5606491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9604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Development of ES</a:t>
            </a:r>
            <a:endParaRPr lang="en-US" altLang="en-US" b="1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6C7D06DE-0974-F348-FDE6-089682489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382000" cy="4953000"/>
          </a:xfrm>
        </p:spPr>
        <p:txBody>
          <a:bodyPr/>
          <a:lstStyle/>
          <a:p>
            <a:pPr marL="514350" lvl="1" indent="-514350">
              <a:buNone/>
              <a:defRPr/>
            </a:pPr>
            <a:r>
              <a:rPr lang="en-US" altLang="zh-TW" dirty="0">
                <a:ea typeface="新細明體" charset="-120"/>
              </a:rPr>
              <a:t>There are three different kinds of development tools:</a:t>
            </a:r>
          </a:p>
          <a:p>
            <a:pPr marL="971550" lvl="1" indent="-514350">
              <a:buFont typeface="+mj-lt"/>
              <a:buAutoNum type="arabicParenR" startAt="3"/>
              <a:defRPr/>
            </a:pPr>
            <a:r>
              <a:rPr lang="en-US" altLang="zh-TW" dirty="0">
                <a:ea typeface="新細明體" charset="-120"/>
              </a:rPr>
              <a:t>Tailored turn-key solutions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charset="-120"/>
              </a:rPr>
              <a:t>Contain specific features often required for developing applications in a particular domain  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xmlns="" id="{A15888CD-B3CE-D840-BE41-04ABBE14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51DBC3-262C-436D-BDA3-7F834C1D1632}" type="slidenum">
              <a:rPr lang="en-US" altLang="en-US"/>
              <a:pPr/>
              <a:t>52</a:t>
            </a:fld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20BA57BB-895F-C060-EF88-E160ECA74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9604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Development of ES</a:t>
            </a:r>
            <a:endParaRPr lang="en-US" altLang="en-US" b="1"/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0615647C-4174-8332-550F-DEC25DC19D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The development of ES includes:</a:t>
            </a:r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en-US" altLang="zh-TW" dirty="0">
                <a:ea typeface="新細明體" charset="-120"/>
              </a:rPr>
              <a:t>Choosing an ES development tool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charset="-120"/>
              </a:rPr>
              <a:t>Consider the cost benefits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charset="-120"/>
              </a:rPr>
              <a:t>Consider the technical functionality and flexibility of the tool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charset="-120"/>
              </a:rPr>
              <a:t>Consider the tool's compatibility with the existing information infrastructure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charset="-120"/>
              </a:rPr>
              <a:t>Consider the reliability of and support from the vendor </a:t>
            </a:r>
            <a:endParaRPr lang="en-US" dirty="0"/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xmlns="" id="{57EBEB63-BD01-49AC-EAB2-E859EF60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7CDAAF-C55D-4473-8CB2-C478054DC8D3}" type="slidenum">
              <a:rPr lang="en-US" altLang="en-US"/>
              <a:pPr/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160ADC55-33EA-97EB-4127-CAD27F00C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(12.9) Development of ES</a:t>
            </a:r>
            <a:endParaRPr lang="en-US" altLang="en-US" b="1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3AFF5EC0-BEE4-3BE7-CA18-614598C71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820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charset="-120"/>
              </a:rPr>
              <a:t>The development of ES includes:</a:t>
            </a:r>
          </a:p>
          <a:p>
            <a:pPr marL="514350" indent="-514350">
              <a:buFont typeface="+mj-lt"/>
              <a:buAutoNum type="arabicPeriod" startAt="6"/>
              <a:defRPr/>
            </a:pPr>
            <a:r>
              <a:rPr lang="en-US" altLang="zh-TW" dirty="0">
                <a:ea typeface="新細明體" charset="-120"/>
              </a:rPr>
              <a:t>Coding the system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charset="-120"/>
              </a:rPr>
              <a:t>The major concern at this stage is whether the coding process is efficient and properly managed to avoid errors </a:t>
            </a:r>
          </a:p>
          <a:p>
            <a:pPr marL="514350" indent="-514350">
              <a:buFont typeface="+mj-lt"/>
              <a:buAutoNum type="arabicPeriod" startAt="7"/>
              <a:defRPr/>
            </a:pPr>
            <a:r>
              <a:rPr lang="en-US" altLang="zh-TW" dirty="0">
                <a:ea typeface="新細明體" charset="-120"/>
              </a:rPr>
              <a:t>Evaluating the system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charset="-120"/>
              </a:rPr>
              <a:t>Two kinds of evaluation: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charset="-120"/>
              </a:rPr>
              <a:t>Verification: no error in the code and achieves results the same as that acquired by the expert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charset="-120"/>
              </a:rPr>
              <a:t>Validation: solve the problem correctly</a:t>
            </a:r>
            <a:endParaRPr lang="en-US" dirty="0"/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xmlns="" id="{06082A78-451F-B0D1-50CF-6E4DD3B6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23A5AD-C6CF-4587-A76A-A164B32ADB37}" type="slidenum">
              <a:rPr lang="en-US" altLang="en-US"/>
              <a:pPr/>
              <a:t>54</a:t>
            </a:fld>
            <a:endParaRPr lang="en-US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D5F6E29E-7BA7-398C-49D7-29105571C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82564"/>
            <a:ext cx="87630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52EF9CB5-7BBD-8F9A-1D7D-C7B33AC5A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Benefits of ES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en-US"/>
              <a:t>Increased output and productivity</a:t>
            </a:r>
          </a:p>
          <a:p>
            <a:pPr lvl="1" eaLnBrk="1" hangingPunct="1"/>
            <a:r>
              <a:rPr lang="en-US" altLang="en-US"/>
              <a:t>Decreased decision-making time</a:t>
            </a:r>
          </a:p>
          <a:p>
            <a:pPr lvl="1" eaLnBrk="1" hangingPunct="1"/>
            <a:r>
              <a:rPr lang="en-US" altLang="en-US"/>
              <a:t>Increased process and product quality</a:t>
            </a:r>
          </a:p>
          <a:p>
            <a:pPr lvl="1" eaLnBrk="1" hangingPunct="1"/>
            <a:r>
              <a:rPr lang="en-US" altLang="en-US"/>
              <a:t>Reduced downtime</a:t>
            </a:r>
          </a:p>
          <a:p>
            <a:pPr lvl="1" eaLnBrk="1" hangingPunct="1"/>
            <a:r>
              <a:rPr lang="en-US" altLang="en-US"/>
              <a:t>Capture of scarce expertise</a:t>
            </a:r>
          </a:p>
          <a:p>
            <a:pPr lvl="1" eaLnBrk="1" hangingPunct="1"/>
            <a:r>
              <a:rPr lang="en-US" altLang="en-US"/>
              <a:t>Flexibility </a:t>
            </a:r>
          </a:p>
          <a:p>
            <a:pPr lvl="1" eaLnBrk="1" hangingPunct="1"/>
            <a:r>
              <a:rPr lang="en-US" altLang="en-US"/>
              <a:t>Easier equipment operation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xmlns="" id="{FF5E18CB-BD38-3173-D9B9-679BB331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E1D822-33FE-4F7B-91FB-0F3313D319F4}" type="slidenum">
              <a:rPr lang="en-US" altLang="en-US"/>
              <a:pPr/>
              <a:t>55</a:t>
            </a:fld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6ADC9413-606F-88A8-6EF9-DF79B4C00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9154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4E866A15-A229-3A94-4F3C-ED54DFB8C0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Benefits of ES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en-US"/>
              <a:t>Elimination of the need for expensive equipment</a:t>
            </a:r>
          </a:p>
          <a:p>
            <a:pPr lvl="1" eaLnBrk="1" hangingPunct="1"/>
            <a:r>
              <a:rPr lang="en-US" altLang="en-US"/>
              <a:t>Operation in hazardous environments</a:t>
            </a:r>
          </a:p>
          <a:p>
            <a:pPr lvl="1" eaLnBrk="1" hangingPunct="1"/>
            <a:r>
              <a:rPr lang="en-US" altLang="en-US"/>
              <a:t>Accessibility to knowledge and help desks</a:t>
            </a:r>
          </a:p>
          <a:p>
            <a:pPr lvl="1" eaLnBrk="1" hangingPunct="1"/>
            <a:r>
              <a:rPr lang="en-US" altLang="en-US"/>
              <a:t>Ability to work with incomplete or uncertain information</a:t>
            </a:r>
          </a:p>
          <a:p>
            <a:pPr lvl="1" eaLnBrk="1" hangingPunct="1"/>
            <a:r>
              <a:rPr lang="en-US" altLang="en-US"/>
              <a:t>Provision of training</a:t>
            </a:r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xmlns="" id="{37BA7BCE-F94C-DB73-3B31-5654A817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7B79AB-C70F-4847-900F-A5EE79DEEAC3}" type="slidenum">
              <a:rPr lang="en-US" altLang="en-US"/>
              <a:pPr/>
              <a:t>56</a:t>
            </a:fld>
            <a:endParaRPr lang="en-US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072A2E60-C462-503A-7A60-515455AA0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9154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5C7B13FB-D687-41A4-1B47-7042ECE8F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zh-TW" b="1">
                <a:ea typeface="新細明體" panose="02020500000000000000" pitchFamily="18" charset="-120"/>
              </a:rPr>
              <a:t>Benefits of ES</a:t>
            </a:r>
            <a:r>
              <a:rPr lang="en-US" altLang="zh-TW">
                <a:ea typeface="新細明體" panose="02020500000000000000" pitchFamily="18" charset="-120"/>
              </a:rPr>
              <a:t>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Enhancement of problem solving and decision making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Improved decision-making processes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Improved decision quality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Ability to solve complex problems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Knowledge transfer to remote locations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Enhancement of other information systems</a:t>
            </a: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xmlns="" id="{69B1274B-B671-E017-A3E1-28AE0298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85E875-57D8-47AF-9C3A-0AACD4FB90EB}" type="slidenum">
              <a:rPr lang="en-US" altLang="en-US"/>
              <a:pPr/>
              <a:t>57</a:t>
            </a:fld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467841D8-E679-7157-A04D-151AE16B5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8392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3CFA3E29-79C9-CE35-4F26-AB6A108A9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Problems with ES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Knowledge is not always readily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can be difficult to extract expertise from humans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approach of each expert to a situation assessment may be different yet correct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It is difficult to abstract good situational assessments when under time pressure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Users of ES have natural cognitive limits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ES work well only within a narrow domain of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Most experts have no independent means of checking whether their conclusions are reasonable</a:t>
            </a:r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xmlns="" id="{7C7ED922-4D18-C8AB-094F-E331CD8A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F3B2A2-E425-4748-A698-BE2B4DBF5CB2}" type="slidenum">
              <a:rPr lang="en-US" altLang="en-US"/>
              <a:pPr/>
              <a:t>58</a:t>
            </a:fld>
            <a:endParaRPr lang="en-US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81821DE2-E6AA-7BEB-C0F9-2716A814D1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8392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0957F590-D630-668A-2253-FBE430359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/>
              <a:t>Problems with ES</a:t>
            </a:r>
            <a:r>
              <a:rPr lang="en-US" altLang="en-US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The vocabulary that experts use to express facts and relations is often limited and not understood by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ES construction can be costly because of the expense of knowledge engineers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Lack of trust on the part of end users may be a barrier to ES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Knowledge transfer is subject to a host of perceptual and judgmental biases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ES may not be able to arrive at conclusions in some cases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ES sometimes produce incorrect recommendations</a:t>
            </a:r>
            <a:r>
              <a:rPr lang="en-US" altLang="en-US" sz="1800"/>
              <a:t> </a:t>
            </a:r>
            <a:endParaRPr lang="en-US" altLang="en-US"/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xmlns="" id="{B8097CA0-D663-5881-E89D-63615F1D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6F9102-75F7-4C76-A303-810EB571D879}" type="slidenum">
              <a:rPr lang="en-US" altLang="en-US"/>
              <a:pPr/>
              <a:t>59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8C37C45-E93F-DA9C-D40D-04A053002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Introduction</a:t>
            </a: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D1172D65-A199-A9E0-7743-18DFC9AB1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76800"/>
          </a:xfrm>
        </p:spPr>
        <p:txBody>
          <a:bodyPr/>
          <a:lstStyle/>
          <a:p>
            <a:pPr eaLnBrk="1" hangingPunct="1"/>
            <a:r>
              <a:rPr lang="en-US" altLang="en-US" sz="2400" b="1"/>
              <a:t>A system that integrates knowledge from experts is called a </a:t>
            </a:r>
            <a:r>
              <a:rPr lang="en-US" altLang="en-US" sz="2400" b="1" i="1"/>
              <a:t>knowledge-based decision support system</a:t>
            </a:r>
            <a:r>
              <a:rPr lang="en-US" altLang="en-US" sz="2400" b="1"/>
              <a:t> (</a:t>
            </a:r>
            <a:r>
              <a:rPr lang="en-US" altLang="en-US" sz="2400" b="1" i="1">
                <a:solidFill>
                  <a:srgbClr val="FF0000"/>
                </a:solidFill>
              </a:rPr>
              <a:t>KBDSS</a:t>
            </a:r>
            <a:r>
              <a:rPr lang="en-US" altLang="en-US" sz="2400" b="1"/>
              <a:t>) or </a:t>
            </a:r>
            <a:r>
              <a:rPr lang="en-US" altLang="en-US" sz="2400" b="1" i="1"/>
              <a:t>intelligent decision support system</a:t>
            </a:r>
            <a:r>
              <a:rPr lang="en-US" altLang="en-US" sz="2400" b="1"/>
              <a:t> (</a:t>
            </a:r>
            <a:r>
              <a:rPr lang="en-US" altLang="en-US" sz="2400" b="1" i="1">
                <a:solidFill>
                  <a:srgbClr val="FF0000"/>
                </a:solidFill>
              </a:rPr>
              <a:t>IDSS</a:t>
            </a:r>
            <a:r>
              <a:rPr lang="en-US" altLang="en-US" sz="2400" b="1"/>
              <a:t>).</a:t>
            </a:r>
          </a:p>
          <a:p>
            <a:pPr eaLnBrk="1" hangingPunct="1"/>
            <a:r>
              <a:rPr lang="en-US" altLang="en-US" sz="2400"/>
              <a:t>Some decisions need judgmental knowledge that resides in human experts.</a:t>
            </a:r>
          </a:p>
          <a:p>
            <a:pPr eaLnBrk="1" hangingPunct="1"/>
            <a:r>
              <a:rPr lang="en-US" altLang="en-US" sz="2400"/>
              <a:t>The KBDSS can enhance decisions by supplying tools and enhance computerized DSS.</a:t>
            </a:r>
          </a:p>
          <a:p>
            <a:pPr eaLnBrk="1" hangingPunct="1"/>
            <a:r>
              <a:rPr lang="en-US" altLang="en-US" sz="2400"/>
              <a:t>The foundation of building such systems is the techniques and tools that have been developed in the area of artificial intelligence (</a:t>
            </a:r>
            <a:r>
              <a:rPr lang="en-US" altLang="en-US" sz="2400" i="1">
                <a:solidFill>
                  <a:srgbClr val="FF0000"/>
                </a:solidFill>
              </a:rPr>
              <a:t>AI</a:t>
            </a:r>
            <a:r>
              <a:rPr lang="en-US" altLang="en-US" sz="2400"/>
              <a:t>).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xmlns="" id="{21FC3D84-C4D0-2965-F20B-9BB9FACBD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A6A4E3-6E50-4968-9CD4-227ED10556B4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F7D96D69-E9C6-76AF-CF34-81456EABF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7630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42D21021-E5E4-6F83-9C70-DA134E40F7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/>
              <a:t>Factors in disuse of ES</a:t>
            </a:r>
          </a:p>
          <a:p>
            <a:pPr lvl="1" eaLnBrk="1" hangingPunct="1"/>
            <a:r>
              <a:rPr lang="en-US" altLang="en-US"/>
              <a:t>Lack of system acceptance by users</a:t>
            </a:r>
          </a:p>
          <a:p>
            <a:pPr lvl="1" eaLnBrk="1" hangingPunct="1"/>
            <a:r>
              <a:rPr lang="en-US" altLang="en-US"/>
              <a:t>Inability to retain developers</a:t>
            </a:r>
          </a:p>
          <a:p>
            <a:pPr lvl="1" eaLnBrk="1" hangingPunct="1"/>
            <a:r>
              <a:rPr lang="en-US" altLang="en-US"/>
              <a:t>Problems in transitioning from development to maintenance</a:t>
            </a:r>
          </a:p>
          <a:p>
            <a:pPr lvl="1" eaLnBrk="1" hangingPunct="1"/>
            <a:r>
              <a:rPr lang="en-US" altLang="en-US"/>
              <a:t>Shifts in organizational priorities </a:t>
            </a:r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xmlns="" id="{BA9308C5-EDA2-3F39-ABA3-2AAF3CDB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84E287-C774-4620-BB1F-D4B3A2174993}" type="slidenum">
              <a:rPr lang="en-US" altLang="en-US"/>
              <a:pPr/>
              <a:t>60</a:t>
            </a:fld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7113221C-EF36-36E0-3A8F-C0934355FB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82564"/>
            <a:ext cx="87630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BBE21639-EA29-EB18-2BCC-D95FA8A80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/>
              <a:t>ES success factors </a:t>
            </a:r>
          </a:p>
          <a:p>
            <a:pPr lvl="1" eaLnBrk="1" hangingPunct="1"/>
            <a:r>
              <a:rPr lang="en-US" altLang="en-US"/>
              <a:t>Level of managerial and user involvement </a:t>
            </a:r>
          </a:p>
          <a:p>
            <a:pPr lvl="1" eaLnBrk="1" hangingPunct="1"/>
            <a:r>
              <a:rPr lang="en-US" altLang="en-US"/>
              <a:t>Sufficiently high level of knowledge </a:t>
            </a:r>
          </a:p>
          <a:p>
            <a:pPr lvl="1" eaLnBrk="1" hangingPunct="1"/>
            <a:r>
              <a:rPr lang="en-US" altLang="en-US"/>
              <a:t>Expertise available from at least one cooperative expert </a:t>
            </a:r>
          </a:p>
          <a:p>
            <a:pPr lvl="1" eaLnBrk="1" hangingPunct="1"/>
            <a:r>
              <a:rPr lang="en-US" altLang="en-US"/>
              <a:t>The problem to be solved must be mostly qualitative </a:t>
            </a:r>
          </a:p>
          <a:p>
            <a:pPr lvl="1" eaLnBrk="1" hangingPunct="1"/>
            <a:r>
              <a:rPr lang="en-US" altLang="en-US"/>
              <a:t>The problem must be sufficiently narrow in scope </a:t>
            </a: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xmlns="" id="{C8709952-3772-4F49-3396-F61A3FF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13E773-4A11-4ED3-B565-C4A7BB6F42A2}" type="slidenum">
              <a:rPr lang="en-US" altLang="en-US"/>
              <a:pPr/>
              <a:t>61</a:t>
            </a:fld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11DCC014-8C65-25C7-73C8-DD0422C71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82564"/>
            <a:ext cx="87630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6F63418B-EF34-D681-F5CC-A8D9FBC61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/>
              <a:t>ES success factors </a:t>
            </a:r>
          </a:p>
          <a:p>
            <a:pPr lvl="1" eaLnBrk="1" hangingPunct="1"/>
            <a:r>
              <a:rPr lang="en-US" altLang="en-US"/>
              <a:t>The ES shell must be of high quality and naturally store and manipulate the knowledge</a:t>
            </a:r>
          </a:p>
          <a:p>
            <a:pPr lvl="1" eaLnBrk="1" hangingPunct="1"/>
            <a:r>
              <a:rPr lang="en-US" altLang="en-US"/>
              <a:t>The user interface must be friendly for novice users</a:t>
            </a:r>
          </a:p>
          <a:p>
            <a:pPr lvl="1" eaLnBrk="1" hangingPunct="1"/>
            <a:r>
              <a:rPr lang="en-US" altLang="en-US"/>
              <a:t>The problem must be important and difficult enough to warrant development of an ES</a:t>
            </a:r>
          </a:p>
          <a:p>
            <a:pPr lvl="1" eaLnBrk="1" hangingPunct="1"/>
            <a:r>
              <a:rPr lang="en-US" altLang="en-US"/>
              <a:t>Knowledgeable system developers with good people skills are needed </a:t>
            </a:r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xmlns="" id="{9CB46D72-98A7-046B-ABE6-627A524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2A5A4A-14CF-4143-AB76-FF473B57A4E3}" type="slidenum">
              <a:rPr lang="en-US" altLang="en-US"/>
              <a:pPr/>
              <a:t>62</a:t>
            </a:fld>
            <a:endParaRPr lang="en-US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B6CD5B50-3E2E-7838-EC9B-C606B501D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82564"/>
            <a:ext cx="8763000" cy="1311275"/>
          </a:xfrm>
        </p:spPr>
        <p:txBody>
          <a:bodyPr/>
          <a:lstStyle/>
          <a:p>
            <a:pPr eaLnBrk="1" hangingPunct="1"/>
            <a:r>
              <a:rPr lang="en-US" altLang="zh-TW" sz="3000" b="1">
                <a:ea typeface="新細明體" panose="02020500000000000000" pitchFamily="18" charset="-120"/>
              </a:rPr>
              <a:t>(12.9) Benefits, Limitations, and Success Factors of ES</a:t>
            </a:r>
            <a:r>
              <a:rPr lang="en-US" altLang="zh-TW" sz="3000">
                <a:ea typeface="新細明體" panose="02020500000000000000" pitchFamily="18" charset="-120"/>
              </a:rPr>
              <a:t> </a:t>
            </a:r>
            <a:endParaRPr lang="en-US" altLang="en-US" sz="3000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3A8B40FD-0A54-C756-9949-4FE0A2015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ES success factors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End-user attitudes and expectations must be considered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Management support must be cultivated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End-user training programs are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The organizational environment should favor adoption of new technology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>
                <a:ea typeface="新細明體" panose="02020500000000000000" pitchFamily="18" charset="-120"/>
              </a:rPr>
              <a:t>The application must be well defined, structured, and it should be justified by strategic impact </a:t>
            </a:r>
            <a:endParaRPr lang="en-US" altLang="en-US"/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xmlns="" id="{79FFA239-68FC-EAA2-A43E-9539562E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C886FD-0D6A-4411-AE0D-08DF12A1EE01}" type="slidenum">
              <a:rPr lang="en-US" altLang="en-US"/>
              <a:pPr/>
              <a:t>63</a:t>
            </a:fld>
            <a:endParaRPr lang="en-US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660FA810-D4DF-792B-4BF5-44C8D3E38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ES </a:t>
            </a:r>
            <a:r>
              <a:rPr lang="en-US" altLang="zh-TW" b="1">
                <a:ea typeface="新細明體" panose="02020500000000000000" pitchFamily="18" charset="-120"/>
              </a:rPr>
              <a:t>on the Web</a:t>
            </a:r>
            <a:endParaRPr lang="en-US" altLang="en-US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6B990EAD-61DD-2E7E-5695-CA6571827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82000" cy="4800600"/>
          </a:xfrm>
        </p:spPr>
        <p:txBody>
          <a:bodyPr/>
          <a:lstStyle/>
          <a:p>
            <a:pPr eaLnBrk="1" hangingPunct="1"/>
            <a:r>
              <a:rPr lang="en-US" altLang="en-US"/>
              <a:t>The relationship between ES and the Internet and intranets can be divided into two categories:</a:t>
            </a:r>
          </a:p>
          <a:p>
            <a:pPr lvl="1" eaLnBrk="1" hangingPunct="1"/>
            <a:r>
              <a:rPr lang="en-US" altLang="en-US"/>
              <a:t>The Web supports ES (and other AI) applications</a:t>
            </a:r>
          </a:p>
          <a:p>
            <a:pPr lvl="1" eaLnBrk="1" hangingPunct="1"/>
            <a:r>
              <a:rPr lang="en-US" altLang="en-US"/>
              <a:t>The support ES (and other AI methods) give to the Web </a:t>
            </a:r>
          </a:p>
        </p:txBody>
      </p:sp>
      <p:sp>
        <p:nvSpPr>
          <p:cNvPr id="66564" name="Slide Number Placeholder 5">
            <a:extLst>
              <a:ext uri="{FF2B5EF4-FFF2-40B4-BE49-F238E27FC236}">
                <a16:creationId xmlns:a16="http://schemas.microsoft.com/office/drawing/2014/main" xmlns="" id="{B81F1927-043A-05F0-DFB1-5E99C081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8DB3DA-F377-4FD8-89BE-91A67862B986}" type="slidenum">
              <a:rPr lang="en-US" altLang="en-US"/>
              <a:pPr/>
              <a:t>64</a:t>
            </a:fld>
            <a:endParaRPr lang="en-US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6" y="218820"/>
            <a:ext cx="11147548" cy="589564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Dendral</a:t>
            </a:r>
            <a:endParaRPr lang="en-US" sz="24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6087F02-77BB-97C9-C50F-9DF8D2DF39A2}"/>
              </a:ext>
            </a:extLst>
          </p:cNvPr>
          <p:cNvSpPr txBox="1"/>
          <p:nvPr/>
        </p:nvSpPr>
        <p:spPr>
          <a:xfrm>
            <a:off x="225287" y="13053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Procedure: </a:t>
            </a:r>
          </a:p>
          <a:p>
            <a:pPr algn="just"/>
            <a:r>
              <a:rPr lang="en-US" dirty="0"/>
              <a:t>(a) Spectra data given as input </a:t>
            </a:r>
          </a:p>
          <a:p>
            <a:pPr algn="just"/>
            <a:r>
              <a:rPr lang="en-US" dirty="0"/>
              <a:t>(b) Preliminary analysis determines </a:t>
            </a:r>
          </a:p>
          <a:p>
            <a:pPr algn="just"/>
            <a:r>
              <a:rPr lang="en-US" dirty="0"/>
              <a:t>- Necessary compounds -- spectra data </a:t>
            </a:r>
          </a:p>
          <a:p>
            <a:pPr algn="just"/>
            <a:r>
              <a:rPr lang="en-US" dirty="0"/>
              <a:t>- Forbidden compounds -- spectra data, expert knowledge </a:t>
            </a:r>
          </a:p>
          <a:p>
            <a:pPr algn="just"/>
            <a:r>
              <a:rPr lang="en-US" dirty="0"/>
              <a:t>(c) Generate and test: </a:t>
            </a:r>
          </a:p>
          <a:p>
            <a:pPr algn="just"/>
            <a:r>
              <a:rPr lang="en-US" dirty="0"/>
              <a:t>a) Structure enumerator : can generate all possible compounds </a:t>
            </a:r>
          </a:p>
          <a:p>
            <a:pPr algn="just"/>
            <a:r>
              <a:rPr lang="en-US" dirty="0"/>
              <a:t>- Takes necessary and forbidden lists, and creates a new possible  Compound </a:t>
            </a:r>
          </a:p>
          <a:p>
            <a:pPr algn="just"/>
            <a:r>
              <a:rPr lang="en-US" dirty="0"/>
              <a:t>- Output is formula </a:t>
            </a:r>
          </a:p>
          <a:p>
            <a:pPr algn="just"/>
            <a:r>
              <a:rPr lang="en-US" dirty="0"/>
              <a:t>b) Spectra synthesizer : generates spectra data for this compound </a:t>
            </a:r>
          </a:p>
          <a:p>
            <a:pPr algn="just"/>
            <a:r>
              <a:rPr lang="en-US" dirty="0"/>
              <a:t>c) Matcher - matches synthesized spectra with actual one </a:t>
            </a:r>
          </a:p>
          <a:p>
            <a:pPr algn="just"/>
            <a:r>
              <a:rPr lang="en-US" dirty="0"/>
              <a:t>- compound with best fit is the one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D9D9411-1FA9-9CAA-7BFF-C013389A60AA}"/>
              </a:ext>
            </a:extLst>
          </p:cNvPr>
          <p:cNvSpPr txBox="1"/>
          <p:nvPr/>
        </p:nvSpPr>
        <p:spPr>
          <a:xfrm>
            <a:off x="6461670" y="1781844"/>
            <a:ext cx="518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Working: The spectrogram machine bombard a sample with high energy  electrons, causing the molecule to break up into charged chunks of various sizes. </a:t>
            </a:r>
          </a:p>
          <a:p>
            <a:r>
              <a:rPr lang="en-US" dirty="0"/>
              <a:t>Then, the machine sorts the chunks by passing them through a magnetic field  which deflects the high-charge, low-weight ones more than it does the low-charge,  high charges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804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6" y="218820"/>
            <a:ext cx="11147548" cy="722084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MYCIN </a:t>
            </a:r>
            <a:endParaRPr lang="en-US" sz="24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BF42936-3EE0-C18E-F2F0-753F495F81A1}"/>
              </a:ext>
            </a:extLst>
          </p:cNvPr>
          <p:cNvSpPr txBox="1"/>
          <p:nvPr/>
        </p:nvSpPr>
        <p:spPr>
          <a:xfrm>
            <a:off x="649357" y="21363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a) </a:t>
            </a:r>
            <a:r>
              <a:rPr lang="en-US" dirty="0" err="1"/>
              <a:t>Mycin</a:t>
            </a:r>
            <a:r>
              <a:rPr lang="en-US" dirty="0"/>
              <a:t> is an </a:t>
            </a:r>
            <a:r>
              <a:rPr lang="en-US" dirty="0" err="1"/>
              <a:t>Expte</a:t>
            </a:r>
            <a:r>
              <a:rPr lang="en-US" dirty="0"/>
              <a:t> system for diagnosing and recommending treatment of bacterial  infection of blood. </a:t>
            </a:r>
          </a:p>
          <a:p>
            <a:r>
              <a:rPr lang="en-US" dirty="0"/>
              <a:t>(b) It was developed in Stanford University in California. </a:t>
            </a:r>
          </a:p>
          <a:p>
            <a:r>
              <a:rPr lang="en-US" dirty="0"/>
              <a:t>(c) A consolation with MYCIN begins with request for routine information such as age,  medical history, and so on, progressive to more specific questions as required. </a:t>
            </a:r>
          </a:p>
          <a:p>
            <a:r>
              <a:rPr lang="en-US" dirty="0"/>
              <a:t>(d) MYCIN represented its knowledge as a set of if……….THEN rules with certainty  factors.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3398F83-D219-CB9C-38E2-8F75FAD36F9D}"/>
              </a:ext>
            </a:extLst>
          </p:cNvPr>
          <p:cNvSpPr txBox="1"/>
          <p:nvPr/>
        </p:nvSpPr>
        <p:spPr>
          <a:xfrm>
            <a:off x="6745357" y="1305341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MYCIN has following features: </a:t>
            </a:r>
          </a:p>
          <a:p>
            <a:pPr algn="just"/>
            <a:r>
              <a:rPr lang="en-US" dirty="0"/>
              <a:t>(1) Stanford University in mid 70's. </a:t>
            </a:r>
          </a:p>
          <a:p>
            <a:pPr algn="just"/>
            <a:r>
              <a:rPr lang="en-US" dirty="0"/>
              <a:t>(2) Domain: Medical diagnosis for bacterial and meningitis infections. </a:t>
            </a:r>
          </a:p>
          <a:p>
            <a:pPr algn="just"/>
            <a:r>
              <a:rPr lang="en-US" dirty="0"/>
              <a:t>(3) Task: interview physician, make diagnosis and therapy recommendations </a:t>
            </a:r>
          </a:p>
          <a:p>
            <a:pPr algn="just"/>
            <a:r>
              <a:rPr lang="en-US" dirty="0"/>
              <a:t>(4) Input: Answers to queries. </a:t>
            </a:r>
          </a:p>
          <a:p>
            <a:pPr algn="just"/>
            <a:r>
              <a:rPr lang="en-US" dirty="0"/>
              <a:t>(5) Output: Ordered set of diagnoses and therapies. </a:t>
            </a:r>
          </a:p>
          <a:p>
            <a:pPr algn="just"/>
            <a:r>
              <a:rPr lang="en-US" dirty="0"/>
              <a:t>(6) Architecture: rule-based exhaustive backward chaining with uncertainty. </a:t>
            </a:r>
          </a:p>
          <a:p>
            <a:pPr algn="just"/>
            <a:r>
              <a:rPr lang="en-US" dirty="0"/>
              <a:t>(7) Tools: programmed in LISP (shell called EMYCIN -- empty MYCIN). </a:t>
            </a:r>
          </a:p>
          <a:p>
            <a:pPr algn="just"/>
            <a:r>
              <a:rPr lang="en-US" dirty="0"/>
              <a:t>(8) Results: not in general use, but was ground-breaking work in  diagnostic consultation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86561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6" y="218820"/>
            <a:ext cx="11147548" cy="589564"/>
          </a:xfrm>
        </p:spPr>
        <p:txBody>
          <a:bodyPr>
            <a:normAutofit fontScale="9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Mycin</a:t>
            </a:r>
            <a:endParaRPr lang="en-US" sz="248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838261A-7DCC-31CF-B203-D40C7505E248}"/>
              </a:ext>
            </a:extLst>
          </p:cNvPr>
          <p:cNvSpPr txBox="1"/>
          <p:nvPr/>
        </p:nvSpPr>
        <p:spPr>
          <a:xfrm>
            <a:off x="516835" y="2001152"/>
            <a:ext cx="10694504" cy="413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NewRomanPS-BoldMT_s"/>
              </a:rPr>
              <a:t>Working 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_x"/>
              </a:rPr>
              <a:t>MYCIN’s expertise knowledge lies in the domain of bacterial infections. MYCIN’s pools of knowledge consist of approximately 500 antecedent- consequently rules which give MYCIN the ability to recognize about 100 causes of bacterial infections. MYCIN helps the physician to prescribe disease- specific drugs. MYCIN informs itself about particular cases by requesting information from the physician about patient’s symptoms. At each point the question MYCIN asks is determined by MYCIN’s current hypothesis &amp; the answer to all previous question at the end, it provides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1212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Artificial Intelligence: A Modern Approach by Stuart Russell and Peter Norvig. Prentice-Hall, 2003 (2nd Edition).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50813-634B-403A-824A-4F332B97447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483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4686918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8C6F3F28-25A8-4E20-83C7-12F88E7C28D0}"/>
              </a:ext>
            </a:extLst>
          </p:cNvPr>
          <p:cNvCxnSpPr>
            <a:cxnSpLocks/>
          </p:cNvCxnSpPr>
          <p:nvPr/>
        </p:nvCxnSpPr>
        <p:spPr>
          <a:xfrm>
            <a:off x="9347200" y="0"/>
            <a:ext cx="1828800" cy="1828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8E1879BF-80CB-413D-9BC1-C05963A116D7}"/>
              </a:ext>
            </a:extLst>
          </p:cNvPr>
          <p:cNvCxnSpPr>
            <a:cxnSpLocks/>
          </p:cNvCxnSpPr>
          <p:nvPr/>
        </p:nvCxnSpPr>
        <p:spPr>
          <a:xfrm>
            <a:off x="10169128" y="0"/>
            <a:ext cx="663972" cy="6639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D354CBC-26FA-4C5C-B91C-AD6F2AE53BC2}"/>
              </a:ext>
            </a:extLst>
          </p:cNvPr>
          <p:cNvCxnSpPr>
            <a:cxnSpLocks/>
          </p:cNvCxnSpPr>
          <p:nvPr/>
        </p:nvCxnSpPr>
        <p:spPr>
          <a:xfrm>
            <a:off x="733426" y="6294597"/>
            <a:ext cx="558345" cy="55834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B6F6E02B-7F30-40ED-9667-2C98864546BE}"/>
              </a:ext>
            </a:extLst>
          </p:cNvPr>
          <p:cNvCxnSpPr>
            <a:cxnSpLocks/>
          </p:cNvCxnSpPr>
          <p:nvPr/>
        </p:nvCxnSpPr>
        <p:spPr>
          <a:xfrm>
            <a:off x="390526" y="5129689"/>
            <a:ext cx="1728311" cy="172831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1485902" y="2249080"/>
            <a:ext cx="10725148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Segoe UI" panose="020B0502040204020203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41599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898774" y="1214279"/>
            <a:ext cx="2430463" cy="322580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237520" y="152400"/>
            <a:ext cx="410563" cy="1612900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4026" y="0"/>
              <a:ext cx="219431" cy="2109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4262" y="408599"/>
              <a:ext cx="219194" cy="4944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2"/>
              <a:ext cx="217937" cy="220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3" name="Object 32">
              <a:extLst>
                <a:ext uri="{FF2B5EF4-FFF2-40B4-BE49-F238E27FC236}">
                  <a16:creationId xmlns:a16="http://schemas.microsoft.com/office/drawing/2014/main" xmlns="" id="{CAD0D7B8-E462-453C-B296-CA0154FA54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xmlns="" id="{CAD0D7B8-E462-453C-B296-CA0154FA54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"/>
          <p:cNvSpPr/>
          <p:nvPr/>
        </p:nvSpPr>
        <p:spPr>
          <a:xfrm>
            <a:off x="4114005" y="4994043"/>
            <a:ext cx="261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asper" panose="02000506000000020004" pitchFamily="2" charset="0"/>
                <a:cs typeface="Segoe UI" panose="020B0502040204020203" pitchFamily="34" charset="0"/>
              </a:rPr>
              <a:t> </a:t>
            </a:r>
            <a:endParaRPr lang="en-US" sz="3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FFF1DF98-776E-114D-4EF2-C54FEB010D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808037"/>
          </a:xfrm>
        </p:spPr>
        <p:txBody>
          <a:bodyPr/>
          <a:lstStyle/>
          <a:p>
            <a:pPr eaLnBrk="1" hangingPunct="1"/>
            <a:r>
              <a:rPr lang="en-US" altLang="en-US" b="1"/>
              <a:t>12.1 Opening Vignette</a:t>
            </a:r>
            <a:endParaRPr lang="en-US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AEE6B52E-8F4E-F8AF-64AF-90E924B82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1430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400"/>
              <a:t>Knowledge in association is often lost due to employee turnover.</a:t>
            </a:r>
          </a:p>
          <a:p>
            <a:pPr eaLnBrk="1" hangingPunct="1"/>
            <a:r>
              <a:rPr lang="en-US" altLang="en-US" sz="2400"/>
              <a:t>Rules of business is coded in complex if-then statements makes its change and development a slow and expensive process.</a:t>
            </a:r>
          </a:p>
          <a:p>
            <a:pPr eaLnBrk="1" hangingPunct="1"/>
            <a:r>
              <a:rPr lang="en-US" altLang="en-US" sz="2400"/>
              <a:t>The need for rule-based intelligent system that can automate certain decision-making events is necessary.</a:t>
            </a:r>
          </a:p>
          <a:p>
            <a:pPr eaLnBrk="1" hangingPunct="1"/>
            <a:r>
              <a:rPr lang="en-US" altLang="en-US" sz="2400">
                <a:solidFill>
                  <a:srgbClr val="FF0000"/>
                </a:solidFill>
              </a:rPr>
              <a:t>Rule-based</a:t>
            </a:r>
            <a:r>
              <a:rPr lang="en-US" altLang="en-US" sz="2400"/>
              <a:t> system is a system that allows experts to describe their knowledge in plain English, then converts that description into business rules, which can be incorporated into a rule base for further inference 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xmlns="" id="{C521FFE9-67B5-FC70-A412-8B57DEE1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8EB82C-9838-41F1-A870-08AC831F1069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44EC3D17-D551-60F8-A4BB-8C88C8C2C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en-US" sz="3000" b="1" dirty="0"/>
              <a:t>(12.2) Concepts and Definitions of Artificial Intelligence</a:t>
            </a:r>
            <a:r>
              <a:rPr lang="en-US" altLang="en-US" sz="3000" dirty="0"/>
              <a:t> </a:t>
            </a:r>
            <a:r>
              <a:rPr lang="en-US" altLang="en-US" sz="3000" dirty="0" smtClean="0"/>
              <a:t>in terms of expert system</a:t>
            </a:r>
            <a:endParaRPr lang="en-US" altLang="en-US" sz="3000" dirty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2123C1CA-2CCA-7135-E04D-39BD576A6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8534400" cy="5257800"/>
          </a:xfrm>
        </p:spPr>
        <p:txBody>
          <a:bodyPr/>
          <a:lstStyle/>
          <a:p>
            <a:pPr eaLnBrk="1" hangingPunct="1"/>
            <a:r>
              <a:rPr lang="en-US" altLang="en-US" sz="2400"/>
              <a:t>In some decision situations, the support of data and models may not be sufficient. Additional support is needed, such as that provided by rule-base expert systems (ES) to substitute for human expertise by supplying knowledge.</a:t>
            </a:r>
          </a:p>
          <a:p>
            <a:pPr eaLnBrk="1" hangingPunct="1"/>
            <a:r>
              <a:rPr lang="en-US" altLang="en-US" sz="2400" b="1"/>
              <a:t>Knowledge-based systems (KBS</a:t>
            </a:r>
            <a:r>
              <a:rPr lang="en-US" altLang="en-US" sz="240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Technologies that use </a:t>
            </a:r>
            <a:r>
              <a:rPr lang="en-US" altLang="zh-TW" sz="2400">
                <a:ea typeface="新細明體" panose="02020500000000000000" pitchFamily="18" charset="-120"/>
              </a:rPr>
              <a:t>qualitative </a:t>
            </a:r>
            <a:r>
              <a:rPr lang="en-US" altLang="zh-TW" sz="2400" i="1">
                <a:ea typeface="新細明體" panose="02020500000000000000" pitchFamily="18" charset="-120"/>
              </a:rPr>
              <a:t>knowledge</a:t>
            </a:r>
            <a:r>
              <a:rPr lang="en-US" altLang="zh-TW" sz="2400">
                <a:ea typeface="新細明體" panose="02020500000000000000" pitchFamily="18" charset="-120"/>
              </a:rPr>
              <a:t> rather than mathematical models to provide the needed supports </a:t>
            </a:r>
          </a:p>
          <a:p>
            <a:pPr eaLnBrk="1" hangingPunct="1">
              <a:buFontTx/>
              <a:buNone/>
            </a:pPr>
            <a:endParaRPr lang="en-US" altLang="en-US" sz="240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en-US" sz="2400">
                <a:ea typeface="新細明體" panose="02020500000000000000" pitchFamily="18" charset="-120"/>
              </a:rPr>
              <a:t>The major technology underlying these applications is </a:t>
            </a:r>
            <a:r>
              <a:rPr lang="en-US" altLang="en-US" sz="2400" i="1">
                <a:solidFill>
                  <a:srgbClr val="FF0000"/>
                </a:solidFill>
                <a:ea typeface="新細明體" panose="02020500000000000000" pitchFamily="18" charset="-120"/>
              </a:rPr>
              <a:t>artificial intelligence</a:t>
            </a:r>
            <a:endParaRPr lang="en-US" altLang="en-US" sz="2400" i="1">
              <a:solidFill>
                <a:srgbClr val="FF0000"/>
              </a:solidFill>
            </a:endParaRPr>
          </a:p>
        </p:txBody>
      </p:sp>
      <p:sp>
        <p:nvSpPr>
          <p:cNvPr id="8196" name="Slide Number Placeholder 5">
            <a:extLst>
              <a:ext uri="{FF2B5EF4-FFF2-40B4-BE49-F238E27FC236}">
                <a16:creationId xmlns:a16="http://schemas.microsoft.com/office/drawing/2014/main" xmlns="" id="{C216F8D3-ACB3-FF76-82C7-AA14DDE8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0AEDE2-5D45-49BB-85C4-94218C4ABC6E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38AB7570-DD22-7252-409B-7F8C954B4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2564"/>
            <a:ext cx="8077200" cy="960437"/>
          </a:xfrm>
        </p:spPr>
        <p:txBody>
          <a:bodyPr/>
          <a:lstStyle/>
          <a:p>
            <a:pPr eaLnBrk="1" hangingPunct="1"/>
            <a:r>
              <a:rPr lang="en-US" altLang="en-US" sz="3000" b="1"/>
              <a:t>(12.2) Concepts and Definitions of Artificial Intelligence</a:t>
            </a:r>
            <a:r>
              <a:rPr lang="en-US" altLang="en-US" sz="3000"/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7FF09729-2003-3346-0010-4AD95E43A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5344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Artificial intelligence (AI) definitions </a:t>
            </a:r>
          </a:p>
          <a:p>
            <a:pPr lvl="1" eaLnBrk="1" hangingPunct="1"/>
            <a:r>
              <a:rPr lang="en-US" altLang="en-US" b="1"/>
              <a:t>A</a:t>
            </a:r>
            <a:r>
              <a:rPr lang="en-US" altLang="ja-JP" b="1">
                <a:ea typeface="ＭＳ Ｐゴシック" panose="020B0600070205080204" pitchFamily="34" charset="-128"/>
              </a:rPr>
              <a:t>rtificial intelligence (AI)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The subfield of computer science concerned with studying thoughts processes of humans and representing those processes via machines.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How to make computers do things that, at the moment, people are better</a:t>
            </a:r>
          </a:p>
          <a:p>
            <a:pPr lvl="1" eaLnBrk="1" hangingPunct="1"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AI’s goal is to mimic human intelligence</a:t>
            </a:r>
          </a:p>
          <a:p>
            <a:pPr lvl="1" eaLnBrk="1" hangingPunct="1"/>
            <a:r>
              <a:rPr lang="en-US" altLang="en-US" b="1"/>
              <a:t>Turing test</a:t>
            </a:r>
            <a:r>
              <a:rPr lang="en-US" altLang="en-US"/>
              <a:t> 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	A test designed to measure the “intelligence” of a computer </a:t>
            </a:r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xmlns="" id="{14802966-D475-0495-9F40-808DE986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B688D0-6EFC-427C-9C6F-605B00E05FE6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2BFF99-5F93-4759-91EF-2AFD00F1E8C7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2033</TotalTime>
  <Words>2810</Words>
  <Application>Microsoft Office PowerPoint</Application>
  <PresentationFormat>Widescreen</PresentationFormat>
  <Paragraphs>496</Paragraphs>
  <Slides>69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7" baseType="lpstr">
      <vt:lpstr>Arial Unicode MS</vt:lpstr>
      <vt:lpstr>ＭＳ Ｐゴシック</vt:lpstr>
      <vt:lpstr>Arial</vt:lpstr>
      <vt:lpstr>Arial Black</vt:lpstr>
      <vt:lpstr>Calibri</vt:lpstr>
      <vt:lpstr>Calibri Light</vt:lpstr>
      <vt:lpstr>Cambria</vt:lpstr>
      <vt:lpstr>Casper</vt:lpstr>
      <vt:lpstr>DejaVuSans_x</vt:lpstr>
      <vt:lpstr>Karla</vt:lpstr>
      <vt:lpstr>新細明體</vt:lpstr>
      <vt:lpstr>Poppins</vt:lpstr>
      <vt:lpstr>Segoe UI</vt:lpstr>
      <vt:lpstr>Times New Roman</vt:lpstr>
      <vt:lpstr>TimesNewRomanPS-BoldMT_s</vt:lpstr>
      <vt:lpstr>1_Office Theme</vt:lpstr>
      <vt:lpstr>Contents Slide Master</vt:lpstr>
      <vt:lpstr>CorelDRAW</vt:lpstr>
      <vt:lpstr>PowerPoint Presentation</vt:lpstr>
      <vt:lpstr>Artificial Intelligence : Course Objectives</vt:lpstr>
      <vt:lpstr>COURSE OUTCOMES</vt:lpstr>
      <vt:lpstr>Unit-3 Syllabus</vt:lpstr>
      <vt:lpstr>SUGGESTIVE READINGS</vt:lpstr>
      <vt:lpstr>Introduction</vt:lpstr>
      <vt:lpstr>12.1 Opening Vignette</vt:lpstr>
      <vt:lpstr>(12.2) Concepts and Definitions of Artificial Intelligence in terms of expert system</vt:lpstr>
      <vt:lpstr>(12.2) Concepts and Definitions of Artificial Intelligence </vt:lpstr>
      <vt:lpstr>(12.2) Concepts and Definitions of Artificial Intelligence </vt:lpstr>
      <vt:lpstr>(12.2) Concepts and Definitions of Artificial Intelligence </vt:lpstr>
      <vt:lpstr>(12.3) The Artificial Intelligence Field in expert sysyem</vt:lpstr>
      <vt:lpstr>(12.3) The Artificial Intelligence Field</vt:lpstr>
      <vt:lpstr>PowerPoint Presentation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(12.3) The Artificial Intelligence Field</vt:lpstr>
      <vt:lpstr>(12.4) Basic Concepts  of Expert Systems (ES)</vt:lpstr>
      <vt:lpstr>(12.4) Basic Concepts  of Expert Systems (ES)</vt:lpstr>
      <vt:lpstr>(12.4) Basic Concepts  of Expert Systems (ES)</vt:lpstr>
      <vt:lpstr>(12.4) Basic Concepts  of Expert Systems (ES)</vt:lpstr>
      <vt:lpstr>(12.4) Basic Concepts  of Expert Systems (ES)</vt:lpstr>
      <vt:lpstr>(12.5) Applications of ES</vt:lpstr>
      <vt:lpstr>(12.5) Applications of ES</vt:lpstr>
      <vt:lpstr>(12.5) Applications of ES</vt:lpstr>
      <vt:lpstr>(12.6) Structure of ES</vt:lpstr>
      <vt:lpstr>(12.6) Structure of ES</vt:lpstr>
      <vt:lpstr>(12.6) Structure of ES</vt:lpstr>
      <vt:lpstr>(12.6) Structure of ES</vt:lpstr>
      <vt:lpstr>(12.6) Structure of ES</vt:lpstr>
      <vt:lpstr>(12.6) Structure of ES</vt:lpstr>
      <vt:lpstr>(12.6) Structure of ES</vt:lpstr>
      <vt:lpstr>(12.6) Structure of ES</vt:lpstr>
      <vt:lpstr>(12.7) How ES Work: Inference Mechanisms </vt:lpstr>
      <vt:lpstr>(12.7) How ES Work: Inference Mechanisms </vt:lpstr>
      <vt:lpstr>(12.7) How ES Work: Inference Mechanisms </vt:lpstr>
      <vt:lpstr>(12.7) How ES Work: Inference Mechanisms </vt:lpstr>
      <vt:lpstr>(12.8) Problem Areas Suitable for ES </vt:lpstr>
      <vt:lpstr>(12.9) Development of ES </vt:lpstr>
      <vt:lpstr>(12.9) Development of ES </vt:lpstr>
      <vt:lpstr>(12.9) Development of ES </vt:lpstr>
      <vt:lpstr>(12.9) Development of ES</vt:lpstr>
      <vt:lpstr>(12.9) Applications of ES</vt:lpstr>
      <vt:lpstr>(12.9) Development of ES</vt:lpstr>
      <vt:lpstr>(12.9) Development of ES</vt:lpstr>
      <vt:lpstr>(12.9) Development of ES</vt:lpstr>
      <vt:lpstr>(12.9) Benefits, Limitations, and Success Factors of ES </vt:lpstr>
      <vt:lpstr>(12.9) Benefits, Limitations, and Success Factors of ES </vt:lpstr>
      <vt:lpstr>(12.9) Benefits, Limitations, and Success Factors of ES </vt:lpstr>
      <vt:lpstr>(12.9) Benefits, Limitations, and Success Factors of ES </vt:lpstr>
      <vt:lpstr>(12.9) Benefits, Limitations, and Success Factors of ES </vt:lpstr>
      <vt:lpstr>(12.9) Benefits, Limitations, and Success Factors of ES </vt:lpstr>
      <vt:lpstr>(12.9) Benefits, Limitations, and Success Factors of ES </vt:lpstr>
      <vt:lpstr>(12.9) Benefits, Limitations, and Success Factors of ES </vt:lpstr>
      <vt:lpstr>(12.9) Benefits, Limitations, and Success Factors of ES </vt:lpstr>
      <vt:lpstr>ES on the Web</vt:lpstr>
      <vt:lpstr>Dendral</vt:lpstr>
      <vt:lpstr>MYCIN </vt:lpstr>
      <vt:lpstr>Mycin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admin</cp:lastModifiedBy>
  <cp:revision>174</cp:revision>
  <dcterms:created xsi:type="dcterms:W3CDTF">2019-01-09T10:33:58Z</dcterms:created>
  <dcterms:modified xsi:type="dcterms:W3CDTF">2024-06-12T06:52:29Z</dcterms:modified>
</cp:coreProperties>
</file>