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0"/>
  </p:notesMasterIdLst>
  <p:handoutMasterIdLst>
    <p:handoutMasterId r:id="rId21"/>
  </p:handoutMasterIdLst>
  <p:sldIdLst>
    <p:sldId id="525" r:id="rId3"/>
    <p:sldId id="522" r:id="rId4"/>
    <p:sldId id="265" r:id="rId5"/>
    <p:sldId id="490" r:id="rId6"/>
    <p:sldId id="570" r:id="rId7"/>
    <p:sldId id="579" r:id="rId8"/>
    <p:sldId id="580" r:id="rId9"/>
    <p:sldId id="581" r:id="rId10"/>
    <p:sldId id="583" r:id="rId11"/>
    <p:sldId id="584" r:id="rId12"/>
    <p:sldId id="582" r:id="rId13"/>
    <p:sldId id="589" r:id="rId14"/>
    <p:sldId id="578" r:id="rId15"/>
    <p:sldId id="587" r:id="rId16"/>
    <p:sldId id="588" r:id="rId17"/>
    <p:sldId id="585" r:id="rId18"/>
    <p:sldId id="5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8" d="100"/>
          <a:sy n="88" d="100"/>
        </p:scale>
        <p:origin x="46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2059" name="CorelDRAW" r:id="rId3" imgW="2169000" imgH="2169360" progId="">
                  <p:embed/>
                </p:oleObj>
              </mc:Choice>
              <mc:Fallback>
                <p:oleObj name="CorelDRAW" r:id="rId3"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94197" y="103588"/>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7227" y="5641997"/>
            <a:ext cx="6432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88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Artificial Intelligence </a:t>
            </a:r>
            <a:r>
              <a:rPr lang="en-US" sz="3200">
                <a:solidFill>
                  <a:prstClr val="black">
                    <a:lumMod val="85000"/>
                    <a:lumOff val="15000"/>
                  </a:prstClr>
                </a:solidFill>
                <a:latin typeface="Cambria" panose="02040503050406030204" pitchFamily="18" charset="0"/>
                <a:cs typeface="Times New Roman" panose="02020603050405020304" pitchFamily="18" charset="0"/>
              </a:rPr>
              <a:t>(</a:t>
            </a:r>
            <a:r>
              <a:rPr lang="en-US" sz="3200" smtClean="0">
                <a:solidFill>
                  <a:prstClr val="black">
                    <a:lumMod val="85000"/>
                    <a:lumOff val="15000"/>
                  </a:prstClr>
                </a:solidFill>
                <a:latin typeface="Cambria" panose="02040503050406030204" pitchFamily="18" charset="0"/>
                <a:cs typeface="Times New Roman" panose="02020603050405020304" pitchFamily="18" charset="0"/>
              </a:rPr>
              <a:t>22CST-347)</a:t>
            </a:r>
            <a:endParaRPr lang="en-US" sz="3200" dirty="0">
              <a:solidFill>
                <a:prstClr val="black">
                  <a:lumMod val="85000"/>
                  <a:lumOff val="15000"/>
                </a:prstClr>
              </a:solidFill>
              <a:latin typeface="Cambria" panose="020405030504060302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Dr. Priyanka Kaushik</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148" y="278483"/>
            <a:ext cx="11942679" cy="815512"/>
          </a:xfrm>
        </p:spPr>
        <p:txBody>
          <a:bodyPr>
            <a:normAutofit fontScale="90000"/>
          </a:bodyPr>
          <a:lstStyle/>
          <a:p>
            <a:pPr marL="0" indent="0">
              <a:lnSpc>
                <a:spcPct val="160000"/>
              </a:lnSpc>
              <a:buNone/>
            </a:pPr>
            <a:r>
              <a:rPr lang="en-US" b="1" dirty="0" smtClean="0">
                <a:solidFill>
                  <a:srgbClr val="000000"/>
                </a:solidFill>
                <a:effectLst/>
                <a:latin typeface="Times New Roman" panose="02020603050405020304" pitchFamily="18" charset="0"/>
                <a:ea typeface="Times New Roman" panose="02020603050405020304" pitchFamily="18" charset="0"/>
              </a:rPr>
              <a:t>PHASE</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10</a:t>
            </a:fld>
            <a:endParaRPr lang="en-US"/>
          </a:p>
        </p:txBody>
      </p:sp>
      <p:sp>
        <p:nvSpPr>
          <p:cNvPr id="5" name="TextBox 4">
            <a:extLst>
              <a:ext uri="{FF2B5EF4-FFF2-40B4-BE49-F238E27FC236}">
                <a16:creationId xmlns="" xmlns:a16="http://schemas.microsoft.com/office/drawing/2014/main" id="{7D0763D7-0D6C-81B0-A55B-9D15C667487E}"/>
              </a:ext>
            </a:extLst>
          </p:cNvPr>
          <p:cNvSpPr txBox="1"/>
          <p:nvPr/>
        </p:nvSpPr>
        <p:spPr>
          <a:xfrm>
            <a:off x="1159565" y="1339776"/>
            <a:ext cx="9872870" cy="3539430"/>
          </a:xfrm>
          <a:prstGeom prst="rect">
            <a:avLst/>
          </a:prstGeom>
          <a:noFill/>
        </p:spPr>
        <p:txBody>
          <a:bodyPr wrap="square">
            <a:spAutoFit/>
          </a:bodyPr>
          <a:lstStyle/>
          <a:p>
            <a:pPr fontAlgn="base"/>
            <a:r>
              <a:rPr lang="en-GB" sz="2800" b="1" dirty="0"/>
              <a:t>Step5: Testing:</a:t>
            </a:r>
            <a:r>
              <a:rPr lang="en-GB" sz="2800" dirty="0"/>
              <a:t> Validating the rules.</a:t>
            </a:r>
          </a:p>
          <a:p>
            <a:pPr fontAlgn="base"/>
            <a:r>
              <a:rPr lang="en-GB" sz="2800" dirty="0"/>
              <a:t>The chances of a prototype expert system executing flawlessly are very less initially. A knowledge engineer doesn’t expect the testing process to verify that the system has been constructed entirely correctly. Testing provides an opportunity to identify the weaknesses in the structure and the implementation of the system. </a:t>
            </a:r>
          </a:p>
          <a:p>
            <a:pPr marL="0" marR="0" lvl="0" indent="0" algn="l" defTabSz="914400" rtl="0" eaLnBrk="0" fontAlgn="base" latinLnBrk="0" hangingPunct="0">
              <a:lnSpc>
                <a:spcPct val="100000"/>
              </a:lnSpc>
              <a:spcBef>
                <a:spcPct val="0"/>
              </a:spcBef>
              <a:spcAft>
                <a:spcPct val="30000"/>
              </a:spcAft>
              <a:buClrTx/>
              <a:buSzTx/>
              <a:buFontTx/>
              <a:buChar char="•"/>
              <a:tabLst/>
              <a:defRPr/>
            </a:pPr>
            <a:endParaRPr kumimoji="0" lang="en-US" sz="2800" b="0" i="0" u="none" strike="noStrike" kern="1200" cap="none" spc="0" normalizeH="0" baseline="0" noProof="0" dirty="0">
              <a:ln>
                <a:noFill/>
              </a:ln>
              <a:effectLst/>
              <a:uLnTx/>
              <a:uFillTx/>
              <a:latin typeface="Times New Roman" pitchFamily="18" charset="0"/>
              <a:ea typeface="+mn-ea"/>
              <a:cs typeface="+mn-cs"/>
            </a:endParaRPr>
          </a:p>
        </p:txBody>
      </p:sp>
    </p:spTree>
    <p:extLst>
      <p:ext uri="{BB962C8B-B14F-4D97-AF65-F5344CB8AC3E}">
        <p14:creationId xmlns:p14="http://schemas.microsoft.com/office/powerpoint/2010/main" val="305300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896" y="225603"/>
            <a:ext cx="11942679" cy="258259"/>
          </a:xfrm>
        </p:spPr>
        <p:txBody>
          <a:bodyPr>
            <a:normAutofit fontScale="90000"/>
          </a:bodyPr>
          <a:lstStyle/>
          <a:p>
            <a:pPr marL="0" indent="0">
              <a:lnSpc>
                <a:spcPct val="160000"/>
              </a:lnSpc>
              <a:buNone/>
            </a:pPr>
            <a:r>
              <a:rPr lang="en-US" b="1" dirty="0" smtClean="0">
                <a:solidFill>
                  <a:srgbClr val="000000"/>
                </a:solidFill>
                <a:effectLst/>
                <a:latin typeface="Times New Roman" panose="02020603050405020304" pitchFamily="18" charset="0"/>
                <a:ea typeface="Times New Roman" panose="02020603050405020304" pitchFamily="18" charset="0"/>
              </a:rPr>
              <a:t>PHASE</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11</a:t>
            </a:fld>
            <a:endParaRPr lang="en-US"/>
          </a:p>
        </p:txBody>
      </p:sp>
      <p:sp>
        <p:nvSpPr>
          <p:cNvPr id="7" name="TextBox 6">
            <a:extLst>
              <a:ext uri="{FF2B5EF4-FFF2-40B4-BE49-F238E27FC236}">
                <a16:creationId xmlns="" xmlns:a16="http://schemas.microsoft.com/office/drawing/2014/main" id="{71E554E8-62F2-7B59-C338-022773C5AC70}"/>
              </a:ext>
            </a:extLst>
          </p:cNvPr>
          <p:cNvSpPr txBox="1"/>
          <p:nvPr/>
        </p:nvSpPr>
        <p:spPr>
          <a:xfrm>
            <a:off x="1073425" y="859137"/>
            <a:ext cx="10442713"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sz="2800" b="0" i="0" u="none" strike="noStrike" kern="1200" cap="none" spc="0" normalizeH="0" baseline="0" noProof="0" dirty="0">
              <a:ln>
                <a:noFill/>
              </a:ln>
              <a:effectLst/>
              <a:uLnTx/>
              <a:uFillTx/>
              <a:latin typeface="Times New Roman" pitchFamily="18" charset="0"/>
              <a:ea typeface="+mn-ea"/>
              <a:cs typeface="+mn-cs"/>
            </a:endParaRPr>
          </a:p>
        </p:txBody>
      </p:sp>
      <p:pic>
        <p:nvPicPr>
          <p:cNvPr id="6" name="Picture 5"/>
          <p:cNvPicPr>
            <a:picLocks noChangeAspect="1"/>
          </p:cNvPicPr>
          <p:nvPr/>
        </p:nvPicPr>
        <p:blipFill>
          <a:blip r:embed="rId2"/>
          <a:stretch>
            <a:fillRect/>
          </a:stretch>
        </p:blipFill>
        <p:spPr>
          <a:xfrm>
            <a:off x="1908447" y="2114435"/>
            <a:ext cx="8375106" cy="3591039"/>
          </a:xfrm>
          <a:prstGeom prst="rect">
            <a:avLst/>
          </a:prstGeom>
        </p:spPr>
      </p:pic>
      <p:pic>
        <p:nvPicPr>
          <p:cNvPr id="8" name="Picture 7"/>
          <p:cNvPicPr>
            <a:picLocks noChangeAspect="1"/>
          </p:cNvPicPr>
          <p:nvPr/>
        </p:nvPicPr>
        <p:blipFill>
          <a:blip r:embed="rId3"/>
          <a:stretch>
            <a:fillRect/>
          </a:stretch>
        </p:blipFill>
        <p:spPr>
          <a:xfrm>
            <a:off x="1988749" y="1304925"/>
            <a:ext cx="1623201" cy="452707"/>
          </a:xfrm>
          <a:prstGeom prst="rect">
            <a:avLst/>
          </a:prstGeom>
        </p:spPr>
      </p:pic>
    </p:spTree>
    <p:extLst>
      <p:ext uri="{BB962C8B-B14F-4D97-AF65-F5344CB8AC3E}">
        <p14:creationId xmlns:p14="http://schemas.microsoft.com/office/powerpoint/2010/main" val="352253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just" eaLnBrk="0" fontAlgn="base" hangingPunct="0">
              <a:lnSpc>
                <a:spcPct val="100000"/>
              </a:lnSpc>
              <a:spcAft>
                <a:spcPct val="0"/>
              </a:spcAft>
            </a:pPr>
            <a:r>
              <a:rPr lang="en-US" b="1" dirty="0">
                <a:solidFill>
                  <a:srgbClr val="333333"/>
                </a:solidFill>
                <a:latin typeface="Times New Roman" panose="02020603050405020304" pitchFamily="18" charset="0"/>
                <a:cs typeface="Times New Roman" panose="02020603050405020304" pitchFamily="18" charset="0"/>
              </a:rPr>
              <a:t>STRUCTURE OF AN EXPERT SYSTEM</a:t>
            </a:r>
            <a:endParaRPr lang="en-US" sz="1600" dirty="0"/>
          </a:p>
        </p:txBody>
      </p:sp>
      <p:pic>
        <p:nvPicPr>
          <p:cNvPr id="6" name="Content Placeholder 5"/>
          <p:cNvPicPr>
            <a:picLocks noGrp="1" noChangeAspect="1"/>
          </p:cNvPicPr>
          <p:nvPr>
            <p:ph idx="1"/>
          </p:nvPr>
        </p:nvPicPr>
        <p:blipFill>
          <a:blip r:embed="rId2"/>
          <a:stretch>
            <a:fillRect/>
          </a:stretch>
        </p:blipFill>
        <p:spPr>
          <a:xfrm>
            <a:off x="1626482" y="2214249"/>
            <a:ext cx="8939035" cy="3574090"/>
          </a:xfrm>
          <a:prstGeom prst="rect">
            <a:avLst/>
          </a:prstGeom>
        </p:spPr>
      </p:pic>
      <p:sp>
        <p:nvSpPr>
          <p:cNvPr id="4" name="Slide Number Placeholder 3"/>
          <p:cNvSpPr>
            <a:spLocks noGrp="1"/>
          </p:cNvSpPr>
          <p:nvPr>
            <p:ph type="sldNum" sz="quarter" idx="12"/>
          </p:nvPr>
        </p:nvSpPr>
        <p:spPr/>
        <p:txBody>
          <a:bodyPr/>
          <a:lstStyle/>
          <a:p>
            <a:fld id="{54950813-634B-403A-824A-4F332B97447E}" type="slidenum">
              <a:rPr lang="en-US" smtClean="0"/>
              <a:t>12</a:t>
            </a:fld>
            <a:endParaRPr lang="en-US"/>
          </a:p>
        </p:txBody>
      </p:sp>
    </p:spTree>
    <p:extLst>
      <p:ext uri="{BB962C8B-B14F-4D97-AF65-F5344CB8AC3E}">
        <p14:creationId xmlns:p14="http://schemas.microsoft.com/office/powerpoint/2010/main" val="210347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33333"/>
                </a:solidFill>
                <a:latin typeface="Times New Roman" panose="02020603050405020304" pitchFamily="18" charset="0"/>
                <a:cs typeface="Times New Roman" panose="02020603050405020304" pitchFamily="18" charset="0"/>
              </a:rPr>
              <a:t>STRUCTURE OF AN EXPERT SYSTEM</a:t>
            </a:r>
            <a:endParaRPr lang="en-US" dirty="0"/>
          </a:p>
        </p:txBody>
      </p:sp>
      <p:pic>
        <p:nvPicPr>
          <p:cNvPr id="5" name="Content Placeholder 4"/>
          <p:cNvPicPr>
            <a:picLocks noGrp="1" noChangeAspect="1"/>
          </p:cNvPicPr>
          <p:nvPr>
            <p:ph idx="1"/>
          </p:nvPr>
        </p:nvPicPr>
        <p:blipFill>
          <a:blip r:embed="rId2"/>
          <a:stretch>
            <a:fillRect/>
          </a:stretch>
        </p:blipFill>
        <p:spPr>
          <a:xfrm>
            <a:off x="1851292" y="2618144"/>
            <a:ext cx="8489416" cy="2766300"/>
          </a:xfrm>
          <a:prstGeom prst="rect">
            <a:avLst/>
          </a:prstGeom>
        </p:spPr>
      </p:pic>
      <p:sp>
        <p:nvSpPr>
          <p:cNvPr id="4" name="Slide Number Placeholder 3"/>
          <p:cNvSpPr>
            <a:spLocks noGrp="1"/>
          </p:cNvSpPr>
          <p:nvPr>
            <p:ph type="sldNum" sz="quarter" idx="12"/>
          </p:nvPr>
        </p:nvSpPr>
        <p:spPr/>
        <p:txBody>
          <a:bodyPr/>
          <a:lstStyle/>
          <a:p>
            <a:fld id="{54950813-634B-403A-824A-4F332B97447E}" type="slidenum">
              <a:rPr lang="en-US" smtClean="0"/>
              <a:t>13</a:t>
            </a:fld>
            <a:endParaRPr lang="en-US"/>
          </a:p>
        </p:txBody>
      </p:sp>
    </p:spTree>
    <p:extLst>
      <p:ext uri="{BB962C8B-B14F-4D97-AF65-F5344CB8AC3E}">
        <p14:creationId xmlns:p14="http://schemas.microsoft.com/office/powerpoint/2010/main" val="101624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88900"/>
            <a:ext cx="10515600" cy="1325563"/>
          </a:xfrm>
        </p:spPr>
        <p:txBody>
          <a:bodyPr>
            <a:normAutofit/>
          </a:bodyPr>
          <a:lstStyle/>
          <a:p>
            <a:r>
              <a:rPr lang="en-US" sz="3600" b="1" dirty="0">
                <a:solidFill>
                  <a:srgbClr val="333333"/>
                </a:solidFill>
                <a:latin typeface="Times New Roman" panose="02020603050405020304" pitchFamily="18" charset="0"/>
                <a:cs typeface="Times New Roman" panose="02020603050405020304" pitchFamily="18" charset="0"/>
              </a:rPr>
              <a:t>STRUCTURE OF AN EXPERT SYSTEM</a:t>
            </a:r>
            <a:endParaRPr lang="en-US" sz="3600" dirty="0"/>
          </a:p>
        </p:txBody>
      </p:sp>
      <p:pic>
        <p:nvPicPr>
          <p:cNvPr id="5" name="Content Placeholder 4"/>
          <p:cNvPicPr>
            <a:picLocks noGrp="1" noChangeAspect="1"/>
          </p:cNvPicPr>
          <p:nvPr>
            <p:ph idx="1"/>
          </p:nvPr>
        </p:nvPicPr>
        <p:blipFill>
          <a:blip r:embed="rId2"/>
          <a:stretch>
            <a:fillRect/>
          </a:stretch>
        </p:blipFill>
        <p:spPr>
          <a:xfrm>
            <a:off x="1752600" y="1314450"/>
            <a:ext cx="8686800" cy="4862513"/>
          </a:xfrm>
          <a:prstGeom prst="rect">
            <a:avLst/>
          </a:prstGeom>
        </p:spPr>
      </p:pic>
      <p:sp>
        <p:nvSpPr>
          <p:cNvPr id="4" name="Slide Number Placeholder 3"/>
          <p:cNvSpPr>
            <a:spLocks noGrp="1"/>
          </p:cNvSpPr>
          <p:nvPr>
            <p:ph type="sldNum" sz="quarter" idx="12"/>
          </p:nvPr>
        </p:nvSpPr>
        <p:spPr/>
        <p:txBody>
          <a:bodyPr/>
          <a:lstStyle/>
          <a:p>
            <a:fld id="{54950813-634B-403A-824A-4F332B97447E}" type="slidenum">
              <a:rPr lang="en-US" smtClean="0"/>
              <a:t>14</a:t>
            </a:fld>
            <a:endParaRPr lang="en-US"/>
          </a:p>
        </p:txBody>
      </p:sp>
    </p:spTree>
    <p:extLst>
      <p:ext uri="{BB962C8B-B14F-4D97-AF65-F5344CB8AC3E}">
        <p14:creationId xmlns:p14="http://schemas.microsoft.com/office/powerpoint/2010/main" val="33554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problem areas are addressed by expert systems</a:t>
            </a:r>
            <a:endParaRPr lang="en-GB" dirty="0"/>
          </a:p>
        </p:txBody>
      </p:sp>
      <p:sp>
        <p:nvSpPr>
          <p:cNvPr id="3" name="Content Placeholder 2"/>
          <p:cNvSpPr>
            <a:spLocks noGrp="1"/>
          </p:cNvSpPr>
          <p:nvPr>
            <p:ph idx="1"/>
          </p:nvPr>
        </p:nvSpPr>
        <p:spPr/>
        <p:txBody>
          <a:bodyPr/>
          <a:lstStyle/>
          <a:p>
            <a:pPr marL="0" indent="0">
              <a:buNone/>
            </a:pPr>
            <a:r>
              <a:rPr lang="en-GB" sz="1800" b="1" dirty="0"/>
              <a:t>problem areas are addressed by expert systems</a:t>
            </a:r>
            <a:endParaRPr lang="en-GB" sz="1800" dirty="0"/>
          </a:p>
          <a:p>
            <a:r>
              <a:rPr lang="en-GB" sz="3200" b="1" dirty="0"/>
              <a:t>It is use</a:t>
            </a:r>
            <a:r>
              <a:rPr lang="en-GB" sz="3200" dirty="0"/>
              <a:t>d in various medical diagnoses, accounting, coding, gaming, and more areas. Breaking down an expert system essentially is AI software that uses knowledge stored in a knowledge base to solve problems. This usually requires a human expert; thus, it aims at preserving human expert knowledge in its knowledge base.</a:t>
            </a:r>
          </a:p>
        </p:txBody>
      </p:sp>
      <p:sp>
        <p:nvSpPr>
          <p:cNvPr id="4" name="Slide Number Placeholder 3"/>
          <p:cNvSpPr>
            <a:spLocks noGrp="1"/>
          </p:cNvSpPr>
          <p:nvPr>
            <p:ph type="sldNum" sz="quarter" idx="12"/>
          </p:nvPr>
        </p:nvSpPr>
        <p:spPr/>
        <p:txBody>
          <a:bodyPr/>
          <a:lstStyle/>
          <a:p>
            <a:fld id="{54950813-634B-403A-824A-4F332B97447E}" type="slidenum">
              <a:rPr lang="en-US" smtClean="0"/>
              <a:t>15</a:t>
            </a:fld>
            <a:endParaRPr lang="en-US"/>
          </a:p>
        </p:txBody>
      </p:sp>
    </p:spTree>
    <p:extLst>
      <p:ext uri="{BB962C8B-B14F-4D97-AF65-F5344CB8AC3E}">
        <p14:creationId xmlns:p14="http://schemas.microsoft.com/office/powerpoint/2010/main" val="278249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Artificial Intelligence: A Modern Approach by Stuart Russell and Peter Norvig. Prentice-Hall, 2003 (2nd Edition).</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16</a:t>
            </a:fld>
            <a:endParaRPr lang="en-US"/>
          </a:p>
        </p:txBody>
      </p:sp>
    </p:spTree>
    <p:extLst>
      <p:ext uri="{BB962C8B-B14F-4D97-AF65-F5344CB8AC3E}">
        <p14:creationId xmlns:p14="http://schemas.microsoft.com/office/powerpoint/2010/main" val="223347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3082" name="CorelDRAW" r:id="rId3" imgW="2169000" imgH="2169360" progId="">
                    <p:embed/>
                  </p:oleObj>
                </mc:Choice>
                <mc:Fallback>
                  <p:oleObj name="CorelDRAW" r:id="rId3" imgW="2169000" imgH="2169360" progId="">
                    <p:embed/>
                    <p:pic>
                      <p:nvPicPr>
                        <p:cNvPr id="33" name="Object 32">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277640" cy="584775"/>
          </a:xfrm>
          <a:prstGeom prst="rect">
            <a:avLst/>
          </a:prstGeom>
        </p:spPr>
        <p:txBody>
          <a:bodyPr wrap="none">
            <a:spAutoFit/>
          </a:bodyPr>
          <a:lstStyle/>
          <a:p>
            <a:r>
              <a:rPr lang="en-US" sz="3200" dirty="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48464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1D2125"/>
                </a:solidFill>
                <a:effectLst/>
                <a:latin typeface="Times New Roman" panose="02020603050405020304" pitchFamily="18" charset="0"/>
                <a:cs typeface="Times New Roman" panose="02020603050405020304" pitchFamily="18" charset="0"/>
              </a:rPr>
              <a:t>(AI) is a research field that studies how to realize the intelligent human</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behaviors on a computer. The ultimate goal of AI is to make a computer that</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can learn, plan, and solve problems autonomously. Although AI has been studied</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for more than half a century, we still cannot make a computer that is as</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intelligent as a human in all aspects, The main research topics in AI include: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problem solving, reasoning, planning, natural language understanding, computer</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vision, automatic programming, machine learning, and so on. Of course, these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topics are closely related with each other. In this course, we will study the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most fundamental knowledge for understanding AI. We will introduce some basic</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search algorithms for problem solving; knowledge representation and reasoning;</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pattern recognition; fuzzy logic; and neural networks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3B3EE255-8A42-6310-887C-50299D4BF82C}"/>
              </a:ext>
            </a:extLst>
          </p:cNvPr>
          <p:cNvGraphicFramePr>
            <a:graphicFrameLocks noGrp="1"/>
          </p:cNvGraphicFramePr>
          <p:nvPr>
            <p:extLst>
              <p:ext uri="{D42A27DB-BD31-4B8C-83A1-F6EECF244321}">
                <p14:modId xmlns:p14="http://schemas.microsoft.com/office/powerpoint/2010/main" val="1751649893"/>
              </p:ext>
            </p:extLst>
          </p:nvPr>
        </p:nvGraphicFramePr>
        <p:xfrm>
          <a:off x="720497" y="2311704"/>
          <a:ext cx="8675404" cy="3031677"/>
        </p:xfrm>
        <a:graphic>
          <a:graphicData uri="http://schemas.openxmlformats.org/drawingml/2006/table">
            <a:tbl>
              <a:tblPr firstRow="1" firstCol="1" bandRow="1"/>
              <a:tblGrid>
                <a:gridCol w="1240825">
                  <a:extLst>
                    <a:ext uri="{9D8B030D-6E8A-4147-A177-3AD203B41FA5}">
                      <a16:colId xmlns="" xmlns:a16="http://schemas.microsoft.com/office/drawing/2014/main" val="2016080454"/>
                    </a:ext>
                  </a:extLst>
                </a:gridCol>
                <a:gridCol w="7434579">
                  <a:extLst>
                    <a:ext uri="{9D8B030D-6E8A-4147-A177-3AD203B41FA5}">
                      <a16:colId xmlns="" xmlns:a16="http://schemas.microsoft.com/office/drawing/2014/main" val="3769952487"/>
                    </a:ext>
                  </a:extLst>
                </a:gridCol>
              </a:tblGrid>
              <a:tr h="964242">
                <a:tc>
                  <a:txBody>
                    <a:bodyPr/>
                    <a:lstStyle/>
                    <a:p>
                      <a:pPr marR="53975" algn="just"/>
                      <a:r>
                        <a:rPr lang="en-US" sz="2800" dirty="0" smtClean="0">
                          <a:solidFill>
                            <a:srgbClr val="000000"/>
                          </a:solidFill>
                          <a:effectLst/>
                          <a:latin typeface="Times New Roman" panose="02020603050405020304" pitchFamily="18" charset="0"/>
                          <a:ea typeface="Times New Roman" panose="02020603050405020304" pitchFamily="18" charset="0"/>
                        </a:rPr>
                        <a:t>CO4</a:t>
                      </a:r>
                      <a:endParaRPr lang="en-IN" sz="2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GB" b="0" i="0" dirty="0" smtClean="0">
                          <a:solidFill>
                            <a:srgbClr val="1D2125"/>
                          </a:solidFill>
                          <a:effectLst/>
                          <a:latin typeface="Poppins"/>
                        </a:rPr>
                        <a:t>Co4     Design and evaluate intelligent expert models for perception and prediction from intelligent environment.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69542091"/>
                  </a:ext>
                </a:extLst>
              </a:tr>
              <a:tr h="1446717">
                <a:tc>
                  <a:txBody>
                    <a:bodyPr/>
                    <a:lstStyle/>
                    <a:p>
                      <a:pPr marR="53975" algn="just"/>
                      <a:r>
                        <a:rPr lang="en-US" sz="2800" b="0" dirty="0" smtClean="0">
                          <a:solidFill>
                            <a:srgbClr val="000000"/>
                          </a:solidFill>
                          <a:effectLst/>
                          <a:latin typeface="Times New Roman" panose="02020603050405020304" pitchFamily="18" charset="0"/>
                          <a:ea typeface="Times New Roman" panose="02020603050405020304" pitchFamily="18" charset="0"/>
                        </a:rPr>
                        <a:t>CO5</a:t>
                      </a:r>
                      <a:endParaRPr lang="en-IN" sz="2800" b="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GB" b="0" i="0" dirty="0" smtClean="0">
                          <a:solidFill>
                            <a:srgbClr val="1D2125"/>
                          </a:solidFill>
                          <a:effectLst/>
                          <a:latin typeface="Poppins"/>
                        </a:rPr>
                        <a:t>                                                                                                                                           </a:t>
                      </a:r>
                    </a:p>
                    <a:p>
                      <a:pPr algn="l"/>
                      <a:r>
                        <a:rPr lang="en-GB" b="0" i="0" dirty="0" smtClean="0">
                          <a:solidFill>
                            <a:srgbClr val="1D2125"/>
                          </a:solidFill>
                          <a:effectLst/>
                          <a:latin typeface="Poppins"/>
                        </a:rPr>
                        <a:t>CO5    Understanding and Implementation of Expert Systems and different Gaming playing approaches for different types of AI applications</a:t>
                      </a:r>
                      <a:endParaRPr lang="en-GB" b="0" i="0" dirty="0">
                        <a:solidFill>
                          <a:srgbClr val="1D2125"/>
                        </a:solidFill>
                        <a:effectLst/>
                        <a:latin typeface="Poppi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968306550"/>
                  </a:ext>
                </a:extLst>
              </a:tr>
              <a:tr h="449412">
                <a:tc>
                  <a:txBody>
                    <a:bodyPr/>
                    <a:lstStyle/>
                    <a:p>
                      <a:pPr marR="53975" algn="just"/>
                      <a:endParaRPr lang="en-IN" sz="2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en-IN" sz="3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555804849"/>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52" y="0"/>
            <a:ext cx="10515600" cy="858368"/>
          </a:xfrm>
          <a:noFill/>
          <a:ln>
            <a:solidFill>
              <a:schemeClr val="tx1"/>
            </a:solidFill>
          </a:ln>
        </p:spPr>
        <p:txBody>
          <a:bodyPr>
            <a:normAutofit/>
          </a:bodyPr>
          <a:lstStyle/>
          <a:p>
            <a:pPr algn="ctr"/>
            <a:r>
              <a:rPr lang="en-IN" sz="3200" b="1" dirty="0">
                <a:latin typeface="Times New Roman" pitchFamily="18" charset="0"/>
                <a:cs typeface="Times New Roman" pitchFamily="18" charset="0"/>
              </a:rPr>
              <a:t>Unit-3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1">
            <a:extLst>
              <a:ext uri="{FF2B5EF4-FFF2-40B4-BE49-F238E27FC236}">
                <a16:creationId xmlns="" xmlns:a16="http://schemas.microsoft.com/office/drawing/2014/main" id="{40046F22-0C93-3EB9-8607-C8999271B8F7}"/>
              </a:ext>
            </a:extLst>
          </p:cNvPr>
          <p:cNvSpPr>
            <a:spLocks noChangeArrowheads="1"/>
          </p:cNvSpPr>
          <p:nvPr/>
        </p:nvSpPr>
        <p:spPr bwMode="auto">
          <a:xfrm>
            <a:off x="3068638" y="3074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066950980"/>
              </p:ext>
            </p:extLst>
          </p:nvPr>
        </p:nvGraphicFramePr>
        <p:xfrm>
          <a:off x="2205318" y="1201270"/>
          <a:ext cx="7924799" cy="4015096"/>
        </p:xfrm>
        <a:graphic>
          <a:graphicData uri="http://schemas.openxmlformats.org/drawingml/2006/table">
            <a:tbl>
              <a:tblPr firstRow="1" firstCol="1" lastRow="1" lastCol="1" bandRow="1" bandCol="1">
                <a:tableStyleId>{5C22544A-7EE6-4342-B048-85BDC9FD1C3A}</a:tableStyleId>
              </a:tblPr>
              <a:tblGrid>
                <a:gridCol w="2600319"/>
                <a:gridCol w="3673092"/>
                <a:gridCol w="1651388"/>
              </a:tblGrid>
              <a:tr h="799452">
                <a:tc>
                  <a:txBody>
                    <a:bodyPr/>
                    <a:lstStyle/>
                    <a:p>
                      <a:pPr marL="137160" marR="0">
                        <a:spcBef>
                          <a:spcPts val="485"/>
                        </a:spcBef>
                        <a:spcAft>
                          <a:spcPts val="0"/>
                        </a:spcAft>
                      </a:pPr>
                      <a:r>
                        <a:rPr lang="en-US" sz="1600" dirty="0">
                          <a:solidFill>
                            <a:schemeClr val="tx1"/>
                          </a:solidFill>
                          <a:effectLst/>
                        </a:rPr>
                        <a:t>Unit-3</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0" marR="0">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a:txBody>
                    <a:bodyPr/>
                    <a:lstStyle/>
                    <a:p>
                      <a:pPr marL="136525" marR="186055" indent="2540">
                        <a:lnSpc>
                          <a:spcPct val="95000"/>
                        </a:lnSpc>
                        <a:spcBef>
                          <a:spcPts val="480"/>
                        </a:spcBef>
                        <a:spcAft>
                          <a:spcPts val="0"/>
                        </a:spcAft>
                      </a:pPr>
                      <a:r>
                        <a:rPr lang="en-US" sz="1600" dirty="0">
                          <a:solidFill>
                            <a:schemeClr val="tx1"/>
                          </a:solidFill>
                          <a:effectLst/>
                        </a:rPr>
                        <a:t>Contact Hours:15</a:t>
                      </a:r>
                      <a:r>
                        <a:rPr lang="en-US" sz="1600" spc="-285" dirty="0">
                          <a:solidFill>
                            <a:schemeClr val="tx1"/>
                          </a:solidFill>
                          <a:effectLst/>
                        </a:rPr>
                        <a:t> </a:t>
                      </a:r>
                      <a:r>
                        <a:rPr lang="en-US" sz="1600" dirty="0">
                          <a:solidFill>
                            <a:schemeClr val="tx1"/>
                          </a:solidFill>
                          <a:effectLst/>
                        </a:rPr>
                        <a:t>hours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r>
              <a:tr h="1379632">
                <a:tc>
                  <a:txBody>
                    <a:bodyPr/>
                    <a:lstStyle/>
                    <a:p>
                      <a:pPr marL="139700" marR="413385" indent="2540">
                        <a:lnSpc>
                          <a:spcPct val="98000"/>
                        </a:lnSpc>
                        <a:spcBef>
                          <a:spcPts val="495"/>
                        </a:spcBef>
                        <a:spcAft>
                          <a:spcPts val="0"/>
                        </a:spcAft>
                      </a:pPr>
                      <a:r>
                        <a:rPr lang="en-US" sz="1600" spc="-5" dirty="0">
                          <a:solidFill>
                            <a:schemeClr val="tx1"/>
                          </a:solidFill>
                          <a:effectLst/>
                        </a:rPr>
                        <a:t>Ch1.Expert</a:t>
                      </a:r>
                      <a:r>
                        <a:rPr lang="en-US" sz="1600" spc="-285" dirty="0">
                          <a:solidFill>
                            <a:schemeClr val="tx1"/>
                          </a:solidFill>
                          <a:effectLst/>
                        </a:rPr>
                        <a:t> </a:t>
                      </a:r>
                      <a:r>
                        <a:rPr lang="en-US" sz="1600" dirty="0">
                          <a:solidFill>
                            <a:schemeClr val="tx1"/>
                          </a:solidFill>
                          <a:effectLst/>
                        </a:rPr>
                        <a:t>systems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gridSpan="2">
                  <a:txBody>
                    <a:bodyPr/>
                    <a:lstStyle/>
                    <a:p>
                      <a:pPr marL="133350" marR="140970" algn="just">
                        <a:lnSpc>
                          <a:spcPct val="95000"/>
                        </a:lnSpc>
                        <a:spcBef>
                          <a:spcPts val="490"/>
                        </a:spcBef>
                        <a:spcAft>
                          <a:spcPts val="0"/>
                        </a:spcAft>
                      </a:pPr>
                      <a:r>
                        <a:rPr lang="en-US" sz="1600" dirty="0">
                          <a:solidFill>
                            <a:schemeClr val="tx1"/>
                          </a:solidFill>
                          <a:effectLst/>
                        </a:rPr>
                        <a:t>Expert</a:t>
                      </a:r>
                      <a:r>
                        <a:rPr lang="en-US" sz="1600" spc="5" dirty="0">
                          <a:solidFill>
                            <a:schemeClr val="tx1"/>
                          </a:solidFill>
                          <a:effectLst/>
                        </a:rPr>
                        <a:t> </a:t>
                      </a:r>
                      <a:r>
                        <a:rPr lang="en-US" sz="1600" dirty="0">
                          <a:solidFill>
                            <a:schemeClr val="tx1"/>
                          </a:solidFill>
                          <a:effectLst/>
                        </a:rPr>
                        <a:t>systems:</a:t>
                      </a:r>
                      <a:r>
                        <a:rPr lang="en-US" sz="1600" spc="5" dirty="0">
                          <a:solidFill>
                            <a:schemeClr val="tx1"/>
                          </a:solidFill>
                          <a:effectLst/>
                        </a:rPr>
                        <a:t> </a:t>
                      </a:r>
                      <a:r>
                        <a:rPr lang="en-US" sz="1600" dirty="0">
                          <a:solidFill>
                            <a:schemeClr val="tx1"/>
                          </a:solidFill>
                          <a:effectLst/>
                        </a:rPr>
                        <a:t>-</a:t>
                      </a:r>
                      <a:r>
                        <a:rPr lang="en-US" sz="1600" spc="5" dirty="0">
                          <a:solidFill>
                            <a:schemeClr val="tx1"/>
                          </a:solidFill>
                          <a:effectLst/>
                        </a:rPr>
                        <a:t> </a:t>
                      </a:r>
                      <a:r>
                        <a:rPr lang="en-US" sz="1600" dirty="0">
                          <a:solidFill>
                            <a:schemeClr val="tx1"/>
                          </a:solidFill>
                          <a:effectLst/>
                        </a:rPr>
                        <a:t>Introduction,</a:t>
                      </a:r>
                      <a:r>
                        <a:rPr lang="en-US" sz="1600" spc="5" dirty="0">
                          <a:solidFill>
                            <a:schemeClr val="tx1"/>
                          </a:solidFill>
                          <a:effectLst/>
                        </a:rPr>
                        <a:t>  </a:t>
                      </a:r>
                      <a:r>
                        <a:rPr lang="en-US" sz="1600" dirty="0">
                          <a:solidFill>
                            <a:schemeClr val="tx1"/>
                          </a:solidFill>
                          <a:effectLst/>
                        </a:rPr>
                        <a:t>structure of expert</a:t>
                      </a:r>
                      <a:r>
                        <a:rPr lang="en-US" sz="1600" spc="5" dirty="0">
                          <a:solidFill>
                            <a:schemeClr val="tx1"/>
                          </a:solidFill>
                          <a:effectLst/>
                        </a:rPr>
                        <a:t> </a:t>
                      </a:r>
                      <a:r>
                        <a:rPr lang="en-US" sz="1600" dirty="0">
                          <a:solidFill>
                            <a:schemeClr val="tx1"/>
                          </a:solidFill>
                          <a:effectLst/>
                        </a:rPr>
                        <a:t>systems, Expert System Life Cycle,</a:t>
                      </a:r>
                      <a:r>
                        <a:rPr lang="en-US" sz="1600" spc="5" dirty="0">
                          <a:solidFill>
                            <a:schemeClr val="tx1"/>
                          </a:solidFill>
                          <a:effectLst/>
                        </a:rPr>
                        <a:t> </a:t>
                      </a:r>
                      <a:r>
                        <a:rPr lang="en-US" sz="1600" dirty="0">
                          <a:solidFill>
                            <a:schemeClr val="tx1"/>
                          </a:solidFill>
                          <a:effectLst/>
                        </a:rPr>
                        <a:t>problem areas addressed by expert systems, Application of Expert,</a:t>
                      </a:r>
                      <a:r>
                        <a:rPr lang="en-US" sz="1600" spc="-10" dirty="0">
                          <a:solidFill>
                            <a:schemeClr val="tx1"/>
                          </a:solidFill>
                          <a:effectLst/>
                        </a:rPr>
                        <a:t> </a:t>
                      </a:r>
                      <a:r>
                        <a:rPr lang="en-US" sz="1600" spc="-10" dirty="0" err="1">
                          <a:solidFill>
                            <a:schemeClr val="tx1"/>
                          </a:solidFill>
                          <a:effectLst/>
                        </a:rPr>
                        <a:t>Knowledg</a:t>
                      </a:r>
                      <a:r>
                        <a:rPr lang="en-US" sz="1600" spc="-10" dirty="0">
                          <a:solidFill>
                            <a:schemeClr val="tx1"/>
                          </a:solidFill>
                          <a:effectLst/>
                        </a:rPr>
                        <a:t> Acquisition </a:t>
                      </a:r>
                      <a:r>
                        <a:rPr lang="en-US" sz="1600" dirty="0">
                          <a:solidFill>
                            <a:schemeClr val="tx1"/>
                          </a:solidFill>
                          <a:effectLst/>
                        </a:rPr>
                        <a:t>Types of</a:t>
                      </a:r>
                      <a:r>
                        <a:rPr lang="en-US" sz="1600" spc="-35" dirty="0">
                          <a:solidFill>
                            <a:schemeClr val="tx1"/>
                          </a:solidFill>
                          <a:effectLst/>
                        </a:rPr>
                        <a:t> </a:t>
                      </a:r>
                      <a:r>
                        <a:rPr lang="en-US" sz="1600" dirty="0">
                          <a:solidFill>
                            <a:schemeClr val="tx1"/>
                          </a:solidFill>
                          <a:effectLst/>
                        </a:rPr>
                        <a:t>expert</a:t>
                      </a:r>
                      <a:r>
                        <a:rPr lang="en-US" sz="1600" spc="35" dirty="0">
                          <a:solidFill>
                            <a:schemeClr val="tx1"/>
                          </a:solidFill>
                          <a:effectLst/>
                        </a:rPr>
                        <a:t> </a:t>
                      </a:r>
                      <a:r>
                        <a:rPr lang="en-US" sz="1600" dirty="0">
                          <a:solidFill>
                            <a:schemeClr val="tx1"/>
                          </a:solidFill>
                          <a:effectLst/>
                        </a:rPr>
                        <a:t>systems.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hMerge="1">
                  <a:txBody>
                    <a:bodyPr/>
                    <a:lstStyle/>
                    <a:p>
                      <a:endParaRPr lang="en-US"/>
                    </a:p>
                  </a:txBody>
                  <a:tcPr/>
                </a:tc>
              </a:tr>
              <a:tr h="799452">
                <a:tc>
                  <a:txBody>
                    <a:bodyPr/>
                    <a:lstStyle/>
                    <a:p>
                      <a:pPr marL="137160" marR="466090" indent="5715">
                        <a:lnSpc>
                          <a:spcPct val="100000"/>
                        </a:lnSpc>
                        <a:spcBef>
                          <a:spcPts val="485"/>
                        </a:spcBef>
                        <a:spcAft>
                          <a:spcPts val="0"/>
                        </a:spcAft>
                      </a:pPr>
                      <a:r>
                        <a:rPr lang="en-US" sz="1600" dirty="0">
                          <a:solidFill>
                            <a:schemeClr val="tx1"/>
                          </a:solidFill>
                          <a:effectLst/>
                        </a:rPr>
                        <a:t>Ch2.Game</a:t>
                      </a:r>
                      <a:r>
                        <a:rPr lang="en-US" sz="1600" spc="-285" dirty="0">
                          <a:solidFill>
                            <a:schemeClr val="tx1"/>
                          </a:solidFill>
                          <a:effectLst/>
                        </a:rPr>
                        <a:t> </a:t>
                      </a:r>
                      <a:r>
                        <a:rPr lang="en-US" sz="1600" dirty="0">
                          <a:solidFill>
                            <a:schemeClr val="tx1"/>
                          </a:solidFill>
                          <a:effectLst/>
                        </a:rPr>
                        <a:t>playing</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gridSpan="2">
                  <a:txBody>
                    <a:bodyPr/>
                    <a:lstStyle/>
                    <a:p>
                      <a:pPr marL="136525" marR="0">
                        <a:spcBef>
                          <a:spcPts val="460"/>
                        </a:spcBef>
                        <a:spcAft>
                          <a:spcPts val="0"/>
                        </a:spcAft>
                      </a:pPr>
                      <a:r>
                        <a:rPr lang="en-US" sz="1600" dirty="0">
                          <a:solidFill>
                            <a:schemeClr val="tx1"/>
                          </a:solidFill>
                          <a:effectLst/>
                        </a:rPr>
                        <a:t>Game</a:t>
                      </a:r>
                      <a:r>
                        <a:rPr lang="en-US" sz="1600" spc="-20" dirty="0">
                          <a:solidFill>
                            <a:schemeClr val="tx1"/>
                          </a:solidFill>
                          <a:effectLst/>
                        </a:rPr>
                        <a:t> </a:t>
                      </a:r>
                      <a:r>
                        <a:rPr lang="en-US" sz="1600" dirty="0">
                          <a:solidFill>
                            <a:schemeClr val="tx1"/>
                          </a:solidFill>
                          <a:effectLst/>
                        </a:rPr>
                        <a:t>playing</a:t>
                      </a:r>
                      <a:r>
                        <a:rPr lang="en-US" sz="1600" spc="-10" dirty="0">
                          <a:solidFill>
                            <a:schemeClr val="tx1"/>
                          </a:solidFill>
                          <a:effectLst/>
                        </a:rPr>
                        <a:t> </a:t>
                      </a:r>
                      <a:r>
                        <a:rPr lang="en-US" sz="1600" dirty="0">
                          <a:solidFill>
                            <a:schemeClr val="tx1"/>
                          </a:solidFill>
                          <a:effectLst/>
                        </a:rPr>
                        <a:t>Min-Max</a:t>
                      </a:r>
                      <a:r>
                        <a:rPr lang="en-US" sz="1600" spc="-40" dirty="0">
                          <a:solidFill>
                            <a:schemeClr val="tx1"/>
                          </a:solidFill>
                          <a:effectLst/>
                        </a:rPr>
                        <a:t> </a:t>
                      </a:r>
                      <a:r>
                        <a:rPr lang="en-US" sz="1600" dirty="0">
                          <a:solidFill>
                            <a:schemeClr val="tx1"/>
                          </a:solidFill>
                          <a:effectLst/>
                        </a:rPr>
                        <a:t>Search,</a:t>
                      </a:r>
                      <a:r>
                        <a:rPr lang="en-US" sz="1600" spc="20" dirty="0">
                          <a:solidFill>
                            <a:schemeClr val="tx1"/>
                          </a:solidFill>
                          <a:effectLst/>
                        </a:rPr>
                        <a:t> </a:t>
                      </a:r>
                      <a:r>
                        <a:rPr lang="en-US" sz="1600" dirty="0">
                          <a:solidFill>
                            <a:schemeClr val="tx1"/>
                          </a:solidFill>
                          <a:effectLst/>
                        </a:rPr>
                        <a:t>Alpha-Beta</a:t>
                      </a:r>
                      <a:r>
                        <a:rPr lang="en-US" sz="1600" spc="-15" dirty="0">
                          <a:solidFill>
                            <a:schemeClr val="tx1"/>
                          </a:solidFill>
                          <a:effectLst/>
                        </a:rPr>
                        <a:t> </a:t>
                      </a:r>
                      <a:r>
                        <a:rPr lang="en-US" sz="1600" dirty="0" err="1">
                          <a:solidFill>
                            <a:schemeClr val="tx1"/>
                          </a:solidFill>
                          <a:effectLst/>
                        </a:rPr>
                        <a:t>Pruning,MonkeyBanana</a:t>
                      </a:r>
                      <a:r>
                        <a:rPr lang="en-US" sz="1600" dirty="0">
                          <a:solidFill>
                            <a:schemeClr val="tx1"/>
                          </a:solidFill>
                          <a:effectLst/>
                        </a:rPr>
                        <a:t> </a:t>
                      </a:r>
                      <a:r>
                        <a:rPr lang="en-US" sz="1600" dirty="0" err="1">
                          <a:solidFill>
                            <a:schemeClr val="tx1"/>
                          </a:solidFill>
                          <a:effectLst/>
                        </a:rPr>
                        <a:t>Problem,Water</a:t>
                      </a:r>
                      <a:r>
                        <a:rPr lang="en-US" sz="1600" dirty="0">
                          <a:solidFill>
                            <a:schemeClr val="tx1"/>
                          </a:solidFill>
                          <a:effectLst/>
                        </a:rPr>
                        <a:t> Jug Problem</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hMerge="1">
                  <a:txBody>
                    <a:bodyPr/>
                    <a:lstStyle/>
                    <a:p>
                      <a:endParaRPr lang="en-US"/>
                    </a:p>
                  </a:txBody>
                  <a:tcPr/>
                </a:tc>
              </a:tr>
              <a:tr h="1036560">
                <a:tc>
                  <a:txBody>
                    <a:bodyPr/>
                    <a:lstStyle/>
                    <a:p>
                      <a:pPr marL="142875" marR="0">
                        <a:lnSpc>
                          <a:spcPts val="1350"/>
                        </a:lnSpc>
                        <a:spcBef>
                          <a:spcPts val="460"/>
                        </a:spcBef>
                        <a:spcAft>
                          <a:spcPts val="0"/>
                        </a:spcAft>
                      </a:pPr>
                      <a:r>
                        <a:rPr lang="en-US" sz="1600">
                          <a:solidFill>
                            <a:schemeClr val="tx1"/>
                          </a:solidFill>
                          <a:effectLst/>
                        </a:rPr>
                        <a:t>Ch3.</a:t>
                      </a:r>
                    </a:p>
                    <a:p>
                      <a:pPr marL="137160" marR="0">
                        <a:lnSpc>
                          <a:spcPct val="93000"/>
                        </a:lnSpc>
                        <a:spcBef>
                          <a:spcPts val="40"/>
                        </a:spcBef>
                        <a:spcAft>
                          <a:spcPts val="0"/>
                        </a:spcAft>
                      </a:pPr>
                      <a:r>
                        <a:rPr lang="en-US" sz="1600">
                          <a:solidFill>
                            <a:schemeClr val="tx1"/>
                          </a:solidFill>
                          <a:effectLst/>
                        </a:rPr>
                        <a:t>Application</a:t>
                      </a:r>
                      <a:r>
                        <a:rPr lang="en-US" sz="1600" spc="5">
                          <a:solidFill>
                            <a:schemeClr val="tx1"/>
                          </a:solidFill>
                          <a:effectLst/>
                        </a:rPr>
                        <a:t> </a:t>
                      </a:r>
                      <a:r>
                        <a:rPr lang="en-US" sz="1600">
                          <a:solidFill>
                            <a:schemeClr val="tx1"/>
                          </a:solidFill>
                          <a:effectLst/>
                        </a:rPr>
                        <a:t>in</a:t>
                      </a:r>
                      <a:r>
                        <a:rPr lang="en-US" sz="1600" spc="-285">
                          <a:solidFill>
                            <a:schemeClr val="tx1"/>
                          </a:solidFill>
                          <a:effectLst/>
                        </a:rPr>
                        <a:t> </a:t>
                      </a:r>
                      <a:r>
                        <a:rPr lang="en-US" sz="1600">
                          <a:solidFill>
                            <a:schemeClr val="tx1"/>
                          </a:solidFill>
                          <a:effectLst/>
                        </a:rPr>
                        <a:t>Modern</a:t>
                      </a:r>
                      <a:r>
                        <a:rPr lang="en-US" sz="1600" spc="5">
                          <a:solidFill>
                            <a:schemeClr val="tx1"/>
                          </a:solidFill>
                          <a:effectLst/>
                        </a:rPr>
                        <a:t> </a:t>
                      </a:r>
                      <a:r>
                        <a:rPr lang="en-US" sz="1600">
                          <a:solidFill>
                            <a:schemeClr val="tx1"/>
                          </a:solidFill>
                          <a:effectLst/>
                        </a:rPr>
                        <a:t>AI</a:t>
                      </a:r>
                      <a:endParaRPr lang="en-US"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gridSpan="2">
                  <a:txBody>
                    <a:bodyPr/>
                    <a:lstStyle/>
                    <a:p>
                      <a:pPr marL="136525" marR="156845" indent="-3175">
                        <a:lnSpc>
                          <a:spcPct val="95000"/>
                        </a:lnSpc>
                        <a:spcBef>
                          <a:spcPts val="485"/>
                        </a:spcBef>
                        <a:spcAft>
                          <a:spcPts val="0"/>
                        </a:spcAft>
                      </a:pPr>
                      <a:r>
                        <a:rPr lang="en-US" sz="1600" dirty="0">
                          <a:solidFill>
                            <a:schemeClr val="tx1"/>
                          </a:solidFill>
                          <a:effectLst/>
                        </a:rPr>
                        <a:t>Modern</a:t>
                      </a:r>
                      <a:r>
                        <a:rPr lang="en-US" sz="1600" spc="-40" dirty="0">
                          <a:solidFill>
                            <a:schemeClr val="tx1"/>
                          </a:solidFill>
                          <a:effectLst/>
                        </a:rPr>
                        <a:t> </a:t>
                      </a:r>
                      <a:r>
                        <a:rPr lang="en-US" sz="1600" dirty="0">
                          <a:solidFill>
                            <a:schemeClr val="tx1"/>
                          </a:solidFill>
                          <a:effectLst/>
                        </a:rPr>
                        <a:t>AI</a:t>
                      </a:r>
                      <a:r>
                        <a:rPr lang="en-US" sz="1600" spc="-15" dirty="0">
                          <a:solidFill>
                            <a:schemeClr val="tx1"/>
                          </a:solidFill>
                          <a:effectLst/>
                        </a:rPr>
                        <a:t> </a:t>
                      </a:r>
                      <a:r>
                        <a:rPr lang="en-US" sz="1600" dirty="0">
                          <a:solidFill>
                            <a:schemeClr val="tx1"/>
                          </a:solidFill>
                          <a:effectLst/>
                        </a:rPr>
                        <a:t>application,</a:t>
                      </a:r>
                      <a:r>
                        <a:rPr lang="en-US" sz="1600" spc="-5" dirty="0">
                          <a:solidFill>
                            <a:schemeClr val="tx1"/>
                          </a:solidFill>
                          <a:effectLst/>
                        </a:rPr>
                        <a:t> </a:t>
                      </a:r>
                      <a:r>
                        <a:rPr lang="en-US" sz="1600" dirty="0">
                          <a:solidFill>
                            <a:schemeClr val="tx1"/>
                          </a:solidFill>
                          <a:effectLst/>
                        </a:rPr>
                        <a:t>decision</a:t>
                      </a:r>
                      <a:r>
                        <a:rPr lang="en-US" sz="1600" spc="-15" dirty="0">
                          <a:solidFill>
                            <a:schemeClr val="tx1"/>
                          </a:solidFill>
                          <a:effectLst/>
                        </a:rPr>
                        <a:t> </a:t>
                      </a:r>
                      <a:r>
                        <a:rPr lang="en-US" sz="1600" dirty="0">
                          <a:solidFill>
                            <a:schemeClr val="tx1"/>
                          </a:solidFill>
                          <a:effectLst/>
                        </a:rPr>
                        <a:t>making</a:t>
                      </a:r>
                      <a:r>
                        <a:rPr lang="en-US" sz="1600" spc="-20" dirty="0">
                          <a:solidFill>
                            <a:schemeClr val="tx1"/>
                          </a:solidFill>
                          <a:effectLst/>
                        </a:rPr>
                        <a:t> </a:t>
                      </a:r>
                      <a:r>
                        <a:rPr lang="en-US" sz="1600" dirty="0">
                          <a:solidFill>
                            <a:schemeClr val="tx1"/>
                          </a:solidFill>
                          <a:effectLst/>
                        </a:rPr>
                        <a:t>,</a:t>
                      </a:r>
                      <a:r>
                        <a:rPr lang="en-US" sz="1600" spc="-5" dirty="0">
                          <a:solidFill>
                            <a:schemeClr val="tx1"/>
                          </a:solidFill>
                          <a:effectLst/>
                        </a:rPr>
                        <a:t> </a:t>
                      </a:r>
                      <a:r>
                        <a:rPr lang="en-US" sz="1600" dirty="0">
                          <a:solidFill>
                            <a:schemeClr val="tx1"/>
                          </a:solidFill>
                          <a:effectLst/>
                        </a:rPr>
                        <a:t>predictive</a:t>
                      </a:r>
                      <a:r>
                        <a:rPr lang="en-US" sz="1600" spc="260" dirty="0">
                          <a:solidFill>
                            <a:schemeClr val="tx1"/>
                          </a:solidFill>
                          <a:effectLst/>
                        </a:rPr>
                        <a:t> </a:t>
                      </a:r>
                      <a:r>
                        <a:rPr lang="en-US" sz="1600" dirty="0">
                          <a:solidFill>
                            <a:schemeClr val="tx1"/>
                          </a:solidFill>
                          <a:effectLst/>
                        </a:rPr>
                        <a:t>analysis</a:t>
                      </a:r>
                      <a:r>
                        <a:rPr lang="en-US" sz="1600" spc="-25" dirty="0">
                          <a:solidFill>
                            <a:schemeClr val="tx1"/>
                          </a:solidFill>
                          <a:effectLst/>
                        </a:rPr>
                        <a:t> </a:t>
                      </a:r>
                      <a:r>
                        <a:rPr lang="en-US" sz="1600" dirty="0">
                          <a:solidFill>
                            <a:schemeClr val="tx1"/>
                          </a:solidFill>
                          <a:effectLst/>
                        </a:rPr>
                        <a:t>and</a:t>
                      </a:r>
                      <a:r>
                        <a:rPr lang="en-US" sz="1600" spc="-285" dirty="0">
                          <a:solidFill>
                            <a:schemeClr val="tx1"/>
                          </a:solidFill>
                          <a:effectLst/>
                        </a:rPr>
                        <a:t> </a:t>
                      </a:r>
                      <a:r>
                        <a:rPr lang="en-US" sz="1600" dirty="0">
                          <a:solidFill>
                            <a:schemeClr val="tx1"/>
                          </a:solidFill>
                          <a:effectLst/>
                        </a:rPr>
                        <a:t>adaptive analytics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oFill/>
                  </a:tcPr>
                </a:tc>
                <a:tc hMerge="1">
                  <a:txBody>
                    <a:bodyPr/>
                    <a:lstStyle/>
                    <a:p>
                      <a:endParaRPr lang="en-US"/>
                    </a:p>
                  </a:txBody>
                  <a:tcPr/>
                </a:tc>
              </a:tr>
            </a:tbl>
          </a:graphicData>
        </a:graphic>
      </p:graphicFrame>
      <p:cxnSp>
        <p:nvCxnSpPr>
          <p:cNvPr id="10" name="Straight Connector 9"/>
          <p:cNvCxnSpPr/>
          <p:nvPr/>
        </p:nvCxnSpPr>
        <p:spPr>
          <a:xfrm>
            <a:off x="11468100" y="1190625"/>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p:txBody>
          <a:bodyPr>
            <a:normAutofit lnSpcReduction="10000"/>
          </a:bodyPr>
          <a:lstStyle/>
          <a:p>
            <a:pPr lvl="0" algn="just"/>
            <a:r>
              <a:rPr lang="en-IN" sz="3200" b="1" dirty="0">
                <a:solidFill>
                  <a:srgbClr val="000000"/>
                </a:solidFill>
                <a:latin typeface="Times New Roman" panose="02020603050405020304" pitchFamily="18" charset="0"/>
                <a:cs typeface="Times New Roman" panose="02020603050405020304" pitchFamily="18" charset="0"/>
              </a:rPr>
              <a:t>TEXT BOOKS</a:t>
            </a:r>
            <a:endParaRPr lang="en-US" sz="3200" b="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1700"/>
              </a:spcBef>
              <a:spcAft>
                <a:spcPts val="1200"/>
              </a:spcAft>
              <a:buNone/>
              <a:tabLst>
                <a:tab pos="3289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Intelligence: A Modern Approach by Stuart Russell and Peter Norvig. Prentice-Hall, 2003 (2ndEdition).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Elaine Riche, Kevin Knight and Shivashankar B. Nair, “Artificial Intelligence”, Third Edition, TMH Educations Pvt. Ltd., 2008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r>
              <a:rPr lang="en-IN" b="1" dirty="0">
                <a:solidFill>
                  <a:srgbClr val="000000"/>
                </a:solidFill>
                <a:latin typeface="Times New Roman" panose="02020603050405020304" pitchFamily="18" charset="0"/>
                <a:cs typeface="Times New Roman" panose="02020603050405020304" pitchFamily="18" charset="0"/>
              </a:rPr>
              <a:t>REFERENCE BOOKS</a:t>
            </a:r>
            <a:endParaRPr lang="en-US" b="1" dirty="0">
              <a:solidFill>
                <a:srgbClr val="000000"/>
              </a:solidFill>
              <a:latin typeface="Times New Roman" panose="02020603050405020304" pitchFamily="18" charset="0"/>
              <a:cs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R1 	</a:t>
            </a:r>
            <a:r>
              <a:rPr lang="en-US" sz="1800" dirty="0">
                <a:solidFill>
                  <a:srgbClr val="000000"/>
                </a:solidFill>
                <a:effectLst/>
                <a:latin typeface="Times New Roman" panose="02020603050405020304" pitchFamily="18" charset="0"/>
                <a:ea typeface="Times New Roman" panose="02020603050405020304" pitchFamily="18" charset="0"/>
              </a:rPr>
              <a:t>Nils J. Nilsson, “The Quest for Artificial Intelligence”, Second Edition, Cambridge University Press, 2009</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fontAlgn="base">
              <a:buNone/>
            </a:pPr>
            <a:r>
              <a:rPr lang="en-US" sz="1800" b="1" dirty="0">
                <a:solidFill>
                  <a:srgbClr val="000000"/>
                </a:solidFill>
                <a:effectLst/>
                <a:latin typeface="Times New Roman" panose="02020603050405020304" pitchFamily="18" charset="0"/>
                <a:ea typeface="Times New Roman" panose="02020603050405020304" pitchFamily="18" charset="0"/>
              </a:rPr>
              <a:t>R2        </a:t>
            </a:r>
            <a:r>
              <a:rPr lang="en-US" sz="1800" dirty="0">
                <a:solidFill>
                  <a:srgbClr val="000000"/>
                </a:solidFill>
                <a:effectLst/>
                <a:latin typeface="Times New Roman" panose="02020603050405020304" pitchFamily="18" charset="0"/>
                <a:ea typeface="Times New Roman" panose="02020603050405020304" pitchFamily="18" charset="0"/>
              </a:rPr>
              <a:t>Artificial Intelligence and Expert Systems – Dan W. Patterson, Prentice Hall of India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20"/>
            <a:ext cx="10515600" cy="496798"/>
          </a:xfrm>
        </p:spPr>
        <p:txBody>
          <a:bodyPr>
            <a:normAutofit fontScale="90000"/>
          </a:bodyPr>
          <a:lstStyle/>
          <a:p>
            <a:pPr marL="0" indent="0">
              <a:lnSpc>
                <a:spcPct val="160000"/>
              </a:lnSpc>
              <a:buNone/>
            </a:pPr>
            <a:r>
              <a:rPr lang="en-US" sz="5400" b="1" dirty="0">
                <a:solidFill>
                  <a:srgbClr val="000000"/>
                </a:solidFill>
                <a:latin typeface="Times New Roman" panose="02020603050405020304" pitchFamily="18" charset="0"/>
                <a:ea typeface="Times New Roman" panose="02020603050405020304" pitchFamily="18" charset="0"/>
              </a:rPr>
              <a:t>Expert System </a:t>
            </a:r>
            <a:endParaRPr lang="en-US" sz="248800"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
        <p:nvSpPr>
          <p:cNvPr id="11" name="TextBox 10">
            <a:extLst>
              <a:ext uri="{FF2B5EF4-FFF2-40B4-BE49-F238E27FC236}">
                <a16:creationId xmlns="" xmlns:a16="http://schemas.microsoft.com/office/drawing/2014/main" id="{4CFD63BD-1DAE-C3B2-DCD3-D762C5341C94}"/>
              </a:ext>
            </a:extLst>
          </p:cNvPr>
          <p:cNvSpPr txBox="1"/>
          <p:nvPr/>
        </p:nvSpPr>
        <p:spPr>
          <a:xfrm>
            <a:off x="143304" y="1261519"/>
            <a:ext cx="11210496" cy="4524315"/>
          </a:xfrm>
          <a:prstGeom prst="rect">
            <a:avLst/>
          </a:prstGeom>
          <a:noFill/>
        </p:spPr>
        <p:txBody>
          <a:bodyPr wrap="square">
            <a:spAutoFit/>
          </a:bodyPr>
          <a:lstStyle/>
          <a:p>
            <a:pPr fontAlgn="base"/>
            <a:r>
              <a:rPr lang="en-GB" sz="3200" b="1" u="sng" dirty="0"/>
              <a:t>Expert System Development Life Cycle:</a:t>
            </a:r>
            <a:endParaRPr lang="en-GB" sz="3200" b="1" dirty="0"/>
          </a:p>
          <a:p>
            <a:pPr fontAlgn="base"/>
            <a:r>
              <a:rPr lang="en-GB" sz="3200" dirty="0">
                <a:solidFill>
                  <a:schemeClr val="tx1">
                    <a:lumMod val="65000"/>
                    <a:lumOff val="35000"/>
                  </a:schemeClr>
                </a:solidFill>
              </a:rPr>
              <a:t>A Knowledge Engineer or an </a:t>
            </a:r>
            <a:r>
              <a:rPr lang="en-GB" sz="3200" dirty="0" smtClean="0">
                <a:solidFill>
                  <a:schemeClr val="tx1">
                    <a:lumMod val="65000"/>
                    <a:lumOff val="35000"/>
                  </a:schemeClr>
                </a:solidFill>
              </a:rPr>
              <a:t>AI Engineer</a:t>
            </a:r>
            <a:r>
              <a:rPr lang="en-GB" sz="3200" dirty="0">
                <a:solidFill>
                  <a:schemeClr val="tx1">
                    <a:lumMod val="65000"/>
                    <a:lumOff val="35000"/>
                  </a:schemeClr>
                </a:solidFill>
              </a:rPr>
              <a:t> is skilled in the art of developing Expert Systems (ES). A domain expert is an individual who has significant expertise in the domain of the expert system. It is not crucial that the domain expert understand AI or expert systems that is one of the functions of the knowledge engineer. The knowledge engineer and the domain expert usually work close to each other throughout the Expert System Development Life Cycle process.</a:t>
            </a:r>
          </a:p>
        </p:txBody>
      </p:sp>
    </p:spTree>
    <p:extLst>
      <p:ext uri="{BB962C8B-B14F-4D97-AF65-F5344CB8AC3E}">
        <p14:creationId xmlns:p14="http://schemas.microsoft.com/office/powerpoint/2010/main" val="325883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896" y="218820"/>
            <a:ext cx="11147548" cy="589564"/>
          </a:xfrm>
        </p:spPr>
        <p:txBody>
          <a:bodyPr>
            <a:normAutofit fontScale="90000"/>
          </a:bodyPr>
          <a:lstStyle/>
          <a:p>
            <a:pPr fontAlgn="base"/>
            <a:r>
              <a:rPr lang="en-GB" sz="5400" b="1" u="sng" dirty="0"/>
              <a:t>Steps to Develop an Expert System:</a:t>
            </a:r>
            <a:endParaRPr lang="en-GB" sz="5400" b="1" dirty="0"/>
          </a:p>
        </p:txBody>
      </p:sp>
      <p:sp>
        <p:nvSpPr>
          <p:cNvPr id="4" name="Slide Number Placeholder 3"/>
          <p:cNvSpPr>
            <a:spLocks noGrp="1"/>
          </p:cNvSpPr>
          <p:nvPr>
            <p:ph type="sldNum" sz="quarter" idx="12"/>
          </p:nvPr>
        </p:nvSpPr>
        <p:spPr/>
        <p:txBody>
          <a:bodyPr/>
          <a:lstStyle/>
          <a:p>
            <a:fld id="{54950813-634B-403A-824A-4F332B97447E}" type="slidenum">
              <a:rPr lang="en-US" smtClean="0"/>
              <a:t>7</a:t>
            </a:fld>
            <a:endParaRPr lang="en-US"/>
          </a:p>
        </p:txBody>
      </p:sp>
      <p:sp>
        <p:nvSpPr>
          <p:cNvPr id="6" name="TextBox 5">
            <a:extLst>
              <a:ext uri="{FF2B5EF4-FFF2-40B4-BE49-F238E27FC236}">
                <a16:creationId xmlns="" xmlns:a16="http://schemas.microsoft.com/office/drawing/2014/main" id="{BF29CF8A-9536-A7C2-243B-76702074095F}"/>
              </a:ext>
            </a:extLst>
          </p:cNvPr>
          <p:cNvSpPr txBox="1"/>
          <p:nvPr/>
        </p:nvSpPr>
        <p:spPr>
          <a:xfrm>
            <a:off x="636104" y="1493165"/>
            <a:ext cx="10508974" cy="1938992"/>
          </a:xfrm>
          <a:prstGeom prst="rect">
            <a:avLst/>
          </a:prstGeom>
          <a:noFill/>
        </p:spPr>
        <p:txBody>
          <a:bodyPr wrap="square">
            <a:spAutoFit/>
          </a:bodyPr>
          <a:lstStyle/>
          <a:p>
            <a:pPr fontAlgn="base"/>
            <a:r>
              <a:rPr lang="en-GB" sz="2400" b="1" u="sng" dirty="0"/>
              <a:t>Steps to Develop an Expert System:</a:t>
            </a:r>
            <a:endParaRPr lang="en-GB" sz="2400" b="1" dirty="0"/>
          </a:p>
          <a:p>
            <a:pPr fontAlgn="base"/>
            <a:r>
              <a:rPr lang="en-GB" sz="2400" dirty="0"/>
              <a:t>An expert system (ES) was developed and refined over several years. Expert System Life Cycle has five stages </a:t>
            </a:r>
            <a:r>
              <a:rPr lang="en-GB" sz="2400" dirty="0" smtClean="0"/>
              <a:t>–</a:t>
            </a:r>
          </a:p>
          <a:p>
            <a:pPr fontAlgn="base"/>
            <a:r>
              <a:rPr lang="en-GB" sz="2400" b="1" dirty="0"/>
              <a:t>Step1: Identification:</a:t>
            </a:r>
            <a:r>
              <a:rPr lang="en-GB" sz="2400" dirty="0"/>
              <a:t> Determining the characteristics of the problem</a:t>
            </a:r>
            <a:r>
              <a:rPr lang="en-GB" sz="2400" dirty="0" smtClean="0"/>
              <a:t>.</a:t>
            </a:r>
          </a:p>
          <a:p>
            <a:pPr fontAlgn="base"/>
            <a:endParaRPr lang="en-GB" sz="2400" dirty="0"/>
          </a:p>
        </p:txBody>
      </p:sp>
      <p:pic>
        <p:nvPicPr>
          <p:cNvPr id="3" name="Picture 2"/>
          <p:cNvPicPr>
            <a:picLocks noChangeAspect="1"/>
          </p:cNvPicPr>
          <p:nvPr/>
        </p:nvPicPr>
        <p:blipFill>
          <a:blip r:embed="rId2"/>
          <a:stretch>
            <a:fillRect/>
          </a:stretch>
        </p:blipFill>
        <p:spPr>
          <a:xfrm>
            <a:off x="2228851" y="3100487"/>
            <a:ext cx="6155456" cy="3438425"/>
          </a:xfrm>
          <a:prstGeom prst="rect">
            <a:avLst/>
          </a:prstGeom>
        </p:spPr>
      </p:pic>
    </p:spTree>
    <p:extLst>
      <p:ext uri="{BB962C8B-B14F-4D97-AF65-F5344CB8AC3E}">
        <p14:creationId xmlns:p14="http://schemas.microsoft.com/office/powerpoint/2010/main" val="316280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130" y="-62258"/>
            <a:ext cx="11942679" cy="1325563"/>
          </a:xfrm>
        </p:spPr>
        <p:txBody>
          <a:bodyPr>
            <a:normAutofit/>
          </a:bodyPr>
          <a:lstStyle/>
          <a:p>
            <a:pPr marL="0" indent="0">
              <a:lnSpc>
                <a:spcPct val="160000"/>
              </a:lnSpc>
              <a:buNone/>
            </a:pPr>
            <a:r>
              <a:rPr lang="en-US" b="1" dirty="0" smtClean="0">
                <a:solidFill>
                  <a:srgbClr val="000000"/>
                </a:solidFill>
                <a:effectLst/>
                <a:latin typeface="Times New Roman" panose="02020603050405020304" pitchFamily="18" charset="0"/>
                <a:ea typeface="Times New Roman" panose="02020603050405020304" pitchFamily="18" charset="0"/>
              </a:rPr>
              <a:t>PHASE</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8</a:t>
            </a:fld>
            <a:endParaRPr lang="en-US"/>
          </a:p>
        </p:txBody>
      </p:sp>
      <p:sp>
        <p:nvSpPr>
          <p:cNvPr id="8" name="TextBox 7">
            <a:extLst>
              <a:ext uri="{FF2B5EF4-FFF2-40B4-BE49-F238E27FC236}">
                <a16:creationId xmlns="" xmlns:a16="http://schemas.microsoft.com/office/drawing/2014/main" id="{387AE7F7-64BF-EA16-F703-6574E75C4C22}"/>
              </a:ext>
            </a:extLst>
          </p:cNvPr>
          <p:cNvSpPr txBox="1"/>
          <p:nvPr/>
        </p:nvSpPr>
        <p:spPr>
          <a:xfrm>
            <a:off x="1170746" y="1263305"/>
            <a:ext cx="9498496" cy="1754326"/>
          </a:xfrm>
          <a:prstGeom prst="rect">
            <a:avLst/>
          </a:prstGeom>
          <a:noFill/>
        </p:spPr>
        <p:txBody>
          <a:bodyPr wrap="square">
            <a:spAutoFit/>
          </a:bodyPr>
          <a:lstStyle/>
          <a:p>
            <a:r>
              <a:rPr lang="en-GB" b="1" dirty="0"/>
              <a:t>Step2: Conceptualization:</a:t>
            </a:r>
            <a:r>
              <a:rPr lang="en-GB" dirty="0"/>
              <a:t> Finding the concept to produce the solution</a:t>
            </a:r>
            <a:r>
              <a:rPr lang="en-GB" dirty="0" smtClean="0"/>
              <a:t>.</a:t>
            </a:r>
          </a:p>
          <a:p>
            <a:endParaRPr lang="en-GB" dirty="0"/>
          </a:p>
          <a:p>
            <a:endParaRPr lang="en-GB" dirty="0" smtClean="0"/>
          </a:p>
          <a:p>
            <a:endParaRPr lang="en-GB" dirty="0"/>
          </a:p>
          <a:p>
            <a:endParaRPr lang="en-GB" dirty="0" smtClean="0"/>
          </a:p>
          <a:p>
            <a:endParaRPr lang="en-IN" dirty="0"/>
          </a:p>
        </p:txBody>
      </p:sp>
      <p:pic>
        <p:nvPicPr>
          <p:cNvPr id="5" name="Picture 4"/>
          <p:cNvPicPr>
            <a:picLocks noChangeAspect="1"/>
          </p:cNvPicPr>
          <p:nvPr/>
        </p:nvPicPr>
        <p:blipFill>
          <a:blip r:embed="rId2"/>
          <a:stretch>
            <a:fillRect/>
          </a:stretch>
        </p:blipFill>
        <p:spPr>
          <a:xfrm>
            <a:off x="1942522" y="1954318"/>
            <a:ext cx="7353878" cy="3398732"/>
          </a:xfrm>
          <a:prstGeom prst="rect">
            <a:avLst/>
          </a:prstGeom>
        </p:spPr>
      </p:pic>
    </p:spTree>
    <p:extLst>
      <p:ext uri="{BB962C8B-B14F-4D97-AF65-F5344CB8AC3E}">
        <p14:creationId xmlns:p14="http://schemas.microsoft.com/office/powerpoint/2010/main" val="237628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3" y="0"/>
            <a:ext cx="11942679" cy="1152939"/>
          </a:xfrm>
        </p:spPr>
        <p:txBody>
          <a:bodyPr>
            <a:normAutofit fontScale="90000"/>
          </a:bodyPr>
          <a:lstStyle/>
          <a:p>
            <a:pPr marL="0" indent="0">
              <a:lnSpc>
                <a:spcPct val="160000"/>
              </a:lnSpc>
              <a:buNone/>
            </a:pPr>
            <a:r>
              <a:rPr lang="en-US" b="1" dirty="0" smtClean="0">
                <a:solidFill>
                  <a:srgbClr val="000000"/>
                </a:solidFill>
                <a:effectLst/>
                <a:latin typeface="Times New Roman" panose="02020603050405020304" pitchFamily="18" charset="0"/>
                <a:ea typeface="Times New Roman" panose="02020603050405020304" pitchFamily="18" charset="0"/>
              </a:rPr>
              <a:t>PHASE</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9</a:t>
            </a:fld>
            <a:endParaRPr lang="en-US"/>
          </a:p>
        </p:txBody>
      </p:sp>
      <p:pic>
        <p:nvPicPr>
          <p:cNvPr id="6" name="Picture 5"/>
          <p:cNvPicPr>
            <a:picLocks noChangeAspect="1"/>
          </p:cNvPicPr>
          <p:nvPr/>
        </p:nvPicPr>
        <p:blipFill>
          <a:blip r:embed="rId2"/>
          <a:stretch>
            <a:fillRect/>
          </a:stretch>
        </p:blipFill>
        <p:spPr>
          <a:xfrm>
            <a:off x="1675680" y="990738"/>
            <a:ext cx="8306520" cy="5730737"/>
          </a:xfrm>
          <a:prstGeom prst="rect">
            <a:avLst/>
          </a:prstGeom>
        </p:spPr>
      </p:pic>
    </p:spTree>
    <p:extLst>
      <p:ext uri="{BB962C8B-B14F-4D97-AF65-F5344CB8AC3E}">
        <p14:creationId xmlns:p14="http://schemas.microsoft.com/office/powerpoint/2010/main" val="12536543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12BFF99-5F93-4759-91EF-2AFD00F1E8C7}">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smaple</Template>
  <TotalTime>2111</TotalTime>
  <Words>359</Words>
  <Application>Microsoft Office PowerPoint</Application>
  <PresentationFormat>Widescreen</PresentationFormat>
  <Paragraphs>80</Paragraphs>
  <Slides>17</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0" baseType="lpstr">
      <vt:lpstr>Arial Unicode MS</vt:lpstr>
      <vt:lpstr>Arial</vt:lpstr>
      <vt:lpstr>Calibri</vt:lpstr>
      <vt:lpstr>Calibri Light</vt:lpstr>
      <vt:lpstr>Cambria</vt:lpstr>
      <vt:lpstr>Casper</vt:lpstr>
      <vt:lpstr>Karla</vt:lpstr>
      <vt:lpstr>Poppins</vt:lpstr>
      <vt:lpstr>Segoe UI</vt:lpstr>
      <vt:lpstr>Times New Roman</vt:lpstr>
      <vt:lpstr>1_Office Theme</vt:lpstr>
      <vt:lpstr>Contents Slide Master</vt:lpstr>
      <vt:lpstr>CorelDRAW</vt:lpstr>
      <vt:lpstr>PowerPoint Presentation</vt:lpstr>
      <vt:lpstr>Artificial Intelligence : Course Objectives</vt:lpstr>
      <vt:lpstr>COURSE OUTCOMES</vt:lpstr>
      <vt:lpstr>Unit-3 Syllabus</vt:lpstr>
      <vt:lpstr>SUGGESTIVE READINGS</vt:lpstr>
      <vt:lpstr>Expert System </vt:lpstr>
      <vt:lpstr>Steps to Develop an Expert System:</vt:lpstr>
      <vt:lpstr>PHASE</vt:lpstr>
      <vt:lpstr>PHASE</vt:lpstr>
      <vt:lpstr>PHASE</vt:lpstr>
      <vt:lpstr>PHASE</vt:lpstr>
      <vt:lpstr>STRUCTURE OF AN EXPERT SYSTEM</vt:lpstr>
      <vt:lpstr>STRUCTURE OF AN EXPERT SYSTEM</vt:lpstr>
      <vt:lpstr>STRUCTURE OF AN EXPERT SYSTEM</vt:lpstr>
      <vt:lpstr>problem areas are addressed by expert systems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175</cp:revision>
  <dcterms:created xsi:type="dcterms:W3CDTF">2019-01-09T10:33:58Z</dcterms:created>
  <dcterms:modified xsi:type="dcterms:W3CDTF">2024-06-12T06:14:21Z</dcterms:modified>
</cp:coreProperties>
</file>