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2"/>
  </p:notesMasterIdLst>
  <p:sldIdLst>
    <p:sldId id="327" r:id="rId2"/>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DE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790" autoAdjust="0"/>
  </p:normalViewPr>
  <p:slideViewPr>
    <p:cSldViewPr>
      <p:cViewPr varScale="1">
        <p:scale>
          <a:sx n="71" d="100"/>
          <a:sy n="71" d="100"/>
        </p:scale>
        <p:origin x="124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5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716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184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21E2D30-8D09-4EFF-99BC-7D2BDCF5ADEE}" type="slidenum">
              <a:rPr lang="en-US" altLang="en-US"/>
              <a:pPr>
                <a:defRPr/>
              </a:pPr>
              <a:t>‹#›</a:t>
            </a:fld>
            <a:endParaRPr lang="en-US" altLang="en-US"/>
          </a:p>
        </p:txBody>
      </p:sp>
    </p:spTree>
    <p:extLst>
      <p:ext uri="{BB962C8B-B14F-4D97-AF65-F5344CB8AC3E}">
        <p14:creationId xmlns:p14="http://schemas.microsoft.com/office/powerpoint/2010/main" val="31737918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761B7C-3807-4288-B913-D55AF8AE56FA}" type="slidenum">
              <a:rPr lang="en-US" altLang="en-US"/>
              <a:pPr/>
              <a:t>11</a:t>
            </a:fld>
            <a:endParaRPr lang="en-US" altLang="en-US"/>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en-US" smtClean="0"/>
              <a:t>Draw on board, perhaps add U-shaped</a:t>
            </a:r>
          </a:p>
        </p:txBody>
      </p:sp>
    </p:spTree>
    <p:extLst>
      <p:ext uri="{BB962C8B-B14F-4D97-AF65-F5344CB8AC3E}">
        <p14:creationId xmlns:p14="http://schemas.microsoft.com/office/powerpoint/2010/main" val="232868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4EF10D-A19B-444B-AC1A-5FFC14F2C459}" type="slidenum">
              <a:rPr lang="en-US" altLang="en-US"/>
              <a:pPr/>
              <a:t>12</a:t>
            </a:fld>
            <a:endParaRPr lang="en-US" altLang="en-US"/>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US" altLang="en-US" smtClean="0"/>
              <a:t>Due to John Tukey, EDA, 1977</a:t>
            </a:r>
          </a:p>
        </p:txBody>
      </p:sp>
    </p:spTree>
    <p:extLst>
      <p:ext uri="{BB962C8B-B14F-4D97-AF65-F5344CB8AC3E}">
        <p14:creationId xmlns:p14="http://schemas.microsoft.com/office/powerpoint/2010/main" val="159806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93FB55-FE4E-45BE-9B91-3B74ABF74CFA}" type="slidenum">
              <a:rPr lang="en-US" altLang="en-US"/>
              <a:pPr/>
              <a:t>14</a:t>
            </a:fld>
            <a:endParaRPr lang="en-US" altLang="en-US"/>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US" altLang="en-US" smtClean="0"/>
              <a:t>Median– average two middle measurements when n even</a:t>
            </a:r>
          </a:p>
        </p:txBody>
      </p:sp>
    </p:spTree>
    <p:extLst>
      <p:ext uri="{BB962C8B-B14F-4D97-AF65-F5344CB8AC3E}">
        <p14:creationId xmlns:p14="http://schemas.microsoft.com/office/powerpoint/2010/main" val="192541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5E50A0-4609-48C7-A219-9115A15B733D}" type="slidenum">
              <a:rPr lang="en-US" altLang="en-US"/>
              <a:pPr/>
              <a:t>15</a:t>
            </a:fld>
            <a:endParaRPr lang="en-US" altLang="en-US"/>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n-US" altLang="en-US" smtClean="0"/>
              <a:t>Median– average two middle measurements when n even</a:t>
            </a:r>
          </a:p>
        </p:txBody>
      </p:sp>
    </p:spTree>
    <p:extLst>
      <p:ext uri="{BB962C8B-B14F-4D97-AF65-F5344CB8AC3E}">
        <p14:creationId xmlns:p14="http://schemas.microsoft.com/office/powerpoint/2010/main" val="2949225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300235-D6D8-4609-B0B2-DAD3E589C5DA}" type="slidenum">
              <a:rPr lang="en-US" altLang="en-US"/>
              <a:pPr/>
              <a:t>16</a:t>
            </a:fld>
            <a:endParaRPr lang="en-US" altLang="en-US"/>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US" altLang="en-US" smtClean="0"/>
              <a:t>Median– average two middle measurements when n even</a:t>
            </a:r>
          </a:p>
        </p:txBody>
      </p:sp>
    </p:spTree>
    <p:extLst>
      <p:ext uri="{BB962C8B-B14F-4D97-AF65-F5344CB8AC3E}">
        <p14:creationId xmlns:p14="http://schemas.microsoft.com/office/powerpoint/2010/main" val="228763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8BB2ED-5B41-4A0C-AC19-7A27C64A8173}" type="slidenum">
              <a:rPr lang="en-US" altLang="en-US"/>
              <a:pPr/>
              <a:t>17</a:t>
            </a:fld>
            <a:endParaRPr lang="en-US" altLang="en-US"/>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n-US" altLang="en-US" smtClean="0"/>
              <a:t>Mean = center of gravity of data.  Mode another measure, appropriate for all scales</a:t>
            </a:r>
          </a:p>
        </p:txBody>
      </p:sp>
    </p:spTree>
    <p:extLst>
      <p:ext uri="{BB962C8B-B14F-4D97-AF65-F5344CB8AC3E}">
        <p14:creationId xmlns:p14="http://schemas.microsoft.com/office/powerpoint/2010/main" val="683554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CF5D8B-6299-48DD-B616-4AFAF3ACABB8}" type="slidenum">
              <a:rPr lang="en-US" altLang="en-US"/>
              <a:pPr/>
              <a:t>19</a:t>
            </a:fld>
            <a:endParaRPr lang="en-US" altLang="en-US"/>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US" altLang="en-US" smtClean="0"/>
              <a:t>Draw picture showing insensitivity of range to shape</a:t>
            </a:r>
          </a:p>
        </p:txBody>
      </p:sp>
    </p:spTree>
    <p:extLst>
      <p:ext uri="{BB962C8B-B14F-4D97-AF65-F5344CB8AC3E}">
        <p14:creationId xmlns:p14="http://schemas.microsoft.com/office/powerpoint/2010/main" val="4234641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4FAB52-29E0-4D63-BDD2-DA3BD5D9D93F}" type="slidenum">
              <a:rPr lang="en-US" altLang="en-US"/>
              <a:pPr/>
              <a:t>23</a:t>
            </a:fld>
            <a:endParaRPr lang="en-US" altLang="en-US"/>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US" altLang="en-US" smtClean="0"/>
              <a:t>Show picture of SAT</a:t>
            </a:r>
          </a:p>
        </p:txBody>
      </p:sp>
    </p:spTree>
    <p:extLst>
      <p:ext uri="{BB962C8B-B14F-4D97-AF65-F5344CB8AC3E}">
        <p14:creationId xmlns:p14="http://schemas.microsoft.com/office/powerpoint/2010/main" val="1097955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B324D8-7C01-4E04-87C4-33FA40C57B80}" type="slidenum">
              <a:rPr lang="en-US" altLang="en-US"/>
              <a:pPr/>
              <a:t>24</a:t>
            </a:fld>
            <a:endParaRPr lang="en-US" altLang="en-US"/>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US" altLang="en-US" smtClean="0"/>
              <a:t>Draw picture</a:t>
            </a:r>
          </a:p>
        </p:txBody>
      </p:sp>
    </p:spTree>
    <p:extLst>
      <p:ext uri="{BB962C8B-B14F-4D97-AF65-F5344CB8AC3E}">
        <p14:creationId xmlns:p14="http://schemas.microsoft.com/office/powerpoint/2010/main" val="330314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B1F17DA1-C521-4C97-A644-A893F87AA762}" type="slidenum">
              <a:rPr lang="en-US"/>
              <a:pPr>
                <a:defRPr/>
              </a:pPr>
              <a:t>‹#›</a:t>
            </a:fld>
            <a:endParaRPr lang="en-US"/>
          </a:p>
        </p:txBody>
      </p:sp>
    </p:spTree>
    <p:extLst>
      <p:ext uri="{BB962C8B-B14F-4D97-AF65-F5344CB8AC3E}">
        <p14:creationId xmlns:p14="http://schemas.microsoft.com/office/powerpoint/2010/main" val="464376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02B67E49-63A7-4297-B650-BEE293DA30B7}" type="slidenum">
              <a:rPr lang="en-US"/>
              <a:pPr>
                <a:defRPr/>
              </a:pPr>
              <a:t>‹#›</a:t>
            </a:fld>
            <a:endParaRPr lang="en-US"/>
          </a:p>
        </p:txBody>
      </p:sp>
    </p:spTree>
    <p:extLst>
      <p:ext uri="{BB962C8B-B14F-4D97-AF65-F5344CB8AC3E}">
        <p14:creationId xmlns:p14="http://schemas.microsoft.com/office/powerpoint/2010/main" val="393231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93E7431C-A18A-4AEE-B702-D32CE53B957F}" type="slidenum">
              <a:rPr lang="en-US"/>
              <a:pPr>
                <a:defRPr/>
              </a:pPr>
              <a:t>‹#›</a:t>
            </a:fld>
            <a:endParaRPr lang="en-US"/>
          </a:p>
        </p:txBody>
      </p:sp>
    </p:spTree>
    <p:extLst>
      <p:ext uri="{BB962C8B-B14F-4D97-AF65-F5344CB8AC3E}">
        <p14:creationId xmlns:p14="http://schemas.microsoft.com/office/powerpoint/2010/main" val="4367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solidFill>
                <a:prstClr val="white"/>
              </a:solidFill>
            </a:endParaRPr>
          </a:p>
        </p:txBody>
      </p:sp>
      <p:sp>
        <p:nvSpPr>
          <p:cNvPr id="4" name="Прямоугольник 8"/>
          <p:cNvSpPr/>
          <p:nvPr userDrawn="1"/>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solidFill>
                <a:prstClr val="white"/>
              </a:solidFill>
            </a:endParaRPr>
          </a:p>
        </p:txBody>
      </p:sp>
      <p:sp>
        <p:nvSpPr>
          <p:cNvPr id="5" name="Прямоугольник 3"/>
          <p:cNvSpPr/>
          <p:nvPr userDrawn="1"/>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solidFill>
                <a:prstClr val="white"/>
              </a:solidFill>
            </a:endParaRPr>
          </a:p>
        </p:txBody>
      </p:sp>
      <p:sp>
        <p:nvSpPr>
          <p:cNvPr id="8" name="Рисунок 7"/>
          <p:cNvSpPr>
            <a:spLocks noGrp="1"/>
          </p:cNvSpPr>
          <p:nvPr>
            <p:ph type="pic" sz="quarter" idx="10"/>
          </p:nvPr>
        </p:nvSpPr>
        <p:spPr>
          <a:xfrm>
            <a:off x="1385888" y="2819400"/>
            <a:ext cx="6372225" cy="2800350"/>
          </a:xfrm>
          <a:prstGeom prst="rect">
            <a:avLst/>
          </a:prstGeom>
        </p:spPr>
        <p:txBody>
          <a:bodyPr/>
          <a:lstStyle/>
          <a:p>
            <a:pPr lvl="0"/>
            <a:r>
              <a:rPr lang="en-US" noProof="0" smtClean="0"/>
              <a:t>Click icon to add picture</a:t>
            </a:r>
            <a:endParaRPr lang="ru-RU" noProof="0" dirty="0"/>
          </a:p>
        </p:txBody>
      </p:sp>
    </p:spTree>
    <p:extLst>
      <p:ext uri="{BB962C8B-B14F-4D97-AF65-F5344CB8AC3E}">
        <p14:creationId xmlns:p14="http://schemas.microsoft.com/office/powerpoint/2010/main" val="433014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fontAlgn="base">
              <a:spcBef>
                <a:spcPct val="0"/>
              </a:spcBef>
              <a:spcAft>
                <a:spcPct val="0"/>
              </a:spcAft>
              <a:defRPr smtClean="0">
                <a:latin typeface="Arial" panose="020B0604020202020204" pitchFamily="34" charset="0"/>
              </a:defRPr>
            </a:lvl1pPr>
          </a:lstStyle>
          <a:p>
            <a:pPr>
              <a:defRPr/>
            </a:pPr>
            <a:fld id="{86D0467C-1281-4CEF-BBEF-B41959660B8E}" type="datetimeFigureOut">
              <a:rPr lang="en-US"/>
              <a:pPr>
                <a:defRPr/>
              </a:pPr>
              <a:t>5/27/2024</a:t>
            </a:fld>
            <a:endParaRPr lang="en-US"/>
          </a:p>
        </p:txBody>
      </p:sp>
      <p:sp>
        <p:nvSpPr>
          <p:cNvPr id="3"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733D820E-3AF4-4C49-A209-EBD14F438091}" type="slidenum">
              <a:rPr lang="en-US"/>
              <a:pPr>
                <a:defRPr/>
              </a:pPr>
              <a:t>‹#›</a:t>
            </a:fld>
            <a:endParaRPr lang="en-US"/>
          </a:p>
        </p:txBody>
      </p:sp>
    </p:spTree>
    <p:extLst>
      <p:ext uri="{BB962C8B-B14F-4D97-AF65-F5344CB8AC3E}">
        <p14:creationId xmlns:p14="http://schemas.microsoft.com/office/powerpoint/2010/main" val="1017089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25963"/>
          </a:xfrm>
        </p:spPr>
        <p:txBody>
          <a:bodyPr/>
          <a:lstStyle/>
          <a:p>
            <a:pPr lvl="0"/>
            <a:endParaRPr lang="en-US" noProof="0"/>
          </a:p>
        </p:txBody>
      </p:sp>
      <p:sp>
        <p:nvSpPr>
          <p:cNvPr id="5" name="Date Placeholder 4"/>
          <p:cNvSpPr>
            <a:spLocks noGrp="1"/>
          </p:cNvSpPr>
          <p:nvPr>
            <p:ph type="dt" sz="half" idx="10"/>
          </p:nvPr>
        </p:nvSpPr>
        <p:spPr>
          <a:xfrm>
            <a:off x="457200" y="6245225"/>
            <a:ext cx="2133600" cy="476250"/>
          </a:xfrm>
        </p:spPr>
        <p:txBody>
          <a:bodyPr/>
          <a:lstStyle>
            <a:lvl1pPr fontAlgn="base">
              <a:spcBef>
                <a:spcPct val="0"/>
              </a:spcBef>
              <a:spcAft>
                <a:spcPct val="0"/>
              </a:spcAft>
              <a:defRPr>
                <a:solidFill>
                  <a:schemeClr val="tx1">
                    <a:tint val="75000"/>
                  </a:schemeClr>
                </a:solidFill>
                <a:latin typeface="Arial" panose="020B0604020202020204" pitchFamily="34" charset="0"/>
              </a:defRPr>
            </a:lvl1pPr>
          </a:lstStyle>
          <a:p>
            <a:pPr>
              <a:defRPr/>
            </a:pPr>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fontAlgn="base">
              <a:spcBef>
                <a:spcPct val="0"/>
              </a:spcBef>
              <a:spcAft>
                <a:spcPct val="0"/>
              </a:spcAft>
              <a:defRPr>
                <a:solidFill>
                  <a:schemeClr val="tx1">
                    <a:tint val="75000"/>
                  </a:schemeClr>
                </a:solidFill>
                <a:latin typeface="Arial" panose="020B0604020202020204" pitchFamily="34" charset="0"/>
              </a:defRPr>
            </a:lvl1pPr>
          </a:lstStyle>
          <a:p>
            <a:pPr>
              <a:defRPr/>
            </a:pPr>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fontAlgn="base">
              <a:spcBef>
                <a:spcPct val="0"/>
              </a:spcBef>
              <a:spcAft>
                <a:spcPct val="0"/>
              </a:spcAft>
              <a:defRPr>
                <a:solidFill>
                  <a:schemeClr val="tx1">
                    <a:tint val="75000"/>
                  </a:schemeClr>
                </a:solidFill>
                <a:latin typeface="Arial" panose="020B0604020202020204" pitchFamily="34" charset="0"/>
              </a:defRPr>
            </a:lvl1pPr>
          </a:lstStyle>
          <a:p>
            <a:pPr>
              <a:defRPr/>
            </a:pPr>
            <a:fld id="{44FF736C-8999-4298-B387-3AB7A88E4777}" type="slidenum">
              <a:rPr lang="en-US" altLang="en-US"/>
              <a:pPr>
                <a:defRPr/>
              </a:pPr>
              <a:t>‹#›</a:t>
            </a:fld>
            <a:endParaRPr lang="en-US" altLang="en-US"/>
          </a:p>
        </p:txBody>
      </p:sp>
    </p:spTree>
    <p:extLst>
      <p:ext uri="{BB962C8B-B14F-4D97-AF65-F5344CB8AC3E}">
        <p14:creationId xmlns:p14="http://schemas.microsoft.com/office/powerpoint/2010/main" val="854421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fontAlgn="base">
              <a:spcBef>
                <a:spcPct val="0"/>
              </a:spcBef>
              <a:spcAft>
                <a:spcPct val="0"/>
              </a:spcAft>
              <a:defRPr>
                <a:solidFill>
                  <a:schemeClr val="tx1">
                    <a:tint val="75000"/>
                  </a:schemeClr>
                </a:solidFill>
                <a:latin typeface="Arial" panose="020B0604020202020204" pitchFamily="34" charset="0"/>
              </a:defRPr>
            </a:lvl1pPr>
          </a:lstStyle>
          <a:p>
            <a:pPr>
              <a:defRPr/>
            </a:pPr>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fontAlgn="base">
              <a:spcBef>
                <a:spcPct val="0"/>
              </a:spcBef>
              <a:spcAft>
                <a:spcPct val="0"/>
              </a:spcAft>
              <a:defRPr>
                <a:solidFill>
                  <a:schemeClr val="tx1">
                    <a:tint val="75000"/>
                  </a:schemeClr>
                </a:solidFill>
                <a:latin typeface="Arial" panose="020B0604020202020204" pitchFamily="34" charset="0"/>
              </a:defRPr>
            </a:lvl1pPr>
          </a:lstStyle>
          <a:p>
            <a:pPr>
              <a:defRPr/>
            </a:pPr>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fontAlgn="base">
              <a:spcBef>
                <a:spcPct val="0"/>
              </a:spcBef>
              <a:spcAft>
                <a:spcPct val="0"/>
              </a:spcAft>
              <a:defRPr>
                <a:solidFill>
                  <a:schemeClr val="tx1">
                    <a:tint val="75000"/>
                  </a:schemeClr>
                </a:solidFill>
                <a:latin typeface="Arial" panose="020B0604020202020204" pitchFamily="34" charset="0"/>
              </a:defRPr>
            </a:lvl1pPr>
          </a:lstStyle>
          <a:p>
            <a:pPr>
              <a:defRPr/>
            </a:pPr>
            <a:fld id="{E1111B75-FA43-4356-BCC9-EA36BB418B98}" type="slidenum">
              <a:rPr lang="en-US" altLang="en-US"/>
              <a:pPr>
                <a:defRPr/>
              </a:pPr>
              <a:t>‹#›</a:t>
            </a:fld>
            <a:endParaRPr lang="en-US" altLang="en-US"/>
          </a:p>
        </p:txBody>
      </p:sp>
    </p:spTree>
    <p:extLst>
      <p:ext uri="{BB962C8B-B14F-4D97-AF65-F5344CB8AC3E}">
        <p14:creationId xmlns:p14="http://schemas.microsoft.com/office/powerpoint/2010/main" val="2744339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fontAlgn="base">
              <a:spcBef>
                <a:spcPct val="0"/>
              </a:spcBef>
              <a:spcAft>
                <a:spcPct val="0"/>
              </a:spcAft>
              <a:defRPr>
                <a:solidFill>
                  <a:schemeClr val="tx1">
                    <a:tint val="75000"/>
                  </a:schemeClr>
                </a:solidFill>
                <a:latin typeface="Arial" panose="020B0604020202020204" pitchFamily="34" charset="0"/>
              </a:defRPr>
            </a:lvl1pPr>
          </a:lstStyle>
          <a:p>
            <a:pPr>
              <a:defRPr/>
            </a:pPr>
            <a:endParaRPr lang="en-US" altLang="en-US"/>
          </a:p>
        </p:txBody>
      </p:sp>
      <p:sp>
        <p:nvSpPr>
          <p:cNvPr id="7" name="Footer Placeholder 6"/>
          <p:cNvSpPr>
            <a:spLocks noGrp="1"/>
          </p:cNvSpPr>
          <p:nvPr>
            <p:ph type="ftr" sz="quarter" idx="11"/>
          </p:nvPr>
        </p:nvSpPr>
        <p:spPr>
          <a:xfrm>
            <a:off x="3124200" y="6245225"/>
            <a:ext cx="2895600" cy="476250"/>
          </a:xfrm>
        </p:spPr>
        <p:txBody>
          <a:bodyPr/>
          <a:lstStyle>
            <a:lvl1pPr fontAlgn="base">
              <a:spcBef>
                <a:spcPct val="0"/>
              </a:spcBef>
              <a:spcAft>
                <a:spcPct val="0"/>
              </a:spcAft>
              <a:defRPr>
                <a:solidFill>
                  <a:schemeClr val="tx1">
                    <a:tint val="75000"/>
                  </a:schemeClr>
                </a:solidFill>
                <a:latin typeface="Arial" panose="020B0604020202020204" pitchFamily="34" charset="0"/>
              </a:defRPr>
            </a:lvl1pPr>
          </a:lstStyle>
          <a:p>
            <a:pPr>
              <a:defRPr/>
            </a:pPr>
            <a:endParaRPr lang="en-US" altLang="en-US"/>
          </a:p>
        </p:txBody>
      </p:sp>
      <p:sp>
        <p:nvSpPr>
          <p:cNvPr id="8" name="Slide Number Placeholder 7"/>
          <p:cNvSpPr>
            <a:spLocks noGrp="1"/>
          </p:cNvSpPr>
          <p:nvPr>
            <p:ph type="sldNum" sz="quarter" idx="12"/>
          </p:nvPr>
        </p:nvSpPr>
        <p:spPr>
          <a:xfrm>
            <a:off x="6553200" y="6245225"/>
            <a:ext cx="2133600" cy="476250"/>
          </a:xfrm>
        </p:spPr>
        <p:txBody>
          <a:bodyPr/>
          <a:lstStyle>
            <a:lvl1pPr fontAlgn="base">
              <a:spcBef>
                <a:spcPct val="0"/>
              </a:spcBef>
              <a:spcAft>
                <a:spcPct val="0"/>
              </a:spcAft>
              <a:defRPr>
                <a:solidFill>
                  <a:schemeClr val="tx1">
                    <a:tint val="75000"/>
                  </a:schemeClr>
                </a:solidFill>
                <a:latin typeface="Arial" panose="020B0604020202020204" pitchFamily="34" charset="0"/>
              </a:defRPr>
            </a:lvl1pPr>
          </a:lstStyle>
          <a:p>
            <a:pPr>
              <a:defRPr/>
            </a:pPr>
            <a:fld id="{67508624-D52C-4CB5-A7D8-F7FB63DC9093}" type="slidenum">
              <a:rPr lang="en-US" altLang="en-US"/>
              <a:pPr>
                <a:defRPr/>
              </a:pPr>
              <a:t>‹#›</a:t>
            </a:fld>
            <a:endParaRPr lang="en-US" altLang="en-US"/>
          </a:p>
        </p:txBody>
      </p:sp>
    </p:spTree>
    <p:extLst>
      <p:ext uri="{BB962C8B-B14F-4D97-AF65-F5344CB8AC3E}">
        <p14:creationId xmlns:p14="http://schemas.microsoft.com/office/powerpoint/2010/main" val="297690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ED3B6E13-2B10-485D-9E3D-CD80CF9FDE79}" type="slidenum">
              <a:rPr lang="en-US"/>
              <a:pPr>
                <a:defRPr/>
              </a:pPr>
              <a:t>‹#›</a:t>
            </a:fld>
            <a:endParaRPr lang="en-US"/>
          </a:p>
        </p:txBody>
      </p:sp>
    </p:spTree>
    <p:extLst>
      <p:ext uri="{BB962C8B-B14F-4D97-AF65-F5344CB8AC3E}">
        <p14:creationId xmlns:p14="http://schemas.microsoft.com/office/powerpoint/2010/main" val="229432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5E023435-B141-4712-AD5B-06A49B14232B}" type="slidenum">
              <a:rPr lang="en-US"/>
              <a:pPr>
                <a:defRPr/>
              </a:pPr>
              <a:t>‹#›</a:t>
            </a:fld>
            <a:endParaRPr lang="en-US"/>
          </a:p>
        </p:txBody>
      </p:sp>
    </p:spTree>
    <p:extLst>
      <p:ext uri="{BB962C8B-B14F-4D97-AF65-F5344CB8AC3E}">
        <p14:creationId xmlns:p14="http://schemas.microsoft.com/office/powerpoint/2010/main" val="127521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0BAE0A56-81DD-45F5-B745-715D5EC2EF76}" type="slidenum">
              <a:rPr lang="en-US"/>
              <a:pPr>
                <a:defRPr/>
              </a:pPr>
              <a:t>‹#›</a:t>
            </a:fld>
            <a:endParaRPr lang="en-US"/>
          </a:p>
        </p:txBody>
      </p:sp>
    </p:spTree>
    <p:extLst>
      <p:ext uri="{BB962C8B-B14F-4D97-AF65-F5344CB8AC3E}">
        <p14:creationId xmlns:p14="http://schemas.microsoft.com/office/powerpoint/2010/main" val="128197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43D7A9FC-4EA2-46D1-8655-126B6681899D}" type="slidenum">
              <a:rPr lang="en-US"/>
              <a:pPr>
                <a:defRPr/>
              </a:pPr>
              <a:t>‹#›</a:t>
            </a:fld>
            <a:endParaRPr lang="en-US"/>
          </a:p>
        </p:txBody>
      </p:sp>
    </p:spTree>
    <p:extLst>
      <p:ext uri="{BB962C8B-B14F-4D97-AF65-F5344CB8AC3E}">
        <p14:creationId xmlns:p14="http://schemas.microsoft.com/office/powerpoint/2010/main" val="34601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ACF8C4F2-F208-454B-BB37-5994744845BC}" type="slidenum">
              <a:rPr lang="en-US"/>
              <a:pPr>
                <a:defRPr/>
              </a:pPr>
              <a:t>‹#›</a:t>
            </a:fld>
            <a:endParaRPr lang="en-US"/>
          </a:p>
        </p:txBody>
      </p:sp>
    </p:spTree>
    <p:extLst>
      <p:ext uri="{BB962C8B-B14F-4D97-AF65-F5344CB8AC3E}">
        <p14:creationId xmlns:p14="http://schemas.microsoft.com/office/powerpoint/2010/main" val="286981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DB7A9A98-CAE0-43DC-91B7-C90C4CE74BF5}" type="slidenum">
              <a:rPr lang="en-US"/>
              <a:pPr>
                <a:defRPr/>
              </a:pPr>
              <a:t>‹#›</a:t>
            </a:fld>
            <a:endParaRPr lang="en-US"/>
          </a:p>
        </p:txBody>
      </p:sp>
    </p:spTree>
    <p:extLst>
      <p:ext uri="{BB962C8B-B14F-4D97-AF65-F5344CB8AC3E}">
        <p14:creationId xmlns:p14="http://schemas.microsoft.com/office/powerpoint/2010/main" val="81807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9D9B6AFD-A192-4C37-8069-CDFD0FFEA4A5}" type="slidenum">
              <a:rPr lang="en-US"/>
              <a:pPr>
                <a:defRPr/>
              </a:pPr>
              <a:t>‹#›</a:t>
            </a:fld>
            <a:endParaRPr lang="en-US"/>
          </a:p>
        </p:txBody>
      </p:sp>
    </p:spTree>
    <p:extLst>
      <p:ext uri="{BB962C8B-B14F-4D97-AF65-F5344CB8AC3E}">
        <p14:creationId xmlns:p14="http://schemas.microsoft.com/office/powerpoint/2010/main" val="4274558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DFF339FD-0A20-4111-BE35-EE209E012497}" type="slidenum">
              <a:rPr lang="en-US"/>
              <a:pPr>
                <a:defRPr/>
              </a:pPr>
              <a:t>‹#›</a:t>
            </a:fld>
            <a:endParaRPr lang="en-US"/>
          </a:p>
        </p:txBody>
      </p:sp>
    </p:spTree>
    <p:extLst>
      <p:ext uri="{BB962C8B-B14F-4D97-AF65-F5344CB8AC3E}">
        <p14:creationId xmlns:p14="http://schemas.microsoft.com/office/powerpoint/2010/main" val="2345722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prstClr val="black">
                    <a:tint val="75000"/>
                  </a:prstClr>
                </a:solidFill>
                <a:latin typeface="Calibri"/>
              </a:defRPr>
            </a:lvl1pPr>
          </a:lstStyle>
          <a:p>
            <a:pPr>
              <a:defRPr/>
            </a:pP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prstClr val="black">
                    <a:tint val="75000"/>
                  </a:prstClr>
                </a:solidFill>
                <a:latin typeface="Calibri"/>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prstClr val="black">
                    <a:tint val="75000"/>
                  </a:prstClr>
                </a:solidFill>
                <a:latin typeface="Calibri"/>
              </a:defRPr>
            </a:lvl1pPr>
          </a:lstStyle>
          <a:p>
            <a:pPr>
              <a:defRPr/>
            </a:pPr>
            <a:fld id="{81BDB5EE-8F6A-4B33-A544-21414014ED0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0.wmf"/><Relationship Id="rId2" Type="http://schemas.openxmlformats.org/officeDocument/2006/relationships/slideLayout" Target="../slideLayouts/slideLayout16.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5.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vmlDrawing" Target="../drawings/vmlDrawing9.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5.xml"/><Relationship Id="rId1" Type="http://schemas.openxmlformats.org/officeDocument/2006/relationships/vmlDrawing" Target="../drawings/vmlDrawing10.vml"/><Relationship Id="rId4" Type="http://schemas.openxmlformats.org/officeDocument/2006/relationships/image" Target="../media/image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geeksforgeeks.org/7-basic-statistics-concepts-for-data-science/" TargetMode="External"/><Relationship Id="rId2" Type="http://schemas.openxmlformats.org/officeDocument/2006/relationships/hyperlink" Target="https://365datascience.com/resources-center/course-notes/statist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tat.ufl.edu/~aa/social/data.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88" y="4927600"/>
            <a:ext cx="9144001" cy="1138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49">
              <a:solidFill>
                <a:prstClr val="white"/>
              </a:solidFill>
            </a:endParaRPr>
          </a:p>
        </p:txBody>
      </p:sp>
      <p:sp>
        <p:nvSpPr>
          <p:cNvPr id="32" name="Rectangle 31"/>
          <p:cNvSpPr/>
          <p:nvPr/>
        </p:nvSpPr>
        <p:spPr>
          <a:xfrm>
            <a:off x="228600" y="5283200"/>
            <a:ext cx="33338" cy="4603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49">
              <a:solidFill>
                <a:prstClr val="white"/>
              </a:solidFill>
            </a:endParaRPr>
          </a:p>
        </p:txBody>
      </p:sp>
      <p:sp>
        <p:nvSpPr>
          <p:cNvPr id="44" name="Slide Number Placeholder 2"/>
          <p:cNvSpPr txBox="1">
            <a:spLocks/>
          </p:cNvSpPr>
          <p:nvPr/>
        </p:nvSpPr>
        <p:spPr>
          <a:xfrm>
            <a:off x="6572250" y="5737225"/>
            <a:ext cx="2055813" cy="274638"/>
          </a:xfrm>
          <a:prstGeom prst="rect">
            <a:avLst/>
          </a:prstGeom>
        </p:spPr>
        <p:txBody>
          <a:bodyPr lIns="68556" tIns="34279" rIns="68556" bIns="34279"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899" dirty="0">
              <a:solidFill>
                <a:prstClr val="black">
                  <a:tint val="75000"/>
                </a:prstClr>
              </a:solidFill>
            </a:endParaRPr>
          </a:p>
        </p:txBody>
      </p:sp>
      <p:sp>
        <p:nvSpPr>
          <p:cNvPr id="46" name="Right Triangle 45">
            <a:extLst>
              <a:ext uri="{FF2B5EF4-FFF2-40B4-BE49-F238E27FC236}"/>
            </a:extLst>
          </p:cNvPr>
          <p:cNvSpPr/>
          <p:nvPr/>
        </p:nvSpPr>
        <p:spPr>
          <a:xfrm flipV="1">
            <a:off x="7129463" y="5311775"/>
            <a:ext cx="968375" cy="86836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sz="1349" kern="0">
              <a:solidFill>
                <a:srgbClr val="FFFFFF"/>
              </a:solidFill>
              <a:latin typeface="Calibri"/>
            </a:endParaRPr>
          </a:p>
        </p:txBody>
      </p:sp>
      <p:graphicFrame>
        <p:nvGraphicFramePr>
          <p:cNvPr id="19462" name="Object 47"/>
          <p:cNvGraphicFramePr>
            <a:graphicFrameLocks noChangeAspect="1"/>
          </p:cNvGraphicFramePr>
          <p:nvPr/>
        </p:nvGraphicFramePr>
        <p:xfrm>
          <a:off x="58738" y="3198813"/>
          <a:ext cx="2476500" cy="2360612"/>
        </p:xfrm>
        <a:graphic>
          <a:graphicData uri="http://schemas.openxmlformats.org/presentationml/2006/ole">
            <mc:AlternateContent xmlns:mc="http://schemas.openxmlformats.org/markup-compatibility/2006">
              <mc:Choice xmlns:v="urn:schemas-microsoft-com:vml" Requires="v">
                <p:oleObj spid="_x0000_s19474" name="CorelDRAW" r:id="rId3" imgW="2169000" imgH="2169360" progId="">
                  <p:embed/>
                </p:oleObj>
              </mc:Choice>
              <mc:Fallback>
                <p:oleObj name="CorelDRAW" r:id="rId3" imgW="2169000" imgH="2169360" progId="">
                  <p:embed/>
                  <p:pic>
                    <p:nvPicPr>
                      <p:cNvPr id="0" name="Object 47"/>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58738" y="3198813"/>
                        <a:ext cx="2476500" cy="23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Right Triangle 36">
            <a:extLst>
              <a:ext uri="{FF2B5EF4-FFF2-40B4-BE49-F238E27FC236}"/>
            </a:extLst>
          </p:cNvPr>
          <p:cNvSpPr/>
          <p:nvPr/>
        </p:nvSpPr>
        <p:spPr>
          <a:xfrm flipH="1">
            <a:off x="5283200" y="838200"/>
            <a:ext cx="3859213" cy="438785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sz="1349" kern="0">
              <a:solidFill>
                <a:srgbClr val="FFFFFF"/>
              </a:solidFill>
              <a:latin typeface="Calibri"/>
            </a:endParaRPr>
          </a:p>
        </p:txBody>
      </p:sp>
      <p:sp>
        <p:nvSpPr>
          <p:cNvPr id="45" name="Rectangle 44"/>
          <p:cNvSpPr/>
          <p:nvPr/>
        </p:nvSpPr>
        <p:spPr>
          <a:xfrm>
            <a:off x="1594093" y="2376762"/>
            <a:ext cx="5120286" cy="118509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49">
              <a:solidFill>
                <a:prstClr val="white"/>
              </a:solidFill>
            </a:endParaRPr>
          </a:p>
        </p:txBody>
      </p:sp>
      <p:pic>
        <p:nvPicPr>
          <p:cNvPr id="19467" name="Picture 2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04800"/>
            <a:ext cx="662940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7370763" y="4857750"/>
            <a:ext cx="1774825" cy="1198563"/>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49">
              <a:solidFill>
                <a:prstClr val="white"/>
              </a:solidFill>
            </a:endParaRPr>
          </a:p>
        </p:txBody>
      </p:sp>
      <p:sp>
        <p:nvSpPr>
          <p:cNvPr id="36" name="TextBox 35"/>
          <p:cNvSpPr txBox="1">
            <a:spLocks noChangeArrowheads="1"/>
          </p:cNvSpPr>
          <p:nvPr/>
        </p:nvSpPr>
        <p:spPr bwMode="auto">
          <a:xfrm>
            <a:off x="5160963" y="5370513"/>
            <a:ext cx="3695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eaLnBrk="1" fontAlgn="auto" hangingPunct="1">
              <a:spcBef>
                <a:spcPts val="0"/>
              </a:spcBef>
              <a:spcAft>
                <a:spcPts val="0"/>
              </a:spcAft>
              <a:defRPr/>
            </a:pPr>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899" b="1" dirty="0">
              <a:solidFill>
                <a:prstClr val="black"/>
              </a:solidFill>
              <a:latin typeface="Casper" panose="02000506000000020004" pitchFamily="2" charset="0"/>
            </a:endParaRPr>
          </a:p>
          <a:p>
            <a:pPr eaLnBrk="1" fontAlgn="auto" hangingPunct="1">
              <a:spcBef>
                <a:spcPts val="0"/>
              </a:spcBef>
              <a:spcAft>
                <a:spcPts val="0"/>
              </a:spcAft>
              <a:defRPr/>
            </a:pPr>
            <a:endParaRPr lang="en-US" sz="1199" b="1" dirty="0">
              <a:solidFill>
                <a:prstClr val="black"/>
              </a:solidFill>
              <a:latin typeface="Casper" panose="02000506000000020004" pitchFamily="2" charset="0"/>
            </a:endParaRPr>
          </a:p>
        </p:txBody>
      </p:sp>
      <p:sp>
        <p:nvSpPr>
          <p:cNvPr id="52" name="Rectangle 51"/>
          <p:cNvSpPr/>
          <p:nvPr/>
        </p:nvSpPr>
        <p:spPr>
          <a:xfrm>
            <a:off x="5164138" y="5389563"/>
            <a:ext cx="34925" cy="2778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49">
              <a:solidFill>
                <a:prstClr val="white"/>
              </a:solidFill>
            </a:endParaRPr>
          </a:p>
        </p:txBody>
      </p:sp>
      <p:sp>
        <p:nvSpPr>
          <p:cNvPr id="53" name="TextBox 52"/>
          <p:cNvSpPr txBox="1">
            <a:spLocks noChangeArrowheads="1"/>
          </p:cNvSpPr>
          <p:nvPr/>
        </p:nvSpPr>
        <p:spPr bwMode="auto">
          <a:xfrm>
            <a:off x="115888" y="5046663"/>
            <a:ext cx="482282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534" eaLnBrk="1" fontAlgn="auto" hangingPunct="1">
              <a:lnSpc>
                <a:spcPct val="90000"/>
              </a:lnSpc>
              <a:spcAft>
                <a:spcPct val="35000"/>
              </a:spcAft>
              <a:defRPr/>
            </a:pPr>
            <a:r>
              <a:rPr lang="en-IN" sz="1799" b="1" dirty="0">
                <a:solidFill>
                  <a:prstClr val="black">
                    <a:lumMod val="85000"/>
                    <a:lumOff val="15000"/>
                  </a:prstClr>
                </a:solidFill>
                <a:latin typeface="Times New Roman" panose="02020603050405020304" pitchFamily="18" charset="0"/>
                <a:cs typeface="Times New Roman" panose="02020603050405020304" pitchFamily="18" charset="0"/>
              </a:rPr>
              <a:t>Lecture – </a:t>
            </a:r>
            <a:r>
              <a:rPr lang="en-IN" sz="1799" b="1" dirty="0" smtClean="0">
                <a:solidFill>
                  <a:prstClr val="black">
                    <a:lumMod val="85000"/>
                    <a:lumOff val="15000"/>
                  </a:prstClr>
                </a:solidFill>
                <a:latin typeface="Times New Roman" panose="02020603050405020304" pitchFamily="18" charset="0"/>
                <a:cs typeface="Times New Roman" panose="02020603050405020304" pitchFamily="18" charset="0"/>
              </a:rPr>
              <a:t>1</a:t>
            </a:r>
            <a:endParaRPr lang="en-US" sz="1799"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534" eaLnBrk="1" fontAlgn="auto" hangingPunct="1">
              <a:lnSpc>
                <a:spcPct val="90000"/>
              </a:lnSpc>
              <a:spcAft>
                <a:spcPct val="35000"/>
              </a:spcAft>
              <a:defRPr/>
            </a:pPr>
            <a:r>
              <a:rPr lang="en-IN" sz="1805" dirty="0" smtClean="0">
                <a:solidFill>
                  <a:prstClr val="black"/>
                </a:solidFill>
                <a:latin typeface="Times New Roman" panose="02020603050405020304" pitchFamily="18" charset="0"/>
                <a:ea typeface="Times New Roman" panose="02020603050405020304" pitchFamily="18" charset="0"/>
              </a:rPr>
              <a:t>Descriptive Statistics</a:t>
            </a:r>
            <a:endParaRPr lang="en-US" sz="1799" b="1" dirty="0">
              <a:solidFill>
                <a:prstClr val="black"/>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407988" y="2100263"/>
            <a:ext cx="8324850"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N" altLang="en-US" sz="3500" b="1">
                <a:solidFill>
                  <a:srgbClr val="000000"/>
                </a:solidFill>
                <a:latin typeface="Cambria" panose="02040503050406030204" pitchFamily="18" charset="0"/>
              </a:rPr>
              <a:t>APEX INSTITUTE OF TECHNOLOGY</a:t>
            </a:r>
            <a:endParaRPr lang="en-US" altLang="en-US" sz="3500">
              <a:solidFill>
                <a:srgbClr val="000000"/>
              </a:solidFill>
              <a:latin typeface="Cambria" panose="02040503050406030204" pitchFamily="18" charset="0"/>
            </a:endParaRPr>
          </a:p>
          <a:p>
            <a:pPr algn="ctr" eaLnBrk="1" hangingPunct="1"/>
            <a:r>
              <a:rPr lang="en-IN" altLang="en-US" sz="2100" b="1">
                <a:solidFill>
                  <a:srgbClr val="000000"/>
                </a:solidFill>
                <a:latin typeface="Cambria" panose="02040503050406030204" pitchFamily="18" charset="0"/>
              </a:rPr>
              <a:t>DEPARTMENT OF COMPUTER SCIENCE &amp; ENGINEERING</a:t>
            </a:r>
            <a:endParaRPr lang="en-US" altLang="en-US" sz="2100" b="1">
              <a:solidFill>
                <a:srgbClr val="000000"/>
              </a:solidFill>
              <a:latin typeface="Cambria" panose="02040503050406030204" pitchFamily="18" charset="0"/>
            </a:endParaRPr>
          </a:p>
          <a:p>
            <a:pPr algn="ctr" eaLnBrk="1" hangingPunct="1">
              <a:lnSpc>
                <a:spcPct val="90000"/>
              </a:lnSpc>
              <a:spcAft>
                <a:spcPct val="35000"/>
              </a:spcAft>
            </a:pPr>
            <a:endParaRPr lang="en-US" altLang="en-US" sz="2300" b="1">
              <a:solidFill>
                <a:srgbClr val="000000"/>
              </a:solidFill>
              <a:latin typeface="Cambria" panose="02040503050406030204" pitchFamily="18" charset="0"/>
              <a:ea typeface="Calibri" panose="020F0502020204030204" pitchFamily="34" charset="0"/>
              <a:cs typeface="Times New Roman" panose="02020603050405020304" pitchFamily="18" charset="0"/>
            </a:endParaRPr>
          </a:p>
          <a:p>
            <a:pPr algn="ctr" eaLnBrk="1" hangingPunct="1">
              <a:lnSpc>
                <a:spcPct val="90000"/>
              </a:lnSpc>
              <a:spcAft>
                <a:spcPct val="35000"/>
              </a:spcAft>
            </a:pPr>
            <a:r>
              <a:rPr lang="en-IN" altLang="en-US" sz="2400">
                <a:latin typeface="Cambria" panose="02040503050406030204" pitchFamily="18" charset="0"/>
                <a:ea typeface="Cambria" panose="02040503050406030204" pitchFamily="18" charset="0"/>
                <a:cs typeface="Times New Roman" panose="02020603050405020304" pitchFamily="18" charset="0"/>
              </a:rPr>
              <a:t>Statistics for Data Science</a:t>
            </a:r>
            <a:r>
              <a:rPr lang="en-US" altLang="en-US" sz="2400">
                <a:solidFill>
                  <a:srgbClr val="262626"/>
                </a:solidFill>
                <a:latin typeface="Cambria" panose="02040503050406030204" pitchFamily="18" charset="0"/>
                <a:ea typeface="Cambria" panose="02040503050406030204" pitchFamily="18" charset="0"/>
                <a:cs typeface="Times New Roman" panose="02020603050405020304" pitchFamily="18" charset="0"/>
              </a:rPr>
              <a:t>(</a:t>
            </a:r>
            <a:r>
              <a:rPr lang="en-IN" altLang="en-US" sz="2400">
                <a:latin typeface="Cambria" panose="02040503050406030204" pitchFamily="18" charset="0"/>
                <a:ea typeface="Cambria" panose="02040503050406030204" pitchFamily="18" charset="0"/>
                <a:cs typeface="Times New Roman" panose="02020603050405020304" pitchFamily="18" charset="0"/>
              </a:rPr>
              <a:t>14CSHB-233</a:t>
            </a:r>
            <a:r>
              <a:rPr lang="en-US" altLang="en-US" sz="2400">
                <a:solidFill>
                  <a:srgbClr val="262626"/>
                </a:solidFill>
                <a:latin typeface="Cambria" panose="02040503050406030204" pitchFamily="18" charset="0"/>
                <a:ea typeface="Cambria" panose="02040503050406030204" pitchFamily="18" charset="0"/>
                <a:cs typeface="Times New Roman" panose="02020603050405020304" pitchFamily="18" charset="0"/>
              </a:rPr>
              <a:t>)</a:t>
            </a:r>
          </a:p>
          <a:p>
            <a:pPr algn="ctr" eaLnBrk="1" hangingPunct="1">
              <a:lnSpc>
                <a:spcPct val="90000"/>
              </a:lnSpc>
              <a:spcAft>
                <a:spcPct val="35000"/>
              </a:spcAft>
            </a:pPr>
            <a:r>
              <a:rPr lang="en-US" altLang="en-US" sz="2300" b="1">
                <a:solidFill>
                  <a:srgbClr val="262626"/>
                </a:solidFill>
                <a:latin typeface="Cambria" panose="02040503050406030204" pitchFamily="18" charset="0"/>
                <a:cs typeface="Times New Roman" panose="02020603050405020304" pitchFamily="18" charset="0"/>
              </a:rPr>
              <a:t>Faculty:</a:t>
            </a:r>
            <a:r>
              <a:rPr lang="en-US" altLang="en-US" sz="2300">
                <a:solidFill>
                  <a:srgbClr val="262626"/>
                </a:solidFill>
                <a:latin typeface="Cambria" panose="02040503050406030204" pitchFamily="18" charset="0"/>
                <a:cs typeface="Times New Roman" panose="02020603050405020304" pitchFamily="18" charset="0"/>
              </a:rPr>
              <a:t> Prof. (Dr.) Madan Lal Saini(E13485)</a:t>
            </a:r>
          </a:p>
          <a:p>
            <a:pPr algn="ctr" eaLnBrk="1" hangingPunct="1">
              <a:lnSpc>
                <a:spcPct val="90000"/>
              </a:lnSpc>
              <a:spcAft>
                <a:spcPct val="35000"/>
              </a:spcAft>
            </a:pPr>
            <a:endParaRPr lang="en-US" altLang="en-US" sz="1100">
              <a:solidFill>
                <a:srgbClr val="000000"/>
              </a:solidFill>
              <a:latin typeface="Cambria" panose="02040503050406030204" pitchFamily="18" charset="0"/>
            </a:endParaRPr>
          </a:p>
        </p:txBody>
      </p:sp>
      <p:sp>
        <p:nvSpPr>
          <p:cNvPr id="19473" name="Slide Number Placeholder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599001-675D-4B60-A887-D2832D117055}" type="slidenum">
              <a:rPr lang="en-US" altLang="en-US">
                <a:solidFill>
                  <a:srgbClr val="898989"/>
                </a:solidFill>
              </a:rPr>
              <a:pPr/>
              <a:t>1</a:t>
            </a:fld>
            <a:endParaRPr lang="en-US" altLang="en-US">
              <a:solidFill>
                <a:srgbClr val="898989"/>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z="4000" i="1" smtClean="0"/>
              <a:t>Histogram</a:t>
            </a:r>
            <a:r>
              <a:rPr lang="en-US" altLang="en-US" sz="4000" smtClean="0"/>
              <a:t>: Bar graph of frequencies or percentages</a:t>
            </a:r>
          </a:p>
        </p:txBody>
      </p:sp>
      <p:pic>
        <p:nvPicPr>
          <p:cNvPr id="2867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4200" y="1825625"/>
            <a:ext cx="5435600" cy="4351338"/>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8458200" cy="1676400"/>
          </a:xfrm>
        </p:spPr>
        <p:txBody>
          <a:bodyPr/>
          <a:lstStyle/>
          <a:p>
            <a:r>
              <a:rPr lang="en-US" altLang="en-US" smtClean="0"/>
              <a:t>Shapes of histograms</a:t>
            </a:r>
            <a:br>
              <a:rPr lang="en-US" altLang="en-US" smtClean="0"/>
            </a:br>
            <a:r>
              <a:rPr lang="en-US" altLang="en-US" smtClean="0"/>
              <a:t>(for </a:t>
            </a:r>
            <a:r>
              <a:rPr lang="en-US" altLang="en-US" i="1" smtClean="0"/>
              <a:t>quantitative </a:t>
            </a:r>
            <a:r>
              <a:rPr lang="en-US" altLang="en-US" smtClean="0"/>
              <a:t>variables)</a:t>
            </a:r>
          </a:p>
        </p:txBody>
      </p:sp>
      <p:sp>
        <p:nvSpPr>
          <p:cNvPr id="29699" name="Rectangle 3"/>
          <p:cNvSpPr>
            <a:spLocks noGrp="1" noChangeArrowheads="1"/>
          </p:cNvSpPr>
          <p:nvPr>
            <p:ph idx="1"/>
          </p:nvPr>
        </p:nvSpPr>
        <p:spPr bwMode="auto">
          <a:xfrm>
            <a:off x="0" y="2209800"/>
            <a:ext cx="9144000" cy="4419600"/>
          </a:xfrm>
          <a:ln>
            <a:solidFill>
              <a:schemeClr val="tx1"/>
            </a:solidFill>
            <a:miter lim="800000"/>
            <a:headEnd/>
            <a:tailEnd/>
          </a:ln>
        </p:spPr>
        <p:txBody>
          <a:bodyPr wrap="square" numCol="1" anchor="t" anchorCtr="0" compatLnSpc="1">
            <a:prstTxWarp prst="textNoShape">
              <a:avLst/>
            </a:prstTxWarp>
          </a:bodyPr>
          <a:lstStyle/>
          <a:p>
            <a:r>
              <a:rPr lang="en-US" altLang="en-US" sz="2800" i="1" smtClean="0"/>
              <a:t>Bell-shaped   </a:t>
            </a:r>
            <a:r>
              <a:rPr lang="en-US" altLang="en-US" sz="2800" smtClean="0"/>
              <a:t>(IQ, SAT, political ideology in all U.S. )</a:t>
            </a:r>
          </a:p>
          <a:p>
            <a:r>
              <a:rPr lang="en-US" altLang="en-US" sz="2800" i="1" smtClean="0"/>
              <a:t>Skewed right  </a:t>
            </a:r>
            <a:r>
              <a:rPr lang="en-US" altLang="en-US" sz="2800" smtClean="0"/>
              <a:t> (annual income, no. times arrested)</a:t>
            </a:r>
          </a:p>
          <a:p>
            <a:r>
              <a:rPr lang="en-US" altLang="en-US" sz="2800" i="1" smtClean="0"/>
              <a:t>Skewed left  </a:t>
            </a:r>
            <a:r>
              <a:rPr lang="en-US" altLang="en-US" sz="2800" smtClean="0"/>
              <a:t> (score on easy exam)</a:t>
            </a:r>
          </a:p>
          <a:p>
            <a:r>
              <a:rPr lang="en-US" altLang="en-US" sz="2800" i="1" smtClean="0"/>
              <a:t>Bimodal   </a:t>
            </a:r>
            <a:r>
              <a:rPr lang="en-US" altLang="en-US" sz="2800" smtClean="0"/>
              <a:t>(polarized opinions)</a:t>
            </a:r>
          </a:p>
          <a:p>
            <a:endParaRPr lang="en-US" altLang="en-US" sz="2800" smtClean="0"/>
          </a:p>
          <a:p>
            <a:pPr>
              <a:buFontTx/>
              <a:buNone/>
            </a:pPr>
            <a:r>
              <a:rPr lang="en-US" altLang="en-US" sz="2800" b="1" smtClean="0"/>
              <a:t>Ex</a:t>
            </a:r>
            <a:r>
              <a:rPr lang="en-US" altLang="en-US" sz="2800" smtClean="0"/>
              <a:t>. GSS data on sex before marriage in Exercise 3.73: always wrong, almost always wrong, wrong only sometimes, not wrong at all</a:t>
            </a:r>
          </a:p>
          <a:p>
            <a:pPr>
              <a:buFontTx/>
              <a:buNone/>
            </a:pPr>
            <a:r>
              <a:rPr lang="en-US" altLang="en-US" sz="2800" smtClean="0"/>
              <a:t>      category counts 238, 79, 157, 409</a:t>
            </a:r>
            <a:endParaRPr lang="en-US" altLang="en-US" sz="2800" i="1"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1371600"/>
          </a:xfrm>
        </p:spPr>
        <p:txBody>
          <a:bodyPr/>
          <a:lstStyle/>
          <a:p>
            <a:r>
              <a:rPr lang="en-US" altLang="en-US" smtClean="0"/>
              <a:t>Stem-and-leaf plot    </a:t>
            </a:r>
            <a:r>
              <a:rPr lang="en-US" altLang="en-US" sz="2800" smtClean="0"/>
              <a:t>(John Tukey, 1977)</a:t>
            </a:r>
          </a:p>
        </p:txBody>
      </p:sp>
      <p:sp>
        <p:nvSpPr>
          <p:cNvPr id="31747" name="Rectangle 3"/>
          <p:cNvSpPr>
            <a:spLocks noGrp="1" noChangeArrowheads="1"/>
          </p:cNvSpPr>
          <p:nvPr>
            <p:ph idx="1"/>
          </p:nvPr>
        </p:nvSpPr>
        <p:spPr bwMode="auto">
          <a:xfrm>
            <a:off x="0" y="1752600"/>
            <a:ext cx="9144000" cy="4876800"/>
          </a:xfrm>
        </p:spPr>
        <p:txBody>
          <a:bodyPr wrap="square" numCol="1" anchor="t" anchorCtr="0" compatLnSpc="1">
            <a:prstTxWarp prst="textNoShape">
              <a:avLst/>
            </a:prstTxWarp>
          </a:bodyPr>
          <a:lstStyle/>
          <a:p>
            <a:pPr>
              <a:buFontTx/>
              <a:buNone/>
            </a:pPr>
            <a:r>
              <a:rPr lang="en-US" altLang="en-US" sz="2800" b="1" smtClean="0"/>
              <a:t>Example</a:t>
            </a:r>
            <a:r>
              <a:rPr lang="en-US" altLang="en-US" sz="2800" smtClean="0"/>
              <a:t>: Exam scores (</a:t>
            </a:r>
            <a:r>
              <a:rPr lang="en-US" altLang="en-US" sz="2800" i="1" smtClean="0"/>
              <a:t>n </a:t>
            </a:r>
            <a:r>
              <a:rPr lang="en-US" altLang="en-US" sz="2800" smtClean="0"/>
              <a:t>= 40 students)</a:t>
            </a:r>
          </a:p>
          <a:p>
            <a:pPr>
              <a:buFontTx/>
              <a:buNone/>
            </a:pPr>
            <a:endParaRPr lang="en-US" altLang="en-US" sz="2800" smtClean="0"/>
          </a:p>
          <a:p>
            <a:pPr>
              <a:buFontTx/>
              <a:buNone/>
            </a:pPr>
            <a:r>
              <a:rPr lang="en-US" altLang="en-US" sz="2800" smtClean="0"/>
              <a:t>Stem     Leaf</a:t>
            </a:r>
          </a:p>
          <a:p>
            <a:pPr>
              <a:buFontTx/>
              <a:buNone/>
            </a:pPr>
            <a:r>
              <a:rPr lang="en-US" altLang="en-US" sz="2800" smtClean="0"/>
              <a:t>3             6</a:t>
            </a:r>
          </a:p>
          <a:p>
            <a:pPr>
              <a:buFontTx/>
              <a:buNone/>
            </a:pPr>
            <a:r>
              <a:rPr lang="en-US" altLang="en-US" sz="2800" smtClean="0"/>
              <a:t>4</a:t>
            </a:r>
          </a:p>
          <a:p>
            <a:pPr>
              <a:buFontTx/>
              <a:buNone/>
            </a:pPr>
            <a:r>
              <a:rPr lang="en-US" altLang="en-US" sz="2800" smtClean="0"/>
              <a:t>5             37</a:t>
            </a:r>
          </a:p>
          <a:p>
            <a:pPr>
              <a:buFontTx/>
              <a:buNone/>
            </a:pPr>
            <a:r>
              <a:rPr lang="en-US" altLang="en-US" sz="2800" smtClean="0"/>
              <a:t>6             235899</a:t>
            </a:r>
          </a:p>
          <a:p>
            <a:pPr>
              <a:buFontTx/>
              <a:buNone/>
            </a:pPr>
            <a:r>
              <a:rPr lang="en-US" altLang="en-US" sz="2800" smtClean="0"/>
              <a:t>7             011346778999</a:t>
            </a:r>
          </a:p>
          <a:p>
            <a:pPr>
              <a:buFontTx/>
              <a:buNone/>
            </a:pPr>
            <a:r>
              <a:rPr lang="en-US" altLang="en-US" sz="2800" smtClean="0"/>
              <a:t>8             00111233568889</a:t>
            </a:r>
          </a:p>
          <a:p>
            <a:pPr>
              <a:buFontTx/>
              <a:buNone/>
            </a:pPr>
            <a:r>
              <a:rPr lang="en-US" altLang="en-US" sz="2800" smtClean="0"/>
              <a:t>9             02238</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t>2.Numerical descriptions </a:t>
            </a:r>
          </a:p>
        </p:txBody>
      </p:sp>
      <p:sp>
        <p:nvSpPr>
          <p:cNvPr id="33795" name="Rectangle 3"/>
          <p:cNvSpPr>
            <a:spLocks noGrp="1" noChangeArrowheads="1"/>
          </p:cNvSpPr>
          <p:nvPr>
            <p:ph type="body" sz="half" idx="1"/>
          </p:nvPr>
        </p:nvSpPr>
        <p:spPr bwMode="auto">
          <a:xfrm>
            <a:off x="457200" y="1600200"/>
            <a:ext cx="8229600" cy="4953000"/>
          </a:xfrm>
        </p:spPr>
        <p:txBody>
          <a:bodyPr wrap="square" numCol="1" anchor="t" anchorCtr="0" compatLnSpc="1">
            <a:prstTxWarp prst="textNoShape">
              <a:avLst/>
            </a:prstTxWarp>
          </a:bodyPr>
          <a:lstStyle/>
          <a:p>
            <a:pPr marL="609600" indent="-609600">
              <a:buFontTx/>
              <a:buNone/>
            </a:pPr>
            <a:r>
              <a:rPr lang="en-US" altLang="en-US" sz="2800" smtClean="0"/>
              <a:t>Let </a:t>
            </a:r>
            <a:r>
              <a:rPr lang="en-US" altLang="en-US" sz="2800" i="1" smtClean="0"/>
              <a:t>y </a:t>
            </a:r>
            <a:r>
              <a:rPr lang="en-US" altLang="en-US" sz="2800" smtClean="0"/>
              <a:t>denote a quantitative variable, with observations </a:t>
            </a:r>
            <a:r>
              <a:rPr lang="en-US" altLang="en-US" sz="2800" i="1" smtClean="0"/>
              <a:t>y</a:t>
            </a:r>
            <a:r>
              <a:rPr lang="en-US" altLang="en-US" sz="2800" baseline="-25000" smtClean="0"/>
              <a:t>1</a:t>
            </a:r>
            <a:r>
              <a:rPr lang="en-US" altLang="en-US" sz="2800" smtClean="0"/>
              <a:t> , </a:t>
            </a:r>
            <a:r>
              <a:rPr lang="en-US" altLang="en-US" sz="2800" i="1" smtClean="0"/>
              <a:t>y</a:t>
            </a:r>
            <a:r>
              <a:rPr lang="en-US" altLang="en-US" sz="2800" baseline="-25000" smtClean="0"/>
              <a:t>2 </a:t>
            </a:r>
            <a:r>
              <a:rPr lang="en-US" altLang="en-US" sz="2800" smtClean="0"/>
              <a:t>, </a:t>
            </a:r>
            <a:r>
              <a:rPr lang="en-US" altLang="en-US" sz="2800" i="1" smtClean="0"/>
              <a:t>y</a:t>
            </a:r>
            <a:r>
              <a:rPr lang="en-US" altLang="en-US" sz="2800" baseline="-25000" smtClean="0"/>
              <a:t>3 </a:t>
            </a:r>
            <a:r>
              <a:rPr lang="en-US" altLang="en-US" sz="2800" smtClean="0"/>
              <a:t>, … , </a:t>
            </a:r>
            <a:r>
              <a:rPr lang="en-US" altLang="en-US" sz="2800" i="1" smtClean="0"/>
              <a:t>y</a:t>
            </a:r>
            <a:r>
              <a:rPr lang="en-US" altLang="en-US" sz="2800" baseline="-25000" smtClean="0"/>
              <a:t>n</a:t>
            </a:r>
            <a:r>
              <a:rPr lang="en-US" altLang="en-US" sz="2800" smtClean="0"/>
              <a:t> </a:t>
            </a:r>
          </a:p>
          <a:p>
            <a:pPr marL="609600" indent="-609600"/>
            <a:endParaRPr lang="en-US" altLang="en-US" sz="2800" smtClean="0"/>
          </a:p>
          <a:p>
            <a:pPr marL="609600" indent="-609600">
              <a:buFontTx/>
              <a:buNone/>
            </a:pPr>
            <a:r>
              <a:rPr lang="en-US" altLang="en-US" sz="2800" b="1" smtClean="0"/>
              <a:t>a. Describing the </a:t>
            </a:r>
            <a:r>
              <a:rPr lang="en-US" altLang="en-US" sz="2800" b="1" i="1" smtClean="0"/>
              <a:t>center</a:t>
            </a:r>
            <a:r>
              <a:rPr lang="en-US" altLang="en-US" sz="2800" smtClean="0"/>
              <a:t> </a:t>
            </a:r>
          </a:p>
          <a:p>
            <a:pPr marL="609600" indent="-609600">
              <a:buFontTx/>
              <a:buNone/>
            </a:pPr>
            <a:endParaRPr lang="en-US" altLang="en-US" sz="2800" smtClean="0"/>
          </a:p>
          <a:p>
            <a:pPr marL="609600" indent="-609600">
              <a:buFontTx/>
              <a:buNone/>
            </a:pPr>
            <a:r>
              <a:rPr lang="en-US" altLang="en-US" sz="2800" i="1" smtClean="0"/>
              <a:t>Median</a:t>
            </a:r>
            <a:r>
              <a:rPr lang="en-US" altLang="en-US" sz="2800" smtClean="0"/>
              <a:t>: Middle measurement of ordered sample</a:t>
            </a:r>
          </a:p>
          <a:p>
            <a:pPr marL="609600" indent="-609600">
              <a:buFontTx/>
              <a:buNone/>
            </a:pPr>
            <a:endParaRPr lang="en-US" altLang="en-US" sz="2800" smtClean="0"/>
          </a:p>
          <a:p>
            <a:pPr marL="609600" indent="-609600">
              <a:buFontTx/>
              <a:buNone/>
            </a:pPr>
            <a:r>
              <a:rPr lang="en-US" altLang="en-US" sz="2800" i="1" smtClean="0"/>
              <a:t>Mean</a:t>
            </a:r>
            <a:r>
              <a:rPr lang="en-US" altLang="en-US" sz="2800" smtClean="0"/>
              <a:t>: </a:t>
            </a:r>
          </a:p>
        </p:txBody>
      </p:sp>
      <p:graphicFrame>
        <p:nvGraphicFramePr>
          <p:cNvPr id="33796" name="Object 4"/>
          <p:cNvGraphicFramePr>
            <a:graphicFrameLocks noGrp="1" noChangeAspect="1"/>
          </p:cNvGraphicFramePr>
          <p:nvPr>
            <p:ph sz="half" idx="2"/>
          </p:nvPr>
        </p:nvGraphicFramePr>
        <p:xfrm>
          <a:off x="2209800" y="5410200"/>
          <a:ext cx="4038600" cy="985838"/>
        </p:xfrm>
        <a:graphic>
          <a:graphicData uri="http://schemas.openxmlformats.org/presentationml/2006/ole">
            <mc:AlternateContent xmlns:mc="http://schemas.openxmlformats.org/markup-compatibility/2006">
              <mc:Choice xmlns:v="urn:schemas-microsoft-com:vml" Requires="v">
                <p:oleObj spid="_x0000_s33797" name="Equation" r:id="rId3" imgW="1612900" imgH="393700" progId="Equation.DSMT4">
                  <p:embed/>
                </p:oleObj>
              </mc:Choice>
              <mc:Fallback>
                <p:oleObj name="Equation" r:id="rId3" imgW="1612900" imgH="393700" progId="Equation.DSMT4">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5410200"/>
                        <a:ext cx="4038600"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sz="half" idx="1"/>
          </p:nvPr>
        </p:nvSpPr>
        <p:spPr bwMode="auto">
          <a:xfrm>
            <a:off x="0" y="0"/>
            <a:ext cx="9144000" cy="6172200"/>
          </a:xfrm>
        </p:spPr>
        <p:txBody>
          <a:bodyPr wrap="square" numCol="1" anchor="t" anchorCtr="0" compatLnSpc="1">
            <a:prstTxWarp prst="textNoShape">
              <a:avLst/>
            </a:prstTxWarp>
          </a:bodyPr>
          <a:lstStyle/>
          <a:p>
            <a:pPr>
              <a:buFontTx/>
              <a:buNone/>
            </a:pPr>
            <a:r>
              <a:rPr lang="en-US" altLang="en-US" sz="2800" b="1" smtClean="0"/>
              <a:t>Example</a:t>
            </a:r>
            <a:r>
              <a:rPr lang="en-US" altLang="en-US" sz="2800" smtClean="0"/>
              <a:t>: Annual per capita carbon dioxide emissions (metric tons) for </a:t>
            </a:r>
            <a:r>
              <a:rPr lang="en-US" altLang="en-US" sz="2800" i="1" smtClean="0"/>
              <a:t>n </a:t>
            </a:r>
            <a:r>
              <a:rPr lang="en-US" altLang="en-US" sz="2800" smtClean="0"/>
              <a:t>= 8 largest nations in population size</a:t>
            </a:r>
          </a:p>
          <a:p>
            <a:pPr>
              <a:buFontTx/>
              <a:buNone/>
            </a:pPr>
            <a:endParaRPr lang="en-US" altLang="en-US" sz="2800" smtClean="0"/>
          </a:p>
          <a:p>
            <a:pPr>
              <a:buFontTx/>
              <a:buNone/>
            </a:pPr>
            <a:r>
              <a:rPr lang="en-US" altLang="en-US" sz="2800" smtClean="0"/>
              <a:t>Bangladesh 0.3,  Brazil 1.8,  China 2.3,  India 1.2, Indonesia 1.4,  Pakistan 0.7,  Russia 9.9,  U.S. 20.1</a:t>
            </a:r>
          </a:p>
          <a:p>
            <a:pPr>
              <a:buFontTx/>
              <a:buNone/>
            </a:pPr>
            <a:endParaRPr lang="en-US" altLang="en-US" sz="2800" smtClean="0"/>
          </a:p>
          <a:p>
            <a:pPr>
              <a:buFontTx/>
              <a:buNone/>
            </a:pPr>
            <a:r>
              <a:rPr lang="en-US" altLang="en-US" sz="2800" smtClean="0"/>
              <a:t>Ordered sample:  </a:t>
            </a:r>
          </a:p>
          <a:p>
            <a:pPr>
              <a:buFontTx/>
              <a:buNone/>
            </a:pPr>
            <a:endParaRPr lang="en-US" altLang="en-US" sz="2800" smtClean="0"/>
          </a:p>
          <a:p>
            <a:pPr>
              <a:buFontTx/>
              <a:buNone/>
            </a:pPr>
            <a:r>
              <a:rPr lang="en-US" altLang="en-US" sz="2800" smtClean="0"/>
              <a:t>Median = </a:t>
            </a:r>
          </a:p>
          <a:p>
            <a:pPr>
              <a:buFontTx/>
              <a:buNone/>
            </a:pPr>
            <a:endParaRPr lang="en-US" altLang="en-US" sz="2800" smtClean="0"/>
          </a:p>
          <a:p>
            <a:pPr>
              <a:buFontTx/>
              <a:buNone/>
            </a:pPr>
            <a:r>
              <a:rPr lang="en-US" altLang="en-US" sz="2800" smtClean="0"/>
              <a:t>Mean       =  </a:t>
            </a:r>
          </a:p>
        </p:txBody>
      </p:sp>
      <p:graphicFrame>
        <p:nvGraphicFramePr>
          <p:cNvPr id="34819" name="Object 3"/>
          <p:cNvGraphicFramePr>
            <a:graphicFrameLocks noGrp="1" noChangeAspect="1"/>
          </p:cNvGraphicFramePr>
          <p:nvPr>
            <p:ph sz="half" idx="2"/>
          </p:nvPr>
        </p:nvGraphicFramePr>
        <p:xfrm>
          <a:off x="1219200" y="5507038"/>
          <a:ext cx="304800" cy="415925"/>
        </p:xfrm>
        <a:graphic>
          <a:graphicData uri="http://schemas.openxmlformats.org/presentationml/2006/ole">
            <mc:AlternateContent xmlns:mc="http://schemas.openxmlformats.org/markup-compatibility/2006">
              <mc:Choice xmlns:v="urn:schemas-microsoft-com:vml" Requires="v">
                <p:oleObj spid="_x0000_s34820" name="Equation" r:id="rId4" imgW="139639" imgH="190417" progId="Equation.DSMT4">
                  <p:embed/>
                </p:oleObj>
              </mc:Choice>
              <mc:Fallback>
                <p:oleObj name="Equation" r:id="rId4" imgW="139639" imgH="190417" progId="Equation.DSMT4">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5507038"/>
                        <a:ext cx="3048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sz="half" idx="1"/>
          </p:nvPr>
        </p:nvSpPr>
        <p:spPr bwMode="auto">
          <a:xfrm>
            <a:off x="0" y="0"/>
            <a:ext cx="9144000" cy="6172200"/>
          </a:xfrm>
        </p:spPr>
        <p:txBody>
          <a:bodyPr wrap="square" numCol="1" anchor="t" anchorCtr="0" compatLnSpc="1">
            <a:prstTxWarp prst="textNoShape">
              <a:avLst/>
            </a:prstTxWarp>
          </a:bodyPr>
          <a:lstStyle/>
          <a:p>
            <a:pPr>
              <a:buFontTx/>
              <a:buNone/>
            </a:pPr>
            <a:r>
              <a:rPr lang="en-US" altLang="en-US" sz="2800" b="1" smtClean="0"/>
              <a:t>Example</a:t>
            </a:r>
            <a:r>
              <a:rPr lang="en-US" altLang="en-US" sz="2800" smtClean="0"/>
              <a:t>: Annual per capita carbon dioxide emissions (metric tons) for </a:t>
            </a:r>
            <a:r>
              <a:rPr lang="en-US" altLang="en-US" sz="2800" i="1" smtClean="0"/>
              <a:t>n </a:t>
            </a:r>
            <a:r>
              <a:rPr lang="en-US" altLang="en-US" sz="2800" smtClean="0"/>
              <a:t>= 8 largest nations in population size</a:t>
            </a:r>
          </a:p>
          <a:p>
            <a:pPr>
              <a:buFontTx/>
              <a:buNone/>
            </a:pPr>
            <a:endParaRPr lang="en-US" altLang="en-US" sz="2800" smtClean="0"/>
          </a:p>
          <a:p>
            <a:pPr>
              <a:buFontTx/>
              <a:buNone/>
            </a:pPr>
            <a:r>
              <a:rPr lang="en-US" altLang="en-US" sz="2800" smtClean="0"/>
              <a:t>Bangladesh 0.3,  Brazil 1.8,  China 2.3,  India 1.2, Indonesia 1.4,  Pakistan 0.7,  Russia 9.9,  U.S. 20.1</a:t>
            </a:r>
          </a:p>
          <a:p>
            <a:pPr>
              <a:buFontTx/>
              <a:buNone/>
            </a:pPr>
            <a:endParaRPr lang="en-US" altLang="en-US" sz="2800" smtClean="0"/>
          </a:p>
          <a:p>
            <a:pPr>
              <a:buFontTx/>
              <a:buNone/>
            </a:pPr>
            <a:r>
              <a:rPr lang="en-US" altLang="en-US" sz="2800" smtClean="0"/>
              <a:t>Ordered sample: 0.3, 0.7, 1.2, 1.4, 1.8, 2.3, 9.9, 20.1</a:t>
            </a:r>
          </a:p>
          <a:p>
            <a:pPr>
              <a:buFontTx/>
              <a:buNone/>
            </a:pPr>
            <a:endParaRPr lang="en-US" altLang="en-US" sz="2800" smtClean="0"/>
          </a:p>
          <a:p>
            <a:pPr>
              <a:buFontTx/>
              <a:buNone/>
            </a:pPr>
            <a:r>
              <a:rPr lang="en-US" altLang="en-US" sz="2800" smtClean="0"/>
              <a:t>Median =  </a:t>
            </a:r>
          </a:p>
          <a:p>
            <a:pPr>
              <a:buFontTx/>
              <a:buNone/>
            </a:pPr>
            <a:endParaRPr lang="en-US" altLang="en-US" sz="2800" smtClean="0"/>
          </a:p>
          <a:p>
            <a:pPr>
              <a:buFontTx/>
              <a:buNone/>
            </a:pPr>
            <a:r>
              <a:rPr lang="en-US" altLang="en-US" sz="2800" smtClean="0"/>
              <a:t>Mean       =  </a:t>
            </a:r>
          </a:p>
        </p:txBody>
      </p:sp>
      <p:graphicFrame>
        <p:nvGraphicFramePr>
          <p:cNvPr id="36867" name="Object 4"/>
          <p:cNvGraphicFramePr>
            <a:graphicFrameLocks noGrp="1" noChangeAspect="1"/>
          </p:cNvGraphicFramePr>
          <p:nvPr>
            <p:ph sz="half" idx="2"/>
          </p:nvPr>
        </p:nvGraphicFramePr>
        <p:xfrm>
          <a:off x="1219200" y="5507038"/>
          <a:ext cx="304800" cy="415925"/>
        </p:xfrm>
        <a:graphic>
          <a:graphicData uri="http://schemas.openxmlformats.org/presentationml/2006/ole">
            <mc:AlternateContent xmlns:mc="http://schemas.openxmlformats.org/markup-compatibility/2006">
              <mc:Choice xmlns:v="urn:schemas-microsoft-com:vml" Requires="v">
                <p:oleObj spid="_x0000_s36868" name="Equation" r:id="rId4" imgW="139639" imgH="190417" progId="Equation.DSMT4">
                  <p:embed/>
                </p:oleObj>
              </mc:Choice>
              <mc:Fallback>
                <p:oleObj name="Equation" r:id="rId4" imgW="139639" imgH="190417" progId="Equation.DSMT4">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5507038"/>
                        <a:ext cx="3048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sz="half" idx="1"/>
          </p:nvPr>
        </p:nvSpPr>
        <p:spPr bwMode="auto">
          <a:xfrm>
            <a:off x="0" y="0"/>
            <a:ext cx="9144000" cy="6172200"/>
          </a:xfrm>
        </p:spPr>
        <p:txBody>
          <a:bodyPr wrap="square" numCol="1" anchor="t" anchorCtr="0" compatLnSpc="1">
            <a:prstTxWarp prst="textNoShape">
              <a:avLst/>
            </a:prstTxWarp>
          </a:bodyPr>
          <a:lstStyle/>
          <a:p>
            <a:pPr>
              <a:buFontTx/>
              <a:buNone/>
            </a:pPr>
            <a:r>
              <a:rPr lang="en-US" altLang="en-US" sz="2800" b="1" smtClean="0"/>
              <a:t>Example</a:t>
            </a:r>
            <a:r>
              <a:rPr lang="en-US" altLang="en-US" sz="2800" smtClean="0"/>
              <a:t>: Annual per capita carbon dioxide emissions (metric tons) for </a:t>
            </a:r>
            <a:r>
              <a:rPr lang="en-US" altLang="en-US" sz="2800" i="1" smtClean="0"/>
              <a:t>n </a:t>
            </a:r>
            <a:r>
              <a:rPr lang="en-US" altLang="en-US" sz="2800" smtClean="0"/>
              <a:t>= 8 largest nations in population size</a:t>
            </a:r>
          </a:p>
          <a:p>
            <a:pPr>
              <a:buFontTx/>
              <a:buNone/>
            </a:pPr>
            <a:endParaRPr lang="en-US" altLang="en-US" sz="2800" smtClean="0"/>
          </a:p>
          <a:p>
            <a:pPr>
              <a:buFontTx/>
              <a:buNone/>
            </a:pPr>
            <a:r>
              <a:rPr lang="en-US" altLang="en-US" sz="2800" smtClean="0"/>
              <a:t>Bangladesh 0.3,  Brazil 1.8,  China 2.3,  India 1.2, Indonesia 1.4,  Pakistan 0.7,  Russia 9.9,  U.S. 20.1</a:t>
            </a:r>
          </a:p>
          <a:p>
            <a:pPr>
              <a:buFontTx/>
              <a:buNone/>
            </a:pPr>
            <a:endParaRPr lang="en-US" altLang="en-US" sz="2800" smtClean="0"/>
          </a:p>
          <a:p>
            <a:pPr>
              <a:buFontTx/>
              <a:buNone/>
            </a:pPr>
            <a:r>
              <a:rPr lang="en-US" altLang="en-US" sz="2800" smtClean="0"/>
              <a:t>Ordered sample: 0.3, 0.7, 1.2, 1.4, 1.8, 2.3, 9.9, 20.1</a:t>
            </a:r>
          </a:p>
          <a:p>
            <a:pPr>
              <a:buFontTx/>
              <a:buNone/>
            </a:pPr>
            <a:endParaRPr lang="en-US" altLang="en-US" sz="2800" smtClean="0"/>
          </a:p>
          <a:p>
            <a:pPr>
              <a:buFontTx/>
              <a:buNone/>
            </a:pPr>
            <a:r>
              <a:rPr lang="en-US" altLang="en-US" sz="2800" smtClean="0"/>
              <a:t>Median = (1.4 + 1.8)/2 = 1.6</a:t>
            </a:r>
          </a:p>
          <a:p>
            <a:pPr>
              <a:buFontTx/>
              <a:buNone/>
            </a:pPr>
            <a:endParaRPr lang="en-US" altLang="en-US" sz="2800" smtClean="0"/>
          </a:p>
          <a:p>
            <a:pPr>
              <a:buFontTx/>
              <a:buNone/>
            </a:pPr>
            <a:r>
              <a:rPr lang="en-US" altLang="en-US" sz="2800" smtClean="0"/>
              <a:t>Mean       = (0.3 + 0.7 + 1.2 + … + 20.1)/8 = 4.7</a:t>
            </a:r>
          </a:p>
        </p:txBody>
      </p:sp>
      <p:graphicFrame>
        <p:nvGraphicFramePr>
          <p:cNvPr id="38915" name="Object 3"/>
          <p:cNvGraphicFramePr>
            <a:graphicFrameLocks noGrp="1" noChangeAspect="1"/>
          </p:cNvGraphicFramePr>
          <p:nvPr>
            <p:ph sz="half" idx="2"/>
          </p:nvPr>
        </p:nvGraphicFramePr>
        <p:xfrm>
          <a:off x="1219200" y="5507038"/>
          <a:ext cx="304800" cy="415925"/>
        </p:xfrm>
        <a:graphic>
          <a:graphicData uri="http://schemas.openxmlformats.org/presentationml/2006/ole">
            <mc:AlternateContent xmlns:mc="http://schemas.openxmlformats.org/markup-compatibility/2006">
              <mc:Choice xmlns:v="urn:schemas-microsoft-com:vml" Requires="v">
                <p:oleObj spid="_x0000_s38916" name="Equation" r:id="rId4" imgW="139639" imgH="190417" progId="Equation.DSMT4">
                  <p:embed/>
                </p:oleObj>
              </mc:Choice>
              <mc:Fallback>
                <p:oleObj name="Equation" r:id="rId4" imgW="139639" imgH="190417" progId="Equation.DSMT4">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5507038"/>
                        <a:ext cx="3048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944562"/>
          </a:xfrm>
        </p:spPr>
        <p:txBody>
          <a:bodyPr/>
          <a:lstStyle/>
          <a:p>
            <a:r>
              <a:rPr lang="en-US" altLang="en-US" smtClean="0"/>
              <a:t>Properties of mean and median</a:t>
            </a:r>
          </a:p>
        </p:txBody>
      </p:sp>
      <p:sp>
        <p:nvSpPr>
          <p:cNvPr id="40963"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z="2800" smtClean="0"/>
              <a:t>For symmetric distributions, mean = median</a:t>
            </a:r>
          </a:p>
          <a:p>
            <a:r>
              <a:rPr lang="en-US" altLang="en-US" sz="2800" smtClean="0"/>
              <a:t>For skewed distributions, mean is drawn in direction of longer tail, relative to median</a:t>
            </a:r>
          </a:p>
          <a:p>
            <a:r>
              <a:rPr lang="en-US" altLang="en-US" sz="2800" smtClean="0"/>
              <a:t>Mean valid for interval scales, median for interval or ordinal scales</a:t>
            </a:r>
          </a:p>
          <a:p>
            <a:r>
              <a:rPr lang="en-US" altLang="en-US" sz="2800" smtClean="0"/>
              <a:t>Mean sensitive to “outliers” (median often preferred for highly skewed distributions)</a:t>
            </a:r>
          </a:p>
          <a:p>
            <a:r>
              <a:rPr lang="en-US" altLang="en-US" sz="2800" smtClean="0"/>
              <a:t>When distribution symmetric or mildly skewed or discrete with few values, mean preferred because uses numerical values of observations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152400"/>
            <a:ext cx="8458200" cy="868363"/>
          </a:xfrm>
        </p:spPr>
        <p:txBody>
          <a:bodyPr/>
          <a:lstStyle/>
          <a:p>
            <a:r>
              <a:rPr lang="en-US" altLang="en-US" sz="4000" smtClean="0"/>
              <a:t>Examples:</a:t>
            </a:r>
          </a:p>
        </p:txBody>
      </p:sp>
      <p:sp>
        <p:nvSpPr>
          <p:cNvPr id="111619" name="Rectangle 3"/>
          <p:cNvSpPr>
            <a:spLocks noGrp="1" noChangeArrowheads="1"/>
          </p:cNvSpPr>
          <p:nvPr>
            <p:ph idx="1"/>
          </p:nvPr>
        </p:nvSpPr>
        <p:spPr/>
        <p:txBody>
          <a:bodyPr>
            <a:normAutofit lnSpcReduction="10000"/>
          </a:bodyPr>
          <a:lstStyle/>
          <a:p>
            <a:pPr fontAlgn="auto">
              <a:spcAft>
                <a:spcPts val="0"/>
              </a:spcAft>
              <a:defRPr/>
            </a:pPr>
            <a:r>
              <a:rPr lang="en-US" altLang="en-US" sz="2800"/>
              <a:t>New York Yankees baseball team, 2006 </a:t>
            </a:r>
          </a:p>
          <a:p>
            <a:pPr fontAlgn="auto">
              <a:spcAft>
                <a:spcPts val="0"/>
              </a:spcAft>
              <a:buFontTx/>
              <a:buNone/>
              <a:defRPr/>
            </a:pPr>
            <a:r>
              <a:rPr lang="en-US" altLang="en-US" sz="2800"/>
              <a:t>          mean salary = $7.0 million</a:t>
            </a:r>
          </a:p>
          <a:p>
            <a:pPr fontAlgn="auto">
              <a:spcAft>
                <a:spcPts val="0"/>
              </a:spcAft>
              <a:buFontTx/>
              <a:buNone/>
              <a:defRPr/>
            </a:pPr>
            <a:r>
              <a:rPr lang="en-US" altLang="en-US" sz="2800"/>
              <a:t>        median salary = $2.9 million</a:t>
            </a:r>
          </a:p>
          <a:p>
            <a:pPr fontAlgn="auto">
              <a:spcAft>
                <a:spcPts val="0"/>
              </a:spcAft>
              <a:defRPr/>
            </a:pPr>
            <a:endParaRPr lang="en-US" altLang="en-US" sz="2800"/>
          </a:p>
          <a:p>
            <a:pPr fontAlgn="auto">
              <a:spcAft>
                <a:spcPts val="0"/>
              </a:spcAft>
              <a:buFontTx/>
              <a:buNone/>
              <a:defRPr/>
            </a:pPr>
            <a:r>
              <a:rPr lang="en-US" altLang="en-US" sz="2800"/>
              <a:t>         How possible?  Direction of skew?</a:t>
            </a:r>
          </a:p>
          <a:p>
            <a:pPr fontAlgn="auto">
              <a:spcAft>
                <a:spcPts val="0"/>
              </a:spcAft>
              <a:buFontTx/>
              <a:buNone/>
              <a:defRPr/>
            </a:pPr>
            <a:endParaRPr lang="en-US" altLang="en-US" sz="2800"/>
          </a:p>
          <a:p>
            <a:pPr fontAlgn="auto">
              <a:spcAft>
                <a:spcPts val="0"/>
              </a:spcAft>
              <a:defRPr/>
            </a:pPr>
            <a:r>
              <a:rPr lang="en-US" altLang="en-US" sz="2800"/>
              <a:t>Give an example for which you would expect</a:t>
            </a:r>
          </a:p>
          <a:p>
            <a:pPr fontAlgn="auto">
              <a:spcAft>
                <a:spcPts val="0"/>
              </a:spcAft>
              <a:buFontTx/>
              <a:buNone/>
              <a:defRPr/>
            </a:pPr>
            <a:endParaRPr lang="en-US" altLang="en-US" sz="2800"/>
          </a:p>
          <a:p>
            <a:pPr fontAlgn="auto">
              <a:spcAft>
                <a:spcPts val="0"/>
              </a:spcAft>
              <a:buFontTx/>
              <a:buNone/>
              <a:defRPr/>
            </a:pPr>
            <a:r>
              <a:rPr lang="en-US" altLang="en-US" sz="2800"/>
              <a:t>                   mean &lt; median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152400"/>
            <a:ext cx="8534400" cy="914400"/>
          </a:xfrm>
        </p:spPr>
        <p:txBody>
          <a:bodyPr/>
          <a:lstStyle/>
          <a:p>
            <a:r>
              <a:rPr lang="en-US" altLang="en-US" smtClean="0"/>
              <a:t>b. Describing </a:t>
            </a:r>
            <a:r>
              <a:rPr lang="en-US" altLang="en-US" i="1" smtClean="0"/>
              <a:t>variability</a:t>
            </a:r>
          </a:p>
        </p:txBody>
      </p:sp>
      <p:sp>
        <p:nvSpPr>
          <p:cNvPr id="44035" name="Rectangle 3"/>
          <p:cNvSpPr>
            <a:spLocks noGrp="1" noChangeArrowheads="1"/>
          </p:cNvSpPr>
          <p:nvPr>
            <p:ph type="body" sz="half" idx="1"/>
          </p:nvPr>
        </p:nvSpPr>
        <p:spPr bwMode="auto">
          <a:xfrm>
            <a:off x="0" y="1600200"/>
            <a:ext cx="9144000" cy="3886200"/>
          </a:xfrm>
        </p:spPr>
        <p:txBody>
          <a:bodyPr wrap="square" numCol="1" anchor="t" anchorCtr="0" compatLnSpc="1">
            <a:prstTxWarp prst="textNoShape">
              <a:avLst/>
            </a:prstTxWarp>
          </a:bodyPr>
          <a:lstStyle/>
          <a:p>
            <a:pPr>
              <a:buFontTx/>
              <a:buNone/>
            </a:pPr>
            <a:r>
              <a:rPr lang="en-US" altLang="en-US" sz="2800" i="1" smtClean="0"/>
              <a:t>Range</a:t>
            </a:r>
            <a:r>
              <a:rPr lang="en-US" altLang="en-US" sz="2800" smtClean="0"/>
              <a:t>: Difference between largest and smallest observations</a:t>
            </a:r>
          </a:p>
          <a:p>
            <a:pPr>
              <a:buFontTx/>
              <a:buNone/>
            </a:pPr>
            <a:r>
              <a:rPr lang="en-US" altLang="en-US" sz="2800" smtClean="0"/>
              <a:t>(but highly sensitive to outliers, insensitive to shape)</a:t>
            </a:r>
          </a:p>
          <a:p>
            <a:pPr>
              <a:buFontTx/>
              <a:buNone/>
            </a:pPr>
            <a:endParaRPr lang="en-US" altLang="en-US" sz="2800" smtClean="0"/>
          </a:p>
          <a:p>
            <a:pPr>
              <a:buFontTx/>
              <a:buNone/>
            </a:pPr>
            <a:r>
              <a:rPr lang="en-US" altLang="en-US" sz="2800" i="1" smtClean="0"/>
              <a:t>Standard deviation</a:t>
            </a:r>
            <a:r>
              <a:rPr lang="en-US" altLang="en-US" sz="2800" smtClean="0"/>
              <a:t>: A “typical” distance from the mean </a:t>
            </a:r>
          </a:p>
          <a:p>
            <a:pPr>
              <a:buFontTx/>
              <a:buNone/>
            </a:pPr>
            <a:endParaRPr lang="en-US" altLang="en-US" sz="2800" smtClean="0"/>
          </a:p>
          <a:p>
            <a:pPr>
              <a:buFontTx/>
              <a:buNone/>
            </a:pPr>
            <a:r>
              <a:rPr lang="en-US" altLang="en-US" sz="2800" smtClean="0"/>
              <a:t> The </a:t>
            </a:r>
            <a:r>
              <a:rPr lang="en-US" altLang="en-US" sz="2800" i="1" smtClean="0"/>
              <a:t>deviation </a:t>
            </a:r>
            <a:r>
              <a:rPr lang="en-US" altLang="en-US" sz="2800" smtClean="0"/>
              <a:t>of observation </a:t>
            </a:r>
            <a:r>
              <a:rPr lang="en-US" altLang="en-US" sz="2800" i="1" smtClean="0"/>
              <a:t>i </a:t>
            </a:r>
            <a:r>
              <a:rPr lang="en-US" altLang="en-US" sz="2800" smtClean="0"/>
              <a:t> from the mean is</a:t>
            </a:r>
          </a:p>
          <a:p>
            <a:pPr>
              <a:buFontTx/>
              <a:buNone/>
            </a:pPr>
            <a:endParaRPr lang="en-US" altLang="en-US" sz="2800" smtClean="0"/>
          </a:p>
        </p:txBody>
      </p:sp>
      <p:graphicFrame>
        <p:nvGraphicFramePr>
          <p:cNvPr id="44036" name="Object 9"/>
          <p:cNvGraphicFramePr>
            <a:graphicFrameLocks noGrp="1" noChangeAspect="1"/>
          </p:cNvGraphicFramePr>
          <p:nvPr>
            <p:ph sz="half" idx="2"/>
          </p:nvPr>
        </p:nvGraphicFramePr>
        <p:xfrm>
          <a:off x="3352800" y="5667375"/>
          <a:ext cx="1524000" cy="857250"/>
        </p:xfrm>
        <a:graphic>
          <a:graphicData uri="http://schemas.openxmlformats.org/presentationml/2006/ole">
            <mc:AlternateContent xmlns:mc="http://schemas.openxmlformats.org/markup-compatibility/2006">
              <mc:Choice xmlns:v="urn:schemas-microsoft-com:vml" Requires="v">
                <p:oleObj spid="_x0000_s44038" name="Equation" r:id="rId4" imgW="406224" imgH="228501" progId="Equation.DSMT4">
                  <p:embed/>
                </p:oleObj>
              </mc:Choice>
              <mc:Fallback>
                <p:oleObj name="Equation" r:id="rId4" imgW="406224" imgH="228501" progId="Equation.DSMT4">
                  <p:embed/>
                  <p:pic>
                    <p:nvPicPr>
                      <p:cNvPr id="0" name="Object 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5667375"/>
                        <a:ext cx="15240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7" name="Text Box 6"/>
          <p:cNvSpPr txBox="1">
            <a:spLocks noChangeArrowheads="1"/>
          </p:cNvSpPr>
          <p:nvPr/>
        </p:nvSpPr>
        <p:spPr bwMode="auto">
          <a:xfrm>
            <a:off x="4343400" y="44958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0188"/>
            <a:ext cx="7883525" cy="1014412"/>
          </a:xfrm>
        </p:spPr>
        <p:txBody>
          <a:bodyPr rtlCol="0">
            <a:normAutofit/>
          </a:bodyPr>
          <a:lstStyle/>
          <a:p>
            <a:pPr fontAlgn="auto">
              <a:spcAft>
                <a:spcPts val="0"/>
              </a:spcAft>
              <a:defRPr/>
            </a:pPr>
            <a:r>
              <a:rPr lang="en-IN" sz="2400" b="1" dirty="0">
                <a:latin typeface="Times New Roman" panose="02020603050405020304" pitchFamily="18" charset="0"/>
                <a:ea typeface="Cambria" panose="02040503050406030204" pitchFamily="18" charset="0"/>
                <a:cs typeface="Times New Roman" panose="02020603050405020304" pitchFamily="18" charset="0"/>
              </a:rPr>
              <a:t>Statistics for Data Science </a:t>
            </a:r>
            <a:r>
              <a:rPr lang="en-IN" sz="2399"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399" b="1" dirty="0">
                <a:latin typeface="Times New Roman" panose="02020603050405020304" pitchFamily="18" charset="0"/>
                <a:ea typeface="Cambria" panose="02040503050406030204" pitchFamily="18" charset="0"/>
                <a:cs typeface="Times New Roman" panose="02020603050405020304" pitchFamily="18" charset="0"/>
              </a:rPr>
              <a:t>Course Objectives</a:t>
            </a:r>
          </a:p>
        </p:txBody>
      </p:sp>
      <p:sp>
        <p:nvSpPr>
          <p:cNvPr id="2048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E1C20E-C2E6-4D03-AF46-77BE991C1876}" type="slidenum">
              <a:rPr lang="en-US" altLang="en-US">
                <a:solidFill>
                  <a:srgbClr val="898989"/>
                </a:solidFill>
              </a:rPr>
              <a:pPr/>
              <a:t>2</a:t>
            </a:fld>
            <a:endParaRPr lang="en-US" altLang="en-US">
              <a:solidFill>
                <a:srgbClr val="898989"/>
              </a:solidFill>
            </a:endParaRPr>
          </a:p>
        </p:txBody>
      </p:sp>
      <p:sp>
        <p:nvSpPr>
          <p:cNvPr id="4" name="Rectangle 3"/>
          <p:cNvSpPr/>
          <p:nvPr/>
        </p:nvSpPr>
        <p:spPr>
          <a:xfrm>
            <a:off x="552450" y="1717675"/>
            <a:ext cx="8304213" cy="4403725"/>
          </a:xfrm>
          <a:prstGeom prst="rect">
            <a:avLst/>
          </a:prstGeom>
        </p:spPr>
        <p:txBody>
          <a:bodyPr>
            <a:spAutoFit/>
          </a:bodyPr>
          <a:lstStyle/>
          <a:p>
            <a:pPr algn="just" eaLnBrk="1" fontAlgn="auto" hangingPunct="1">
              <a:spcBef>
                <a:spcPts val="0"/>
              </a:spcBef>
              <a:spcAft>
                <a:spcPts val="902"/>
              </a:spcAft>
              <a:defRPr/>
            </a:pPr>
            <a:r>
              <a:rPr lang="en-US" b="1" dirty="0">
                <a:solidFill>
                  <a:prstClr val="black"/>
                </a:solidFill>
                <a:latin typeface="Times New Roman" panose="02020603050405020304" pitchFamily="18" charset="0"/>
                <a:cs typeface="Times New Roman" panose="02020603050405020304" pitchFamily="18" charset="0"/>
              </a:rPr>
              <a:t>COURSE OBJECTIVES</a:t>
            </a:r>
            <a:endParaRPr lang="en-US" b="1" i="1" dirty="0">
              <a:solidFill>
                <a:prstClr val="black"/>
              </a:solidFill>
              <a:latin typeface="Times New Roman" panose="02020603050405020304" pitchFamily="18" charset="0"/>
              <a:cs typeface="Times New Roman" panose="02020603050405020304" pitchFamily="18" charset="0"/>
            </a:endParaRPr>
          </a:p>
          <a:p>
            <a:pPr algn="just" eaLnBrk="1" fontAlgn="auto" hangingPunct="1">
              <a:spcBef>
                <a:spcPts val="0"/>
              </a:spcBef>
              <a:spcAft>
                <a:spcPts val="902"/>
              </a:spcAft>
              <a:defRPr/>
            </a:pPr>
            <a:r>
              <a:rPr lang="en-US" sz="2100" b="1" dirty="0">
                <a:solidFill>
                  <a:prstClr val="black"/>
                </a:solidFill>
                <a:latin typeface="Times New Roman" panose="02020603050405020304" pitchFamily="18" charset="0"/>
                <a:cs typeface="Times New Roman" panose="02020603050405020304" pitchFamily="18" charset="0"/>
              </a:rPr>
              <a:t>The Course aims to</a:t>
            </a:r>
            <a:r>
              <a:rPr lang="en-US" sz="2100" b="1" dirty="0">
                <a:solidFill>
                  <a:prstClr val="black"/>
                </a:solidFill>
                <a:latin typeface="Times New Roman" panose="02020603050405020304" pitchFamily="18" charset="0"/>
                <a:cs typeface="Times New Roman" panose="02020603050405020304" pitchFamily="18" charset="0"/>
              </a:rPr>
              <a:t>:</a:t>
            </a:r>
          </a:p>
          <a:p>
            <a:pPr marL="342900" indent="-342900" algn="just" eaLnBrk="1" hangingPunct="1">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equip students with the skills to summarize and interpret data using descriptive statistics and visualization techniques.</a:t>
            </a:r>
          </a:p>
          <a:p>
            <a:pPr marL="342900" indent="-342900" algn="just" eaLnBrk="1" hangingPunct="1">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develop a foundational understanding of probability and its applications in data science.</a:t>
            </a:r>
          </a:p>
          <a:p>
            <a:pPr marL="342900" indent="-342900" algn="just" eaLnBrk="1" hangingPunct="1">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enable students to perform hypothesis testing and construct confidence intervals for statistical inference.</a:t>
            </a:r>
          </a:p>
          <a:p>
            <a:pPr marL="342900" indent="-342900" algn="just" eaLnBrk="1" hangingPunct="1">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teach students how to build and assess linear and logistic regression models for predictive analysis.</a:t>
            </a:r>
          </a:p>
          <a:p>
            <a:pPr marL="342900" indent="-342900" algn="just" eaLnBrk="1" hangingPunct="1">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provide hands-on experience with statistical software for data manipulation, analysis, and visualization.</a:t>
            </a:r>
          </a:p>
          <a:p>
            <a:pPr algn="just" eaLnBrk="1" fontAlgn="auto" hangingPunct="1">
              <a:spcBef>
                <a:spcPts val="0"/>
              </a:spcBef>
              <a:spcAft>
                <a:spcPts val="902"/>
              </a:spcAft>
              <a:defRPr/>
            </a:pPr>
            <a:endParaRPr lang="en-US" sz="21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half" idx="1"/>
          </p:nvPr>
        </p:nvSpPr>
        <p:spPr bwMode="auto">
          <a:xfrm>
            <a:off x="457200" y="533400"/>
            <a:ext cx="8458200" cy="6096000"/>
          </a:xfrm>
        </p:spPr>
        <p:txBody>
          <a:bodyPr wrap="square" numCol="1" anchor="t" anchorCtr="0" compatLnSpc="1">
            <a:prstTxWarp prst="textNoShape">
              <a:avLst/>
            </a:prstTxWarp>
          </a:bodyPr>
          <a:lstStyle/>
          <a:p>
            <a:pPr>
              <a:buFontTx/>
              <a:buNone/>
            </a:pPr>
            <a:r>
              <a:rPr lang="en-US" altLang="en-US" sz="2400" smtClean="0"/>
              <a:t>The </a:t>
            </a:r>
            <a:r>
              <a:rPr lang="en-US" altLang="en-US" sz="2400" b="1" i="1" smtClean="0"/>
              <a:t>variance</a:t>
            </a:r>
            <a:r>
              <a:rPr lang="en-US" altLang="en-US" sz="2400" b="1" smtClean="0"/>
              <a:t> </a:t>
            </a:r>
            <a:r>
              <a:rPr lang="en-US" altLang="en-US" sz="2400" smtClean="0"/>
              <a:t>of the </a:t>
            </a:r>
            <a:r>
              <a:rPr lang="en-US" altLang="en-US" sz="2400" i="1" smtClean="0"/>
              <a:t>n </a:t>
            </a:r>
            <a:r>
              <a:rPr lang="en-US" altLang="en-US" sz="2400" smtClean="0"/>
              <a:t>observations is</a:t>
            </a:r>
          </a:p>
          <a:p>
            <a:pPr>
              <a:buFontTx/>
              <a:buNone/>
            </a:pPr>
            <a:endParaRPr lang="en-US" altLang="en-US" sz="2400" smtClean="0"/>
          </a:p>
          <a:p>
            <a:pPr>
              <a:buFontTx/>
              <a:buNone/>
            </a:pPr>
            <a:endParaRPr lang="en-US" altLang="en-US" sz="2400" smtClean="0"/>
          </a:p>
          <a:p>
            <a:pPr>
              <a:buFontTx/>
              <a:buNone/>
            </a:pPr>
            <a:endParaRPr lang="en-US" altLang="en-US" sz="2400" smtClean="0"/>
          </a:p>
          <a:p>
            <a:pPr>
              <a:buFontTx/>
              <a:buNone/>
            </a:pPr>
            <a:endParaRPr lang="en-US" altLang="en-US" sz="2400" smtClean="0"/>
          </a:p>
          <a:p>
            <a:pPr>
              <a:buFontTx/>
              <a:buNone/>
            </a:pPr>
            <a:endParaRPr lang="en-US" altLang="en-US" sz="2400" smtClean="0"/>
          </a:p>
          <a:p>
            <a:pPr>
              <a:buFontTx/>
              <a:buNone/>
            </a:pPr>
            <a:endParaRPr lang="en-US" altLang="en-US" sz="2400" smtClean="0"/>
          </a:p>
          <a:p>
            <a:pPr>
              <a:buFontTx/>
              <a:buNone/>
            </a:pPr>
            <a:endParaRPr lang="en-US" altLang="en-US" sz="2400" smtClean="0"/>
          </a:p>
          <a:p>
            <a:pPr>
              <a:buFontTx/>
              <a:buNone/>
            </a:pPr>
            <a:r>
              <a:rPr lang="en-US" altLang="en-US" sz="2400" smtClean="0"/>
              <a:t>The </a:t>
            </a:r>
            <a:r>
              <a:rPr lang="en-US" altLang="en-US" sz="2400" b="1" smtClean="0"/>
              <a:t>standard deviation</a:t>
            </a:r>
            <a:r>
              <a:rPr lang="en-US" altLang="en-US" sz="2400" smtClean="0"/>
              <a:t> </a:t>
            </a:r>
            <a:r>
              <a:rPr lang="en-US" altLang="en-US" sz="2400" i="1" smtClean="0"/>
              <a:t>s </a:t>
            </a:r>
            <a:r>
              <a:rPr lang="en-US" altLang="en-US" sz="2400" smtClean="0"/>
              <a:t>is the square root of the variance, </a:t>
            </a:r>
          </a:p>
          <a:p>
            <a:pPr>
              <a:buFontTx/>
              <a:buNone/>
            </a:pPr>
            <a:endParaRPr lang="en-US" altLang="en-US" sz="2400" smtClean="0"/>
          </a:p>
          <a:p>
            <a:pPr>
              <a:buFontTx/>
              <a:buNone/>
            </a:pPr>
            <a:endParaRPr lang="en-US" altLang="en-US" sz="2400" smtClean="0"/>
          </a:p>
          <a:p>
            <a:pPr>
              <a:buFontTx/>
              <a:buNone/>
            </a:pPr>
            <a:endParaRPr lang="en-US" altLang="en-US" sz="2400" smtClean="0"/>
          </a:p>
          <a:p>
            <a:pPr>
              <a:buFontTx/>
              <a:buNone/>
            </a:pPr>
            <a:r>
              <a:rPr lang="en-US" altLang="en-US" sz="2400" smtClean="0"/>
              <a:t> </a:t>
            </a:r>
          </a:p>
        </p:txBody>
      </p:sp>
      <p:graphicFrame>
        <p:nvGraphicFramePr>
          <p:cNvPr id="46083" name="Rectangle 10"/>
          <p:cNvGraphicFramePr>
            <a:graphicFrameLocks noGrp="1"/>
          </p:cNvGraphicFramePr>
          <p:nvPr>
            <p:ph sz="quarter" idx="2"/>
          </p:nvPr>
        </p:nvGraphicFramePr>
        <p:xfrm>
          <a:off x="6143625" y="2170113"/>
          <a:ext cx="1047750" cy="1047750"/>
        </p:xfrm>
        <a:graphic>
          <a:graphicData uri="http://schemas.openxmlformats.org/presentationml/2006/ole">
            <mc:AlternateContent xmlns:mc="http://schemas.openxmlformats.org/markup-compatibility/2006">
              <mc:Choice xmlns:v="urn:schemas-microsoft-com:vml" Requires="v">
                <p:oleObj spid="_x0000_s46086" name="Equation" r:id="rId3" imgW="0" imgH="0" progId="Equation.DSMT4">
                  <p:embed/>
                </p:oleObj>
              </mc:Choice>
              <mc:Fallback>
                <p:oleObj name="Equation" r:id="rId3" imgW="0" imgH="0" progId="Equation.DSMT4">
                  <p:embed/>
                  <p:pic>
                    <p:nvPicPr>
                      <p:cNvPr id="0" name="Rectangle 10"/>
                      <p:cNvPicPr>
                        <a:picLocks noGrp="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143625" y="2170113"/>
                        <a:ext cx="104775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4" name="Object 13"/>
          <p:cNvGraphicFramePr>
            <a:graphicFrameLocks noGrp="1" noChangeAspect="1"/>
          </p:cNvGraphicFramePr>
          <p:nvPr>
            <p:ph sz="quarter" idx="3"/>
          </p:nvPr>
        </p:nvGraphicFramePr>
        <p:xfrm>
          <a:off x="381000" y="1716088"/>
          <a:ext cx="8458200" cy="1368425"/>
        </p:xfrm>
        <a:graphic>
          <a:graphicData uri="http://schemas.openxmlformats.org/presentationml/2006/ole">
            <mc:AlternateContent xmlns:mc="http://schemas.openxmlformats.org/markup-compatibility/2006">
              <mc:Choice xmlns:v="urn:schemas-microsoft-com:vml" Requires="v">
                <p:oleObj spid="_x0000_s46087" name="Equation" r:id="rId4" imgW="2590800" imgH="419100" progId="Equation.DSMT4">
                  <p:embed/>
                </p:oleObj>
              </mc:Choice>
              <mc:Fallback>
                <p:oleObj name="Equation" r:id="rId4" imgW="2590800" imgH="419100" progId="Equation.DSMT4">
                  <p:embed/>
                  <p:pic>
                    <p:nvPicPr>
                      <p:cNvPr id="0" name="Object 1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716088"/>
                        <a:ext cx="8458200"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16"/>
          <p:cNvGraphicFramePr>
            <a:graphicFrameLocks noChangeAspect="1"/>
          </p:cNvGraphicFramePr>
          <p:nvPr/>
        </p:nvGraphicFramePr>
        <p:xfrm>
          <a:off x="1676400" y="4800600"/>
          <a:ext cx="2882900" cy="712788"/>
        </p:xfrm>
        <a:graphic>
          <a:graphicData uri="http://schemas.openxmlformats.org/presentationml/2006/ole">
            <mc:AlternateContent xmlns:mc="http://schemas.openxmlformats.org/markup-compatibility/2006">
              <mc:Choice xmlns:v="urn:schemas-microsoft-com:vml" Requires="v">
                <p:oleObj spid="_x0000_s46088" name="Equation" r:id="rId6" imgW="507780" imgH="253890" progId="Equation.DSMT4">
                  <p:embed/>
                </p:oleObj>
              </mc:Choice>
              <mc:Fallback>
                <p:oleObj name="Equation" r:id="rId6" imgW="507780" imgH="25389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4800600"/>
                        <a:ext cx="2882900"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mtClean="0"/>
              <a:t>Example: Political ideology</a:t>
            </a:r>
          </a:p>
        </p:txBody>
      </p:sp>
      <p:sp>
        <p:nvSpPr>
          <p:cNvPr id="47107" name="Rectangle 3"/>
          <p:cNvSpPr>
            <a:spLocks noGrp="1" noChangeArrowheads="1"/>
          </p:cNvSpPr>
          <p:nvPr>
            <p:ph type="body" sz="half" idx="1"/>
          </p:nvPr>
        </p:nvSpPr>
        <p:spPr bwMode="auto">
          <a:xfrm>
            <a:off x="304800" y="1447800"/>
            <a:ext cx="8839200" cy="1905000"/>
          </a:xfrm>
        </p:spPr>
        <p:txBody>
          <a:bodyPr wrap="square" numCol="1" anchor="t" anchorCtr="0" compatLnSpc="1">
            <a:prstTxWarp prst="textNoShape">
              <a:avLst/>
            </a:prstTxWarp>
          </a:bodyPr>
          <a:lstStyle/>
          <a:p>
            <a:r>
              <a:rPr lang="en-US" altLang="en-US" sz="2800" smtClean="0"/>
              <a:t>For those in the student sample who attend religious services at least once a week (</a:t>
            </a:r>
            <a:r>
              <a:rPr lang="en-US" altLang="en-US" sz="2800" i="1" smtClean="0"/>
              <a:t>n </a:t>
            </a:r>
            <a:r>
              <a:rPr lang="en-US" altLang="en-US" sz="2800" smtClean="0"/>
              <a:t>= 9 of the 60), </a:t>
            </a:r>
          </a:p>
          <a:p>
            <a:r>
              <a:rPr lang="en-US" altLang="en-US" sz="2800" i="1" smtClean="0"/>
              <a:t>y </a:t>
            </a:r>
            <a:r>
              <a:rPr lang="en-US" altLang="en-US" sz="2800" smtClean="0"/>
              <a:t>= 2, 3, 7, 5, 6, 7, 5, 6, 4</a:t>
            </a:r>
          </a:p>
        </p:txBody>
      </p:sp>
      <p:graphicFrame>
        <p:nvGraphicFramePr>
          <p:cNvPr id="47108" name="Object 4"/>
          <p:cNvGraphicFramePr>
            <a:graphicFrameLocks noGrp="1" noChangeAspect="1"/>
          </p:cNvGraphicFramePr>
          <p:nvPr>
            <p:ph sz="half" idx="2"/>
          </p:nvPr>
        </p:nvGraphicFramePr>
        <p:xfrm>
          <a:off x="1284288" y="3276600"/>
          <a:ext cx="5964237" cy="1828800"/>
        </p:xfrm>
        <a:graphic>
          <a:graphicData uri="http://schemas.openxmlformats.org/presentationml/2006/ole">
            <mc:AlternateContent xmlns:mc="http://schemas.openxmlformats.org/markup-compatibility/2006">
              <mc:Choice xmlns:v="urn:schemas-microsoft-com:vml" Requires="v">
                <p:oleObj spid="_x0000_s47110" name="Equation" r:id="rId3" imgW="2857500" imgH="876300" progId="Equation.DSMT4">
                  <p:embed/>
                </p:oleObj>
              </mc:Choice>
              <mc:Fallback>
                <p:oleObj name="Equation" r:id="rId3" imgW="2857500" imgH="876300" progId="Equation.DSMT4">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288" y="3276600"/>
                        <a:ext cx="5964237"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Text Box 6"/>
          <p:cNvSpPr txBox="1">
            <a:spLocks noChangeArrowheads="1"/>
          </p:cNvSpPr>
          <p:nvPr/>
        </p:nvSpPr>
        <p:spPr bwMode="auto">
          <a:xfrm>
            <a:off x="152400" y="5486400"/>
            <a:ext cx="899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For entire sample (n = 60), mean = 3.0, standard deviation = 1.6, tends to have similar variability but be more liberal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0" y="533400"/>
            <a:ext cx="89154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Tx/>
              <a:buChar char="•"/>
            </a:pPr>
            <a:r>
              <a:rPr lang="en-US" altLang="en-US" sz="2400">
                <a:latin typeface="Times New Roman" panose="02020603050405020304" pitchFamily="18" charset="0"/>
              </a:rPr>
              <a:t> </a:t>
            </a:r>
            <a:r>
              <a:rPr lang="en-US" altLang="en-US" sz="2400" b="1">
                <a:latin typeface="Times New Roman" panose="02020603050405020304" pitchFamily="18" charset="0"/>
              </a:rPr>
              <a:t>Properties of the standard deviation:</a:t>
            </a:r>
          </a:p>
          <a:p>
            <a:pPr lvl="1">
              <a:spcBef>
                <a:spcPct val="50000"/>
              </a:spcBef>
              <a:buFontTx/>
              <a:buChar char="•"/>
            </a:pPr>
            <a:r>
              <a:rPr lang="en-US" altLang="en-US" sz="2400">
                <a:latin typeface="Times New Roman" panose="02020603050405020304" pitchFamily="18" charset="0"/>
              </a:rPr>
              <a:t> </a:t>
            </a:r>
            <a:r>
              <a:rPr lang="en-US" altLang="en-US" sz="2400" i="1">
                <a:latin typeface="Times New Roman" panose="02020603050405020304" pitchFamily="18" charset="0"/>
              </a:rPr>
              <a:t>s</a:t>
            </a:r>
            <a:r>
              <a:rPr lang="en-US" altLang="en-US" sz="2400">
                <a:latin typeface="Times New Roman" panose="02020603050405020304" pitchFamily="18" charset="0"/>
              </a:rPr>
              <a:t> </a:t>
            </a:r>
            <a:r>
              <a:rPr lang="en-US" altLang="en-US" sz="2400">
                <a:latin typeface="Times New Roman" panose="02020603050405020304" pitchFamily="18" charset="0"/>
                <a:sym typeface="Symbol" panose="05050102010706020507" pitchFamily="18" charset="2"/>
              </a:rPr>
              <a:t> 0, and only equals 0 if all observations are equal</a:t>
            </a:r>
          </a:p>
          <a:p>
            <a:pPr lvl="1">
              <a:spcBef>
                <a:spcPct val="50000"/>
              </a:spcBef>
              <a:buFontTx/>
              <a:buChar char="•"/>
            </a:pPr>
            <a:r>
              <a:rPr lang="en-US" altLang="en-US" sz="2400">
                <a:latin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sym typeface="Symbol" panose="05050102010706020507" pitchFamily="18" charset="2"/>
              </a:rPr>
              <a:t>s</a:t>
            </a:r>
            <a:r>
              <a:rPr lang="en-US" altLang="en-US" sz="2400">
                <a:latin typeface="Times New Roman" panose="02020603050405020304" pitchFamily="18" charset="0"/>
                <a:sym typeface="Symbol" panose="05050102010706020507" pitchFamily="18" charset="2"/>
              </a:rPr>
              <a:t> increases with the amount of variation around the mean</a:t>
            </a:r>
          </a:p>
          <a:p>
            <a:pPr lvl="1">
              <a:spcBef>
                <a:spcPct val="50000"/>
              </a:spcBef>
              <a:buFontTx/>
              <a:buChar char="•"/>
            </a:pPr>
            <a:r>
              <a:rPr lang="en-US" altLang="en-US" sz="2400">
                <a:latin typeface="Times New Roman" panose="02020603050405020304" pitchFamily="18" charset="0"/>
                <a:sym typeface="Symbol" panose="05050102010706020507" pitchFamily="18" charset="2"/>
              </a:rPr>
              <a:t> Division by </a:t>
            </a:r>
            <a:r>
              <a:rPr lang="en-US" altLang="en-US" sz="2400" i="1">
                <a:latin typeface="Times New Roman" panose="02020603050405020304" pitchFamily="18" charset="0"/>
                <a:sym typeface="Symbol" panose="05050102010706020507" pitchFamily="18" charset="2"/>
              </a:rPr>
              <a:t>n </a:t>
            </a:r>
            <a:r>
              <a:rPr lang="en-US" altLang="en-US" sz="2400">
                <a:latin typeface="Times New Roman" panose="02020603050405020304" pitchFamily="18" charset="0"/>
                <a:sym typeface="Symbol" panose="05050102010706020507" pitchFamily="18" charset="2"/>
              </a:rPr>
              <a:t>- 1 (not </a:t>
            </a:r>
            <a:r>
              <a:rPr lang="en-US" altLang="en-US" sz="2400" i="1">
                <a:latin typeface="Times New Roman" panose="02020603050405020304" pitchFamily="18" charset="0"/>
                <a:sym typeface="Symbol" panose="05050102010706020507" pitchFamily="18" charset="2"/>
              </a:rPr>
              <a:t>n</a:t>
            </a:r>
            <a:r>
              <a:rPr lang="en-US" altLang="en-US" sz="2400">
                <a:latin typeface="Times New Roman" panose="02020603050405020304" pitchFamily="18" charset="0"/>
                <a:sym typeface="Symbol" panose="05050102010706020507" pitchFamily="18" charset="2"/>
              </a:rPr>
              <a:t>) is due to technical reasons (later)</a:t>
            </a:r>
          </a:p>
          <a:p>
            <a:pPr lvl="1">
              <a:spcBef>
                <a:spcPct val="50000"/>
              </a:spcBef>
              <a:buFontTx/>
              <a:buChar char="•"/>
            </a:pPr>
            <a:r>
              <a:rPr lang="en-US" altLang="en-US" sz="2400">
                <a:latin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sym typeface="Symbol" panose="05050102010706020507" pitchFamily="18" charset="2"/>
              </a:rPr>
              <a:t>s</a:t>
            </a:r>
            <a:r>
              <a:rPr lang="en-US" altLang="en-US" sz="2400">
                <a:latin typeface="Times New Roman" panose="02020603050405020304" pitchFamily="18" charset="0"/>
                <a:sym typeface="Symbol" panose="05050102010706020507" pitchFamily="18" charset="2"/>
              </a:rPr>
              <a:t> depends on the units of the data (e.g. measure euro vs $)</a:t>
            </a:r>
          </a:p>
          <a:p>
            <a:pPr lvl="1">
              <a:spcBef>
                <a:spcPct val="50000"/>
              </a:spcBef>
              <a:buFontTx/>
              <a:buChar char="•"/>
            </a:pPr>
            <a:r>
              <a:rPr lang="en-US" altLang="en-US" sz="2400">
                <a:latin typeface="Times New Roman" panose="02020603050405020304" pitchFamily="18" charset="0"/>
                <a:sym typeface="Symbol" panose="05050102010706020507" pitchFamily="18" charset="2"/>
              </a:rPr>
              <a:t>Like mean, affected by outliers</a:t>
            </a:r>
          </a:p>
          <a:p>
            <a:pPr lvl="1">
              <a:spcBef>
                <a:spcPct val="50000"/>
              </a:spcBef>
            </a:pPr>
            <a:endParaRPr lang="en-US" altLang="en-US" sz="2400">
              <a:latin typeface="Times New Roman" panose="02020603050405020304" pitchFamily="18" charset="0"/>
              <a:sym typeface="Symbol" panose="05050102010706020507" pitchFamily="18" charset="2"/>
            </a:endParaRPr>
          </a:p>
          <a:p>
            <a:pPr lvl="1">
              <a:spcBef>
                <a:spcPct val="50000"/>
              </a:spcBef>
              <a:buFontTx/>
              <a:buChar char="•"/>
            </a:pPr>
            <a:r>
              <a:rPr lang="en-US" altLang="en-US" sz="2800" i="1">
                <a:latin typeface="Times New Roman" panose="02020603050405020304" pitchFamily="18" charset="0"/>
                <a:sym typeface="Symbol" panose="05050102010706020507" pitchFamily="18" charset="2"/>
              </a:rPr>
              <a:t>Empirical rule</a:t>
            </a:r>
            <a:r>
              <a:rPr lang="en-US" altLang="en-US" sz="2800">
                <a:latin typeface="Times New Roman" panose="02020603050405020304" pitchFamily="18" charset="0"/>
                <a:sym typeface="Symbol" panose="05050102010706020507" pitchFamily="18" charset="2"/>
              </a:rPr>
              <a:t>: If distribution is approx. bell-shaped,</a:t>
            </a:r>
          </a:p>
          <a:p>
            <a:pPr lvl="1">
              <a:spcBef>
                <a:spcPct val="50000"/>
              </a:spcBef>
              <a:buFont typeface="Wingdings" panose="05000000000000000000" pitchFamily="2" charset="2"/>
              <a:buChar char="Ø"/>
            </a:pPr>
            <a:r>
              <a:rPr lang="en-US" altLang="en-US" sz="2800">
                <a:latin typeface="Times New Roman" panose="02020603050405020304" pitchFamily="18" charset="0"/>
                <a:sym typeface="Symbol" panose="05050102010706020507" pitchFamily="18" charset="2"/>
              </a:rPr>
              <a:t>     about 68% of data within 1 standard dev. of mean</a:t>
            </a:r>
          </a:p>
          <a:p>
            <a:pPr lvl="1">
              <a:spcBef>
                <a:spcPct val="50000"/>
              </a:spcBef>
              <a:buFont typeface="Wingdings" panose="05000000000000000000" pitchFamily="2" charset="2"/>
              <a:buChar char="Ø"/>
            </a:pPr>
            <a:r>
              <a:rPr lang="en-US" altLang="en-US" sz="2800">
                <a:latin typeface="Times New Roman" panose="02020603050405020304" pitchFamily="18" charset="0"/>
                <a:sym typeface="Symbol" panose="05050102010706020507" pitchFamily="18" charset="2"/>
              </a:rPr>
              <a:t>     about 95% of data within 2 standard dev. of mean</a:t>
            </a:r>
          </a:p>
          <a:p>
            <a:pPr lvl="1">
              <a:spcBef>
                <a:spcPct val="50000"/>
              </a:spcBef>
              <a:buFont typeface="Wingdings" panose="05000000000000000000" pitchFamily="2" charset="2"/>
              <a:buChar char="Ø"/>
            </a:pPr>
            <a:r>
              <a:rPr lang="en-US" altLang="en-US" sz="2800">
                <a:latin typeface="Times New Roman" panose="02020603050405020304" pitchFamily="18" charset="0"/>
                <a:sym typeface="Symbol" panose="05050102010706020507" pitchFamily="18" charset="2"/>
              </a:rPr>
              <a:t>     all or nearly all data within 3 standard dev. of mean </a:t>
            </a:r>
            <a:endParaRPr lang="en-US" altLang="en-US" sz="28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sz="half" idx="1"/>
          </p:nvPr>
        </p:nvSpPr>
        <p:spPr>
          <a:xfrm>
            <a:off x="0" y="228600"/>
            <a:ext cx="8915400" cy="6629400"/>
          </a:xfrm>
        </p:spPr>
        <p:txBody>
          <a:bodyPr>
            <a:normAutofit lnSpcReduction="10000"/>
          </a:bodyPr>
          <a:lstStyle/>
          <a:p>
            <a:pPr fontAlgn="auto">
              <a:spcAft>
                <a:spcPts val="0"/>
              </a:spcAft>
              <a:buFontTx/>
              <a:buNone/>
              <a:defRPr/>
            </a:pPr>
            <a:r>
              <a:rPr lang="en-US" altLang="en-US" sz="2800" b="1"/>
              <a:t>Example</a:t>
            </a:r>
            <a:r>
              <a:rPr lang="en-US" altLang="en-US" sz="2800"/>
              <a:t>: SAT with mean = 500, </a:t>
            </a:r>
            <a:r>
              <a:rPr lang="en-US" altLang="en-US" sz="2800" i="1"/>
              <a:t>s = </a:t>
            </a:r>
            <a:r>
              <a:rPr lang="en-US" altLang="en-US" sz="2800"/>
              <a:t>100</a:t>
            </a:r>
          </a:p>
          <a:p>
            <a:pPr fontAlgn="auto">
              <a:spcAft>
                <a:spcPts val="0"/>
              </a:spcAft>
              <a:buFontTx/>
              <a:buNone/>
              <a:defRPr/>
            </a:pPr>
            <a:r>
              <a:rPr lang="en-US" altLang="en-US" sz="2800"/>
              <a:t>          (sketch picture summarizing data)</a:t>
            </a:r>
          </a:p>
          <a:p>
            <a:pPr fontAlgn="auto">
              <a:spcAft>
                <a:spcPts val="0"/>
              </a:spcAft>
              <a:buFontTx/>
              <a:buNone/>
              <a:defRPr/>
            </a:pPr>
            <a:endParaRPr lang="en-US" altLang="en-US" sz="2800"/>
          </a:p>
          <a:p>
            <a:pPr fontAlgn="auto">
              <a:spcAft>
                <a:spcPts val="0"/>
              </a:spcAft>
              <a:buFontTx/>
              <a:buNone/>
              <a:defRPr/>
            </a:pPr>
            <a:r>
              <a:rPr lang="en-US" altLang="en-US" sz="2800" b="1"/>
              <a:t>Example</a:t>
            </a:r>
            <a:r>
              <a:rPr lang="en-US" altLang="en-US" sz="2800"/>
              <a:t>: </a:t>
            </a:r>
            <a:r>
              <a:rPr lang="en-US" altLang="en-US" sz="2800" i="1"/>
              <a:t>y </a:t>
            </a:r>
            <a:r>
              <a:rPr lang="en-US" altLang="en-US" sz="2800"/>
              <a:t>= number of close friends you have</a:t>
            </a:r>
          </a:p>
          <a:p>
            <a:pPr fontAlgn="auto">
              <a:spcAft>
                <a:spcPts val="0"/>
              </a:spcAft>
              <a:buFontTx/>
              <a:buNone/>
              <a:defRPr/>
            </a:pPr>
            <a:r>
              <a:rPr lang="en-US" altLang="en-US" sz="2800"/>
              <a:t>   GSS: The variable ‘frinum’ has mean 7.4, </a:t>
            </a:r>
            <a:r>
              <a:rPr lang="en-US" altLang="en-US" sz="2800" i="1"/>
              <a:t>s </a:t>
            </a:r>
            <a:r>
              <a:rPr lang="en-US" altLang="en-US" sz="2800"/>
              <a:t>= 11.0</a:t>
            </a:r>
          </a:p>
          <a:p>
            <a:pPr fontAlgn="auto">
              <a:spcAft>
                <a:spcPts val="0"/>
              </a:spcAft>
              <a:buFontTx/>
              <a:buNone/>
              <a:defRPr/>
            </a:pPr>
            <a:endParaRPr lang="en-US" altLang="en-US" sz="2800"/>
          </a:p>
          <a:p>
            <a:pPr fontAlgn="auto">
              <a:spcAft>
                <a:spcPts val="0"/>
              </a:spcAft>
              <a:buFontTx/>
              <a:buNone/>
              <a:defRPr/>
            </a:pPr>
            <a:r>
              <a:rPr lang="en-US" altLang="en-US" sz="2800"/>
              <a:t>        Probably highly skewed: right or left?</a:t>
            </a:r>
          </a:p>
          <a:p>
            <a:pPr fontAlgn="auto">
              <a:spcAft>
                <a:spcPts val="0"/>
              </a:spcAft>
              <a:buFontTx/>
              <a:buNone/>
              <a:defRPr/>
            </a:pPr>
            <a:endParaRPr lang="en-US" altLang="en-US" sz="2800"/>
          </a:p>
          <a:p>
            <a:pPr fontAlgn="auto">
              <a:spcAft>
                <a:spcPts val="0"/>
              </a:spcAft>
              <a:buFontTx/>
              <a:buNone/>
              <a:defRPr/>
            </a:pPr>
            <a:r>
              <a:rPr lang="en-US" altLang="en-US" sz="2800"/>
              <a:t>     Empirical rule fails; in fact, median = 5, mode=4</a:t>
            </a:r>
          </a:p>
          <a:p>
            <a:pPr fontAlgn="auto">
              <a:spcAft>
                <a:spcPts val="0"/>
              </a:spcAft>
              <a:buFontTx/>
              <a:buNone/>
              <a:defRPr/>
            </a:pPr>
            <a:endParaRPr lang="en-US" altLang="en-US" sz="2800"/>
          </a:p>
          <a:p>
            <a:pPr fontAlgn="auto">
              <a:spcAft>
                <a:spcPts val="0"/>
              </a:spcAft>
              <a:buFontTx/>
              <a:buNone/>
              <a:defRPr/>
            </a:pPr>
            <a:r>
              <a:rPr lang="en-US" altLang="en-US" sz="2800" b="1"/>
              <a:t>Example</a:t>
            </a:r>
            <a:r>
              <a:rPr lang="en-US" altLang="en-US" sz="2800"/>
              <a:t>: </a:t>
            </a:r>
            <a:r>
              <a:rPr lang="en-US" altLang="en-US" sz="2800" i="1"/>
              <a:t>y</a:t>
            </a:r>
            <a:r>
              <a:rPr lang="en-US" altLang="en-US" sz="2800"/>
              <a:t> = selling price of home in Syracuse, NY. </a:t>
            </a:r>
          </a:p>
          <a:p>
            <a:pPr fontAlgn="auto">
              <a:spcAft>
                <a:spcPts val="0"/>
              </a:spcAft>
              <a:buFontTx/>
              <a:buNone/>
              <a:defRPr/>
            </a:pPr>
            <a:r>
              <a:rPr lang="en-US" altLang="en-US" sz="2800"/>
              <a:t>       If mean = $130,000, which is realistic?  </a:t>
            </a:r>
          </a:p>
          <a:p>
            <a:pPr fontAlgn="auto">
              <a:spcAft>
                <a:spcPts val="0"/>
              </a:spcAft>
              <a:buFontTx/>
              <a:buNone/>
              <a:defRPr/>
            </a:pPr>
            <a:r>
              <a:rPr lang="en-US" altLang="en-US" sz="2800"/>
              <a:t> </a:t>
            </a:r>
          </a:p>
          <a:p>
            <a:pPr fontAlgn="auto">
              <a:spcAft>
                <a:spcPts val="0"/>
              </a:spcAft>
              <a:buFontTx/>
              <a:buNone/>
              <a:defRPr/>
            </a:pPr>
            <a:r>
              <a:rPr lang="en-US" altLang="en-US" sz="2800"/>
              <a:t>     s </a:t>
            </a:r>
            <a:r>
              <a:rPr lang="en-US" altLang="en-US" sz="2800" i="1"/>
              <a:t>= </a:t>
            </a:r>
            <a:r>
              <a:rPr lang="en-US" altLang="en-US" sz="2800"/>
              <a:t>0</a:t>
            </a:r>
            <a:r>
              <a:rPr lang="en-US" altLang="en-US" sz="2800" i="1"/>
              <a:t>,   s = </a:t>
            </a:r>
            <a:r>
              <a:rPr lang="en-US" altLang="en-US" sz="2800"/>
              <a:t>1000</a:t>
            </a:r>
            <a:r>
              <a:rPr lang="en-US" altLang="en-US" sz="2800" i="1"/>
              <a:t>,   s =</a:t>
            </a:r>
            <a:r>
              <a:rPr lang="en-US" altLang="en-US" sz="2800"/>
              <a:t> 50,000,   </a:t>
            </a:r>
            <a:r>
              <a:rPr lang="en-US" altLang="en-US" sz="2800" i="1"/>
              <a:t>s</a:t>
            </a:r>
            <a:r>
              <a:rPr lang="en-US" altLang="en-US" sz="2800"/>
              <a:t> = 1,000,000</a:t>
            </a:r>
          </a:p>
        </p:txBody>
      </p:sp>
      <p:graphicFrame>
        <p:nvGraphicFramePr>
          <p:cNvPr id="49155" name="Object 4"/>
          <p:cNvGraphicFramePr>
            <a:graphicFrameLocks noGrp="1" noChangeAspect="1"/>
          </p:cNvGraphicFramePr>
          <p:nvPr>
            <p:ph sz="half" idx="2"/>
          </p:nvPr>
        </p:nvGraphicFramePr>
        <p:xfrm>
          <a:off x="5791200" y="2514600"/>
          <a:ext cx="1730375" cy="2692400"/>
        </p:xfrm>
        <a:graphic>
          <a:graphicData uri="http://schemas.openxmlformats.org/presentationml/2006/ole">
            <mc:AlternateContent xmlns:mc="http://schemas.openxmlformats.org/markup-compatibility/2006">
              <mc:Choice xmlns:v="urn:schemas-microsoft-com:vml" Requires="v">
                <p:oleObj spid="_x0000_s49156" name="Equation" r:id="rId4" imgW="114102" imgH="177492" progId="Equation.DSMT4">
                  <p:embed/>
                </p:oleObj>
              </mc:Choice>
              <mc:Fallback>
                <p:oleObj name="Equation" r:id="rId4" imgW="114102" imgH="177492" progId="Equation.DSMT4">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514600"/>
                        <a:ext cx="1730375" cy="269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mtClean="0"/>
              <a:t>c. Measures of </a:t>
            </a:r>
            <a:r>
              <a:rPr lang="en-US" altLang="en-US" i="1" smtClean="0"/>
              <a:t>position</a:t>
            </a:r>
          </a:p>
        </p:txBody>
      </p:sp>
      <p:sp>
        <p:nvSpPr>
          <p:cNvPr id="51203" name="Rectangle 3"/>
          <p:cNvSpPr>
            <a:spLocks noGrp="1" noChangeArrowheads="1"/>
          </p:cNvSpPr>
          <p:nvPr>
            <p:ph idx="1"/>
          </p:nvPr>
        </p:nvSpPr>
        <p:spPr bwMode="auto"/>
        <p:txBody>
          <a:bodyPr wrap="square" numCol="1" anchor="t" anchorCtr="0" compatLnSpc="1">
            <a:prstTxWarp prst="textNoShape">
              <a:avLst/>
            </a:prstTxWarp>
          </a:bodyPr>
          <a:lstStyle/>
          <a:p>
            <a:pPr>
              <a:buFontTx/>
              <a:buNone/>
            </a:pPr>
            <a:r>
              <a:rPr lang="en-US" altLang="en-US" i="1" smtClean="0"/>
              <a:t>p</a:t>
            </a:r>
            <a:r>
              <a:rPr lang="en-US" altLang="en-US" i="1" baseline="30000" smtClean="0"/>
              <a:t>th</a:t>
            </a:r>
            <a:r>
              <a:rPr lang="en-US" altLang="en-US" smtClean="0"/>
              <a:t> </a:t>
            </a:r>
            <a:r>
              <a:rPr lang="en-US" altLang="en-US" i="1" smtClean="0"/>
              <a:t>percentile</a:t>
            </a:r>
            <a:r>
              <a:rPr lang="en-US" altLang="en-US" smtClean="0"/>
              <a:t>: </a:t>
            </a:r>
            <a:r>
              <a:rPr lang="en-US" altLang="en-US" i="1" smtClean="0"/>
              <a:t>p </a:t>
            </a:r>
            <a:r>
              <a:rPr lang="en-US" altLang="en-US" smtClean="0"/>
              <a:t>percent of observations below it, (100 - </a:t>
            </a:r>
            <a:r>
              <a:rPr lang="en-US" altLang="en-US" i="1" smtClean="0"/>
              <a:t>p</a:t>
            </a:r>
            <a:r>
              <a:rPr lang="en-US" altLang="en-US" smtClean="0"/>
              <a:t>)% above it.</a:t>
            </a:r>
          </a:p>
          <a:p>
            <a:pPr>
              <a:buFontTx/>
              <a:buNone/>
            </a:pPr>
            <a:endParaRPr lang="en-US" altLang="en-US" smtClean="0"/>
          </a:p>
          <a:p>
            <a:pPr>
              <a:buFont typeface="Wingdings" panose="05000000000000000000" pitchFamily="2" charset="2"/>
              <a:buChar char="Ø"/>
            </a:pPr>
            <a:r>
              <a:rPr lang="en-US" altLang="en-US" i="1" smtClean="0"/>
              <a:t>  p = </a:t>
            </a:r>
            <a:r>
              <a:rPr lang="en-US" altLang="en-US" smtClean="0"/>
              <a:t>50:  </a:t>
            </a:r>
            <a:r>
              <a:rPr lang="en-US" altLang="en-US" i="1" smtClean="0"/>
              <a:t>median</a:t>
            </a:r>
          </a:p>
          <a:p>
            <a:pPr>
              <a:buFont typeface="Wingdings" panose="05000000000000000000" pitchFamily="2" charset="2"/>
              <a:buChar char="Ø"/>
            </a:pPr>
            <a:r>
              <a:rPr lang="en-US" altLang="en-US" i="1" smtClean="0"/>
              <a:t>  p </a:t>
            </a:r>
            <a:r>
              <a:rPr lang="en-US" altLang="en-US" smtClean="0"/>
              <a:t>= 25:  </a:t>
            </a:r>
            <a:r>
              <a:rPr lang="en-US" altLang="en-US" i="1" smtClean="0"/>
              <a:t>lower quartile  </a:t>
            </a:r>
            <a:r>
              <a:rPr lang="en-US" altLang="en-US" smtClean="0"/>
              <a:t>(LQ)</a:t>
            </a:r>
            <a:endParaRPr lang="en-US" altLang="en-US" i="1" smtClean="0"/>
          </a:p>
          <a:p>
            <a:pPr>
              <a:buFont typeface="Wingdings" panose="05000000000000000000" pitchFamily="2" charset="2"/>
              <a:buChar char="Ø"/>
            </a:pPr>
            <a:r>
              <a:rPr lang="en-US" altLang="en-US" i="1" smtClean="0"/>
              <a:t>  p </a:t>
            </a:r>
            <a:r>
              <a:rPr lang="en-US" altLang="en-US" smtClean="0"/>
              <a:t>= 75:  </a:t>
            </a:r>
            <a:r>
              <a:rPr lang="en-US" altLang="en-US" i="1" smtClean="0"/>
              <a:t>upper quartile  </a:t>
            </a:r>
            <a:r>
              <a:rPr lang="en-US" altLang="en-US" smtClean="0"/>
              <a:t>(UQ)</a:t>
            </a:r>
          </a:p>
          <a:p>
            <a:pPr>
              <a:buFont typeface="Wingdings" panose="05000000000000000000" pitchFamily="2" charset="2"/>
              <a:buChar char="Ø"/>
            </a:pPr>
            <a:endParaRPr lang="en-US" altLang="en-US" smtClean="0"/>
          </a:p>
          <a:p>
            <a:pPr>
              <a:buFont typeface="Wingdings" panose="05000000000000000000" pitchFamily="2" charset="2"/>
              <a:buChar char="Ø"/>
            </a:pPr>
            <a:r>
              <a:rPr lang="en-US" altLang="en-US" i="1" smtClean="0"/>
              <a:t>  Interquartile range  </a:t>
            </a:r>
            <a:r>
              <a:rPr lang="en-US" altLang="en-US" smtClean="0"/>
              <a:t> IQR = UQ - LQ</a:t>
            </a:r>
            <a:endParaRPr lang="en-US" altLang="en-US" i="1" smtClean="0"/>
          </a:p>
          <a:p>
            <a:pPr>
              <a:buFontTx/>
              <a:buNone/>
            </a:pPr>
            <a:endParaRPr lang="en-US"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idx="1"/>
          </p:nvPr>
        </p:nvSpPr>
        <p:spPr bwMode="auto">
          <a:xfrm>
            <a:off x="0" y="228600"/>
            <a:ext cx="9144000" cy="6629400"/>
          </a:xfrm>
          <a:noFill/>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pPr>
              <a:buFontTx/>
              <a:buNone/>
            </a:pPr>
            <a:r>
              <a:rPr lang="en-US" altLang="en-US" smtClean="0"/>
              <a:t>Quartiles portrayed graphically by </a:t>
            </a:r>
            <a:r>
              <a:rPr lang="en-US" altLang="en-US" i="1" smtClean="0"/>
              <a:t>box plots     </a:t>
            </a:r>
          </a:p>
          <a:p>
            <a:pPr>
              <a:buFontTx/>
              <a:buNone/>
            </a:pPr>
            <a:r>
              <a:rPr lang="en-US" altLang="en-US" sz="2800" smtClean="0"/>
              <a:t>        (John Tukey)</a:t>
            </a:r>
            <a:br>
              <a:rPr lang="en-US" altLang="en-US" sz="2800" smtClean="0"/>
            </a:br>
            <a:r>
              <a:rPr lang="en-US" altLang="en-US" b="1" smtClean="0"/>
              <a:t>Example</a:t>
            </a:r>
            <a:r>
              <a:rPr lang="en-US" altLang="en-US" smtClean="0"/>
              <a:t>: weekly TV watching for </a:t>
            </a:r>
            <a:r>
              <a:rPr lang="en-US" altLang="en-US" i="1" smtClean="0"/>
              <a:t>n</a:t>
            </a:r>
            <a:r>
              <a:rPr lang="en-US" altLang="en-US" smtClean="0"/>
              <a:t>=60 from student survey data file, 3 outliers</a:t>
            </a:r>
          </a:p>
          <a:p>
            <a:pPr>
              <a:buFontTx/>
              <a:buNone/>
            </a:pPr>
            <a:endParaRPr lang="en-US" altLang="en-US" smtClean="0"/>
          </a:p>
          <a:p>
            <a:pPr>
              <a:buFontTx/>
              <a:buNone/>
            </a:pPr>
            <a:endParaRPr lang="en-US" altLang="en-US" smtClean="0"/>
          </a:p>
        </p:txBody>
      </p:sp>
      <p:pic>
        <p:nvPicPr>
          <p:cNvPr id="5325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20913"/>
            <a:ext cx="5791200" cy="463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bwMode="auto">
          <a:xfrm>
            <a:off x="228600" y="0"/>
            <a:ext cx="8458200" cy="6858000"/>
          </a:xfrm>
        </p:spPr>
        <p:txBody>
          <a:bodyPr wrap="square" numCol="1" anchor="t" anchorCtr="0" compatLnSpc="1">
            <a:prstTxWarp prst="textNoShape">
              <a:avLst/>
            </a:prstTxWarp>
          </a:bodyPr>
          <a:lstStyle/>
          <a:p>
            <a:pPr>
              <a:buFontTx/>
              <a:buNone/>
            </a:pPr>
            <a:r>
              <a:rPr lang="en-US" altLang="en-US" smtClean="0"/>
              <a:t>Box plots have box from LQ to UQ, with median marked.  They portray a </a:t>
            </a:r>
            <a:r>
              <a:rPr lang="en-US" altLang="en-US" i="1" smtClean="0"/>
              <a:t>five-number summary </a:t>
            </a:r>
            <a:r>
              <a:rPr lang="en-US" altLang="en-US" smtClean="0"/>
              <a:t>of the data: </a:t>
            </a:r>
          </a:p>
          <a:p>
            <a:pPr>
              <a:buFontTx/>
              <a:buNone/>
            </a:pPr>
            <a:r>
              <a:rPr lang="en-US" altLang="en-US" smtClean="0"/>
              <a:t>      </a:t>
            </a:r>
            <a:r>
              <a:rPr lang="en-US" altLang="en-US" b="1" smtClean="0"/>
              <a:t>Minimum, LQ, Median, UQ, Maximum</a:t>
            </a:r>
          </a:p>
          <a:p>
            <a:pPr>
              <a:buFontTx/>
              <a:buNone/>
            </a:pPr>
            <a:r>
              <a:rPr lang="en-US" altLang="en-US" smtClean="0"/>
              <a:t>except for outliers identified separately</a:t>
            </a:r>
          </a:p>
          <a:p>
            <a:pPr>
              <a:buFontTx/>
              <a:buNone/>
            </a:pPr>
            <a:endParaRPr lang="en-US" altLang="en-US" smtClean="0"/>
          </a:p>
          <a:p>
            <a:pPr>
              <a:buFontTx/>
              <a:buNone/>
            </a:pPr>
            <a:r>
              <a:rPr lang="en-US" altLang="en-US" i="1" smtClean="0"/>
              <a:t>Outlier</a:t>
            </a:r>
            <a:r>
              <a:rPr lang="en-US" altLang="en-US" smtClean="0"/>
              <a:t> = observation falling</a:t>
            </a:r>
          </a:p>
          <a:p>
            <a:pPr>
              <a:buFontTx/>
              <a:buNone/>
            </a:pPr>
            <a:r>
              <a:rPr lang="en-US" altLang="en-US" smtClean="0"/>
              <a:t>               below LQ – 1.5(IQR)</a:t>
            </a:r>
          </a:p>
          <a:p>
            <a:pPr>
              <a:buFontTx/>
              <a:buNone/>
            </a:pPr>
            <a:r>
              <a:rPr lang="en-US" altLang="en-US" smtClean="0"/>
              <a:t>or           above UQ + 1.5(IQR)</a:t>
            </a:r>
          </a:p>
          <a:p>
            <a:pPr>
              <a:buFontTx/>
              <a:buNone/>
            </a:pPr>
            <a:endParaRPr lang="en-US" altLang="en-US" smtClean="0"/>
          </a:p>
          <a:p>
            <a:pPr>
              <a:buFontTx/>
              <a:buNone/>
            </a:pPr>
            <a:r>
              <a:rPr lang="en-US" altLang="en-US" smtClean="0"/>
              <a:t>Ex. If LQ = 2, UQ = 10, then IQR = 8 and outliers above 10 + 1.5(8) = 22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0"/>
            <a:ext cx="8991600" cy="914400"/>
          </a:xfrm>
        </p:spPr>
        <p:txBody>
          <a:bodyPr/>
          <a:lstStyle/>
          <a:p>
            <a:r>
              <a:rPr lang="en-US" altLang="en-US" smtClean="0"/>
              <a:t>3. Bivariate description</a:t>
            </a:r>
          </a:p>
        </p:txBody>
      </p:sp>
      <p:sp>
        <p:nvSpPr>
          <p:cNvPr id="55299" name="Rectangle 3"/>
          <p:cNvSpPr>
            <a:spLocks noGrp="1" noChangeArrowheads="1"/>
          </p:cNvSpPr>
          <p:nvPr>
            <p:ph idx="1"/>
          </p:nvPr>
        </p:nvSpPr>
        <p:spPr bwMode="auto">
          <a:xfrm>
            <a:off x="0" y="1295400"/>
            <a:ext cx="9144000" cy="5334000"/>
          </a:xfrm>
        </p:spPr>
        <p:txBody>
          <a:bodyPr wrap="square" numCol="1" anchor="t" anchorCtr="0" compatLnSpc="1">
            <a:prstTxWarp prst="textNoShape">
              <a:avLst/>
            </a:prstTxWarp>
          </a:bodyPr>
          <a:lstStyle/>
          <a:p>
            <a:r>
              <a:rPr lang="en-US" altLang="en-US" sz="2800" smtClean="0"/>
              <a:t>Usually we want to study </a:t>
            </a:r>
            <a:r>
              <a:rPr lang="en-US" altLang="en-US" sz="2800" i="1" smtClean="0"/>
              <a:t>associations </a:t>
            </a:r>
            <a:r>
              <a:rPr lang="en-US" altLang="en-US" sz="2800" smtClean="0"/>
              <a:t>between two or more variables (e.g., how does number of close friends depend on gender, income, education, age, working status, rural/urban, religiosity…)</a:t>
            </a:r>
          </a:p>
          <a:p>
            <a:r>
              <a:rPr lang="en-US" altLang="en-US" sz="2800" smtClean="0"/>
              <a:t>Response variable: the outcome variable</a:t>
            </a:r>
          </a:p>
          <a:p>
            <a:r>
              <a:rPr lang="en-US" altLang="en-US" sz="2800" smtClean="0"/>
              <a:t>Explanatory variable(s): defines groups to compare</a:t>
            </a:r>
          </a:p>
          <a:p>
            <a:pPr>
              <a:buFontTx/>
              <a:buNone/>
            </a:pPr>
            <a:endParaRPr lang="en-US" altLang="en-US" sz="2800" b="1" i="1" smtClean="0"/>
          </a:p>
          <a:p>
            <a:pPr>
              <a:buFontTx/>
              <a:buNone/>
            </a:pPr>
            <a:r>
              <a:rPr lang="en-US" altLang="en-US" sz="2800" b="1" i="1" smtClean="0"/>
              <a:t>Ex</a:t>
            </a:r>
            <a:r>
              <a:rPr lang="en-US" altLang="en-US" sz="2800" smtClean="0"/>
              <a:t>.: number of close friends is a response variable, while gender, income, … are explanatory variables</a:t>
            </a:r>
          </a:p>
          <a:p>
            <a:pPr>
              <a:buFontTx/>
              <a:buNone/>
            </a:pPr>
            <a:endParaRPr lang="en-US" altLang="en-US" sz="2800" smtClean="0"/>
          </a:p>
          <a:p>
            <a:pPr>
              <a:buFontTx/>
              <a:buNone/>
            </a:pPr>
            <a:r>
              <a:rPr lang="en-US" altLang="en-US" sz="2400" smtClean="0"/>
              <a:t>Response var. also called “dependent variable”</a:t>
            </a:r>
          </a:p>
          <a:p>
            <a:pPr>
              <a:buFontTx/>
              <a:buNone/>
            </a:pPr>
            <a:r>
              <a:rPr lang="en-US" altLang="en-US" sz="2400" smtClean="0"/>
              <a:t>Explanatory var. also called “independent variable”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0"/>
            <a:ext cx="8382000" cy="1143000"/>
          </a:xfrm>
        </p:spPr>
        <p:txBody>
          <a:bodyPr/>
          <a:lstStyle/>
          <a:p>
            <a:r>
              <a:rPr lang="en-US" altLang="en-US" smtClean="0"/>
              <a:t>Summarizing associations:</a:t>
            </a:r>
          </a:p>
        </p:txBody>
      </p:sp>
      <p:sp>
        <p:nvSpPr>
          <p:cNvPr id="56323" name="Rectangle 3"/>
          <p:cNvSpPr>
            <a:spLocks noGrp="1" noChangeArrowheads="1"/>
          </p:cNvSpPr>
          <p:nvPr>
            <p:ph idx="1"/>
          </p:nvPr>
        </p:nvSpPr>
        <p:spPr bwMode="auto">
          <a:xfrm>
            <a:off x="0" y="1371600"/>
            <a:ext cx="9144000" cy="5486400"/>
          </a:xfrm>
        </p:spPr>
        <p:txBody>
          <a:bodyPr wrap="square" numCol="1" anchor="t" anchorCtr="0" compatLnSpc="1">
            <a:prstTxWarp prst="textNoShape">
              <a:avLst/>
            </a:prstTxWarp>
          </a:bodyPr>
          <a:lstStyle/>
          <a:p>
            <a:r>
              <a:rPr lang="en-US" altLang="en-US" sz="2800" smtClean="0"/>
              <a:t>Categorical var’s: show data using </a:t>
            </a:r>
            <a:r>
              <a:rPr lang="en-US" altLang="en-US" sz="2800" i="1" smtClean="0"/>
              <a:t>contingency tables </a:t>
            </a:r>
            <a:r>
              <a:rPr lang="en-US" altLang="en-US" sz="2800" smtClean="0"/>
              <a:t> </a:t>
            </a:r>
          </a:p>
          <a:p>
            <a:r>
              <a:rPr lang="en-US" altLang="en-US" sz="2800" smtClean="0"/>
              <a:t>Quantitative var’s: show data using </a:t>
            </a:r>
            <a:r>
              <a:rPr lang="en-US" altLang="en-US" sz="2800" i="1" smtClean="0"/>
              <a:t>scatterplots</a:t>
            </a:r>
          </a:p>
          <a:p>
            <a:r>
              <a:rPr lang="en-US" altLang="en-US" sz="2800" smtClean="0"/>
              <a:t>Mixture of categorical var. and quantitative var. (e.g., number of close friends and gender) can give numerical summaries (mean, standard deviation) or side-by-side box plots for the groups</a:t>
            </a:r>
          </a:p>
          <a:p>
            <a:pPr>
              <a:buFontTx/>
              <a:buNone/>
            </a:pPr>
            <a:endParaRPr lang="en-US" altLang="en-US" sz="2800" smtClean="0"/>
          </a:p>
          <a:p>
            <a:r>
              <a:rPr lang="en-US" altLang="en-US" sz="2800" b="1" i="1" smtClean="0"/>
              <a:t>Ex</a:t>
            </a:r>
            <a:r>
              <a:rPr lang="en-US" altLang="en-US" sz="2800" smtClean="0"/>
              <a:t>. General Social Survey (GSS) data</a:t>
            </a:r>
          </a:p>
          <a:p>
            <a:pPr>
              <a:buFontTx/>
              <a:buNone/>
            </a:pPr>
            <a:r>
              <a:rPr lang="en-US" altLang="en-US" sz="2800" smtClean="0"/>
              <a:t>    Men:       mean = 7.0, </a:t>
            </a:r>
            <a:r>
              <a:rPr lang="en-US" altLang="en-US" sz="2800" i="1" smtClean="0"/>
              <a:t>s</a:t>
            </a:r>
            <a:r>
              <a:rPr lang="en-US" altLang="en-US" sz="2800" smtClean="0"/>
              <a:t> = 8.4</a:t>
            </a:r>
          </a:p>
          <a:p>
            <a:pPr>
              <a:buFontTx/>
              <a:buNone/>
            </a:pPr>
            <a:r>
              <a:rPr lang="en-US" altLang="en-US" sz="2800" smtClean="0"/>
              <a:t>    Women:  mean = 5.9, </a:t>
            </a:r>
            <a:r>
              <a:rPr lang="en-US" altLang="en-US" sz="2800" i="1" smtClean="0"/>
              <a:t>s</a:t>
            </a:r>
            <a:r>
              <a:rPr lang="en-US" altLang="en-US" sz="2800" smtClean="0"/>
              <a:t> = 6.0</a:t>
            </a:r>
          </a:p>
          <a:p>
            <a:pPr>
              <a:buFontTx/>
              <a:buNone/>
            </a:pPr>
            <a:r>
              <a:rPr lang="en-US" altLang="en-US" sz="2800" smtClean="0"/>
              <a:t>Shape?   Inference questions for later chapters?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title"/>
          </p:nvPr>
        </p:nvSpPr>
        <p:spPr>
          <a:xfrm>
            <a:off x="0" y="0"/>
            <a:ext cx="9144000" cy="1295400"/>
          </a:xfrm>
        </p:spPr>
        <p:txBody>
          <a:bodyPr/>
          <a:lstStyle/>
          <a:p>
            <a:r>
              <a:rPr lang="en-US" altLang="en-US" sz="3600" smtClean="0"/>
              <a:t>Example: Income by highest degree</a:t>
            </a:r>
          </a:p>
        </p:txBody>
      </p:sp>
      <p:pic>
        <p:nvPicPr>
          <p:cNvPr id="10957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5394325"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fade">
                                      <p:cBhvr>
                                        <p:cTn id="7" dur="20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a:xfrm>
            <a:off x="2039938" y="479425"/>
            <a:ext cx="4267200" cy="423863"/>
          </a:xfrm>
          <a:extLst/>
        </p:spPr>
        <p:txBody>
          <a:bodyPr rtlCol="0">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fontAlgn="auto">
              <a:spcAft>
                <a:spcPts val="0"/>
              </a:spcAft>
              <a:defRPr/>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OUTCOMES</a:t>
            </a:r>
          </a:p>
        </p:txBody>
      </p:sp>
      <p:sp>
        <p:nvSpPr>
          <p:cNvPr id="21507"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55CF1B3-813F-4E1E-B5B3-5E37CBFE673E}" type="slidenum">
              <a:rPr lang="en-US" altLang="en-US">
                <a:solidFill>
                  <a:srgbClr val="898989"/>
                </a:solidFill>
              </a:rPr>
              <a:pPr/>
              <a:t>3</a:t>
            </a:fld>
            <a:endParaRPr lang="en-US" altLang="en-US">
              <a:solidFill>
                <a:srgbClr val="898989"/>
              </a:solidFill>
            </a:endParaRPr>
          </a:p>
        </p:txBody>
      </p:sp>
      <p:sp>
        <p:nvSpPr>
          <p:cNvPr id="21508" name="Rectangle 3"/>
          <p:cNvSpPr>
            <a:spLocks noChangeArrowheads="1"/>
          </p:cNvSpPr>
          <p:nvPr/>
        </p:nvSpPr>
        <p:spPr bwMode="auto">
          <a:xfrm>
            <a:off x="877888" y="941388"/>
            <a:ext cx="6591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sz="2100">
                <a:solidFill>
                  <a:srgbClr val="000000"/>
                </a:solidFill>
                <a:latin typeface="Times New Roman" panose="02020603050405020304" pitchFamily="18" charset="0"/>
                <a:cs typeface="Times New Roman" panose="02020603050405020304" pitchFamily="18" charset="0"/>
              </a:rPr>
              <a:t>On completion of this course, the students shall be able to:-</a:t>
            </a:r>
            <a:endParaRPr lang="en-US" altLang="en-US" sz="2100">
              <a:solidFill>
                <a:srgbClr val="00000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541338" y="1801813"/>
          <a:ext cx="7974012" cy="4162425"/>
        </p:xfrm>
        <a:graphic>
          <a:graphicData uri="http://schemas.openxmlformats.org/drawingml/2006/table">
            <a:tbl>
              <a:tblPr bandRow="1">
                <a:tableStyleId>{5C22544A-7EE6-4342-B048-85BDC9FD1C3A}</a:tableStyleId>
              </a:tblPr>
              <a:tblGrid>
                <a:gridCol w="695161"/>
                <a:gridCol w="7278851"/>
              </a:tblGrid>
              <a:tr h="855181">
                <a:tc>
                  <a:txBody>
                    <a:bodyPr/>
                    <a:lstStyle/>
                    <a:p>
                      <a:pPr>
                        <a:lnSpc>
                          <a:spcPct val="107000"/>
                        </a:lnSpc>
                        <a:spcAft>
                          <a:spcPts val="0"/>
                        </a:spcAft>
                      </a:pPr>
                      <a:r>
                        <a:rPr lang="en-US" sz="1600" kern="0" dirty="0">
                          <a:effectLst/>
                          <a:latin typeface="Times New Roman" panose="02020603050405020304" pitchFamily="18" charset="0"/>
                          <a:cs typeface="Times New Roman" panose="02020603050405020304" pitchFamily="18" charset="0"/>
                        </a:rPr>
                        <a:t>CO1</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IN" sz="1600" kern="0" dirty="0">
                          <a:effectLst/>
                          <a:latin typeface="Times New Roman" panose="02020603050405020304" pitchFamily="18" charset="0"/>
                          <a:cs typeface="Times New Roman" panose="02020603050405020304" pitchFamily="18" charset="0"/>
                        </a:rPr>
                        <a:t>Summarize and describe the main features of a dataset using measures such as mean, median, mode, variance, and standard deviation, as well as graphical representations like histograms, box plots, and scatter plots.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518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CO2</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a:effectLst/>
                          <a:latin typeface="Times New Roman" panose="02020603050405020304" pitchFamily="18" charset="0"/>
                          <a:cs typeface="Times New Roman" panose="02020603050405020304" pitchFamily="18" charset="0"/>
                        </a:rPr>
                        <a:t>Understand of probability theory, including concepts such as random variables, probability distributions, and the law of large numbers, enabling them to model and reason about uncertainty in data.</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518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CO3</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dirty="0">
                          <a:effectLst/>
                          <a:latin typeface="Times New Roman" panose="02020603050405020304" pitchFamily="18" charset="0"/>
                          <a:cs typeface="Times New Roman" panose="02020603050405020304" pitchFamily="18" charset="0"/>
                        </a:rPr>
                        <a:t>Apply/perform statistical inference, including hypothesis testing, confidence interval estimation, and p-value computation, to draw valid conclusions from sample data about larger populations.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9844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CO4</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a:effectLst/>
                          <a:latin typeface="Times New Roman" panose="02020603050405020304" pitchFamily="18" charset="0"/>
                          <a:cs typeface="Times New Roman" panose="02020603050405020304" pitchFamily="18" charset="0"/>
                        </a:rPr>
                        <a:t>Apply linear and logistic regression techniques to identify relationships between variables, make predictions, and evaluate model performance.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9844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CO5</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dirty="0">
                          <a:effectLst/>
                          <a:latin typeface="Times New Roman" panose="02020603050405020304" pitchFamily="18" charset="0"/>
                          <a:cs typeface="Times New Roman" panose="02020603050405020304" pitchFamily="18" charset="0"/>
                        </a:rPr>
                        <a:t>Utilize statistical software tools to perform data analysis, including data cleaning, transformation, visualization, and implementing various statistical methods.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381000"/>
            <a:ext cx="7772400" cy="762000"/>
          </a:xfrm>
        </p:spPr>
        <p:txBody>
          <a:bodyPr/>
          <a:lstStyle/>
          <a:p>
            <a:r>
              <a:rPr lang="en-US" altLang="en-US" smtClean="0"/>
              <a:t>Contingency Tables</a:t>
            </a:r>
          </a:p>
        </p:txBody>
      </p:sp>
      <p:sp>
        <p:nvSpPr>
          <p:cNvPr id="58371" name="Rectangle 3"/>
          <p:cNvSpPr>
            <a:spLocks noGrp="1" noChangeArrowheads="1"/>
          </p:cNvSpPr>
          <p:nvPr>
            <p:ph idx="1"/>
          </p:nvPr>
        </p:nvSpPr>
        <p:spPr bwMode="auto">
          <a:xfrm>
            <a:off x="152400" y="1295400"/>
            <a:ext cx="8763000" cy="5181600"/>
          </a:xfrm>
        </p:spPr>
        <p:txBody>
          <a:bodyPr wrap="square" numCol="1" anchor="t" anchorCtr="0" compatLnSpc="1">
            <a:prstTxWarp prst="textNoShape">
              <a:avLst/>
            </a:prstTxWarp>
          </a:bodyPr>
          <a:lstStyle/>
          <a:p>
            <a:endParaRPr lang="en-US" altLang="en-US" smtClean="0"/>
          </a:p>
          <a:p>
            <a:r>
              <a:rPr lang="en-US" altLang="en-US" sz="2800" smtClean="0"/>
              <a:t>Cross classifications of categorical variables in which rows (typically) represent categories of explanatory variable and columns represent categories of response variable.</a:t>
            </a:r>
          </a:p>
          <a:p>
            <a:pPr>
              <a:buFontTx/>
              <a:buNone/>
            </a:pPr>
            <a:endParaRPr lang="en-US" altLang="en-US" sz="2800" smtClean="0"/>
          </a:p>
          <a:p>
            <a:r>
              <a:rPr lang="en-US" altLang="en-US" sz="2800" smtClean="0"/>
              <a:t>Counts in “cells” of the table give the numbers of individuals at the corresponding combination of levels of the two variables</a:t>
            </a:r>
          </a:p>
          <a:p>
            <a:pPr>
              <a:buFontTx/>
              <a:buNone/>
            </a:pPr>
            <a:endParaRPr lang="en-US" altLang="en-US" sz="280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0"/>
            <a:ext cx="9144000" cy="1676400"/>
          </a:xfrm>
        </p:spPr>
        <p:txBody>
          <a:bodyPr/>
          <a:lstStyle/>
          <a:p>
            <a:r>
              <a:rPr lang="en-US" altLang="en-US" sz="4000" smtClean="0"/>
              <a:t>Happiness and Family Income </a:t>
            </a:r>
            <a:br>
              <a:rPr lang="en-US" altLang="en-US" sz="4000" smtClean="0"/>
            </a:br>
            <a:r>
              <a:rPr lang="en-US" altLang="en-US" sz="4000" smtClean="0"/>
              <a:t>(GSS 2008 data: “happy,” “finrela”)</a:t>
            </a:r>
          </a:p>
        </p:txBody>
      </p:sp>
      <p:sp>
        <p:nvSpPr>
          <p:cNvPr id="59395" name="Rectangle 3"/>
          <p:cNvSpPr>
            <a:spLocks noGrp="1" noChangeArrowheads="1"/>
          </p:cNvSpPr>
          <p:nvPr>
            <p:ph idx="1"/>
          </p:nvPr>
        </p:nvSpPr>
        <p:spPr bwMode="auto">
          <a:xfrm>
            <a:off x="609600" y="2057400"/>
            <a:ext cx="8229600" cy="4525963"/>
          </a:xfrm>
        </p:spPr>
        <p:txBody>
          <a:bodyPr wrap="square" numCol="1" anchor="t" anchorCtr="0" compatLnSpc="1">
            <a:prstTxWarp prst="textNoShape">
              <a:avLst/>
            </a:prstTxWarp>
          </a:bodyPr>
          <a:lstStyle/>
          <a:p>
            <a:pPr>
              <a:buFontTx/>
              <a:buNone/>
            </a:pPr>
            <a:r>
              <a:rPr lang="en-US" altLang="en-US" smtClean="0"/>
              <a:t>                            </a:t>
            </a:r>
            <a:r>
              <a:rPr lang="en-US" altLang="en-US" sz="2800" smtClean="0"/>
              <a:t>Happiness </a:t>
            </a:r>
          </a:p>
          <a:p>
            <a:pPr>
              <a:buFontTx/>
              <a:buNone/>
            </a:pPr>
            <a:r>
              <a:rPr lang="en-US" altLang="en-US" sz="2800" smtClean="0"/>
              <a:t>Income           Very    Pretty   Not too      Total</a:t>
            </a:r>
          </a:p>
          <a:p>
            <a:pPr>
              <a:buFontTx/>
              <a:buNone/>
            </a:pPr>
            <a:r>
              <a:rPr lang="en-US" altLang="en-US" sz="2800" smtClean="0"/>
              <a:t>                       -------------------------------</a:t>
            </a:r>
          </a:p>
          <a:p>
            <a:pPr>
              <a:buFontTx/>
              <a:buNone/>
            </a:pPr>
            <a:r>
              <a:rPr lang="en-US" altLang="en-US" sz="2800" smtClean="0"/>
              <a:t> Above Aver.    164      233        26           423  </a:t>
            </a:r>
          </a:p>
          <a:p>
            <a:pPr>
              <a:buFontTx/>
              <a:buNone/>
            </a:pPr>
            <a:r>
              <a:rPr lang="en-US" altLang="en-US" sz="2800" smtClean="0"/>
              <a:t> Average          293      473       117          883 </a:t>
            </a:r>
          </a:p>
          <a:p>
            <a:pPr>
              <a:buFontTx/>
              <a:buNone/>
            </a:pPr>
            <a:r>
              <a:rPr lang="en-US" altLang="en-US" sz="2800" smtClean="0"/>
              <a:t> Below Aver.    132      383       172           687  </a:t>
            </a:r>
          </a:p>
          <a:p>
            <a:pPr>
              <a:buFontTx/>
              <a:buNone/>
            </a:pPr>
            <a:r>
              <a:rPr lang="en-US" altLang="en-US" sz="2800" smtClean="0"/>
              <a:t>                        ------------------------------ </a:t>
            </a:r>
          </a:p>
          <a:p>
            <a:pPr>
              <a:buFontTx/>
              <a:buNone/>
            </a:pPr>
            <a:r>
              <a:rPr lang="en-US" altLang="en-US" sz="2800" smtClean="0"/>
              <a:t>Total                 589   1089       315          1993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idx="1"/>
          </p:nvPr>
        </p:nvSpPr>
        <p:spPr bwMode="auto">
          <a:xfrm>
            <a:off x="457200" y="533400"/>
            <a:ext cx="8305800" cy="5638800"/>
          </a:xfrm>
        </p:spPr>
        <p:txBody>
          <a:bodyPr wrap="square" numCol="1" anchor="t" anchorCtr="0" compatLnSpc="1">
            <a:prstTxWarp prst="textNoShape">
              <a:avLst/>
            </a:prstTxWarp>
          </a:bodyPr>
          <a:lstStyle/>
          <a:p>
            <a:pPr>
              <a:buFontTx/>
              <a:buNone/>
            </a:pPr>
            <a:r>
              <a:rPr lang="en-US" altLang="en-US" sz="2800" smtClean="0"/>
              <a:t>Can summarize by percentages on response variable (happiness)</a:t>
            </a:r>
          </a:p>
          <a:p>
            <a:pPr>
              <a:buFontTx/>
              <a:buNone/>
            </a:pPr>
            <a:endParaRPr lang="en-US" altLang="en-US" sz="2800" smtClean="0"/>
          </a:p>
          <a:p>
            <a:pPr>
              <a:buFontTx/>
              <a:buNone/>
            </a:pPr>
            <a:r>
              <a:rPr lang="en-US" altLang="en-US" sz="2800" b="1" i="1" smtClean="0"/>
              <a:t>Example</a:t>
            </a:r>
            <a:r>
              <a:rPr lang="en-US" altLang="en-US" sz="2800" smtClean="0"/>
              <a:t>: Percentage “very happy” is</a:t>
            </a:r>
          </a:p>
          <a:p>
            <a:pPr>
              <a:buFontTx/>
              <a:buNone/>
            </a:pPr>
            <a:endParaRPr lang="en-US" altLang="en-US" sz="2800" smtClean="0"/>
          </a:p>
          <a:p>
            <a:pPr>
              <a:buFontTx/>
              <a:buNone/>
            </a:pPr>
            <a:r>
              <a:rPr lang="en-US" altLang="en-US" sz="2800" smtClean="0"/>
              <a:t>39% for above aver. income (164/423 = 0.39)</a:t>
            </a:r>
          </a:p>
          <a:p>
            <a:pPr>
              <a:buFontTx/>
              <a:buNone/>
            </a:pPr>
            <a:r>
              <a:rPr lang="en-US" altLang="en-US" sz="2800" smtClean="0"/>
              <a:t>33% for average income (293/883 = 0.33)</a:t>
            </a:r>
          </a:p>
          <a:p>
            <a:pPr>
              <a:buFontTx/>
              <a:buNone/>
            </a:pPr>
            <a:r>
              <a:rPr lang="en-US" altLang="en-US" sz="2800" smtClean="0"/>
              <a:t>19% for below average income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bwMode="auto">
          <a:xfrm>
            <a:off x="152400" y="381000"/>
            <a:ext cx="8686800" cy="6172200"/>
          </a:xfrm>
        </p:spPr>
        <p:txBody>
          <a:bodyPr wrap="square" numCol="1" anchor="t" anchorCtr="0" compatLnSpc="1">
            <a:prstTxWarp prst="textNoShape">
              <a:avLst/>
            </a:prstTxWarp>
          </a:bodyPr>
          <a:lstStyle/>
          <a:p>
            <a:pPr>
              <a:buFontTx/>
              <a:buNone/>
            </a:pPr>
            <a:r>
              <a:rPr lang="en-US" altLang="en-US" sz="2800" smtClean="0"/>
              <a:t>                                Happiness </a:t>
            </a:r>
          </a:p>
          <a:p>
            <a:pPr>
              <a:buFontTx/>
              <a:buNone/>
            </a:pPr>
            <a:r>
              <a:rPr lang="en-US" altLang="en-US" sz="2800" smtClean="0"/>
              <a:t>Income        Very        Pretty      Not too           Total</a:t>
            </a:r>
          </a:p>
          <a:p>
            <a:pPr>
              <a:buFontTx/>
              <a:buNone/>
            </a:pPr>
            <a:r>
              <a:rPr lang="en-US" altLang="en-US" sz="2800" smtClean="0"/>
              <a:t>                 --------------------------------------------</a:t>
            </a:r>
          </a:p>
          <a:p>
            <a:pPr>
              <a:buFontTx/>
              <a:buNone/>
            </a:pPr>
            <a:r>
              <a:rPr lang="en-US" altLang="en-US" sz="2800" smtClean="0"/>
              <a:t> Above     164 (39%)  233 (55%)  26  (6%)       423  </a:t>
            </a:r>
          </a:p>
          <a:p>
            <a:pPr>
              <a:buFontTx/>
              <a:buNone/>
            </a:pPr>
            <a:r>
              <a:rPr lang="en-US" altLang="en-US" sz="2800" smtClean="0"/>
              <a:t> Average  293 (33%)  473 (54%) 117 (13%)     883 </a:t>
            </a:r>
          </a:p>
          <a:p>
            <a:pPr>
              <a:buFontTx/>
              <a:buNone/>
            </a:pPr>
            <a:r>
              <a:rPr lang="en-US" altLang="en-US" sz="2800" smtClean="0"/>
              <a:t> Below      132 (19%)  383 (56%) 172 (25%)     687  </a:t>
            </a:r>
          </a:p>
          <a:p>
            <a:pPr>
              <a:buFontTx/>
              <a:buNone/>
            </a:pPr>
            <a:r>
              <a:rPr lang="en-US" altLang="en-US" sz="2800" smtClean="0"/>
              <a:t>                ----------------------------------------------</a:t>
            </a:r>
          </a:p>
          <a:p>
            <a:pPr>
              <a:buFontTx/>
              <a:buNone/>
            </a:pPr>
            <a:endParaRPr lang="en-US" altLang="en-US" sz="2800" smtClean="0"/>
          </a:p>
          <a:p>
            <a:pPr>
              <a:buFontTx/>
              <a:buNone/>
            </a:pPr>
            <a:r>
              <a:rPr lang="en-US" altLang="en-US" sz="2800" smtClean="0"/>
              <a:t>Inference questions for later chapters?  (i.e., what can we conclude about the corresponding population?)</a:t>
            </a:r>
          </a:p>
          <a:p>
            <a:pPr>
              <a:buFontTx/>
              <a:buNone/>
            </a:pPr>
            <a:r>
              <a:rPr lang="en-US" altLang="en-US" sz="2800" smtClean="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bwMode="auto">
          <a:xfrm>
            <a:off x="0" y="381000"/>
            <a:ext cx="9144000" cy="6477000"/>
          </a:xfrm>
        </p:spPr>
        <p:txBody>
          <a:bodyPr wrap="square" numCol="1" anchor="t" anchorCtr="0" compatLnSpc="1">
            <a:prstTxWarp prst="textNoShape">
              <a:avLst/>
            </a:prstTxWarp>
          </a:bodyPr>
          <a:lstStyle/>
          <a:p>
            <a:pPr>
              <a:buFontTx/>
              <a:buNone/>
            </a:pPr>
            <a:r>
              <a:rPr lang="en-US" altLang="en-US" b="1" i="1" smtClean="0"/>
              <a:t>Scatterplots</a:t>
            </a:r>
            <a:r>
              <a:rPr lang="en-US" altLang="en-US" smtClean="0"/>
              <a:t> (for quantitative variables) </a:t>
            </a:r>
          </a:p>
          <a:p>
            <a:pPr>
              <a:buFontTx/>
              <a:buNone/>
            </a:pPr>
            <a:r>
              <a:rPr lang="en-US" altLang="en-US" smtClean="0"/>
              <a:t>   </a:t>
            </a:r>
            <a:r>
              <a:rPr lang="en-US" altLang="en-US" sz="2800" smtClean="0"/>
              <a:t>plot response variable on vertical axis, </a:t>
            </a:r>
          </a:p>
          <a:p>
            <a:pPr>
              <a:buFontTx/>
              <a:buNone/>
            </a:pPr>
            <a:r>
              <a:rPr lang="en-US" altLang="en-US" sz="2800" smtClean="0"/>
              <a:t>          explanatory variable on horizontal axis</a:t>
            </a:r>
          </a:p>
          <a:p>
            <a:pPr>
              <a:buFontTx/>
              <a:buNone/>
            </a:pPr>
            <a:endParaRPr lang="en-US" altLang="en-US" sz="2800" smtClean="0"/>
          </a:p>
          <a:p>
            <a:pPr>
              <a:buFontTx/>
              <a:buNone/>
            </a:pPr>
            <a:r>
              <a:rPr lang="en-US" altLang="en-US" sz="2800" b="1" i="1" smtClean="0"/>
              <a:t>Example</a:t>
            </a:r>
            <a:r>
              <a:rPr lang="en-US" altLang="en-US" sz="2800" i="1" smtClean="0"/>
              <a:t>: </a:t>
            </a:r>
            <a:r>
              <a:rPr lang="en-US" altLang="en-US" sz="2800" smtClean="0"/>
              <a:t>Table 9.13 (p. 294) shows UN data for several nations on many variables, including fertility (births per woman), contraceptive use, literacy, female economic activity, per capita gross domestic product (GDP), cell-phone use, CO2 emissions</a:t>
            </a:r>
          </a:p>
          <a:p>
            <a:pPr>
              <a:buFontTx/>
              <a:buNone/>
            </a:pPr>
            <a:endParaRPr lang="en-US" altLang="en-US" sz="2800" smtClean="0"/>
          </a:p>
          <a:p>
            <a:pPr>
              <a:buFontTx/>
              <a:buNone/>
            </a:pPr>
            <a:r>
              <a:rPr lang="en-US" altLang="en-US" sz="2800" smtClean="0"/>
              <a:t>Data available at http://www.stat.ufl.edu/~aa/social/data.html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49213"/>
            <a:ext cx="8001000" cy="640715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bwMode="auto">
          <a:xfrm>
            <a:off x="457200" y="457200"/>
            <a:ext cx="8458200" cy="6400800"/>
          </a:xfrm>
        </p:spPr>
        <p:txBody>
          <a:bodyPr wrap="square" numCol="1" anchor="t" anchorCtr="0" compatLnSpc="1">
            <a:prstTxWarp prst="textNoShape">
              <a:avLst/>
            </a:prstTxWarp>
          </a:bodyPr>
          <a:lstStyle/>
          <a:p>
            <a:pPr>
              <a:buFontTx/>
              <a:buNone/>
            </a:pPr>
            <a:r>
              <a:rPr lang="en-US" altLang="en-US" b="1" smtClean="0"/>
              <a:t>Example</a:t>
            </a:r>
            <a:r>
              <a:rPr lang="en-US" altLang="en-US" smtClean="0"/>
              <a:t>: Survey in Alachua County, Florida, on predictors of mental health</a:t>
            </a:r>
          </a:p>
          <a:p>
            <a:pPr>
              <a:buFontTx/>
              <a:buNone/>
            </a:pPr>
            <a:r>
              <a:rPr lang="en-US" altLang="en-US" sz="2800" smtClean="0"/>
              <a:t>(data for </a:t>
            </a:r>
            <a:r>
              <a:rPr lang="en-US" altLang="en-US" sz="2800" i="1" smtClean="0"/>
              <a:t>n </a:t>
            </a:r>
            <a:r>
              <a:rPr lang="en-US" altLang="en-US" sz="2800" smtClean="0"/>
              <a:t>= 40 on p. 327 of text and at www.stat.ufl.edu/~aa/social/data.html)</a:t>
            </a:r>
          </a:p>
          <a:p>
            <a:pPr>
              <a:buFontTx/>
              <a:buNone/>
            </a:pPr>
            <a:endParaRPr lang="en-US" altLang="en-US" sz="2800" smtClean="0"/>
          </a:p>
          <a:p>
            <a:pPr>
              <a:buFontTx/>
              <a:buNone/>
            </a:pPr>
            <a:r>
              <a:rPr lang="en-US" altLang="en-US" sz="2400" i="1" smtClean="0"/>
              <a:t>y </a:t>
            </a:r>
            <a:r>
              <a:rPr lang="en-US" altLang="en-US" sz="2400" smtClean="0"/>
              <a:t>= measure of mental impairment (incorporates various dimensions of psychiatric symptoms, including aspects of depression and anxiety)</a:t>
            </a:r>
          </a:p>
          <a:p>
            <a:pPr>
              <a:buFontTx/>
              <a:buNone/>
            </a:pPr>
            <a:r>
              <a:rPr lang="en-US" altLang="en-US" sz="2400" smtClean="0"/>
              <a:t>   (min = 17, max = 41, mean = 27, </a:t>
            </a:r>
            <a:r>
              <a:rPr lang="en-US" altLang="en-US" sz="2400" i="1" smtClean="0"/>
              <a:t>s </a:t>
            </a:r>
            <a:r>
              <a:rPr lang="en-US" altLang="en-US" sz="2400" smtClean="0"/>
              <a:t>= 5)</a:t>
            </a:r>
          </a:p>
          <a:p>
            <a:pPr>
              <a:buFontTx/>
              <a:buNone/>
            </a:pPr>
            <a:endParaRPr lang="en-US" altLang="en-US" sz="2400" smtClean="0"/>
          </a:p>
          <a:p>
            <a:pPr>
              <a:buFontTx/>
              <a:buNone/>
            </a:pPr>
            <a:r>
              <a:rPr lang="en-US" altLang="en-US" sz="2400" i="1" smtClean="0"/>
              <a:t>x = </a:t>
            </a:r>
            <a:r>
              <a:rPr lang="en-US" altLang="en-US" sz="2400" smtClean="0"/>
              <a:t>life events score (events range from severe personal disruptions such as death in family, extramarital affair, to less severe events such as new job, birth of child, moving)</a:t>
            </a:r>
          </a:p>
          <a:p>
            <a:pPr>
              <a:buFontTx/>
              <a:buNone/>
            </a:pPr>
            <a:r>
              <a:rPr lang="en-US" altLang="en-US" sz="2400" smtClean="0"/>
              <a:t>   (min = 3, max = 97, mean = 44, </a:t>
            </a:r>
            <a:r>
              <a:rPr lang="en-US" altLang="en-US" sz="2400" i="1" smtClean="0"/>
              <a:t>s = </a:t>
            </a:r>
            <a:r>
              <a:rPr lang="en-US" altLang="en-US" sz="2400" smtClean="0"/>
              <a:t>23)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00113"/>
            <a:ext cx="7924800" cy="5272087"/>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bwMode="auto">
          <a:xfrm>
            <a:off x="457200" y="228600"/>
            <a:ext cx="8382000" cy="6629400"/>
          </a:xfrm>
        </p:spPr>
        <p:txBody>
          <a:bodyPr wrap="square" numCol="1" anchor="t" anchorCtr="0" compatLnSpc="1">
            <a:prstTxWarp prst="textNoShape">
              <a:avLst/>
            </a:prstTxWarp>
          </a:bodyPr>
          <a:lstStyle/>
          <a:p>
            <a:pPr>
              <a:buFontTx/>
              <a:buNone/>
            </a:pPr>
            <a:r>
              <a:rPr lang="en-US" altLang="en-US" sz="2800" smtClean="0"/>
              <a:t>Bivariate data from 2000 Presidential election</a:t>
            </a:r>
          </a:p>
          <a:p>
            <a:pPr>
              <a:buFontTx/>
              <a:buNone/>
            </a:pPr>
            <a:r>
              <a:rPr lang="en-US" altLang="en-US" sz="2800" smtClean="0"/>
              <a:t>Butterfly ballot, Palm Beach County, FL, text p.290</a:t>
            </a:r>
          </a:p>
        </p:txBody>
      </p:sp>
      <p:pic>
        <p:nvPicPr>
          <p:cNvPr id="66563" name="Picture 7" descr="p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7721600"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077200" cy="1143000"/>
          </a:xfrm>
        </p:spPr>
        <p:txBody>
          <a:bodyPr/>
          <a:lstStyle/>
          <a:p>
            <a:r>
              <a:rPr lang="en-US" altLang="en-US" sz="4000" smtClean="0">
                <a:solidFill>
                  <a:srgbClr val="3333FF"/>
                </a:solidFill>
                <a:latin typeface="Times New Roman" panose="02020603050405020304" pitchFamily="18" charset="0"/>
              </a:rPr>
              <a:t>Example: The Massachusetts Lottery</a:t>
            </a:r>
            <a:br>
              <a:rPr lang="en-US" altLang="en-US" sz="4000" smtClean="0">
                <a:solidFill>
                  <a:srgbClr val="3333FF"/>
                </a:solidFill>
                <a:latin typeface="Times New Roman" panose="02020603050405020304" pitchFamily="18" charset="0"/>
              </a:rPr>
            </a:br>
            <a:r>
              <a:rPr lang="en-US" altLang="en-US" sz="3200" smtClean="0">
                <a:solidFill>
                  <a:srgbClr val="3333FF"/>
                </a:solidFill>
                <a:latin typeface="Times New Roman" panose="02020603050405020304" pitchFamily="18" charset="0"/>
              </a:rPr>
              <a:t>(data for 37 communities)</a:t>
            </a:r>
          </a:p>
        </p:txBody>
      </p:sp>
      <p:sp>
        <p:nvSpPr>
          <p:cNvPr id="112643" name="Rectangle 3"/>
          <p:cNvSpPr>
            <a:spLocks noGrp="1" noChangeArrowheads="1"/>
          </p:cNvSpPr>
          <p:nvPr>
            <p:ph idx="1"/>
          </p:nvPr>
        </p:nvSpPr>
        <p:spPr bwMode="auto">
          <a:xfrm>
            <a:off x="762000" y="1219200"/>
            <a:ext cx="7924800" cy="4800600"/>
          </a:xfrm>
        </p:spPr>
        <p:txBody>
          <a:bodyPr wrap="square" numCol="1" anchor="t" anchorCtr="0" compatLnSpc="1">
            <a:prstTxWarp prst="textNoShape">
              <a:avLst/>
            </a:prstTxWarp>
          </a:bodyPr>
          <a:lstStyle/>
          <a:p>
            <a:pPr>
              <a:buFontTx/>
              <a:buNone/>
            </a:pPr>
            <a:r>
              <a:rPr lang="en-US" altLang="en-US" sz="2800" smtClean="0">
                <a:latin typeface="Times New Roman" panose="02020603050405020304" pitchFamily="18" charset="0"/>
              </a:rPr>
              <a:t> </a:t>
            </a:r>
          </a:p>
        </p:txBody>
      </p:sp>
      <p:sp>
        <p:nvSpPr>
          <p:cNvPr id="112644" name="Rectangle 4"/>
          <p:cNvSpPr>
            <a:spLocks noChangeArrowheads="1"/>
          </p:cNvSpPr>
          <p:nvPr/>
        </p:nvSpPr>
        <p:spPr bwMode="auto">
          <a:xfrm>
            <a:off x="3048000" y="5791200"/>
            <a:ext cx="403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800">
                <a:latin typeface="Times New Roman" panose="02020603050405020304" pitchFamily="18" charset="0"/>
              </a:rPr>
              <a:t>Per capita income</a:t>
            </a:r>
          </a:p>
        </p:txBody>
      </p:sp>
      <p:pic>
        <p:nvPicPr>
          <p:cNvPr id="112645" name="Picture 5"/>
          <p:cNvPicPr>
            <a:picLocks noChangeAspect="1" noChangeArrowheads="1"/>
          </p:cNvPicPr>
          <p:nvPr/>
        </p:nvPicPr>
        <p:blipFill>
          <a:blip r:embed="rId2">
            <a:extLst>
              <a:ext uri="{28A0092B-C50C-407E-A947-70E740481C1C}">
                <a14:useLocalDpi xmlns:a14="http://schemas.microsoft.com/office/drawing/2010/main" val="0"/>
              </a:ext>
            </a:extLst>
          </a:blip>
          <a:srcRect l="9305" b="8112"/>
          <a:stretch>
            <a:fillRect/>
          </a:stretch>
        </p:blipFill>
        <p:spPr bwMode="auto">
          <a:xfrm>
            <a:off x="2286000" y="2057400"/>
            <a:ext cx="3784600" cy="35988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46" name="Rectangle 6"/>
          <p:cNvSpPr>
            <a:spLocks noChangeArrowheads="1"/>
          </p:cNvSpPr>
          <p:nvPr/>
        </p:nvSpPr>
        <p:spPr bwMode="auto">
          <a:xfrm>
            <a:off x="381000" y="2819400"/>
            <a:ext cx="1676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800">
                <a:latin typeface="Times New Roman" panose="02020603050405020304" pitchFamily="18" charset="0"/>
              </a:rPr>
              <a:t>% income spent on lottery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2000"/>
                                        <p:tgtEl>
                                          <p:spTgt spid="11264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2645"/>
                                        </p:tgtEl>
                                        <p:attrNameLst>
                                          <p:attrName>style.visibility</p:attrName>
                                        </p:attrNameLst>
                                      </p:cBhvr>
                                      <p:to>
                                        <p:strVal val="visible"/>
                                      </p:to>
                                    </p:set>
                                    <p:animEffect transition="in" filter="fade">
                                      <p:cBhvr>
                                        <p:cTn id="10" dur="2000"/>
                                        <p:tgtEl>
                                          <p:spTgt spid="1126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2646"/>
                                        </p:tgtEl>
                                        <p:attrNameLst>
                                          <p:attrName>style.visibility</p:attrName>
                                        </p:attrNameLst>
                                      </p:cBhvr>
                                      <p:to>
                                        <p:strVal val="visible"/>
                                      </p:to>
                                    </p:set>
                                    <p:animEffect transition="in" filter="fade">
                                      <p:cBhvr>
                                        <p:cTn id="13" dur="2000"/>
                                        <p:tgtEl>
                                          <p:spTgt spid="1126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644"/>
                                        </p:tgtEl>
                                        <p:attrNameLst>
                                          <p:attrName>style.visibility</p:attrName>
                                        </p:attrNameLst>
                                      </p:cBhvr>
                                      <p:to>
                                        <p:strVal val="visible"/>
                                      </p:to>
                                    </p:set>
                                    <p:animEffect transition="in" filter="fade">
                                      <p:cBhvr>
                                        <p:cTn id="16" dur="20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P spid="1126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925" y="928688"/>
            <a:ext cx="7883525" cy="644525"/>
          </a:xfrm>
        </p:spPr>
        <p:txBody>
          <a:bodyPr rtlCol="0">
            <a:normAutofit/>
          </a:bodyPr>
          <a:lstStyle/>
          <a:p>
            <a:pPr algn="ctr" fontAlgn="auto">
              <a:spcAft>
                <a:spcPts val="0"/>
              </a:spcAft>
              <a:defRPr/>
            </a:pPr>
            <a:r>
              <a:rPr lang="en-IN" sz="2399" b="1" dirty="0">
                <a:latin typeface="Times New Roman" pitchFamily="18" charset="0"/>
                <a:cs typeface="Times New Roman" pitchFamily="18" charset="0"/>
              </a:rPr>
              <a:t>Unit-1 Syllabus</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00719E-AB0F-470E-A21F-52852B484448}" type="slidenum">
              <a:rPr lang="en-US" altLang="en-US">
                <a:solidFill>
                  <a:srgbClr val="898989"/>
                </a:solidFill>
              </a:rPr>
              <a:pPr/>
              <a:t>4</a:t>
            </a:fld>
            <a:endParaRPr lang="en-US" altLang="en-US">
              <a:solidFill>
                <a:srgbClr val="898989"/>
              </a:solidFill>
            </a:endParaRPr>
          </a:p>
        </p:txBody>
      </p:sp>
      <p:graphicFrame>
        <p:nvGraphicFramePr>
          <p:cNvPr id="7" name="Table 6"/>
          <p:cNvGraphicFramePr>
            <a:graphicFrameLocks noGrp="1"/>
          </p:cNvGraphicFramePr>
          <p:nvPr/>
        </p:nvGraphicFramePr>
        <p:xfrm>
          <a:off x="533400" y="1698625"/>
          <a:ext cx="7473950" cy="3259138"/>
        </p:xfrm>
        <a:graphic>
          <a:graphicData uri="http://schemas.openxmlformats.org/drawingml/2006/table">
            <a:tbl>
              <a:tblPr/>
              <a:tblGrid>
                <a:gridCol w="1649413"/>
                <a:gridCol w="5824537"/>
              </a:tblGrid>
              <a:tr h="396875">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just" defTabSz="6858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Unit-1</a:t>
                      </a:r>
                      <a:endPar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146" marR="27146" marT="27146" marB="271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just" defTabSz="6858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Descriptive Statistics </a:t>
                      </a:r>
                      <a:endPar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146" marR="27146" marT="27146" marB="271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09696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7000"/>
                        </a:lnSpc>
                        <a:spcBef>
                          <a:spcPct val="0"/>
                        </a:spcBef>
                        <a:spcAft>
                          <a:spcPts val="75"/>
                        </a:spcAft>
                        <a:buClrTx/>
                        <a:buSzTx/>
                        <a:buFontTx/>
                        <a:buNone/>
                        <a:tabLst/>
                      </a:pPr>
                      <a:r>
                        <a:rPr kumimoji="0" lang="en-IN"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Descriptive Statistics and Bayes Theorem</a:t>
                      </a:r>
                      <a:endPar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63500" marB="635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7000"/>
                        </a:lnSpc>
                        <a:spcBef>
                          <a:spcPct val="0"/>
                        </a:spcBef>
                        <a:spcAft>
                          <a:spcPts val="800"/>
                        </a:spcAft>
                        <a:buClrTx/>
                        <a:buSzTx/>
                        <a:buFontTx/>
                        <a:buNone/>
                        <a:tabLst/>
                      </a:pPr>
                      <a:r>
                        <a:rPr kumimoji="0" lang="en-IN"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Descriptive statistics basics</a:t>
                      </a:r>
                      <a:br>
                        <a:rPr kumimoji="0" lang="en-IN"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r>
                        <a:rPr kumimoji="0" lang="en-IN"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Mean, median, and mode</a:t>
                      </a:r>
                      <a:br>
                        <a:rPr kumimoji="0" lang="en-IN"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r>
                        <a:rPr kumimoji="0" lang="en-IN"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Standard deviation</a:t>
                      </a:r>
                      <a:br>
                        <a:rPr kumimoji="0" lang="en-IN"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r>
                        <a:rPr kumimoji="0" lang="en-IN"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Use of the central tendency measures</a:t>
                      </a:r>
                      <a:br>
                        <a:rPr kumimoji="0" lang="en-IN"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r>
                        <a:rPr kumimoji="0" lang="en-IN"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Bayes Theorem</a:t>
                      </a:r>
                      <a:endPar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63500" marB="635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9696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7000"/>
                        </a:lnSpc>
                        <a:spcBef>
                          <a:spcPct val="0"/>
                        </a:spcBef>
                        <a:spcAft>
                          <a:spcPts val="75"/>
                        </a:spcAft>
                        <a:buClrTx/>
                        <a:buSzTx/>
                        <a:buFontTx/>
                        <a:buNone/>
                        <a:tabLst/>
                      </a:pPr>
                      <a:r>
                        <a:rPr kumimoji="0" lang="en-IN"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Data Visualization</a:t>
                      </a:r>
                      <a:endPar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63500" marB="635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l" defTabSz="685800" rtl="0" eaLnBrk="1" fontAlgn="base" latinLnBrk="0" hangingPunct="1">
                        <a:lnSpc>
                          <a:spcPct val="107000"/>
                        </a:lnSpc>
                        <a:spcBef>
                          <a:spcPct val="0"/>
                        </a:spcBef>
                        <a:spcAft>
                          <a:spcPct val="0"/>
                        </a:spcAft>
                        <a:buClrTx/>
                        <a:buSzTx/>
                        <a:buFontTx/>
                        <a:buNone/>
                        <a:tabLst/>
                      </a:pPr>
                      <a:r>
                        <a:rPr kumimoji="0" lang="en-IN"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Types of visualization</a:t>
                      </a:r>
                      <a:endParaRPr kumimoji="0" lang="en-US" altLang="en-US" sz="20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685800" rtl="0" eaLnBrk="1" fontAlgn="base" latinLnBrk="0" hangingPunct="1">
                        <a:lnSpc>
                          <a:spcPct val="107000"/>
                        </a:lnSpc>
                        <a:spcBef>
                          <a:spcPct val="0"/>
                        </a:spcBef>
                        <a:spcAft>
                          <a:spcPts val="800"/>
                        </a:spcAft>
                        <a:buClrTx/>
                        <a:buSzTx/>
                        <a:buFontTx/>
                        <a:buNone/>
                        <a:tabLst/>
                      </a:pPr>
                      <a:r>
                        <a:rPr kumimoji="0" lang="en-IN"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Calculation and interpretation of graphs, plot, and measures</a:t>
                      </a:r>
                      <a:endParaRPr kumimoji="0" lang="en-US" altLang="en-US" sz="2000" b="0" i="0" u="none" strike="noStrike" cap="none" normalizeH="0" baseline="0" smtClean="0">
                        <a:ln>
                          <a:noFill/>
                        </a:ln>
                        <a:solidFill>
                          <a:schemeClr val="tx1"/>
                        </a:solidFill>
                        <a:effectLst/>
                        <a:latin typeface="Times New Roman" panose="02020603050405020304" pitchFamily="18" charset="0"/>
                        <a:cs typeface="Calibri" panose="020F0502020204030204" pitchFamily="34" charset="0"/>
                      </a:endParaRPr>
                    </a:p>
                  </a:txBody>
                  <a:tcPr marL="73025" marR="73025" marT="63500" marB="635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sz="4000" b="1" smtClean="0"/>
              <a:t>Correlation</a:t>
            </a:r>
            <a:r>
              <a:rPr lang="en-US" altLang="en-US" sz="4000" smtClean="0"/>
              <a:t> describes strength of association</a:t>
            </a:r>
          </a:p>
        </p:txBody>
      </p:sp>
      <p:sp>
        <p:nvSpPr>
          <p:cNvPr id="68611" name="Rectangle 3"/>
          <p:cNvSpPr>
            <a:spLocks noGrp="1" noChangeArrowheads="1"/>
          </p:cNvSpPr>
          <p:nvPr>
            <p:ph type="body" idx="1"/>
          </p:nvPr>
        </p:nvSpPr>
        <p:spPr bwMode="auto">
          <a:xfrm>
            <a:off x="0" y="1752600"/>
            <a:ext cx="9144000" cy="5105400"/>
          </a:xfrm>
        </p:spPr>
        <p:txBody>
          <a:bodyPr wrap="square" numCol="1" anchor="t" anchorCtr="0" compatLnSpc="1">
            <a:prstTxWarp prst="textNoShape">
              <a:avLst/>
            </a:prstTxWarp>
          </a:bodyPr>
          <a:lstStyle/>
          <a:p>
            <a:r>
              <a:rPr lang="en-US" altLang="en-US" sz="2800" smtClean="0"/>
              <a:t>Falls between -1 and +1, with sign indicating direction of association (formula later in Chapter 9)</a:t>
            </a:r>
          </a:p>
          <a:p>
            <a:endParaRPr lang="en-US" altLang="en-US" sz="2800" smtClean="0"/>
          </a:p>
          <a:p>
            <a:pPr>
              <a:buFontTx/>
              <a:buNone/>
            </a:pPr>
            <a:r>
              <a:rPr lang="en-US" altLang="en-US" sz="2800" smtClean="0"/>
              <a:t>The larger the correlation in absolute value, the stronger the association (in terms of a straight line trend)</a:t>
            </a:r>
          </a:p>
          <a:p>
            <a:pPr>
              <a:buFontTx/>
              <a:buNone/>
            </a:pPr>
            <a:endParaRPr lang="en-US" altLang="en-US" sz="2800" b="1" smtClean="0"/>
          </a:p>
          <a:p>
            <a:pPr>
              <a:buFontTx/>
              <a:buNone/>
            </a:pPr>
            <a:r>
              <a:rPr lang="en-US" altLang="en-US" sz="2800" b="1" smtClean="0"/>
              <a:t>Examples</a:t>
            </a:r>
            <a:r>
              <a:rPr lang="en-US" altLang="en-US" sz="2800" smtClean="0"/>
              <a:t>:  (positive or negative, how strong?)</a:t>
            </a:r>
          </a:p>
          <a:p>
            <a:pPr>
              <a:buFontTx/>
              <a:buNone/>
            </a:pPr>
            <a:r>
              <a:rPr lang="en-US" altLang="en-US" sz="2800" smtClean="0"/>
              <a:t>Mental impairment and life events, correlation =  </a:t>
            </a:r>
          </a:p>
          <a:p>
            <a:pPr>
              <a:buFontTx/>
              <a:buNone/>
            </a:pPr>
            <a:r>
              <a:rPr lang="en-US" altLang="en-US" sz="2800" smtClean="0"/>
              <a:t>GDP and fertility, correlation =  </a:t>
            </a:r>
          </a:p>
          <a:p>
            <a:pPr>
              <a:buFontTx/>
              <a:buNone/>
            </a:pPr>
            <a:r>
              <a:rPr lang="en-US" altLang="en-US" sz="2800" smtClean="0"/>
              <a:t>GDP and percent using Internet, correlation =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0"/>
            <a:ext cx="8229600" cy="1143000"/>
          </a:xfrm>
        </p:spPr>
        <p:txBody>
          <a:bodyPr rtlCol="0">
            <a:normAutofit fontScale="90000"/>
          </a:bodyPr>
          <a:lstStyle/>
          <a:p>
            <a:pPr fontAlgn="auto">
              <a:spcAft>
                <a:spcPts val="0"/>
              </a:spcAft>
              <a:defRPr/>
            </a:pPr>
            <a:r>
              <a:rPr lang="en-US" altLang="en-US" sz="4000" b="1"/>
              <a:t>Correlation</a:t>
            </a:r>
            <a:r>
              <a:rPr lang="en-US" altLang="en-US" sz="4000"/>
              <a:t> describes strength of association</a:t>
            </a:r>
          </a:p>
        </p:txBody>
      </p:sp>
      <p:sp>
        <p:nvSpPr>
          <p:cNvPr id="69635" name="Rectangle 3"/>
          <p:cNvSpPr>
            <a:spLocks noGrp="1" noChangeArrowheads="1"/>
          </p:cNvSpPr>
          <p:nvPr>
            <p:ph idx="1"/>
          </p:nvPr>
        </p:nvSpPr>
        <p:spPr bwMode="auto">
          <a:xfrm>
            <a:off x="0" y="1752600"/>
            <a:ext cx="9144000" cy="5105400"/>
          </a:xfrm>
        </p:spPr>
        <p:txBody>
          <a:bodyPr wrap="square" numCol="1" anchor="t" anchorCtr="0" compatLnSpc="1">
            <a:prstTxWarp prst="textNoShape">
              <a:avLst/>
            </a:prstTxWarp>
          </a:bodyPr>
          <a:lstStyle/>
          <a:p>
            <a:r>
              <a:rPr lang="en-US" altLang="en-US" sz="2800" smtClean="0"/>
              <a:t>Falls between -1 and +1, with sign indicating direction of association </a:t>
            </a:r>
          </a:p>
          <a:p>
            <a:endParaRPr lang="en-US" altLang="en-US" sz="2800" smtClean="0"/>
          </a:p>
          <a:p>
            <a:pPr>
              <a:buFontTx/>
              <a:buNone/>
            </a:pPr>
            <a:r>
              <a:rPr lang="en-US" altLang="en-US" sz="2800" b="1" smtClean="0"/>
              <a:t>Examples</a:t>
            </a:r>
            <a:r>
              <a:rPr lang="en-US" altLang="en-US" sz="2800" smtClean="0"/>
              <a:t>: (positive or negative, how strong?)</a:t>
            </a:r>
          </a:p>
          <a:p>
            <a:pPr>
              <a:buFontTx/>
              <a:buNone/>
            </a:pPr>
            <a:endParaRPr lang="en-US" altLang="en-US" sz="2800" smtClean="0"/>
          </a:p>
          <a:p>
            <a:pPr>
              <a:buFontTx/>
              <a:buNone/>
            </a:pPr>
            <a:r>
              <a:rPr lang="en-US" altLang="en-US" sz="2800" smtClean="0"/>
              <a:t>Mental impairment and life events, correlation = 0.37</a:t>
            </a:r>
          </a:p>
          <a:p>
            <a:pPr>
              <a:buFontTx/>
              <a:buNone/>
            </a:pPr>
            <a:r>
              <a:rPr lang="en-US" altLang="en-US" sz="2800" smtClean="0"/>
              <a:t>GDP and fertility, correlation = - 0.56</a:t>
            </a:r>
          </a:p>
          <a:p>
            <a:pPr>
              <a:buFontTx/>
              <a:buNone/>
            </a:pPr>
            <a:r>
              <a:rPr lang="en-US" altLang="en-US" sz="2800" smtClean="0"/>
              <a:t>GDP and percent using Internet, correlation = 0.89</a:t>
            </a:r>
          </a:p>
          <a:p>
            <a:pPr>
              <a:buFontTx/>
              <a:buNone/>
            </a:pPr>
            <a:endParaRPr lang="en-US" altLang="en-US" sz="2800" smtClean="0"/>
          </a:p>
          <a:p>
            <a:pPr>
              <a:buFontTx/>
              <a:buNone/>
            </a:pPr>
            <a:r>
              <a:rPr lang="en-US" altLang="en-US" sz="2800" smtClean="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228600"/>
            <a:ext cx="5861050" cy="6400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fade">
                                      <p:cBhvr>
                                        <p:cTn id="7" dur="2000"/>
                                        <p:tgtEl>
                                          <p:spTgt spid="12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z="4000" b="1" smtClean="0"/>
              <a:t>Regression analysis </a:t>
            </a:r>
            <a:r>
              <a:rPr lang="en-US" altLang="en-US" sz="4000" smtClean="0"/>
              <a:t>gives line predicting </a:t>
            </a:r>
            <a:r>
              <a:rPr lang="en-US" altLang="en-US" sz="4000" i="1" smtClean="0"/>
              <a:t>y </a:t>
            </a:r>
            <a:r>
              <a:rPr lang="en-US" altLang="en-US" sz="4000" smtClean="0"/>
              <a:t>using </a:t>
            </a:r>
            <a:r>
              <a:rPr lang="en-US" altLang="en-US" sz="4000" i="1" smtClean="0"/>
              <a:t>x</a:t>
            </a:r>
            <a:endParaRPr lang="en-US" altLang="en-US" sz="4000" b="1" smtClean="0"/>
          </a:p>
        </p:txBody>
      </p:sp>
      <p:sp>
        <p:nvSpPr>
          <p:cNvPr id="71683" name="Rectangle 3"/>
          <p:cNvSpPr>
            <a:spLocks noGrp="1" noChangeArrowheads="1"/>
          </p:cNvSpPr>
          <p:nvPr>
            <p:ph type="body" idx="1"/>
          </p:nvPr>
        </p:nvSpPr>
        <p:spPr bwMode="auto">
          <a:xfrm>
            <a:off x="0" y="1600200"/>
            <a:ext cx="8686800" cy="5257800"/>
          </a:xfrm>
        </p:spPr>
        <p:txBody>
          <a:bodyPr wrap="square" numCol="1" anchor="t" anchorCtr="0" compatLnSpc="1">
            <a:prstTxWarp prst="textNoShape">
              <a:avLst/>
            </a:prstTxWarp>
          </a:bodyPr>
          <a:lstStyle/>
          <a:p>
            <a:pPr>
              <a:buFontTx/>
              <a:buNone/>
            </a:pPr>
            <a:r>
              <a:rPr lang="en-US" altLang="en-US" sz="2800" smtClean="0"/>
              <a:t>Example:  </a:t>
            </a:r>
          </a:p>
          <a:p>
            <a:pPr>
              <a:buFontTx/>
              <a:buNone/>
            </a:pPr>
            <a:r>
              <a:rPr lang="en-US" altLang="en-US" sz="2800" i="1" smtClean="0"/>
              <a:t>y</a:t>
            </a:r>
            <a:r>
              <a:rPr lang="en-US" altLang="en-US" sz="2800" smtClean="0"/>
              <a:t> = mental impairment, </a:t>
            </a:r>
            <a:r>
              <a:rPr lang="en-US" altLang="en-US" sz="2800" i="1" smtClean="0"/>
              <a:t>x </a:t>
            </a:r>
            <a:r>
              <a:rPr lang="en-US" altLang="en-US" sz="2800" smtClean="0"/>
              <a:t>= life events</a:t>
            </a:r>
          </a:p>
          <a:p>
            <a:pPr>
              <a:buFontTx/>
              <a:buNone/>
            </a:pPr>
            <a:endParaRPr lang="en-US" altLang="en-US" sz="2800" smtClean="0"/>
          </a:p>
          <a:p>
            <a:pPr>
              <a:buFontTx/>
              <a:buNone/>
            </a:pPr>
            <a:r>
              <a:rPr lang="en-US" altLang="en-US" sz="2800" smtClean="0"/>
              <a:t>Predicted y = 23.3 + 0.09x</a:t>
            </a:r>
          </a:p>
          <a:p>
            <a:pPr>
              <a:buFontTx/>
              <a:buNone/>
            </a:pPr>
            <a:endParaRPr lang="en-US" altLang="en-US" sz="2800" smtClean="0"/>
          </a:p>
          <a:p>
            <a:pPr>
              <a:buFontTx/>
              <a:buNone/>
            </a:pPr>
            <a:r>
              <a:rPr lang="en-US" altLang="en-US" sz="2800" smtClean="0"/>
              <a:t>e.g., at </a:t>
            </a:r>
            <a:r>
              <a:rPr lang="en-US" altLang="en-US" sz="2800" i="1" smtClean="0"/>
              <a:t>x = </a:t>
            </a:r>
            <a:r>
              <a:rPr lang="en-US" altLang="en-US" sz="2800" smtClean="0"/>
              <a:t>0, predicted </a:t>
            </a:r>
            <a:r>
              <a:rPr lang="en-US" altLang="en-US" sz="2800" i="1" smtClean="0"/>
              <a:t>y = </a:t>
            </a:r>
            <a:r>
              <a:rPr lang="en-US" altLang="en-US" sz="2800" smtClean="0"/>
              <a:t> </a:t>
            </a:r>
          </a:p>
          <a:p>
            <a:pPr>
              <a:buFontTx/>
              <a:buNone/>
            </a:pPr>
            <a:r>
              <a:rPr lang="en-US" altLang="en-US" sz="2800" smtClean="0"/>
              <a:t>at </a:t>
            </a:r>
            <a:r>
              <a:rPr lang="en-US" altLang="en-US" sz="2800" i="1" smtClean="0"/>
              <a:t>x </a:t>
            </a:r>
            <a:r>
              <a:rPr lang="en-US" altLang="en-US" sz="2800" smtClean="0"/>
              <a:t>= 100, predicted </a:t>
            </a:r>
            <a:r>
              <a:rPr lang="en-US" altLang="en-US" sz="2800" i="1" smtClean="0"/>
              <a:t>y = </a:t>
            </a:r>
            <a:r>
              <a:rPr lang="en-US" altLang="en-US" sz="2800" smtClean="0"/>
              <a:t> </a:t>
            </a:r>
          </a:p>
          <a:p>
            <a:pPr>
              <a:buFontTx/>
              <a:buNone/>
            </a:pPr>
            <a:endParaRPr lang="en-US" altLang="en-US" sz="280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sz="4000" b="1" smtClean="0"/>
              <a:t>Regression analysis </a:t>
            </a:r>
            <a:r>
              <a:rPr lang="en-US" altLang="en-US" sz="4000" smtClean="0"/>
              <a:t>gives line predicting </a:t>
            </a:r>
            <a:r>
              <a:rPr lang="en-US" altLang="en-US" sz="4000" i="1" smtClean="0"/>
              <a:t>y </a:t>
            </a:r>
            <a:r>
              <a:rPr lang="en-US" altLang="en-US" sz="4000" smtClean="0"/>
              <a:t>using </a:t>
            </a:r>
            <a:r>
              <a:rPr lang="en-US" altLang="en-US" sz="4000" i="1" smtClean="0"/>
              <a:t>x</a:t>
            </a:r>
            <a:endParaRPr lang="en-US" altLang="en-US" sz="4000" b="1" smtClean="0"/>
          </a:p>
        </p:txBody>
      </p:sp>
      <p:sp>
        <p:nvSpPr>
          <p:cNvPr id="72707" name="Rectangle 3"/>
          <p:cNvSpPr>
            <a:spLocks noGrp="1" noChangeArrowheads="1"/>
          </p:cNvSpPr>
          <p:nvPr>
            <p:ph idx="1"/>
          </p:nvPr>
        </p:nvSpPr>
        <p:spPr bwMode="auto">
          <a:xfrm>
            <a:off x="0" y="1600200"/>
            <a:ext cx="8686800" cy="5257800"/>
          </a:xfrm>
        </p:spPr>
        <p:txBody>
          <a:bodyPr wrap="square" numCol="1" anchor="t" anchorCtr="0" compatLnSpc="1">
            <a:prstTxWarp prst="textNoShape">
              <a:avLst/>
            </a:prstTxWarp>
          </a:bodyPr>
          <a:lstStyle/>
          <a:p>
            <a:pPr>
              <a:buFontTx/>
              <a:buNone/>
            </a:pPr>
            <a:r>
              <a:rPr lang="en-US" altLang="en-US" sz="2800" smtClean="0"/>
              <a:t>Example:  </a:t>
            </a:r>
          </a:p>
          <a:p>
            <a:pPr>
              <a:buFontTx/>
              <a:buNone/>
            </a:pPr>
            <a:r>
              <a:rPr lang="en-US" altLang="en-US" sz="2800" i="1" smtClean="0"/>
              <a:t>y</a:t>
            </a:r>
            <a:r>
              <a:rPr lang="en-US" altLang="en-US" sz="2800" smtClean="0"/>
              <a:t> = mental impairment, </a:t>
            </a:r>
            <a:r>
              <a:rPr lang="en-US" altLang="en-US" sz="2800" i="1" smtClean="0"/>
              <a:t>x </a:t>
            </a:r>
            <a:r>
              <a:rPr lang="en-US" altLang="en-US" sz="2800" smtClean="0"/>
              <a:t>= life events</a:t>
            </a:r>
          </a:p>
          <a:p>
            <a:pPr>
              <a:buFontTx/>
              <a:buNone/>
            </a:pPr>
            <a:endParaRPr lang="en-US" altLang="en-US" sz="2800" smtClean="0"/>
          </a:p>
          <a:p>
            <a:pPr>
              <a:buFontTx/>
              <a:buNone/>
            </a:pPr>
            <a:r>
              <a:rPr lang="en-US" altLang="en-US" sz="2800" smtClean="0"/>
              <a:t>Predicted y = 23.3 + 0.09x</a:t>
            </a:r>
          </a:p>
          <a:p>
            <a:pPr>
              <a:buFontTx/>
              <a:buNone/>
            </a:pPr>
            <a:endParaRPr lang="en-US" altLang="en-US" sz="2800" smtClean="0"/>
          </a:p>
          <a:p>
            <a:pPr>
              <a:buFontTx/>
              <a:buNone/>
            </a:pPr>
            <a:r>
              <a:rPr lang="en-US" altLang="en-US" sz="2800" smtClean="0"/>
              <a:t>e.g., at </a:t>
            </a:r>
            <a:r>
              <a:rPr lang="en-US" altLang="en-US" sz="2800" i="1" smtClean="0"/>
              <a:t>x = </a:t>
            </a:r>
            <a:r>
              <a:rPr lang="en-US" altLang="en-US" sz="2800" smtClean="0"/>
              <a:t>0, predicted </a:t>
            </a:r>
            <a:r>
              <a:rPr lang="en-US" altLang="en-US" sz="2800" i="1" smtClean="0"/>
              <a:t>y = </a:t>
            </a:r>
            <a:r>
              <a:rPr lang="en-US" altLang="en-US" sz="2800" smtClean="0"/>
              <a:t>23.3</a:t>
            </a:r>
          </a:p>
          <a:p>
            <a:pPr>
              <a:buFontTx/>
              <a:buNone/>
            </a:pPr>
            <a:r>
              <a:rPr lang="en-US" altLang="en-US" sz="2800" smtClean="0"/>
              <a:t>at </a:t>
            </a:r>
            <a:r>
              <a:rPr lang="en-US" altLang="en-US" sz="2800" i="1" smtClean="0"/>
              <a:t>x </a:t>
            </a:r>
            <a:r>
              <a:rPr lang="en-US" altLang="en-US" sz="2800" smtClean="0"/>
              <a:t>= 100, predicted </a:t>
            </a:r>
            <a:r>
              <a:rPr lang="en-US" altLang="en-US" sz="2800" i="1" smtClean="0"/>
              <a:t>y = </a:t>
            </a:r>
            <a:r>
              <a:rPr lang="en-US" altLang="en-US" sz="2800" smtClean="0"/>
              <a:t>23.3 + 0.09(100) = 32.3</a:t>
            </a:r>
          </a:p>
          <a:p>
            <a:pPr>
              <a:buFontTx/>
              <a:buNone/>
            </a:pPr>
            <a:endParaRPr lang="en-US" altLang="en-US" sz="2800" smtClean="0"/>
          </a:p>
          <a:p>
            <a:pPr>
              <a:buFontTx/>
              <a:buNone/>
            </a:pPr>
            <a:r>
              <a:rPr lang="en-US" altLang="en-US" sz="2800" smtClean="0"/>
              <a:t>Inference questions for later chapters?</a:t>
            </a:r>
          </a:p>
          <a:p>
            <a:pPr>
              <a:buFontTx/>
              <a:buNone/>
            </a:pPr>
            <a:r>
              <a:rPr lang="en-US" altLang="en-US" sz="2800" smtClean="0"/>
              <a:t>(i.e., what can we conclude about the population?)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0"/>
            <a:ext cx="8763000" cy="1828800"/>
          </a:xfrm>
        </p:spPr>
        <p:txBody>
          <a:bodyPr/>
          <a:lstStyle/>
          <a:p>
            <a:r>
              <a:rPr lang="en-US" altLang="en-US" sz="3600" b="1" i="1" smtClean="0"/>
              <a:t>Example</a:t>
            </a:r>
            <a:r>
              <a:rPr lang="en-US" altLang="en-US" sz="3600" smtClean="0"/>
              <a:t>: student survey </a:t>
            </a:r>
            <a:br>
              <a:rPr lang="en-US" altLang="en-US" sz="3600" smtClean="0"/>
            </a:br>
            <a:r>
              <a:rPr lang="en-US" altLang="en-US" sz="3600" i="1" smtClean="0"/>
              <a:t>y = </a:t>
            </a:r>
            <a:r>
              <a:rPr lang="en-US" altLang="en-US" sz="3600" smtClean="0"/>
              <a:t>college GPA, </a:t>
            </a:r>
            <a:r>
              <a:rPr lang="en-US" altLang="en-US" sz="3600" i="1" smtClean="0"/>
              <a:t>x </a:t>
            </a:r>
            <a:r>
              <a:rPr lang="en-US" altLang="en-US" sz="3600" smtClean="0"/>
              <a:t>= high school GPA </a:t>
            </a:r>
            <a:br>
              <a:rPr lang="en-US" altLang="en-US" sz="3600" smtClean="0"/>
            </a:br>
            <a:r>
              <a:rPr lang="en-US" altLang="en-US" sz="2800" smtClean="0"/>
              <a:t>(data at www.stat.ufl.edu/~aa/social/data.html)</a:t>
            </a:r>
          </a:p>
        </p:txBody>
      </p:sp>
      <p:sp>
        <p:nvSpPr>
          <p:cNvPr id="73731" name="Rectangle 3"/>
          <p:cNvSpPr>
            <a:spLocks noGrp="1" noChangeArrowheads="1"/>
          </p:cNvSpPr>
          <p:nvPr>
            <p:ph idx="1"/>
          </p:nvPr>
        </p:nvSpPr>
        <p:spPr bwMode="auto">
          <a:xfrm>
            <a:off x="152400" y="2332038"/>
            <a:ext cx="8229600" cy="4525962"/>
          </a:xfrm>
        </p:spPr>
        <p:txBody>
          <a:bodyPr wrap="square" numCol="1" anchor="t" anchorCtr="0" compatLnSpc="1">
            <a:prstTxWarp prst="textNoShape">
              <a:avLst/>
            </a:prstTxWarp>
          </a:bodyPr>
          <a:lstStyle/>
          <a:p>
            <a:pPr>
              <a:buFontTx/>
              <a:buNone/>
            </a:pPr>
            <a:r>
              <a:rPr lang="en-US" altLang="en-US" sz="2800" smtClean="0"/>
              <a:t>What is the correlation?</a:t>
            </a:r>
          </a:p>
          <a:p>
            <a:pPr>
              <a:buFontTx/>
              <a:buNone/>
            </a:pPr>
            <a:endParaRPr lang="en-US" altLang="en-US" sz="2800" smtClean="0"/>
          </a:p>
          <a:p>
            <a:pPr>
              <a:buFontTx/>
              <a:buNone/>
            </a:pPr>
            <a:r>
              <a:rPr lang="en-US" altLang="en-US" sz="2800" smtClean="0"/>
              <a:t>What is the estimated regression equation?</a:t>
            </a:r>
          </a:p>
          <a:p>
            <a:pPr>
              <a:buFontTx/>
              <a:buNone/>
            </a:pPr>
            <a:endParaRPr lang="en-US" altLang="en-US" sz="2800" smtClean="0"/>
          </a:p>
          <a:p>
            <a:pPr>
              <a:buFontTx/>
              <a:buNone/>
            </a:pPr>
            <a:r>
              <a:rPr lang="en-US" altLang="en-US" sz="2800" smtClean="0"/>
              <a:t>We’ll see later in course the formulas for finding the correlation and the “best fitting” regression equation (with possibly several explanatory variables), but for now, try using software such as SPSS to find the answers.</a:t>
            </a:r>
            <a:endParaRPr lang="en-US" alt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0"/>
            <a:ext cx="8229600" cy="1143000"/>
          </a:xfrm>
        </p:spPr>
        <p:txBody>
          <a:bodyPr/>
          <a:lstStyle/>
          <a:p>
            <a:r>
              <a:rPr lang="en-US" altLang="en-US" sz="3600" b="1" smtClean="0"/>
              <a:t>Sample statistics / </a:t>
            </a:r>
            <a:br>
              <a:rPr lang="en-US" altLang="en-US" sz="3600" b="1" smtClean="0"/>
            </a:br>
            <a:r>
              <a:rPr lang="en-US" altLang="en-US" sz="3600" b="1" smtClean="0"/>
              <a:t>Population parameters</a:t>
            </a:r>
          </a:p>
        </p:txBody>
      </p:sp>
      <p:sp>
        <p:nvSpPr>
          <p:cNvPr id="74755" name="Rectangle 3"/>
          <p:cNvSpPr>
            <a:spLocks noGrp="1" noChangeArrowheads="1"/>
          </p:cNvSpPr>
          <p:nvPr>
            <p:ph idx="1"/>
          </p:nvPr>
        </p:nvSpPr>
        <p:spPr bwMode="auto">
          <a:xfrm>
            <a:off x="304800" y="1295400"/>
            <a:ext cx="8610600" cy="5562600"/>
          </a:xfrm>
        </p:spPr>
        <p:txBody>
          <a:bodyPr wrap="square" numCol="1" anchor="t" anchorCtr="0" compatLnSpc="1">
            <a:prstTxWarp prst="textNoShape">
              <a:avLst/>
            </a:prstTxWarp>
          </a:bodyPr>
          <a:lstStyle/>
          <a:p>
            <a:pPr>
              <a:lnSpc>
                <a:spcPct val="80000"/>
              </a:lnSpc>
            </a:pPr>
            <a:endParaRPr lang="en-US" altLang="en-US" sz="2800" smtClean="0"/>
          </a:p>
          <a:p>
            <a:pPr>
              <a:lnSpc>
                <a:spcPct val="80000"/>
              </a:lnSpc>
            </a:pPr>
            <a:r>
              <a:rPr lang="en-US" altLang="en-US" sz="2800" smtClean="0"/>
              <a:t>We distinguish between summaries of </a:t>
            </a:r>
            <a:r>
              <a:rPr lang="en-US" altLang="en-US" sz="2800" i="1" smtClean="0"/>
              <a:t>samples</a:t>
            </a:r>
            <a:r>
              <a:rPr lang="en-US" altLang="en-US" sz="2800" smtClean="0"/>
              <a:t> (</a:t>
            </a:r>
            <a:r>
              <a:rPr lang="en-US" altLang="en-US" sz="2800" b="1" smtClean="0"/>
              <a:t>statistics</a:t>
            </a:r>
            <a:r>
              <a:rPr lang="en-US" altLang="en-US" sz="2800" smtClean="0"/>
              <a:t>) and summaries of </a:t>
            </a:r>
            <a:r>
              <a:rPr lang="en-US" altLang="en-US" sz="2800" i="1" smtClean="0"/>
              <a:t>populations</a:t>
            </a:r>
            <a:r>
              <a:rPr lang="en-US" altLang="en-US" sz="2800" smtClean="0"/>
              <a:t> (</a:t>
            </a:r>
            <a:r>
              <a:rPr lang="en-US" altLang="en-US" sz="2800" b="1" smtClean="0"/>
              <a:t>parameters</a:t>
            </a:r>
            <a:r>
              <a:rPr lang="en-US" altLang="en-US" sz="2800" smtClean="0"/>
              <a:t>).</a:t>
            </a:r>
          </a:p>
          <a:p>
            <a:pPr>
              <a:lnSpc>
                <a:spcPct val="80000"/>
              </a:lnSpc>
              <a:buFontTx/>
              <a:buNone/>
            </a:pPr>
            <a:endParaRPr lang="en-US" altLang="en-US" sz="2800" smtClean="0"/>
          </a:p>
          <a:p>
            <a:pPr>
              <a:lnSpc>
                <a:spcPct val="80000"/>
              </a:lnSpc>
            </a:pPr>
            <a:r>
              <a:rPr lang="en-US" altLang="en-US" sz="2800" smtClean="0"/>
              <a:t>Common to denote statistics by Roman letters, parameters by Greek letters:</a:t>
            </a:r>
          </a:p>
          <a:p>
            <a:pPr>
              <a:lnSpc>
                <a:spcPct val="80000"/>
              </a:lnSpc>
              <a:buFontTx/>
              <a:buNone/>
            </a:pPr>
            <a:endParaRPr lang="en-US" altLang="en-US" sz="2800" smtClean="0"/>
          </a:p>
          <a:p>
            <a:pPr>
              <a:lnSpc>
                <a:spcPct val="80000"/>
              </a:lnSpc>
              <a:buFontTx/>
              <a:buNone/>
            </a:pPr>
            <a:r>
              <a:rPr lang="en-US" altLang="en-US" sz="2800" smtClean="0"/>
              <a:t>       Population mean =</a:t>
            </a:r>
            <a:r>
              <a:rPr lang="en-US" altLang="en-US" sz="2800" i="1" smtClean="0">
                <a:latin typeface="Symbol" panose="05050102010706020507" pitchFamily="18" charset="2"/>
              </a:rPr>
              <a:t>m,</a:t>
            </a:r>
            <a:r>
              <a:rPr lang="en-US" altLang="en-US" sz="2800" smtClean="0"/>
              <a:t> standard deviation = </a:t>
            </a:r>
            <a:r>
              <a:rPr lang="en-US" altLang="en-US" sz="2800" i="1" smtClean="0">
                <a:latin typeface="Symbol" panose="05050102010706020507" pitchFamily="18" charset="2"/>
              </a:rPr>
              <a:t>s,   </a:t>
            </a:r>
          </a:p>
          <a:p>
            <a:pPr>
              <a:lnSpc>
                <a:spcPct val="80000"/>
              </a:lnSpc>
              <a:buFont typeface="Symbol" panose="05050102010706020507" pitchFamily="18" charset="2"/>
              <a:buChar char=" "/>
            </a:pPr>
            <a:r>
              <a:rPr lang="en-US" altLang="en-US" sz="2800" smtClean="0"/>
              <a:t>   proportion </a:t>
            </a:r>
            <a:r>
              <a:rPr lang="en-US" altLang="en-US" sz="2800" smtClean="0">
                <a:sym typeface="Euclid Symbol" pitchFamily="18" charset="2"/>
              </a:rPr>
              <a:t></a:t>
            </a:r>
            <a:r>
              <a:rPr lang="en-US" altLang="en-US" sz="2800" i="1" smtClean="0">
                <a:latin typeface="Symbol" panose="05050102010706020507" pitchFamily="18" charset="2"/>
              </a:rPr>
              <a:t> </a:t>
            </a:r>
            <a:r>
              <a:rPr lang="en-US" altLang="en-US" sz="2800" smtClean="0"/>
              <a:t>are parameters.  </a:t>
            </a:r>
          </a:p>
          <a:p>
            <a:pPr>
              <a:lnSpc>
                <a:spcPct val="80000"/>
              </a:lnSpc>
              <a:buFont typeface="Symbol" panose="05050102010706020507" pitchFamily="18" charset="2"/>
              <a:buChar char=" "/>
            </a:pPr>
            <a:endParaRPr lang="en-US" altLang="en-US" sz="2800" smtClean="0"/>
          </a:p>
          <a:p>
            <a:pPr>
              <a:lnSpc>
                <a:spcPct val="80000"/>
              </a:lnSpc>
              <a:buFont typeface="Symbol" panose="05050102010706020507" pitchFamily="18" charset="2"/>
              <a:buChar char=" "/>
            </a:pPr>
            <a:r>
              <a:rPr lang="en-US" altLang="en-US" sz="2800" smtClean="0"/>
              <a:t>In practice, parameter values unknown, we make inferences about their values using sample statistics.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sz="half" idx="1"/>
          </p:nvPr>
        </p:nvSpPr>
        <p:spPr bwMode="auto">
          <a:xfrm>
            <a:off x="228600" y="762000"/>
            <a:ext cx="8915400" cy="6096000"/>
          </a:xfrm>
        </p:spPr>
        <p:txBody>
          <a:bodyPr wrap="square" numCol="1" anchor="t" anchorCtr="0" compatLnSpc="1">
            <a:prstTxWarp prst="textNoShape">
              <a:avLst/>
            </a:prstTxWarp>
          </a:bodyPr>
          <a:lstStyle/>
          <a:p>
            <a:r>
              <a:rPr lang="en-US" altLang="en-US" sz="2800" smtClean="0"/>
              <a:t>The sample mean        estimates </a:t>
            </a:r>
          </a:p>
          <a:p>
            <a:pPr>
              <a:buFontTx/>
              <a:buNone/>
            </a:pPr>
            <a:r>
              <a:rPr lang="en-US" altLang="en-US" sz="2800" smtClean="0"/>
              <a:t>     the population mean </a:t>
            </a:r>
            <a:r>
              <a:rPr lang="en-US" altLang="en-US" sz="2800" i="1" smtClean="0">
                <a:latin typeface="Symbol" panose="05050102010706020507" pitchFamily="18" charset="2"/>
              </a:rPr>
              <a:t>m  </a:t>
            </a:r>
            <a:r>
              <a:rPr lang="en-US" altLang="en-US" sz="2800" smtClean="0"/>
              <a:t> (quantitative variable)</a:t>
            </a:r>
          </a:p>
          <a:p>
            <a:pPr>
              <a:buFontTx/>
              <a:buNone/>
            </a:pPr>
            <a:endParaRPr lang="en-US" altLang="en-US" sz="2800" smtClean="0"/>
          </a:p>
          <a:p>
            <a:r>
              <a:rPr lang="en-US" altLang="en-US" sz="2800" smtClean="0"/>
              <a:t>The sample standard deviation </a:t>
            </a:r>
            <a:r>
              <a:rPr lang="en-US" altLang="en-US" sz="2800" i="1" smtClean="0"/>
              <a:t>s </a:t>
            </a:r>
            <a:r>
              <a:rPr lang="en-US" altLang="en-US" sz="2800" smtClean="0"/>
              <a:t>estimates </a:t>
            </a:r>
          </a:p>
          <a:p>
            <a:pPr>
              <a:buFontTx/>
              <a:buNone/>
            </a:pPr>
            <a:r>
              <a:rPr lang="en-US" altLang="en-US" sz="2800" smtClean="0"/>
              <a:t>     the population standard deviation </a:t>
            </a:r>
            <a:r>
              <a:rPr lang="en-US" altLang="en-US" sz="2800" i="1" smtClean="0">
                <a:latin typeface="Symbol" panose="05050102010706020507" pitchFamily="18" charset="2"/>
              </a:rPr>
              <a:t>s   </a:t>
            </a:r>
            <a:r>
              <a:rPr lang="en-US" altLang="en-US" sz="2800" smtClean="0"/>
              <a:t>(quantitative variable)</a:t>
            </a:r>
          </a:p>
          <a:p>
            <a:endParaRPr lang="en-US" altLang="en-US" sz="2800" smtClean="0"/>
          </a:p>
          <a:p>
            <a:r>
              <a:rPr lang="en-US" altLang="en-US" sz="2800" smtClean="0"/>
              <a:t>A sample proportion </a:t>
            </a:r>
            <a:r>
              <a:rPr lang="en-US" altLang="en-US" sz="2800" i="1" smtClean="0"/>
              <a:t>p </a:t>
            </a:r>
            <a:r>
              <a:rPr lang="en-US" altLang="en-US" sz="2800" smtClean="0"/>
              <a:t>estimates </a:t>
            </a:r>
          </a:p>
          <a:p>
            <a:pPr>
              <a:buFontTx/>
              <a:buNone/>
            </a:pPr>
            <a:r>
              <a:rPr lang="en-US" altLang="en-US" sz="2800" smtClean="0"/>
              <a:t>     a population proportion </a:t>
            </a:r>
            <a:r>
              <a:rPr lang="en-US" altLang="en-US" sz="2800" smtClean="0">
                <a:sym typeface="Euclid Symbol" pitchFamily="18" charset="2"/>
              </a:rPr>
              <a:t>  (categorical variable)</a:t>
            </a:r>
          </a:p>
        </p:txBody>
      </p:sp>
      <p:graphicFrame>
        <p:nvGraphicFramePr>
          <p:cNvPr id="75779" name="Object 4"/>
          <p:cNvGraphicFramePr>
            <a:graphicFrameLocks noGrp="1" noChangeAspect="1"/>
          </p:cNvGraphicFramePr>
          <p:nvPr>
            <p:ph sz="half" idx="2"/>
          </p:nvPr>
        </p:nvGraphicFramePr>
        <p:xfrm>
          <a:off x="3657600" y="838200"/>
          <a:ext cx="334963" cy="457200"/>
        </p:xfrm>
        <a:graphic>
          <a:graphicData uri="http://schemas.openxmlformats.org/presentationml/2006/ole">
            <mc:AlternateContent xmlns:mc="http://schemas.openxmlformats.org/markup-compatibility/2006">
              <mc:Choice xmlns:v="urn:schemas-microsoft-com:vml" Requires="v">
                <p:oleObj spid="_x0000_s75780" name="Equation" r:id="rId3" imgW="139639" imgH="190417" progId="Equation.DSMT4">
                  <p:embed/>
                </p:oleObj>
              </mc:Choice>
              <mc:Fallback>
                <p:oleObj name="Equation" r:id="rId3" imgW="139639" imgH="190417" progId="Equation.DSMT4">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838200"/>
                        <a:ext cx="3349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b="1" smtClean="0">
                <a:latin typeface="Times New Roman" panose="02020603050405020304" pitchFamily="18" charset="0"/>
                <a:cs typeface="Times New Roman" panose="02020603050405020304" pitchFamily="18" charset="0"/>
              </a:rPr>
              <a:t>Questions</a:t>
            </a:r>
            <a:r>
              <a:rPr lang="en-US" altLang="en-US" smtClean="0">
                <a:latin typeface="Times New Roman" panose="02020603050405020304" pitchFamily="18" charset="0"/>
                <a:cs typeface="Times New Roman" panose="02020603050405020304" pitchFamily="18" charset="0"/>
              </a:rPr>
              <a:t>?</a:t>
            </a:r>
          </a:p>
        </p:txBody>
      </p:sp>
      <p:sp>
        <p:nvSpPr>
          <p:cNvPr id="76803" name="Content Placeholder 2"/>
          <p:cNvSpPr>
            <a:spLocks noGrp="1"/>
          </p:cNvSpPr>
          <p:nvPr>
            <p:ph idx="1"/>
          </p:nvPr>
        </p:nvSpPr>
        <p:spPr bwMode="auto">
          <a:xfrm>
            <a:off x="628650" y="1524000"/>
            <a:ext cx="7886700" cy="4351338"/>
          </a:xfrm>
        </p:spPr>
        <p:txBody>
          <a:bodyPr wrap="square" numCol="1" anchor="t" anchorCtr="0" compatLnSpc="1">
            <a:prstTxWarp prst="textNoShape">
              <a:avLst/>
            </a:prstTxWarp>
          </a:bodyPr>
          <a:lstStyle/>
          <a:p>
            <a:r>
              <a:rPr lang="en-US" altLang="en-US" smtClean="0">
                <a:latin typeface="Times New Roman" panose="02020603050405020304" pitchFamily="18" charset="0"/>
                <a:cs typeface="Times New Roman" panose="02020603050405020304" pitchFamily="18" charset="0"/>
              </a:rPr>
              <a:t>What is the purpose of descriptive statistics?</a:t>
            </a:r>
          </a:p>
          <a:p>
            <a:r>
              <a:rPr lang="en-US" altLang="en-US" smtClean="0">
                <a:latin typeface="Times New Roman" panose="02020603050405020304" pitchFamily="18" charset="0"/>
                <a:cs typeface="Times New Roman" panose="02020603050405020304" pitchFamily="18" charset="0"/>
              </a:rPr>
              <a:t>Define the term "mean" in the context of descriptive statistics.</a:t>
            </a:r>
          </a:p>
          <a:p>
            <a:r>
              <a:rPr lang="en-US" altLang="en-US" smtClean="0">
                <a:latin typeface="Times New Roman" panose="02020603050405020304" pitchFamily="18" charset="0"/>
                <a:cs typeface="Times New Roman" panose="02020603050405020304" pitchFamily="18" charset="0"/>
              </a:rPr>
              <a:t>How is the median of a dataset calculated?</a:t>
            </a:r>
          </a:p>
          <a:p>
            <a:r>
              <a:rPr lang="en-US" altLang="en-US" smtClean="0">
                <a:latin typeface="Times New Roman" panose="02020603050405020304" pitchFamily="18" charset="0"/>
                <a:cs typeface="Times New Roman" panose="02020603050405020304" pitchFamily="18" charset="0"/>
              </a:rPr>
              <a:t>What does the mode of a dataset represent?</a:t>
            </a:r>
          </a:p>
          <a:p>
            <a:r>
              <a:rPr lang="en-US" altLang="en-US" smtClean="0">
                <a:latin typeface="Times New Roman" panose="02020603050405020304" pitchFamily="18" charset="0"/>
                <a:cs typeface="Times New Roman" panose="02020603050405020304" pitchFamily="18" charset="0"/>
              </a:rPr>
              <a:t>Explain the concept of "range" in descriptive statistics.</a:t>
            </a:r>
          </a:p>
          <a:p>
            <a:r>
              <a:rPr lang="en-US" altLang="en-US" smtClean="0">
                <a:latin typeface="Times New Roman" panose="02020603050405020304" pitchFamily="18" charset="0"/>
                <a:cs typeface="Times New Roman" panose="02020603050405020304" pitchFamily="18" charset="0"/>
              </a:rPr>
              <a:t>What is a "standard deviation" and what does it indicate about a dataset?</a:t>
            </a:r>
          </a:p>
          <a:p>
            <a:r>
              <a:rPr lang="en-US" altLang="en-US" smtClean="0">
                <a:latin typeface="Times New Roman" panose="02020603050405020304" pitchFamily="18" charset="0"/>
                <a:cs typeface="Times New Roman" panose="02020603050405020304" pitchFamily="18" charset="0"/>
              </a:rPr>
              <a:t>How is variance related to standard deviation?</a:t>
            </a:r>
          </a:p>
          <a:p>
            <a:r>
              <a:rPr lang="en-US" altLang="en-US" smtClean="0">
                <a:latin typeface="Times New Roman" panose="02020603050405020304" pitchFamily="18" charset="0"/>
                <a:cs typeface="Times New Roman" panose="02020603050405020304" pitchFamily="18" charset="0"/>
              </a:rPr>
              <a:t>Describe what a histogram is used for in descriptive statistics.</a:t>
            </a:r>
          </a:p>
          <a:p>
            <a:r>
              <a:rPr lang="en-US" altLang="en-US" smtClean="0">
                <a:latin typeface="Times New Roman" panose="02020603050405020304" pitchFamily="18" charset="0"/>
                <a:cs typeface="Times New Roman" panose="02020603050405020304" pitchFamily="18" charset="0"/>
              </a:rPr>
              <a:t>What is a "box plot" and what information does it convey?</a:t>
            </a:r>
          </a:p>
          <a:p>
            <a:r>
              <a:rPr lang="en-US" altLang="en-US" smtClean="0">
                <a:latin typeface="Times New Roman" panose="02020603050405020304" pitchFamily="18" charset="0"/>
                <a:cs typeface="Times New Roman" panose="02020603050405020304" pitchFamily="18" charset="0"/>
              </a:rPr>
              <a:t>Explain the difference between a population and a sample in statistics.</a:t>
            </a:r>
          </a:p>
          <a:p>
            <a:endParaRPr lang="en-US" altLang="en-US" smtClean="0"/>
          </a:p>
        </p:txBody>
      </p:sp>
      <p:sp>
        <p:nvSpPr>
          <p:cNvPr id="4" name="Slide Number Placeholder 3"/>
          <p:cNvSpPr>
            <a:spLocks noGrp="1"/>
          </p:cNvSpPr>
          <p:nvPr>
            <p:ph type="sldNum" sz="quarter" idx="12"/>
          </p:nvPr>
        </p:nvSpPr>
        <p:spPr/>
        <p:txBody>
          <a:bodyPr/>
          <a:lstStyle/>
          <a:p>
            <a:pPr>
              <a:defRPr/>
            </a:pPr>
            <a:fld id="{39523E24-DB39-42C0-B68A-1B55AF8C655F}" type="slidenum">
              <a:rPr lang="en-US">
                <a:solidFill>
                  <a:schemeClr val="tx1">
                    <a:tint val="75000"/>
                  </a:schemeClr>
                </a:solidFill>
              </a:rPr>
              <a:pPr>
                <a:defRPr/>
              </a:pPr>
              <a:t>48</a:t>
            </a:fld>
            <a:endParaRPr lang="en-US">
              <a:solidFill>
                <a:schemeClr val="tx1">
                  <a:tint val="75000"/>
                </a:schemeClr>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628650" y="365125"/>
            <a:ext cx="7886700" cy="930275"/>
          </a:xfrm>
        </p:spPr>
        <p:txBody>
          <a:bodyPr/>
          <a:lstStyle/>
          <a:p>
            <a:pPr algn="ctr"/>
            <a:r>
              <a:rPr lang="en-IN" altLang="en-US" sz="3600" b="1" smtClean="0">
                <a:latin typeface="Times New Roman" panose="02020603050405020304" pitchFamily="18" charset="0"/>
                <a:cs typeface="Times New Roman" panose="02020603050405020304" pitchFamily="18" charset="0"/>
              </a:rPr>
              <a:t>References</a:t>
            </a:r>
            <a:endParaRPr lang="en-US" altLang="en-US" sz="3600" b="1"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143000"/>
            <a:ext cx="7886700" cy="5213350"/>
          </a:xfrm>
        </p:spPr>
        <p:txBody>
          <a:bodyPr>
            <a:normAutofit fontScale="77500" lnSpcReduction="20000"/>
          </a:bodyPr>
          <a:lstStyle/>
          <a:p>
            <a:pPr marL="0" indent="0" fontAlgn="auto">
              <a:spcAft>
                <a:spcPts val="0"/>
              </a:spcAft>
              <a:buFont typeface="Arial" panose="020B0604020202020204" pitchFamily="34" charset="0"/>
              <a:buNone/>
              <a:defRPr/>
            </a:pPr>
            <a:r>
              <a:rPr lang="en-IN" sz="2600" b="1" dirty="0" smtClean="0">
                <a:latin typeface="Times New Roman" pitchFamily="18" charset="0"/>
                <a:cs typeface="Times New Roman" pitchFamily="18" charset="0"/>
              </a:rPr>
              <a:t>Books:</a:t>
            </a:r>
            <a:endParaRPr lang="en-IN" sz="2600" b="1" dirty="0">
              <a:latin typeface="Times New Roman" pitchFamily="18" charset="0"/>
              <a:cs typeface="Times New Roman" pitchFamily="18" charset="0"/>
            </a:endParaRPr>
          </a:p>
          <a:p>
            <a:pPr algn="just" fontAlgn="auto">
              <a:spcAft>
                <a:spcPts val="0"/>
              </a:spcAft>
              <a:defRPr/>
            </a:pPr>
            <a:r>
              <a:rPr lang="en-IN" dirty="0">
                <a:latin typeface="Times New Roman" panose="02020603050405020304" pitchFamily="18" charset="0"/>
                <a:cs typeface="Times New Roman" panose="02020603050405020304" pitchFamily="18" charset="0"/>
              </a:rPr>
              <a:t>Hastie, Trevor, et al., The elements of statistical learning. Vol. 2. No. 1. New  York: </a:t>
            </a:r>
            <a:r>
              <a:rPr lang="en-US" dirty="0">
                <a:latin typeface="Times New Roman" panose="02020603050405020304" pitchFamily="18" charset="0"/>
                <a:cs typeface="Times New Roman" panose="02020603050405020304" pitchFamily="18" charset="0"/>
              </a:rPr>
              <a:t>Publisher: Springer</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Edition: Second Edition (2009), ISBN: 978-0387848570</a:t>
            </a:r>
          </a:p>
          <a:p>
            <a:pPr algn="just" fontAlgn="auto">
              <a:spcAft>
                <a:spcPts val="0"/>
              </a:spcAft>
              <a:defRPr/>
            </a:pPr>
            <a:r>
              <a:rPr lang="en-US" dirty="0">
                <a:latin typeface="Times New Roman" panose="02020603050405020304" pitchFamily="18" charset="0"/>
                <a:cs typeface="Times New Roman" panose="02020603050405020304" pitchFamily="18" charset="0"/>
              </a:rPr>
              <a:t>Practical Statistics for Data Scientists: 50 Essential Concepts, Authors: Peter Bruce, </a:t>
            </a:r>
            <a:r>
              <a:rPr lang="en-IN"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Publisher: O'Reilly Media, Edition: Second Edition (2020), ISBN: 978-1492072942</a:t>
            </a:r>
          </a:p>
          <a:p>
            <a:pPr marL="0" indent="0" fontAlgn="auto">
              <a:spcAft>
                <a:spcPts val="0"/>
              </a:spcAft>
              <a:buFont typeface="Arial" panose="020B0604020202020204" pitchFamily="34" charset="0"/>
              <a:buNone/>
              <a:defRPr/>
            </a:pPr>
            <a:endParaRPr lang="en-IN" sz="2600" b="1" dirty="0" smtClean="0">
              <a:latin typeface="Times New Roman" pitchFamily="18" charset="0"/>
              <a:cs typeface="Times New Roman" pitchFamily="18" charset="0"/>
            </a:endParaRPr>
          </a:p>
          <a:p>
            <a:pPr marL="0" indent="0" fontAlgn="auto">
              <a:spcAft>
                <a:spcPts val="0"/>
              </a:spcAft>
              <a:buFont typeface="Arial" panose="020B0604020202020204" pitchFamily="34" charset="0"/>
              <a:buNone/>
              <a:defRPr/>
            </a:pPr>
            <a:r>
              <a:rPr lang="en-IN" sz="2600" b="1" dirty="0" smtClean="0">
                <a:latin typeface="Times New Roman" pitchFamily="18" charset="0"/>
                <a:cs typeface="Times New Roman" pitchFamily="18" charset="0"/>
              </a:rPr>
              <a:t>Research Papers:</a:t>
            </a:r>
            <a:endParaRPr lang="en-IN" sz="2600" b="1" dirty="0">
              <a:latin typeface="Times New Roman" pitchFamily="18" charset="0"/>
              <a:cs typeface="Times New Roman" pitchFamily="18" charset="0"/>
            </a:endParaRPr>
          </a:p>
          <a:p>
            <a:pPr algn="just" fontAlgn="auto">
              <a:spcAft>
                <a:spcPts val="0"/>
              </a:spcAft>
              <a:defRPr/>
            </a:pPr>
            <a:r>
              <a:rPr lang="en-US" sz="1900" dirty="0" smtClean="0">
                <a:latin typeface="Times New Roman" panose="02020603050405020304" pitchFamily="18" charset="0"/>
                <a:cs typeface="Times New Roman" panose="02020603050405020304" pitchFamily="18" charset="0"/>
              </a:rPr>
              <a:t>Carmichael</a:t>
            </a:r>
            <a:r>
              <a:rPr lang="en-US" sz="1900" dirty="0">
                <a:latin typeface="Times New Roman" panose="02020603050405020304" pitchFamily="18" charset="0"/>
                <a:cs typeface="Times New Roman" panose="02020603050405020304" pitchFamily="18" charset="0"/>
              </a:rPr>
              <a:t>, Iain, and J. S. Marron. "Data science vs. statistics: two cultures?." </a:t>
            </a:r>
            <a:r>
              <a:rPr lang="en-US" sz="1900" i="1" dirty="0">
                <a:latin typeface="Times New Roman" panose="02020603050405020304" pitchFamily="18" charset="0"/>
                <a:cs typeface="Times New Roman" panose="02020603050405020304" pitchFamily="18" charset="0"/>
              </a:rPr>
              <a:t>Japanese Journal of Statistics and Data Science</a:t>
            </a:r>
            <a:r>
              <a:rPr lang="en-US" sz="1900" dirty="0">
                <a:latin typeface="Times New Roman" panose="02020603050405020304" pitchFamily="18" charset="0"/>
                <a:cs typeface="Times New Roman" panose="02020603050405020304" pitchFamily="18" charset="0"/>
              </a:rPr>
              <a:t> 1.1 (2018): 117-138</a:t>
            </a:r>
            <a:r>
              <a:rPr lang="en-US" sz="1900" dirty="0" smtClean="0">
                <a:latin typeface="Times New Roman" panose="02020603050405020304" pitchFamily="18" charset="0"/>
                <a:cs typeface="Times New Roman" panose="02020603050405020304" pitchFamily="18" charset="0"/>
              </a:rPr>
              <a:t>.</a:t>
            </a:r>
          </a:p>
          <a:p>
            <a:pPr algn="just" fontAlgn="auto">
              <a:spcAft>
                <a:spcPts val="0"/>
              </a:spcAft>
              <a:defRPr/>
            </a:pPr>
            <a:r>
              <a:rPr lang="en-US" sz="1900" dirty="0" smtClean="0">
                <a:latin typeface="Times New Roman" panose="02020603050405020304" pitchFamily="18" charset="0"/>
                <a:cs typeface="Times New Roman" panose="02020603050405020304" pitchFamily="18" charset="0"/>
              </a:rPr>
              <a:t>Hardin</a:t>
            </a:r>
            <a:r>
              <a:rPr lang="en-US" sz="1900" dirty="0">
                <a:latin typeface="Times New Roman" panose="02020603050405020304" pitchFamily="18" charset="0"/>
                <a:cs typeface="Times New Roman" panose="02020603050405020304" pitchFamily="18" charset="0"/>
              </a:rPr>
              <a:t>, Johanna, et al. "Data science in statistics curricula: Preparing students to “think with data”." </a:t>
            </a:r>
            <a:r>
              <a:rPr lang="en-US" sz="1900" i="1" dirty="0">
                <a:latin typeface="Times New Roman" panose="02020603050405020304" pitchFamily="18" charset="0"/>
                <a:cs typeface="Times New Roman" panose="02020603050405020304" pitchFamily="18" charset="0"/>
              </a:rPr>
              <a:t>The American Statistician</a:t>
            </a:r>
            <a:r>
              <a:rPr lang="en-US" sz="1900" dirty="0">
                <a:latin typeface="Times New Roman" panose="02020603050405020304" pitchFamily="18" charset="0"/>
                <a:cs typeface="Times New Roman" panose="02020603050405020304" pitchFamily="18" charset="0"/>
              </a:rPr>
              <a:t> 69.4 (2015): </a:t>
            </a:r>
            <a:r>
              <a:rPr lang="en-US" sz="1900" dirty="0" smtClean="0">
                <a:latin typeface="Times New Roman" pitchFamily="18" charset="0"/>
                <a:cs typeface="Times New Roman" pitchFamily="18" charset="0"/>
              </a:rPr>
              <a:t>343-353.</a:t>
            </a:r>
          </a:p>
          <a:p>
            <a:pPr marL="342900" lvl="1" indent="0" fontAlgn="auto">
              <a:spcAft>
                <a:spcPts val="0"/>
              </a:spcAft>
              <a:buFont typeface="Arial" panose="020B0604020202020204" pitchFamily="34" charset="0"/>
              <a:buNone/>
              <a:defRPr/>
            </a:pPr>
            <a:endParaRPr lang="en-US" sz="2600" dirty="0" smtClean="0">
              <a:latin typeface="Times New Roman" pitchFamily="18" charset="0"/>
              <a:cs typeface="Times New Roman" pitchFamily="18" charset="0"/>
            </a:endParaRPr>
          </a:p>
          <a:p>
            <a:pPr marL="0" indent="0" fontAlgn="auto">
              <a:spcAft>
                <a:spcPts val="0"/>
              </a:spcAft>
              <a:buFont typeface="Arial" panose="020B0604020202020204" pitchFamily="34" charset="0"/>
              <a:buNone/>
              <a:defRPr/>
            </a:pPr>
            <a:r>
              <a:rPr lang="en-IN" sz="2600" b="1" dirty="0" smtClean="0">
                <a:latin typeface="Times New Roman" pitchFamily="18" charset="0"/>
                <a:cs typeface="Times New Roman" pitchFamily="18" charset="0"/>
              </a:rPr>
              <a:t>Websites</a:t>
            </a:r>
            <a:r>
              <a:rPr lang="en-IN" sz="2600" b="1" dirty="0">
                <a:latin typeface="Times New Roman" pitchFamily="18" charset="0"/>
                <a:cs typeface="Times New Roman" pitchFamily="18" charset="0"/>
              </a:rPr>
              <a:t>:</a:t>
            </a:r>
            <a:endParaRPr lang="en-US" sz="2600" b="1" dirty="0">
              <a:latin typeface="Times New Roman" pitchFamily="18" charset="0"/>
              <a:cs typeface="Times New Roman" pitchFamily="18" charset="0"/>
            </a:endParaRPr>
          </a:p>
          <a:p>
            <a:pPr fontAlgn="auto">
              <a:spcAft>
                <a:spcPts val="0"/>
              </a:spcAft>
              <a:defRPr/>
            </a:pPr>
            <a:r>
              <a:rPr lang="en-US" sz="2400" dirty="0">
                <a:latin typeface="Times New Roman" pitchFamily="18" charset="0"/>
                <a:cs typeface="Times New Roman" pitchFamily="18" charset="0"/>
                <a:hlinkClick r:id="rId2"/>
              </a:rPr>
              <a:t>https://365datascience.com/resources-center/course-notes/statistics</a:t>
            </a:r>
            <a:r>
              <a:rPr lang="en-US" sz="2400" dirty="0" smtClean="0">
                <a:latin typeface="Times New Roman" pitchFamily="18" charset="0"/>
                <a:cs typeface="Times New Roman" pitchFamily="18" charset="0"/>
                <a:hlinkClick r:id="rId2"/>
              </a:rPr>
              <a:t>/</a:t>
            </a:r>
            <a:endParaRPr lang="en-US" sz="2400" dirty="0" smtClean="0">
              <a:latin typeface="Times New Roman" pitchFamily="18" charset="0"/>
              <a:cs typeface="Times New Roman" pitchFamily="18" charset="0"/>
            </a:endParaRPr>
          </a:p>
          <a:p>
            <a:pPr fontAlgn="auto">
              <a:spcAft>
                <a:spcPts val="0"/>
              </a:spcAft>
              <a:defRPr/>
            </a:pPr>
            <a:r>
              <a:rPr lang="en-US" sz="2400" dirty="0">
                <a:latin typeface="Times New Roman" pitchFamily="18" charset="0"/>
                <a:cs typeface="Times New Roman" pitchFamily="18" charset="0"/>
                <a:hlinkClick r:id="rId3"/>
              </a:rPr>
              <a:t>https://www.geeksforgeeks.org/7-basic-statistics-concepts-for-data-science</a:t>
            </a:r>
            <a:r>
              <a:rPr lang="en-US" sz="2400" dirty="0" smtClean="0">
                <a:latin typeface="Times New Roman" pitchFamily="18" charset="0"/>
                <a:cs typeface="Times New Roman" pitchFamily="18" charset="0"/>
                <a:hlinkClick r:id="rId3"/>
              </a:rPr>
              <a:t>/</a:t>
            </a:r>
            <a:endParaRPr lang="en-US" sz="2400" dirty="0" smtClean="0">
              <a:latin typeface="Times New Roman" pitchFamily="18" charset="0"/>
              <a:cs typeface="Times New Roman" pitchFamily="18" charset="0"/>
            </a:endParaRPr>
          </a:p>
          <a:p>
            <a:pPr lvl="1" fontAlgn="auto">
              <a:spcAft>
                <a:spcPts val="0"/>
              </a:spcAft>
              <a:defRPr/>
            </a:pPr>
            <a:endParaRPr lang="en-US" sz="2100" dirty="0">
              <a:latin typeface="Times New Roman" pitchFamily="18" charset="0"/>
              <a:cs typeface="Times New Roman" pitchFamily="18" charset="0"/>
            </a:endParaRPr>
          </a:p>
          <a:p>
            <a:pPr marL="0" indent="0" fontAlgn="auto">
              <a:spcAft>
                <a:spcPts val="0"/>
              </a:spcAft>
              <a:buFont typeface="Arial" panose="020B0604020202020204" pitchFamily="34" charset="0"/>
              <a:buNone/>
              <a:defRPr/>
            </a:pPr>
            <a:r>
              <a:rPr lang="en-IN" sz="2600" b="1" dirty="0" smtClean="0">
                <a:latin typeface="Times New Roman" pitchFamily="18" charset="0"/>
                <a:cs typeface="Times New Roman" pitchFamily="18" charset="0"/>
              </a:rPr>
              <a:t>Videos</a:t>
            </a:r>
            <a:r>
              <a:rPr lang="en-IN" sz="2600" b="1" dirty="0">
                <a:latin typeface="Times New Roman" pitchFamily="18" charset="0"/>
                <a:cs typeface="Times New Roman" pitchFamily="18" charset="0"/>
              </a:rPr>
              <a:t>:</a:t>
            </a:r>
          </a:p>
          <a:p>
            <a:pPr marL="210741" lvl="1" fontAlgn="auto">
              <a:spcAft>
                <a:spcPts val="0"/>
              </a:spcAft>
              <a:defRPr/>
            </a:pPr>
            <a:r>
              <a:rPr lang="en-IN" sz="2400" dirty="0">
                <a:latin typeface="Times New Roman" pitchFamily="18" charset="0"/>
                <a:cs typeface="Times New Roman" pitchFamily="18" charset="0"/>
              </a:rPr>
              <a:t>https://www.youtube.com/playlist?list=PLZ2ps__7DhBYrMs3zybOqr1DzMFCX49xG</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E1EE34-0EF0-47F4-83FB-27489DAC208F}" type="slidenum">
              <a:rPr lang="en-US">
                <a:solidFill>
                  <a:schemeClr val="tx1">
                    <a:tint val="75000"/>
                  </a:schemeClr>
                </a:solidFill>
                <a:latin typeface="Times New Roman" pitchFamily="18" charset="0"/>
                <a:cs typeface="Times New Roman" pitchFamily="18" charset="0"/>
              </a:rPr>
              <a:pPr>
                <a:defRPr/>
              </a:pPr>
              <a:t>49</a:t>
            </a:fld>
            <a:endParaRPr lang="en-US">
              <a:solidFill>
                <a:schemeClr val="tx1">
                  <a:tint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5999163" cy="458788"/>
          </a:xfrm>
        </p:spPr>
        <p:txBody>
          <a:bodyPr rtlCol="0">
            <a:normAutofit fontScale="90000"/>
          </a:bodyPr>
          <a:lstStyle/>
          <a:p>
            <a:pPr fontAlgn="auto">
              <a:spcAft>
                <a:spcPts val="0"/>
              </a:spcAft>
              <a:defRPr/>
            </a:pPr>
            <a:r>
              <a:rPr lang="en-US" sz="3008" dirty="0">
                <a:latin typeface="Times New Roman" panose="02020603050405020304" pitchFamily="18" charset="0"/>
                <a:cs typeface="Times New Roman" panose="02020603050405020304" pitchFamily="18" charset="0"/>
              </a:rPr>
              <a:t>SUGGESTIVE READINGS</a:t>
            </a:r>
          </a:p>
        </p:txBody>
      </p:sp>
      <p:sp>
        <p:nvSpPr>
          <p:cNvPr id="3" name="Content Placeholder 2"/>
          <p:cNvSpPr>
            <a:spLocks noGrp="1"/>
          </p:cNvSpPr>
          <p:nvPr>
            <p:ph idx="1"/>
          </p:nvPr>
        </p:nvSpPr>
        <p:spPr>
          <a:xfrm>
            <a:off x="280988" y="1371600"/>
            <a:ext cx="8234362" cy="4984750"/>
          </a:xfrm>
        </p:spPr>
        <p:txBody>
          <a:bodyPr>
            <a:noAutofit/>
          </a:bodyPr>
          <a:lstStyle/>
          <a:p>
            <a:pPr marL="0" indent="0" fontAlgn="auto">
              <a:spcAft>
                <a:spcPts val="0"/>
              </a:spcAft>
              <a:buFont typeface="Arial" panose="020B0604020202020204" pitchFamily="34" charset="0"/>
              <a:buNone/>
              <a:defRPr/>
            </a:pPr>
            <a:endParaRPr lang="en-US" sz="1500" b="1" dirty="0">
              <a:latin typeface="Times New Roman" panose="02020603050405020304" pitchFamily="18" charset="0"/>
              <a:cs typeface="Times New Roman" panose="02020603050405020304" pitchFamily="18" charset="0"/>
            </a:endParaRPr>
          </a:p>
          <a:p>
            <a:pPr marL="0" indent="0" fontAlgn="auto">
              <a:spcAft>
                <a:spcPts val="0"/>
              </a:spcAft>
              <a:buFont typeface="Arial" panose="020B0604020202020204" pitchFamily="34" charset="0"/>
              <a:buNone/>
              <a:defRPr/>
            </a:pPr>
            <a:r>
              <a:rPr lang="en-US" sz="1500" b="1" dirty="0">
                <a:latin typeface="Times New Roman" panose="02020603050405020304" pitchFamily="18" charset="0"/>
                <a:cs typeface="Times New Roman" panose="02020603050405020304" pitchFamily="18" charset="0"/>
              </a:rPr>
              <a:t>TEXT BOOKS:</a:t>
            </a:r>
            <a:endParaRPr lang="en-US" sz="1500" b="1" i="1" dirty="0">
              <a:latin typeface="Times New Roman" panose="02020603050405020304" pitchFamily="18" charset="0"/>
              <a:cs typeface="Times New Roman" panose="02020603050405020304" pitchFamily="18" charset="0"/>
            </a:endParaRPr>
          </a:p>
          <a:p>
            <a:pPr algn="just" fontAlgn="auto">
              <a:spcAft>
                <a:spcPts val="0"/>
              </a:spcAft>
              <a:defRPr/>
            </a:pPr>
            <a:r>
              <a:rPr lang="en-IN" sz="1600" b="1" dirty="0" smtClean="0">
                <a:latin typeface="Times New Roman" panose="02020603050405020304" pitchFamily="18" charset="0"/>
                <a:cs typeface="Times New Roman" panose="02020603050405020304" pitchFamily="18" charset="0"/>
              </a:rPr>
              <a:t>T1</a:t>
            </a:r>
            <a:r>
              <a:rPr lang="en-IN" sz="16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Hastie, Trevor, et al., The elements of statistical learning. Vol. 2. No. 1. New  York: </a:t>
            </a:r>
            <a:r>
              <a:rPr lang="en-US" sz="1600" dirty="0">
                <a:latin typeface="Times New Roman" panose="02020603050405020304" pitchFamily="18" charset="0"/>
                <a:cs typeface="Times New Roman" panose="02020603050405020304" pitchFamily="18" charset="0"/>
              </a:rPr>
              <a:t>Publisher: Springer</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Edition: Second Edition (2009), ISBN: 978-0387848570</a:t>
            </a:r>
          </a:p>
          <a:p>
            <a:pPr algn="just" fontAlgn="auto">
              <a:spcAft>
                <a:spcPts val="0"/>
              </a:spcAft>
              <a:defRPr/>
            </a:pPr>
            <a:r>
              <a:rPr lang="en-IN" sz="1600" b="1" dirty="0" smtClean="0">
                <a:latin typeface="Times New Roman" panose="02020603050405020304" pitchFamily="18" charset="0"/>
                <a:cs typeface="Times New Roman" panose="02020603050405020304" pitchFamily="18" charset="0"/>
              </a:rPr>
              <a:t>T2</a:t>
            </a:r>
            <a:r>
              <a:rPr lang="en-IN" sz="16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Montgomery, Douglas C., and George C. </a:t>
            </a:r>
            <a:r>
              <a:rPr lang="en-IN" sz="1600" dirty="0" err="1">
                <a:latin typeface="Times New Roman" panose="02020603050405020304" pitchFamily="18" charset="0"/>
                <a:cs typeface="Times New Roman" panose="02020603050405020304" pitchFamily="18" charset="0"/>
              </a:rPr>
              <a:t>Runger</a:t>
            </a:r>
            <a:r>
              <a:rPr lang="en-IN" sz="1600" dirty="0">
                <a:latin typeface="Times New Roman" panose="02020603050405020304" pitchFamily="18" charset="0"/>
                <a:cs typeface="Times New Roman" panose="02020603050405020304" pitchFamily="18" charset="0"/>
              </a:rPr>
              <a:t>. Applied statistics and  probability for engineers. John Wiley &amp; Sons, 2010.</a:t>
            </a:r>
            <a:endParaRPr lang="en-US" sz="1600" dirty="0">
              <a:latin typeface="Times New Roman" panose="02020603050405020304" pitchFamily="18" charset="0"/>
              <a:cs typeface="Times New Roman" panose="02020603050405020304" pitchFamily="18" charset="0"/>
            </a:endParaRPr>
          </a:p>
          <a:p>
            <a:pPr algn="just" fontAlgn="auto">
              <a:spcAft>
                <a:spcPts val="0"/>
              </a:spcAft>
              <a:defRPr/>
            </a:pPr>
            <a:r>
              <a:rPr lang="en-IN" sz="1600" b="1" dirty="0" smtClean="0">
                <a:latin typeface="Times New Roman" panose="02020603050405020304" pitchFamily="18" charset="0"/>
                <a:cs typeface="Times New Roman" panose="02020603050405020304" pitchFamily="18" charset="0"/>
              </a:rPr>
              <a:t>T3</a:t>
            </a: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Probability and Statistics The Science of Uncertainty Second Ed., Michael  J. Evans and Jeffrey S. Rosenthal.</a:t>
            </a:r>
            <a:endParaRPr lang="en-US" sz="1600" dirty="0">
              <a:latin typeface="Times New Roman" panose="02020603050405020304" pitchFamily="18" charset="0"/>
              <a:cs typeface="Times New Roman" panose="02020603050405020304" pitchFamily="18" charset="0"/>
            </a:endParaRPr>
          </a:p>
          <a:p>
            <a:pPr marL="0" indent="0" fontAlgn="auto">
              <a:spcAft>
                <a:spcPts val="0"/>
              </a:spcAft>
              <a:buFont typeface="Arial" panose="020B0604020202020204" pitchFamily="34" charset="0"/>
              <a:buNone/>
              <a:defRPr/>
            </a:pPr>
            <a:endParaRPr lang="en-IN" sz="1500" b="1" dirty="0">
              <a:latin typeface="Times New Roman" panose="02020603050405020304" pitchFamily="18" charset="0"/>
              <a:cs typeface="Times New Roman" panose="02020603050405020304" pitchFamily="18" charset="0"/>
            </a:endParaRPr>
          </a:p>
          <a:p>
            <a:pPr marL="0" indent="0" fontAlgn="auto">
              <a:spcAft>
                <a:spcPts val="0"/>
              </a:spcAft>
              <a:buFont typeface="Arial" panose="020B0604020202020204" pitchFamily="34" charset="0"/>
              <a:buNone/>
              <a:defRPr/>
            </a:pPr>
            <a:r>
              <a:rPr lang="en-IN" sz="1500" b="1" dirty="0">
                <a:latin typeface="Times New Roman" panose="02020603050405020304" pitchFamily="18" charset="0"/>
                <a:cs typeface="Times New Roman" panose="02020603050405020304" pitchFamily="18" charset="0"/>
              </a:rPr>
              <a:t>REFERENCE BOOKS:</a:t>
            </a:r>
            <a:endParaRPr lang="en-US" sz="1500" dirty="0">
              <a:latin typeface="Times New Roman" panose="02020603050405020304" pitchFamily="18" charset="0"/>
              <a:cs typeface="Times New Roman" panose="02020603050405020304" pitchFamily="18" charset="0"/>
            </a:endParaRPr>
          </a:p>
          <a:p>
            <a:pPr algn="just" fontAlgn="auto">
              <a:spcAft>
                <a:spcPts val="0"/>
              </a:spcAft>
              <a:defRPr/>
            </a:pPr>
            <a:r>
              <a:rPr lang="en-US" sz="1600" b="1" dirty="0" smtClean="0">
                <a:latin typeface="Times New Roman" panose="02020603050405020304" pitchFamily="18" charset="0"/>
                <a:cs typeface="Times New Roman" panose="02020603050405020304" pitchFamily="18" charset="0"/>
              </a:rPr>
              <a:t>R1.</a:t>
            </a:r>
            <a:r>
              <a:rPr lang="en-US" sz="1600" dirty="0" smtClean="0">
                <a:latin typeface="Times New Roman" panose="02020603050405020304" pitchFamily="18" charset="0"/>
                <a:cs typeface="Times New Roman" panose="02020603050405020304" pitchFamily="18" charset="0"/>
              </a:rPr>
              <a:t> Practical </a:t>
            </a:r>
            <a:r>
              <a:rPr lang="en-US" sz="1600" dirty="0">
                <a:latin typeface="Times New Roman" panose="02020603050405020304" pitchFamily="18" charset="0"/>
                <a:cs typeface="Times New Roman" panose="02020603050405020304" pitchFamily="18" charset="0"/>
              </a:rPr>
              <a:t>Statistics for Data Scientists: 50 Essential Concepts, Authors: Peter Bruce, </a:t>
            </a:r>
            <a:r>
              <a:rPr lang="en-IN" sz="1600"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Publisher: O'Reilly Media, Edition: Second Edition (2020), ISBN: </a:t>
            </a:r>
            <a:r>
              <a:rPr lang="en-US" sz="1600" dirty="0" smtClean="0">
                <a:latin typeface="Times New Roman" panose="02020603050405020304" pitchFamily="18" charset="0"/>
                <a:cs typeface="Times New Roman" panose="02020603050405020304" pitchFamily="18" charset="0"/>
              </a:rPr>
              <a:t>978-1492072942</a:t>
            </a:r>
            <a:endParaRPr lang="en-US" sz="1600" dirty="0">
              <a:latin typeface="Times New Roman" panose="02020603050405020304" pitchFamily="18" charset="0"/>
              <a:cs typeface="Times New Roman" panose="02020603050405020304" pitchFamily="18" charset="0"/>
            </a:endParaRPr>
          </a:p>
          <a:p>
            <a:pPr algn="just" fontAlgn="auto">
              <a:spcAft>
                <a:spcPts val="0"/>
              </a:spcAft>
              <a:defRPr/>
            </a:pPr>
            <a:r>
              <a:rPr lang="en-US" sz="1600" b="1" dirty="0" smtClean="0">
                <a:latin typeface="Times New Roman" panose="02020603050405020304" pitchFamily="18" charset="0"/>
                <a:cs typeface="Times New Roman" panose="02020603050405020304" pitchFamily="18" charset="0"/>
              </a:rPr>
              <a:t>R2. </a:t>
            </a:r>
            <a:r>
              <a:rPr lang="en-US" sz="1600" dirty="0" smtClean="0">
                <a:latin typeface="Times New Roman" panose="02020603050405020304" pitchFamily="18" charset="0"/>
                <a:cs typeface="Times New Roman" panose="02020603050405020304" pitchFamily="18" charset="0"/>
              </a:rPr>
              <a:t>An </a:t>
            </a:r>
            <a:r>
              <a:rPr lang="en-US" sz="1600" dirty="0">
                <a:latin typeface="Times New Roman" panose="02020603050405020304" pitchFamily="18" charset="0"/>
                <a:cs typeface="Times New Roman" panose="02020603050405020304" pitchFamily="18" charset="0"/>
              </a:rPr>
              <a:t>Introduction to Statistical Learning: with Applications in R, Authors: Gareth James, </a:t>
            </a:r>
            <a:r>
              <a:rPr lang="en-IN" sz="1600"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Publisher: Springer, Edition: Second Edition (2021), ISBN: </a:t>
            </a:r>
            <a:r>
              <a:rPr lang="en-US" sz="1600" dirty="0" smtClean="0">
                <a:latin typeface="Times New Roman" panose="02020603050405020304" pitchFamily="18" charset="0"/>
                <a:cs typeface="Times New Roman" panose="02020603050405020304" pitchFamily="18" charset="0"/>
              </a:rPr>
              <a:t>978-1071614174</a:t>
            </a:r>
            <a:endParaRPr lang="en-US" sz="1600" dirty="0">
              <a:latin typeface="Times New Roman" panose="02020603050405020304" pitchFamily="18" charset="0"/>
              <a:cs typeface="Times New Roman" panose="02020603050405020304" pitchFamily="18" charset="0"/>
            </a:endParaRPr>
          </a:p>
          <a:p>
            <a:pPr algn="just" fontAlgn="auto">
              <a:spcAft>
                <a:spcPts val="0"/>
              </a:spcAft>
              <a:defRPr/>
            </a:pPr>
            <a:r>
              <a:rPr lang="en-US" sz="1600" b="1" dirty="0" smtClean="0">
                <a:latin typeface="Times New Roman" panose="02020603050405020304" pitchFamily="18" charset="0"/>
                <a:cs typeface="Times New Roman" panose="02020603050405020304" pitchFamily="18" charset="0"/>
              </a:rPr>
              <a:t>R3. </a:t>
            </a:r>
            <a:r>
              <a:rPr lang="en-US" sz="1600" dirty="0" smtClean="0">
                <a:latin typeface="Times New Roman" panose="02020603050405020304" pitchFamily="18" charset="0"/>
                <a:cs typeface="Times New Roman" panose="02020603050405020304" pitchFamily="18" charset="0"/>
              </a:rPr>
              <a:t>Think </a:t>
            </a:r>
            <a:r>
              <a:rPr lang="en-US" sz="1600" dirty="0">
                <a:latin typeface="Times New Roman" panose="02020603050405020304" pitchFamily="18" charset="0"/>
                <a:cs typeface="Times New Roman" panose="02020603050405020304" pitchFamily="18" charset="0"/>
              </a:rPr>
              <a:t>Stats: Exploratory Data Analysis in Python, Author: Allen B. Downey, Publisher: O'Reilly Media, Publication Year: 2014 (2nd Edition), ISBN: 978-1491907337</a:t>
            </a:r>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86A34D-CC28-481F-B1B7-9F8C8A56EC35}" type="slidenum">
              <a:rPr lang="en-US" altLang="en-US">
                <a:solidFill>
                  <a:srgbClr val="898989"/>
                </a:solidFill>
              </a:rPr>
              <a:pPr/>
              <a:t>5</a:t>
            </a:fld>
            <a:endParaRPr lang="en-US" altLang="en-US">
              <a:solidFill>
                <a:srgbClr val="898989"/>
              </a:solidFill>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extLst>
          </p:cNvPr>
          <p:cNvSpPr/>
          <p:nvPr/>
        </p:nvSpPr>
        <p:spPr>
          <a:xfrm>
            <a:off x="0" y="857250"/>
            <a:ext cx="9144000" cy="3514725"/>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defTabSz="685800" eaLnBrk="1" fontAlgn="auto" hangingPunct="1">
              <a:spcBef>
                <a:spcPts val="0"/>
              </a:spcBef>
              <a:spcAft>
                <a:spcPts val="0"/>
              </a:spcAft>
              <a:defRPr/>
            </a:pPr>
            <a:r>
              <a:rPr lang="en-US" sz="1350" dirty="0">
                <a:solidFill>
                  <a:prstClr val="white"/>
                </a:solidFill>
                <a:latin typeface="Calibri Light"/>
              </a:rPr>
              <a:t> </a:t>
            </a:r>
          </a:p>
        </p:txBody>
      </p:sp>
      <p:cxnSp>
        <p:nvCxnSpPr>
          <p:cNvPr id="18" name="Straight Connector 17">
            <a:extLst>
              <a:ext uri="{FF2B5EF4-FFF2-40B4-BE49-F238E27FC236}"/>
            </a:extLst>
          </p:cNvPr>
          <p:cNvCxnSpPr>
            <a:cxnSpLocks/>
          </p:cNvCxnSpPr>
          <p:nvPr/>
        </p:nvCxnSpPr>
        <p:spPr>
          <a:xfrm>
            <a:off x="7010400" y="857250"/>
            <a:ext cx="1371600" cy="1371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extLst>
          </p:cNvPr>
          <p:cNvCxnSpPr>
            <a:cxnSpLocks/>
          </p:cNvCxnSpPr>
          <p:nvPr/>
        </p:nvCxnSpPr>
        <p:spPr>
          <a:xfrm>
            <a:off x="7626350" y="857250"/>
            <a:ext cx="498475" cy="4984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extLst>
          </p:cNvPr>
          <p:cNvCxnSpPr>
            <a:cxnSpLocks/>
          </p:cNvCxnSpPr>
          <p:nvPr/>
        </p:nvCxnSpPr>
        <p:spPr>
          <a:xfrm>
            <a:off x="550863" y="5578475"/>
            <a:ext cx="417512" cy="41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extLst>
          </p:cNvPr>
          <p:cNvCxnSpPr>
            <a:cxnSpLocks/>
          </p:cNvCxnSpPr>
          <p:nvPr/>
        </p:nvCxnSpPr>
        <p:spPr>
          <a:xfrm>
            <a:off x="293688" y="4703763"/>
            <a:ext cx="1295400" cy="12969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8855" name="Title 1"/>
          <p:cNvSpPr txBox="1">
            <a:spLocks/>
          </p:cNvSpPr>
          <p:nvPr/>
        </p:nvSpPr>
        <p:spPr bwMode="auto">
          <a:xfrm>
            <a:off x="1114425" y="2544763"/>
            <a:ext cx="80438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6000">
                <a:solidFill>
                  <a:srgbClr val="FFFFFF"/>
                </a:solidFill>
                <a:latin typeface="Casper"/>
                <a:cs typeface="Segoe UI" panose="020B0502040204020203" pitchFamily="34" charset="0"/>
              </a:rPr>
              <a:t>THANK YOU</a:t>
            </a:r>
          </a:p>
        </p:txBody>
      </p:sp>
      <p:sp>
        <p:nvSpPr>
          <p:cNvPr id="22" name="Diamond 6">
            <a:extLst>
              <a:ext uri="{FF2B5EF4-FFF2-40B4-BE49-F238E27FC236}"/>
            </a:extLst>
          </p:cNvPr>
          <p:cNvSpPr/>
          <p:nvPr/>
        </p:nvSpPr>
        <p:spPr>
          <a:xfrm>
            <a:off x="1981200" y="1768475"/>
            <a:ext cx="1822450"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anchor="ctr"/>
          <a:lstStyle/>
          <a:p>
            <a:pPr algn="ctr" defTabSz="685800" eaLnBrk="1" fontAlgn="auto" hangingPunct="1">
              <a:spcBef>
                <a:spcPts val="0"/>
              </a:spcBef>
              <a:spcAft>
                <a:spcPts val="0"/>
              </a:spcAft>
              <a:defRPr/>
            </a:pPr>
            <a:endParaRPr lang="en-US" sz="1350">
              <a:solidFill>
                <a:prstClr val="white"/>
              </a:solidFill>
              <a:latin typeface="Calibri Light"/>
            </a:endParaRPr>
          </a:p>
        </p:txBody>
      </p:sp>
      <p:sp>
        <p:nvSpPr>
          <p:cNvPr id="23" name="Diamond 6">
            <a:extLst>
              <a:ext uri="{FF2B5EF4-FFF2-40B4-BE49-F238E27FC236}"/>
            </a:extLst>
          </p:cNvPr>
          <p:cNvSpPr/>
          <p:nvPr/>
        </p:nvSpPr>
        <p:spPr>
          <a:xfrm>
            <a:off x="2173288" y="1768475"/>
            <a:ext cx="1824037"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anchor="ctr"/>
          <a:lstStyle/>
          <a:p>
            <a:pPr algn="ctr" defTabSz="685800" eaLnBrk="1" fontAlgn="auto" hangingPunct="1">
              <a:spcBef>
                <a:spcPts val="0"/>
              </a:spcBef>
              <a:spcAft>
                <a:spcPts val="0"/>
              </a:spcAft>
              <a:defRPr/>
            </a:pPr>
            <a:endParaRPr lang="en-US" sz="1350">
              <a:solidFill>
                <a:prstClr val="white"/>
              </a:solidFill>
              <a:latin typeface="Calibri Light"/>
            </a:endParaRPr>
          </a:p>
        </p:txBody>
      </p:sp>
      <p:grpSp>
        <p:nvGrpSpPr>
          <p:cNvPr id="78858" name="Group 28"/>
          <p:cNvGrpSpPr>
            <a:grpSpLocks/>
          </p:cNvGrpSpPr>
          <p:nvPr/>
        </p:nvGrpSpPr>
        <p:grpSpPr bwMode="auto">
          <a:xfrm>
            <a:off x="177800" y="971550"/>
            <a:ext cx="307975" cy="1209675"/>
            <a:chOff x="83821" y="0"/>
            <a:chExt cx="219636" cy="903079"/>
          </a:xfrm>
        </p:grpSpPr>
        <p:sp>
          <p:nvSpPr>
            <p:cNvPr id="30" name="Rectangle 29"/>
            <p:cNvSpPr/>
            <p:nvPr/>
          </p:nvSpPr>
          <p:spPr>
            <a:xfrm>
              <a:off x="83821" y="0"/>
              <a:ext cx="219636" cy="210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1" name="Rectangle 30"/>
            <p:cNvSpPr/>
            <p:nvPr/>
          </p:nvSpPr>
          <p:spPr>
            <a:xfrm>
              <a:off x="83821" y="408875"/>
              <a:ext cx="219636" cy="4942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2" name="Rectangle 31"/>
            <p:cNvSpPr/>
            <p:nvPr/>
          </p:nvSpPr>
          <p:spPr>
            <a:xfrm>
              <a:off x="83821" y="210955"/>
              <a:ext cx="217372" cy="220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7886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78864" name="CorelDRAW" r:id="rId3" imgW="2169000" imgH="2169360" progId="">
                    <p:embed/>
                  </p:oleObj>
                </mc:Choice>
                <mc:Fallback>
                  <p:oleObj name="CorelDRAW" r:id="rId3" imgW="2169000" imgH="2169360" progId="">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859" name="Rectangle 1"/>
          <p:cNvSpPr>
            <a:spLocks noChangeArrowheads="1"/>
          </p:cNvSpPr>
          <p:nvPr/>
        </p:nvSpPr>
        <p:spPr bwMode="auto">
          <a:xfrm>
            <a:off x="3086100" y="4903788"/>
            <a:ext cx="30146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sper"/>
                <a:cs typeface="Segoe UI" panose="020B0502040204020203" pitchFamily="34" charset="0"/>
              </a:rPr>
              <a:t>For queries</a:t>
            </a:r>
          </a:p>
          <a:p>
            <a:pPr eaLnBrk="1" hangingPunct="1"/>
            <a:r>
              <a:rPr lang="en-US" altLang="en-US">
                <a:latin typeface="Casper"/>
                <a:cs typeface="Segoe UI" panose="020B0502040204020203" pitchFamily="34" charset="0"/>
              </a:rPr>
              <a:t>Email: madan.e13485@cumail.in</a:t>
            </a:r>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30238" y="1200150"/>
            <a:ext cx="5057775" cy="557213"/>
          </a:xfrm>
        </p:spPr>
        <p:txBody>
          <a:bodyPr/>
          <a:lstStyle/>
          <a:p>
            <a:r>
              <a:rPr lang="en-US" altLang="en-US" sz="3600" b="1" smtClean="0">
                <a:latin typeface="Times New Roman" panose="02020603050405020304" pitchFamily="18" charset="0"/>
                <a:cs typeface="Times New Roman" panose="02020603050405020304" pitchFamily="18" charset="0"/>
              </a:rPr>
              <a:t>Table of Contents</a:t>
            </a:r>
          </a:p>
        </p:txBody>
      </p:sp>
      <p:sp>
        <p:nvSpPr>
          <p:cNvPr id="4" name="Text Placeholder 3"/>
          <p:cNvSpPr>
            <a:spLocks noGrp="1"/>
          </p:cNvSpPr>
          <p:nvPr>
            <p:ph type="body" sz="half" idx="2"/>
          </p:nvPr>
        </p:nvSpPr>
        <p:spPr>
          <a:xfrm>
            <a:off x="584200" y="1984375"/>
            <a:ext cx="5486400" cy="2859088"/>
          </a:xfrm>
        </p:spPr>
        <p:txBody>
          <a:bodyPr>
            <a:noAutofit/>
          </a:bodyPr>
          <a:lstStyle/>
          <a:p>
            <a:pPr marL="257175" indent="-257175" fontAlgn="auto">
              <a:spcAft>
                <a:spcPts val="0"/>
              </a:spcAft>
              <a:buFont typeface="Wingdings" panose="05000000000000000000" pitchFamily="2" charset="2"/>
              <a:buChar char="Ø"/>
              <a:defRPr/>
            </a:pPr>
            <a:r>
              <a:rPr lang="en-US" sz="2100" dirty="0"/>
              <a:t>Introduction to </a:t>
            </a:r>
            <a:r>
              <a:rPr lang="en-US" sz="2100" dirty="0" smtClean="0"/>
              <a:t>Statistics</a:t>
            </a:r>
            <a:endParaRPr lang="en-US" sz="2100" dirty="0"/>
          </a:p>
          <a:p>
            <a:pPr marL="257175" indent="-257175" fontAlgn="auto">
              <a:spcAft>
                <a:spcPts val="0"/>
              </a:spcAft>
              <a:buFont typeface="Wingdings" panose="05000000000000000000" pitchFamily="2" charset="2"/>
              <a:buChar char="Ø"/>
              <a:defRPr/>
            </a:pPr>
            <a:r>
              <a:rPr lang="en-US" sz="2100" dirty="0" smtClean="0"/>
              <a:t>Measures of Central Tendency</a:t>
            </a:r>
            <a:endParaRPr lang="en-US" sz="2100" dirty="0"/>
          </a:p>
          <a:p>
            <a:pPr marL="257175" indent="-257175" fontAlgn="auto">
              <a:spcAft>
                <a:spcPts val="0"/>
              </a:spcAft>
              <a:buFont typeface="Wingdings" panose="05000000000000000000" pitchFamily="2" charset="2"/>
              <a:buChar char="Ø"/>
              <a:defRPr/>
            </a:pPr>
            <a:r>
              <a:rPr lang="en-US" sz="2100" dirty="0" smtClean="0"/>
              <a:t>Mean, Median, Mode</a:t>
            </a:r>
          </a:p>
          <a:p>
            <a:pPr marL="257175" indent="-257175" fontAlgn="auto">
              <a:spcAft>
                <a:spcPts val="0"/>
              </a:spcAft>
              <a:buFont typeface="Wingdings" panose="05000000000000000000" pitchFamily="2" charset="2"/>
              <a:buChar char="Ø"/>
              <a:defRPr/>
            </a:pPr>
            <a:r>
              <a:rPr lang="en-US" sz="2100" dirty="0" smtClean="0"/>
              <a:t>Examples</a:t>
            </a:r>
          </a:p>
          <a:p>
            <a:pPr marL="257175" indent="-257175" fontAlgn="auto">
              <a:spcAft>
                <a:spcPts val="0"/>
              </a:spcAft>
              <a:buFont typeface="Wingdings" panose="05000000000000000000" pitchFamily="2" charset="2"/>
              <a:buChar char="Ø"/>
              <a:defRPr/>
            </a:pPr>
            <a:r>
              <a:rPr lang="en-US" sz="2100" dirty="0" smtClean="0"/>
              <a:t>Solved Questions</a:t>
            </a:r>
            <a:endParaRPr lang="en-US" sz="2100" dirty="0"/>
          </a:p>
          <a:p>
            <a:pPr fontAlgn="auto">
              <a:spcAft>
                <a:spcPts val="0"/>
              </a:spcAft>
              <a:buFont typeface="Wingdings" pitchFamily="2" charset="2"/>
              <a:buChar char="Ø"/>
              <a:defRPr/>
            </a:pPr>
            <a:endParaRPr lang="en-US" sz="2100" b="1" dirty="0"/>
          </a:p>
        </p:txBody>
      </p:sp>
      <p:sp>
        <p:nvSpPr>
          <p:cNvPr id="245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9385F5-7751-4773-9B58-2554785D83CA}" type="slidenum">
              <a:rPr lang="en-US" altLang="en-US">
                <a:solidFill>
                  <a:srgbClr val="898989"/>
                </a:solidFill>
              </a:rPr>
              <a:pPr/>
              <a:t>6</a:t>
            </a:fld>
            <a:endParaRPr lang="en-US" altLang="en-US">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0"/>
            <a:ext cx="8229600" cy="1143000"/>
          </a:xfrm>
        </p:spPr>
        <p:txBody>
          <a:bodyPr/>
          <a:lstStyle/>
          <a:p>
            <a:r>
              <a:rPr lang="en-US" altLang="en-US" b="1" smtClean="0"/>
              <a:t>3. Descriptive Statistics</a:t>
            </a:r>
          </a:p>
        </p:txBody>
      </p:sp>
      <p:sp>
        <p:nvSpPr>
          <p:cNvPr id="25603" name="Rectangle 3"/>
          <p:cNvSpPr>
            <a:spLocks noGrp="1" noChangeArrowheads="1"/>
          </p:cNvSpPr>
          <p:nvPr>
            <p:ph idx="1"/>
          </p:nvPr>
        </p:nvSpPr>
        <p:spPr bwMode="auto">
          <a:xfrm>
            <a:off x="457200" y="1905000"/>
            <a:ext cx="8458200" cy="4800600"/>
          </a:xfrm>
        </p:spPr>
        <p:txBody>
          <a:bodyPr wrap="square" numCol="1" anchor="t" anchorCtr="0" compatLnSpc="1">
            <a:prstTxWarp prst="textNoShape">
              <a:avLst/>
            </a:prstTxWarp>
          </a:bodyPr>
          <a:lstStyle/>
          <a:p>
            <a:r>
              <a:rPr lang="en-US" altLang="en-US" smtClean="0"/>
              <a:t>Describing data with </a:t>
            </a:r>
            <a:r>
              <a:rPr lang="en-US" altLang="en-US" i="1" smtClean="0"/>
              <a:t>tables</a:t>
            </a:r>
            <a:r>
              <a:rPr lang="en-US" altLang="en-US" smtClean="0"/>
              <a:t> and </a:t>
            </a:r>
            <a:r>
              <a:rPr lang="en-US" altLang="en-US" i="1" smtClean="0"/>
              <a:t>graphs</a:t>
            </a:r>
          </a:p>
          <a:p>
            <a:pPr>
              <a:buFontTx/>
              <a:buNone/>
            </a:pPr>
            <a:r>
              <a:rPr lang="en-US" altLang="en-US" i="1" smtClean="0"/>
              <a:t>     </a:t>
            </a:r>
            <a:r>
              <a:rPr lang="en-US" altLang="en-US" smtClean="0"/>
              <a:t>(quantitative or categorical variables)</a:t>
            </a:r>
          </a:p>
          <a:p>
            <a:pPr>
              <a:buFontTx/>
              <a:buNone/>
            </a:pPr>
            <a:endParaRPr lang="en-US" altLang="en-US" i="1" smtClean="0"/>
          </a:p>
          <a:p>
            <a:r>
              <a:rPr lang="en-US" altLang="en-US" smtClean="0"/>
              <a:t>Numerical descriptions of </a:t>
            </a:r>
            <a:r>
              <a:rPr lang="en-US" altLang="en-US" i="1" smtClean="0"/>
              <a:t>center, variability, position </a:t>
            </a:r>
            <a:r>
              <a:rPr lang="en-US" altLang="en-US" smtClean="0"/>
              <a:t>(quantitative variables)</a:t>
            </a:r>
          </a:p>
          <a:p>
            <a:pPr>
              <a:buFontTx/>
              <a:buNone/>
            </a:pPr>
            <a:endParaRPr lang="en-US" altLang="en-US" i="1" smtClean="0"/>
          </a:p>
          <a:p>
            <a:r>
              <a:rPr lang="en-US" altLang="en-US" i="1" smtClean="0"/>
              <a:t>Bivariate</a:t>
            </a:r>
            <a:r>
              <a:rPr lang="en-US" altLang="en-US" smtClean="0"/>
              <a:t> descriptions (In practice, most studies have </a:t>
            </a:r>
            <a:r>
              <a:rPr lang="en-US" altLang="en-US" i="1" smtClean="0"/>
              <a:t>several </a:t>
            </a:r>
            <a:r>
              <a:rPr lang="en-US" altLang="en-US" smtClean="0"/>
              <a:t>variables)</a:t>
            </a:r>
          </a:p>
          <a:p>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altLang="en-US" smtClean="0"/>
              <a:t>1. Tables and Graphs</a:t>
            </a:r>
          </a:p>
        </p:txBody>
      </p:sp>
      <p:sp>
        <p:nvSpPr>
          <p:cNvPr id="26627" name="Rectangle 3"/>
          <p:cNvSpPr>
            <a:spLocks noGrp="1" noChangeArrowheads="1"/>
          </p:cNvSpPr>
          <p:nvPr>
            <p:ph idx="1"/>
          </p:nvPr>
        </p:nvSpPr>
        <p:spPr bwMode="auto">
          <a:xfrm>
            <a:off x="381000" y="1295400"/>
            <a:ext cx="8305800" cy="5181600"/>
          </a:xfrm>
        </p:spPr>
        <p:txBody>
          <a:bodyPr wrap="square" numCol="1" anchor="t" anchorCtr="0" compatLnSpc="1">
            <a:prstTxWarp prst="textNoShape">
              <a:avLst/>
            </a:prstTxWarp>
          </a:bodyPr>
          <a:lstStyle/>
          <a:p>
            <a:pPr>
              <a:buFontTx/>
              <a:buNone/>
            </a:pPr>
            <a:endParaRPr lang="en-US" altLang="en-US" sz="2800" i="1" smtClean="0"/>
          </a:p>
          <a:p>
            <a:pPr>
              <a:buFontTx/>
              <a:buNone/>
            </a:pPr>
            <a:r>
              <a:rPr lang="en-US" altLang="en-US" sz="2800" i="1" smtClean="0"/>
              <a:t>Frequency distribution</a:t>
            </a:r>
            <a:r>
              <a:rPr lang="en-US" altLang="en-US" sz="2800" smtClean="0"/>
              <a:t>: Lists possible values of variable and number of times each occurs</a:t>
            </a:r>
          </a:p>
          <a:p>
            <a:pPr>
              <a:buFontTx/>
              <a:buNone/>
            </a:pPr>
            <a:endParaRPr lang="en-US" altLang="en-US" sz="2800" smtClean="0"/>
          </a:p>
          <a:p>
            <a:pPr>
              <a:buFontTx/>
              <a:buNone/>
            </a:pPr>
            <a:r>
              <a:rPr lang="en-US" altLang="en-US" sz="2800" b="1" smtClean="0"/>
              <a:t>Example</a:t>
            </a:r>
            <a:r>
              <a:rPr lang="en-US" altLang="en-US" sz="2800" smtClean="0"/>
              <a:t>: Student survey (</a:t>
            </a:r>
            <a:r>
              <a:rPr lang="en-US" altLang="en-US" sz="2800" i="1" smtClean="0"/>
              <a:t>n </a:t>
            </a:r>
            <a:r>
              <a:rPr lang="en-US" altLang="en-US" sz="2800" smtClean="0"/>
              <a:t>= 60) </a:t>
            </a:r>
            <a:r>
              <a:rPr lang="en-US" altLang="en-US" sz="2800" smtClean="0">
                <a:hlinkClick r:id="rId2"/>
              </a:rPr>
              <a:t>www.stat.ufl.edu/~aa/social/data.html</a:t>
            </a:r>
            <a:endParaRPr lang="en-US" altLang="en-US" sz="2800" smtClean="0"/>
          </a:p>
          <a:p>
            <a:pPr>
              <a:buFontTx/>
              <a:buNone/>
            </a:pPr>
            <a:endParaRPr lang="en-US" altLang="en-US" sz="2800" smtClean="0"/>
          </a:p>
          <a:p>
            <a:pPr>
              <a:buFontTx/>
              <a:buNone/>
            </a:pPr>
            <a:r>
              <a:rPr lang="en-US" altLang="en-US" sz="2800" smtClean="0"/>
              <a:t>“political ideology” measured as ordinal variable with 1 = very liberal, …, 4 = moderate, …, 7 = very conservative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body" sz="half" idx="1"/>
          </p:nvPr>
        </p:nvSpPr>
        <p:spPr bwMode="auto">
          <a:noFill/>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en-US" altLang="en-US" sz="2800" b="1" i="1" smtClean="0"/>
          </a:p>
          <a:p>
            <a:pPr>
              <a:buFontTx/>
              <a:buNone/>
            </a:pPr>
            <a:endParaRPr lang="en-US" altLang="en-US" sz="2800" smtClean="0"/>
          </a:p>
        </p:txBody>
      </p:sp>
      <p:pic>
        <p:nvPicPr>
          <p:cNvPr id="2765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8305800" cy="404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4889</TotalTime>
  <Words>2734</Words>
  <Application>Microsoft Office PowerPoint</Application>
  <PresentationFormat>On-screen Show (4:3)</PresentationFormat>
  <Paragraphs>395</Paragraphs>
  <Slides>50</Slides>
  <Notes>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64" baseType="lpstr">
      <vt:lpstr>Arial</vt:lpstr>
      <vt:lpstr>Calibri Light</vt:lpstr>
      <vt:lpstr>Calibri</vt:lpstr>
      <vt:lpstr>Casper</vt:lpstr>
      <vt:lpstr>Karla</vt:lpstr>
      <vt:lpstr>Times New Roman</vt:lpstr>
      <vt:lpstr>Cambria</vt:lpstr>
      <vt:lpstr>Wingdings</vt:lpstr>
      <vt:lpstr>Symbol</vt:lpstr>
      <vt:lpstr>Euclid Symbol</vt:lpstr>
      <vt:lpstr>Segoe UI</vt:lpstr>
      <vt:lpstr>Unit 2.1</vt:lpstr>
      <vt:lpstr>CorelDRAW</vt:lpstr>
      <vt:lpstr>MathType 5.0 Equation</vt:lpstr>
      <vt:lpstr>PowerPoint Presentation</vt:lpstr>
      <vt:lpstr>Statistics for Data Science : Course Objectives</vt:lpstr>
      <vt:lpstr>COURSE OUTCOMES</vt:lpstr>
      <vt:lpstr>Unit-1 Syllabus</vt:lpstr>
      <vt:lpstr>SUGGESTIVE READINGS</vt:lpstr>
      <vt:lpstr>Table of Contents</vt:lpstr>
      <vt:lpstr>3. Descriptive Statistics</vt:lpstr>
      <vt:lpstr>1. Tables and Graphs</vt:lpstr>
      <vt:lpstr>PowerPoint Presentation</vt:lpstr>
      <vt:lpstr>Histogram: Bar graph of frequencies or percentages</vt:lpstr>
      <vt:lpstr>Shapes of histograms (for quantitative variables)</vt:lpstr>
      <vt:lpstr>Stem-and-leaf plot    (John Tukey, 1977)</vt:lpstr>
      <vt:lpstr>2.Numerical descriptions </vt:lpstr>
      <vt:lpstr>PowerPoint Presentation</vt:lpstr>
      <vt:lpstr>PowerPoint Presentation</vt:lpstr>
      <vt:lpstr>PowerPoint Presentation</vt:lpstr>
      <vt:lpstr>Properties of mean and median</vt:lpstr>
      <vt:lpstr>Examples:</vt:lpstr>
      <vt:lpstr>b. Describing variability</vt:lpstr>
      <vt:lpstr>PowerPoint Presentation</vt:lpstr>
      <vt:lpstr>Example: Political ideology</vt:lpstr>
      <vt:lpstr>PowerPoint Presentation</vt:lpstr>
      <vt:lpstr>PowerPoint Presentation</vt:lpstr>
      <vt:lpstr>c. Measures of position</vt:lpstr>
      <vt:lpstr>PowerPoint Presentation</vt:lpstr>
      <vt:lpstr>PowerPoint Presentation</vt:lpstr>
      <vt:lpstr>3. Bivariate description</vt:lpstr>
      <vt:lpstr>Summarizing associations:</vt:lpstr>
      <vt:lpstr>Example: Income by highest degree</vt:lpstr>
      <vt:lpstr>Contingency Tables</vt:lpstr>
      <vt:lpstr>Happiness and Family Income  (GSS 2008 data: “happy,” “finrela”)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The Massachusetts Lottery (data for 37 communities)</vt:lpstr>
      <vt:lpstr>Correlation describes strength of association</vt:lpstr>
      <vt:lpstr>Correlation describes strength of association</vt:lpstr>
      <vt:lpstr>PowerPoint Presentation</vt:lpstr>
      <vt:lpstr>Regression analysis gives line predicting y using x</vt:lpstr>
      <vt:lpstr>Regression analysis gives line predicting y using x</vt:lpstr>
      <vt:lpstr>Example: student survey  y = college GPA, x = high school GPA  (data at www.stat.ufl.edu/~aa/social/data.html)</vt:lpstr>
      <vt:lpstr>Sample statistics /  Population parameters</vt:lpstr>
      <vt:lpstr>PowerPoint Presentation</vt:lpstr>
      <vt:lpstr>Questions?</vt:lpstr>
      <vt:lpstr>References</vt:lpstr>
      <vt:lpstr>PowerPoint Presentation</vt:lpstr>
    </vt:vector>
  </TitlesOfParts>
  <Company>University of Florida, Department of Statistics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Introduction</dc:title>
  <dc:creator>Administrator</dc:creator>
  <cp:lastModifiedBy>Microsoft account</cp:lastModifiedBy>
  <cp:revision>284</cp:revision>
  <dcterms:created xsi:type="dcterms:W3CDTF">2008-06-16T13:44:56Z</dcterms:created>
  <dcterms:modified xsi:type="dcterms:W3CDTF">2024-05-27T09:47:50Z</dcterms:modified>
</cp:coreProperties>
</file>