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460" r:id="rId3"/>
    <p:sldId id="461" r:id="rId4"/>
    <p:sldId id="462" r:id="rId5"/>
    <p:sldId id="463" r:id="rId6"/>
    <p:sldId id="464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39889" y="5046664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Standard Deviation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14CSHB-233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altLang="ja-JP">
                <a:ea typeface="MS Mincho" pitchFamily="49" charset="-128"/>
              </a:rPr>
              <a:t>   Which central tendency to use?</a:t>
            </a:r>
            <a:endParaRPr lang="en-US" altLang="en-US"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438401" y="1600200"/>
            <a:ext cx="7769225" cy="4584700"/>
          </a:xfrm>
        </p:spPr>
        <p:txBody>
          <a:bodyPr/>
          <a:lstStyle/>
          <a:p>
            <a:pPr marL="533400" indent="-427038">
              <a:buNone/>
            </a:pPr>
            <a:r>
              <a:rPr lang="en-US" altLang="ja-JP">
                <a:ea typeface="MS Mincho" pitchFamily="49" charset="-128"/>
              </a:rPr>
              <a:t>Depends on : </a:t>
            </a:r>
          </a:p>
          <a:p>
            <a:pPr marL="533400" indent="-427038">
              <a:buFontTx/>
              <a:buChar char="•"/>
            </a:pPr>
            <a:r>
              <a:rPr lang="en-US" altLang="ja-JP">
                <a:ea typeface="MS Mincho" pitchFamily="49" charset="-128"/>
              </a:rPr>
              <a:t>The </a:t>
            </a:r>
            <a:r>
              <a:rPr lang="en-US" altLang="ja-JP" u="sng">
                <a:ea typeface="MS Mincho" pitchFamily="49" charset="-128"/>
              </a:rPr>
              <a:t>level of measurement</a:t>
            </a:r>
            <a:r>
              <a:rPr lang="en-US" altLang="ja-JP">
                <a:ea typeface="MS Mincho" pitchFamily="49" charset="-128"/>
              </a:rPr>
              <a:t> of the data. </a:t>
            </a:r>
          </a:p>
          <a:p>
            <a:pPr marL="533400" indent="-427038">
              <a:buNone/>
            </a:pPr>
            <a:endParaRPr lang="en-US" altLang="ja-JP">
              <a:ea typeface="MS Mincho" pitchFamily="49" charset="-128"/>
            </a:endParaRPr>
          </a:p>
          <a:p>
            <a:pPr marL="533400" indent="-427038">
              <a:buNone/>
            </a:pPr>
            <a:r>
              <a:rPr lang="en-US" altLang="ja-JP">
                <a:ea typeface="MS Mincho" pitchFamily="49" charset="-128"/>
              </a:rPr>
              <a:t>2. The </a:t>
            </a:r>
            <a:r>
              <a:rPr lang="en-US" altLang="ja-JP" u="sng">
                <a:ea typeface="MS Mincho" pitchFamily="49" charset="-128"/>
              </a:rPr>
              <a:t>shape of the score distribution</a:t>
            </a:r>
            <a:r>
              <a:rPr lang="en-US" altLang="ja-JP">
                <a:ea typeface="MS Mincho" pitchFamily="49" charset="-128"/>
              </a:rPr>
              <a:t>. (Skewness)</a:t>
            </a:r>
          </a:p>
          <a:p>
            <a:pPr marL="533400" indent="-427038">
              <a:buNone/>
            </a:pPr>
            <a:r>
              <a:rPr lang="en-US" altLang="ja-JP">
                <a:ea typeface="MS Mincho" pitchFamily="49" charset="-128"/>
              </a:rPr>
              <a:t> 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02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of Measurement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590801" y="1752601"/>
            <a:ext cx="7769225" cy="41132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u="sng"/>
              <a:t>Nominal:</a:t>
            </a:r>
            <a:r>
              <a:rPr lang="en-US" altLang="en-US" sz="2400"/>
              <a:t> Categorical scale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Male/Female, Blue eye/Brown eye/Green eye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Ordinal:</a:t>
            </a:r>
            <a:r>
              <a:rPr lang="en-US" altLang="en-US" sz="2400"/>
              <a:t>  Ranking scale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</a:t>
            </a:r>
            <a:r>
              <a:rPr lang="en-US" altLang="en-US" sz="2000"/>
              <a:t>(Differences between the ranks need not be equal)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Scored highest (100 pts), middle (85 pts), lowest   (20 pts)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Interval:</a:t>
            </a:r>
            <a:r>
              <a:rPr lang="en-US" altLang="en-US" sz="2400"/>
              <a:t> The distance between any two adjacent units of measurement (intervals) is the same but there is no meaningful zero point.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Fahrenheit temperature 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Ratio: </a:t>
            </a:r>
            <a:r>
              <a:rPr lang="en-US" altLang="en-US" sz="2400"/>
              <a:t>The distance between any two adjacent units of measurement is the same and there is a true zero point.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Height measurement, Weight measurement </a:t>
            </a:r>
          </a:p>
        </p:txBody>
      </p:sp>
    </p:spTree>
    <p:extLst>
      <p:ext uri="{BB962C8B-B14F-4D97-AF65-F5344CB8AC3E}">
        <p14:creationId xmlns:p14="http://schemas.microsoft.com/office/powerpoint/2010/main" val="189208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altLang="ja-JP">
                <a:ea typeface="MS Mincho" pitchFamily="49" charset="-128"/>
              </a:rPr>
              <a:t>Which central tendency to use?</a:t>
            </a:r>
            <a:endParaRPr lang="en-US" altLang="en-US">
              <a:ea typeface="MS Mincho" pitchFamily="49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438401" y="1600200"/>
            <a:ext cx="7769225" cy="4584700"/>
          </a:xfrm>
        </p:spPr>
        <p:txBody>
          <a:bodyPr/>
          <a:lstStyle/>
          <a:p>
            <a:pPr marL="533400" indent="-427038">
              <a:buFontTx/>
              <a:buAutoNum type="arabicPeriod"/>
            </a:pPr>
            <a:r>
              <a:rPr lang="en-US" altLang="ja-JP">
                <a:ea typeface="MS Mincho" pitchFamily="49" charset="-128"/>
              </a:rPr>
              <a:t>The level of measurement of the data. </a:t>
            </a:r>
          </a:p>
          <a:p>
            <a:pPr marL="533400" indent="-427038">
              <a:buNone/>
            </a:pPr>
            <a:endParaRPr lang="en-US" altLang="ja-JP">
              <a:ea typeface="MS Mincho" pitchFamily="49" charset="-128"/>
            </a:endParaRPr>
          </a:p>
          <a:p>
            <a:pPr marL="1254125" lvl="1" indent="-457200"/>
            <a:r>
              <a:rPr lang="en-US" altLang="ja-JP">
                <a:ea typeface="MS Mincho" pitchFamily="49" charset="-128"/>
              </a:rPr>
              <a:t>Mode---Nominal, Ordinal, Interval or Ratio</a:t>
            </a:r>
          </a:p>
          <a:p>
            <a:pPr marL="1254125" lvl="1" indent="-457200">
              <a:buNone/>
            </a:pPr>
            <a:endParaRPr lang="en-US" altLang="ja-JP">
              <a:ea typeface="MS Mincho" pitchFamily="49" charset="-128"/>
            </a:endParaRPr>
          </a:p>
          <a:p>
            <a:pPr marL="1254125" lvl="1" indent="-457200"/>
            <a:r>
              <a:rPr lang="en-US" altLang="ja-JP">
                <a:ea typeface="MS Mincho" pitchFamily="49" charset="-128"/>
              </a:rPr>
              <a:t>Median--- Ordinal, Interval, or Ratio</a:t>
            </a:r>
          </a:p>
          <a:p>
            <a:pPr marL="1254125" lvl="1" indent="-457200">
              <a:buNone/>
            </a:pPr>
            <a:endParaRPr lang="en-US" altLang="ja-JP">
              <a:ea typeface="MS Mincho" pitchFamily="49" charset="-128"/>
            </a:endParaRPr>
          </a:p>
          <a:p>
            <a:pPr marL="1254125" lvl="1" indent="-457200"/>
            <a:r>
              <a:rPr lang="en-US" altLang="ja-JP">
                <a:ea typeface="MS Mincho" pitchFamily="49" charset="-128"/>
              </a:rPr>
              <a:t>Mean---Interval or Ratio</a:t>
            </a:r>
          </a:p>
          <a:p>
            <a:pPr marL="533400" indent="-427038">
              <a:buNone/>
            </a:pPr>
            <a:r>
              <a:rPr lang="en-US" altLang="ja-JP">
                <a:ea typeface="MS Mincho" pitchFamily="49" charset="-128"/>
              </a:rPr>
              <a:t> 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69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Shape of the distribution: Skewness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measure of the lack of symmetry, or the lopsidedness of a distribution.  (&gt; or &lt; 2)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Use “median”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897063" y="13255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4" name="Picture 6" descr="http://www.okstate.edu/ag/agedcm4h/academic/aged5980a/5980/Desstat/DESSTAT/img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0"/>
            <a:ext cx="3581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897063" y="13255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7" name="Picture 9" descr="http://www.okstate.edu/ag/agedcm4h/academic/aged5980a/5980/Desstat/DESSTAT/img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4038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8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Shape of  Distribution: Kurtosis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4601" y="2744788"/>
            <a:ext cx="2595563" cy="4113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Leptokurtic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2895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Mesokurtic </a:t>
            </a:r>
          </a:p>
          <a:p>
            <a:r>
              <a:rPr lang="en-US" altLang="en-US"/>
              <a:t>(Normal Distribution)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05801" y="2819400"/>
            <a:ext cx="1966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Platykurtic</a:t>
            </a:r>
          </a:p>
        </p:txBody>
      </p:sp>
      <p:pic>
        <p:nvPicPr>
          <p:cNvPr id="5132" name="Picture 12" descr="http://www.willamette.edu/~mjaneba/help/Statpics/normal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114801"/>
            <a:ext cx="2708275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www.willamette.edu/~mjaneba/help/Statpics/normal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6" y="4876801"/>
            <a:ext cx="270827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www.willamette.edu/~mjaneba/help/Statpics/normal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1"/>
            <a:ext cx="14478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038600" y="1676401"/>
            <a:ext cx="4181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flat or peaked a distribution appears. </a:t>
            </a:r>
          </a:p>
          <a:p>
            <a:r>
              <a:rPr lang="en-US" altLang="en-US"/>
              <a:t>(Does not affect the central tendency)</a:t>
            </a:r>
          </a:p>
        </p:txBody>
      </p:sp>
    </p:spTree>
    <p:extLst>
      <p:ext uri="{BB962C8B-B14F-4D97-AF65-F5344CB8AC3E}">
        <p14:creationId xmlns:p14="http://schemas.microsoft.com/office/powerpoint/2010/main" val="184202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of the distribution: unimodal, bimodal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Mincho" pitchFamily="49" charset="-128"/>
              </a:rPr>
              <a:t>Bimodal --- 2  Modes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Mincho" pitchFamily="49" charset="-128"/>
              </a:rPr>
              <a:t>Mode is not a good indicator of the central tendency.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Mincho" pitchFamily="49" charset="-128"/>
              </a:rPr>
              <a:t> </a:t>
            </a:r>
            <a:endParaRPr lang="en-US" altLang="en-US">
              <a:latin typeface="Arial" panose="020B0604020202020204" pitchFamily="34" charset="0"/>
              <a:ea typeface="MS Mincho" pitchFamily="49" charset="-128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MS Mincho" pitchFamily="49" charset="-128"/>
              </a:rPr>
              <a:t/>
            </a:r>
            <a:br>
              <a:rPr lang="en-US" altLang="en-US">
                <a:latin typeface="Arial" panose="020B0604020202020204" pitchFamily="34" charset="0"/>
                <a:ea typeface="MS Mincho" pitchFamily="49" charset="-128"/>
              </a:rPr>
            </a:br>
            <a:endParaRPr lang="en-US" altLang="en-US">
              <a:latin typeface="Arial" panose="020B0604020202020204" pitchFamily="34" charset="0"/>
              <a:ea typeface="MS Mincho" pitchFamily="49" charset="-128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886200" y="3352800"/>
          <a:ext cx="47625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Photo Editor Photo" r:id="rId3" imgW="4761905" imgH="3258005" progId="MSPhotoEd.3">
                  <p:embed/>
                </p:oleObj>
              </mc:Choice>
              <mc:Fallback>
                <p:oleObj name="Photo Editor Photo" r:id="rId3" imgW="4761905" imgH="325800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47625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central tendency to use?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ja-JP">
                <a:ea typeface="MS Mincho" pitchFamily="49" charset="-128"/>
              </a:rPr>
              <a:t> Symmetric, unimodal, Normal distribution ---Mode, Median, Mean all the same. </a:t>
            </a:r>
          </a:p>
          <a:p>
            <a:pPr lvl="1"/>
            <a:r>
              <a:rPr lang="en-US" altLang="ja-JP">
                <a:ea typeface="MS Mincho" pitchFamily="49" charset="-128"/>
              </a:rPr>
              <a:t> Skewed --- use the Median. </a:t>
            </a:r>
          </a:p>
          <a:p>
            <a:pPr lvl="1"/>
            <a:r>
              <a:rPr lang="en-US" altLang="ja-JP">
                <a:ea typeface="MS Mincho" pitchFamily="49" charset="-128"/>
              </a:rPr>
              <a:t> Bimodal --- do not use the Mode. </a:t>
            </a:r>
          </a:p>
          <a:p>
            <a:pPr lvl="1"/>
            <a:endParaRPr lang="en-US" altLang="ja-JP">
              <a:ea typeface="MS Mincho" pitchFamily="49" charset="-128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7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b="1">
                <a:ea typeface="MS Mincho" pitchFamily="49" charset="-128"/>
              </a:rPr>
              <a:t>Describing data using Tables and Charts </a:t>
            </a:r>
            <a:endParaRPr lang="en-US" altLang="en-US" sz="4000" b="1">
              <a:ea typeface="MS Mincho" pitchFamily="49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ea typeface="MS Mincho" pitchFamily="49" charset="-128"/>
              </a:rPr>
              <a:t>Frequency table </a:t>
            </a:r>
          </a:p>
          <a:p>
            <a:pPr>
              <a:buFontTx/>
              <a:buNone/>
            </a:pPr>
            <a:endParaRPr lang="en-US" altLang="ja-JP">
              <a:ea typeface="MS Mincho" pitchFamily="49" charset="-128"/>
            </a:endParaRPr>
          </a:p>
          <a:p>
            <a:r>
              <a:rPr lang="en-US" altLang="ja-JP">
                <a:ea typeface="MS Mincho" pitchFamily="49" charset="-128"/>
              </a:rPr>
              <a:t>Stem and leaf </a:t>
            </a:r>
          </a:p>
          <a:p>
            <a:r>
              <a:rPr lang="en-US" altLang="ja-JP">
                <a:ea typeface="MS Mincho" pitchFamily="49" charset="-128"/>
              </a:rPr>
              <a:t>Polygon </a:t>
            </a:r>
          </a:p>
          <a:p>
            <a:r>
              <a:rPr lang="en-US" altLang="ja-JP">
                <a:ea typeface="MS Mincho" pitchFamily="49" charset="-128"/>
              </a:rPr>
              <a:t>Histogram </a:t>
            </a:r>
          </a:p>
          <a:p>
            <a:r>
              <a:rPr lang="en-US" altLang="ja-JP">
                <a:ea typeface="MS Mincho" pitchFamily="49" charset="-128"/>
              </a:rPr>
              <a:t>Box and whisker 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23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Measures of Variability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Reflects how scores differ from one another. 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- spread 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- dispersion 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Example: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7, 6, 3, 3, 1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3, 4, 4, 5, 4,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4, 4, 4, 4, 4, </a:t>
            </a:r>
          </a:p>
        </p:txBody>
      </p:sp>
    </p:spTree>
    <p:extLst>
      <p:ext uri="{BB962C8B-B14F-4D97-AF65-F5344CB8AC3E}">
        <p14:creationId xmlns:p14="http://schemas.microsoft.com/office/powerpoint/2010/main" val="420320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Measures of Variability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Range</a:t>
            </a:r>
          </a:p>
          <a:p>
            <a:pPr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Highest score – lowest score 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7, 6, 3, 3, 1  ---- range = 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3, 4, 4, 5, 4 ----  range =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4, 4, 4, 4, 4 ---- range =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Variance 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31212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6451" y="1717676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Measures of Variability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1"/>
                </a:solidFill>
                <a:cs typeface="Times New Roman" panose="02020603050405020304" pitchFamily="18" charset="0"/>
              </a:rPr>
              <a:t>Range</a:t>
            </a:r>
          </a:p>
          <a:p>
            <a:r>
              <a:rPr lang="en-US" altLang="en-US" sz="3600">
                <a:cs typeface="Times New Roman" panose="02020603050405020304" pitchFamily="18" charset="0"/>
              </a:rPr>
              <a:t>Standard Deviation</a:t>
            </a:r>
          </a:p>
          <a:p>
            <a:r>
              <a:rPr lang="en-US" altLang="en-US" sz="3600">
                <a:cs typeface="Times New Roman" panose="02020603050405020304" pitchFamily="18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80179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Deviation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86038" y="1766888"/>
            <a:ext cx="7700962" cy="4710112"/>
          </a:xfrm>
        </p:spPr>
        <p:txBody>
          <a:bodyPr/>
          <a:lstStyle/>
          <a:p>
            <a:r>
              <a:rPr lang="en-US" altLang="en-US" u="sng"/>
              <a:t>Standard Deviation</a:t>
            </a:r>
            <a:r>
              <a:rPr lang="en-US" altLang="en-US"/>
              <a:t>: A measure of the spread of the scores around the mean. </a:t>
            </a:r>
          </a:p>
          <a:p>
            <a:r>
              <a:rPr lang="en-US" altLang="en-US"/>
              <a:t>Average distance from the mean.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Example:Can you calculate the average distance of each score from the mean? (X=4)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7, 6, 3, 3, 1  (distance from the mean: 3,2,-1,-1,-3)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3, 4, 4, 5, 4, (distance from the mean: -1,0,0,1,0)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You can’t calculate the mean because the sum of the ditance from the mean is always 0.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9525000" y="3962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Formula for Standard Deviation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s  =   </a:t>
            </a:r>
            <a:r>
              <a:rPr lang="en-US" altLang="en-US" u="sng">
                <a:sym typeface="Symbol" panose="05050102010706020507" pitchFamily="18" charset="2"/>
              </a:rPr>
              <a:t>(X-X)</a:t>
            </a:r>
            <a:r>
              <a:rPr lang="en-US" altLang="en-US" u="sng" baseline="30000">
                <a:sym typeface="Symbol" panose="05050102010706020507" pitchFamily="18" charset="2"/>
              </a:rPr>
              <a:t>2</a:t>
            </a:r>
            <a:endParaRPr lang="en-US" altLang="en-US" u="sng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/>
              <a:t>                n-1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800600" y="2971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733800" y="3581400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3810000" y="2667000"/>
            <a:ext cx="76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886200" y="2667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8956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1242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33638" y="5029201"/>
            <a:ext cx="200926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Standard deviation </a:t>
            </a:r>
          </a:p>
          <a:p>
            <a:r>
              <a:rPr lang="en-US" altLang="en-US"/>
              <a:t>of the sample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886200" y="2895600"/>
            <a:ext cx="304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4038600" y="21336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548439" y="1828800"/>
            <a:ext cx="2749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Sigma: sum of what follows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267200" y="2895600"/>
            <a:ext cx="381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4572000" y="2514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853238" y="2362200"/>
            <a:ext cx="214276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Each individual score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4724400" y="2743200"/>
            <a:ext cx="381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5105400" y="30480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158039" y="2971800"/>
            <a:ext cx="22540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Mean of all the scores</a:t>
            </a:r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4191000" y="3581400"/>
            <a:ext cx="381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4572000" y="40386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158039" y="4114800"/>
            <a:ext cx="127272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9615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n-1?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86038" y="1766888"/>
            <a:ext cx="7777162" cy="4710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s (lower case sigma) is an estimate of the population standard deviation (</a:t>
            </a:r>
            <a:r>
              <a:rPr lang="en-US" altLang="en-US">
                <a:sym typeface="Symbol" panose="05050102010706020507" pitchFamily="18" charset="2"/>
              </a:rPr>
              <a:t> :sigma) </a:t>
            </a:r>
            <a:r>
              <a:rPr lang="en-US" altLang="en-US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In order to calculate an unbiased estimate of the population standard deviation, subtract one from the denominator.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Sample standard deviation tends to be an underestimation of the population standard deviation.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0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sym typeface="Symbol" panose="05050102010706020507" pitchFamily="18" charset="2"/>
              </a:rPr>
              <a:t>Variance:</a:t>
            </a:r>
            <a:r>
              <a:rPr lang="en-US" altLang="en-US">
                <a:sym typeface="Symbol" panose="05050102010706020507" pitchFamily="18" charset="2"/>
              </a:rPr>
              <a:t>  Standard deviation squared.</a:t>
            </a:r>
          </a:p>
          <a:p>
            <a:r>
              <a:rPr lang="en-US" altLang="en-US"/>
              <a:t>S  =   </a:t>
            </a:r>
            <a:r>
              <a:rPr lang="en-US" altLang="en-US" u="sng">
                <a:sym typeface="Symbol" panose="05050102010706020507" pitchFamily="18" charset="2"/>
              </a:rPr>
              <a:t>(X-X)</a:t>
            </a:r>
            <a:r>
              <a:rPr lang="en-US" altLang="en-US" u="sng" baseline="30000">
                <a:sym typeface="Symbol" panose="05050102010706020507" pitchFamily="18" charset="2"/>
              </a:rPr>
              <a:t>2</a:t>
            </a:r>
            <a:endParaRPr lang="en-US" altLang="en-US" u="sng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/>
              <a:t>                n-1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4724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971800" y="3657601"/>
            <a:ext cx="6934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317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sym typeface="Symbol" panose="05050102010706020507" pitchFamily="18" charset="2"/>
              </a:rPr>
              <a:t>Not likely to see the variance mentioned by itself in a report.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sym typeface="Symbol" panose="05050102010706020507" pitchFamily="18" charset="2"/>
              </a:rPr>
              <a:t>Difficult to interpret.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sym typeface="Symbol" panose="05050102010706020507" pitchFamily="18" charset="2"/>
              </a:rPr>
              <a:t>But it is important since it is used in many statistical formulas and techniques. </a:t>
            </a:r>
          </a:p>
        </p:txBody>
      </p:sp>
    </p:spTree>
    <p:extLst>
      <p:ext uri="{BB962C8B-B14F-4D97-AF65-F5344CB8AC3E}">
        <p14:creationId xmlns:p14="http://schemas.microsoft.com/office/powerpoint/2010/main" val="208521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524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descriptive statistics?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 "mean" in the context of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median of a dataset calculated?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mode of a dataset represent?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"range"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"standard deviation" and what does it indicate about a dataset?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variance related to standard deviation?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a histogram is used for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"box plot" and what information does it convey?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a population and a sample in statistics.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3E24-DB39-42C0-B68A-1B55AF8C655F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25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0"/>
            <a:ext cx="7886700" cy="52133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343-353.</a:t>
            </a:r>
          </a:p>
          <a:p>
            <a:pPr marL="342900" lvl="1" indent="0"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26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3563938" y="-75441"/>
            <a:ext cx="4267200" cy="978729"/>
          </a:xfrm>
          <a:extLst/>
        </p:spPr>
        <p:txBody>
          <a:bodyPr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1698626"/>
          <a:ext cx="7473950" cy="3229484"/>
        </p:xfrm>
        <a:graphic>
          <a:graphicData uri="http://schemas.openxmlformats.org/drawingml/2006/table">
            <a:tbl>
              <a:tblPr/>
              <a:tblGrid>
                <a:gridCol w="1649413"/>
                <a:gridCol w="5824537"/>
              </a:tblGrid>
              <a:tr h="3968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and 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basics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Mean, median, and mode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the central tendency measures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and interpretation of graphs, plot, and measures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978-1492072942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978-1071614174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6213" indent="-34925"/>
            <a:r>
              <a:rPr lang="en-US" altLang="en-US" b="1">
                <a:cs typeface="Times New Roman" panose="02020603050405020304" pitchFamily="18" charset="0"/>
              </a:rPr>
              <a:t>   Statistics used to describe and interpret   </a:t>
            </a:r>
          </a:p>
          <a:p>
            <a:pPr marL="176213" indent="-34925">
              <a:buNone/>
            </a:pPr>
            <a:r>
              <a:rPr lang="en-US" altLang="en-US" b="1">
                <a:cs typeface="Times New Roman" panose="02020603050405020304" pitchFamily="18" charset="0"/>
              </a:rPr>
              <a:t>      sample data. </a:t>
            </a:r>
          </a:p>
          <a:p>
            <a:pPr marL="176213" indent="-34925"/>
            <a:r>
              <a:rPr lang="en-US" altLang="en-US" b="1">
                <a:cs typeface="Times New Roman" panose="02020603050405020304" pitchFamily="18" charset="0"/>
              </a:rPr>
              <a:t>   Results are not really meant to apply to other </a:t>
            </a:r>
          </a:p>
          <a:p>
            <a:pPr marL="176213" indent="-34925">
              <a:buNone/>
            </a:pPr>
            <a:r>
              <a:rPr lang="en-US" altLang="en-US" b="1">
                <a:cs typeface="Times New Roman" panose="02020603050405020304" pitchFamily="18" charset="0"/>
              </a:rPr>
              <a:t>      samples or to the larger population </a:t>
            </a:r>
          </a:p>
          <a:p>
            <a:pPr marL="176213" indent="-34925">
              <a:buNone/>
            </a:pPr>
            <a:endParaRPr lang="en-US" altLang="en-US" b="1">
              <a:cs typeface="Times New Roman" panose="02020603050405020304" pitchFamily="18" charset="0"/>
            </a:endParaRPr>
          </a:p>
          <a:p>
            <a:pPr marL="1338263" lvl="2"/>
            <a:r>
              <a:rPr lang="en-US" altLang="en-US">
                <a:cs typeface="Times New Roman" panose="02020603050405020304" pitchFamily="18" charset="0"/>
              </a:rPr>
              <a:t>Frequency Distribution </a:t>
            </a:r>
          </a:p>
          <a:p>
            <a:pPr marL="1338263" lvl="2"/>
            <a:r>
              <a:rPr lang="en-US" altLang="en-US">
                <a:cs typeface="Times New Roman" panose="02020603050405020304" pitchFamily="18" charset="0"/>
              </a:rPr>
              <a:t>Central Tendency (Mean, Median, Mode) </a:t>
            </a:r>
          </a:p>
          <a:p>
            <a:pPr marL="1338263" lvl="2"/>
            <a:r>
              <a:rPr lang="en-US" altLang="en-US">
                <a:cs typeface="Times New Roman" panose="02020603050405020304" pitchFamily="18" charset="0"/>
              </a:rPr>
              <a:t>Percentile Values </a:t>
            </a:r>
          </a:p>
          <a:p>
            <a:pPr marL="176213" indent="-34925">
              <a:buNone/>
            </a:pPr>
            <a:r>
              <a:rPr lang="en-US" altLang="en-US">
                <a:cs typeface="Times New Roman" panose="02020603050405020304" pitchFamily="18" charset="0"/>
              </a:rPr>
              <a:t>  </a:t>
            </a:r>
          </a:p>
          <a:p>
            <a:pPr marL="176213" indent="-34925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7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Inferential Statistics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   Statistics used to make inference about the population from which the sample was drawn.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Correlation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T-test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ANOVA (Analysis of Variance)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Regression 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9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Population vs. Sample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>
                <a:ea typeface="MS Mincho" pitchFamily="49" charset="-128"/>
              </a:rPr>
              <a:t>Population:</a:t>
            </a:r>
            <a:r>
              <a:rPr lang="en-US" altLang="ja-JP">
                <a:ea typeface="MS Mincho" pitchFamily="49" charset="-128"/>
              </a:rPr>
              <a:t> A large group of people to which we are interested in generalizing. </a:t>
            </a:r>
          </a:p>
          <a:p>
            <a:pPr>
              <a:buFontTx/>
              <a:buNone/>
            </a:pPr>
            <a:r>
              <a:rPr lang="en-US" altLang="ja-JP">
                <a:ea typeface="MS Mincho" pitchFamily="49" charset="-128"/>
              </a:rPr>
              <a:t>			‘parameter’ </a:t>
            </a:r>
          </a:p>
          <a:p>
            <a:r>
              <a:rPr lang="en-US" altLang="ja-JP" u="sng">
                <a:ea typeface="MS Mincho" pitchFamily="49" charset="-128"/>
              </a:rPr>
              <a:t>Sample:</a:t>
            </a:r>
            <a:r>
              <a:rPr lang="en-US" altLang="ja-JP">
                <a:ea typeface="MS Mincho" pitchFamily="49" charset="-128"/>
              </a:rPr>
              <a:t> A smaller group drawn from a population. </a:t>
            </a:r>
          </a:p>
          <a:p>
            <a:pPr>
              <a:buFontTx/>
              <a:buNone/>
            </a:pPr>
            <a:r>
              <a:rPr lang="en-US" altLang="en-US">
                <a:ea typeface="MS Mincho" pitchFamily="49" charset="-128"/>
              </a:rPr>
              <a:t>			‘statistic’ </a:t>
            </a:r>
          </a:p>
        </p:txBody>
      </p:sp>
    </p:spTree>
    <p:extLst>
      <p:ext uri="{BB962C8B-B14F-4D97-AF65-F5344CB8AC3E}">
        <p14:creationId xmlns:p14="http://schemas.microsoft.com/office/powerpoint/2010/main" val="38945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Central Tendency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ja-JP" b="1">
                <a:ea typeface="MS Mincho" pitchFamily="49" charset="-128"/>
              </a:rPr>
              <a:t>    Statistics that identify where the center or middle of the set of scores are.</a:t>
            </a:r>
            <a:r>
              <a:rPr lang="en-US" altLang="ja-JP">
                <a:ea typeface="MS Mincho" pitchFamily="49" charset="-128"/>
              </a:rPr>
              <a:t> </a:t>
            </a:r>
          </a:p>
          <a:p>
            <a:pPr>
              <a:buFontTx/>
              <a:buNone/>
            </a:pPr>
            <a:endParaRPr lang="en-US" altLang="ja-JP">
              <a:ea typeface="MS Mincho" pitchFamily="49" charset="-128"/>
            </a:endParaRPr>
          </a:p>
          <a:p>
            <a:r>
              <a:rPr lang="en-US" altLang="ja-JP" b="1">
                <a:ea typeface="MS Mincho" pitchFamily="49" charset="-128"/>
              </a:rPr>
              <a:t>Mode</a:t>
            </a:r>
            <a:r>
              <a:rPr lang="en-US" altLang="ja-JP">
                <a:ea typeface="MS Mincho" pitchFamily="49" charset="-128"/>
              </a:rPr>
              <a:t> : Most frequently occurring scores. </a:t>
            </a:r>
          </a:p>
          <a:p>
            <a:r>
              <a:rPr lang="en-US" altLang="ja-JP" b="1">
                <a:ea typeface="MS Mincho" pitchFamily="49" charset="-128"/>
              </a:rPr>
              <a:t>Median</a:t>
            </a:r>
            <a:r>
              <a:rPr lang="en-US" altLang="ja-JP">
                <a:ea typeface="MS Mincho" pitchFamily="49" charset="-128"/>
              </a:rPr>
              <a:t> :  the 50</a:t>
            </a:r>
            <a:r>
              <a:rPr lang="en-US" altLang="ja-JP" baseline="30000">
                <a:ea typeface="MS Mincho" pitchFamily="49" charset="-128"/>
              </a:rPr>
              <a:t>th</a:t>
            </a:r>
            <a:r>
              <a:rPr lang="en-US" altLang="ja-JP">
                <a:ea typeface="MS Mincho" pitchFamily="49" charset="-128"/>
              </a:rPr>
              <a:t> percentile, the second quartile </a:t>
            </a:r>
          </a:p>
          <a:p>
            <a:r>
              <a:rPr lang="en-US" altLang="ja-JP" b="1">
                <a:ea typeface="MS Mincho" pitchFamily="49" charset="-128"/>
              </a:rPr>
              <a:t>Mean </a:t>
            </a:r>
            <a:r>
              <a:rPr lang="en-US" altLang="ja-JP">
                <a:ea typeface="MS Mincho" pitchFamily="49" charset="-128"/>
              </a:rPr>
              <a:t>: Arithmetic means, average, Add all the scores and divide by the number of scores. </a:t>
            </a:r>
            <a:endParaRPr lang="en-US" altLang="en-US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30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2020</TotalTime>
  <Words>1263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 Unicode MS</vt:lpstr>
      <vt:lpstr>MS Mincho</vt:lpstr>
      <vt:lpstr>Arial</vt:lpstr>
      <vt:lpstr>Calibri</vt:lpstr>
      <vt:lpstr>Calibri Light</vt:lpstr>
      <vt:lpstr>Cambria</vt:lpstr>
      <vt:lpstr>Casper</vt:lpstr>
      <vt:lpstr>Karla</vt:lpstr>
      <vt:lpstr>Segoe UI</vt:lpstr>
      <vt:lpstr>Symbol</vt:lpstr>
      <vt:lpstr>Times New Roman</vt:lpstr>
      <vt:lpstr>Wingdings</vt:lpstr>
      <vt:lpstr>Unit 2.1</vt:lpstr>
      <vt:lpstr>Contents Slide Master</vt:lpstr>
      <vt:lpstr>CorelDRAW</vt:lpstr>
      <vt:lpstr>Microsoft Photo Editor 3.0 Photo</vt:lpstr>
      <vt:lpstr>PowerPoint Presentation</vt:lpstr>
      <vt:lpstr>Statistics for Data Science : Course Objectives</vt:lpstr>
      <vt:lpstr>COURSE OUTCOMES</vt:lpstr>
      <vt:lpstr>Unit-1 Syllabus</vt:lpstr>
      <vt:lpstr>SUGGESTIVE READINGS</vt:lpstr>
      <vt:lpstr>Descriptive Statistics</vt:lpstr>
      <vt:lpstr>Inferential Statistics</vt:lpstr>
      <vt:lpstr>Population vs. Sample </vt:lpstr>
      <vt:lpstr>Measures of Central Tendency</vt:lpstr>
      <vt:lpstr>   Which central tendency to use?</vt:lpstr>
      <vt:lpstr>Level of Measurement </vt:lpstr>
      <vt:lpstr>Which central tendency to use?</vt:lpstr>
      <vt:lpstr>Shape of the distribution: Skewness </vt:lpstr>
      <vt:lpstr>Shape of  Distribution: Kurtosis</vt:lpstr>
      <vt:lpstr>Shape of the distribution: unimodal, bimodal </vt:lpstr>
      <vt:lpstr>Which central tendency to use? </vt:lpstr>
      <vt:lpstr>Describing data using Tables and Charts </vt:lpstr>
      <vt:lpstr>Measures of Variability </vt:lpstr>
      <vt:lpstr>Measures of Variability </vt:lpstr>
      <vt:lpstr>Measures of Variability </vt:lpstr>
      <vt:lpstr>Standard Deviation</vt:lpstr>
      <vt:lpstr>Formula for Standard Deviation </vt:lpstr>
      <vt:lpstr>Why n-1? </vt:lpstr>
      <vt:lpstr>Variance</vt:lpstr>
      <vt:lpstr>Questions?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37</cp:revision>
  <dcterms:created xsi:type="dcterms:W3CDTF">2020-06-09T06:07:05Z</dcterms:created>
  <dcterms:modified xsi:type="dcterms:W3CDTF">2024-05-27T10:00:36Z</dcterms:modified>
</cp:coreProperties>
</file>