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327" r:id="rId2"/>
    <p:sldId id="328" r:id="rId3"/>
    <p:sldId id="329" r:id="rId4"/>
    <p:sldId id="330" r:id="rId5"/>
    <p:sldId id="331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74" r:id="rId20"/>
    <p:sldId id="375" r:id="rId21"/>
    <p:sldId id="37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790" autoAdjust="0"/>
  </p:normalViewPr>
  <p:slideViewPr>
    <p:cSldViewPr>
      <p:cViewPr varScale="1">
        <p:scale>
          <a:sx n="71" d="100"/>
          <a:sy n="71" d="100"/>
        </p:scale>
        <p:origin x="12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21E2D30-8D09-4EFF-99BC-7D2BDCF5A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791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24DE7FC-2054-4B09-AF9C-5A46352466FB}" type="slidenum">
              <a:rPr lang="en-US" altLang="en-US">
                <a:latin typeface="Times" panose="02020603050405020304" pitchFamily="18" charset="0"/>
              </a:rPr>
              <a:pPr/>
              <a:t>8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5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7656C59-78D1-4414-AC21-B19573C453D1}" type="slidenum">
              <a:rPr lang="en-US" altLang="en-US">
                <a:latin typeface="Times" panose="02020603050405020304" pitchFamily="18" charset="0"/>
              </a:rPr>
              <a:pPr/>
              <a:t>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en-US" altLang="en-US" smtClean="0">
              <a:latin typeface="Times" panose="02020603050405020304" pitchFamily="18" charset="0"/>
            </a:endParaRPr>
          </a:p>
        </p:txBody>
      </p:sp>
      <p:sp>
        <p:nvSpPr>
          <p:cNvPr id="19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7335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1F17DA1-C521-4C97-A644-A893F87AA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B67E49-63A7-4297-B650-BEE293DA3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E7431C-A18A-4AEE-B702-D32CE53B9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301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5/27/2024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9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111B75-FA43-4356-BCC9-EA36BB418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33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FB938-69A1-48BB-B34B-2A9C36166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02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3D3B6-C9CE-43D7-8B22-8DD668AB02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9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3B6E13-2B10-485D-9E3D-CD80CF9FD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023435-B141-4712-AD5B-06A49B142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AE0A56-81DD-45F5-B745-715D5EC2E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D7A9FC-4EA2-46D1-8655-126B66818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F8C4F2-F208-454B-BB37-599474484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B7A9A98-CAE0-43DC-91B7-C90C4CE74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7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D9B6AFD-A192-4C37-8069-CDFD0FFEA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339FD-0A20-4111-BE35-EE209E012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1BDB5EE-8F6A-4B33-A544-21414014E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7" r:id="rId14"/>
    <p:sldLayoutId id="2147483739" r:id="rId15"/>
    <p:sldLayoutId id="2147483740" r:id="rId16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15.xml"/><Relationship Id="rId7" Type="http://schemas.openxmlformats.org/officeDocument/2006/relationships/oleObject" Target="../embeddings/oleObject7.bin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1588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5283200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7129463" y="5311775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58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5283200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4093" y="2376762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7370763" y="4857750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0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138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5888" y="5046663"/>
            <a:ext cx="48228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7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534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805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Variance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07988" y="2100263"/>
            <a:ext cx="832485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14CSHB-233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 </a:t>
            </a:r>
          </a:p>
        </p:txBody>
      </p:sp>
      <p:graphicFrame>
        <p:nvGraphicFramePr>
          <p:cNvPr id="8195" name="Object 118"/>
          <p:cNvGraphicFramePr>
            <a:graphicFrameLocks noGrp="1" noChangeAspect="1"/>
          </p:cNvGraphicFramePr>
          <p:nvPr>
            <p:ph sz="half" idx="1"/>
          </p:nvPr>
        </p:nvGraphicFramePr>
        <p:xfrm>
          <a:off x="2325688" y="3313113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Bitmap Image" r:id="rId4" imgW="1523810" imgH="1523810" progId="Paint.Picture">
                  <p:embed/>
                </p:oleObj>
              </mc:Choice>
              <mc:Fallback>
                <p:oleObj name="Bitmap Image" r:id="rId4" imgW="1523810" imgH="1523810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313113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0" name="Picture 120" descr="325px-Standard_deviation_diagra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17650"/>
            <a:ext cx="6276975" cy="314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115"/>
          <p:cNvSpPr txBox="1">
            <a:spLocks noChangeArrowheads="1"/>
          </p:cNvSpPr>
          <p:nvPr/>
        </p:nvSpPr>
        <p:spPr bwMode="auto">
          <a:xfrm>
            <a:off x="1371600" y="228600"/>
            <a:ext cx="7315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The </a:t>
            </a:r>
            <a:r>
              <a:rPr lang="en-US" altLang="en-US" sz="3200" b="1">
                <a:solidFill>
                  <a:srgbClr val="FF0000"/>
                </a:solidFill>
                <a:latin typeface="Comic Sans MS" panose="030F0702030302020204" pitchFamily="66" charset="0"/>
              </a:rPr>
              <a:t>bell curve</a:t>
            </a:r>
            <a:r>
              <a:rPr lang="en-US" altLang="en-US" sz="3200">
                <a:latin typeface="Comic Sans MS" panose="030F0702030302020204" pitchFamily="66" charset="0"/>
              </a:rPr>
              <a:t> which represents a normal distribution of data shows what standard deviation represents.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9600" y="4495800"/>
            <a:ext cx="8001000" cy="2308225"/>
            <a:chOff x="609600" y="4495800"/>
            <a:chExt cx="8001000" cy="2308225"/>
          </a:xfrm>
        </p:grpSpPr>
        <p:sp>
          <p:nvSpPr>
            <p:cNvPr id="8199" name="Text Box 117"/>
            <p:cNvSpPr txBox="1">
              <a:spLocks noChangeArrowheads="1"/>
            </p:cNvSpPr>
            <p:nvPr/>
          </p:nvSpPr>
          <p:spPr bwMode="auto">
            <a:xfrm>
              <a:off x="609600" y="4495800"/>
              <a:ext cx="8001000" cy="230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Comic Sans MS" panose="030F0702030302020204" pitchFamily="66" charset="0"/>
                </a:rPr>
                <a:t>One standard deviation away from the mean (      ) in either direction on the horizontal axis accounts for around </a:t>
              </a:r>
              <a:r>
                <a:rPr lang="en-US" altLang="en-US" sz="2400">
                  <a:solidFill>
                    <a:srgbClr val="FF0000"/>
                  </a:solidFill>
                  <a:latin typeface="Comic Sans MS" panose="030F0702030302020204" pitchFamily="66" charset="0"/>
                </a:rPr>
                <a:t>68 percent </a:t>
              </a:r>
              <a:r>
                <a:rPr lang="en-US" altLang="en-US" sz="2400">
                  <a:latin typeface="Comic Sans MS" panose="030F0702030302020204" pitchFamily="66" charset="0"/>
                </a:rPr>
                <a:t>of the data. Two standard deviations away from the mean accounts for roughly </a:t>
              </a:r>
              <a:r>
                <a:rPr lang="en-US" altLang="en-US" sz="2400">
                  <a:solidFill>
                    <a:srgbClr val="FF0000"/>
                  </a:solidFill>
                  <a:latin typeface="Comic Sans MS" panose="030F0702030302020204" pitchFamily="66" charset="0"/>
                </a:rPr>
                <a:t>95 percent</a:t>
              </a:r>
              <a:r>
                <a:rPr lang="en-US" altLang="en-US" sz="2400">
                  <a:latin typeface="Comic Sans MS" panose="030F0702030302020204" pitchFamily="66" charset="0"/>
                </a:rPr>
                <a:t> of the data with three standard deviations representing about </a:t>
              </a:r>
              <a:r>
                <a:rPr lang="en-US" altLang="en-US" sz="2400">
                  <a:solidFill>
                    <a:srgbClr val="FF0000"/>
                  </a:solidFill>
                  <a:latin typeface="Comic Sans MS" panose="030F0702030302020204" pitchFamily="66" charset="0"/>
                </a:rPr>
                <a:t>99 percent </a:t>
              </a:r>
              <a:r>
                <a:rPr lang="en-US" altLang="en-US" sz="2400">
                  <a:latin typeface="Comic Sans MS" panose="030F0702030302020204" pitchFamily="66" charset="0"/>
                </a:rPr>
                <a:t>of the data. </a:t>
              </a:r>
            </a:p>
          </p:txBody>
        </p:sp>
        <p:graphicFrame>
          <p:nvGraphicFramePr>
            <p:cNvPr id="8200" name="Object 131"/>
            <p:cNvGraphicFramePr>
              <a:graphicFrameLocks noChangeAspect="1"/>
            </p:cNvGraphicFramePr>
            <p:nvPr/>
          </p:nvGraphicFramePr>
          <p:xfrm>
            <a:off x="7239000" y="4572000"/>
            <a:ext cx="3365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3" name="Equation" r:id="rId7" imgW="190335" imgH="215713" progId="Equation.DSMT4">
                    <p:embed/>
                  </p:oleObj>
                </mc:Choice>
                <mc:Fallback>
                  <p:oleObj name="Equation" r:id="rId7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4572000"/>
                          <a:ext cx="33655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6192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772400" cy="533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Standard Deviation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915400" cy="5334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860425" indent="-860425" eaLnBrk="1" hangingPunct="1">
              <a:buFont typeface="Wingdings" panose="05000000000000000000" pitchFamily="2" charset="2"/>
              <a:buNone/>
            </a:pPr>
            <a:r>
              <a:rPr lang="en-US" altLang="en-US" sz="4000" smtClean="0"/>
              <a:t> </a:t>
            </a:r>
          </a:p>
          <a:p>
            <a:pPr marL="860425" indent="-860425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Find the </a:t>
            </a:r>
            <a:r>
              <a:rPr lang="en-US" altLang="en-US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variance</a:t>
            </a:r>
            <a:r>
              <a:rPr lang="en-US" altLang="en-US" smtClean="0">
                <a:latin typeface="Comic Sans MS" panose="030F0702030302020204" pitchFamily="66" charset="0"/>
              </a:rPr>
              <a:t>.</a:t>
            </a:r>
          </a:p>
          <a:p>
            <a:pPr marL="860425" indent="-860425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       a) Find the </a:t>
            </a:r>
            <a:r>
              <a:rPr lang="en-US" altLang="en-US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mean</a:t>
            </a:r>
            <a:r>
              <a:rPr lang="en-US" altLang="en-US" smtClean="0">
                <a:latin typeface="Comic Sans MS" panose="030F0702030302020204" pitchFamily="66" charset="0"/>
              </a:rPr>
              <a:t> of the data.        </a:t>
            </a:r>
          </a:p>
          <a:p>
            <a:pPr marL="860425" indent="-860425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	b) Subtract the mean from each value.</a:t>
            </a:r>
          </a:p>
          <a:p>
            <a:pPr marL="860425" indent="-860425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    	c) Square each deviation of the mean.</a:t>
            </a:r>
          </a:p>
          <a:p>
            <a:pPr marL="860425" indent="-860425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    	d) Find the sum of the squares.</a:t>
            </a:r>
          </a:p>
          <a:p>
            <a:pPr marL="860425" indent="-860425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    	e) Divide the total by the number of     items.</a:t>
            </a:r>
          </a:p>
          <a:p>
            <a:pPr marL="860425" indent="-860425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mic Sans MS" panose="030F0702030302020204" pitchFamily="66" charset="0"/>
              </a:rPr>
              <a:t> Take the square root of the variance.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224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b="1" smtClean="0">
                <a:latin typeface="Comic Sans MS" panose="030F0702030302020204" pitchFamily="66" charset="0"/>
              </a:rPr>
              <a:t>Standard Deviation Formula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970712" cy="1106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Comic Sans MS" panose="030F0702030302020204" pitchFamily="66" charset="0"/>
              </a:rPr>
              <a:t>The standard deviation formula can be represented using Sigma Notation: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3373438"/>
          <a:ext cx="27432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3" imgW="1167893" imgH="482391" progId="Equation.DSMT4">
                  <p:embed/>
                </p:oleObj>
              </mc:Choice>
              <mc:Fallback>
                <p:oleObj name="Equation" r:id="rId3" imgW="1167893" imgH="482391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73438"/>
                        <a:ext cx="27432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143000" y="4800600"/>
            <a:ext cx="67818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Notice the standard deviation formula is the square root of the variance.</a:t>
            </a:r>
          </a:p>
        </p:txBody>
      </p:sp>
    </p:spTree>
    <p:extLst>
      <p:ext uri="{BB962C8B-B14F-4D97-AF65-F5344CB8AC3E}">
        <p14:creationId xmlns:p14="http://schemas.microsoft.com/office/powerpoint/2010/main" val="36019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752600" y="457200"/>
            <a:ext cx="60198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eaLnBrk="1" hangingPunct="1"/>
            <a:r>
              <a:rPr lang="en-US" altLang="en-US" sz="4000" b="1" smtClean="0">
                <a:solidFill>
                  <a:schemeClr val="tx1"/>
                </a:solidFill>
              </a:rPr>
              <a:t> </a:t>
            </a:r>
            <a: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Find the variance and </a:t>
            </a:r>
            <a:b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  standard deviation</a:t>
            </a:r>
          </a:p>
        </p:txBody>
      </p:sp>
      <p:sp>
        <p:nvSpPr>
          <p:cNvPr id="12291" name="Text Box 83"/>
          <p:cNvSpPr txBox="1">
            <a:spLocks noChangeArrowheads="1"/>
          </p:cNvSpPr>
          <p:nvPr/>
        </p:nvSpPr>
        <p:spPr bwMode="auto">
          <a:xfrm>
            <a:off x="609600" y="1933575"/>
            <a:ext cx="8610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2625" indent="-68262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>
                <a:solidFill>
                  <a:srgbClr val="006600"/>
                </a:solidFill>
                <a:latin typeface="Comic Sans MS" panose="030F0702030302020204" pitchFamily="66" charset="0"/>
              </a:rPr>
              <a:t>The math test scores of five students are:  92,88,80,68 and 52.</a:t>
            </a:r>
          </a:p>
        </p:txBody>
      </p:sp>
      <p:sp>
        <p:nvSpPr>
          <p:cNvPr id="12292" name="Text Box 84"/>
          <p:cNvSpPr txBox="1">
            <a:spLocks noChangeArrowheads="1"/>
          </p:cNvSpPr>
          <p:nvPr/>
        </p:nvSpPr>
        <p:spPr bwMode="auto">
          <a:xfrm>
            <a:off x="533400" y="3267075"/>
            <a:ext cx="8712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1) Find the </a:t>
            </a:r>
            <a:r>
              <a:rPr lang="en-US" altLang="en-US" sz="3200" b="1">
                <a:solidFill>
                  <a:srgbClr val="FF0000"/>
                </a:solidFill>
                <a:latin typeface="Comic Sans MS" panose="030F0702030302020204" pitchFamily="66" charset="0"/>
              </a:rPr>
              <a:t>mean</a:t>
            </a:r>
            <a:r>
              <a:rPr lang="en-US" altLang="en-US" sz="3200">
                <a:latin typeface="Comic Sans MS" panose="030F0702030302020204" pitchFamily="66" charset="0"/>
              </a:rPr>
              <a:t>: (92+88+80+68+52)/5 = 76.</a:t>
            </a:r>
          </a:p>
        </p:txBody>
      </p:sp>
      <p:sp>
        <p:nvSpPr>
          <p:cNvPr id="12293" name="Text Box 85"/>
          <p:cNvSpPr txBox="1">
            <a:spLocks noChangeArrowheads="1"/>
          </p:cNvSpPr>
          <p:nvPr/>
        </p:nvSpPr>
        <p:spPr bwMode="auto">
          <a:xfrm>
            <a:off x="533400" y="3886200"/>
            <a:ext cx="79248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2) Find the </a:t>
            </a:r>
            <a:r>
              <a:rPr lang="en-US" altLang="en-US" sz="3200" b="1">
                <a:solidFill>
                  <a:srgbClr val="FF0000"/>
                </a:solidFill>
                <a:latin typeface="Comic Sans MS" panose="030F0702030302020204" pitchFamily="66" charset="0"/>
              </a:rPr>
              <a:t>deviation from the mean</a:t>
            </a:r>
            <a:r>
              <a:rPr lang="en-US" altLang="en-US" sz="3200">
                <a:latin typeface="Comic Sans MS" panose="030F0702030302020204" pitchFamily="66" charset="0"/>
              </a:rPr>
              <a:t>:</a:t>
            </a:r>
            <a:r>
              <a:rPr lang="en-US" altLang="en-US" sz="2400">
                <a:latin typeface="Comic Sans MS" panose="030F0702030302020204" pitchFamily="66" charset="0"/>
              </a:rPr>
              <a:t>  </a:t>
            </a:r>
          </a:p>
          <a:p>
            <a:r>
              <a:rPr lang="en-US" altLang="en-US" sz="2400">
                <a:latin typeface="Times" panose="02020603050405020304" pitchFamily="18" charset="0"/>
              </a:rPr>
              <a:t>         </a:t>
            </a:r>
            <a:r>
              <a:rPr lang="en-US" altLang="en-US" sz="2800">
                <a:latin typeface="Times" panose="02020603050405020304" pitchFamily="18" charset="0"/>
              </a:rPr>
              <a:t>92-76=16</a:t>
            </a:r>
          </a:p>
          <a:p>
            <a:r>
              <a:rPr lang="en-US" altLang="en-US" sz="2800">
                <a:latin typeface="Times" panose="02020603050405020304" pitchFamily="18" charset="0"/>
              </a:rPr>
              <a:t>        88-76=12</a:t>
            </a:r>
          </a:p>
          <a:p>
            <a:r>
              <a:rPr lang="en-US" altLang="en-US" sz="2800">
                <a:latin typeface="Times" panose="02020603050405020304" pitchFamily="18" charset="0"/>
              </a:rPr>
              <a:t>        80-76=4</a:t>
            </a:r>
          </a:p>
          <a:p>
            <a:r>
              <a:rPr lang="en-US" altLang="en-US" sz="2800">
                <a:latin typeface="Times" panose="02020603050405020304" pitchFamily="18" charset="0"/>
              </a:rPr>
              <a:t>        68-76= -8</a:t>
            </a:r>
          </a:p>
          <a:p>
            <a:r>
              <a:rPr lang="en-US" altLang="en-US" sz="2800">
                <a:latin typeface="Times" panose="02020603050405020304" pitchFamily="18" charset="0"/>
              </a:rPr>
              <a:t>        52-76= -24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642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838200" y="3124200"/>
            <a:ext cx="76200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Times" panose="02020603050405020304" pitchFamily="18" charset="0"/>
              </a:rPr>
              <a:t>3) </a:t>
            </a:r>
            <a:r>
              <a:rPr lang="en-US" altLang="en-US" sz="3200">
                <a:latin typeface="Comic Sans MS" panose="030F0702030302020204" pitchFamily="66" charset="0"/>
              </a:rPr>
              <a:t>Square the  deviation from the                      mean: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        </a:t>
            </a:r>
          </a:p>
          <a:p>
            <a:r>
              <a:rPr lang="en-US" altLang="en-US" sz="2400">
                <a:latin typeface="Times" panose="02020603050405020304" pitchFamily="18" charset="0"/>
              </a:rPr>
              <a:t>        </a:t>
            </a:r>
          </a:p>
        </p:txBody>
      </p:sp>
      <p:grpSp>
        <p:nvGrpSpPr>
          <p:cNvPr id="13315" name="Group 6"/>
          <p:cNvGrpSpPr>
            <a:grpSpLocks/>
          </p:cNvGrpSpPr>
          <p:nvPr/>
        </p:nvGrpSpPr>
        <p:grpSpPr bwMode="auto">
          <a:xfrm>
            <a:off x="2743200" y="3733800"/>
            <a:ext cx="2133600" cy="2667000"/>
            <a:chOff x="2688" y="2544"/>
            <a:chExt cx="1344" cy="1535"/>
          </a:xfrm>
        </p:grpSpPr>
        <p:graphicFrame>
          <p:nvGraphicFramePr>
            <p:cNvPr id="12294" name="Object 7"/>
            <p:cNvGraphicFramePr>
              <a:graphicFrameLocks noChangeAspect="1"/>
            </p:cNvGraphicFramePr>
            <p:nvPr/>
          </p:nvGraphicFramePr>
          <p:xfrm>
            <a:off x="2736" y="3408"/>
            <a:ext cx="110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0" name="Equation" r:id="rId3" imgW="634725" imgH="228501" progId="Equation.DSMT4">
                    <p:embed/>
                  </p:oleObj>
                </mc:Choice>
                <mc:Fallback>
                  <p:oleObj name="Equation" r:id="rId3" imgW="6347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408"/>
                          <a:ext cx="1104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8"/>
            <p:cNvGraphicFramePr>
              <a:graphicFrameLocks noChangeAspect="1"/>
            </p:cNvGraphicFramePr>
            <p:nvPr/>
          </p:nvGraphicFramePr>
          <p:xfrm>
            <a:off x="2736" y="2544"/>
            <a:ext cx="120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1" name="Equation" r:id="rId5" imgW="685800" imgH="228600" progId="Equation.DSMT4">
                    <p:embed/>
                  </p:oleObj>
                </mc:Choice>
                <mc:Fallback>
                  <p:oleObj name="Equation" r:id="rId5" imgW="68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544"/>
                          <a:ext cx="1200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9"/>
            <p:cNvGraphicFramePr>
              <a:graphicFrameLocks noChangeAspect="1"/>
            </p:cNvGraphicFramePr>
            <p:nvPr/>
          </p:nvGraphicFramePr>
          <p:xfrm>
            <a:off x="2736" y="2832"/>
            <a:ext cx="960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2" name="Equation" r:id="rId7" imgW="672808" imgH="228501" progId="Equation.DSMT4">
                    <p:embed/>
                  </p:oleObj>
                </mc:Choice>
                <mc:Fallback>
                  <p:oleObj name="Equation" r:id="rId7" imgW="67280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832"/>
                          <a:ext cx="960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10"/>
            <p:cNvGraphicFramePr>
              <a:graphicFrameLocks noChangeAspect="1"/>
            </p:cNvGraphicFramePr>
            <p:nvPr/>
          </p:nvGraphicFramePr>
          <p:xfrm>
            <a:off x="2688" y="3120"/>
            <a:ext cx="124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3" name="Equation" r:id="rId9" imgW="545863" imgH="228501" progId="Equation.DSMT4">
                    <p:embed/>
                  </p:oleObj>
                </mc:Choice>
                <mc:Fallback>
                  <p:oleObj name="Equation" r:id="rId9" imgW="54586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20"/>
                          <a:ext cx="124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1"/>
            <p:cNvGraphicFramePr>
              <a:graphicFrameLocks noChangeAspect="1"/>
            </p:cNvGraphicFramePr>
            <p:nvPr/>
          </p:nvGraphicFramePr>
          <p:xfrm>
            <a:off x="2736" y="3696"/>
            <a:ext cx="1296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4" name="Equation" r:id="rId11" imgW="774364" imgH="228501" progId="Equation.DSMT4">
                    <p:embed/>
                  </p:oleObj>
                </mc:Choice>
                <mc:Fallback>
                  <p:oleObj name="Equation" r:id="rId11" imgW="77436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96"/>
                          <a:ext cx="1296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2" name="Rectangle 1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8580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Find the variance and </a:t>
            </a:r>
            <a:b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  standard deviation</a:t>
            </a:r>
          </a:p>
        </p:txBody>
      </p:sp>
      <p:sp>
        <p:nvSpPr>
          <p:cNvPr id="12293" name="Text Box 1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66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600" smtClean="0">
                <a:solidFill>
                  <a:srgbClr val="006600"/>
                </a:solidFill>
                <a:latin typeface="Comic Sans MS" panose="030F0702030302020204" pitchFamily="66" charset="0"/>
              </a:rPr>
              <a:t>The math test scores of five students are:   92,88,80,68 and 52.</a:t>
            </a:r>
          </a:p>
        </p:txBody>
      </p:sp>
    </p:spTree>
    <p:extLst>
      <p:ext uri="{BB962C8B-B14F-4D97-AF65-F5344CB8AC3E}">
        <p14:creationId xmlns:p14="http://schemas.microsoft.com/office/powerpoint/2010/main" val="15326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752600" y="381000"/>
            <a:ext cx="60198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Find the variance and </a:t>
            </a:r>
            <a:b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  standard deviation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2625" indent="-68262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06600"/>
                </a:solidFill>
                <a:latin typeface="Comic Sans MS" panose="030F0702030302020204" pitchFamily="66" charset="0"/>
              </a:rPr>
              <a:t>The math test scores of five students are:  92,88,80,68 and 52.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8200" y="3124200"/>
            <a:ext cx="762000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 eaLnBrk="0" hangingPunct="0">
              <a:tabLst>
                <a:tab pos="5207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207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207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207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207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4) Find the sum of the squares of the deviation from the mean:</a:t>
            </a:r>
          </a:p>
          <a:p>
            <a:r>
              <a:rPr lang="en-US" altLang="en-US" sz="3200">
                <a:latin typeface="Comic Sans MS" panose="030F0702030302020204" pitchFamily="66" charset="0"/>
              </a:rPr>
              <a:t>         256+144+16+64+576= 1056</a:t>
            </a:r>
          </a:p>
          <a:p>
            <a:r>
              <a:rPr lang="en-US" altLang="en-US" sz="3200">
                <a:solidFill>
                  <a:srgbClr val="FF0000"/>
                </a:solidFill>
                <a:latin typeface="Times" panose="02020603050405020304" pitchFamily="18" charset="0"/>
              </a:rPr>
              <a:t>     </a:t>
            </a:r>
            <a:endParaRPr lang="en-US" altLang="en-US" sz="3200">
              <a:latin typeface="Times" panose="02020603050405020304" pitchFamily="18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81000" y="4648200"/>
            <a:ext cx="6858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69963" indent="-50641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5) Divide by the number of data items to find the </a:t>
            </a:r>
            <a:r>
              <a:rPr lang="en-US" altLang="en-US" sz="3200" b="1">
                <a:solidFill>
                  <a:srgbClr val="FF0000"/>
                </a:solidFill>
                <a:latin typeface="Comic Sans MS" panose="030F0702030302020204" pitchFamily="66" charset="0"/>
              </a:rPr>
              <a:t>variance</a:t>
            </a:r>
            <a:r>
              <a:rPr lang="en-US" altLang="en-US" sz="3200">
                <a:latin typeface="Comic Sans MS" panose="030F0702030302020204" pitchFamily="66" charset="0"/>
              </a:rPr>
              <a:t>:  </a:t>
            </a:r>
          </a:p>
          <a:p>
            <a:r>
              <a:rPr lang="en-US" altLang="en-US" sz="3200">
                <a:latin typeface="Comic Sans MS" panose="030F0702030302020204" pitchFamily="66" charset="0"/>
              </a:rPr>
              <a:t>         1056/5 = 211.2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331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Find the variance and </a:t>
            </a:r>
            <a:b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US" altLang="en-US" sz="4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  standard deviation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66800" y="1905000"/>
            <a:ext cx="78486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2625" indent="-68262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06600"/>
                </a:solidFill>
                <a:latin typeface="Comic Sans MS" panose="030F0702030302020204" pitchFamily="66" charset="0"/>
              </a:rPr>
              <a:t>The math test scores of five students are:   92,88,80,68 and 52.</a:t>
            </a:r>
          </a:p>
        </p:txBody>
      </p:sp>
      <p:grpSp>
        <p:nvGrpSpPr>
          <p:cNvPr id="14340" name="Group 9"/>
          <p:cNvGrpSpPr>
            <a:grpSpLocks/>
          </p:cNvGrpSpPr>
          <p:nvPr/>
        </p:nvGrpSpPr>
        <p:grpSpPr bwMode="auto">
          <a:xfrm>
            <a:off x="609600" y="3352800"/>
            <a:ext cx="6858000" cy="1493838"/>
            <a:chOff x="384" y="2112"/>
            <a:chExt cx="4320" cy="941"/>
          </a:xfrm>
        </p:grpSpPr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384" y="2112"/>
              <a:ext cx="4320" cy="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63550" indent="-176213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latin typeface="Comic Sans MS" panose="030F0702030302020204" pitchFamily="66" charset="0"/>
                </a:rPr>
                <a:t>6) Find the square root of the      	variance:</a:t>
              </a:r>
              <a:r>
                <a:rPr lang="en-US" altLang="en-US" sz="2400">
                  <a:latin typeface="Comic Sans MS" panose="030F0702030302020204" pitchFamily="66" charset="0"/>
                </a:rPr>
                <a:t>  </a:t>
              </a:r>
            </a:p>
            <a:p>
              <a:r>
                <a:rPr lang="en-US" altLang="en-US" sz="2400">
                  <a:latin typeface="Times" panose="02020603050405020304" pitchFamily="18" charset="0"/>
                </a:rPr>
                <a:t>         </a:t>
              </a:r>
              <a:r>
                <a:rPr lang="en-US" altLang="en-US" sz="2800">
                  <a:latin typeface="Times" panose="02020603050405020304" pitchFamily="18" charset="0"/>
                </a:rPr>
                <a:t>   </a:t>
              </a:r>
            </a:p>
          </p:txBody>
        </p:sp>
        <p:graphicFrame>
          <p:nvGraphicFramePr>
            <p:cNvPr id="14343" name="Object 6"/>
            <p:cNvGraphicFramePr>
              <a:graphicFrameLocks noChangeAspect="1"/>
            </p:cNvGraphicFramePr>
            <p:nvPr/>
          </p:nvGraphicFramePr>
          <p:xfrm>
            <a:off x="2112" y="2400"/>
            <a:ext cx="19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4" name="Equation" r:id="rId4" imgW="977900" imgH="228600" progId="Equation.DSMT4">
                    <p:embed/>
                  </p:oleObj>
                </mc:Choice>
                <mc:Fallback>
                  <p:oleObj name="Equation" r:id="rId4" imgW="977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400"/>
                          <a:ext cx="1920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143000" y="4876800"/>
            <a:ext cx="739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>
                <a:latin typeface="Comic Sans MS" panose="030F0702030302020204" pitchFamily="66" charset="0"/>
              </a:rPr>
              <a:t>Thus the </a:t>
            </a:r>
            <a:r>
              <a:rPr lang="en-US" altLang="en-US" sz="3600" b="1">
                <a:solidFill>
                  <a:schemeClr val="hlink"/>
                </a:solidFill>
                <a:latin typeface="Comic Sans MS" panose="030F0702030302020204" pitchFamily="66" charset="0"/>
              </a:rPr>
              <a:t>standard deviation</a:t>
            </a:r>
            <a:r>
              <a:rPr lang="en-US" altLang="en-US" sz="3600" b="1">
                <a:latin typeface="Comic Sans MS" panose="030F0702030302020204" pitchFamily="66" charset="0"/>
              </a:rPr>
              <a:t> of the test scores is </a:t>
            </a:r>
            <a:r>
              <a:rPr lang="en-US" altLang="en-US" sz="3600" b="1">
                <a:solidFill>
                  <a:schemeClr val="hlink"/>
                </a:solidFill>
                <a:latin typeface="Comic Sans MS" panose="030F0702030302020204" pitchFamily="66" charset="0"/>
              </a:rPr>
              <a:t>14.53</a:t>
            </a:r>
            <a:r>
              <a:rPr lang="en-US" altLang="en-US" sz="3600" b="1">
                <a:latin typeface="Comic Sans MS" panose="030F0702030302020204" pitchFamily="66" charset="0"/>
              </a:rPr>
              <a:t>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88635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14400"/>
            <a:ext cx="7772400" cy="533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Standard Deviation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257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609600" indent="-36513" eaLnBrk="1" hangingPunct="1">
              <a:buFont typeface="Wingdings" panose="05000000000000000000" pitchFamily="2" charset="2"/>
              <a:buNone/>
            </a:pPr>
            <a:endParaRPr lang="en-US" altLang="en-US" sz="4000" smtClean="0"/>
          </a:p>
          <a:p>
            <a:pPr marL="609600" indent="-36513" eaLnBrk="1" hangingPunct="1">
              <a:buFont typeface="Wingdings" panose="05000000000000000000" pitchFamily="2" charset="2"/>
              <a:buNone/>
            </a:pPr>
            <a:r>
              <a:rPr lang="en-US" altLang="en-US" sz="4000" smtClean="0">
                <a:solidFill>
                  <a:srgbClr val="008000"/>
                </a:solidFill>
                <a:latin typeface="Comic Sans MS" panose="030F0702030302020204" pitchFamily="66" charset="0"/>
              </a:rPr>
              <a:t>A different math class took the same test with these five test scores: 92,92,92,52,52.</a:t>
            </a:r>
          </a:p>
          <a:p>
            <a:pPr marL="609600" indent="-36513" eaLnBrk="1" hangingPunct="1">
              <a:buFont typeface="Wingdings" panose="05000000000000000000" pitchFamily="2" charset="2"/>
              <a:buNone/>
            </a:pPr>
            <a:endParaRPr lang="en-US" altLang="en-US" sz="4000" smtClean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marL="609600" indent="-36513" eaLnBrk="1" hangingPunct="1">
              <a:buFont typeface="Wingdings" panose="05000000000000000000" pitchFamily="2" charset="2"/>
              <a:buNone/>
            </a:pPr>
            <a:r>
              <a:rPr lang="en-US" altLang="en-US" sz="4000" smtClean="0">
                <a:solidFill>
                  <a:srgbClr val="008000"/>
                </a:solidFill>
                <a:latin typeface="Comic Sans MS" panose="030F0702030302020204" pitchFamily="66" charset="0"/>
              </a:rPr>
              <a:t>Find the </a:t>
            </a:r>
            <a:r>
              <a:rPr lang="en-US" altLang="en-US" sz="4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standard deviation</a:t>
            </a:r>
            <a:r>
              <a:rPr lang="en-US" altLang="en-US" sz="4000" smtClean="0">
                <a:solidFill>
                  <a:srgbClr val="008000"/>
                </a:solidFill>
                <a:latin typeface="Comic Sans MS" panose="030F0702030302020204" pitchFamily="66" charset="0"/>
              </a:rPr>
              <a:t> for this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83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154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>
                <a:solidFill>
                  <a:srgbClr val="0000FF"/>
                </a:solidFill>
                <a:latin typeface="Comic Sans MS" panose="030F0702030302020204" pitchFamily="66" charset="0"/>
              </a:rPr>
              <a:t>Hint:</a:t>
            </a:r>
            <a:r>
              <a:rPr lang="en-US" altLang="en-US" sz="2400">
                <a:latin typeface="Times" panose="02020603050405020304" pitchFamily="18" charset="0"/>
              </a:rPr>
              <a:t>   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838200" y="762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3200">
                <a:latin typeface="Comic Sans MS" panose="030F0702030302020204" pitchFamily="66" charset="0"/>
              </a:rPr>
              <a:t>Find the </a:t>
            </a:r>
            <a:r>
              <a:rPr lang="en-US" altLang="en-US" sz="3200" b="1">
                <a:solidFill>
                  <a:srgbClr val="FF0000"/>
                </a:solidFill>
                <a:latin typeface="Comic Sans MS" panose="030F0702030302020204" pitchFamily="66" charset="0"/>
              </a:rPr>
              <a:t>mean</a:t>
            </a:r>
            <a:r>
              <a:rPr lang="en-US" altLang="en-US" sz="3200">
                <a:latin typeface="Comic Sans MS" panose="030F0702030302020204" pitchFamily="66" charset="0"/>
              </a:rPr>
              <a:t> of the data.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en-US" sz="3200">
                <a:latin typeface="Comic Sans MS" panose="030F0702030302020204" pitchFamily="66" charset="0"/>
              </a:rPr>
              <a:t>Subtract the mean from each value – called the </a:t>
            </a:r>
            <a:r>
              <a:rPr lang="en-US" altLang="en-US" sz="3200" b="1">
                <a:solidFill>
                  <a:srgbClr val="FF0000"/>
                </a:solidFill>
                <a:latin typeface="Comic Sans MS" panose="030F0702030302020204" pitchFamily="66" charset="0"/>
              </a:rPr>
              <a:t>deviation from the mean</a:t>
            </a:r>
            <a:r>
              <a:rPr lang="en-US" altLang="en-US" sz="320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en-US" sz="3200">
                <a:latin typeface="Comic Sans MS" panose="030F0702030302020204" pitchFamily="66" charset="0"/>
              </a:rPr>
              <a:t>Square each deviation of the mean.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en-US" sz="3200">
                <a:latin typeface="Comic Sans MS" panose="030F0702030302020204" pitchFamily="66" charset="0"/>
              </a:rPr>
              <a:t>Find the sum of the squares.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en-US" sz="3200">
                <a:latin typeface="Comic Sans MS" panose="030F0702030302020204" pitchFamily="66" charset="0"/>
              </a:rPr>
              <a:t>Divide the total by the number of items – result is the </a:t>
            </a:r>
            <a:r>
              <a:rPr lang="en-US" altLang="en-US" sz="3200" b="1">
                <a:solidFill>
                  <a:srgbClr val="FF0000"/>
                </a:solidFill>
                <a:latin typeface="Comic Sans MS" panose="030F0702030302020204" pitchFamily="66" charset="0"/>
              </a:rPr>
              <a:t>variance</a:t>
            </a:r>
            <a:r>
              <a:rPr lang="en-US" altLang="en-US" sz="3200">
                <a:latin typeface="Comic Sans MS" panose="030F0702030302020204" pitchFamily="66" charset="0"/>
              </a:rPr>
              <a:t>. 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en-US" sz="3200">
                <a:latin typeface="Comic Sans MS" panose="030F0702030302020204" pitchFamily="66" charset="0"/>
              </a:rPr>
              <a:t>Take the square root of the variance – result is the </a:t>
            </a:r>
            <a:r>
              <a:rPr lang="en-US" altLang="en-US" sz="3200" b="1">
                <a:solidFill>
                  <a:srgbClr val="FF0000"/>
                </a:solidFill>
                <a:latin typeface="Comic Sans MS" panose="030F0702030302020204" pitchFamily="66" charset="0"/>
              </a:rPr>
              <a:t>standard deviation</a:t>
            </a:r>
            <a:r>
              <a:rPr lang="en-US" altLang="en-US" sz="320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endParaRPr lang="en-US" altLang="en-US" sz="3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1524000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descriptive statistics?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term "mean" in the context of descriptive statistics.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median of a dataset calculated?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mode of a dataset represent?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concept of "range" in descriptive statistics.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"standard deviation" and what does it indicate about a dataset?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variance related to standard deviation?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what a histogram is used for in descriptive statistics.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"box plot" and what information does it convey?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 a population and a sample in statistics.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23E24-DB39-42C0-B68A-1B55AF8C655F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0188"/>
            <a:ext cx="7883525" cy="10144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450" y="1717675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 eaLnBrk="1" hangingPunct="1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213350"/>
          </a:xfrm>
        </p:spPr>
        <p:txBody>
          <a:bodyPr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Books:</a:t>
            </a: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Research Papers:</a:t>
            </a: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Carmichael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Iain, and J. S. Marron. "Data science vs. statistics: two cultures?."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 Journal of Statistics and Data Science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1.1 (2018): 117-138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Johanna, et al. "Data science in statistics curricula: Preparing students to “think with data”."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69.4 (2015):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343-353.</a:t>
            </a:r>
          </a:p>
          <a:p>
            <a:pPr marL="3429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Websites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https://365datascience.com/resources-center/course-notes/statistics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https://www.geeksforgeeks.org/7-basic-statistics-concepts-for-data-science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Videos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10741" lvl="1" fontAlgn="auto">
              <a:spcAft>
                <a:spcPts val="0"/>
              </a:spcAft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https://www.youtube.com/playlist?list=PLZ2ps__7DhBYrMs3zybOqr1DzMFCX49xG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20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0" y="857250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7010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7626350" y="857250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550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93688" y="4703763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1114425" y="2544763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1981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2173288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7800" y="971550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7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3086100" y="4903788"/>
            <a:ext cx="3014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39938" y="479425"/>
            <a:ext cx="4267200" cy="423863"/>
          </a:xfrm>
          <a:extLst/>
        </p:spPr>
        <p:txBody>
          <a:bodyPr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877888" y="941388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1338" y="1801813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928688"/>
            <a:ext cx="7883525" cy="644525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698625"/>
          <a:ext cx="7473950" cy="3259963"/>
        </p:xfrm>
        <a:graphic>
          <a:graphicData uri="http://schemas.openxmlformats.org/drawingml/2006/table">
            <a:tbl>
              <a:tblPr/>
              <a:tblGrid>
                <a:gridCol w="1649413"/>
                <a:gridCol w="5824537"/>
              </a:tblGrid>
              <a:tr h="39687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Statistics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09696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Statistics and Bayes Theorem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statistics basics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Mean, median, and mode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the central tendency measures</a:t>
                      </a:r>
                      <a:b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Theorem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Visualization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visualization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and interpretation of graphs, plot, and measures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5999163" cy="4587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1371600"/>
            <a:ext cx="8234362" cy="4984750"/>
          </a:xfrm>
        </p:spPr>
        <p:txBody>
          <a:bodyPr>
            <a:no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978-1492072942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978-1071614174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914400"/>
            <a:ext cx="2819400" cy="6858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Variance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048000"/>
          </a:xfrm>
        </p:spPr>
        <p:txBody>
          <a:bodyPr/>
          <a:lstStyle/>
          <a:p>
            <a:pPr marL="463550" lvl="1" indent="-6350" eaLnBrk="1" hangingPunct="1">
              <a:buFont typeface="Wingdings" panose="05000000000000000000" pitchFamily="2" charset="2"/>
              <a:buNone/>
            </a:pPr>
            <a:r>
              <a:rPr lang="en-US" altLang="en-US" sz="4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Variance</a:t>
            </a:r>
            <a:r>
              <a:rPr lang="en-US" altLang="en-US" sz="4000" smtClean="0">
                <a:latin typeface="Comic Sans MS" panose="030F0702030302020204" pitchFamily="66" charset="0"/>
              </a:rPr>
              <a:t> is the average squared deviation from the mean of a set of data. It is used to find the </a:t>
            </a:r>
            <a:r>
              <a:rPr lang="en-US" altLang="en-US" sz="4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standard deviation</a:t>
            </a:r>
            <a:r>
              <a:rPr lang="en-US" altLang="en-US" sz="4000" smtClean="0">
                <a:latin typeface="Comic Sans MS" panose="030F0702030302020204" pitchFamily="66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3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5638800" cy="1462088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Variance Formula</a:t>
            </a:r>
          </a:p>
        </p:txBody>
      </p:sp>
      <p:grpSp>
        <p:nvGrpSpPr>
          <p:cNvPr id="7171" name="Group 18"/>
          <p:cNvGrpSpPr>
            <a:grpSpLocks/>
          </p:cNvGrpSpPr>
          <p:nvPr/>
        </p:nvGrpSpPr>
        <p:grpSpPr bwMode="auto">
          <a:xfrm>
            <a:off x="609600" y="2057400"/>
            <a:ext cx="7620000" cy="2062163"/>
            <a:chOff x="528" y="1296"/>
            <a:chExt cx="4800" cy="1299"/>
          </a:xfrm>
        </p:grpSpPr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528" y="1296"/>
              <a:ext cx="4800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latin typeface="Comic Sans MS" panose="030F0702030302020204" pitchFamily="66" charset="0"/>
                </a:rPr>
                <a:t>The </a:t>
              </a:r>
              <a:r>
                <a:rPr lang="en-US" altLang="en-US" sz="3200">
                  <a:solidFill>
                    <a:schemeClr val="hlink"/>
                  </a:solidFill>
                  <a:latin typeface="Comic Sans MS" panose="030F0702030302020204" pitchFamily="66" charset="0"/>
                </a:rPr>
                <a:t>variance</a:t>
              </a:r>
              <a:r>
                <a:rPr lang="en-US" altLang="en-US" sz="3200">
                  <a:latin typeface="Comic Sans MS" panose="030F0702030302020204" pitchFamily="66" charset="0"/>
                </a:rPr>
                <a:t> formula includes the Sigma Notation,     , which represents the sum of all the items to the right of Sigma.</a:t>
              </a:r>
            </a:p>
          </p:txBody>
        </p:sp>
        <p:graphicFrame>
          <p:nvGraphicFramePr>
            <p:cNvPr id="5130" name="Object 8"/>
            <p:cNvGraphicFramePr>
              <a:graphicFrameLocks noChangeAspect="1"/>
            </p:cNvGraphicFramePr>
            <p:nvPr/>
          </p:nvGraphicFramePr>
          <p:xfrm>
            <a:off x="2496" y="1593"/>
            <a:ext cx="139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74" name="Equation" r:id="rId3" imgW="304536" imgH="253780" progId="Equation.DSMT4">
                    <p:embed/>
                  </p:oleObj>
                </mc:Choice>
                <mc:Fallback>
                  <p:oleObj name="Equation" r:id="rId3" imgW="304536" imgH="253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93"/>
                          <a:ext cx="1392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2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3200" y="3581400"/>
          <a:ext cx="22860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5" imgW="748975" imgH="431613" progId="Equation.DSMT4">
                  <p:embed/>
                </p:oleObj>
              </mc:Choice>
              <mc:Fallback>
                <p:oleObj name="Equation" r:id="rId5" imgW="748975" imgH="431613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22860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2270125" y="4222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" y="4953000"/>
            <a:ext cx="7162800" cy="1066800"/>
            <a:chOff x="762000" y="4800600"/>
            <a:chExt cx="7162800" cy="1066800"/>
          </a:xfrm>
        </p:grpSpPr>
        <p:sp>
          <p:nvSpPr>
            <p:cNvPr id="5127" name="Text Box 19"/>
            <p:cNvSpPr txBox="1">
              <a:spLocks noChangeArrowheads="1"/>
            </p:cNvSpPr>
            <p:nvPr/>
          </p:nvSpPr>
          <p:spPr bwMode="auto">
            <a:xfrm>
              <a:off x="762000" y="4800600"/>
              <a:ext cx="71628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FF0000"/>
                  </a:solidFill>
                  <a:latin typeface="Comic Sans MS" panose="030F0702030302020204" pitchFamily="66" charset="0"/>
                </a:rPr>
                <a:t>Mean</a:t>
              </a:r>
              <a:r>
                <a:rPr lang="en-US" altLang="en-US" sz="3200">
                  <a:latin typeface="Comic Sans MS" panose="030F0702030302020204" pitchFamily="66" charset="0"/>
                </a:rPr>
                <a:t> is represented by      and </a:t>
              </a:r>
              <a:r>
                <a:rPr lang="en-US" altLang="en-US" sz="3200" b="1" i="1">
                  <a:latin typeface="Comic Sans MS" panose="030F0702030302020204" pitchFamily="66" charset="0"/>
                </a:rPr>
                <a:t>n</a:t>
              </a:r>
              <a:r>
                <a:rPr lang="en-US" altLang="en-US" sz="3200">
                  <a:latin typeface="Comic Sans MS" panose="030F0702030302020204" pitchFamily="66" charset="0"/>
                </a:rPr>
                <a:t>  is the number of items.</a:t>
              </a:r>
            </a:p>
          </p:txBody>
        </p:sp>
        <p:graphicFrame>
          <p:nvGraphicFramePr>
            <p:cNvPr id="5128" name="Object 16"/>
            <p:cNvGraphicFramePr>
              <a:graphicFrameLocks noChangeAspect="1"/>
            </p:cNvGraphicFramePr>
            <p:nvPr/>
          </p:nvGraphicFramePr>
          <p:xfrm>
            <a:off x="5410200" y="4876800"/>
            <a:ext cx="4921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76" name="Equation" r:id="rId7" imgW="152268" imgH="164957" progId="Equation.DSMT4">
                    <p:embed/>
                  </p:oleObj>
                </mc:Choice>
                <mc:Fallback>
                  <p:oleObj name="Equation" r:id="rId7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4876800"/>
                          <a:ext cx="4921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11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Variance</a:t>
            </a: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2133600" y="5105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2193925" y="2327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614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301750" y="1963738"/>
            <a:ext cx="6821488" cy="16398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latin typeface="Comic Sans MS" pitchFamily="66" charset="0"/>
              </a:rPr>
              <a:t>1.    Find the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mean</a:t>
            </a:r>
            <a:r>
              <a:rPr lang="en-US" sz="2400" dirty="0" smtClean="0">
                <a:latin typeface="Comic Sans MS" pitchFamily="66" charset="0"/>
              </a:rPr>
              <a:t> of the data.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800" dirty="0" smtClean="0">
                <a:latin typeface="Comic Sans MS" pitchFamily="66" charset="0"/>
              </a:rPr>
              <a:t>      </a:t>
            </a:r>
            <a:r>
              <a:rPr lang="en-US" sz="2400" dirty="0" smtClean="0">
                <a:latin typeface="Comic Sans MS" pitchFamily="66" charset="0"/>
              </a:rPr>
              <a:t>Hint – mean is the average so add up the    values and divide by the number of items.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08100" y="5346700"/>
            <a:ext cx="682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Comic Sans MS" panose="030F0702030302020204" pitchFamily="66" charset="0"/>
              </a:rPr>
              <a:t>5.   Divide the total by the number of items. </a:t>
            </a:r>
            <a:r>
              <a:rPr lang="en-US" altLang="en-US"/>
              <a:t>  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95400" y="4849813"/>
            <a:ext cx="4822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4.   </a:t>
            </a:r>
            <a:r>
              <a:rPr lang="en-US" altLang="en-US" sz="2400">
                <a:latin typeface="Comic Sans MS" panose="030F0702030302020204" pitchFamily="66" charset="0"/>
              </a:rPr>
              <a:t>Find the sum of the squares.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4259263"/>
            <a:ext cx="575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Comic Sans MS" panose="030F0702030302020204" pitchFamily="66" charset="0"/>
              </a:rPr>
              <a:t>3.   Square each deviation of the mean.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6825" y="3381375"/>
            <a:ext cx="7724775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eriod" startAt="2"/>
              <a:defRPr/>
            </a:pPr>
            <a:r>
              <a:rPr lang="en-US" sz="2400" dirty="0">
                <a:latin typeface="Comic Sans MS" pitchFamily="66" charset="0"/>
                <a:cs typeface="+mn-cs"/>
              </a:rPr>
              <a:t> Subtract the mean from each value – the</a:t>
            </a:r>
          </a:p>
          <a:p>
            <a:pPr eaLnBrk="0" hangingPunct="0">
              <a:defRPr/>
            </a:pPr>
            <a:r>
              <a:rPr lang="en-US" sz="2400" dirty="0">
                <a:latin typeface="Comic Sans MS" pitchFamily="66" charset="0"/>
                <a:cs typeface="+mn-cs"/>
              </a:rPr>
              <a:t>      result is called the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+mn-cs"/>
              </a:rPr>
              <a:t>deviation from the mean</a:t>
            </a:r>
            <a:r>
              <a:rPr lang="en-US" sz="2400" dirty="0">
                <a:latin typeface="Comic Sans MS" pitchFamily="66" charset="0"/>
                <a:cs typeface="+mn-cs"/>
              </a:rPr>
              <a:t>.</a:t>
            </a:r>
          </a:p>
          <a:p>
            <a:pPr eaLnBrk="0" hangingPunct="0"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09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533400"/>
            <a:ext cx="7793037" cy="13525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eaLnBrk="1" hangingPunct="1"/>
            <a:r>
              <a:rPr lang="en-US" altLang="en-US" sz="48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Standard Deviation</a:t>
            </a:r>
          </a:p>
        </p:txBody>
      </p:sp>
      <p:sp>
        <p:nvSpPr>
          <p:cNvPr id="8195" name="Rectangle 63"/>
          <p:cNvSpPr>
            <a:spLocks noChangeArrowheads="1"/>
          </p:cNvSpPr>
          <p:nvPr/>
        </p:nvSpPr>
        <p:spPr bwMode="auto">
          <a:xfrm>
            <a:off x="685800" y="2057400"/>
            <a:ext cx="8153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400" b="1">
                <a:solidFill>
                  <a:srgbClr val="FF0000"/>
                </a:solidFill>
                <a:latin typeface="Comic Sans MS" panose="030F0702030302020204" pitchFamily="66" charset="0"/>
              </a:rPr>
              <a:t>Standard Deviation</a:t>
            </a:r>
            <a:r>
              <a:rPr lang="en-US" altLang="en-US" sz="3400">
                <a:latin typeface="Comic Sans MS" panose="030F0702030302020204" pitchFamily="66" charset="0"/>
              </a:rPr>
              <a:t> shows the variation in data. If the data is close together, the standard deviation will be small. If the data is spread out, the standard deviation will be large.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600"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600" b="1">
              <a:solidFill>
                <a:srgbClr val="CF0E30"/>
              </a:solidFill>
            </a:endParaRPr>
          </a:p>
        </p:txBody>
      </p:sp>
      <p:grpSp>
        <p:nvGrpSpPr>
          <p:cNvPr id="8196" name="Group 68"/>
          <p:cNvGrpSpPr>
            <a:grpSpLocks/>
          </p:cNvGrpSpPr>
          <p:nvPr/>
        </p:nvGrpSpPr>
        <p:grpSpPr bwMode="auto">
          <a:xfrm>
            <a:off x="381000" y="5105400"/>
            <a:ext cx="8534400" cy="1219200"/>
            <a:chOff x="240" y="3024"/>
            <a:chExt cx="5376" cy="768"/>
          </a:xfrm>
        </p:grpSpPr>
        <p:sp>
          <p:nvSpPr>
            <p:cNvPr id="7173" name="Rectangle 64"/>
            <p:cNvSpPr>
              <a:spLocks noChangeArrowheads="1"/>
            </p:cNvSpPr>
            <p:nvPr/>
          </p:nvSpPr>
          <p:spPr bwMode="auto">
            <a:xfrm>
              <a:off x="240" y="3024"/>
              <a:ext cx="537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>
              <a:lvl1pPr marL="231775" indent="-231775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3600" b="1">
                  <a:solidFill>
                    <a:srgbClr val="FF0000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en-US" sz="34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Standard Deviation</a:t>
              </a:r>
              <a:r>
                <a:rPr lang="en-US" altLang="en-US" sz="3400">
                  <a:latin typeface="Comic Sans MS" panose="030F0702030302020204" pitchFamily="66" charset="0"/>
                </a:rPr>
                <a:t> is often denoted                  by the lowercase Greek letter sigma</a:t>
              </a:r>
              <a:r>
                <a:rPr lang="en-US" altLang="en-US" sz="3400"/>
                <a:t>,</a:t>
              </a:r>
              <a:r>
                <a:rPr lang="en-US" altLang="en-US" sz="3400">
                  <a:solidFill>
                    <a:srgbClr val="CF0E30"/>
                  </a:solidFill>
                </a:rPr>
                <a:t>    </a:t>
              </a:r>
              <a:r>
                <a:rPr lang="en-US" altLang="en-US" sz="3400"/>
                <a:t>.</a:t>
              </a:r>
            </a:p>
          </p:txBody>
        </p:sp>
        <p:graphicFrame>
          <p:nvGraphicFramePr>
            <p:cNvPr id="7174" name="Object 66"/>
            <p:cNvGraphicFramePr>
              <a:graphicFrameLocks noChangeAspect="1"/>
            </p:cNvGraphicFramePr>
            <p:nvPr/>
          </p:nvGraphicFramePr>
          <p:xfrm>
            <a:off x="5136" y="3348"/>
            <a:ext cx="43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98" name="Equation" r:id="rId5" imgW="152334" imgH="139639" progId="Equation.DSMT4">
                    <p:embed/>
                  </p:oleObj>
                </mc:Choice>
                <mc:Fallback>
                  <p:oleObj name="Equation" r:id="rId5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348"/>
                          <a:ext cx="43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734286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707F4DA2FFA44B0B2C35F7BFA940927"/>
  <p:tag name="SLIDEID" val="D707F4DA2FFA44B0B2C35F7BFA940927"/>
  <p:tag name="SLIDEORDER" val="1"/>
  <p:tag name="SLIDETYPE" val="Q"/>
  <p:tag name="DEMOGRAPHIC" val="False"/>
  <p:tag name="SPEEDSCORING" val="False"/>
  <p:tag name="VALUES" val="Correct¤Incorrect"/>
  <p:tag name="QUESTIONALIAS" val="Is this relation a function?{(1,3), (2,3), (3,3)}"/>
  <p:tag name="ANSWERSALIAS" val="Yes¤No"/>
  <p:tag name="TOTALRESPONSES" val="32"/>
  <p:tag name="SLICED" val="False"/>
  <p:tag name="RESPONSES" val="COM12,1,32,1;1;2;2;1;2;1;2;1;2;2;1;1;1;1;2;1;1;1;1;2;2;1;2;2;2;2;2;2;2;1;2;"/>
  <p:tag name="CHARTSTRINGSTD" val="15 17"/>
  <p:tag name="CHARTSTRINGREV" val="17 15"/>
  <p:tag name="CHARTSTRINGSTDPER" val="0.46875 0.53125"/>
  <p:tag name="CHARTSTRINGREVPER" val="0.53125 0.46875"/>
  <p:tag name="RESPONSESGATHER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1080</Words>
  <Application>Microsoft Office PowerPoint</Application>
  <PresentationFormat>On-screen Show (4:3)</PresentationFormat>
  <Paragraphs>155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Casper</vt:lpstr>
      <vt:lpstr>Comic Sans MS</vt:lpstr>
      <vt:lpstr>Karla</vt:lpstr>
      <vt:lpstr>Segoe UI</vt:lpstr>
      <vt:lpstr>Tahoma</vt:lpstr>
      <vt:lpstr>Times</vt:lpstr>
      <vt:lpstr>Times New Roman</vt:lpstr>
      <vt:lpstr>Wingdings</vt:lpstr>
      <vt:lpstr>Unit 2.1</vt:lpstr>
      <vt:lpstr>CorelDRAW</vt:lpstr>
      <vt:lpstr>Equation</vt:lpstr>
      <vt:lpstr>Bitmap Image</vt:lpstr>
      <vt:lpstr>PowerPoint Presentation</vt:lpstr>
      <vt:lpstr>Statistics for Data Science : Course Objectives</vt:lpstr>
      <vt:lpstr>COURSE OUTCOMES</vt:lpstr>
      <vt:lpstr>Unit-1 Syllabus</vt:lpstr>
      <vt:lpstr>SUGGESTIVE READINGS</vt:lpstr>
      <vt:lpstr>Variance</vt:lpstr>
      <vt:lpstr>Variance Formula</vt:lpstr>
      <vt:lpstr>Variance</vt:lpstr>
      <vt:lpstr>Standard Deviation</vt:lpstr>
      <vt:lpstr> </vt:lpstr>
      <vt:lpstr>Standard Deviation</vt:lpstr>
      <vt:lpstr>Standard Deviation Formula</vt:lpstr>
      <vt:lpstr> Find the variance and    standard deviation</vt:lpstr>
      <vt:lpstr> Find the variance and    standard deviation</vt:lpstr>
      <vt:lpstr> Find the variance and    standard deviation</vt:lpstr>
      <vt:lpstr> Find the variance and    standard deviation</vt:lpstr>
      <vt:lpstr>Standard Deviation</vt:lpstr>
      <vt:lpstr>PowerPoint Presentation</vt:lpstr>
      <vt:lpstr>Questions?</vt:lpstr>
      <vt:lpstr>References</vt:lpstr>
      <vt:lpstr>PowerPoint Presentation</vt:lpstr>
    </vt:vector>
  </TitlesOfParts>
  <Company>University of Florida, Department of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Administrator</dc:creator>
  <cp:lastModifiedBy>Microsoft account</cp:lastModifiedBy>
  <cp:revision>286</cp:revision>
  <dcterms:created xsi:type="dcterms:W3CDTF">2008-06-16T13:44:56Z</dcterms:created>
  <dcterms:modified xsi:type="dcterms:W3CDTF">2024-05-27T10:03:23Z</dcterms:modified>
</cp:coreProperties>
</file>