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327" r:id="rId2"/>
    <p:sldId id="328" r:id="rId3"/>
    <p:sldId id="329" r:id="rId4"/>
    <p:sldId id="330" r:id="rId5"/>
    <p:sldId id="33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374" r:id="rId22"/>
    <p:sldId id="375" r:id="rId23"/>
    <p:sldId id="37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790" autoAdjust="0"/>
  </p:normalViewPr>
  <p:slideViewPr>
    <p:cSldViewPr>
      <p:cViewPr varScale="1">
        <p:scale>
          <a:sx n="71" d="100"/>
          <a:sy n="71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21E2D30-8D09-4EFF-99BC-7D2BDCF5A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791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D7241-53DC-4819-A45A-309365F45CF5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344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0C331-7993-4F20-9FC2-105BFE9F4612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68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25D5B-DAFE-4242-AD7F-7F6548957EB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14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63331-7F2C-4032-B7E9-66CE0ECFCD89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822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66DCB-7490-4BCC-90B5-836BCCDB01E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04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F98BF6-BB2A-489D-A343-87A90A1BBAA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703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1E64A-5A34-4B58-904F-CB202D8B62B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9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89A1F-A15F-49BF-8F84-65AE12C28F3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67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B4FB0-9ADE-43F1-9509-B4062F9295B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41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FF9B-24BE-434D-84D4-C8A28938ECD0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6CDF3-C900-4C1C-9FBC-4C29506004C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39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CC261-2C7A-4839-8DCC-D7A5A87510F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14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0B0E2-9CDA-4E3B-85F5-B628F889D0CF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47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6DB0B-3C7E-449E-A275-5F3E40B1D2E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83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96044-50AE-4B95-9069-7B22494FA6D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2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F17DA1-C521-4C97-A644-A893F87AA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B67E49-63A7-4297-B650-BEE293DA3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E7431C-A18A-4AEE-B702-D32CE53B9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301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5/27/2024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111B75-FA43-4356-BCC9-EA36BB418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33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B766890-D8DE-47FC-BD78-342F1E171C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3B6E13-2B10-485D-9E3D-CD80CF9FD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023435-B141-4712-AD5B-06A49B142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AE0A56-81DD-45F5-B745-715D5EC2E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D7A9FC-4EA2-46D1-8655-126B66818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F8C4F2-F208-454B-BB37-599474484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7A9A98-CAE0-43DC-91B7-C90C4CE74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D9B6AFD-A192-4C37-8069-CDFD0FFEA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339FD-0A20-4111-BE35-EE209E012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1BDB5EE-8F6A-4B33-A544-21414014E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7" r:id="rId14"/>
    <p:sldLayoutId id="2147483741" r:id="rId15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1588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5283200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7129463" y="5311775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58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5283200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4093" y="2376762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7370763" y="4857750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0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138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5888" y="5046663"/>
            <a:ext cx="48228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17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7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534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805" smtClean="0">
                <a:solidFill>
                  <a:prstClr val="black"/>
                </a:solidFill>
                <a:latin typeface="Times New Roman" panose="02020603050405020304" pitchFamily="18" charset="0"/>
              </a:rPr>
              <a:t>Bayes Theorem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07988" y="2100263"/>
            <a:ext cx="832485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14CSHB-233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500"/>
              <a:t>Does patient have cancer or not?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7200" cy="274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200"/>
              <a:t>A patient takes a lab test and the result comes back positive. It is known that the test returns a correct positive result in only 99% of the cases and a correct negative result in only 95% of the cases. Furthermore, only 0.03 of the entire population has this disease.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1. What is the probability that this patient has cancer?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2. What is the probability that he does not have cancer?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3. What is the diagnosis?</a:t>
            </a:r>
          </a:p>
          <a:p>
            <a:pPr>
              <a:lnSpc>
                <a:spcPct val="90000"/>
              </a:lnSpc>
            </a:pPr>
            <a:endParaRPr lang="en-GB" altLang="en-US" sz="2200"/>
          </a:p>
        </p:txBody>
      </p:sp>
    </p:spTree>
    <p:extLst>
      <p:ext uri="{BB962C8B-B14F-4D97-AF65-F5344CB8AC3E}">
        <p14:creationId xmlns:p14="http://schemas.microsoft.com/office/powerpoint/2010/main" val="36290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Maximum A Posterior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33538"/>
          </a:xfrm>
        </p:spPr>
        <p:txBody>
          <a:bodyPr/>
          <a:lstStyle/>
          <a:p>
            <a:r>
              <a:rPr lang="en-US" altLang="zh-CN" sz="2600"/>
              <a:t>Based on Bayes Theorem, we can compute the </a:t>
            </a:r>
            <a:r>
              <a:rPr lang="en-US" altLang="zh-CN" sz="2600" i="1">
                <a:solidFill>
                  <a:srgbClr val="FF0000"/>
                </a:solidFill>
              </a:rPr>
              <a:t>Maximum A Posterior</a:t>
            </a:r>
            <a:r>
              <a:rPr lang="en-US" altLang="zh-CN" sz="2600"/>
              <a:t> (MAP) hypothesis for the data</a:t>
            </a:r>
          </a:p>
          <a:p>
            <a:r>
              <a:rPr lang="en-US" altLang="zh-CN" sz="2600"/>
              <a:t>We are interested in the best hypothesis for some space H given observed training data D.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294063" y="3540125"/>
          <a:ext cx="2497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4" imgW="1447560" imgH="304560" progId="Equation.3">
                  <p:embed/>
                </p:oleObj>
              </mc:Choice>
              <mc:Fallback>
                <p:oleObj name="Equation" r:id="rId4" imgW="1447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3540125"/>
                        <a:ext cx="2497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859213" y="4100513"/>
          <a:ext cx="25415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6" imgW="1447560" imgH="419040" progId="Equation.3">
                  <p:embed/>
                </p:oleObj>
              </mc:Choice>
              <mc:Fallback>
                <p:oleObj name="Equation" r:id="rId6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100513"/>
                        <a:ext cx="25415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905250" y="4911725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Equation" r:id="rId8" imgW="1422360" imgH="304560" progId="Equation.3">
                  <p:embed/>
                </p:oleObj>
              </mc:Choice>
              <mc:Fallback>
                <p:oleObj name="Equation" r:id="rId8" imgW="1422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911725"/>
                        <a:ext cx="245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09600" y="5334000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H</a:t>
            </a:r>
            <a:r>
              <a:rPr lang="en-US" altLang="zh-CN" sz="2000"/>
              <a:t>: set of all hypothesis.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Note that we can drop </a:t>
            </a:r>
            <a:r>
              <a:rPr lang="en-US" altLang="zh-CN" sz="2000" i="1"/>
              <a:t>P(D)</a:t>
            </a:r>
            <a:r>
              <a:rPr lang="en-US" altLang="zh-CN" sz="2000"/>
              <a:t> as the probability of the data is constant (and independent of the hypothesis).</a:t>
            </a:r>
          </a:p>
        </p:txBody>
      </p:sp>
    </p:spTree>
    <p:extLst>
      <p:ext uri="{BB962C8B-B14F-4D97-AF65-F5344CB8AC3E}">
        <p14:creationId xmlns:p14="http://schemas.microsoft.com/office/powerpoint/2010/main" val="79569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Maximum Likelihood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Now assume that all hypotheses are equally probable a priori, i.e., </a:t>
            </a:r>
            <a:r>
              <a:rPr lang="en-US" altLang="zh-CN" i="1"/>
              <a:t>P(hi ) = P(hj )</a:t>
            </a:r>
            <a:r>
              <a:rPr lang="en-US" altLang="zh-CN"/>
              <a:t> for all </a:t>
            </a:r>
            <a:r>
              <a:rPr lang="en-US" altLang="zh-CN" i="1"/>
              <a:t>hi, hj</a:t>
            </a:r>
            <a:r>
              <a:rPr lang="en-US" altLang="zh-CN"/>
              <a:t> belong to </a:t>
            </a:r>
            <a:r>
              <a:rPr lang="en-US" altLang="zh-CN" i="1"/>
              <a:t>H</a:t>
            </a:r>
            <a:r>
              <a:rPr lang="en-US" altLang="zh-CN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/>
              <a:t>This is called assuming a </a:t>
            </a:r>
            <a:r>
              <a:rPr lang="en-US" altLang="zh-CN" i="1">
                <a:solidFill>
                  <a:srgbClr val="FF0000"/>
                </a:solidFill>
              </a:rPr>
              <a:t>uniform prior</a:t>
            </a:r>
            <a:r>
              <a:rPr lang="en-US" altLang="zh-CN"/>
              <a:t>. It simplifies computing the posterior: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This hypothesis is called the </a:t>
            </a:r>
            <a:r>
              <a:rPr lang="en-US" altLang="zh-CN" i="1">
                <a:solidFill>
                  <a:srgbClr val="FF0000"/>
                </a:solidFill>
              </a:rPr>
              <a:t>maximum likelihood hypothesis.</a:t>
            </a:r>
            <a:endParaRPr lang="zh-CN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590800" y="4191000"/>
          <a:ext cx="3276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4" imgW="1434477" imgH="304668" progId="Equation.3">
                  <p:embed/>
                </p:oleObj>
              </mc:Choice>
              <mc:Fallback>
                <p:oleObj name="Equation" r:id="rId4" imgW="143447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3276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7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altLang="en-US" sz="3100"/>
              <a:t>Desirable Properties of Bayes Classifier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Incrementality:</a:t>
            </a:r>
            <a:r>
              <a:rPr lang="en-US" altLang="en-US"/>
              <a:t> with each training example, the prior and the likelihood can be updated dynamically: flexible and robust to errors.</a:t>
            </a:r>
          </a:p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Combines prior knowledge and observed data:</a:t>
            </a:r>
            <a:r>
              <a:rPr lang="en-US" altLang="en-US"/>
              <a:t> prior probability of a hypothesis multiplied with probability of the hypothesis given the training data</a:t>
            </a:r>
          </a:p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Probabilistic hypothesis:</a:t>
            </a:r>
            <a:r>
              <a:rPr lang="en-US" altLang="en-US"/>
              <a:t> outputs not only a classification, but a probability distribution over all classes</a:t>
            </a:r>
          </a:p>
        </p:txBody>
      </p:sp>
    </p:spTree>
    <p:extLst>
      <p:ext uri="{BB962C8B-B14F-4D97-AF65-F5344CB8AC3E}">
        <p14:creationId xmlns:p14="http://schemas.microsoft.com/office/powerpoint/2010/main" val="144848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 Classifiers</a:t>
            </a:r>
            <a:endParaRPr lang="en-US" alt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848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Assumption:</a:t>
            </a:r>
            <a:r>
              <a:rPr lang="en-US" altLang="en-US" sz="2000"/>
              <a:t> training set consists of instances of different classes described </a:t>
            </a:r>
            <a:r>
              <a:rPr lang="en-US" altLang="zh-CN" sz="2000" i="1"/>
              <a:t>cj</a:t>
            </a:r>
            <a:r>
              <a:rPr lang="en-US" altLang="zh-CN" sz="2000"/>
              <a:t> </a:t>
            </a:r>
            <a:r>
              <a:rPr lang="en-US" altLang="en-US" sz="2000"/>
              <a:t>as conjunctions of attributes values</a:t>
            </a:r>
          </a:p>
          <a:p>
            <a:pPr>
              <a:spcBef>
                <a:spcPct val="50000"/>
              </a:spcBef>
            </a:pPr>
            <a:r>
              <a:rPr lang="en-US" altLang="en-US" sz="2000" b="1"/>
              <a:t>Task:</a:t>
            </a:r>
            <a:r>
              <a:rPr lang="en-US" altLang="en-US" sz="2000"/>
              <a:t> </a:t>
            </a:r>
            <a:r>
              <a:rPr lang="en-US" altLang="zh-CN" sz="2000"/>
              <a:t>Classify a new instance </a:t>
            </a:r>
            <a:r>
              <a:rPr lang="en-US" altLang="zh-CN" sz="2000" i="1"/>
              <a:t>d </a:t>
            </a:r>
            <a:r>
              <a:rPr lang="en-US" altLang="zh-CN" sz="2000"/>
              <a:t>based on a tuple of attribute values   into one of the classes </a:t>
            </a:r>
            <a:r>
              <a:rPr lang="en-US" altLang="zh-CN" i="1"/>
              <a:t>cj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 </a:t>
            </a:r>
            <a:r>
              <a:rPr lang="en-US" altLang="zh-CN" i="1">
                <a:sym typeface="Symbol" panose="05050102010706020507" pitchFamily="18" charset="2"/>
              </a:rPr>
              <a:t>C</a:t>
            </a:r>
            <a:endParaRPr lang="en-US" altLang="zh-CN" sz="2000"/>
          </a:p>
          <a:p>
            <a:pPr>
              <a:spcBef>
                <a:spcPct val="50000"/>
              </a:spcBef>
            </a:pPr>
            <a:r>
              <a:rPr lang="en-US" altLang="en-US" sz="2000" b="1"/>
              <a:t>Key idea:</a:t>
            </a:r>
            <a:r>
              <a:rPr lang="en-US" altLang="en-US" sz="2000"/>
              <a:t> assign the most probable class             using Bayes Theorem.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562600" y="3294063"/>
          <a:ext cx="609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Equation" r:id="rId4" imgW="304536" imgH="215713" progId="Equation.3">
                  <p:embed/>
                </p:oleObj>
              </mc:Choice>
              <mc:Fallback>
                <p:oleObj name="Equation" r:id="rId4" imgW="304536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94063"/>
                        <a:ext cx="6096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032000" y="4257675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Equation" r:id="rId6" imgW="2070000" imgH="342720" progId="Equation.3">
                  <p:embed/>
                </p:oleObj>
              </mc:Choice>
              <mc:Fallback>
                <p:oleObj name="Equation" r:id="rId6" imgW="2070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57675"/>
                        <a:ext cx="375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593975" y="488791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8" imgW="2133360" imgH="457200" progId="Equation.3">
                  <p:embed/>
                </p:oleObj>
              </mc:Choice>
              <mc:Fallback>
                <p:oleObj name="Equation" r:id="rId8" imgW="2133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887913"/>
                        <a:ext cx="3873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574925" y="5822950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10" imgW="2108160" imgH="342720" progId="Equation.3">
                  <p:embed/>
                </p:oleObj>
              </mc:Choice>
              <mc:Fallback>
                <p:oleObj name="Equation" r:id="rId10" imgW="2108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822950"/>
                        <a:ext cx="38258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34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 estimation</a:t>
            </a: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</a:t>
            </a:r>
          </a:p>
          <a:p>
            <a:pPr marL="742950" lvl="1" indent="-285750"/>
            <a:r>
              <a:rPr lang="en-US" altLang="zh-CN" sz="2200"/>
              <a:t>Can be estimated from the frequency of classes in the training examples.</a:t>
            </a:r>
          </a:p>
          <a:p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600" i="1">
                <a:latin typeface="Times New Roman" panose="02020603050405020304" pitchFamily="18" charset="0"/>
              </a:rPr>
              <a:t>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600" i="1">
                <a:latin typeface="Times New Roman" panose="02020603050405020304" pitchFamily="18" charset="0"/>
              </a:rPr>
              <a:t>,…,x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600" i="1">
                <a:latin typeface="Times New Roman" panose="02020603050405020304" pitchFamily="18" charset="0"/>
              </a:rPr>
              <a:t>|c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 </a:t>
            </a:r>
          </a:p>
          <a:p>
            <a:pPr marL="742950" lvl="1" indent="-285750"/>
            <a:r>
              <a:rPr lang="en-US" altLang="zh-CN" sz="2200">
                <a:cs typeface="Arial" panose="020B0604020202020204" pitchFamily="34" charset="0"/>
              </a:rPr>
              <a:t>O(</a:t>
            </a:r>
            <a:r>
              <a:rPr lang="en-US" altLang="zh-CN" sz="2200" i="1">
                <a:cs typeface="Arial" panose="020B0604020202020204" pitchFamily="34" charset="0"/>
              </a:rPr>
              <a:t>|X|</a:t>
            </a:r>
            <a:r>
              <a:rPr lang="en-US" altLang="zh-CN" sz="2200" i="1" baseline="30000">
                <a:cs typeface="Arial" panose="020B0604020202020204" pitchFamily="34" charset="0"/>
              </a:rPr>
              <a:t>n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zh-CN" sz="2200" i="1">
                <a:cs typeface="Arial" panose="020B0604020202020204" pitchFamily="34" charset="0"/>
                <a:sym typeface="Symbol" panose="05050102010706020507" pitchFamily="18" charset="2"/>
              </a:rPr>
              <a:t>|C|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) parameters</a:t>
            </a:r>
            <a:endParaRPr lang="en-US" altLang="zh-CN" sz="2200"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2200"/>
              <a:t>Could only be estimated if a very, very large number of training examples was available.</a:t>
            </a:r>
          </a:p>
          <a:p>
            <a:r>
              <a:rPr lang="en-US" altLang="zh-CN" sz="2200">
                <a:solidFill>
                  <a:srgbClr val="FF0000"/>
                </a:solidFill>
              </a:rPr>
              <a:t>Independence Assumption</a:t>
            </a:r>
            <a:r>
              <a:rPr lang="en-US" altLang="zh-CN" sz="2400">
                <a:sym typeface="Symbol" panose="05050102010706020507" pitchFamily="18" charset="2"/>
              </a:rPr>
              <a:t>: attribute values are conditionally independent given the target value: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naïve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Bayes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33804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5467350"/>
          <a:ext cx="3962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Equation" r:id="rId4" imgW="2158920" imgH="342720" progId="Equation.3">
                  <p:embed/>
                </p:oleObj>
              </mc:Choice>
              <mc:Fallback>
                <p:oleObj name="Equation" r:id="rId4" imgW="2158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67350"/>
                        <a:ext cx="3962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0" y="60960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Equation" r:id="rId6" imgW="2044440" imgH="355320" progId="Equation.3">
                  <p:embed/>
                </p:oleObj>
              </mc:Choice>
              <mc:Fallback>
                <p:oleObj name="Equation" r:id="rId6" imgW="2044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0"/>
                        <a:ext cx="350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73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Estimating              instead of                       greatly reduces the number of parameters (and the data sparseness).</a:t>
            </a:r>
          </a:p>
          <a:p>
            <a:r>
              <a:rPr lang="en-US" altLang="en-US" sz="2600"/>
              <a:t>The learning step in Naïve Bayes consists of estimating             and          based on the frequencies in the training data</a:t>
            </a:r>
          </a:p>
          <a:p>
            <a:r>
              <a:rPr lang="en-US" altLang="en-US" sz="2600"/>
              <a:t>An unseen instance is classified by computing the class that maximizes the posterior</a:t>
            </a:r>
          </a:p>
          <a:p>
            <a:r>
              <a:rPr lang="en-US" altLang="en-US" sz="2600"/>
              <a:t>When conditioned independence is satisfied, Naïve Bayes corresponds to MAP classification.</a:t>
            </a:r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14600" y="1863725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4" imgW="609480" imgH="241200" progId="Equation.3">
                  <p:embed/>
                </p:oleObj>
              </mc:Choice>
              <mc:Fallback>
                <p:oleObj name="Equation" r:id="rId4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63725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81600" y="1828800"/>
          <a:ext cx="2057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Equation" r:id="rId6" imgW="1218960" imgH="241200" progId="Equation.3">
                  <p:embed/>
                </p:oleObj>
              </mc:Choice>
              <mc:Fallback>
                <p:oleObj name="Equation" r:id="rId6" imgW="1218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2057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254500" y="3459163"/>
          <a:ext cx="7747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8" imgW="393480" imgH="241200" progId="Equation.3">
                  <p:embed/>
                </p:oleObj>
              </mc:Choice>
              <mc:Fallback>
                <p:oleObj name="Equation" r:id="rId8" imgW="39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459163"/>
                        <a:ext cx="7747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8400" y="3490913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10" imgW="609480" imgH="241200" progId="Equation.3">
                  <p:embed/>
                </p:oleObj>
              </mc:Choice>
              <mc:Fallback>
                <p:oleObj name="Equation" r:id="rId10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90913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89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543800" cy="655638"/>
          </a:xfrm>
        </p:spPr>
        <p:txBody>
          <a:bodyPr/>
          <a:lstStyle/>
          <a:p>
            <a:r>
              <a:rPr lang="en-GB" altLang="en-US" sz="3500"/>
              <a:t>Example. ‘Play Tennis’ data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295400" y="685800"/>
          <a:ext cx="8534400" cy="640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Document" r:id="rId4" imgW="7128360" imgH="5781600" progId="Word.Document.8">
                  <p:embed/>
                </p:oleObj>
              </mc:Choice>
              <mc:Fallback>
                <p:oleObj name="Document" r:id="rId4" imgW="7128360" imgH="578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85800"/>
                        <a:ext cx="8534400" cy="640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57200" y="5638800"/>
            <a:ext cx="8077200" cy="84137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Question: For the day &lt;sunny, cool, high, strong&gt;, what’s the play prediction?</a:t>
            </a:r>
          </a:p>
        </p:txBody>
      </p:sp>
    </p:spTree>
    <p:extLst>
      <p:ext uri="{BB962C8B-B14F-4D97-AF65-F5344CB8AC3E}">
        <p14:creationId xmlns:p14="http://schemas.microsoft.com/office/powerpoint/2010/main" val="22699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000"/>
              <a:t>Naive Bayes solution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000" i="1">
                <a:sym typeface="Wingdings" panose="05000000000000000000" pitchFamily="2" charset="2"/>
              </a:rPr>
              <a:t>Classify any new datum instance </a:t>
            </a:r>
            <a:r>
              <a:rPr lang="en-GB" altLang="en-US" sz="2000" b="1" i="1">
                <a:sym typeface="Wingdings" panose="05000000000000000000" pitchFamily="2" charset="2"/>
              </a:rPr>
              <a:t>x=</a:t>
            </a:r>
            <a:r>
              <a:rPr lang="en-GB" altLang="en-US" sz="2000" i="1">
                <a:sym typeface="Wingdings" panose="05000000000000000000" pitchFamily="2" charset="2"/>
              </a:rPr>
              <a:t>(a</a:t>
            </a:r>
            <a:r>
              <a:rPr lang="en-GB" altLang="en-US" sz="2000" i="1" baseline="-25000">
                <a:sym typeface="Wingdings" panose="05000000000000000000" pitchFamily="2" charset="2"/>
              </a:rPr>
              <a:t>1</a:t>
            </a:r>
            <a:r>
              <a:rPr lang="en-GB" altLang="en-US" sz="2000" i="1">
                <a:sym typeface="Wingdings" panose="05000000000000000000" pitchFamily="2" charset="2"/>
              </a:rPr>
              <a:t>,…a</a:t>
            </a:r>
            <a:r>
              <a:rPr lang="en-GB" altLang="en-US" sz="2000" i="1" baseline="-25000">
                <a:sym typeface="Wingdings" panose="05000000000000000000" pitchFamily="2" charset="2"/>
              </a:rPr>
              <a:t>T</a:t>
            </a:r>
            <a:r>
              <a:rPr lang="en-GB" altLang="en-US" sz="2000" i="1">
                <a:sym typeface="Wingdings" panose="05000000000000000000" pitchFamily="2" charset="2"/>
              </a:rPr>
              <a:t>) as:</a:t>
            </a:r>
            <a:endParaRPr lang="en-GB" altLang="en-US" sz="2000" b="1" i="1"/>
          </a:p>
          <a:p>
            <a:pPr lvl="1"/>
            <a:endParaRPr lang="en-GB" altLang="en-US" sz="2000" i="1"/>
          </a:p>
          <a:p>
            <a:endParaRPr lang="en-GB" altLang="en-US" sz="2000"/>
          </a:p>
          <a:p>
            <a:endParaRPr lang="en-GB" altLang="en-US" sz="2000"/>
          </a:p>
          <a:p>
            <a:r>
              <a:rPr lang="en-GB" altLang="en-US" sz="2000"/>
              <a:t>To do this based on training examples, we need to estimate the parameters from the training examples: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000"/>
          </a:p>
          <a:p>
            <a:pPr lvl="1"/>
            <a:r>
              <a:rPr lang="en-GB" altLang="en-US" sz="2000"/>
              <a:t>For each target value (hypothesis) </a:t>
            </a:r>
            <a:r>
              <a:rPr lang="en-GB" altLang="en-US" sz="2000" i="1"/>
              <a:t>h</a:t>
            </a:r>
            <a:endParaRPr lang="en-GB" altLang="en-US" sz="2000" i="1" baseline="-25000"/>
          </a:p>
          <a:p>
            <a:endParaRPr lang="en-GB" altLang="en-US" sz="2000" i="1" baseline="-25000"/>
          </a:p>
          <a:p>
            <a:endParaRPr lang="en-GB" altLang="en-US" sz="2000" i="1" baseline="-25000"/>
          </a:p>
          <a:p>
            <a:endParaRPr lang="en-GB" altLang="en-US" sz="2000" baseline="-25000"/>
          </a:p>
          <a:p>
            <a:pPr lvl="1"/>
            <a:r>
              <a:rPr lang="en-GB" altLang="en-US" sz="2000"/>
              <a:t>For each attribute value </a:t>
            </a:r>
            <a:r>
              <a:rPr lang="en-GB" altLang="en-US" sz="2000" i="1"/>
              <a:t>a</a:t>
            </a:r>
            <a:r>
              <a:rPr lang="en-GB" altLang="en-US" sz="2000" i="1" baseline="-25000"/>
              <a:t>t</a:t>
            </a:r>
            <a:r>
              <a:rPr lang="en-GB" altLang="en-US" sz="2000"/>
              <a:t> of each datum instance</a:t>
            </a:r>
            <a:endParaRPr lang="en-GB" altLang="en-US" sz="2000" i="1"/>
          </a:p>
          <a:p>
            <a:pPr lvl="1"/>
            <a:endParaRPr lang="en-GB" altLang="en-US" sz="2000" i="1"/>
          </a:p>
          <a:p>
            <a:pPr lvl="1"/>
            <a:endParaRPr lang="en-GB" altLang="en-US" sz="2000" i="1"/>
          </a:p>
          <a:p>
            <a:pPr>
              <a:buFont typeface="Wingdings" panose="05000000000000000000" pitchFamily="2" charset="2"/>
              <a:buNone/>
            </a:pPr>
            <a:endParaRPr lang="en-GB" altLang="en-US" sz="2000" i="1">
              <a:sym typeface="Wingdings" panose="05000000000000000000" pitchFamily="2" charset="2"/>
            </a:endParaRPr>
          </a:p>
        </p:txBody>
      </p:sp>
      <p:graphicFrame>
        <p:nvGraphicFramePr>
          <p:cNvPr id="911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7400" y="4392613"/>
          <a:ext cx="25225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4" imgW="1333440" imgH="241200" progId="Equation.3">
                  <p:embed/>
                </p:oleObj>
              </mc:Choice>
              <mc:Fallback>
                <p:oleObj name="Equation" r:id="rId4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92613"/>
                        <a:ext cx="25225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7400" y="5507038"/>
          <a:ext cx="31321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Equation" r:id="rId6" imgW="1739880" imgH="253800" progId="Equation.3">
                  <p:embed/>
                </p:oleObj>
              </mc:Choice>
              <mc:Fallback>
                <p:oleObj name="Equation" r:id="rId6" imgW="1739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07038"/>
                        <a:ext cx="31321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600200" y="2057400"/>
          <a:ext cx="63293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Equation" r:id="rId8" imgW="3619440" imgH="342720" progId="Equation.3">
                  <p:embed/>
                </p:oleObj>
              </mc:Choice>
              <mc:Fallback>
                <p:oleObj name="Equation" r:id="rId8" imgW="3619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63293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93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81000"/>
            <a:ext cx="85344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000"/>
              <a:t>Based on the examples in the table, classify the following datum </a:t>
            </a:r>
            <a:r>
              <a:rPr lang="en-GB" altLang="en-US" sz="2000" b="1" i="1"/>
              <a:t>x</a:t>
            </a:r>
            <a:r>
              <a:rPr lang="en-GB" altLang="en-US" sz="200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000"/>
              <a:t>x=(Outl=Sunny, Temp=Cool, Hum=High, Wind=strong)</a:t>
            </a:r>
          </a:p>
          <a:p>
            <a:r>
              <a:rPr lang="en-GB" altLang="en-US" sz="2000"/>
              <a:t>That means: Play tennis or not?</a:t>
            </a:r>
            <a:endParaRPr lang="en-GB" altLang="en-US" sz="2200"/>
          </a:p>
          <a:p>
            <a:endParaRPr lang="en-GB" altLang="en-US" sz="2600"/>
          </a:p>
          <a:p>
            <a:endParaRPr lang="en-GB" altLang="en-US" sz="2600"/>
          </a:p>
          <a:p>
            <a:endParaRPr lang="en-GB" altLang="en-US" sz="2000"/>
          </a:p>
          <a:p>
            <a:r>
              <a:rPr lang="en-GB" altLang="en-US" sz="2000"/>
              <a:t>Working:</a:t>
            </a:r>
          </a:p>
          <a:p>
            <a:endParaRPr lang="en-GB" altLang="en-US" sz="2000"/>
          </a:p>
          <a:p>
            <a:endParaRPr lang="en-GB" altLang="en-US" sz="2200"/>
          </a:p>
        </p:txBody>
      </p:sp>
      <p:graphicFrame>
        <p:nvGraphicFramePr>
          <p:cNvPr id="9318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1676400"/>
          <a:ext cx="8382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4" imgW="6108480" imgH="685800" progId="Equation.3">
                  <p:embed/>
                </p:oleObj>
              </mc:Choice>
              <mc:Fallback>
                <p:oleObj name="Equation" r:id="rId4" imgW="61084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382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3276600"/>
          <a:ext cx="73914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Equation" r:id="rId6" imgW="4368600" imgH="1803240" progId="Equation.3">
                  <p:embed/>
                </p:oleObj>
              </mc:Choice>
              <mc:Fallback>
                <p:oleObj name="Equation" r:id="rId6" imgW="436860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73914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0188"/>
            <a:ext cx="7883525" cy="10144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450" y="1717675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43800" cy="579438"/>
          </a:xfrm>
        </p:spPr>
        <p:txBody>
          <a:bodyPr/>
          <a:lstStyle/>
          <a:p>
            <a:r>
              <a:rPr lang="en-US" altLang="zh-CN" sz="3500"/>
              <a:t>Underflow Prevention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1663"/>
          </a:xfrm>
        </p:spPr>
        <p:txBody>
          <a:bodyPr/>
          <a:lstStyle/>
          <a:p>
            <a:r>
              <a:rPr lang="en-US" altLang="zh-CN"/>
              <a:t>Multiplying lots of probabilities, which are between 0 and 1 by definition, can result in floating-point underflow.</a:t>
            </a:r>
          </a:p>
          <a:p>
            <a:r>
              <a:rPr lang="en-US" altLang="zh-CN"/>
              <a:t>Since </a:t>
            </a:r>
            <a:r>
              <a:rPr lang="en-US" altLang="zh-CN" i="1"/>
              <a:t>log(xy) = log(x) + log(y),</a:t>
            </a:r>
            <a:r>
              <a:rPr lang="en-US" altLang="zh-CN"/>
              <a:t> it is better to perform all computations by summing logs of probabilities rather than multiplying probabilities.</a:t>
            </a:r>
          </a:p>
          <a:p>
            <a:r>
              <a:rPr lang="en-US" altLang="zh-CN"/>
              <a:t>Class with highest final un-normalized log probability score is still the most probable.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990600" y="5867400"/>
          <a:ext cx="64833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4" imgW="2628720" imgH="355320" progId="Equation.3">
                  <p:embed/>
                </p:oleObj>
              </mc:Choice>
              <mc:Fallback>
                <p:oleObj name="Equation" r:id="rId4" imgW="262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67400"/>
                        <a:ext cx="648335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092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15240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descriptive statistics?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term "mean" in the context of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median of a dataset calculated?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mode of a dataset represent?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concept of "range" in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"standard deviation" and what does it indicate about a dataset?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variance related to standard deviation?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what a histogram is used for in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"box plot" and what information does it convey?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 a population and a sample in statistics.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23E24-DB39-42C0-B68A-1B55AF8C655F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213350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Books:</a:t>
            </a: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Research Papers:</a:t>
            </a: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Carmichael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Iain, and J. S. Marron. "Data science vs. statistics: two cultures?."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Journal of Statistics and Data Science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1.1 (2018): 117-138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Johanna, et al. "Data science in statistics curricula: Preparing students to “think with data”."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69.4 (2015):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343-353.</a:t>
            </a:r>
          </a:p>
          <a:p>
            <a:pPr marL="3429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https://365datascience.com/resources-center/course-notes/statistics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https://www.geeksforgeeks.org/7-basic-statistics-concepts-for-data-science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Videos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10741" lvl="1" fontAlgn="auto">
              <a:spcAft>
                <a:spcPts val="0"/>
              </a:spcAft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https://www.youtube.com/playlist?list=PLZ2ps__7DhBYrMs3zybOqr1DzMFCX49xG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22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0" y="857250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7010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7626350" y="857250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50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93688" y="4703763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1114425" y="2544763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1981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2173288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7800" y="971550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1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3086100" y="4903788"/>
            <a:ext cx="3014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39938" y="479425"/>
            <a:ext cx="4267200" cy="423863"/>
          </a:xfrm>
          <a:extLst/>
        </p:spPr>
        <p:txBody>
          <a:bodyPr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877888" y="941388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1338" y="1801813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928688"/>
            <a:ext cx="7883525" cy="644525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698625"/>
          <a:ext cx="7473950" cy="3259963"/>
        </p:xfrm>
        <a:graphic>
          <a:graphicData uri="http://schemas.openxmlformats.org/drawingml/2006/table">
            <a:tbl>
              <a:tblPr/>
              <a:tblGrid>
                <a:gridCol w="1649413"/>
                <a:gridCol w="5824537"/>
              </a:tblGrid>
              <a:tr h="39687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09696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and Bayes Theorem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basics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Mean, median, and mode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the central tendency measures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Theorem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Visualization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visualization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and interpretation of graphs, plot, and measures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5999163" cy="4587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1371600"/>
            <a:ext cx="8234362" cy="4984750"/>
          </a:xfrm>
        </p:spPr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978-1492072942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978-1071614174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/>
              <a:t>Bayes </a:t>
            </a:r>
            <a:r>
              <a:rPr lang="en-US" altLang="zh-CN" smtClean="0"/>
              <a:t>Theorem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01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Bayesian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/>
              <a:t>Our focus this lecture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Learning and classification methods based on probability theory.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Bayes theorem plays a critical role in probabilistic learning and classification.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Uses </a:t>
            </a:r>
            <a:r>
              <a:rPr lang="en-US" altLang="zh-CN" sz="2600" i="1"/>
              <a:t>prior</a:t>
            </a:r>
            <a:r>
              <a:rPr lang="en-US" altLang="zh-CN" sz="2600"/>
              <a:t> probability of each category given no information about an item.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Categorization produces a </a:t>
            </a:r>
            <a:r>
              <a:rPr lang="en-US" altLang="zh-CN" sz="2600" i="1"/>
              <a:t>posterior</a:t>
            </a:r>
            <a:r>
              <a:rPr lang="en-US" altLang="zh-CN" sz="2600"/>
              <a:t> probability distribution over the possible categories given a description of an item.</a:t>
            </a:r>
          </a:p>
        </p:txBody>
      </p:sp>
    </p:spTree>
    <p:extLst>
      <p:ext uri="{BB962C8B-B14F-4D97-AF65-F5344CB8AC3E}">
        <p14:creationId xmlns:p14="http://schemas.microsoft.com/office/powerpoint/2010/main" val="345843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Probability Formulas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Product rule</a:t>
            </a: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Sum rule</a:t>
            </a: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Bayes theorem</a:t>
            </a: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Theorem of total probability, if event </a:t>
            </a:r>
            <a:r>
              <a:rPr lang="en-US" altLang="zh-CN" i="1"/>
              <a:t>Ai </a:t>
            </a:r>
            <a:r>
              <a:rPr lang="en-US" altLang="zh-CN"/>
              <a:t>is mutually exclusive and probability sum to 1</a:t>
            </a:r>
            <a:endParaRPr lang="en-US" altLang="zh-CN" i="1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133600" y="2362200"/>
          <a:ext cx="5105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4" imgW="2578100" imgH="203200" progId="Equation.3">
                  <p:embed/>
                </p:oleObj>
              </mc:Choice>
              <mc:Fallback>
                <p:oleObj name="Equation" r:id="rId4" imgW="2578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51054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057400" y="3276600"/>
          <a:ext cx="487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6" imgW="2260600" imgH="203200" progId="Equation.3">
                  <p:embed/>
                </p:oleObj>
              </mc:Choice>
              <mc:Fallback>
                <p:oleObj name="Equation" r:id="rId6" imgW="226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487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2590800" y="5873750"/>
          <a:ext cx="312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8" imgW="1612900" imgH="431800" progId="Equation.3">
                  <p:embed/>
                </p:oleObj>
              </mc:Choice>
              <mc:Fallback>
                <p:oleObj name="Equation" r:id="rId8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73750"/>
                        <a:ext cx="3124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590800" y="4191000"/>
          <a:ext cx="3048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10" imgW="1524000" imgH="419100" progId="Equation.3">
                  <p:embed/>
                </p:oleObj>
              </mc:Choice>
              <mc:Fallback>
                <p:oleObj name="Equation" r:id="rId10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3048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3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 Theorem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/>
              <a:t>Given a hypothesis </a:t>
            </a:r>
            <a:r>
              <a:rPr lang="en-US" altLang="zh-CN" sz="2600" i="1"/>
              <a:t>h</a:t>
            </a:r>
            <a:r>
              <a:rPr lang="en-US" altLang="zh-CN" sz="2600"/>
              <a:t> and data </a:t>
            </a:r>
            <a:r>
              <a:rPr lang="en-US" altLang="zh-CN" sz="2600" i="1"/>
              <a:t>D</a:t>
            </a:r>
            <a:r>
              <a:rPr lang="en-US" altLang="zh-CN" sz="2600"/>
              <a:t> which bears on the hypothesis:</a:t>
            </a:r>
          </a:p>
          <a:p>
            <a:endParaRPr lang="en-US" altLang="zh-CN" sz="2600"/>
          </a:p>
          <a:p>
            <a:r>
              <a:rPr lang="en-US" altLang="zh-CN" sz="2600" i="1"/>
              <a:t>P(h)</a:t>
            </a:r>
            <a:r>
              <a:rPr lang="en-US" altLang="zh-CN" sz="2600"/>
              <a:t>: independent probability of </a:t>
            </a:r>
            <a:r>
              <a:rPr lang="en-US" altLang="zh-CN" sz="2600" i="1"/>
              <a:t>h</a:t>
            </a:r>
            <a:r>
              <a:rPr lang="en-US" altLang="zh-CN" sz="2600"/>
              <a:t>: </a:t>
            </a:r>
            <a:r>
              <a:rPr lang="en-US" altLang="zh-CN" sz="2600" i="1">
                <a:solidFill>
                  <a:srgbClr val="FF0000"/>
                </a:solidFill>
              </a:rPr>
              <a:t>prior probability</a:t>
            </a:r>
          </a:p>
          <a:p>
            <a:r>
              <a:rPr lang="en-US" altLang="zh-CN" sz="2600" i="1"/>
              <a:t>P(D)</a:t>
            </a:r>
            <a:r>
              <a:rPr lang="en-US" altLang="zh-CN" sz="2600"/>
              <a:t>: independent probability of </a:t>
            </a:r>
            <a:r>
              <a:rPr lang="en-US" altLang="zh-CN" sz="2600" i="1"/>
              <a:t>D</a:t>
            </a:r>
          </a:p>
          <a:p>
            <a:r>
              <a:rPr lang="en-US" altLang="zh-CN" sz="2600" i="1"/>
              <a:t>P(D|h)</a:t>
            </a:r>
            <a:r>
              <a:rPr lang="en-US" altLang="zh-CN" sz="2600"/>
              <a:t>: conditional probability of </a:t>
            </a:r>
            <a:r>
              <a:rPr lang="en-US" altLang="zh-CN" sz="2600" i="1"/>
              <a:t>D</a:t>
            </a:r>
            <a:r>
              <a:rPr lang="en-US" altLang="zh-CN" sz="2600"/>
              <a:t> given h: </a:t>
            </a:r>
            <a:r>
              <a:rPr lang="en-US" altLang="zh-CN" sz="2600" i="1">
                <a:solidFill>
                  <a:srgbClr val="FF0000"/>
                </a:solidFill>
              </a:rPr>
              <a:t>likelihood</a:t>
            </a:r>
          </a:p>
          <a:p>
            <a:r>
              <a:rPr lang="en-US" altLang="zh-CN" sz="2600" i="1"/>
              <a:t>P(h|D)</a:t>
            </a:r>
            <a:r>
              <a:rPr lang="en-US" altLang="zh-CN" sz="2600"/>
              <a:t>: conditional probability of </a:t>
            </a:r>
            <a:r>
              <a:rPr lang="en-US" altLang="zh-CN" sz="2600" i="1"/>
              <a:t>h</a:t>
            </a:r>
            <a:r>
              <a:rPr lang="en-US" altLang="zh-CN" sz="2600"/>
              <a:t> given </a:t>
            </a:r>
            <a:r>
              <a:rPr lang="en-US" altLang="zh-CN" sz="2600" i="1"/>
              <a:t>D</a:t>
            </a:r>
            <a:r>
              <a:rPr lang="en-US" altLang="zh-CN" sz="2600"/>
              <a:t>: </a:t>
            </a:r>
            <a:r>
              <a:rPr lang="en-US" altLang="zh-CN" sz="2600" i="1">
                <a:solidFill>
                  <a:srgbClr val="FF0000"/>
                </a:solidFill>
              </a:rPr>
              <a:t>posterior probability</a:t>
            </a:r>
          </a:p>
        </p:txBody>
      </p:sp>
      <p:graphicFrame>
        <p:nvGraphicFramePr>
          <p:cNvPr id="512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95600" y="2286000"/>
          <a:ext cx="281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4" imgW="1524000" imgH="419100" progId="Equation.3">
                  <p:embed/>
                </p:oleObj>
              </mc:Choice>
              <mc:Fallback>
                <p:oleObj name="Equation" r:id="rId4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2819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099680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1285</Words>
  <Application>Microsoft Office PowerPoint</Application>
  <PresentationFormat>On-screen Show (4:3)</PresentationFormat>
  <Paragraphs>185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Cambria</vt:lpstr>
      <vt:lpstr>Casper</vt:lpstr>
      <vt:lpstr>Karla</vt:lpstr>
      <vt:lpstr>Segoe UI</vt:lpstr>
      <vt:lpstr>Symbol</vt:lpstr>
      <vt:lpstr>Times New Roman</vt:lpstr>
      <vt:lpstr>Wingdings</vt:lpstr>
      <vt:lpstr>Unit 2.1</vt:lpstr>
      <vt:lpstr>CorelDRAW</vt:lpstr>
      <vt:lpstr>Equation</vt:lpstr>
      <vt:lpstr>Document</vt:lpstr>
      <vt:lpstr>PowerPoint Presentation</vt:lpstr>
      <vt:lpstr>Statistics for Data Science : Course Objectives</vt:lpstr>
      <vt:lpstr>COURSE OUTCOMES</vt:lpstr>
      <vt:lpstr>Unit-1 Syllabus</vt:lpstr>
      <vt:lpstr>SUGGESTIVE READINGS</vt:lpstr>
      <vt:lpstr> Bayes Theorem</vt:lpstr>
      <vt:lpstr>Bayesian Methods</vt:lpstr>
      <vt:lpstr>Basic Probability Formulas</vt:lpstr>
      <vt:lpstr>Bayes Theorem</vt:lpstr>
      <vt:lpstr>Does patient have cancer or not?</vt:lpstr>
      <vt:lpstr>Maximum A Posterior</vt:lpstr>
      <vt:lpstr>Maximum Likelihood</vt:lpstr>
      <vt:lpstr>Desirable Properties of Bayes Classifier</vt:lpstr>
      <vt:lpstr>Bayes Classifiers</vt:lpstr>
      <vt:lpstr>Parameters estimation</vt:lpstr>
      <vt:lpstr>Properties </vt:lpstr>
      <vt:lpstr>Example. ‘Play Tennis’ data</vt:lpstr>
      <vt:lpstr>Naive Bayes solution</vt:lpstr>
      <vt:lpstr>PowerPoint Presentation</vt:lpstr>
      <vt:lpstr>Underflow Prevention</vt:lpstr>
      <vt:lpstr>Questions?</vt:lpstr>
      <vt:lpstr>References</vt:lpstr>
      <vt:lpstr>PowerPoint Presentation</vt:lpstr>
    </vt:vector>
  </TitlesOfParts>
  <Company>University of Florida, Department of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Administrator</dc:creator>
  <cp:lastModifiedBy>Microsoft account</cp:lastModifiedBy>
  <cp:revision>289</cp:revision>
  <dcterms:created xsi:type="dcterms:W3CDTF">2008-06-16T13:44:56Z</dcterms:created>
  <dcterms:modified xsi:type="dcterms:W3CDTF">2024-05-27T10:11:44Z</dcterms:modified>
</cp:coreProperties>
</file>