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69"/>
  </p:notesMasterIdLst>
  <p:handoutMasterIdLst>
    <p:handoutMasterId r:id="rId70"/>
  </p:handoutMasterIdLst>
  <p:sldIdLst>
    <p:sldId id="460" r:id="rId3"/>
    <p:sldId id="461" r:id="rId4"/>
    <p:sldId id="462" r:id="rId5"/>
    <p:sldId id="463" r:id="rId6"/>
    <p:sldId id="464" r:id="rId7"/>
    <p:sldId id="490" r:id="rId8"/>
    <p:sldId id="491" r:id="rId9"/>
    <p:sldId id="492" r:id="rId10"/>
    <p:sldId id="493" r:id="rId11"/>
    <p:sldId id="494" r:id="rId12"/>
    <p:sldId id="495" r:id="rId13"/>
    <p:sldId id="496" r:id="rId14"/>
    <p:sldId id="497" r:id="rId15"/>
    <p:sldId id="498" r:id="rId16"/>
    <p:sldId id="499" r:id="rId17"/>
    <p:sldId id="500" r:id="rId18"/>
    <p:sldId id="501" r:id="rId19"/>
    <p:sldId id="502" r:id="rId20"/>
    <p:sldId id="503" r:id="rId21"/>
    <p:sldId id="504" r:id="rId22"/>
    <p:sldId id="505" r:id="rId23"/>
    <p:sldId id="506" r:id="rId24"/>
    <p:sldId id="507" r:id="rId25"/>
    <p:sldId id="508" r:id="rId26"/>
    <p:sldId id="509" r:id="rId27"/>
    <p:sldId id="510" r:id="rId28"/>
    <p:sldId id="511" r:id="rId29"/>
    <p:sldId id="512" r:id="rId30"/>
    <p:sldId id="513" r:id="rId31"/>
    <p:sldId id="514" r:id="rId32"/>
    <p:sldId id="515" r:id="rId33"/>
    <p:sldId id="516" r:id="rId34"/>
    <p:sldId id="517" r:id="rId35"/>
    <p:sldId id="518" r:id="rId36"/>
    <p:sldId id="519" r:id="rId37"/>
    <p:sldId id="520" r:id="rId38"/>
    <p:sldId id="521" r:id="rId39"/>
    <p:sldId id="522" r:id="rId40"/>
    <p:sldId id="523" r:id="rId41"/>
    <p:sldId id="524" r:id="rId42"/>
    <p:sldId id="525" r:id="rId43"/>
    <p:sldId id="526" r:id="rId44"/>
    <p:sldId id="527" r:id="rId45"/>
    <p:sldId id="528" r:id="rId46"/>
    <p:sldId id="529" r:id="rId47"/>
    <p:sldId id="530" r:id="rId48"/>
    <p:sldId id="531" r:id="rId49"/>
    <p:sldId id="532" r:id="rId50"/>
    <p:sldId id="533" r:id="rId51"/>
    <p:sldId id="534" r:id="rId52"/>
    <p:sldId id="535" r:id="rId53"/>
    <p:sldId id="536" r:id="rId54"/>
    <p:sldId id="537" r:id="rId55"/>
    <p:sldId id="538" r:id="rId56"/>
    <p:sldId id="539" r:id="rId57"/>
    <p:sldId id="540" r:id="rId58"/>
    <p:sldId id="541" r:id="rId59"/>
    <p:sldId id="542" r:id="rId60"/>
    <p:sldId id="543" r:id="rId61"/>
    <p:sldId id="544" r:id="rId62"/>
    <p:sldId id="545" r:id="rId63"/>
    <p:sldId id="546" r:id="rId64"/>
    <p:sldId id="547" r:id="rId65"/>
    <p:sldId id="548" r:id="rId66"/>
    <p:sldId id="488" r:id="rId67"/>
    <p:sldId id="489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59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22.wmf"/><Relationship Id="rId5" Type="http://schemas.openxmlformats.org/officeDocument/2006/relationships/image" Target="../media/image39.wmf"/><Relationship Id="rId4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46.wmf"/><Relationship Id="rId1" Type="http://schemas.openxmlformats.org/officeDocument/2006/relationships/image" Target="../media/image29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59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4" Type="http://schemas.openxmlformats.org/officeDocument/2006/relationships/image" Target="../media/image108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image" Target="../media/image111.wmf"/><Relationship Id="rId7" Type="http://schemas.openxmlformats.org/officeDocument/2006/relationships/image" Target="../media/image114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3.wmf"/><Relationship Id="rId5" Type="http://schemas.openxmlformats.org/officeDocument/2006/relationships/image" Target="../media/image25.wmf"/><Relationship Id="rId4" Type="http://schemas.openxmlformats.org/officeDocument/2006/relationships/image" Target="../media/image112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Relationship Id="rId9" Type="http://schemas.openxmlformats.org/officeDocument/2006/relationships/image" Target="../media/image134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5" Type="http://schemas.openxmlformats.org/officeDocument/2006/relationships/image" Target="../media/image139.wmf"/><Relationship Id="rId4" Type="http://schemas.openxmlformats.org/officeDocument/2006/relationships/image" Target="../media/image13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3.wmf"/><Relationship Id="rId4" Type="http://schemas.openxmlformats.org/officeDocument/2006/relationships/image" Target="../media/image19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5.wmf"/><Relationship Id="rId6" Type="http://schemas.openxmlformats.org/officeDocument/2006/relationships/image" Target="../media/image144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1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4" Type="http://schemas.openxmlformats.org/officeDocument/2006/relationships/image" Target="../media/image155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7" Type="http://schemas.openxmlformats.org/officeDocument/2006/relationships/image" Target="../media/image165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6" Type="http://schemas.openxmlformats.org/officeDocument/2006/relationships/image" Target="../media/image164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7" Type="http://schemas.openxmlformats.org/officeDocument/2006/relationships/image" Target="../media/image170.wmf"/><Relationship Id="rId2" Type="http://schemas.openxmlformats.org/officeDocument/2006/relationships/image" Target="../media/image154.wmf"/><Relationship Id="rId1" Type="http://schemas.openxmlformats.org/officeDocument/2006/relationships/image" Target="../media/image152.wmf"/><Relationship Id="rId6" Type="http://schemas.openxmlformats.org/officeDocument/2006/relationships/image" Target="../media/image169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C08CD66-2071-46B1-AB0C-477B62BC07F8}" type="slidenum">
              <a:rPr lang="en-US" altLang="ko-KR" sz="1200">
                <a:solidFill>
                  <a:schemeClr val="tx1"/>
                </a:solidFill>
              </a:rPr>
              <a:pPr eaLnBrk="1" hangingPunct="1"/>
              <a:t>6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634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021434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B2853E57-F1C6-4D59-A6FE-751C55544ADE}" type="slidenum">
              <a:rPr lang="en-US" altLang="ko-KR" sz="1200">
                <a:solidFill>
                  <a:schemeClr val="tx1"/>
                </a:solidFill>
              </a:rPr>
              <a:pPr eaLnBrk="1" hangingPunct="1"/>
              <a:t>15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727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601028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B0C91DC-BBC8-482D-B1A6-8F40C80FA7AE}" type="slidenum">
              <a:rPr lang="en-US" altLang="ko-KR" sz="1200">
                <a:solidFill>
                  <a:schemeClr val="tx1"/>
                </a:solidFill>
              </a:rPr>
              <a:pPr eaLnBrk="1" hangingPunct="1"/>
              <a:t>16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737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30102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667040CC-403D-47BB-B991-49ACA5CBFA75}" type="slidenum">
              <a:rPr lang="en-US" altLang="ko-KR" sz="1200">
                <a:solidFill>
                  <a:schemeClr val="tx1"/>
                </a:solidFill>
              </a:rPr>
              <a:pPr eaLnBrk="1" hangingPunct="1"/>
              <a:t>17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747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869512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BB49DEE3-9C8A-48BE-A355-85A826439627}" type="slidenum">
              <a:rPr lang="en-US" altLang="ko-KR" sz="1200">
                <a:solidFill>
                  <a:schemeClr val="tx1"/>
                </a:solidFill>
              </a:rPr>
              <a:pPr eaLnBrk="1" hangingPunct="1"/>
              <a:t>18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757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56138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3C923FC-7CFA-45F2-8CF9-CFBE7250D098}" type="slidenum">
              <a:rPr lang="en-US" altLang="ko-KR" sz="1200">
                <a:solidFill>
                  <a:schemeClr val="tx1"/>
                </a:solidFill>
              </a:rPr>
              <a:pPr eaLnBrk="1" hangingPunct="1"/>
              <a:t>19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768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143953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164D566E-BCCE-48B9-A9CC-EDE8098E135C}" type="slidenum">
              <a:rPr lang="en-US" altLang="ko-KR" sz="1200">
                <a:solidFill>
                  <a:schemeClr val="tx1"/>
                </a:solidFill>
              </a:rPr>
              <a:pPr eaLnBrk="1" hangingPunct="1"/>
              <a:t>20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778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182502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FA298C2-17B2-415D-8097-AA9F43612ACD}" type="slidenum">
              <a:rPr lang="en-US" altLang="ko-KR" sz="1200">
                <a:solidFill>
                  <a:schemeClr val="tx1"/>
                </a:solidFill>
              </a:rPr>
              <a:pPr eaLnBrk="1" hangingPunct="1"/>
              <a:t>21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788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134878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4B63953A-2F67-47E1-89D8-B9B5BB1AC04D}" type="slidenum">
              <a:rPr lang="en-US" altLang="ko-KR" sz="1200">
                <a:solidFill>
                  <a:schemeClr val="tx1"/>
                </a:solidFill>
              </a:rPr>
              <a:pPr eaLnBrk="1" hangingPunct="1"/>
              <a:t>22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798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342021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B319B5F0-79C8-458C-81B9-47300ACD7094}" type="slidenum">
              <a:rPr lang="en-US" altLang="ko-KR" sz="1200">
                <a:solidFill>
                  <a:schemeClr val="tx1"/>
                </a:solidFill>
              </a:rPr>
              <a:pPr eaLnBrk="1" hangingPunct="1"/>
              <a:t>23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808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081931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DBF6842-B611-4C84-8869-B4BBFA9C8337}" type="slidenum">
              <a:rPr lang="en-US" altLang="ko-KR" sz="1200">
                <a:solidFill>
                  <a:schemeClr val="tx1"/>
                </a:solidFill>
              </a:rPr>
              <a:pPr eaLnBrk="1" hangingPunct="1"/>
              <a:t>24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819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405661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6E42EB96-2EFD-4744-8F64-A62995DAF80E}" type="slidenum">
              <a:rPr lang="en-US" altLang="ko-KR" sz="1200">
                <a:solidFill>
                  <a:schemeClr val="tx1"/>
                </a:solidFill>
              </a:rPr>
              <a:pPr eaLnBrk="1" hangingPunct="1"/>
              <a:t>7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645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885377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B31F7A25-EBDF-4067-BD1F-41BA64786DE9}" type="slidenum">
              <a:rPr lang="en-US" altLang="ko-KR" sz="1200">
                <a:solidFill>
                  <a:schemeClr val="tx1"/>
                </a:solidFill>
              </a:rPr>
              <a:pPr eaLnBrk="1" hangingPunct="1"/>
              <a:t>25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829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7004214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D57C1CED-7947-42D3-B674-587AB3F6E8ED}" type="slidenum">
              <a:rPr lang="en-US" altLang="ko-KR" sz="1200">
                <a:solidFill>
                  <a:schemeClr val="tx1"/>
                </a:solidFill>
              </a:rPr>
              <a:pPr eaLnBrk="1" hangingPunct="1"/>
              <a:t>26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839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9413053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A7A6BBEE-3CA6-48FA-9445-C9EDAE3DD7AF}" type="slidenum">
              <a:rPr lang="en-US" altLang="ko-KR" sz="1200">
                <a:solidFill>
                  <a:schemeClr val="tx1"/>
                </a:solidFill>
              </a:rPr>
              <a:pPr eaLnBrk="1" hangingPunct="1"/>
              <a:t>27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849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0241439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42721B22-A9D3-4648-8AB4-ADB872D559A3}" type="slidenum">
              <a:rPr lang="en-US" altLang="ko-KR" sz="1200">
                <a:solidFill>
                  <a:schemeClr val="tx1"/>
                </a:solidFill>
              </a:rPr>
              <a:pPr eaLnBrk="1" hangingPunct="1"/>
              <a:t>28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860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622240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4E58C60D-C674-4CD1-905D-EF54E82B9D28}" type="slidenum">
              <a:rPr lang="en-US" altLang="ko-KR" sz="1200">
                <a:solidFill>
                  <a:schemeClr val="tx1"/>
                </a:solidFill>
              </a:rPr>
              <a:pPr eaLnBrk="1" hangingPunct="1"/>
              <a:t>29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870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8101008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494E016-A9EA-4BC4-80DF-EA01DD756705}" type="slidenum">
              <a:rPr lang="en-US" altLang="ko-KR" sz="1200">
                <a:solidFill>
                  <a:schemeClr val="tx1"/>
                </a:solidFill>
              </a:rPr>
              <a:pPr eaLnBrk="1" hangingPunct="1"/>
              <a:t>30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880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8705383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914F8BD1-4BB6-48BD-AF60-08D6844C47DB}" type="slidenum">
              <a:rPr lang="en-US" altLang="ko-KR" sz="1200">
                <a:solidFill>
                  <a:schemeClr val="tx1"/>
                </a:solidFill>
              </a:rPr>
              <a:pPr eaLnBrk="1" hangingPunct="1"/>
              <a:t>31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890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5635845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AF516C37-5568-4CB0-9A6F-87807A2F49FF}" type="slidenum">
              <a:rPr lang="en-US" altLang="ko-KR" sz="1200">
                <a:solidFill>
                  <a:schemeClr val="tx1"/>
                </a:solidFill>
              </a:rPr>
              <a:pPr eaLnBrk="1" hangingPunct="1"/>
              <a:t>32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901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7888636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66CB3148-3972-4D65-AD31-D5FFCDB3B0C4}" type="slidenum">
              <a:rPr lang="en-US" altLang="ko-KR" sz="1200">
                <a:solidFill>
                  <a:schemeClr val="tx1"/>
                </a:solidFill>
              </a:rPr>
              <a:pPr eaLnBrk="1" hangingPunct="1"/>
              <a:t>33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911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0701686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452C2F6-81CC-4FBB-9FD3-F5BF02C05C18}" type="slidenum">
              <a:rPr lang="en-US" altLang="ko-KR" sz="1200">
                <a:solidFill>
                  <a:schemeClr val="tx1"/>
                </a:solidFill>
              </a:rPr>
              <a:pPr eaLnBrk="1" hangingPunct="1"/>
              <a:t>34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921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81001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DFF566AC-E735-4E7A-8CCF-432EB526BBCC}" type="slidenum">
              <a:rPr lang="en-US" altLang="ko-KR" sz="1200">
                <a:solidFill>
                  <a:schemeClr val="tx1"/>
                </a:solidFill>
              </a:rPr>
              <a:pPr eaLnBrk="1" hangingPunct="1"/>
              <a:t>8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655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3850419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62107048-3A26-4995-B8AB-2096A155865E}" type="slidenum">
              <a:rPr lang="en-US" altLang="ko-KR" sz="1200">
                <a:solidFill>
                  <a:schemeClr val="tx1"/>
                </a:solidFill>
              </a:rPr>
              <a:pPr eaLnBrk="1" hangingPunct="1"/>
              <a:t>35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931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5709988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6C2FE711-1F59-4325-9E77-E96B99202B48}" type="slidenum">
              <a:rPr lang="en-US" altLang="ko-KR" sz="1200">
                <a:solidFill>
                  <a:schemeClr val="tx1"/>
                </a:solidFill>
              </a:rPr>
              <a:pPr eaLnBrk="1" hangingPunct="1"/>
              <a:t>36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942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9556578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961D0E6-757B-4355-8A13-03D3A8F9C25A}" type="slidenum">
              <a:rPr lang="en-US" altLang="ko-KR" sz="1200">
                <a:solidFill>
                  <a:schemeClr val="tx1"/>
                </a:solidFill>
              </a:rPr>
              <a:pPr eaLnBrk="1" hangingPunct="1"/>
              <a:t>37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952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7146805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DCD7988-A596-4469-810D-BF5B0C1BC36D}" type="slidenum">
              <a:rPr lang="en-US" altLang="ko-KR" sz="1200">
                <a:solidFill>
                  <a:schemeClr val="tx1"/>
                </a:solidFill>
              </a:rPr>
              <a:pPr eaLnBrk="1" hangingPunct="1"/>
              <a:t>38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962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4456766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49C5CA2D-6C31-416B-B6E2-E9D8D531117E}" type="slidenum">
              <a:rPr lang="en-US" altLang="ko-KR" sz="1200">
                <a:solidFill>
                  <a:schemeClr val="tx1"/>
                </a:solidFill>
              </a:rPr>
              <a:pPr eaLnBrk="1" hangingPunct="1"/>
              <a:t>39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972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1165782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9DD150B-7FD5-4727-ADC1-EDA40ECA46E2}" type="slidenum">
              <a:rPr lang="en-US" altLang="ko-KR" sz="1200">
                <a:solidFill>
                  <a:schemeClr val="tx1"/>
                </a:solidFill>
              </a:rPr>
              <a:pPr eaLnBrk="1" hangingPunct="1"/>
              <a:t>40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983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2067584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3F318E5C-699E-4721-8BD1-413932699E21}" type="slidenum">
              <a:rPr lang="en-US" altLang="ko-KR" sz="1200">
                <a:solidFill>
                  <a:schemeClr val="tx1"/>
                </a:solidFill>
              </a:rPr>
              <a:pPr eaLnBrk="1" hangingPunct="1"/>
              <a:t>41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993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2691560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034B1A8E-A8E1-4F1A-9125-B7A93AF67CBF}" type="slidenum">
              <a:rPr lang="en-US" altLang="ko-KR" sz="1200">
                <a:solidFill>
                  <a:schemeClr val="tx1"/>
                </a:solidFill>
              </a:rPr>
              <a:pPr eaLnBrk="1" hangingPunct="1"/>
              <a:t>42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1003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1072057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9BD3B35A-8C96-4BFF-9969-402D00DBDCED}" type="slidenum">
              <a:rPr lang="en-US" altLang="ko-KR" sz="1200">
                <a:solidFill>
                  <a:schemeClr val="tx1"/>
                </a:solidFill>
              </a:rPr>
              <a:pPr eaLnBrk="1" hangingPunct="1"/>
              <a:t>43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1013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7330263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9B2B205-DBBC-4DEE-9418-979646875AB9}" type="slidenum">
              <a:rPr lang="en-US" altLang="ko-KR" sz="1200">
                <a:solidFill>
                  <a:schemeClr val="tx1"/>
                </a:solidFill>
              </a:rPr>
              <a:pPr eaLnBrk="1" hangingPunct="1"/>
              <a:t>44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1024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897948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4D0BC01B-385F-42D9-B43B-C3E5EC84A3E6}" type="slidenum">
              <a:rPr lang="en-US" altLang="ko-KR" sz="1200">
                <a:solidFill>
                  <a:schemeClr val="tx1"/>
                </a:solidFill>
              </a:rPr>
              <a:pPr eaLnBrk="1" hangingPunct="1"/>
              <a:t>9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665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4182911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19DD238B-0C72-47F0-ABB0-17C7D7A883A0}" type="slidenum">
              <a:rPr lang="en-US" altLang="ko-KR" sz="1200">
                <a:solidFill>
                  <a:schemeClr val="tx1"/>
                </a:solidFill>
              </a:rPr>
              <a:pPr eaLnBrk="1" hangingPunct="1"/>
              <a:t>45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1034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4004944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47093602-CB7A-44C8-8A59-91EDBB5A7CBC}" type="slidenum">
              <a:rPr lang="en-US" altLang="ko-KR" sz="1200">
                <a:solidFill>
                  <a:schemeClr val="tx1"/>
                </a:solidFill>
              </a:rPr>
              <a:pPr eaLnBrk="1" hangingPunct="1"/>
              <a:t>46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1044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754863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CFF1A56-BB37-444F-A4E2-2A2788F706AD}" type="slidenum">
              <a:rPr lang="en-US" altLang="ko-KR" sz="1200">
                <a:solidFill>
                  <a:schemeClr val="tx1"/>
                </a:solidFill>
              </a:rPr>
              <a:pPr eaLnBrk="1" hangingPunct="1"/>
              <a:t>47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1054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0267033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3ECBEBE6-CE95-43A7-A021-A7752A451A7F}" type="slidenum">
              <a:rPr lang="en-US" altLang="ko-KR" sz="1200">
                <a:solidFill>
                  <a:schemeClr val="tx1"/>
                </a:solidFill>
              </a:rPr>
              <a:pPr eaLnBrk="1" hangingPunct="1"/>
              <a:t>48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1064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2277222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5131F123-C4CA-4D0D-9332-E42B5E886AD6}" type="slidenum">
              <a:rPr lang="en-US" altLang="ko-KR" sz="1200">
                <a:solidFill>
                  <a:schemeClr val="tx1"/>
                </a:solidFill>
              </a:rPr>
              <a:pPr eaLnBrk="1" hangingPunct="1"/>
              <a:t>49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1075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6992461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68D9879A-E7A6-4B33-A53A-EFD4CCB15DD9}" type="slidenum">
              <a:rPr lang="en-US" altLang="ko-KR" sz="1200">
                <a:solidFill>
                  <a:schemeClr val="tx1"/>
                </a:solidFill>
              </a:rPr>
              <a:pPr eaLnBrk="1" hangingPunct="1"/>
              <a:t>50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1085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1090247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45506613-E30B-4B3E-9C4C-906193B407F6}" type="slidenum">
              <a:rPr lang="en-US" altLang="ko-KR" sz="1200">
                <a:solidFill>
                  <a:schemeClr val="tx1"/>
                </a:solidFill>
              </a:rPr>
              <a:pPr eaLnBrk="1" hangingPunct="1"/>
              <a:t>51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1095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3936897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0F6DC8C0-2C52-4071-9183-6907DFA3E631}" type="slidenum">
              <a:rPr lang="en-US" altLang="ko-KR" sz="1200">
                <a:solidFill>
                  <a:schemeClr val="tx1"/>
                </a:solidFill>
              </a:rPr>
              <a:pPr eaLnBrk="1" hangingPunct="1"/>
              <a:t>52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1105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0504038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9A6308AB-4831-4AC9-9DB8-549319A84099}" type="slidenum">
              <a:rPr lang="en-US" altLang="ko-KR" sz="1200">
                <a:solidFill>
                  <a:schemeClr val="tx1"/>
                </a:solidFill>
              </a:rPr>
              <a:pPr eaLnBrk="1" hangingPunct="1"/>
              <a:t>53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1116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0983857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04E9097D-6F5E-4A29-957D-DC9CA52CF745}" type="slidenum">
              <a:rPr lang="en-US" altLang="ko-KR" sz="1200">
                <a:solidFill>
                  <a:schemeClr val="tx1"/>
                </a:solidFill>
              </a:rPr>
              <a:pPr eaLnBrk="1" hangingPunct="1"/>
              <a:t>54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1126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036369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4E3A654-5CAA-40F1-A7D9-A213BDB5F388}" type="slidenum">
              <a:rPr lang="en-US" altLang="ko-KR" sz="1200">
                <a:solidFill>
                  <a:schemeClr val="tx1"/>
                </a:solidFill>
              </a:rPr>
              <a:pPr eaLnBrk="1" hangingPunct="1"/>
              <a:t>10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675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61658432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41612A86-61F1-4CAB-A847-47ED3FEE6DD2}" type="slidenum">
              <a:rPr lang="en-US" altLang="ko-KR" sz="1200">
                <a:solidFill>
                  <a:schemeClr val="tx1"/>
                </a:solidFill>
              </a:rPr>
              <a:pPr eaLnBrk="1" hangingPunct="1"/>
              <a:t>55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1136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6946553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6ABF8E89-175C-49F1-A9C9-4C09993A6DB9}" type="slidenum">
              <a:rPr lang="en-US" altLang="ko-KR" sz="1200">
                <a:solidFill>
                  <a:schemeClr val="tx1"/>
                </a:solidFill>
              </a:rPr>
              <a:pPr eaLnBrk="1" hangingPunct="1"/>
              <a:t>56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1146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0450681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75CE968-3C97-44D2-AF5B-D96DA8846569}" type="slidenum">
              <a:rPr lang="en-US" altLang="ko-KR" sz="1200">
                <a:solidFill>
                  <a:schemeClr val="tx1"/>
                </a:solidFill>
              </a:rPr>
              <a:pPr eaLnBrk="1" hangingPunct="1"/>
              <a:t>57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1157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7277027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5931AEC-5C6F-4EDA-B9B1-22DD163AD9E6}" type="slidenum">
              <a:rPr lang="en-US" altLang="ko-KR" sz="1200">
                <a:solidFill>
                  <a:schemeClr val="tx1"/>
                </a:solidFill>
              </a:rPr>
              <a:pPr eaLnBrk="1" hangingPunct="1"/>
              <a:t>58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1167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99025764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B37BE9F1-0797-472B-A6B7-BB5BEB659A4D}" type="slidenum">
              <a:rPr lang="en-US" altLang="ko-KR" sz="1200">
                <a:solidFill>
                  <a:schemeClr val="tx1"/>
                </a:solidFill>
              </a:rPr>
              <a:pPr eaLnBrk="1" hangingPunct="1"/>
              <a:t>59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1177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13781567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E771753-7277-46DB-98FF-B089561AF56F}" type="slidenum">
              <a:rPr lang="en-US" altLang="ko-KR" sz="1200">
                <a:solidFill>
                  <a:schemeClr val="tx1"/>
                </a:solidFill>
              </a:rPr>
              <a:pPr eaLnBrk="1" hangingPunct="1"/>
              <a:t>60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1187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57249192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43290589-44F5-4837-929F-A8E2E0B8BBCA}" type="slidenum">
              <a:rPr lang="en-US" altLang="ko-KR" sz="1200">
                <a:solidFill>
                  <a:schemeClr val="tx1"/>
                </a:solidFill>
              </a:rPr>
              <a:pPr eaLnBrk="1" hangingPunct="1"/>
              <a:t>61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1198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61527651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EDA9FEE-94F8-4A67-8082-210E9A94A0E9}" type="slidenum">
              <a:rPr lang="en-US" altLang="ko-KR" sz="1200">
                <a:solidFill>
                  <a:schemeClr val="tx1"/>
                </a:solidFill>
              </a:rPr>
              <a:pPr eaLnBrk="1" hangingPunct="1"/>
              <a:t>62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1208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5715214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99BBEA45-6F60-444F-B46D-5A90D82B13BF}" type="slidenum">
              <a:rPr lang="en-US" altLang="ko-KR" sz="1200">
                <a:solidFill>
                  <a:schemeClr val="tx1"/>
                </a:solidFill>
              </a:rPr>
              <a:pPr eaLnBrk="1" hangingPunct="1"/>
              <a:t>63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1218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9176886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9E2FBF88-AAE8-494F-97CA-C278E2C71954}" type="slidenum">
              <a:rPr lang="en-US" altLang="ko-KR" sz="1200">
                <a:solidFill>
                  <a:schemeClr val="tx1"/>
                </a:solidFill>
              </a:rPr>
              <a:pPr eaLnBrk="1" hangingPunct="1"/>
              <a:t>64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1228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80352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29DCDB7-4AC7-46B8-A4EC-7F417225D50D}" type="slidenum">
              <a:rPr lang="en-US" altLang="ko-KR" sz="1200">
                <a:solidFill>
                  <a:schemeClr val="tx1"/>
                </a:solidFill>
              </a:rPr>
              <a:pPr eaLnBrk="1" hangingPunct="1"/>
              <a:t>11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686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205570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8D0D72E-0D65-477A-9799-E534C7DC4615}" type="slidenum">
              <a:rPr lang="en-US" altLang="ko-KR" sz="1200">
                <a:solidFill>
                  <a:schemeClr val="tx1"/>
                </a:solidFill>
              </a:rPr>
              <a:pPr eaLnBrk="1" hangingPunct="1"/>
              <a:t>12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696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242547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AF0F2DC-D88C-41FF-BC49-3254F19115D3}" type="slidenum">
              <a:rPr lang="en-US" altLang="ko-KR" sz="1200">
                <a:solidFill>
                  <a:schemeClr val="tx1"/>
                </a:solidFill>
              </a:rPr>
              <a:pPr eaLnBrk="1" hangingPunct="1"/>
              <a:t>13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706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00493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5014F53-45C0-4A3E-B803-C1167718B7C8}" type="slidenum">
              <a:rPr lang="en-US" altLang="ko-KR" sz="1200">
                <a:solidFill>
                  <a:schemeClr val="tx1"/>
                </a:solidFill>
              </a:rPr>
              <a:pPr eaLnBrk="1" hangingPunct="1"/>
              <a:t>14</a:t>
            </a:fld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716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787118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6D0467C-1281-4CEF-BBEF-B41959660B8E}" type="datetimeFigureOut">
              <a:rPr lang="en-US"/>
              <a:pPr>
                <a:defRPr/>
              </a:pPr>
              <a:t>6/7/2024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33D820E-3AF4-4C49-A209-EBD14F4380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40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8544E7-82BB-442D-B8FB-C847409366C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7729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70EB2A-ABD3-49B3-9A74-B2B49EA2C59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3986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AAD11F-C03C-43AE-9B44-62C192C9B54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6646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제목, 내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043BA-2D06-4595-BCE7-FDACB1B07C4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51667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39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30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48.wmf"/><Relationship Id="rId18" Type="http://schemas.openxmlformats.org/officeDocument/2006/relationships/image" Target="../media/image49.w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49.bin"/><Relationship Id="rId17" Type="http://schemas.openxmlformats.org/officeDocument/2006/relationships/oleObject" Target="../embeddings/oleObject53.bin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52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47.wmf"/><Relationship Id="rId5" Type="http://schemas.openxmlformats.org/officeDocument/2006/relationships/image" Target="../media/image29.wmf"/><Relationship Id="rId15" Type="http://schemas.openxmlformats.org/officeDocument/2006/relationships/oleObject" Target="../embeddings/oleObject51.bin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5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5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55.bin"/><Relationship Id="rId9" Type="http://schemas.openxmlformats.org/officeDocument/2006/relationships/image" Target="../media/image5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5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5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3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66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66.wmf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6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74.bin"/><Relationship Id="rId5" Type="http://schemas.openxmlformats.org/officeDocument/2006/relationships/image" Target="../media/image67.wmf"/><Relationship Id="rId4" Type="http://schemas.openxmlformats.org/officeDocument/2006/relationships/oleObject" Target="../embeddings/oleObject73.bin"/><Relationship Id="rId9" Type="http://schemas.openxmlformats.org/officeDocument/2006/relationships/image" Target="../media/image6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7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70.wmf"/><Relationship Id="rId4" Type="http://schemas.openxmlformats.org/officeDocument/2006/relationships/oleObject" Target="../embeddings/oleObject76.bin"/><Relationship Id="rId9" Type="http://schemas.openxmlformats.org/officeDocument/2006/relationships/oleObject" Target="../embeddings/oleObject79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image" Target="../media/image76.wmf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73.wmf"/><Relationship Id="rId12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75.wmf"/><Relationship Id="rId5" Type="http://schemas.openxmlformats.org/officeDocument/2006/relationships/image" Target="../media/image72.wmf"/><Relationship Id="rId15" Type="http://schemas.openxmlformats.org/officeDocument/2006/relationships/image" Target="../media/image77.wmf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80.bin"/><Relationship Id="rId9" Type="http://schemas.openxmlformats.org/officeDocument/2006/relationships/image" Target="../media/image74.wmf"/><Relationship Id="rId14" Type="http://schemas.openxmlformats.org/officeDocument/2006/relationships/oleObject" Target="../embeddings/oleObject85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7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87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86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8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89.bin"/><Relationship Id="rId5" Type="http://schemas.openxmlformats.org/officeDocument/2006/relationships/image" Target="../media/image80.wmf"/><Relationship Id="rId4" Type="http://schemas.openxmlformats.org/officeDocument/2006/relationships/oleObject" Target="../embeddings/oleObject88.bin"/><Relationship Id="rId9" Type="http://schemas.openxmlformats.org/officeDocument/2006/relationships/image" Target="../media/image82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84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92.bin"/><Relationship Id="rId5" Type="http://schemas.openxmlformats.org/officeDocument/2006/relationships/image" Target="../media/image83.wmf"/><Relationship Id="rId4" Type="http://schemas.openxmlformats.org/officeDocument/2006/relationships/oleObject" Target="../embeddings/oleObject91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8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94.bin"/><Relationship Id="rId5" Type="http://schemas.openxmlformats.org/officeDocument/2006/relationships/image" Target="../media/image85.wmf"/><Relationship Id="rId4" Type="http://schemas.openxmlformats.org/officeDocument/2006/relationships/oleObject" Target="../embeddings/oleObject9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8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96.bin"/><Relationship Id="rId5" Type="http://schemas.openxmlformats.org/officeDocument/2006/relationships/image" Target="../media/image87.wmf"/><Relationship Id="rId4" Type="http://schemas.openxmlformats.org/officeDocument/2006/relationships/oleObject" Target="../embeddings/oleObject95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9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98.bin"/><Relationship Id="rId5" Type="http://schemas.openxmlformats.org/officeDocument/2006/relationships/image" Target="../media/image89.wmf"/><Relationship Id="rId4" Type="http://schemas.openxmlformats.org/officeDocument/2006/relationships/oleObject" Target="../embeddings/oleObject97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9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00.bin"/><Relationship Id="rId5" Type="http://schemas.openxmlformats.org/officeDocument/2006/relationships/image" Target="../media/image91.wmf"/><Relationship Id="rId4" Type="http://schemas.openxmlformats.org/officeDocument/2006/relationships/oleObject" Target="../embeddings/oleObject99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9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02.bin"/><Relationship Id="rId5" Type="http://schemas.openxmlformats.org/officeDocument/2006/relationships/image" Target="../media/image93.wmf"/><Relationship Id="rId4" Type="http://schemas.openxmlformats.org/officeDocument/2006/relationships/oleObject" Target="../embeddings/oleObject101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9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04.bin"/><Relationship Id="rId5" Type="http://schemas.openxmlformats.org/officeDocument/2006/relationships/image" Target="../media/image95.wmf"/><Relationship Id="rId4" Type="http://schemas.openxmlformats.org/officeDocument/2006/relationships/oleObject" Target="../embeddings/oleObject103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9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06.bin"/><Relationship Id="rId5" Type="http://schemas.openxmlformats.org/officeDocument/2006/relationships/image" Target="../media/image97.wmf"/><Relationship Id="rId4" Type="http://schemas.openxmlformats.org/officeDocument/2006/relationships/oleObject" Target="../embeddings/oleObject105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10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08.bin"/><Relationship Id="rId5" Type="http://schemas.openxmlformats.org/officeDocument/2006/relationships/image" Target="../media/image99.wmf"/><Relationship Id="rId4" Type="http://schemas.openxmlformats.org/officeDocument/2006/relationships/oleObject" Target="../embeddings/oleObject107.bin"/><Relationship Id="rId9" Type="http://schemas.openxmlformats.org/officeDocument/2006/relationships/image" Target="../media/image101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110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10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12.bin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111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10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114.bin"/><Relationship Id="rId11" Type="http://schemas.openxmlformats.org/officeDocument/2006/relationships/image" Target="../media/image108.wmf"/><Relationship Id="rId5" Type="http://schemas.openxmlformats.org/officeDocument/2006/relationships/image" Target="../media/image105.wmf"/><Relationship Id="rId10" Type="http://schemas.openxmlformats.org/officeDocument/2006/relationships/oleObject" Target="../embeddings/oleObject116.bin"/><Relationship Id="rId4" Type="http://schemas.openxmlformats.org/officeDocument/2006/relationships/oleObject" Target="../embeddings/oleObject113.bin"/><Relationship Id="rId9" Type="http://schemas.openxmlformats.org/officeDocument/2006/relationships/image" Target="../media/image10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124.bin"/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110.wmf"/><Relationship Id="rId12" Type="http://schemas.openxmlformats.org/officeDocument/2006/relationships/oleObject" Target="../embeddings/oleObject121.bin"/><Relationship Id="rId17" Type="http://schemas.openxmlformats.org/officeDocument/2006/relationships/image" Target="../media/image11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3.bin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118.bin"/><Relationship Id="rId11" Type="http://schemas.openxmlformats.org/officeDocument/2006/relationships/image" Target="../media/image112.wmf"/><Relationship Id="rId5" Type="http://schemas.openxmlformats.org/officeDocument/2006/relationships/image" Target="../media/image109.wmf"/><Relationship Id="rId15" Type="http://schemas.openxmlformats.org/officeDocument/2006/relationships/image" Target="../media/image113.wmf"/><Relationship Id="rId10" Type="http://schemas.openxmlformats.org/officeDocument/2006/relationships/oleObject" Target="../embeddings/oleObject120.bin"/><Relationship Id="rId19" Type="http://schemas.openxmlformats.org/officeDocument/2006/relationships/image" Target="../media/image115.wmf"/><Relationship Id="rId4" Type="http://schemas.openxmlformats.org/officeDocument/2006/relationships/oleObject" Target="../embeddings/oleObject117.bin"/><Relationship Id="rId9" Type="http://schemas.openxmlformats.org/officeDocument/2006/relationships/image" Target="../media/image111.wmf"/><Relationship Id="rId14" Type="http://schemas.openxmlformats.org/officeDocument/2006/relationships/oleObject" Target="../embeddings/oleObject122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116.wmf"/><Relationship Id="rId4" Type="http://schemas.openxmlformats.org/officeDocument/2006/relationships/oleObject" Target="../embeddings/oleObject125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1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127.bin"/><Relationship Id="rId5" Type="http://schemas.openxmlformats.org/officeDocument/2006/relationships/image" Target="../media/image117.wmf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119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13" Type="http://schemas.openxmlformats.org/officeDocument/2006/relationships/oleObject" Target="../embeddings/oleObject134.bin"/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121.wmf"/><Relationship Id="rId12" Type="http://schemas.openxmlformats.org/officeDocument/2006/relationships/oleObject" Target="../embeddings/oleObject133.bin"/><Relationship Id="rId17" Type="http://schemas.openxmlformats.org/officeDocument/2006/relationships/image" Target="../media/image12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6.bin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130.bin"/><Relationship Id="rId11" Type="http://schemas.openxmlformats.org/officeDocument/2006/relationships/image" Target="../media/image123.wmf"/><Relationship Id="rId5" Type="http://schemas.openxmlformats.org/officeDocument/2006/relationships/image" Target="../media/image120.wmf"/><Relationship Id="rId15" Type="http://schemas.openxmlformats.org/officeDocument/2006/relationships/image" Target="../media/image124.wmf"/><Relationship Id="rId10" Type="http://schemas.openxmlformats.org/officeDocument/2006/relationships/oleObject" Target="../embeddings/oleObject132.bin"/><Relationship Id="rId4" Type="http://schemas.openxmlformats.org/officeDocument/2006/relationships/oleObject" Target="../embeddings/oleObject129.bin"/><Relationship Id="rId9" Type="http://schemas.openxmlformats.org/officeDocument/2006/relationships/image" Target="../media/image122.wmf"/><Relationship Id="rId14" Type="http://schemas.openxmlformats.org/officeDocument/2006/relationships/oleObject" Target="../embeddings/oleObject135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9.bin"/><Relationship Id="rId13" Type="http://schemas.openxmlformats.org/officeDocument/2006/relationships/image" Target="../media/image130.wmf"/><Relationship Id="rId18" Type="http://schemas.openxmlformats.org/officeDocument/2006/relationships/oleObject" Target="../embeddings/oleObject144.bin"/><Relationship Id="rId3" Type="http://schemas.openxmlformats.org/officeDocument/2006/relationships/notesSlide" Target="../notesSlides/notesSlide49.xml"/><Relationship Id="rId21" Type="http://schemas.openxmlformats.org/officeDocument/2006/relationships/image" Target="../media/image134.wmf"/><Relationship Id="rId7" Type="http://schemas.openxmlformats.org/officeDocument/2006/relationships/image" Target="../media/image127.wmf"/><Relationship Id="rId12" Type="http://schemas.openxmlformats.org/officeDocument/2006/relationships/oleObject" Target="../embeddings/oleObject141.bin"/><Relationship Id="rId17" Type="http://schemas.openxmlformats.org/officeDocument/2006/relationships/image" Target="../media/image13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3.bin"/><Relationship Id="rId20" Type="http://schemas.openxmlformats.org/officeDocument/2006/relationships/oleObject" Target="../embeddings/oleObject145.bin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138.bin"/><Relationship Id="rId11" Type="http://schemas.openxmlformats.org/officeDocument/2006/relationships/image" Target="../media/image129.wmf"/><Relationship Id="rId5" Type="http://schemas.openxmlformats.org/officeDocument/2006/relationships/image" Target="../media/image126.wmf"/><Relationship Id="rId15" Type="http://schemas.openxmlformats.org/officeDocument/2006/relationships/image" Target="../media/image131.wmf"/><Relationship Id="rId10" Type="http://schemas.openxmlformats.org/officeDocument/2006/relationships/oleObject" Target="../embeddings/oleObject140.bin"/><Relationship Id="rId19" Type="http://schemas.openxmlformats.org/officeDocument/2006/relationships/image" Target="../media/image133.wmf"/><Relationship Id="rId4" Type="http://schemas.openxmlformats.org/officeDocument/2006/relationships/oleObject" Target="../embeddings/oleObject137.bin"/><Relationship Id="rId9" Type="http://schemas.openxmlformats.org/officeDocument/2006/relationships/image" Target="../media/image128.wmf"/><Relationship Id="rId14" Type="http://schemas.openxmlformats.org/officeDocument/2006/relationships/oleObject" Target="../embeddings/oleObject142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13" Type="http://schemas.openxmlformats.org/officeDocument/2006/relationships/image" Target="../media/image139.wmf"/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136.wmf"/><Relationship Id="rId12" Type="http://schemas.openxmlformats.org/officeDocument/2006/relationships/oleObject" Target="../embeddings/oleObject1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147.bin"/><Relationship Id="rId11" Type="http://schemas.openxmlformats.org/officeDocument/2006/relationships/image" Target="../media/image138.wmf"/><Relationship Id="rId5" Type="http://schemas.openxmlformats.org/officeDocument/2006/relationships/image" Target="../media/image135.wmf"/><Relationship Id="rId10" Type="http://schemas.openxmlformats.org/officeDocument/2006/relationships/oleObject" Target="../embeddings/oleObject149.bin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137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3.bin"/><Relationship Id="rId13" Type="http://schemas.openxmlformats.org/officeDocument/2006/relationships/image" Target="../media/image143.wmf"/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140.wmf"/><Relationship Id="rId12" Type="http://schemas.openxmlformats.org/officeDocument/2006/relationships/oleObject" Target="../embeddings/oleObject1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152.bin"/><Relationship Id="rId11" Type="http://schemas.openxmlformats.org/officeDocument/2006/relationships/image" Target="../media/image142.wmf"/><Relationship Id="rId5" Type="http://schemas.openxmlformats.org/officeDocument/2006/relationships/image" Target="../media/image135.wmf"/><Relationship Id="rId15" Type="http://schemas.openxmlformats.org/officeDocument/2006/relationships/image" Target="../media/image144.wmf"/><Relationship Id="rId10" Type="http://schemas.openxmlformats.org/officeDocument/2006/relationships/oleObject" Target="../embeddings/oleObject154.bin"/><Relationship Id="rId4" Type="http://schemas.openxmlformats.org/officeDocument/2006/relationships/oleObject" Target="../embeddings/oleObject151.bin"/><Relationship Id="rId9" Type="http://schemas.openxmlformats.org/officeDocument/2006/relationships/image" Target="../media/image141.wmf"/><Relationship Id="rId14" Type="http://schemas.openxmlformats.org/officeDocument/2006/relationships/oleObject" Target="../embeddings/oleObject156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7" Type="http://schemas.openxmlformats.org/officeDocument/2006/relationships/image" Target="../media/image1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158.bin"/><Relationship Id="rId5" Type="http://schemas.openxmlformats.org/officeDocument/2006/relationships/image" Target="../media/image145.wmf"/><Relationship Id="rId4" Type="http://schemas.openxmlformats.org/officeDocument/2006/relationships/oleObject" Target="../embeddings/oleObject157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7" Type="http://schemas.openxmlformats.org/officeDocument/2006/relationships/image" Target="../media/image1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160.bin"/><Relationship Id="rId5" Type="http://schemas.openxmlformats.org/officeDocument/2006/relationships/image" Target="../media/image147.wmf"/><Relationship Id="rId4" Type="http://schemas.openxmlformats.org/officeDocument/2006/relationships/oleObject" Target="../embeddings/oleObject159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7" Type="http://schemas.openxmlformats.org/officeDocument/2006/relationships/image" Target="../media/image1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162.bin"/><Relationship Id="rId5" Type="http://schemas.openxmlformats.org/officeDocument/2006/relationships/image" Target="../media/image149.wmf"/><Relationship Id="rId4" Type="http://schemas.openxmlformats.org/officeDocument/2006/relationships/oleObject" Target="../embeddings/oleObject16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5" Type="http://schemas.openxmlformats.org/officeDocument/2006/relationships/image" Target="../media/image151.wmf"/><Relationship Id="rId4" Type="http://schemas.openxmlformats.org/officeDocument/2006/relationships/oleObject" Target="../embeddings/oleObject163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6.bin"/><Relationship Id="rId3" Type="http://schemas.openxmlformats.org/officeDocument/2006/relationships/notesSlide" Target="../notesSlides/notesSlide56.xml"/><Relationship Id="rId7" Type="http://schemas.openxmlformats.org/officeDocument/2006/relationships/image" Target="../media/image1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165.bin"/><Relationship Id="rId11" Type="http://schemas.openxmlformats.org/officeDocument/2006/relationships/image" Target="../media/image155.wmf"/><Relationship Id="rId5" Type="http://schemas.openxmlformats.org/officeDocument/2006/relationships/image" Target="../media/image152.wmf"/><Relationship Id="rId10" Type="http://schemas.openxmlformats.org/officeDocument/2006/relationships/oleObject" Target="../embeddings/oleObject167.bin"/><Relationship Id="rId4" Type="http://schemas.openxmlformats.org/officeDocument/2006/relationships/oleObject" Target="../embeddings/oleObject164.bin"/><Relationship Id="rId9" Type="http://schemas.openxmlformats.org/officeDocument/2006/relationships/image" Target="../media/image154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0.bin"/><Relationship Id="rId3" Type="http://schemas.openxmlformats.org/officeDocument/2006/relationships/notesSlide" Target="../notesSlides/notesSlide57.xml"/><Relationship Id="rId7" Type="http://schemas.openxmlformats.org/officeDocument/2006/relationships/image" Target="../media/image1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169.bin"/><Relationship Id="rId5" Type="http://schemas.openxmlformats.org/officeDocument/2006/relationships/image" Target="../media/image156.wmf"/><Relationship Id="rId4" Type="http://schemas.openxmlformats.org/officeDocument/2006/relationships/oleObject" Target="../embeddings/oleObject168.bin"/><Relationship Id="rId9" Type="http://schemas.openxmlformats.org/officeDocument/2006/relationships/image" Target="../media/image158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3.bin"/><Relationship Id="rId13" Type="http://schemas.openxmlformats.org/officeDocument/2006/relationships/image" Target="../media/image163.wmf"/><Relationship Id="rId3" Type="http://schemas.openxmlformats.org/officeDocument/2006/relationships/notesSlide" Target="../notesSlides/notesSlide58.xml"/><Relationship Id="rId7" Type="http://schemas.openxmlformats.org/officeDocument/2006/relationships/image" Target="../media/image160.wmf"/><Relationship Id="rId12" Type="http://schemas.openxmlformats.org/officeDocument/2006/relationships/oleObject" Target="../embeddings/oleObject175.bin"/><Relationship Id="rId17" Type="http://schemas.openxmlformats.org/officeDocument/2006/relationships/image" Target="../media/image16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7.bin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172.bin"/><Relationship Id="rId11" Type="http://schemas.openxmlformats.org/officeDocument/2006/relationships/image" Target="../media/image162.wmf"/><Relationship Id="rId5" Type="http://schemas.openxmlformats.org/officeDocument/2006/relationships/image" Target="../media/image159.wmf"/><Relationship Id="rId15" Type="http://schemas.openxmlformats.org/officeDocument/2006/relationships/image" Target="../media/image164.wmf"/><Relationship Id="rId10" Type="http://schemas.openxmlformats.org/officeDocument/2006/relationships/oleObject" Target="../embeddings/oleObject174.bin"/><Relationship Id="rId4" Type="http://schemas.openxmlformats.org/officeDocument/2006/relationships/oleObject" Target="../embeddings/oleObject171.bin"/><Relationship Id="rId9" Type="http://schemas.openxmlformats.org/officeDocument/2006/relationships/image" Target="../media/image161.wmf"/><Relationship Id="rId14" Type="http://schemas.openxmlformats.org/officeDocument/2006/relationships/oleObject" Target="../embeddings/oleObject176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0.bin"/><Relationship Id="rId13" Type="http://schemas.openxmlformats.org/officeDocument/2006/relationships/image" Target="../media/image168.wmf"/><Relationship Id="rId3" Type="http://schemas.openxmlformats.org/officeDocument/2006/relationships/notesSlide" Target="../notesSlides/notesSlide59.xml"/><Relationship Id="rId7" Type="http://schemas.openxmlformats.org/officeDocument/2006/relationships/image" Target="../media/image154.wmf"/><Relationship Id="rId12" Type="http://schemas.openxmlformats.org/officeDocument/2006/relationships/oleObject" Target="../embeddings/oleObject182.bin"/><Relationship Id="rId17" Type="http://schemas.openxmlformats.org/officeDocument/2006/relationships/image" Target="../media/image170.wmf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184.bin"/><Relationship Id="rId1" Type="http://schemas.openxmlformats.org/officeDocument/2006/relationships/vmlDrawing" Target="../drawings/vmlDrawing58.vml"/><Relationship Id="rId6" Type="http://schemas.openxmlformats.org/officeDocument/2006/relationships/oleObject" Target="../embeddings/oleObject179.bin"/><Relationship Id="rId11" Type="http://schemas.openxmlformats.org/officeDocument/2006/relationships/image" Target="../media/image167.wmf"/><Relationship Id="rId5" Type="http://schemas.openxmlformats.org/officeDocument/2006/relationships/image" Target="../media/image152.wmf"/><Relationship Id="rId15" Type="http://schemas.openxmlformats.org/officeDocument/2006/relationships/image" Target="../media/image169.wmf"/><Relationship Id="rId10" Type="http://schemas.openxmlformats.org/officeDocument/2006/relationships/oleObject" Target="../embeddings/oleObject181.bin"/><Relationship Id="rId4" Type="http://schemas.openxmlformats.org/officeDocument/2006/relationships/oleObject" Target="../embeddings/oleObject178.bin"/><Relationship Id="rId9" Type="http://schemas.openxmlformats.org/officeDocument/2006/relationships/image" Target="../media/image166.wmf"/><Relationship Id="rId14" Type="http://schemas.openxmlformats.org/officeDocument/2006/relationships/oleObject" Target="../embeddings/oleObject183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7-basic-statistics-concepts-for-data-science/" TargetMode="External"/><Relationship Id="rId2" Type="http://schemas.openxmlformats.org/officeDocument/2006/relationships/hyperlink" Target="https://365datascience.com/resources-center/course-notes/statistics/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522413" y="4927600"/>
            <a:ext cx="9144001" cy="1138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52600" y="5283201"/>
            <a:ext cx="33338" cy="4603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096251" y="5737225"/>
            <a:ext cx="2055813" cy="274638"/>
          </a:xfrm>
          <a:prstGeom prst="rect">
            <a:avLst/>
          </a:prstGeom>
        </p:spPr>
        <p:txBody>
          <a:bodyPr lIns="68556" tIns="34279" rIns="68556" bIns="34279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899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6" name="Right Triangle 45">
            <a:extLst>
              <a:ext uri="{FF2B5EF4-FFF2-40B4-BE49-F238E27FC236}"/>
            </a:extLst>
          </p:cNvPr>
          <p:cNvSpPr/>
          <p:nvPr/>
        </p:nvSpPr>
        <p:spPr>
          <a:xfrm flipV="1">
            <a:off x="8653464" y="5311776"/>
            <a:ext cx="968375" cy="86836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sz="1349" kern="0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19462" name="Object 47"/>
          <p:cNvGraphicFramePr>
            <a:graphicFrameLocks noChangeAspect="1"/>
          </p:cNvGraphicFramePr>
          <p:nvPr/>
        </p:nvGraphicFramePr>
        <p:xfrm>
          <a:off x="1582738" y="3198813"/>
          <a:ext cx="2476500" cy="236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3198813"/>
                        <a:ext cx="2476500" cy="236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/>
            </a:extLst>
          </p:cNvPr>
          <p:cNvSpPr/>
          <p:nvPr/>
        </p:nvSpPr>
        <p:spPr>
          <a:xfrm flipH="1">
            <a:off x="6807201" y="838200"/>
            <a:ext cx="3859213" cy="438785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sz="1349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118093" y="2376763"/>
            <a:ext cx="5120286" cy="118509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pic>
        <p:nvPicPr>
          <p:cNvPr id="19467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04801"/>
            <a:ext cx="6629400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ight Triangle 42"/>
          <p:cNvSpPr/>
          <p:nvPr/>
        </p:nvSpPr>
        <p:spPr>
          <a:xfrm rot="10800000" flipV="1">
            <a:off x="8894764" y="4857751"/>
            <a:ext cx="1774825" cy="1198563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684963" y="5370513"/>
            <a:ext cx="36957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>
              <a:defRPr/>
            </a:pPr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5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899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>
              <a:defRPr/>
            </a:pPr>
            <a:endParaRPr lang="en-US" sz="1199" b="1" dirty="0">
              <a:solidFill>
                <a:prstClr val="black"/>
              </a:solidFill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88139" y="5389563"/>
            <a:ext cx="34925" cy="2778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639889" y="5046664"/>
            <a:ext cx="4822825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534">
              <a:lnSpc>
                <a:spcPct val="90000"/>
              </a:lnSpc>
              <a:spcAft>
                <a:spcPct val="35000"/>
              </a:spcAft>
              <a:defRPr/>
            </a:pPr>
            <a:r>
              <a:rPr lang="en-IN" sz="1799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– </a:t>
            </a:r>
            <a:r>
              <a:rPr lang="en-IN" sz="1799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sz="1799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66534">
              <a:lnSpc>
                <a:spcPct val="90000"/>
              </a:lnSpc>
              <a:spcAft>
                <a:spcPct val="35000"/>
              </a:spcAft>
              <a:defRPr/>
            </a:pPr>
            <a:r>
              <a:rPr lang="en-IN" sz="1805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Random Variables</a:t>
            </a:r>
            <a:endParaRPr lang="en-US" sz="1799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31988" y="2100264"/>
            <a:ext cx="8324850" cy="245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3500" b="1" dirty="0">
                <a:solidFill>
                  <a:srgbClr val="000000"/>
                </a:solidFill>
                <a:latin typeface="Cambria" panose="02040503050406030204" pitchFamily="18" charset="0"/>
              </a:rPr>
              <a:t>APEX INSTITUTE OF TECHNOLOGY</a:t>
            </a:r>
            <a:endParaRPr lang="en-US" altLang="en-US" sz="35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algn="ctr" eaLnBrk="1" hangingPunct="1"/>
            <a:r>
              <a:rPr lang="en-IN" altLang="en-US" sz="2100" b="1" dirty="0">
                <a:solidFill>
                  <a:srgbClr val="000000"/>
                </a:solidFill>
                <a:latin typeface="Cambria" panose="02040503050406030204" pitchFamily="18" charset="0"/>
              </a:rPr>
              <a:t>DEPARTMENT OF COMPUTER SCIENCE &amp; ENGINEERING</a:t>
            </a:r>
            <a:endParaRPr lang="en-US" altLang="en-US" sz="2100" b="1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2300" b="1" dirty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Statistics for Data Science</a:t>
            </a:r>
            <a:r>
              <a:rPr lang="en-US" altLang="en-US" sz="2400" dirty="0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14CSHB-233</a:t>
            </a:r>
            <a:r>
              <a:rPr lang="en-US" altLang="en-US" sz="2400" dirty="0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300" b="1" dirty="0">
                <a:solidFill>
                  <a:srgbClr val="262626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Faculty:</a:t>
            </a:r>
            <a:r>
              <a:rPr lang="en-US" altLang="en-US" sz="2300" dirty="0">
                <a:solidFill>
                  <a:srgbClr val="262626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Prof. (Dr.) Madan Lal Saini(E13485)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11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9473" name="Slide Number Placeholder 1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599001-675D-4B60-A887-D2832D117055}" type="slidenum">
              <a:rPr lang="en-US" altLang="en-US">
                <a:solidFill>
                  <a:srgbClr val="898989"/>
                </a:solidFill>
              </a:rPr>
              <a:pPr/>
              <a:t>1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4014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2.1.2 Probability Mass Function (1/2)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600200"/>
            <a:ext cx="6202363" cy="4565650"/>
          </a:xfrm>
        </p:spPr>
        <p:txBody>
          <a:bodyPr/>
          <a:lstStyle/>
          <a:p>
            <a:pPr eaLnBrk="1" hangingPunct="1"/>
            <a:r>
              <a:rPr lang="en-US" altLang="ko-KR" smtClean="0"/>
              <a:t>Example 1 : Machine Breakdowns</a:t>
            </a:r>
          </a:p>
          <a:p>
            <a:pPr lvl="1" eaLnBrk="1" hangingPunct="1"/>
            <a:r>
              <a:rPr lang="en-US" altLang="ko-KR" i="1" smtClean="0"/>
              <a:t>P </a:t>
            </a:r>
            <a:r>
              <a:rPr lang="en-US" altLang="ko-KR" smtClean="0"/>
              <a:t>(cost=50)=0.3, </a:t>
            </a:r>
            <a:r>
              <a:rPr lang="en-US" altLang="ko-KR" i="1" smtClean="0"/>
              <a:t>P </a:t>
            </a:r>
            <a:r>
              <a:rPr lang="en-US" altLang="ko-KR" smtClean="0"/>
              <a:t>(cost=200)=0.2, </a:t>
            </a:r>
            <a:br>
              <a:rPr lang="en-US" altLang="ko-KR" smtClean="0"/>
            </a:br>
            <a:r>
              <a:rPr lang="en-US" altLang="ko-KR" i="1" smtClean="0"/>
              <a:t>P </a:t>
            </a:r>
            <a:r>
              <a:rPr lang="en-US" altLang="ko-KR" smtClean="0"/>
              <a:t>(cost=350)=0.5</a:t>
            </a:r>
          </a:p>
          <a:p>
            <a:pPr lvl="1" eaLnBrk="1" hangingPunct="1"/>
            <a:r>
              <a:rPr lang="en-US" altLang="ko-KR" smtClean="0"/>
              <a:t>0.3 + 0.2 + 0.5 =1</a:t>
            </a:r>
          </a:p>
        </p:txBody>
      </p:sp>
      <p:graphicFrame>
        <p:nvGraphicFramePr>
          <p:cNvPr id="15439" name="Group 79"/>
          <p:cNvGraphicFramePr>
            <a:graphicFrameLocks noGrp="1"/>
          </p:cNvGraphicFramePr>
          <p:nvPr>
            <p:ph sz="quarter" idx="2"/>
          </p:nvPr>
        </p:nvGraphicFramePr>
        <p:xfrm>
          <a:off x="7104064" y="2565400"/>
          <a:ext cx="2879725" cy="1023938"/>
        </p:xfrm>
        <a:graphic>
          <a:graphicData uri="http://schemas.openxmlformats.org/drawingml/2006/table">
            <a:tbl>
              <a:tblPr/>
              <a:tblGrid>
                <a:gridCol w="720725"/>
                <a:gridCol w="719137"/>
                <a:gridCol w="720725"/>
                <a:gridCol w="719138"/>
              </a:tblGrid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350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98" name="Object 48"/>
          <p:cNvGraphicFramePr>
            <a:graphicFrameLocks noChangeAspect="1"/>
          </p:cNvGraphicFramePr>
          <p:nvPr/>
        </p:nvGraphicFramePr>
        <p:xfrm>
          <a:off x="7316789" y="2595563"/>
          <a:ext cx="36353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4" imgW="152280" imgH="228600" progId="Equation.DSMT4">
                  <p:embed/>
                </p:oleObj>
              </mc:Choice>
              <mc:Fallback>
                <p:oleObj name="Equation" r:id="rId4" imgW="152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6789" y="2595563"/>
                        <a:ext cx="363537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1"/>
          <p:cNvGraphicFramePr>
            <a:graphicFrameLocks noChangeAspect="1"/>
          </p:cNvGraphicFramePr>
          <p:nvPr/>
        </p:nvGraphicFramePr>
        <p:xfrm>
          <a:off x="7319963" y="3170238"/>
          <a:ext cx="3429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3" y="3170238"/>
                        <a:ext cx="3429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21" name="Group 90"/>
          <p:cNvGrpSpPr>
            <a:grpSpLocks/>
          </p:cNvGrpSpPr>
          <p:nvPr/>
        </p:nvGrpSpPr>
        <p:grpSpPr bwMode="auto">
          <a:xfrm>
            <a:off x="2495551" y="3573464"/>
            <a:ext cx="5434013" cy="2763837"/>
            <a:chOff x="612" y="2251"/>
            <a:chExt cx="3423" cy="1741"/>
          </a:xfrm>
        </p:grpSpPr>
        <p:sp>
          <p:nvSpPr>
            <p:cNvPr id="4122" name="Line 53"/>
            <p:cNvSpPr>
              <a:spLocks noChangeShapeType="1"/>
            </p:cNvSpPr>
            <p:nvPr/>
          </p:nvSpPr>
          <p:spPr bwMode="auto">
            <a:xfrm>
              <a:off x="975" y="2251"/>
              <a:ext cx="0" cy="14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3" name="Line 54"/>
            <p:cNvSpPr>
              <a:spLocks noChangeShapeType="1"/>
            </p:cNvSpPr>
            <p:nvPr/>
          </p:nvSpPr>
          <p:spPr bwMode="auto">
            <a:xfrm>
              <a:off x="975" y="3702"/>
              <a:ext cx="272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4100" name="Object 55"/>
            <p:cNvGraphicFramePr>
              <a:graphicFrameLocks noChangeAspect="1"/>
            </p:cNvGraphicFramePr>
            <p:nvPr/>
          </p:nvGraphicFramePr>
          <p:xfrm>
            <a:off x="612" y="2260"/>
            <a:ext cx="352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6" name="Equation" r:id="rId8" imgW="342720" imgH="203040" progId="Equation.DSMT4">
                    <p:embed/>
                  </p:oleObj>
                </mc:Choice>
                <mc:Fallback>
                  <p:oleObj name="Equation" r:id="rId8" imgW="3427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260"/>
                          <a:ext cx="352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4" name="Line 56"/>
            <p:cNvSpPr>
              <a:spLocks noChangeShapeType="1"/>
            </p:cNvSpPr>
            <p:nvPr/>
          </p:nvSpPr>
          <p:spPr bwMode="auto">
            <a:xfrm>
              <a:off x="1474" y="3022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5" name="Line 59"/>
            <p:cNvSpPr>
              <a:spLocks noChangeShapeType="1"/>
            </p:cNvSpPr>
            <p:nvPr/>
          </p:nvSpPr>
          <p:spPr bwMode="auto">
            <a:xfrm>
              <a:off x="1519" y="3022"/>
              <a:ext cx="0" cy="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6" name="Line 60"/>
            <p:cNvSpPr>
              <a:spLocks noChangeShapeType="1"/>
            </p:cNvSpPr>
            <p:nvPr/>
          </p:nvSpPr>
          <p:spPr bwMode="auto">
            <a:xfrm>
              <a:off x="2336" y="3249"/>
              <a:ext cx="0" cy="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7" name="Line 61"/>
            <p:cNvSpPr>
              <a:spLocks noChangeShapeType="1"/>
            </p:cNvSpPr>
            <p:nvPr/>
          </p:nvSpPr>
          <p:spPr bwMode="auto">
            <a:xfrm>
              <a:off x="3107" y="2568"/>
              <a:ext cx="0" cy="1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8" name="Text Box 63"/>
            <p:cNvSpPr txBox="1">
              <a:spLocks noChangeArrowheads="1"/>
            </p:cNvSpPr>
            <p:nvPr/>
          </p:nvSpPr>
          <p:spPr bwMode="auto">
            <a:xfrm>
              <a:off x="2925" y="2337"/>
              <a:ext cx="3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ko-KR" sz="1800">
                  <a:solidFill>
                    <a:schemeClr val="tx1"/>
                  </a:solidFill>
                </a:rPr>
                <a:t>0.5</a:t>
              </a:r>
            </a:p>
          </p:txBody>
        </p:sp>
        <p:sp>
          <p:nvSpPr>
            <p:cNvPr id="4129" name="Text Box 64"/>
            <p:cNvSpPr txBox="1">
              <a:spLocks noChangeArrowheads="1"/>
            </p:cNvSpPr>
            <p:nvPr/>
          </p:nvSpPr>
          <p:spPr bwMode="auto">
            <a:xfrm>
              <a:off x="1338" y="2795"/>
              <a:ext cx="3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ko-KR" sz="1800">
                  <a:solidFill>
                    <a:schemeClr val="tx1"/>
                  </a:solidFill>
                </a:rPr>
                <a:t>0.3</a:t>
              </a:r>
            </a:p>
          </p:txBody>
        </p:sp>
        <p:sp>
          <p:nvSpPr>
            <p:cNvPr id="4130" name="Text Box 71"/>
            <p:cNvSpPr txBox="1">
              <a:spLocks noChangeArrowheads="1"/>
            </p:cNvSpPr>
            <p:nvPr/>
          </p:nvSpPr>
          <p:spPr bwMode="auto">
            <a:xfrm>
              <a:off x="1383" y="3748"/>
              <a:ext cx="3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ko-KR" sz="180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4131" name="Text Box 72"/>
            <p:cNvSpPr txBox="1">
              <a:spLocks noChangeArrowheads="1"/>
            </p:cNvSpPr>
            <p:nvPr/>
          </p:nvSpPr>
          <p:spPr bwMode="auto">
            <a:xfrm>
              <a:off x="2154" y="3748"/>
              <a:ext cx="4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ko-KR" sz="1800">
                  <a:solidFill>
                    <a:schemeClr val="tx1"/>
                  </a:solidFill>
                </a:rPr>
                <a:t>200</a:t>
              </a:r>
            </a:p>
          </p:txBody>
        </p:sp>
        <p:sp>
          <p:nvSpPr>
            <p:cNvPr id="4132" name="Text Box 73"/>
            <p:cNvSpPr txBox="1">
              <a:spLocks noChangeArrowheads="1"/>
            </p:cNvSpPr>
            <p:nvPr/>
          </p:nvSpPr>
          <p:spPr bwMode="auto">
            <a:xfrm>
              <a:off x="2971" y="3748"/>
              <a:ext cx="4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ko-KR" sz="1800">
                  <a:solidFill>
                    <a:schemeClr val="tx1"/>
                  </a:solidFill>
                </a:rPr>
                <a:t>350</a:t>
              </a:r>
            </a:p>
          </p:txBody>
        </p:sp>
        <p:graphicFrame>
          <p:nvGraphicFramePr>
            <p:cNvPr id="4101" name="Object 75"/>
            <p:cNvGraphicFramePr>
              <a:graphicFrameLocks noChangeAspect="1"/>
            </p:cNvGraphicFramePr>
            <p:nvPr/>
          </p:nvGraphicFramePr>
          <p:xfrm>
            <a:off x="3470" y="3748"/>
            <a:ext cx="565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7" name="Equation" r:id="rId10" imgW="507960" imgH="203040" progId="Equation.DSMT4">
                    <p:embed/>
                  </p:oleObj>
                </mc:Choice>
                <mc:Fallback>
                  <p:oleObj name="Equation" r:id="rId10" imgW="5079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3748"/>
                          <a:ext cx="565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3" name="Line 80"/>
            <p:cNvSpPr>
              <a:spLocks noChangeShapeType="1"/>
            </p:cNvSpPr>
            <p:nvPr/>
          </p:nvSpPr>
          <p:spPr bwMode="auto">
            <a:xfrm>
              <a:off x="1474" y="324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4" name="Line 81"/>
            <p:cNvSpPr>
              <a:spLocks noChangeShapeType="1"/>
            </p:cNvSpPr>
            <p:nvPr/>
          </p:nvSpPr>
          <p:spPr bwMode="auto">
            <a:xfrm>
              <a:off x="1474" y="3475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5" name="Line 82"/>
            <p:cNvSpPr>
              <a:spLocks noChangeShapeType="1"/>
            </p:cNvSpPr>
            <p:nvPr/>
          </p:nvSpPr>
          <p:spPr bwMode="auto">
            <a:xfrm>
              <a:off x="2290" y="324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6" name="Line 83"/>
            <p:cNvSpPr>
              <a:spLocks noChangeShapeType="1"/>
            </p:cNvSpPr>
            <p:nvPr/>
          </p:nvSpPr>
          <p:spPr bwMode="auto">
            <a:xfrm>
              <a:off x="2290" y="3475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7" name="Line 84"/>
            <p:cNvSpPr>
              <a:spLocks noChangeShapeType="1"/>
            </p:cNvSpPr>
            <p:nvPr/>
          </p:nvSpPr>
          <p:spPr bwMode="auto">
            <a:xfrm>
              <a:off x="3061" y="2568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8" name="Line 85"/>
            <p:cNvSpPr>
              <a:spLocks noChangeShapeType="1"/>
            </p:cNvSpPr>
            <p:nvPr/>
          </p:nvSpPr>
          <p:spPr bwMode="auto">
            <a:xfrm>
              <a:off x="3061" y="2795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9" name="Line 86"/>
            <p:cNvSpPr>
              <a:spLocks noChangeShapeType="1"/>
            </p:cNvSpPr>
            <p:nvPr/>
          </p:nvSpPr>
          <p:spPr bwMode="auto">
            <a:xfrm>
              <a:off x="3061" y="3022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0" name="Line 87"/>
            <p:cNvSpPr>
              <a:spLocks noChangeShapeType="1"/>
            </p:cNvSpPr>
            <p:nvPr/>
          </p:nvSpPr>
          <p:spPr bwMode="auto">
            <a:xfrm>
              <a:off x="3061" y="3475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1" name="Line 88"/>
            <p:cNvSpPr>
              <a:spLocks noChangeShapeType="1"/>
            </p:cNvSpPr>
            <p:nvPr/>
          </p:nvSpPr>
          <p:spPr bwMode="auto">
            <a:xfrm>
              <a:off x="3061" y="324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2" name="Text Box 89"/>
            <p:cNvSpPr txBox="1">
              <a:spLocks noChangeArrowheads="1"/>
            </p:cNvSpPr>
            <p:nvPr/>
          </p:nvSpPr>
          <p:spPr bwMode="auto">
            <a:xfrm>
              <a:off x="2154" y="3018"/>
              <a:ext cx="3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ko-KR" sz="1800">
                  <a:solidFill>
                    <a:schemeClr val="tx1"/>
                  </a:solidFill>
                </a:rPr>
                <a:t>0.2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584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2.1.3 Cumulative Distribution Function (1/2)</a:t>
            </a:r>
          </a:p>
        </p:txBody>
      </p:sp>
      <p:sp>
        <p:nvSpPr>
          <p:cNvPr id="51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600201"/>
            <a:ext cx="8291513" cy="4525963"/>
          </a:xfrm>
        </p:spPr>
        <p:txBody>
          <a:bodyPr/>
          <a:lstStyle/>
          <a:p>
            <a:pPr eaLnBrk="1" hangingPunct="1"/>
            <a:r>
              <a:rPr lang="en-US" altLang="ko-KR" smtClean="0"/>
              <a:t>Cumulative Distribution Function</a:t>
            </a:r>
          </a:p>
          <a:p>
            <a:pPr lvl="1" eaLnBrk="1" hangingPunct="1"/>
            <a:r>
              <a:rPr lang="en-US" altLang="ko-KR" smtClean="0"/>
              <a:t>Function : </a:t>
            </a:r>
          </a:p>
          <a:p>
            <a:pPr lvl="1" eaLnBrk="1" hangingPunct="1"/>
            <a:r>
              <a:rPr lang="en-US" altLang="ko-KR" smtClean="0"/>
              <a:t>Abbreviation : c.d.f</a:t>
            </a:r>
          </a:p>
          <a:p>
            <a:pPr lvl="1" eaLnBrk="1" hangingPunct="1"/>
            <a:endParaRPr lang="en-US" altLang="ko-KR" sz="1800"/>
          </a:p>
          <a:p>
            <a:pPr lvl="1" eaLnBrk="1" hangingPunct="1"/>
            <a:endParaRPr lang="en-US" altLang="ko-KR" sz="1800"/>
          </a:p>
          <a:p>
            <a:pPr eaLnBrk="1" hangingPunct="1">
              <a:buFontTx/>
              <a:buNone/>
            </a:pPr>
            <a:r>
              <a:rPr lang="en-US" altLang="ko-KR" sz="1800"/>
              <a:t>	</a:t>
            </a:r>
          </a:p>
        </p:txBody>
      </p:sp>
      <p:graphicFrame>
        <p:nvGraphicFramePr>
          <p:cNvPr id="5122" name="Object 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008439" y="2047876"/>
          <a:ext cx="151288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4" imgW="1066680" imgH="203040" progId="Equation.DSMT4">
                  <p:embed/>
                </p:oleObj>
              </mc:Choice>
              <mc:Fallback>
                <p:oleObj name="Equation" r:id="rId4" imgW="1066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9" y="2047876"/>
                        <a:ext cx="1512887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019800" y="1989138"/>
          <a:ext cx="2095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6" imgW="1333440" imgH="355320" progId="Equation.DSMT4">
                  <p:embed/>
                </p:oleObj>
              </mc:Choice>
              <mc:Fallback>
                <p:oleObj name="Equation" r:id="rId6" imgW="13334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989138"/>
                        <a:ext cx="20955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8" name="Group 36"/>
          <p:cNvGrpSpPr>
            <a:grpSpLocks/>
          </p:cNvGrpSpPr>
          <p:nvPr/>
        </p:nvGrpSpPr>
        <p:grpSpPr bwMode="auto">
          <a:xfrm>
            <a:off x="2362201" y="3581400"/>
            <a:ext cx="6481763" cy="2808288"/>
            <a:chOff x="521" y="2251"/>
            <a:chExt cx="4083" cy="1769"/>
          </a:xfrm>
        </p:grpSpPr>
        <p:sp>
          <p:nvSpPr>
            <p:cNvPr id="5132" name="Line 10"/>
            <p:cNvSpPr>
              <a:spLocks noChangeShapeType="1"/>
            </p:cNvSpPr>
            <p:nvPr/>
          </p:nvSpPr>
          <p:spPr bwMode="auto">
            <a:xfrm>
              <a:off x="975" y="2251"/>
              <a:ext cx="0" cy="14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3" name="Line 11"/>
            <p:cNvSpPr>
              <a:spLocks noChangeShapeType="1"/>
            </p:cNvSpPr>
            <p:nvPr/>
          </p:nvSpPr>
          <p:spPr bwMode="auto">
            <a:xfrm>
              <a:off x="612" y="3702"/>
              <a:ext cx="362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5124" name="Object 2"/>
            <p:cNvGraphicFramePr>
              <a:graphicFrameLocks noChangeAspect="1"/>
            </p:cNvGraphicFramePr>
            <p:nvPr/>
          </p:nvGraphicFramePr>
          <p:xfrm>
            <a:off x="521" y="2260"/>
            <a:ext cx="352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0" name="Equation" r:id="rId8" imgW="342720" imgH="203040" progId="Equation.DSMT4">
                    <p:embed/>
                  </p:oleObj>
                </mc:Choice>
                <mc:Fallback>
                  <p:oleObj name="Equation" r:id="rId8" imgW="3427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2260"/>
                          <a:ext cx="352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4" name="Line 13"/>
            <p:cNvSpPr>
              <a:spLocks noChangeShapeType="1"/>
            </p:cNvSpPr>
            <p:nvPr/>
          </p:nvSpPr>
          <p:spPr bwMode="auto">
            <a:xfrm>
              <a:off x="884" y="2523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" name="Line 14"/>
            <p:cNvSpPr>
              <a:spLocks noChangeShapeType="1"/>
            </p:cNvSpPr>
            <p:nvPr/>
          </p:nvSpPr>
          <p:spPr bwMode="auto">
            <a:xfrm>
              <a:off x="884" y="2976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6" name="Line 15"/>
            <p:cNvSpPr>
              <a:spLocks noChangeShapeType="1"/>
            </p:cNvSpPr>
            <p:nvPr/>
          </p:nvSpPr>
          <p:spPr bwMode="auto">
            <a:xfrm>
              <a:off x="884" y="3430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7" name="Line 16"/>
            <p:cNvSpPr>
              <a:spLocks noChangeShapeType="1"/>
            </p:cNvSpPr>
            <p:nvPr/>
          </p:nvSpPr>
          <p:spPr bwMode="auto">
            <a:xfrm>
              <a:off x="1519" y="361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Line 17"/>
            <p:cNvSpPr>
              <a:spLocks noChangeShapeType="1"/>
            </p:cNvSpPr>
            <p:nvPr/>
          </p:nvSpPr>
          <p:spPr bwMode="auto">
            <a:xfrm>
              <a:off x="2517" y="361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9" name="Line 18"/>
            <p:cNvSpPr>
              <a:spLocks noChangeShapeType="1"/>
            </p:cNvSpPr>
            <p:nvPr/>
          </p:nvSpPr>
          <p:spPr bwMode="auto">
            <a:xfrm>
              <a:off x="3515" y="361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0" name="Text Box 19"/>
            <p:cNvSpPr txBox="1">
              <a:spLocks noChangeArrowheads="1"/>
            </p:cNvSpPr>
            <p:nvPr/>
          </p:nvSpPr>
          <p:spPr bwMode="auto">
            <a:xfrm>
              <a:off x="567" y="2387"/>
              <a:ext cx="3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ko-KR" sz="1800">
                  <a:solidFill>
                    <a:schemeClr val="tx1"/>
                  </a:solidFill>
                </a:rPr>
                <a:t>1.0</a:t>
              </a:r>
            </a:p>
          </p:txBody>
        </p:sp>
        <p:sp>
          <p:nvSpPr>
            <p:cNvPr id="5141" name="Text Box 20"/>
            <p:cNvSpPr txBox="1">
              <a:spLocks noChangeArrowheads="1"/>
            </p:cNvSpPr>
            <p:nvPr/>
          </p:nvSpPr>
          <p:spPr bwMode="auto">
            <a:xfrm>
              <a:off x="567" y="2840"/>
              <a:ext cx="3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ko-KR" sz="1800">
                  <a:solidFill>
                    <a:schemeClr val="tx1"/>
                  </a:solidFill>
                </a:rPr>
                <a:t>0.5</a:t>
              </a:r>
            </a:p>
          </p:txBody>
        </p:sp>
        <p:sp>
          <p:nvSpPr>
            <p:cNvPr id="5142" name="Text Box 21"/>
            <p:cNvSpPr txBox="1">
              <a:spLocks noChangeArrowheads="1"/>
            </p:cNvSpPr>
            <p:nvPr/>
          </p:nvSpPr>
          <p:spPr bwMode="auto">
            <a:xfrm>
              <a:off x="567" y="3294"/>
              <a:ext cx="3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ko-KR" sz="1800">
                  <a:solidFill>
                    <a:schemeClr val="tx1"/>
                  </a:solidFill>
                </a:rPr>
                <a:t>0.3</a:t>
              </a:r>
            </a:p>
          </p:txBody>
        </p:sp>
        <p:sp>
          <p:nvSpPr>
            <p:cNvPr id="5143" name="Line 22"/>
            <p:cNvSpPr>
              <a:spLocks noChangeShapeType="1"/>
            </p:cNvSpPr>
            <p:nvPr/>
          </p:nvSpPr>
          <p:spPr bwMode="auto">
            <a:xfrm>
              <a:off x="1519" y="3430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Line 23"/>
            <p:cNvSpPr>
              <a:spLocks noChangeShapeType="1"/>
            </p:cNvSpPr>
            <p:nvPr/>
          </p:nvSpPr>
          <p:spPr bwMode="auto">
            <a:xfrm>
              <a:off x="2517" y="2976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Line 24"/>
            <p:cNvSpPr>
              <a:spLocks noChangeShapeType="1"/>
            </p:cNvSpPr>
            <p:nvPr/>
          </p:nvSpPr>
          <p:spPr bwMode="auto">
            <a:xfrm>
              <a:off x="3515" y="2523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Line 25"/>
            <p:cNvSpPr>
              <a:spLocks noChangeShapeType="1"/>
            </p:cNvSpPr>
            <p:nvPr/>
          </p:nvSpPr>
          <p:spPr bwMode="auto">
            <a:xfrm>
              <a:off x="1519" y="3430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Line 27"/>
            <p:cNvSpPr>
              <a:spLocks noChangeShapeType="1"/>
            </p:cNvSpPr>
            <p:nvPr/>
          </p:nvSpPr>
          <p:spPr bwMode="auto">
            <a:xfrm>
              <a:off x="2517" y="2976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Line 29"/>
            <p:cNvSpPr>
              <a:spLocks noChangeShapeType="1"/>
            </p:cNvSpPr>
            <p:nvPr/>
          </p:nvSpPr>
          <p:spPr bwMode="auto">
            <a:xfrm>
              <a:off x="3515" y="2523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Text Box 30"/>
            <p:cNvSpPr txBox="1">
              <a:spLocks noChangeArrowheads="1"/>
            </p:cNvSpPr>
            <p:nvPr/>
          </p:nvSpPr>
          <p:spPr bwMode="auto">
            <a:xfrm>
              <a:off x="1383" y="3748"/>
              <a:ext cx="3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ko-KR" sz="180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5150" name="Text Box 31"/>
            <p:cNvSpPr txBox="1">
              <a:spLocks noChangeArrowheads="1"/>
            </p:cNvSpPr>
            <p:nvPr/>
          </p:nvSpPr>
          <p:spPr bwMode="auto">
            <a:xfrm>
              <a:off x="2336" y="3748"/>
              <a:ext cx="4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ko-KR" sz="1800">
                  <a:solidFill>
                    <a:schemeClr val="tx1"/>
                  </a:solidFill>
                </a:rPr>
                <a:t>200</a:t>
              </a:r>
            </a:p>
          </p:txBody>
        </p:sp>
        <p:sp>
          <p:nvSpPr>
            <p:cNvPr id="5151" name="Text Box 32"/>
            <p:cNvSpPr txBox="1">
              <a:spLocks noChangeArrowheads="1"/>
            </p:cNvSpPr>
            <p:nvPr/>
          </p:nvSpPr>
          <p:spPr bwMode="auto">
            <a:xfrm>
              <a:off x="3379" y="3748"/>
              <a:ext cx="4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ko-KR" sz="1800">
                  <a:solidFill>
                    <a:schemeClr val="tx1"/>
                  </a:solidFill>
                </a:rPr>
                <a:t>350</a:t>
              </a:r>
            </a:p>
          </p:txBody>
        </p:sp>
        <p:sp>
          <p:nvSpPr>
            <p:cNvPr id="5152" name="Text Box 33"/>
            <p:cNvSpPr txBox="1">
              <a:spLocks noChangeArrowheads="1"/>
            </p:cNvSpPr>
            <p:nvPr/>
          </p:nvSpPr>
          <p:spPr bwMode="auto">
            <a:xfrm>
              <a:off x="884" y="3743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ko-KR" sz="1800">
                  <a:solidFill>
                    <a:schemeClr val="tx1"/>
                  </a:solidFill>
                </a:rPr>
                <a:t>0</a:t>
              </a:r>
            </a:p>
          </p:txBody>
        </p:sp>
        <p:graphicFrame>
          <p:nvGraphicFramePr>
            <p:cNvPr id="5125" name="Object 3"/>
            <p:cNvGraphicFramePr>
              <a:graphicFrameLocks noChangeAspect="1"/>
            </p:cNvGraphicFramePr>
            <p:nvPr/>
          </p:nvGraphicFramePr>
          <p:xfrm>
            <a:off x="4060" y="3776"/>
            <a:ext cx="544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1" name="Equation" r:id="rId10" imgW="558720" imgH="203040" progId="Equation.DSMT4">
                    <p:embed/>
                  </p:oleObj>
                </mc:Choice>
                <mc:Fallback>
                  <p:oleObj name="Equation" r:id="rId10" imgW="5587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0" y="3776"/>
                          <a:ext cx="544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9" name="Oval 37"/>
          <p:cNvSpPr>
            <a:spLocks noChangeArrowheads="1"/>
          </p:cNvSpPr>
          <p:nvPr/>
        </p:nvSpPr>
        <p:spPr bwMode="auto">
          <a:xfrm>
            <a:off x="3886200" y="5867400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130" name="Oval 38"/>
          <p:cNvSpPr>
            <a:spLocks noChangeArrowheads="1"/>
          </p:cNvSpPr>
          <p:nvPr/>
        </p:nvSpPr>
        <p:spPr bwMode="auto">
          <a:xfrm>
            <a:off x="5486400" y="5410200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131" name="Oval 63"/>
          <p:cNvSpPr>
            <a:spLocks noChangeArrowheads="1"/>
          </p:cNvSpPr>
          <p:nvPr/>
        </p:nvSpPr>
        <p:spPr bwMode="auto">
          <a:xfrm>
            <a:off x="7086600" y="4724400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80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2.1.3 Cumulative Distribution Function (2/2)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218488" cy="4525963"/>
          </a:xfrm>
        </p:spPr>
        <p:txBody>
          <a:bodyPr/>
          <a:lstStyle/>
          <a:p>
            <a:pPr eaLnBrk="1" hangingPunct="1"/>
            <a:r>
              <a:rPr lang="en-US" altLang="ko-KR" smtClean="0"/>
              <a:t>Example 1 : Machine Breakdowns</a:t>
            </a:r>
          </a:p>
          <a:p>
            <a:pPr lvl="1" eaLnBrk="1" hangingPunct="1"/>
            <a:endParaRPr lang="en-US" altLang="ko-KR" smtClean="0"/>
          </a:p>
        </p:txBody>
      </p:sp>
      <p:graphicFrame>
        <p:nvGraphicFramePr>
          <p:cNvPr id="614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786064" y="2151063"/>
          <a:ext cx="5614987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4" imgW="3416040" imgH="888840" progId="Equation.DSMT4">
                  <p:embed/>
                </p:oleObj>
              </mc:Choice>
              <mc:Fallback>
                <p:oleObj name="Equation" r:id="rId4" imgW="341604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4" y="2151063"/>
                        <a:ext cx="5614987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977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2800"/>
              <a:t>2.2 Continuous Random Variables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1900"/>
              <a:t> </a:t>
            </a:r>
            <a:r>
              <a:rPr lang="en-US" altLang="ko-KR" smtClean="0"/>
              <a:t>2.2.1 Example of Continuous Random Variables (1/1)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7931150" cy="4525963"/>
          </a:xfrm>
        </p:spPr>
        <p:txBody>
          <a:bodyPr/>
          <a:lstStyle/>
          <a:p>
            <a:pPr eaLnBrk="1" hangingPunct="1"/>
            <a:r>
              <a:rPr lang="en-US" altLang="ko-KR" smtClean="0"/>
              <a:t>Example 14 : Metal Cylinder Production</a:t>
            </a:r>
          </a:p>
          <a:p>
            <a:pPr lvl="1" eaLnBrk="1" hangingPunct="1"/>
            <a:r>
              <a:rPr lang="en-US" altLang="ko-KR" smtClean="0"/>
              <a:t>Suppose that the random variable       is the diameter of a randomly chosen cylinder manufactured by the company. </a:t>
            </a:r>
            <a:r>
              <a:rPr lang="en-US" altLang="ko-KR" smtClean="0">
                <a:solidFill>
                  <a:srgbClr val="FF3300"/>
                </a:solidFill>
              </a:rPr>
              <a:t>Since this random variable can take </a:t>
            </a:r>
            <a:r>
              <a:rPr lang="en-US" altLang="ko-KR" b="1" smtClean="0">
                <a:solidFill>
                  <a:srgbClr val="FF3300"/>
                </a:solidFill>
              </a:rPr>
              <a:t>any value between</a:t>
            </a:r>
            <a:r>
              <a:rPr lang="en-US" altLang="ko-KR" smtClean="0">
                <a:solidFill>
                  <a:srgbClr val="FF3300"/>
                </a:solidFill>
              </a:rPr>
              <a:t> 49.5 and 50.5, it is a </a:t>
            </a:r>
            <a:r>
              <a:rPr lang="en-US" altLang="ko-KR" b="1" smtClean="0">
                <a:solidFill>
                  <a:srgbClr val="FF3300"/>
                </a:solidFill>
              </a:rPr>
              <a:t>continuous</a:t>
            </a:r>
            <a:r>
              <a:rPr lang="en-US" altLang="ko-KR" smtClean="0">
                <a:solidFill>
                  <a:srgbClr val="FF3300"/>
                </a:solidFill>
              </a:rPr>
              <a:t> random variable.</a:t>
            </a:r>
            <a:r>
              <a:rPr lang="en-US" altLang="ko-KR" smtClean="0"/>
              <a:t> 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7038976" y="2028826"/>
          <a:ext cx="3460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4" imgW="177480" imgH="164880" progId="Equation.DSMT4">
                  <p:embed/>
                </p:oleObj>
              </mc:Choice>
              <mc:Fallback>
                <p:oleObj name="Equation" r:id="rId4" imgW="1774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8976" y="2028826"/>
                        <a:ext cx="346075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439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2.2.2 Probability Density Function (1/4)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218488" cy="4525963"/>
          </a:xfrm>
        </p:spPr>
        <p:txBody>
          <a:bodyPr/>
          <a:lstStyle/>
          <a:p>
            <a:pPr eaLnBrk="1" hangingPunct="1"/>
            <a:r>
              <a:rPr lang="en-US" altLang="ko-KR" smtClean="0"/>
              <a:t>Probability Density Function (p.d.f.)</a:t>
            </a:r>
          </a:p>
          <a:p>
            <a:pPr lvl="1" eaLnBrk="1" hangingPunct="1"/>
            <a:r>
              <a:rPr lang="en-US" altLang="ko-KR" smtClean="0"/>
              <a:t>Probabilistic properties of  a continuous random variable</a:t>
            </a:r>
          </a:p>
        </p:txBody>
      </p:sp>
      <p:graphicFrame>
        <p:nvGraphicFramePr>
          <p:cNvPr id="8194" name="Object 102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419601" y="2708275"/>
          <a:ext cx="119221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4" imgW="558720" imgH="203040" progId="Equation.DSMT4">
                  <p:embed/>
                </p:oleObj>
              </mc:Choice>
              <mc:Fallback>
                <p:oleObj name="Equation" r:id="rId4" imgW="558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1" y="2708275"/>
                        <a:ext cx="1192213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02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224338" y="3213101"/>
          <a:ext cx="20891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6" imgW="1143000" imgH="317160" progId="Equation.DSMT4">
                  <p:embed/>
                </p:oleObj>
              </mc:Choice>
              <mc:Fallback>
                <p:oleObj name="Equation" r:id="rId6" imgW="11430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3213101"/>
                        <a:ext cx="20891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790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2.2.2 Probability Density Function (2/4)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19288" y="1557338"/>
            <a:ext cx="8424862" cy="4525962"/>
          </a:xfrm>
        </p:spPr>
        <p:txBody>
          <a:bodyPr/>
          <a:lstStyle/>
          <a:p>
            <a:pPr eaLnBrk="1" hangingPunct="1"/>
            <a:r>
              <a:rPr lang="en-US" altLang="ko-KR" smtClean="0"/>
              <a:t>Example 14</a:t>
            </a:r>
          </a:p>
          <a:p>
            <a:pPr lvl="1" eaLnBrk="1" hangingPunct="1"/>
            <a:r>
              <a:rPr lang="en-US" altLang="ko-KR" smtClean="0"/>
              <a:t>Suppose that the diameter of a metal cylinder has a p.d.f</a:t>
            </a:r>
          </a:p>
          <a:p>
            <a:pPr lvl="1" eaLnBrk="1" hangingPunct="1"/>
            <a:endParaRPr lang="en-US" altLang="ko-KR" smtClean="0"/>
          </a:p>
        </p:txBody>
      </p:sp>
      <p:graphicFrame>
        <p:nvGraphicFramePr>
          <p:cNvPr id="921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144838" y="2433638"/>
          <a:ext cx="467995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4" imgW="2768400" imgH="457200" progId="Equation.DSMT4">
                  <p:embed/>
                </p:oleObj>
              </mc:Choice>
              <mc:Fallback>
                <p:oleObj name="Equation" r:id="rId4" imgW="2768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838" y="2433638"/>
                        <a:ext cx="4679950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3" name="Group 18"/>
          <p:cNvGrpSpPr>
            <a:grpSpLocks/>
          </p:cNvGrpSpPr>
          <p:nvPr/>
        </p:nvGrpSpPr>
        <p:grpSpPr bwMode="auto">
          <a:xfrm>
            <a:off x="5808664" y="3716338"/>
            <a:ext cx="4364037" cy="2519362"/>
            <a:chOff x="2699" y="2341"/>
            <a:chExt cx="2749" cy="1587"/>
          </a:xfrm>
        </p:grpSpPr>
        <p:sp>
          <p:nvSpPr>
            <p:cNvPr id="9224" name="Line 7"/>
            <p:cNvSpPr>
              <a:spLocks noChangeShapeType="1"/>
            </p:cNvSpPr>
            <p:nvPr/>
          </p:nvSpPr>
          <p:spPr bwMode="auto">
            <a:xfrm>
              <a:off x="3107" y="2387"/>
              <a:ext cx="0" cy="13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5" name="Line 8"/>
            <p:cNvSpPr>
              <a:spLocks noChangeShapeType="1"/>
            </p:cNvSpPr>
            <p:nvPr/>
          </p:nvSpPr>
          <p:spPr bwMode="auto">
            <a:xfrm rot="5400000">
              <a:off x="4218" y="2591"/>
              <a:ext cx="0" cy="22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Freeform 11"/>
            <p:cNvSpPr>
              <a:spLocks/>
            </p:cNvSpPr>
            <p:nvPr/>
          </p:nvSpPr>
          <p:spPr bwMode="auto">
            <a:xfrm>
              <a:off x="3334" y="2478"/>
              <a:ext cx="1496" cy="1224"/>
            </a:xfrm>
            <a:custGeom>
              <a:avLst/>
              <a:gdLst>
                <a:gd name="T0" fmla="*/ 0 w 1496"/>
                <a:gd name="T1" fmla="*/ 1224 h 1224"/>
                <a:gd name="T2" fmla="*/ 771 w 1496"/>
                <a:gd name="T3" fmla="*/ 0 h 1224"/>
                <a:gd name="T4" fmla="*/ 1496 w 1496"/>
                <a:gd name="T5" fmla="*/ 1224 h 1224"/>
                <a:gd name="T6" fmla="*/ 0 60000 65536"/>
                <a:gd name="T7" fmla="*/ 0 60000 65536"/>
                <a:gd name="T8" fmla="*/ 0 60000 65536"/>
                <a:gd name="T9" fmla="*/ 0 w 1496"/>
                <a:gd name="T10" fmla="*/ 0 h 1224"/>
                <a:gd name="T11" fmla="*/ 1496 w 1496"/>
                <a:gd name="T12" fmla="*/ 1224 h 12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96" h="1224">
                  <a:moveTo>
                    <a:pt x="0" y="1224"/>
                  </a:moveTo>
                  <a:cubicBezTo>
                    <a:pt x="261" y="612"/>
                    <a:pt x="522" y="0"/>
                    <a:pt x="771" y="0"/>
                  </a:cubicBezTo>
                  <a:cubicBezTo>
                    <a:pt x="1020" y="0"/>
                    <a:pt x="1375" y="1005"/>
                    <a:pt x="1496" y="122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aphicFrame>
          <p:nvGraphicFramePr>
            <p:cNvPr id="9219" name="Object 12"/>
            <p:cNvGraphicFramePr>
              <a:graphicFrameLocks noChangeAspect="1"/>
            </p:cNvGraphicFramePr>
            <p:nvPr/>
          </p:nvGraphicFramePr>
          <p:xfrm>
            <a:off x="2699" y="2341"/>
            <a:ext cx="357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5" name="Equation" r:id="rId6" imgW="342720" imgH="203040" progId="Equation.DSMT4">
                    <p:embed/>
                  </p:oleObj>
                </mc:Choice>
                <mc:Fallback>
                  <p:oleObj name="Equation" r:id="rId6" imgW="3427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2341"/>
                          <a:ext cx="357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0" name="Object 15"/>
            <p:cNvGraphicFramePr>
              <a:graphicFrameLocks noChangeAspect="1"/>
            </p:cNvGraphicFramePr>
            <p:nvPr/>
          </p:nvGraphicFramePr>
          <p:xfrm>
            <a:off x="5284" y="3748"/>
            <a:ext cx="164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6" name="Equation" r:id="rId8" imgW="126720" imgH="139680" progId="Equation.DSMT4">
                    <p:embed/>
                  </p:oleObj>
                </mc:Choice>
                <mc:Fallback>
                  <p:oleObj name="Equation" r:id="rId8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4" y="3748"/>
                          <a:ext cx="164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7" name="Text Box 16"/>
            <p:cNvSpPr txBox="1">
              <a:spLocks noChangeArrowheads="1"/>
            </p:cNvSpPr>
            <p:nvPr/>
          </p:nvSpPr>
          <p:spPr bwMode="auto">
            <a:xfrm>
              <a:off x="3152" y="3702"/>
              <a:ext cx="3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/>
              <a:r>
                <a:rPr lang="en-US" altLang="ko-KR" sz="1600">
                  <a:solidFill>
                    <a:schemeClr val="tx1"/>
                  </a:solidFill>
                </a:rPr>
                <a:t>49.5</a:t>
              </a:r>
            </a:p>
          </p:txBody>
        </p:sp>
        <p:sp>
          <p:nvSpPr>
            <p:cNvPr id="9228" name="Text Box 17"/>
            <p:cNvSpPr txBox="1">
              <a:spLocks noChangeArrowheads="1"/>
            </p:cNvSpPr>
            <p:nvPr/>
          </p:nvSpPr>
          <p:spPr bwMode="auto">
            <a:xfrm>
              <a:off x="4649" y="3702"/>
              <a:ext cx="3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/>
              <a:r>
                <a:rPr lang="en-US" altLang="ko-KR" sz="1600">
                  <a:solidFill>
                    <a:schemeClr val="tx1"/>
                  </a:solidFill>
                </a:rPr>
                <a:t>50.5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537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2.2.2 Probability Density Function (3/4)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This is a valid p.d.f.</a:t>
            </a:r>
          </a:p>
          <a:p>
            <a:pPr eaLnBrk="1" hangingPunct="1"/>
            <a:endParaRPr lang="en-US" altLang="ko-KR" smtClean="0"/>
          </a:p>
        </p:txBody>
      </p:sp>
      <p:graphicFrame>
        <p:nvGraphicFramePr>
          <p:cNvPr id="1024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520950" y="2133601"/>
          <a:ext cx="6573838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quation" r:id="rId4" imgW="3657600" imgH="1041120" progId="Equation.DSMT4">
                  <p:embed/>
                </p:oleObj>
              </mc:Choice>
              <mc:Fallback>
                <p:oleObj name="Equation" r:id="rId4" imgW="3657600" imgH="104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2133601"/>
                        <a:ext cx="6573838" cy="187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07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2.2.2 Probability Density Function (4/4)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218488" cy="4525963"/>
          </a:xfrm>
        </p:spPr>
        <p:txBody>
          <a:bodyPr/>
          <a:lstStyle/>
          <a:p>
            <a:pPr eaLnBrk="1" hangingPunct="1"/>
            <a:r>
              <a:rPr lang="en-US" altLang="ko-KR" smtClean="0"/>
              <a:t>The probability that a metal cylinder has a diameter between 49.8 and 50.1 mm can be calculated to be</a:t>
            </a:r>
          </a:p>
          <a:p>
            <a:pPr eaLnBrk="1" hangingPunct="1"/>
            <a:endParaRPr lang="en-US" altLang="ko-KR" sz="1800"/>
          </a:p>
        </p:txBody>
      </p:sp>
      <p:graphicFrame>
        <p:nvGraphicFramePr>
          <p:cNvPr id="11266" name="Object 0"/>
          <p:cNvGraphicFramePr>
            <a:graphicFrameLocks noGrp="1" noChangeAspect="1"/>
          </p:cNvGraphicFramePr>
          <p:nvPr>
            <p:ph sz="half" idx="2"/>
          </p:nvPr>
        </p:nvGraphicFramePr>
        <p:xfrm>
          <a:off x="3240089" y="2276475"/>
          <a:ext cx="6072187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Equation" r:id="rId4" imgW="3657600" imgH="1041120" progId="Equation.DSMT4">
                  <p:embed/>
                </p:oleObj>
              </mc:Choice>
              <mc:Fallback>
                <p:oleObj name="Equation" r:id="rId4" imgW="3657600" imgH="104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9" y="2276475"/>
                        <a:ext cx="6072187" cy="172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71" name="Group 22"/>
          <p:cNvGrpSpPr>
            <a:grpSpLocks/>
          </p:cNvGrpSpPr>
          <p:nvPr/>
        </p:nvGrpSpPr>
        <p:grpSpPr bwMode="auto">
          <a:xfrm>
            <a:off x="2424114" y="3646488"/>
            <a:ext cx="4364037" cy="2519362"/>
            <a:chOff x="567" y="2297"/>
            <a:chExt cx="2749" cy="1587"/>
          </a:xfrm>
        </p:grpSpPr>
        <p:sp>
          <p:nvSpPr>
            <p:cNvPr id="11272" name="Line 8"/>
            <p:cNvSpPr>
              <a:spLocks noChangeShapeType="1"/>
            </p:cNvSpPr>
            <p:nvPr/>
          </p:nvSpPr>
          <p:spPr bwMode="auto">
            <a:xfrm>
              <a:off x="975" y="2343"/>
              <a:ext cx="0" cy="13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3" name="Line 9"/>
            <p:cNvSpPr>
              <a:spLocks noChangeShapeType="1"/>
            </p:cNvSpPr>
            <p:nvPr/>
          </p:nvSpPr>
          <p:spPr bwMode="auto">
            <a:xfrm rot="5400000">
              <a:off x="2086" y="2547"/>
              <a:ext cx="0" cy="22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auto">
            <a:xfrm>
              <a:off x="1202" y="2434"/>
              <a:ext cx="1496" cy="1224"/>
            </a:xfrm>
            <a:custGeom>
              <a:avLst/>
              <a:gdLst>
                <a:gd name="T0" fmla="*/ 0 w 1496"/>
                <a:gd name="T1" fmla="*/ 1224 h 1224"/>
                <a:gd name="T2" fmla="*/ 771 w 1496"/>
                <a:gd name="T3" fmla="*/ 0 h 1224"/>
                <a:gd name="T4" fmla="*/ 1496 w 1496"/>
                <a:gd name="T5" fmla="*/ 1224 h 1224"/>
                <a:gd name="T6" fmla="*/ 0 60000 65536"/>
                <a:gd name="T7" fmla="*/ 0 60000 65536"/>
                <a:gd name="T8" fmla="*/ 0 60000 65536"/>
                <a:gd name="T9" fmla="*/ 0 w 1496"/>
                <a:gd name="T10" fmla="*/ 0 h 1224"/>
                <a:gd name="T11" fmla="*/ 1496 w 1496"/>
                <a:gd name="T12" fmla="*/ 1224 h 12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96" h="1224">
                  <a:moveTo>
                    <a:pt x="0" y="1224"/>
                  </a:moveTo>
                  <a:cubicBezTo>
                    <a:pt x="261" y="612"/>
                    <a:pt x="522" y="0"/>
                    <a:pt x="771" y="0"/>
                  </a:cubicBezTo>
                  <a:cubicBezTo>
                    <a:pt x="1020" y="0"/>
                    <a:pt x="1375" y="1005"/>
                    <a:pt x="1496" y="122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aphicFrame>
          <p:nvGraphicFramePr>
            <p:cNvPr id="11267" name="Object 1"/>
            <p:cNvGraphicFramePr>
              <a:graphicFrameLocks noChangeAspect="1"/>
            </p:cNvGraphicFramePr>
            <p:nvPr/>
          </p:nvGraphicFramePr>
          <p:xfrm>
            <a:off x="567" y="2297"/>
            <a:ext cx="357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3" name="Equation" r:id="rId6" imgW="342720" imgH="203040" progId="Equation.DSMT4">
                    <p:embed/>
                  </p:oleObj>
                </mc:Choice>
                <mc:Fallback>
                  <p:oleObj name="Equation" r:id="rId6" imgW="3427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2297"/>
                          <a:ext cx="357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8" name="Object 2"/>
            <p:cNvGraphicFramePr>
              <a:graphicFrameLocks noChangeAspect="1"/>
            </p:cNvGraphicFramePr>
            <p:nvPr/>
          </p:nvGraphicFramePr>
          <p:xfrm>
            <a:off x="3152" y="3704"/>
            <a:ext cx="164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4" name="Equation" r:id="rId8" imgW="126720" imgH="139680" progId="Equation.DSMT4">
                    <p:embed/>
                  </p:oleObj>
                </mc:Choice>
                <mc:Fallback>
                  <p:oleObj name="Equation" r:id="rId8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3704"/>
                          <a:ext cx="164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5" name="Text Box 13"/>
            <p:cNvSpPr txBox="1">
              <a:spLocks noChangeArrowheads="1"/>
            </p:cNvSpPr>
            <p:nvPr/>
          </p:nvSpPr>
          <p:spPr bwMode="auto">
            <a:xfrm>
              <a:off x="1020" y="3658"/>
              <a:ext cx="3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/>
              <a:r>
                <a:rPr lang="en-US" altLang="ko-KR" sz="1600">
                  <a:solidFill>
                    <a:schemeClr val="tx1"/>
                  </a:solidFill>
                </a:rPr>
                <a:t>49.5</a:t>
              </a:r>
            </a:p>
          </p:txBody>
        </p:sp>
        <p:sp>
          <p:nvSpPr>
            <p:cNvPr id="11276" name="Text Box 14"/>
            <p:cNvSpPr txBox="1">
              <a:spLocks noChangeArrowheads="1"/>
            </p:cNvSpPr>
            <p:nvPr/>
          </p:nvSpPr>
          <p:spPr bwMode="auto">
            <a:xfrm>
              <a:off x="2517" y="3658"/>
              <a:ext cx="3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/>
              <a:r>
                <a:rPr lang="en-US" altLang="ko-KR" sz="1600">
                  <a:solidFill>
                    <a:schemeClr val="tx1"/>
                  </a:solidFill>
                </a:rPr>
                <a:t>50.5</a:t>
              </a:r>
            </a:p>
          </p:txBody>
        </p:sp>
        <p:sp>
          <p:nvSpPr>
            <p:cNvPr id="11277" name="Text Box 15"/>
            <p:cNvSpPr txBox="1">
              <a:spLocks noChangeArrowheads="1"/>
            </p:cNvSpPr>
            <p:nvPr/>
          </p:nvSpPr>
          <p:spPr bwMode="auto">
            <a:xfrm>
              <a:off x="1456" y="3657"/>
              <a:ext cx="3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/>
              <a:r>
                <a:rPr lang="en-US" altLang="ko-KR" sz="1600">
                  <a:solidFill>
                    <a:schemeClr val="tx1"/>
                  </a:solidFill>
                </a:rPr>
                <a:t>49.8</a:t>
              </a:r>
            </a:p>
          </p:txBody>
        </p:sp>
        <p:sp>
          <p:nvSpPr>
            <p:cNvPr id="11278" name="Text Box 16"/>
            <p:cNvSpPr txBox="1">
              <a:spLocks noChangeArrowheads="1"/>
            </p:cNvSpPr>
            <p:nvPr/>
          </p:nvSpPr>
          <p:spPr bwMode="auto">
            <a:xfrm>
              <a:off x="2018" y="3657"/>
              <a:ext cx="3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/>
              <a:r>
                <a:rPr lang="en-US" altLang="ko-KR" sz="1600">
                  <a:solidFill>
                    <a:schemeClr val="tx1"/>
                  </a:solidFill>
                </a:rPr>
                <a:t>50.1</a:t>
              </a:r>
            </a:p>
          </p:txBody>
        </p:sp>
        <p:sp>
          <p:nvSpPr>
            <p:cNvPr id="11279" name="Line 17"/>
            <p:cNvSpPr>
              <a:spLocks noChangeShapeType="1"/>
            </p:cNvSpPr>
            <p:nvPr/>
          </p:nvSpPr>
          <p:spPr bwMode="auto">
            <a:xfrm>
              <a:off x="1655" y="2704"/>
              <a:ext cx="0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0" name="Line 18"/>
            <p:cNvSpPr>
              <a:spLocks noChangeShapeType="1"/>
            </p:cNvSpPr>
            <p:nvPr/>
          </p:nvSpPr>
          <p:spPr bwMode="auto">
            <a:xfrm>
              <a:off x="2154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Freeform 21"/>
            <p:cNvSpPr>
              <a:spLocks/>
            </p:cNvSpPr>
            <p:nvPr/>
          </p:nvSpPr>
          <p:spPr bwMode="auto">
            <a:xfrm>
              <a:off x="1655" y="2432"/>
              <a:ext cx="499" cy="1225"/>
            </a:xfrm>
            <a:custGeom>
              <a:avLst/>
              <a:gdLst>
                <a:gd name="T0" fmla="*/ 318 w 499"/>
                <a:gd name="T1" fmla="*/ 0 h 1225"/>
                <a:gd name="T2" fmla="*/ 182 w 499"/>
                <a:gd name="T3" fmla="*/ 46 h 1225"/>
                <a:gd name="T4" fmla="*/ 136 w 499"/>
                <a:gd name="T5" fmla="*/ 91 h 1225"/>
                <a:gd name="T6" fmla="*/ 91 w 499"/>
                <a:gd name="T7" fmla="*/ 136 h 1225"/>
                <a:gd name="T8" fmla="*/ 46 w 499"/>
                <a:gd name="T9" fmla="*/ 227 h 1225"/>
                <a:gd name="T10" fmla="*/ 0 w 499"/>
                <a:gd name="T11" fmla="*/ 272 h 1225"/>
                <a:gd name="T12" fmla="*/ 0 w 499"/>
                <a:gd name="T13" fmla="*/ 1225 h 1225"/>
                <a:gd name="T14" fmla="*/ 499 w 499"/>
                <a:gd name="T15" fmla="*/ 1225 h 1225"/>
                <a:gd name="T16" fmla="*/ 499 w 499"/>
                <a:gd name="T17" fmla="*/ 136 h 1225"/>
                <a:gd name="T18" fmla="*/ 454 w 499"/>
                <a:gd name="T19" fmla="*/ 91 h 1225"/>
                <a:gd name="T20" fmla="*/ 409 w 499"/>
                <a:gd name="T21" fmla="*/ 46 h 1225"/>
                <a:gd name="T22" fmla="*/ 363 w 499"/>
                <a:gd name="T23" fmla="*/ 0 h 1225"/>
                <a:gd name="T24" fmla="*/ 272 w 499"/>
                <a:gd name="T25" fmla="*/ 0 h 122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99"/>
                <a:gd name="T40" fmla="*/ 0 h 1225"/>
                <a:gd name="T41" fmla="*/ 499 w 499"/>
                <a:gd name="T42" fmla="*/ 1225 h 122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99" h="1225">
                  <a:moveTo>
                    <a:pt x="318" y="0"/>
                  </a:moveTo>
                  <a:lnTo>
                    <a:pt x="182" y="46"/>
                  </a:lnTo>
                  <a:lnTo>
                    <a:pt x="136" y="91"/>
                  </a:lnTo>
                  <a:lnTo>
                    <a:pt x="91" y="136"/>
                  </a:lnTo>
                  <a:lnTo>
                    <a:pt x="46" y="227"/>
                  </a:lnTo>
                  <a:lnTo>
                    <a:pt x="0" y="272"/>
                  </a:lnTo>
                  <a:lnTo>
                    <a:pt x="0" y="1225"/>
                  </a:lnTo>
                  <a:lnTo>
                    <a:pt x="499" y="1225"/>
                  </a:lnTo>
                  <a:lnTo>
                    <a:pt x="499" y="136"/>
                  </a:lnTo>
                  <a:lnTo>
                    <a:pt x="454" y="91"/>
                  </a:lnTo>
                  <a:lnTo>
                    <a:pt x="409" y="46"/>
                  </a:lnTo>
                  <a:lnTo>
                    <a:pt x="363" y="0"/>
                  </a:lnTo>
                  <a:lnTo>
                    <a:pt x="272" y="0"/>
                  </a:lnTo>
                </a:path>
              </a:pathLst>
            </a:custGeom>
            <a:solidFill>
              <a:srgbClr val="66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347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2.2.3 Cumulative Distribution Function (1/3)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218488" cy="4525963"/>
          </a:xfrm>
        </p:spPr>
        <p:txBody>
          <a:bodyPr/>
          <a:lstStyle/>
          <a:p>
            <a:pPr eaLnBrk="1" hangingPunct="1"/>
            <a:r>
              <a:rPr lang="en-US" altLang="ko-KR" smtClean="0"/>
              <a:t>Cumulative Distribution Function</a:t>
            </a:r>
          </a:p>
          <a:p>
            <a:pPr lvl="1" eaLnBrk="1" hangingPunct="1"/>
            <a:endParaRPr lang="en-US" altLang="ko-KR" sz="1800"/>
          </a:p>
        </p:txBody>
      </p:sp>
      <p:graphicFrame>
        <p:nvGraphicFramePr>
          <p:cNvPr id="1229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87664" y="2057400"/>
          <a:ext cx="4110037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Equation" r:id="rId4" imgW="1930320" imgH="736560" progId="Equation.DSMT4">
                  <p:embed/>
                </p:oleObj>
              </mc:Choice>
              <mc:Fallback>
                <p:oleObj name="Equation" r:id="rId4" imgW="193032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664" y="2057400"/>
                        <a:ext cx="4110037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590800" y="3962401"/>
          <a:ext cx="5170488" cy="196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Equation" r:id="rId6" imgW="2336760" imgH="888840" progId="Equation.DSMT4">
                  <p:embed/>
                </p:oleObj>
              </mc:Choice>
              <mc:Fallback>
                <p:oleObj name="Equation" r:id="rId6" imgW="233676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962401"/>
                        <a:ext cx="5170488" cy="196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28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2.2.2 Probability Density Function (2/3)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Example 14</a:t>
            </a:r>
          </a:p>
          <a:p>
            <a:pPr eaLnBrk="1" hangingPunct="1"/>
            <a:endParaRPr lang="en-US" altLang="ko-KR" smtClean="0"/>
          </a:p>
        </p:txBody>
      </p:sp>
      <p:graphicFrame>
        <p:nvGraphicFramePr>
          <p:cNvPr id="1331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95551" y="2281239"/>
          <a:ext cx="7129463" cy="179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Equation" r:id="rId4" imgW="4241520" imgH="1066680" progId="Equation.DSMT4">
                  <p:embed/>
                </p:oleObj>
              </mc:Choice>
              <mc:Fallback>
                <p:oleObj name="Equation" r:id="rId4" imgW="424152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2281239"/>
                        <a:ext cx="7129463" cy="179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566989" y="4289426"/>
          <a:ext cx="7058025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Equation" r:id="rId6" imgW="3619440" imgH="939600" progId="Equation.DSMT4">
                  <p:embed/>
                </p:oleObj>
              </mc:Choice>
              <mc:Fallback>
                <p:oleObj name="Equation" r:id="rId6" imgW="361944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4289426"/>
                        <a:ext cx="7058025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518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1" y="230188"/>
            <a:ext cx="7883525" cy="1014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IN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Statistics for Data Science </a:t>
            </a:r>
            <a:r>
              <a:rPr lang="en-IN" sz="23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399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Course Objectives</a:t>
            </a:r>
          </a:p>
        </p:txBody>
      </p:sp>
      <p:sp>
        <p:nvSpPr>
          <p:cNvPr id="20483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E1C20E-C2E6-4D03-AF46-77BE991C1876}" type="slidenum">
              <a:rPr lang="en-US" altLang="en-US">
                <a:solidFill>
                  <a:srgbClr val="898989"/>
                </a:solidFill>
              </a:rPr>
              <a:pPr/>
              <a:t>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7987" y="1244600"/>
            <a:ext cx="8304213" cy="44037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902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endParaRPr 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902"/>
              </a:spcAft>
              <a:defRPr/>
            </a:pPr>
            <a:r>
              <a:rPr lang="en-US" sz="2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Course aims to: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equip students with the skills to summarize and interpret data using descriptive statistics and visualization techniques.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foundational understanding of probability and its applications in data science.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enable students to perform hypothesis testing and construct confidence intervals for statistical inference.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teach students how to build and assess linear and logistic regression models for predictive analysis.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hands-on experience with statistical software for data manipulation, analysis, and visualization.</a:t>
            </a:r>
          </a:p>
          <a:p>
            <a:pPr algn="just">
              <a:spcAft>
                <a:spcPts val="902"/>
              </a:spcAft>
              <a:defRPr/>
            </a:pPr>
            <a:endParaRPr lang="en-US" sz="21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4377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2.2.2 Probability Density Function (3/3)</a:t>
            </a:r>
          </a:p>
        </p:txBody>
      </p:sp>
      <p:graphicFrame>
        <p:nvGraphicFramePr>
          <p:cNvPr id="14338" name="Object 8"/>
          <p:cNvGraphicFramePr>
            <a:graphicFrameLocks noGrp="1" noChangeAspect="1"/>
          </p:cNvGraphicFramePr>
          <p:nvPr>
            <p:ph sz="half" idx="1"/>
          </p:nvPr>
        </p:nvGraphicFramePr>
        <p:xfrm>
          <a:off x="3829050" y="3760788"/>
          <a:ext cx="342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Equation" r:id="rId4" imgW="342720" imgH="203040" progId="Equation.DSMT4">
                  <p:embed/>
                </p:oleObj>
              </mc:Choice>
              <mc:Fallback>
                <p:oleObj name="Equation" r:id="rId4" imgW="342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3760788"/>
                        <a:ext cx="3429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2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208213" y="4533900"/>
          <a:ext cx="1511300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Equation" r:id="rId6" imgW="1295280" imgH="203040" progId="Equation.DSMT4">
                  <p:embed/>
                </p:oleObj>
              </mc:Choice>
              <mc:Fallback>
                <p:oleObj name="Equation" r:id="rId6" imgW="1295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4533900"/>
                        <a:ext cx="1511300" cy="23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3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583114" y="2419350"/>
          <a:ext cx="216217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Equation" r:id="rId8" imgW="1714320" imgH="203040" progId="Equation.DSMT4">
                  <p:embed/>
                </p:oleObj>
              </mc:Choice>
              <mc:Fallback>
                <p:oleObj name="Equation" r:id="rId8" imgW="1714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4" y="2419350"/>
                        <a:ext cx="2162175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Line 5"/>
          <p:cNvSpPr>
            <a:spLocks noChangeShapeType="1"/>
          </p:cNvSpPr>
          <p:nvPr/>
        </p:nvSpPr>
        <p:spPr bwMode="auto">
          <a:xfrm flipH="1">
            <a:off x="3790950" y="2492375"/>
            <a:ext cx="1588" cy="2592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6"/>
          <p:cNvSpPr>
            <a:spLocks noChangeShapeType="1"/>
          </p:cNvSpPr>
          <p:nvPr/>
        </p:nvSpPr>
        <p:spPr bwMode="auto">
          <a:xfrm rot="5400000">
            <a:off x="5880101" y="2708276"/>
            <a:ext cx="0" cy="4752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340" name="Object 9"/>
          <p:cNvGraphicFramePr>
            <a:graphicFrameLocks noChangeAspect="1"/>
          </p:cNvGraphicFramePr>
          <p:nvPr/>
        </p:nvGraphicFramePr>
        <p:xfrm>
          <a:off x="8183563" y="5157788"/>
          <a:ext cx="2603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Equation" r:id="rId10" imgW="126720" imgH="139680" progId="Equation.DSMT4">
                  <p:embed/>
                </p:oleObj>
              </mc:Choice>
              <mc:Fallback>
                <p:oleObj name="Equation" r:id="rId10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3563" y="5157788"/>
                        <a:ext cx="26035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3648075" y="5108575"/>
            <a:ext cx="5709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>
                <a:solidFill>
                  <a:schemeClr val="tx1"/>
                </a:solidFill>
              </a:rPr>
              <a:t>49.5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7004050" y="5084763"/>
            <a:ext cx="5709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>
                <a:solidFill>
                  <a:schemeClr val="tx1"/>
                </a:solidFill>
              </a:rPr>
              <a:t>50.5</a:t>
            </a:r>
          </a:p>
        </p:txBody>
      </p:sp>
      <p:sp>
        <p:nvSpPr>
          <p:cNvPr id="14348" name="Freeform 12"/>
          <p:cNvSpPr>
            <a:spLocks/>
          </p:cNvSpPr>
          <p:nvPr/>
        </p:nvSpPr>
        <p:spPr bwMode="auto">
          <a:xfrm>
            <a:off x="3792539" y="2708275"/>
            <a:ext cx="4391025" cy="2376488"/>
          </a:xfrm>
          <a:custGeom>
            <a:avLst/>
            <a:gdLst>
              <a:gd name="T0" fmla="*/ 0 w 2766"/>
              <a:gd name="T1" fmla="*/ 1497 h 1497"/>
              <a:gd name="T2" fmla="*/ 498 w 2766"/>
              <a:gd name="T3" fmla="*/ 1316 h 1497"/>
              <a:gd name="T4" fmla="*/ 1133 w 2766"/>
              <a:gd name="T5" fmla="*/ 726 h 1497"/>
              <a:gd name="T6" fmla="*/ 1905 w 2766"/>
              <a:gd name="T7" fmla="*/ 136 h 1497"/>
              <a:gd name="T8" fmla="*/ 2766 w 2766"/>
              <a:gd name="T9" fmla="*/ 0 h 14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66"/>
              <a:gd name="T16" fmla="*/ 0 h 1497"/>
              <a:gd name="T17" fmla="*/ 2766 w 2766"/>
              <a:gd name="T18" fmla="*/ 1497 h 14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66" h="1497">
                <a:moveTo>
                  <a:pt x="0" y="1497"/>
                </a:moveTo>
                <a:cubicBezTo>
                  <a:pt x="154" y="1470"/>
                  <a:pt x="309" y="1444"/>
                  <a:pt x="498" y="1316"/>
                </a:cubicBezTo>
                <a:cubicBezTo>
                  <a:pt x="687" y="1188"/>
                  <a:pt x="899" y="923"/>
                  <a:pt x="1133" y="726"/>
                </a:cubicBezTo>
                <a:cubicBezTo>
                  <a:pt x="1367" y="529"/>
                  <a:pt x="1633" y="257"/>
                  <a:pt x="1905" y="136"/>
                </a:cubicBezTo>
                <a:cubicBezTo>
                  <a:pt x="2177" y="15"/>
                  <a:pt x="2471" y="7"/>
                  <a:pt x="276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4349" name="Line 14"/>
          <p:cNvSpPr>
            <a:spLocks noChangeShapeType="1"/>
          </p:cNvSpPr>
          <p:nvPr/>
        </p:nvSpPr>
        <p:spPr bwMode="auto">
          <a:xfrm>
            <a:off x="3935413" y="5084764"/>
            <a:ext cx="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Line 15"/>
          <p:cNvSpPr>
            <a:spLocks noChangeShapeType="1"/>
          </p:cNvSpPr>
          <p:nvPr/>
        </p:nvSpPr>
        <p:spPr bwMode="auto">
          <a:xfrm>
            <a:off x="4727575" y="5084764"/>
            <a:ext cx="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1" name="Line 16"/>
          <p:cNvSpPr>
            <a:spLocks noChangeShapeType="1"/>
          </p:cNvSpPr>
          <p:nvPr/>
        </p:nvSpPr>
        <p:spPr bwMode="auto">
          <a:xfrm>
            <a:off x="5735638" y="5084764"/>
            <a:ext cx="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2" name="Line 17"/>
          <p:cNvSpPr>
            <a:spLocks noChangeShapeType="1"/>
          </p:cNvSpPr>
          <p:nvPr/>
        </p:nvSpPr>
        <p:spPr bwMode="auto">
          <a:xfrm>
            <a:off x="7319963" y="5084764"/>
            <a:ext cx="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3" name="Text Box 18"/>
          <p:cNvSpPr txBox="1">
            <a:spLocks noChangeArrowheads="1"/>
          </p:cNvSpPr>
          <p:nvPr/>
        </p:nvSpPr>
        <p:spPr bwMode="auto">
          <a:xfrm>
            <a:off x="4483100" y="5084763"/>
            <a:ext cx="5709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>
                <a:solidFill>
                  <a:schemeClr val="tx1"/>
                </a:solidFill>
              </a:rPr>
              <a:t>49.7</a:t>
            </a:r>
          </a:p>
        </p:txBody>
      </p:sp>
      <p:sp>
        <p:nvSpPr>
          <p:cNvPr id="14354" name="Text Box 19"/>
          <p:cNvSpPr txBox="1">
            <a:spLocks noChangeArrowheads="1"/>
          </p:cNvSpPr>
          <p:nvPr/>
        </p:nvSpPr>
        <p:spPr bwMode="auto">
          <a:xfrm>
            <a:off x="5448300" y="5084763"/>
            <a:ext cx="5709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>
                <a:solidFill>
                  <a:schemeClr val="tx1"/>
                </a:solidFill>
              </a:rPr>
              <a:t>50.0</a:t>
            </a:r>
          </a:p>
        </p:txBody>
      </p:sp>
      <p:sp>
        <p:nvSpPr>
          <p:cNvPr id="14355" name="Line 20"/>
          <p:cNvSpPr>
            <a:spLocks noChangeShapeType="1"/>
          </p:cNvSpPr>
          <p:nvPr/>
        </p:nvSpPr>
        <p:spPr bwMode="auto">
          <a:xfrm rot="16200000" flipV="1">
            <a:off x="3791744" y="2780507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6" name="Text Box 21"/>
          <p:cNvSpPr txBox="1">
            <a:spLocks noChangeArrowheads="1"/>
          </p:cNvSpPr>
          <p:nvPr/>
        </p:nvSpPr>
        <p:spPr bwMode="auto">
          <a:xfrm>
            <a:off x="3432176" y="2660650"/>
            <a:ext cx="301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357" name="Line 22"/>
          <p:cNvSpPr>
            <a:spLocks noChangeShapeType="1"/>
          </p:cNvSpPr>
          <p:nvPr/>
        </p:nvSpPr>
        <p:spPr bwMode="auto">
          <a:xfrm>
            <a:off x="5735638" y="3716339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8" name="Line 23"/>
          <p:cNvSpPr>
            <a:spLocks noChangeShapeType="1"/>
          </p:cNvSpPr>
          <p:nvPr/>
        </p:nvSpPr>
        <p:spPr bwMode="auto">
          <a:xfrm rot="5400000">
            <a:off x="4727576" y="2708276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9" name="Line 24"/>
          <p:cNvSpPr>
            <a:spLocks noChangeShapeType="1"/>
          </p:cNvSpPr>
          <p:nvPr/>
        </p:nvSpPr>
        <p:spPr bwMode="auto">
          <a:xfrm rot="5400000">
            <a:off x="4223544" y="4148932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0" name="Line 25"/>
          <p:cNvSpPr>
            <a:spLocks noChangeShapeType="1"/>
          </p:cNvSpPr>
          <p:nvPr/>
        </p:nvSpPr>
        <p:spPr bwMode="auto">
          <a:xfrm>
            <a:off x="4727575" y="4652964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341" name="Object 26"/>
          <p:cNvGraphicFramePr>
            <a:graphicFrameLocks noChangeAspect="1"/>
          </p:cNvGraphicFramePr>
          <p:nvPr/>
        </p:nvGraphicFramePr>
        <p:xfrm>
          <a:off x="2208214" y="3573464"/>
          <a:ext cx="1501775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Equation" r:id="rId12" imgW="1143000" imgH="203040" progId="Equation.DSMT4">
                  <p:embed/>
                </p:oleObj>
              </mc:Choice>
              <mc:Fallback>
                <p:oleObj name="Equation" r:id="rId12" imgW="1143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3573464"/>
                        <a:ext cx="1501775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1" name="Line 31"/>
          <p:cNvSpPr>
            <a:spLocks noChangeShapeType="1"/>
          </p:cNvSpPr>
          <p:nvPr/>
        </p:nvSpPr>
        <p:spPr bwMode="auto">
          <a:xfrm>
            <a:off x="4224338" y="3716339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2" name="Line 32"/>
          <p:cNvSpPr>
            <a:spLocks noChangeShapeType="1"/>
          </p:cNvSpPr>
          <p:nvPr/>
        </p:nvSpPr>
        <p:spPr bwMode="auto">
          <a:xfrm flipV="1">
            <a:off x="4224338" y="2708275"/>
            <a:ext cx="1008062" cy="144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4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2800"/>
              <a:t>2.3 The Expectation of a Random Variable</a:t>
            </a:r>
            <a:br>
              <a:rPr lang="en-US" altLang="ko-KR" sz="2800"/>
            </a:br>
            <a:r>
              <a:rPr lang="en-US" altLang="ko-KR" sz="1600"/>
              <a:t> </a:t>
            </a:r>
            <a:r>
              <a:rPr lang="en-US" altLang="ko-KR" smtClean="0"/>
              <a:t>2.3.1 Expectations of Discrete Random Variables (1/2)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147050" cy="4525963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ko-KR" smtClean="0"/>
              <a:t>Expectation of a discrete random variable with p.m.f </a:t>
            </a:r>
            <a:endParaRPr lang="en-US" altLang="ko-KR" smtClean="0">
              <a:latin typeface="Math5Mono" pitchFamily="2" charset="2"/>
            </a:endParaRPr>
          </a:p>
          <a:p>
            <a:pPr eaLnBrk="1" hangingPunct="1"/>
            <a:endParaRPr lang="en-US" altLang="ko-KR" smtClean="0">
              <a:latin typeface="Math5Mono" pitchFamily="2" charset="2"/>
            </a:endParaRPr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Expectation of a continuous random variable with p.d.f </a:t>
            </a:r>
            <a:r>
              <a:rPr lang="en-US" altLang="ko-KR" smtClean="0">
                <a:latin typeface="Monotype Corsiva" panose="03010101010201010101" pitchFamily="66" charset="0"/>
              </a:rPr>
              <a:t>f(x)</a:t>
            </a:r>
          </a:p>
          <a:p>
            <a:pPr eaLnBrk="1" hangingPunct="1"/>
            <a:endParaRPr lang="en-US" altLang="ko-KR" smtClean="0">
              <a:latin typeface="Monotype Corsiva" panose="03010101010201010101" pitchFamily="66" charset="0"/>
            </a:endParaRPr>
          </a:p>
          <a:p>
            <a:pPr eaLnBrk="1" hangingPunct="1"/>
            <a:endParaRPr lang="en-US" altLang="ko-KR" smtClean="0">
              <a:latin typeface="Monotype Corsiva" panose="03010101010201010101" pitchFamily="66" charset="0"/>
            </a:endParaRP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The expected value of a random variable is also called the </a:t>
            </a:r>
            <a:r>
              <a:rPr lang="en-US" altLang="ko-KR" b="1" smtClean="0">
                <a:solidFill>
                  <a:srgbClr val="3366FF"/>
                </a:solidFill>
              </a:rPr>
              <a:t>mean of the random variable</a:t>
            </a:r>
          </a:p>
          <a:p>
            <a:pPr eaLnBrk="1" hangingPunct="1"/>
            <a:endParaRPr lang="en-US" altLang="ko-KR" sz="1800"/>
          </a:p>
        </p:txBody>
      </p:sp>
      <p:graphicFrame>
        <p:nvGraphicFramePr>
          <p:cNvPr id="1536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440238" y="2033588"/>
          <a:ext cx="17272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Equation" r:id="rId4" imgW="927000" imgH="228600" progId="Equation.DSMT4">
                  <p:embed/>
                </p:oleObj>
              </mc:Choice>
              <mc:Fallback>
                <p:oleObj name="Equation" r:id="rId4" imgW="927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2033588"/>
                        <a:ext cx="17272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748213" y="2895601"/>
          <a:ext cx="1782762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Equation" r:id="rId6" imgW="965160" imgH="342720" progId="Equation.DSMT4">
                  <p:embed/>
                </p:oleObj>
              </mc:Choice>
              <mc:Fallback>
                <p:oleObj name="Equation" r:id="rId6" imgW="9651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213" y="2895601"/>
                        <a:ext cx="1782762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8"/>
          <p:cNvGraphicFramePr>
            <a:graphicFrameLocks noChangeAspect="1"/>
          </p:cNvGraphicFramePr>
          <p:nvPr/>
        </p:nvGraphicFramePr>
        <p:xfrm>
          <a:off x="4225926" y="4292601"/>
          <a:ext cx="35988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Equation" r:id="rId8" imgW="1485720" imgH="317160" progId="Equation.DSMT4">
                  <p:embed/>
                </p:oleObj>
              </mc:Choice>
              <mc:Fallback>
                <p:oleObj name="Equation" r:id="rId8" imgW="148572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926" y="4292601"/>
                        <a:ext cx="359886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Line 9"/>
          <p:cNvSpPr>
            <a:spLocks noChangeShapeType="1"/>
          </p:cNvSpPr>
          <p:nvPr/>
        </p:nvSpPr>
        <p:spPr bwMode="auto">
          <a:xfrm>
            <a:off x="3048000" y="2590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7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mtClean="0"/>
              <a:t>2.3.1 Expectations of Discrete Random Variables (2/2)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218488" cy="4525963"/>
          </a:xfrm>
        </p:spPr>
        <p:txBody>
          <a:bodyPr/>
          <a:lstStyle/>
          <a:p>
            <a:pPr eaLnBrk="1" hangingPunct="1"/>
            <a:r>
              <a:rPr lang="en-US" altLang="ko-KR" smtClean="0"/>
              <a:t>Example 1 (discrete random variable)</a:t>
            </a:r>
          </a:p>
          <a:p>
            <a:pPr lvl="1" eaLnBrk="1" hangingPunct="1"/>
            <a:r>
              <a:rPr lang="en-US" altLang="ko-KR" smtClean="0"/>
              <a:t>The expected repair cost is</a:t>
            </a:r>
          </a:p>
          <a:p>
            <a:pPr lvl="1" eaLnBrk="1" hangingPunct="1"/>
            <a:endParaRPr lang="en-US" altLang="ko-KR" sz="1800"/>
          </a:p>
          <a:p>
            <a:pPr lvl="1" eaLnBrk="1" hangingPunct="1"/>
            <a:endParaRPr lang="en-US" altLang="ko-KR" sz="1800"/>
          </a:p>
          <a:p>
            <a:pPr eaLnBrk="1" hangingPunct="1"/>
            <a:endParaRPr lang="en-US" altLang="ko-KR" sz="1800"/>
          </a:p>
        </p:txBody>
      </p:sp>
      <p:graphicFrame>
        <p:nvGraphicFramePr>
          <p:cNvPr id="1638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865438" y="2420938"/>
          <a:ext cx="6748462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Equation" r:id="rId4" imgW="3441600" imgH="203040" progId="Equation.DSMT4">
                  <p:embed/>
                </p:oleObj>
              </mc:Choice>
              <mc:Fallback>
                <p:oleObj name="Equation" r:id="rId4" imgW="3441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438" y="2420938"/>
                        <a:ext cx="6748462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522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8"/>
          <p:cNvSpPr>
            <a:spLocks noGrp="1" noChangeArrowheads="1"/>
          </p:cNvSpPr>
          <p:nvPr>
            <p:ph type="title"/>
          </p:nvPr>
        </p:nvSpPr>
        <p:spPr>
          <a:xfrm>
            <a:off x="1847850" y="274638"/>
            <a:ext cx="84963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mtClean="0"/>
              <a:t>2.3.2 Expectations of Continuous Random Variables (1/2)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600201"/>
            <a:ext cx="8291513" cy="4525963"/>
          </a:xfrm>
        </p:spPr>
        <p:txBody>
          <a:bodyPr/>
          <a:lstStyle/>
          <a:p>
            <a:pPr eaLnBrk="1" hangingPunct="1"/>
            <a:r>
              <a:rPr lang="en-US" altLang="ko-KR" smtClean="0"/>
              <a:t>Example 14 (continuous random variable)</a:t>
            </a:r>
          </a:p>
          <a:p>
            <a:pPr lvl="1" eaLnBrk="1" hangingPunct="1"/>
            <a:r>
              <a:rPr lang="en-US" altLang="ko-KR" smtClean="0"/>
              <a:t>The expected diameter of a metal cylinder is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mtClean="0"/>
              <a:t>Change of variable:  y=x-50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z="1800"/>
          </a:p>
        </p:txBody>
      </p:sp>
      <p:graphicFrame>
        <p:nvGraphicFramePr>
          <p:cNvPr id="1741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432176" y="2420938"/>
          <a:ext cx="4392613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Equation" r:id="rId4" imgW="2158920" imgH="330120" progId="Equation.DSMT4">
                  <p:embed/>
                </p:oleObj>
              </mc:Choice>
              <mc:Fallback>
                <p:oleObj name="Equation" r:id="rId4" imgW="21589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6" y="2420938"/>
                        <a:ext cx="4392613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432176" y="3633789"/>
          <a:ext cx="5400675" cy="232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Equation" r:id="rId6" imgW="2654280" imgH="1143000" progId="Equation.DSMT4">
                  <p:embed/>
                </p:oleObj>
              </mc:Choice>
              <mc:Fallback>
                <p:oleObj name="Equation" r:id="rId6" imgW="265428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6" y="3633789"/>
                        <a:ext cx="5400675" cy="232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52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Rectangle 26"/>
          <p:cNvSpPr>
            <a:spLocks noGrp="1" noChangeArrowheads="1"/>
          </p:cNvSpPr>
          <p:nvPr>
            <p:ph type="title"/>
          </p:nvPr>
        </p:nvSpPr>
        <p:spPr>
          <a:xfrm>
            <a:off x="1847851" y="274638"/>
            <a:ext cx="856932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mtClean="0"/>
              <a:t>2.3.2 Expectations of Continuous Random Variables (2/2)</a:t>
            </a:r>
          </a:p>
        </p:txBody>
      </p:sp>
      <p:sp>
        <p:nvSpPr>
          <p:cNvPr id="184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4402138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ko-KR" smtClean="0"/>
              <a:t>Symmetric Random Variables</a:t>
            </a:r>
          </a:p>
          <a:p>
            <a:pPr lvl="1" eaLnBrk="1" hangingPunct="1"/>
            <a:r>
              <a:rPr lang="en-US" altLang="ko-KR" smtClean="0"/>
              <a:t>If     has a p.d.f        that is symmetric about a point </a:t>
            </a:r>
          </a:p>
          <a:p>
            <a:pPr lvl="1" eaLnBrk="1" hangingPunct="1">
              <a:buFontTx/>
              <a:buNone/>
            </a:pPr>
            <a:r>
              <a:rPr lang="en-US" altLang="ko-KR" smtClean="0"/>
              <a:t>   so that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mtClean="0"/>
              <a:t>Then,                     (why?)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mtClean="0"/>
              <a:t>So that the expectation of the random variable is equal to the </a:t>
            </a:r>
            <a:r>
              <a:rPr lang="en-US" altLang="ko-KR" b="1" smtClean="0">
                <a:solidFill>
                  <a:srgbClr val="3366FF"/>
                </a:solidFill>
              </a:rPr>
              <a:t>point of symmetry</a:t>
            </a:r>
          </a:p>
        </p:txBody>
      </p:sp>
      <p:graphicFrame>
        <p:nvGraphicFramePr>
          <p:cNvPr id="1843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727576" y="2060576"/>
          <a:ext cx="576263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Equation" r:id="rId4" imgW="342720" imgH="203040" progId="Equation.DSMT4">
                  <p:embed/>
                </p:oleObj>
              </mc:Choice>
              <mc:Fallback>
                <p:oleObj name="Equation" r:id="rId4" imgW="342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6" y="2060576"/>
                        <a:ext cx="576263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179764" y="2973389"/>
          <a:ext cx="237648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Equation" r:id="rId6" imgW="1257120" imgH="203040" progId="Equation.DSMT4">
                  <p:embed/>
                </p:oleObj>
              </mc:Choice>
              <mc:Fallback>
                <p:oleObj name="Equation" r:id="rId6" imgW="1257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764" y="2973389"/>
                        <a:ext cx="2376487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10"/>
          <p:cNvGraphicFramePr>
            <a:graphicFrameLocks noChangeAspect="1"/>
          </p:cNvGraphicFramePr>
          <p:nvPr/>
        </p:nvGraphicFramePr>
        <p:xfrm>
          <a:off x="2998788" y="2060575"/>
          <a:ext cx="36036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Equation" r:id="rId8" imgW="126720" imgH="139680" progId="Equation.DSMT4">
                  <p:embed/>
                </p:oleObj>
              </mc:Choice>
              <mc:Fallback>
                <p:oleObj name="Equation" r:id="rId8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8" y="2060575"/>
                        <a:ext cx="360362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11"/>
          <p:cNvGraphicFramePr>
            <a:graphicFrameLocks noChangeAspect="1"/>
          </p:cNvGraphicFramePr>
          <p:nvPr/>
        </p:nvGraphicFramePr>
        <p:xfrm>
          <a:off x="3657600" y="3810000"/>
          <a:ext cx="1081088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Equation" r:id="rId10" imgW="647640" imgH="203040" progId="Equation.DSMT4">
                  <p:embed/>
                </p:oleObj>
              </mc:Choice>
              <mc:Fallback>
                <p:oleObj name="Equation" r:id="rId10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810000"/>
                        <a:ext cx="1081088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45" name="Group 31"/>
          <p:cNvGrpSpPr>
            <a:grpSpLocks/>
          </p:cNvGrpSpPr>
          <p:nvPr/>
        </p:nvGrpSpPr>
        <p:grpSpPr bwMode="auto">
          <a:xfrm>
            <a:off x="6324601" y="1905000"/>
            <a:ext cx="4164013" cy="3468688"/>
            <a:chOff x="2925" y="1253"/>
            <a:chExt cx="2722" cy="2132"/>
          </a:xfrm>
        </p:grpSpPr>
        <p:sp>
          <p:nvSpPr>
            <p:cNvPr id="18446" name="Line 13"/>
            <p:cNvSpPr>
              <a:spLocks noChangeShapeType="1"/>
            </p:cNvSpPr>
            <p:nvPr/>
          </p:nvSpPr>
          <p:spPr bwMode="auto">
            <a:xfrm>
              <a:off x="3198" y="3113"/>
              <a:ext cx="23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7" name="Line 14"/>
            <p:cNvSpPr>
              <a:spLocks noChangeShapeType="1"/>
            </p:cNvSpPr>
            <p:nvPr/>
          </p:nvSpPr>
          <p:spPr bwMode="auto">
            <a:xfrm flipV="1">
              <a:off x="3288" y="1389"/>
              <a:ext cx="0" cy="1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448" name="Group 23"/>
            <p:cNvGrpSpPr>
              <a:grpSpLocks/>
            </p:cNvGrpSpPr>
            <p:nvPr/>
          </p:nvGrpSpPr>
          <p:grpSpPr bwMode="auto">
            <a:xfrm>
              <a:off x="3424" y="1653"/>
              <a:ext cx="1905" cy="1414"/>
              <a:chOff x="3424" y="1653"/>
              <a:chExt cx="1905" cy="1414"/>
            </a:xfrm>
          </p:grpSpPr>
          <p:sp>
            <p:nvSpPr>
              <p:cNvPr id="18450" name="Freeform 21"/>
              <p:cNvSpPr>
                <a:spLocks/>
              </p:cNvSpPr>
              <p:nvPr/>
            </p:nvSpPr>
            <p:spPr bwMode="auto">
              <a:xfrm>
                <a:off x="3424" y="1653"/>
                <a:ext cx="953" cy="1414"/>
              </a:xfrm>
              <a:custGeom>
                <a:avLst/>
                <a:gdLst>
                  <a:gd name="T0" fmla="*/ 0 w 953"/>
                  <a:gd name="T1" fmla="*/ 1414 h 1414"/>
                  <a:gd name="T2" fmla="*/ 409 w 953"/>
                  <a:gd name="T3" fmla="*/ 1142 h 1414"/>
                  <a:gd name="T4" fmla="*/ 771 w 953"/>
                  <a:gd name="T5" fmla="*/ 189 h 1414"/>
                  <a:gd name="T6" fmla="*/ 953 w 953"/>
                  <a:gd name="T7" fmla="*/ 8 h 14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53"/>
                  <a:gd name="T13" fmla="*/ 0 h 1414"/>
                  <a:gd name="T14" fmla="*/ 953 w 953"/>
                  <a:gd name="T15" fmla="*/ 1414 h 14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53" h="1414">
                    <a:moveTo>
                      <a:pt x="0" y="1414"/>
                    </a:moveTo>
                    <a:cubicBezTo>
                      <a:pt x="140" y="1380"/>
                      <a:pt x="280" y="1346"/>
                      <a:pt x="409" y="1142"/>
                    </a:cubicBezTo>
                    <a:cubicBezTo>
                      <a:pt x="538" y="938"/>
                      <a:pt x="680" y="378"/>
                      <a:pt x="771" y="189"/>
                    </a:cubicBezTo>
                    <a:cubicBezTo>
                      <a:pt x="862" y="0"/>
                      <a:pt x="907" y="4"/>
                      <a:pt x="953" y="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000">
                    <a:solidFill>
                      <a:srgbClr val="FF3300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rgbClr val="FF3300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rgbClr val="FF3300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rgbClr val="FF3300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rgbClr val="FF3300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algn="ct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FF3300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algn="ct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FF3300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algn="ct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FF3300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algn="ct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FF3300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8451" name="Freeform 22"/>
              <p:cNvSpPr>
                <a:spLocks/>
              </p:cNvSpPr>
              <p:nvPr/>
            </p:nvSpPr>
            <p:spPr bwMode="auto">
              <a:xfrm flipH="1">
                <a:off x="4376" y="1653"/>
                <a:ext cx="953" cy="1414"/>
              </a:xfrm>
              <a:custGeom>
                <a:avLst/>
                <a:gdLst>
                  <a:gd name="T0" fmla="*/ 0 w 953"/>
                  <a:gd name="T1" fmla="*/ 1414 h 1414"/>
                  <a:gd name="T2" fmla="*/ 409 w 953"/>
                  <a:gd name="T3" fmla="*/ 1142 h 1414"/>
                  <a:gd name="T4" fmla="*/ 771 w 953"/>
                  <a:gd name="T5" fmla="*/ 189 h 1414"/>
                  <a:gd name="T6" fmla="*/ 953 w 953"/>
                  <a:gd name="T7" fmla="*/ 8 h 14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53"/>
                  <a:gd name="T13" fmla="*/ 0 h 1414"/>
                  <a:gd name="T14" fmla="*/ 953 w 953"/>
                  <a:gd name="T15" fmla="*/ 1414 h 14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53" h="1414">
                    <a:moveTo>
                      <a:pt x="0" y="1414"/>
                    </a:moveTo>
                    <a:cubicBezTo>
                      <a:pt x="140" y="1380"/>
                      <a:pt x="280" y="1346"/>
                      <a:pt x="409" y="1142"/>
                    </a:cubicBezTo>
                    <a:cubicBezTo>
                      <a:pt x="538" y="938"/>
                      <a:pt x="680" y="378"/>
                      <a:pt x="771" y="189"/>
                    </a:cubicBezTo>
                    <a:cubicBezTo>
                      <a:pt x="862" y="0"/>
                      <a:pt x="907" y="4"/>
                      <a:pt x="953" y="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000">
                    <a:solidFill>
                      <a:srgbClr val="FF3300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rgbClr val="FF3300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rgbClr val="FF3300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rgbClr val="FF3300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rgbClr val="FF3300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algn="ct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FF3300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algn="ct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FF3300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algn="ct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FF3300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algn="ct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FF3300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18449" name="Line 24"/>
            <p:cNvSpPr>
              <a:spLocks noChangeShapeType="1"/>
            </p:cNvSpPr>
            <p:nvPr/>
          </p:nvSpPr>
          <p:spPr bwMode="auto">
            <a:xfrm>
              <a:off x="4377" y="1525"/>
              <a:ext cx="0" cy="1588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8439" name="Object 25"/>
            <p:cNvGraphicFramePr>
              <a:graphicFrameLocks noChangeAspect="1"/>
            </p:cNvGraphicFramePr>
            <p:nvPr/>
          </p:nvGraphicFramePr>
          <p:xfrm>
            <a:off x="4241" y="3172"/>
            <a:ext cx="196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4" name="Equation" r:id="rId12" imgW="152280" imgH="164880" progId="Equation.DSMT4">
                    <p:embed/>
                  </p:oleObj>
                </mc:Choice>
                <mc:Fallback>
                  <p:oleObj name="Equation" r:id="rId12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3172"/>
                          <a:ext cx="196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0" name="Object 28"/>
            <p:cNvGraphicFramePr>
              <a:graphicFrameLocks noChangeAspect="1"/>
            </p:cNvGraphicFramePr>
            <p:nvPr/>
          </p:nvGraphicFramePr>
          <p:xfrm>
            <a:off x="4105" y="1369"/>
            <a:ext cx="499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5" name="Equation" r:id="rId14" imgW="647640" imgH="203040" progId="Equation.DSMT4">
                    <p:embed/>
                  </p:oleObj>
                </mc:Choice>
                <mc:Fallback>
                  <p:oleObj name="Equation" r:id="rId14" imgW="6476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1369"/>
                          <a:ext cx="499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1" name="Object 29"/>
            <p:cNvGraphicFramePr>
              <a:graphicFrameLocks noChangeAspect="1"/>
            </p:cNvGraphicFramePr>
            <p:nvPr/>
          </p:nvGraphicFramePr>
          <p:xfrm>
            <a:off x="2925" y="1253"/>
            <a:ext cx="363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6" name="Equation" r:id="rId15" imgW="342720" imgH="203040" progId="Equation.DSMT4">
                    <p:embed/>
                  </p:oleObj>
                </mc:Choice>
                <mc:Fallback>
                  <p:oleObj name="Equation" r:id="rId15" imgW="3427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1253"/>
                          <a:ext cx="363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2" name="Object 30"/>
            <p:cNvGraphicFramePr>
              <a:graphicFrameLocks noChangeAspect="1"/>
            </p:cNvGraphicFramePr>
            <p:nvPr/>
          </p:nvGraphicFramePr>
          <p:xfrm>
            <a:off x="5420" y="3158"/>
            <a:ext cx="22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7" name="Equation" r:id="rId16" imgW="126720" imgH="139680" progId="Equation.DSMT4">
                    <p:embed/>
                  </p:oleObj>
                </mc:Choice>
                <mc:Fallback>
                  <p:oleObj name="Equation" r:id="rId16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0" y="3158"/>
                          <a:ext cx="227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38" name="Object 32"/>
          <p:cNvGraphicFramePr>
            <a:graphicFrameLocks noChangeAspect="1"/>
          </p:cNvGraphicFramePr>
          <p:nvPr/>
        </p:nvGraphicFramePr>
        <p:xfrm>
          <a:off x="5791200" y="2362200"/>
          <a:ext cx="25400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Equation" r:id="rId17" imgW="152280" imgH="164880" progId="Equation.DSMT4">
                  <p:embed/>
                </p:oleObj>
              </mc:Choice>
              <mc:Fallback>
                <p:oleObj name="Equation" r:id="rId17" imgW="1522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362200"/>
                        <a:ext cx="254000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100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eaLnBrk="1" hangingPunct="1"/>
            <a:endParaRPr lang="ko-KR" altLang="ko-KR" smtClean="0"/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2438400" y="1166814"/>
          <a:ext cx="5791200" cy="481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Equation" r:id="rId4" imgW="2197080" imgH="1955520" progId="Equation.DSMT4">
                  <p:embed/>
                </p:oleObj>
              </mc:Choice>
              <mc:Fallback>
                <p:oleObj name="Equation" r:id="rId4" imgW="2197080" imgH="1955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166814"/>
                        <a:ext cx="5791200" cy="481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214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2.3.3 Medians of Random Variables (1/2)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600201"/>
            <a:ext cx="8291513" cy="4525963"/>
          </a:xfrm>
        </p:spPr>
        <p:txBody>
          <a:bodyPr/>
          <a:lstStyle/>
          <a:p>
            <a:pPr eaLnBrk="1" hangingPunct="1"/>
            <a:r>
              <a:rPr lang="en-US" altLang="ko-KR" smtClean="0"/>
              <a:t>Median</a:t>
            </a:r>
          </a:p>
          <a:p>
            <a:pPr lvl="1" eaLnBrk="1" hangingPunct="1"/>
            <a:r>
              <a:rPr lang="en-US" altLang="ko-KR" smtClean="0"/>
              <a:t>Information about the </a:t>
            </a:r>
            <a:r>
              <a:rPr lang="en-US" altLang="ko-KR" smtClean="0">
                <a:latin typeface="Arial" panose="020B0604020202020204" pitchFamily="34" charset="0"/>
              </a:rPr>
              <a:t>“</a:t>
            </a:r>
            <a:r>
              <a:rPr lang="en-US" altLang="ko-KR" smtClean="0"/>
              <a:t>middle</a:t>
            </a:r>
            <a:r>
              <a:rPr lang="en-US" altLang="ko-KR" smtClean="0">
                <a:latin typeface="Arial" panose="020B0604020202020204" pitchFamily="34" charset="0"/>
              </a:rPr>
              <a:t>”</a:t>
            </a:r>
            <a:r>
              <a:rPr lang="en-US" altLang="ko-KR" smtClean="0"/>
              <a:t> value of the random variable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Symmetric Random Variable</a:t>
            </a:r>
          </a:p>
          <a:p>
            <a:pPr lvl="1" eaLnBrk="1" hangingPunct="1"/>
            <a:r>
              <a:rPr lang="en-US" altLang="ko-KR" smtClean="0"/>
              <a:t>If a continuous random variable is symmetric about a point    , then both the median and the expectation of the random variable are equal to 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z="1800"/>
          </a:p>
          <a:p>
            <a:pPr eaLnBrk="1" hangingPunct="1"/>
            <a:endParaRPr lang="en-US" altLang="ko-KR" sz="1800"/>
          </a:p>
        </p:txBody>
      </p:sp>
      <p:graphicFrame>
        <p:nvGraphicFramePr>
          <p:cNvPr id="20482" name="Object 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943475" y="2492376"/>
          <a:ext cx="136683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Equation" r:id="rId4" imgW="685800" imgH="203040" progId="Equation.DSMT4">
                  <p:embed/>
                </p:oleObj>
              </mc:Choice>
              <mc:Fallback>
                <p:oleObj name="Equation" r:id="rId4" imgW="685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2492376"/>
                        <a:ext cx="1366838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303839" y="4149726"/>
          <a:ext cx="2952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Equation" r:id="rId6" imgW="152280" imgH="164880" progId="Equation.DSMT4">
                  <p:embed/>
                </p:oleObj>
              </mc:Choice>
              <mc:Fallback>
                <p:oleObj name="Equation" r:id="rId6" imgW="1522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9" y="4149726"/>
                        <a:ext cx="295275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2"/>
          <p:cNvGraphicFramePr>
            <a:graphicFrameLocks noChangeAspect="1"/>
          </p:cNvGraphicFramePr>
          <p:nvPr/>
        </p:nvGraphicFramePr>
        <p:xfrm>
          <a:off x="9866314" y="3500438"/>
          <a:ext cx="3333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Equation" r:id="rId8" imgW="152280" imgH="164880" progId="Equation.DSMT4">
                  <p:embed/>
                </p:oleObj>
              </mc:Choice>
              <mc:Fallback>
                <p:oleObj name="Equation" r:id="rId8" imgW="1522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66314" y="3500438"/>
                        <a:ext cx="33337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618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2.3.3 Medians of Random Variables (2/2)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218488" cy="4525963"/>
          </a:xfrm>
        </p:spPr>
        <p:txBody>
          <a:bodyPr/>
          <a:lstStyle/>
          <a:p>
            <a:pPr eaLnBrk="1" hangingPunct="1"/>
            <a:r>
              <a:rPr lang="en-US" altLang="ko-KR" smtClean="0"/>
              <a:t>Example 14</a:t>
            </a:r>
          </a:p>
          <a:p>
            <a:pPr eaLnBrk="1" hangingPunct="1"/>
            <a:endParaRPr lang="en-US" altLang="ko-KR" smtClean="0"/>
          </a:p>
        </p:txBody>
      </p:sp>
      <p:graphicFrame>
        <p:nvGraphicFramePr>
          <p:cNvPr id="2150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000375" y="2378076"/>
          <a:ext cx="51117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Equation" r:id="rId4" imgW="2336760" imgH="228600" progId="Equation.DSMT4">
                  <p:embed/>
                </p:oleObj>
              </mc:Choice>
              <mc:Fallback>
                <p:oleObj name="Equation" r:id="rId4" imgW="2336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2378076"/>
                        <a:ext cx="51117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071813" y="3235326"/>
          <a:ext cx="1223962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Equation" r:id="rId6" imgW="545760" imgH="177480" progId="Equation.DSMT4">
                  <p:embed/>
                </p:oleObj>
              </mc:Choice>
              <mc:Fallback>
                <p:oleObj name="Equation" r:id="rId6" imgW="5457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3235326"/>
                        <a:ext cx="1223962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99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2800"/>
              <a:t>2.4 The variance of a Random Variable</a:t>
            </a:r>
            <a:br>
              <a:rPr lang="en-US" altLang="ko-KR" sz="2800"/>
            </a:br>
            <a:r>
              <a:rPr lang="en-US" altLang="ko-KR" sz="1600"/>
              <a:t> </a:t>
            </a:r>
            <a:r>
              <a:rPr lang="en-US" altLang="ko-KR" smtClean="0"/>
              <a:t>2.4.1 Definition and Interpretation of Variance (1/2)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218488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ko-KR" smtClean="0"/>
              <a:t>Variance(        )</a:t>
            </a:r>
          </a:p>
          <a:p>
            <a:pPr lvl="1" eaLnBrk="1" hangingPunct="1"/>
            <a:r>
              <a:rPr lang="en-US" altLang="ko-KR" smtClean="0"/>
              <a:t>A positive quantity that measures the spread of the distribution of the random variable about its mean value</a:t>
            </a:r>
          </a:p>
          <a:p>
            <a:pPr lvl="1" eaLnBrk="1" hangingPunct="1"/>
            <a:r>
              <a:rPr lang="en-US" altLang="ko-KR" smtClean="0"/>
              <a:t>Larger values of the variance indicate that the distribution is more spread out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z="1800"/>
              <a:t>Definition:</a:t>
            </a:r>
          </a:p>
          <a:p>
            <a:pPr lvl="1" eaLnBrk="1" hangingPunct="1"/>
            <a:endParaRPr lang="en-US" altLang="ko-KR" sz="1800"/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Standard Deviation</a:t>
            </a:r>
          </a:p>
          <a:p>
            <a:pPr lvl="1" eaLnBrk="1" hangingPunct="1"/>
            <a:r>
              <a:rPr lang="en-US" altLang="ko-KR" smtClean="0"/>
              <a:t>The positive square root of the variance</a:t>
            </a:r>
          </a:p>
          <a:p>
            <a:pPr lvl="1" eaLnBrk="1" hangingPunct="1"/>
            <a:r>
              <a:rPr lang="en-US" altLang="ko-KR" smtClean="0"/>
              <a:t>Denoted by </a:t>
            </a:r>
          </a:p>
          <a:p>
            <a:pPr lvl="1" eaLnBrk="1" hangingPunct="1"/>
            <a:endParaRPr lang="en-US" altLang="ko-KR" smtClean="0"/>
          </a:p>
        </p:txBody>
      </p:sp>
      <p:graphicFrame>
        <p:nvGraphicFramePr>
          <p:cNvPr id="2253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257800" y="3657600"/>
          <a:ext cx="30226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Equation" r:id="rId4" imgW="1701720" imgH="482400" progId="Equation.DSMT4">
                  <p:embed/>
                </p:oleObj>
              </mc:Choice>
              <mc:Fallback>
                <p:oleObj name="Equation" r:id="rId4" imgW="17017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657600"/>
                        <a:ext cx="30226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6"/>
          <p:cNvGraphicFramePr>
            <a:graphicFrameLocks noChangeAspect="1"/>
          </p:cNvGraphicFramePr>
          <p:nvPr/>
        </p:nvGraphicFramePr>
        <p:xfrm>
          <a:off x="3657600" y="1524000"/>
          <a:ext cx="43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Equation" r:id="rId6" imgW="203040" imgH="203040" progId="Equation.DSMT4">
                  <p:embed/>
                </p:oleObj>
              </mc:Choice>
              <mc:Fallback>
                <p:oleObj name="Equation" r:id="rId6" imgW="203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524000"/>
                        <a:ext cx="43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8"/>
          <p:cNvGraphicFramePr>
            <a:graphicFrameLocks noChangeAspect="1"/>
          </p:cNvGraphicFramePr>
          <p:nvPr/>
        </p:nvGraphicFramePr>
        <p:xfrm>
          <a:off x="4343401" y="5486400"/>
          <a:ext cx="36036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name="Equation" r:id="rId8" imgW="152280" imgH="139680" progId="Equation.DSMT4">
                  <p:embed/>
                </p:oleObj>
              </mc:Choice>
              <mc:Fallback>
                <p:oleObj name="Equation" r:id="rId8" imgW="1522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1" y="5486400"/>
                        <a:ext cx="36036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354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2.4.1 Definition and Interpretation of Variance (2/2)</a:t>
            </a:r>
          </a:p>
        </p:txBody>
      </p:sp>
      <p:graphicFrame>
        <p:nvGraphicFramePr>
          <p:cNvPr id="23554" name="Object 0"/>
          <p:cNvGraphicFramePr>
            <a:graphicFrameLocks noGrp="1" noChangeAspect="1"/>
          </p:cNvGraphicFramePr>
          <p:nvPr>
            <p:ph idx="1"/>
          </p:nvPr>
        </p:nvGraphicFramePr>
        <p:xfrm>
          <a:off x="3743326" y="1412875"/>
          <a:ext cx="4703763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name="Equation" r:id="rId4" imgW="2628720" imgH="965160" progId="Equation.DSMT4">
                  <p:embed/>
                </p:oleObj>
              </mc:Choice>
              <mc:Fallback>
                <p:oleObj name="Equation" r:id="rId4" imgW="262872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6" y="1412875"/>
                        <a:ext cx="4703763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 Box 7"/>
          <p:cNvSpPr txBox="1">
            <a:spLocks noChangeArrowheads="1"/>
          </p:cNvSpPr>
          <p:nvPr/>
        </p:nvSpPr>
        <p:spPr bwMode="auto">
          <a:xfrm>
            <a:off x="2279650" y="4076701"/>
            <a:ext cx="32400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>
                <a:solidFill>
                  <a:schemeClr val="tx1"/>
                </a:solidFill>
              </a:rPr>
              <a:t>Two distribution with identical mean values but different variances</a:t>
            </a:r>
          </a:p>
        </p:txBody>
      </p:sp>
      <p:grpSp>
        <p:nvGrpSpPr>
          <p:cNvPr id="23559" name="Group 23"/>
          <p:cNvGrpSpPr>
            <a:grpSpLocks/>
          </p:cNvGrpSpPr>
          <p:nvPr/>
        </p:nvGrpSpPr>
        <p:grpSpPr bwMode="auto">
          <a:xfrm>
            <a:off x="5592764" y="3860801"/>
            <a:ext cx="4535487" cy="2663825"/>
            <a:chOff x="2563" y="2432"/>
            <a:chExt cx="2857" cy="1678"/>
          </a:xfrm>
        </p:grpSpPr>
        <p:sp>
          <p:nvSpPr>
            <p:cNvPr id="23560" name="Line 9"/>
            <p:cNvSpPr>
              <a:spLocks noChangeShapeType="1"/>
            </p:cNvSpPr>
            <p:nvPr/>
          </p:nvSpPr>
          <p:spPr bwMode="auto">
            <a:xfrm flipV="1">
              <a:off x="2729" y="3950"/>
              <a:ext cx="2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1" name="Line 10"/>
            <p:cNvSpPr>
              <a:spLocks noChangeShapeType="1"/>
            </p:cNvSpPr>
            <p:nvPr/>
          </p:nvSpPr>
          <p:spPr bwMode="auto">
            <a:xfrm flipV="1">
              <a:off x="2729" y="2627"/>
              <a:ext cx="0" cy="13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562" name="Group 11"/>
            <p:cNvGrpSpPr>
              <a:grpSpLocks/>
            </p:cNvGrpSpPr>
            <p:nvPr/>
          </p:nvGrpSpPr>
          <p:grpSpPr bwMode="auto">
            <a:xfrm>
              <a:off x="3268" y="2821"/>
              <a:ext cx="1489" cy="1075"/>
              <a:chOff x="3424" y="1653"/>
              <a:chExt cx="1905" cy="1414"/>
            </a:xfrm>
          </p:grpSpPr>
          <p:sp>
            <p:nvSpPr>
              <p:cNvPr id="23565" name="Freeform 12"/>
              <p:cNvSpPr>
                <a:spLocks/>
              </p:cNvSpPr>
              <p:nvPr/>
            </p:nvSpPr>
            <p:spPr bwMode="auto">
              <a:xfrm>
                <a:off x="3424" y="1653"/>
                <a:ext cx="953" cy="1414"/>
              </a:xfrm>
              <a:custGeom>
                <a:avLst/>
                <a:gdLst>
                  <a:gd name="T0" fmla="*/ 0 w 953"/>
                  <a:gd name="T1" fmla="*/ 1414 h 1414"/>
                  <a:gd name="T2" fmla="*/ 409 w 953"/>
                  <a:gd name="T3" fmla="*/ 1142 h 1414"/>
                  <a:gd name="T4" fmla="*/ 771 w 953"/>
                  <a:gd name="T5" fmla="*/ 189 h 1414"/>
                  <a:gd name="T6" fmla="*/ 953 w 953"/>
                  <a:gd name="T7" fmla="*/ 8 h 14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53"/>
                  <a:gd name="T13" fmla="*/ 0 h 1414"/>
                  <a:gd name="T14" fmla="*/ 953 w 953"/>
                  <a:gd name="T15" fmla="*/ 1414 h 14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53" h="1414">
                    <a:moveTo>
                      <a:pt x="0" y="1414"/>
                    </a:moveTo>
                    <a:cubicBezTo>
                      <a:pt x="140" y="1380"/>
                      <a:pt x="280" y="1346"/>
                      <a:pt x="409" y="1142"/>
                    </a:cubicBezTo>
                    <a:cubicBezTo>
                      <a:pt x="538" y="938"/>
                      <a:pt x="680" y="378"/>
                      <a:pt x="771" y="189"/>
                    </a:cubicBezTo>
                    <a:cubicBezTo>
                      <a:pt x="862" y="0"/>
                      <a:pt x="907" y="4"/>
                      <a:pt x="953" y="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000">
                    <a:solidFill>
                      <a:srgbClr val="FF3300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rgbClr val="FF3300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rgbClr val="FF3300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rgbClr val="FF3300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rgbClr val="FF3300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algn="ct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FF3300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algn="ct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FF3300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algn="ct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FF3300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algn="ct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FF3300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3566" name="Freeform 13"/>
              <p:cNvSpPr>
                <a:spLocks/>
              </p:cNvSpPr>
              <p:nvPr/>
            </p:nvSpPr>
            <p:spPr bwMode="auto">
              <a:xfrm flipH="1">
                <a:off x="4376" y="1653"/>
                <a:ext cx="953" cy="1414"/>
              </a:xfrm>
              <a:custGeom>
                <a:avLst/>
                <a:gdLst>
                  <a:gd name="T0" fmla="*/ 0 w 953"/>
                  <a:gd name="T1" fmla="*/ 1414 h 1414"/>
                  <a:gd name="T2" fmla="*/ 409 w 953"/>
                  <a:gd name="T3" fmla="*/ 1142 h 1414"/>
                  <a:gd name="T4" fmla="*/ 771 w 953"/>
                  <a:gd name="T5" fmla="*/ 189 h 1414"/>
                  <a:gd name="T6" fmla="*/ 953 w 953"/>
                  <a:gd name="T7" fmla="*/ 8 h 14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53"/>
                  <a:gd name="T13" fmla="*/ 0 h 1414"/>
                  <a:gd name="T14" fmla="*/ 953 w 953"/>
                  <a:gd name="T15" fmla="*/ 1414 h 14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53" h="1414">
                    <a:moveTo>
                      <a:pt x="0" y="1414"/>
                    </a:moveTo>
                    <a:cubicBezTo>
                      <a:pt x="140" y="1380"/>
                      <a:pt x="280" y="1346"/>
                      <a:pt x="409" y="1142"/>
                    </a:cubicBezTo>
                    <a:cubicBezTo>
                      <a:pt x="538" y="938"/>
                      <a:pt x="680" y="378"/>
                      <a:pt x="771" y="189"/>
                    </a:cubicBezTo>
                    <a:cubicBezTo>
                      <a:pt x="862" y="0"/>
                      <a:pt x="907" y="4"/>
                      <a:pt x="953" y="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000">
                    <a:solidFill>
                      <a:srgbClr val="FF3300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rgbClr val="FF3300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rgbClr val="FF3300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rgbClr val="FF3300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rgbClr val="FF3300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algn="ct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FF3300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algn="ct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FF3300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algn="ct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FF3300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algn="ct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FF3300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aphicFrame>
          <p:nvGraphicFramePr>
            <p:cNvPr id="23555" name="Object 1"/>
            <p:cNvGraphicFramePr>
              <a:graphicFrameLocks noChangeAspect="1"/>
            </p:cNvGraphicFramePr>
            <p:nvPr/>
          </p:nvGraphicFramePr>
          <p:xfrm>
            <a:off x="2563" y="2432"/>
            <a:ext cx="331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1" name="Equation" r:id="rId6" imgW="342720" imgH="203040" progId="Equation.DSMT4">
                    <p:embed/>
                  </p:oleObj>
                </mc:Choice>
                <mc:Fallback>
                  <p:oleObj name="Equation" r:id="rId6" imgW="3427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3" y="2432"/>
                          <a:ext cx="331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6" name="Object 2"/>
            <p:cNvGraphicFramePr>
              <a:graphicFrameLocks noChangeAspect="1"/>
            </p:cNvGraphicFramePr>
            <p:nvPr/>
          </p:nvGraphicFramePr>
          <p:xfrm>
            <a:off x="5255" y="3974"/>
            <a:ext cx="165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2" name="Equation" r:id="rId8" imgW="126720" imgH="139680" progId="Equation.DSMT4">
                    <p:embed/>
                  </p:oleObj>
                </mc:Choice>
                <mc:Fallback>
                  <p:oleObj name="Equation" r:id="rId8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5" y="3974"/>
                          <a:ext cx="165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3" name="Freeform 20"/>
            <p:cNvSpPr>
              <a:spLocks/>
            </p:cNvSpPr>
            <p:nvPr/>
          </p:nvSpPr>
          <p:spPr bwMode="auto">
            <a:xfrm>
              <a:off x="2812" y="3171"/>
              <a:ext cx="1202" cy="740"/>
            </a:xfrm>
            <a:custGeom>
              <a:avLst/>
              <a:gdLst>
                <a:gd name="T0" fmla="*/ 0 w 953"/>
                <a:gd name="T1" fmla="*/ 1414 h 1414"/>
                <a:gd name="T2" fmla="*/ 409 w 953"/>
                <a:gd name="T3" fmla="*/ 1142 h 1414"/>
                <a:gd name="T4" fmla="*/ 771 w 953"/>
                <a:gd name="T5" fmla="*/ 189 h 1414"/>
                <a:gd name="T6" fmla="*/ 953 w 953"/>
                <a:gd name="T7" fmla="*/ 8 h 14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3"/>
                <a:gd name="T13" fmla="*/ 0 h 1414"/>
                <a:gd name="T14" fmla="*/ 953 w 953"/>
                <a:gd name="T15" fmla="*/ 1414 h 14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3" h="1414">
                  <a:moveTo>
                    <a:pt x="0" y="1414"/>
                  </a:moveTo>
                  <a:cubicBezTo>
                    <a:pt x="140" y="1380"/>
                    <a:pt x="280" y="1346"/>
                    <a:pt x="409" y="1142"/>
                  </a:cubicBezTo>
                  <a:cubicBezTo>
                    <a:pt x="538" y="938"/>
                    <a:pt x="680" y="378"/>
                    <a:pt x="771" y="189"/>
                  </a:cubicBezTo>
                  <a:cubicBezTo>
                    <a:pt x="862" y="0"/>
                    <a:pt x="907" y="4"/>
                    <a:pt x="953" y="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3564" name="Freeform 21"/>
            <p:cNvSpPr>
              <a:spLocks/>
            </p:cNvSpPr>
            <p:nvPr/>
          </p:nvSpPr>
          <p:spPr bwMode="auto">
            <a:xfrm flipH="1">
              <a:off x="4012" y="3171"/>
              <a:ext cx="1202" cy="740"/>
            </a:xfrm>
            <a:custGeom>
              <a:avLst/>
              <a:gdLst>
                <a:gd name="T0" fmla="*/ 0 w 953"/>
                <a:gd name="T1" fmla="*/ 1414 h 1414"/>
                <a:gd name="T2" fmla="*/ 409 w 953"/>
                <a:gd name="T3" fmla="*/ 1142 h 1414"/>
                <a:gd name="T4" fmla="*/ 771 w 953"/>
                <a:gd name="T5" fmla="*/ 189 h 1414"/>
                <a:gd name="T6" fmla="*/ 953 w 953"/>
                <a:gd name="T7" fmla="*/ 8 h 14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3"/>
                <a:gd name="T13" fmla="*/ 0 h 1414"/>
                <a:gd name="T14" fmla="*/ 953 w 953"/>
                <a:gd name="T15" fmla="*/ 1414 h 14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3" h="1414">
                  <a:moveTo>
                    <a:pt x="0" y="1414"/>
                  </a:moveTo>
                  <a:cubicBezTo>
                    <a:pt x="140" y="1380"/>
                    <a:pt x="280" y="1346"/>
                    <a:pt x="409" y="1142"/>
                  </a:cubicBezTo>
                  <a:cubicBezTo>
                    <a:pt x="538" y="938"/>
                    <a:pt x="680" y="378"/>
                    <a:pt x="771" y="189"/>
                  </a:cubicBezTo>
                  <a:cubicBezTo>
                    <a:pt x="862" y="0"/>
                    <a:pt x="907" y="4"/>
                    <a:pt x="953" y="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961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>
          <a:xfrm>
            <a:off x="2065338" y="367757"/>
            <a:ext cx="5765800" cy="535531"/>
          </a:xfrm>
          <a:extLst/>
        </p:spPr>
        <p:txBody>
          <a:bodyPr wrap="square" rtlCol="0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</p:txBody>
      </p:sp>
      <p:sp>
        <p:nvSpPr>
          <p:cNvPr id="21507" name="Slide Number Placeholder 1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5CF1B3-813F-4E1E-B5B3-5E37CBFE673E}" type="slidenum">
              <a:rPr lang="en-US" altLang="en-US">
                <a:solidFill>
                  <a:srgbClr val="898989"/>
                </a:solidFill>
              </a:rPr>
              <a:pPr/>
              <a:t>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2401888" y="941389"/>
            <a:ext cx="65913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1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completion of this course, the students shall be able to:-</a:t>
            </a:r>
            <a:endParaRPr lang="en-US" altLang="en-US" sz="21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65338" y="1801814"/>
          <a:ext cx="7974012" cy="41624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95161"/>
                <a:gridCol w="7278851"/>
              </a:tblGrid>
              <a:tr h="855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CO1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Summarize and describe the main features of a dataset using measures such as mean, median, mode, variance, and standard deviation, as well as graphical representations like histograms, box plots, and scatter plots.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55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CO2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Understand of probability theory, including concepts such as random variables, probability distributions, and the law of large numbers, enabling them to model and reason about uncertainty in data.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55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CO3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Apply/perform statistical inference, including hypothesis testing, confidence interval estimation, and p-value computation, to draw valid conclusions from sample data about larger populations.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84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CO4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Apply linear and logistic regression techniques to identify relationships between variables, make predictions, and evaluate model performance.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84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CO5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Utilize statistical software tools to perform data analysis, including data cleaning, transformation, visualization, and implementing various statistical methods.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7724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2.4.2 Examples of Variance Calculations (1/1)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Example 1</a:t>
            </a:r>
          </a:p>
          <a:p>
            <a:pPr lvl="1" eaLnBrk="1" hangingPunct="1"/>
            <a:endParaRPr lang="en-US" altLang="ko-KR" smtClean="0"/>
          </a:p>
          <a:p>
            <a:pPr eaLnBrk="1" hangingPunct="1">
              <a:buFontTx/>
              <a:buNone/>
            </a:pPr>
            <a:endParaRPr lang="en-US" altLang="ko-KR" smtClean="0"/>
          </a:p>
        </p:txBody>
      </p:sp>
      <p:graphicFrame>
        <p:nvGraphicFramePr>
          <p:cNvPr id="24578" name="Object 5"/>
          <p:cNvGraphicFramePr>
            <a:graphicFrameLocks noChangeAspect="1"/>
          </p:cNvGraphicFramePr>
          <p:nvPr/>
        </p:nvGraphicFramePr>
        <p:xfrm>
          <a:off x="2566989" y="2276475"/>
          <a:ext cx="7058025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Equation" r:id="rId4" imgW="3695400" imgH="838080" progId="Equation.DSMT4">
                  <p:embed/>
                </p:oleObj>
              </mc:Choice>
              <mc:Fallback>
                <p:oleObj name="Equation" r:id="rId4" imgW="369540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2276475"/>
                        <a:ext cx="7058025" cy="155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6"/>
          <p:cNvGraphicFramePr>
            <a:graphicFrameLocks noChangeAspect="1"/>
          </p:cNvGraphicFramePr>
          <p:nvPr/>
        </p:nvGraphicFramePr>
        <p:xfrm>
          <a:off x="2640014" y="4005263"/>
          <a:ext cx="30241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6" imgW="1384200" imgH="241200" progId="Equation.DSMT4">
                  <p:embed/>
                </p:oleObj>
              </mc:Choice>
              <mc:Fallback>
                <p:oleObj name="Equation" r:id="rId6" imgW="1384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4005263"/>
                        <a:ext cx="302418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990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2.4.3 Chebyshev’s Inequality (1/1)</a:t>
            </a:r>
          </a:p>
        </p:txBody>
      </p:sp>
      <p:sp>
        <p:nvSpPr>
          <p:cNvPr id="256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Chebyshev</a:t>
            </a:r>
            <a:r>
              <a:rPr lang="en-US" altLang="ko-KR" smtClean="0">
                <a:latin typeface="Arial" panose="020B0604020202020204" pitchFamily="34" charset="0"/>
              </a:rPr>
              <a:t>’</a:t>
            </a:r>
            <a:r>
              <a:rPr lang="en-US" altLang="ko-KR" smtClean="0"/>
              <a:t>s Inequality</a:t>
            </a:r>
          </a:p>
          <a:p>
            <a:pPr lvl="1" eaLnBrk="1" hangingPunct="1"/>
            <a:r>
              <a:rPr lang="en-US" altLang="ko-KR" smtClean="0"/>
              <a:t>If a random variable has a mean    and a variance    , then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mtClean="0"/>
              <a:t>For example, taking        gives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</p:txBody>
      </p:sp>
      <p:graphicFrame>
        <p:nvGraphicFramePr>
          <p:cNvPr id="25602" name="Object 0"/>
          <p:cNvGraphicFramePr>
            <a:graphicFrameLocks noChangeAspect="1"/>
          </p:cNvGraphicFramePr>
          <p:nvPr/>
        </p:nvGraphicFramePr>
        <p:xfrm>
          <a:off x="6694488" y="2060575"/>
          <a:ext cx="265112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Equation" r:id="rId4" imgW="152280" imgH="164880" progId="Equation.DSMT4">
                  <p:embed/>
                </p:oleObj>
              </mc:Choice>
              <mc:Fallback>
                <p:oleObj name="Equation" r:id="rId4" imgW="1522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4488" y="2060575"/>
                        <a:ext cx="265112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1"/>
          <p:cNvGraphicFramePr>
            <a:graphicFrameLocks noChangeAspect="1"/>
          </p:cNvGraphicFramePr>
          <p:nvPr/>
        </p:nvGraphicFramePr>
        <p:xfrm>
          <a:off x="8831263" y="1989138"/>
          <a:ext cx="3603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name="Equation" r:id="rId6" imgW="203040" imgH="203040" progId="Equation.DSMT4">
                  <p:embed/>
                </p:oleObj>
              </mc:Choice>
              <mc:Fallback>
                <p:oleObj name="Equation" r:id="rId6" imgW="203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1263" y="1989138"/>
                        <a:ext cx="360362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2"/>
          <p:cNvGraphicFramePr>
            <a:graphicFrameLocks noChangeAspect="1"/>
          </p:cNvGraphicFramePr>
          <p:nvPr/>
        </p:nvGraphicFramePr>
        <p:xfrm>
          <a:off x="4008438" y="2276475"/>
          <a:ext cx="446405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Equation" r:id="rId8" imgW="2425680" imgH="634680" progId="Equation.DSMT4">
                  <p:embed/>
                </p:oleObj>
              </mc:Choice>
              <mc:Fallback>
                <p:oleObj name="Equation" r:id="rId8" imgW="242568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2276475"/>
                        <a:ext cx="446405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3"/>
          <p:cNvGraphicFramePr>
            <a:graphicFrameLocks noChangeAspect="1"/>
          </p:cNvGraphicFramePr>
          <p:nvPr/>
        </p:nvGraphicFramePr>
        <p:xfrm>
          <a:off x="5232401" y="3500438"/>
          <a:ext cx="57626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Equation" r:id="rId10" imgW="342720" imgH="177480" progId="Equation.DSMT4">
                  <p:embed/>
                </p:oleObj>
              </mc:Choice>
              <mc:Fallback>
                <p:oleObj name="Equation" r:id="rId10" imgW="342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1" y="3500438"/>
                        <a:ext cx="576263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4"/>
          <p:cNvGraphicFramePr>
            <a:graphicFrameLocks noChangeAspect="1"/>
          </p:cNvGraphicFramePr>
          <p:nvPr/>
        </p:nvGraphicFramePr>
        <p:xfrm>
          <a:off x="3790950" y="4221163"/>
          <a:ext cx="4681538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name="Equation" r:id="rId12" imgW="2438280" imgH="393480" progId="Equation.DSMT4">
                  <p:embed/>
                </p:oleObj>
              </mc:Choice>
              <mc:Fallback>
                <p:oleObj name="Equation" r:id="rId12" imgW="2438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0950" y="4221163"/>
                        <a:ext cx="4681538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15747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ko-KR" smtClean="0"/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Proof</a:t>
            </a:r>
          </a:p>
          <a:p>
            <a:pPr eaLnBrk="1" hangingPunct="1"/>
            <a:endParaRPr lang="en-US" altLang="ko-KR" smtClean="0"/>
          </a:p>
        </p:txBody>
      </p:sp>
      <p:graphicFrame>
        <p:nvGraphicFramePr>
          <p:cNvPr id="26626" name="Object 4"/>
          <p:cNvGraphicFramePr>
            <a:graphicFrameLocks noChangeAspect="1"/>
          </p:cNvGraphicFramePr>
          <p:nvPr/>
        </p:nvGraphicFramePr>
        <p:xfrm>
          <a:off x="2063750" y="2133601"/>
          <a:ext cx="813593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" name="Equation" r:id="rId4" imgW="4165560" imgH="482400" progId="Equation.DSMT4">
                  <p:embed/>
                </p:oleObj>
              </mc:Choice>
              <mc:Fallback>
                <p:oleObj name="Equation" r:id="rId4" imgW="41655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2133601"/>
                        <a:ext cx="8135938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5"/>
          <p:cNvGraphicFramePr>
            <a:graphicFrameLocks noChangeAspect="1"/>
          </p:cNvGraphicFramePr>
          <p:nvPr/>
        </p:nvGraphicFramePr>
        <p:xfrm>
          <a:off x="2279650" y="3500438"/>
          <a:ext cx="381635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" name="Equation" r:id="rId6" imgW="1562040" imgH="228600" progId="Equation.DSMT4">
                  <p:embed/>
                </p:oleObj>
              </mc:Choice>
              <mc:Fallback>
                <p:oleObj name="Equation" r:id="rId6" imgW="1562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3500438"/>
                        <a:ext cx="381635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6"/>
          <p:cNvGraphicFramePr>
            <a:graphicFrameLocks noChangeAspect="1"/>
          </p:cNvGraphicFramePr>
          <p:nvPr/>
        </p:nvGraphicFramePr>
        <p:xfrm>
          <a:off x="2279651" y="4437063"/>
          <a:ext cx="7129463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name="Equation" r:id="rId8" imgW="2997000" imgH="228600" progId="Equation.DSMT4">
                  <p:embed/>
                </p:oleObj>
              </mc:Choice>
              <mc:Fallback>
                <p:oleObj name="Equation" r:id="rId8" imgW="2997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4437063"/>
                        <a:ext cx="7129463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2288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2.4.4 Quantiles of Random Variables (1/2)</a:t>
            </a:r>
          </a:p>
        </p:txBody>
      </p:sp>
      <p:sp>
        <p:nvSpPr>
          <p:cNvPr id="276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ko-KR" smtClean="0"/>
              <a:t>Quantiles of Random variables</a:t>
            </a:r>
          </a:p>
          <a:p>
            <a:pPr lvl="1" eaLnBrk="1" hangingPunct="1"/>
            <a:r>
              <a:rPr lang="en-US" altLang="ko-KR" smtClean="0"/>
              <a:t>The   th quantile of a random variable X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mtClean="0"/>
              <a:t>A probability of     that the random variable takes a value less than the    th quantile</a:t>
            </a:r>
          </a:p>
          <a:p>
            <a:pPr eaLnBrk="1" hangingPunct="1"/>
            <a:r>
              <a:rPr lang="en-US" altLang="ko-KR" smtClean="0"/>
              <a:t>Upper quartile</a:t>
            </a:r>
          </a:p>
          <a:p>
            <a:pPr lvl="1" eaLnBrk="1" hangingPunct="1"/>
            <a:r>
              <a:rPr lang="en-US" altLang="ko-KR" smtClean="0"/>
              <a:t>The 75th percentile of the distribution</a:t>
            </a:r>
          </a:p>
          <a:p>
            <a:pPr eaLnBrk="1" hangingPunct="1"/>
            <a:r>
              <a:rPr lang="en-US" altLang="ko-KR" smtClean="0"/>
              <a:t>Lower quartile</a:t>
            </a:r>
          </a:p>
          <a:p>
            <a:pPr lvl="1" eaLnBrk="1" hangingPunct="1"/>
            <a:r>
              <a:rPr lang="en-US" altLang="ko-KR" smtClean="0"/>
              <a:t>The 25th percentile of the distribution</a:t>
            </a:r>
          </a:p>
          <a:p>
            <a:pPr eaLnBrk="1" hangingPunct="1"/>
            <a:r>
              <a:rPr lang="en-US" altLang="ko-KR" smtClean="0"/>
              <a:t>Interquartile range</a:t>
            </a:r>
          </a:p>
          <a:p>
            <a:pPr lvl="1" eaLnBrk="1" hangingPunct="1"/>
            <a:r>
              <a:rPr lang="en-US" altLang="ko-KR" smtClean="0"/>
              <a:t>The distance between the two quartiles  </a:t>
            </a:r>
          </a:p>
          <a:p>
            <a:pPr lvl="1" eaLnBrk="1" hangingPunct="1"/>
            <a:endParaRPr lang="en-US" altLang="ko-KR" smtClean="0"/>
          </a:p>
        </p:txBody>
      </p:sp>
      <p:graphicFrame>
        <p:nvGraphicFramePr>
          <p:cNvPr id="27650" name="Object 5"/>
          <p:cNvGraphicFramePr>
            <a:graphicFrameLocks noChangeAspect="1"/>
          </p:cNvGraphicFramePr>
          <p:nvPr/>
        </p:nvGraphicFramePr>
        <p:xfrm>
          <a:off x="3306764" y="2060576"/>
          <a:ext cx="26828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6" name="Equation" r:id="rId4" imgW="152280" imgH="164880" progId="Equation.DSMT4">
                  <p:embed/>
                </p:oleObj>
              </mc:Choice>
              <mc:Fallback>
                <p:oleObj name="Equation" r:id="rId4" imgW="1522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764" y="2060576"/>
                        <a:ext cx="268287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6"/>
          <p:cNvGraphicFramePr>
            <a:graphicFrameLocks noChangeAspect="1"/>
          </p:cNvGraphicFramePr>
          <p:nvPr/>
        </p:nvGraphicFramePr>
        <p:xfrm>
          <a:off x="4656139" y="2349501"/>
          <a:ext cx="11525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" name="Equation" r:id="rId6" imgW="596880" imgH="203040" progId="Equation.DSMT4">
                  <p:embed/>
                </p:oleObj>
              </mc:Choice>
              <mc:Fallback>
                <p:oleObj name="Equation" r:id="rId6" imgW="596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9" y="2349501"/>
                        <a:ext cx="115252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7"/>
          <p:cNvGraphicFramePr>
            <a:graphicFrameLocks noChangeAspect="1"/>
          </p:cNvGraphicFramePr>
          <p:nvPr/>
        </p:nvGraphicFramePr>
        <p:xfrm>
          <a:off x="4668839" y="2781300"/>
          <a:ext cx="274637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name="Equation" r:id="rId8" imgW="152280" imgH="164880" progId="Equation.DSMT4">
                  <p:embed/>
                </p:oleObj>
              </mc:Choice>
              <mc:Fallback>
                <p:oleObj name="Equation" r:id="rId8" imgW="1522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839" y="2781300"/>
                        <a:ext cx="274637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8"/>
          <p:cNvGraphicFramePr>
            <a:graphicFrameLocks noChangeAspect="1"/>
          </p:cNvGraphicFramePr>
          <p:nvPr/>
        </p:nvGraphicFramePr>
        <p:xfrm>
          <a:off x="4459289" y="3068639"/>
          <a:ext cx="26828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Equation" r:id="rId9" imgW="152280" imgH="164880" progId="Equation.DSMT4">
                  <p:embed/>
                </p:oleObj>
              </mc:Choice>
              <mc:Fallback>
                <p:oleObj name="Equation" r:id="rId9" imgW="1522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289" y="3068639"/>
                        <a:ext cx="268287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8030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2.4.4 Quantiles of Random Variables (2/2)</a:t>
            </a:r>
          </a:p>
        </p:txBody>
      </p:sp>
      <p:sp>
        <p:nvSpPr>
          <p:cNvPr id="286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Example 14</a:t>
            </a:r>
          </a:p>
          <a:p>
            <a:pPr eaLnBrk="1" hangingPunct="1"/>
            <a:endParaRPr lang="en-US" altLang="ko-KR" smtClean="0"/>
          </a:p>
          <a:p>
            <a:pPr lvl="1" eaLnBrk="1" hangingPunct="1"/>
            <a:r>
              <a:rPr lang="en-US" altLang="ko-KR" smtClean="0"/>
              <a:t>Upper quartile : 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mtClean="0"/>
              <a:t>Lower quartile :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mtClean="0"/>
              <a:t>Interquartile range :</a:t>
            </a:r>
          </a:p>
        </p:txBody>
      </p:sp>
      <p:graphicFrame>
        <p:nvGraphicFramePr>
          <p:cNvPr id="28674" name="Object 4"/>
          <p:cNvGraphicFramePr>
            <a:graphicFrameLocks noChangeAspect="1"/>
          </p:cNvGraphicFramePr>
          <p:nvPr/>
        </p:nvGraphicFramePr>
        <p:xfrm>
          <a:off x="3071813" y="1916114"/>
          <a:ext cx="61198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" name="Equation" r:id="rId4" imgW="3174840" imgH="228600" progId="Equation.DSMT4">
                  <p:embed/>
                </p:oleObj>
              </mc:Choice>
              <mc:Fallback>
                <p:oleObj name="Equation" r:id="rId4" imgW="3174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1916114"/>
                        <a:ext cx="611981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5"/>
          <p:cNvGraphicFramePr>
            <a:graphicFrameLocks noChangeAspect="1"/>
          </p:cNvGraphicFramePr>
          <p:nvPr/>
        </p:nvGraphicFramePr>
        <p:xfrm>
          <a:off x="4800601" y="2420939"/>
          <a:ext cx="1439863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" name="Equation" r:id="rId6" imgW="761760" imgH="203040" progId="Equation.DSMT4">
                  <p:embed/>
                </p:oleObj>
              </mc:Choice>
              <mc:Fallback>
                <p:oleObj name="Equation" r:id="rId6" imgW="761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2420939"/>
                        <a:ext cx="1439863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6"/>
          <p:cNvGraphicFramePr>
            <a:graphicFrameLocks noChangeAspect="1"/>
          </p:cNvGraphicFramePr>
          <p:nvPr/>
        </p:nvGraphicFramePr>
        <p:xfrm>
          <a:off x="6383339" y="2420939"/>
          <a:ext cx="136683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Equation" r:id="rId8" imgW="622080" imgH="177480" progId="Equation.DSMT4">
                  <p:embed/>
                </p:oleObj>
              </mc:Choice>
              <mc:Fallback>
                <p:oleObj name="Equation" r:id="rId8" imgW="6220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9" y="2420939"/>
                        <a:ext cx="1366837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7"/>
          <p:cNvGraphicFramePr>
            <a:graphicFrameLocks noChangeAspect="1"/>
          </p:cNvGraphicFramePr>
          <p:nvPr/>
        </p:nvGraphicFramePr>
        <p:xfrm>
          <a:off x="4800600" y="3141664"/>
          <a:ext cx="1366838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Equation" r:id="rId10" imgW="761760" imgH="203040" progId="Equation.DSMT4">
                  <p:embed/>
                </p:oleObj>
              </mc:Choice>
              <mc:Fallback>
                <p:oleObj name="Equation" r:id="rId10" imgW="761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141664"/>
                        <a:ext cx="1366838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8"/>
          <p:cNvGraphicFramePr>
            <a:graphicFrameLocks noChangeAspect="1"/>
          </p:cNvGraphicFramePr>
          <p:nvPr/>
        </p:nvGraphicFramePr>
        <p:xfrm>
          <a:off x="6383338" y="3141664"/>
          <a:ext cx="14414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" name="Equation" r:id="rId12" imgW="622080" imgH="177480" progId="Equation.DSMT4">
                  <p:embed/>
                </p:oleObj>
              </mc:Choice>
              <mc:Fallback>
                <p:oleObj name="Equation" r:id="rId12" imgW="6220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3141664"/>
                        <a:ext cx="144145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9"/>
          <p:cNvGraphicFramePr>
            <a:graphicFrameLocks noChangeAspect="1"/>
          </p:cNvGraphicFramePr>
          <p:nvPr/>
        </p:nvGraphicFramePr>
        <p:xfrm>
          <a:off x="5232400" y="3859213"/>
          <a:ext cx="25923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5" name="Equation" r:id="rId14" imgW="1269720" imgH="177480" progId="Equation.DSMT4">
                  <p:embed/>
                </p:oleObj>
              </mc:Choice>
              <mc:Fallback>
                <p:oleObj name="Equation" r:id="rId14" imgW="1269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3859213"/>
                        <a:ext cx="2592388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6138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2800"/>
              <a:t>2.5 Jointly Distributed Random Variables</a:t>
            </a:r>
            <a:br>
              <a:rPr lang="en-US" altLang="ko-KR" sz="2800"/>
            </a:br>
            <a:r>
              <a:rPr lang="en-US" altLang="ko-KR" sz="1600"/>
              <a:t> </a:t>
            </a:r>
            <a:r>
              <a:rPr lang="en-US" altLang="ko-KR" smtClean="0"/>
              <a:t>2.5.1 Jointly Distributed Random Variables (1/4)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Joint Probability Distributions</a:t>
            </a:r>
          </a:p>
          <a:p>
            <a:pPr lvl="1" eaLnBrk="1" hangingPunct="1"/>
            <a:r>
              <a:rPr lang="en-US" altLang="ko-KR" smtClean="0"/>
              <a:t>Discrete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mtClean="0"/>
              <a:t>Continuous</a:t>
            </a:r>
          </a:p>
          <a:p>
            <a:pPr lvl="1" eaLnBrk="1" hangingPunct="1"/>
            <a:endParaRPr lang="en-US" altLang="ko-KR" smtClean="0"/>
          </a:p>
          <a:p>
            <a:pPr lvl="1" eaLnBrk="1" hangingPunct="1">
              <a:buFontTx/>
              <a:buNone/>
            </a:pPr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</p:txBody>
      </p:sp>
      <p:graphicFrame>
        <p:nvGraphicFramePr>
          <p:cNvPr id="29698" name="Object 4"/>
          <p:cNvGraphicFramePr>
            <a:graphicFrameLocks noChangeAspect="1"/>
          </p:cNvGraphicFramePr>
          <p:nvPr/>
        </p:nvGraphicFramePr>
        <p:xfrm>
          <a:off x="3719513" y="2420939"/>
          <a:ext cx="5689600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4" name="Equation" r:id="rId4" imgW="2438280" imgH="609480" progId="Equation.DSMT4">
                  <p:embed/>
                </p:oleObj>
              </mc:Choice>
              <mc:Fallback>
                <p:oleObj name="Equation" r:id="rId4" imgW="243828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2420939"/>
                        <a:ext cx="5689600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5"/>
          <p:cNvGraphicFramePr>
            <a:graphicFrameLocks noChangeAspect="1"/>
          </p:cNvGraphicFramePr>
          <p:nvPr/>
        </p:nvGraphicFramePr>
        <p:xfrm>
          <a:off x="3359150" y="4149726"/>
          <a:ext cx="5976938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5" name="Equation" r:id="rId6" imgW="2997000" imgH="317160" progId="Equation.DSMT4">
                  <p:embed/>
                </p:oleObj>
              </mc:Choice>
              <mc:Fallback>
                <p:oleObj name="Equation" r:id="rId6" imgW="29970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4149726"/>
                        <a:ext cx="5976938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634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2.5.1 Jointly Distributed Random Variables (2/4)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Joint Cumulative Distribution Function</a:t>
            </a:r>
          </a:p>
          <a:p>
            <a:pPr lvl="1" eaLnBrk="1" hangingPunct="1"/>
            <a:r>
              <a:rPr lang="en-US" altLang="ko-KR" smtClean="0"/>
              <a:t>Discrete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mtClean="0"/>
              <a:t>Continuous</a:t>
            </a:r>
          </a:p>
          <a:p>
            <a:pPr lvl="3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</p:txBody>
      </p:sp>
      <p:graphicFrame>
        <p:nvGraphicFramePr>
          <p:cNvPr id="30722" name="Object 5"/>
          <p:cNvGraphicFramePr>
            <a:graphicFrameLocks noChangeAspect="1"/>
          </p:cNvGraphicFramePr>
          <p:nvPr/>
        </p:nvGraphicFramePr>
        <p:xfrm>
          <a:off x="3744914" y="2492376"/>
          <a:ext cx="38639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" name="Equation" r:id="rId4" imgW="1688760" imgH="241200" progId="Equation.DSMT4">
                  <p:embed/>
                </p:oleObj>
              </mc:Choice>
              <mc:Fallback>
                <p:oleObj name="Equation" r:id="rId4" imgW="1688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4914" y="2492376"/>
                        <a:ext cx="386397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6"/>
          <p:cNvGraphicFramePr>
            <a:graphicFrameLocks noChangeAspect="1"/>
          </p:cNvGraphicFramePr>
          <p:nvPr/>
        </p:nvGraphicFramePr>
        <p:xfrm>
          <a:off x="3721101" y="3716338"/>
          <a:ext cx="30956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" name="Equation" r:id="rId6" imgW="1333440" imgH="380880" progId="Equation.DSMT4">
                  <p:embed/>
                </p:oleObj>
              </mc:Choice>
              <mc:Fallback>
                <p:oleObj name="Equation" r:id="rId6" imgW="13334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1" y="3716338"/>
                        <a:ext cx="309562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8"/>
          <p:cNvGraphicFramePr>
            <a:graphicFrameLocks noChangeAspect="1"/>
          </p:cNvGraphicFramePr>
          <p:nvPr/>
        </p:nvGraphicFramePr>
        <p:xfrm>
          <a:off x="3646489" y="4652964"/>
          <a:ext cx="4897437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0" name="Equation" r:id="rId8" imgW="2006280" imgH="330120" progId="Equation.DSMT4">
                  <p:embed/>
                </p:oleObj>
              </mc:Choice>
              <mc:Fallback>
                <p:oleObj name="Equation" r:id="rId8" imgW="20062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9" y="4652964"/>
                        <a:ext cx="4897437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928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2.5.1 Jointly Distributed Random Variables (3/4)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Example 19 : Air Conditioner Maintenance</a:t>
            </a:r>
          </a:p>
          <a:p>
            <a:pPr lvl="1" eaLnBrk="1" hangingPunct="1"/>
            <a:r>
              <a:rPr lang="en-US" altLang="ko-KR" smtClean="0"/>
              <a:t>A company that services air conditioner units in residences and office blocks is interested in how to schedule its technicians in the most efficient manner</a:t>
            </a:r>
          </a:p>
          <a:p>
            <a:pPr lvl="1" eaLnBrk="1" hangingPunct="1"/>
            <a:r>
              <a:rPr lang="en-US" altLang="ko-KR" smtClean="0"/>
              <a:t>The random variable X, taking the values 1,2,3 and 4, is the service time in hours </a:t>
            </a:r>
          </a:p>
          <a:p>
            <a:pPr lvl="1" eaLnBrk="1" hangingPunct="1"/>
            <a:r>
              <a:rPr lang="en-US" altLang="ko-KR" smtClean="0"/>
              <a:t>The random variable Y, taking the values 1,2 and 3, is the number of air conditioner units</a:t>
            </a:r>
          </a:p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69031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2.5.1 Jointly Distributed Random Variables (4/4)</a:t>
            </a:r>
          </a:p>
        </p:txBody>
      </p:sp>
      <p:graphicFrame>
        <p:nvGraphicFramePr>
          <p:cNvPr id="81017" name="Group 121"/>
          <p:cNvGraphicFramePr>
            <a:graphicFrameLocks noGrp="1"/>
          </p:cNvGraphicFramePr>
          <p:nvPr>
            <p:ph sz="half" idx="1"/>
          </p:nvPr>
        </p:nvGraphicFramePr>
        <p:xfrm>
          <a:off x="1992314" y="1628775"/>
          <a:ext cx="4319587" cy="3960814"/>
        </p:xfrm>
        <a:graphic>
          <a:graphicData uri="http://schemas.openxmlformats.org/drawingml/2006/table">
            <a:tbl>
              <a:tblPr/>
              <a:tblGrid>
                <a:gridCol w="935037"/>
                <a:gridCol w="803275"/>
                <a:gridCol w="863600"/>
                <a:gridCol w="854075"/>
                <a:gridCol w="863600"/>
              </a:tblGrid>
              <a:tr h="676275"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Y=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number of units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X=service time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683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75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0.12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0.08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0.07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0.05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64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0.08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0.15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0.21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0.13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0.01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0.01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0.02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0.07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49" name="Rectangle 12"/>
          <p:cNvSpPr>
            <a:spLocks noGrp="1" noChangeArrowheads="1"/>
          </p:cNvSpPr>
          <p:nvPr>
            <p:ph type="body" sz="half" idx="2"/>
          </p:nvPr>
        </p:nvSpPr>
        <p:spPr>
          <a:xfrm>
            <a:off x="6527800" y="1600201"/>
            <a:ext cx="3683000" cy="4525963"/>
          </a:xfrm>
        </p:spPr>
        <p:txBody>
          <a:bodyPr/>
          <a:lstStyle/>
          <a:p>
            <a:pPr eaLnBrk="1" hangingPunct="1"/>
            <a:r>
              <a:rPr lang="en-US" altLang="ko-KR" smtClean="0"/>
              <a:t>Joint p.m.f</a:t>
            </a:r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Joint cumulative distribution function </a:t>
            </a:r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z="1800"/>
          </a:p>
        </p:txBody>
      </p:sp>
      <p:graphicFrame>
        <p:nvGraphicFramePr>
          <p:cNvPr id="31746" name="Object 113"/>
          <p:cNvGraphicFramePr>
            <a:graphicFrameLocks noChangeAspect="1"/>
          </p:cNvGraphicFramePr>
          <p:nvPr/>
        </p:nvGraphicFramePr>
        <p:xfrm>
          <a:off x="7032626" y="2060575"/>
          <a:ext cx="316706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2" name="Equation" r:id="rId4" imgW="1765080" imgH="583920" progId="Equation.DSMT4">
                  <p:embed/>
                </p:oleObj>
              </mc:Choice>
              <mc:Fallback>
                <p:oleObj name="Equation" r:id="rId4" imgW="176508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26" y="2060575"/>
                        <a:ext cx="3167063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119"/>
          <p:cNvGraphicFramePr>
            <a:graphicFrameLocks noChangeAspect="1"/>
          </p:cNvGraphicFramePr>
          <p:nvPr/>
        </p:nvGraphicFramePr>
        <p:xfrm>
          <a:off x="7010400" y="4343401"/>
          <a:ext cx="3024188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3" name="Equation" r:id="rId6" imgW="2082600" imgH="672840" progId="Equation.DSMT4">
                  <p:embed/>
                </p:oleObj>
              </mc:Choice>
              <mc:Fallback>
                <p:oleObj name="Equation" r:id="rId6" imgW="208260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343401"/>
                        <a:ext cx="3024188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283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2.5.2 Marginal Probability Distributions (1/2)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Marginal probability distribution</a:t>
            </a:r>
          </a:p>
          <a:p>
            <a:pPr lvl="1" eaLnBrk="1" hangingPunct="1"/>
            <a:r>
              <a:rPr lang="en-US" altLang="ko-KR" smtClean="0"/>
              <a:t>Obtained by summing or integrating the joint probability distribution over the values of the other random variable</a:t>
            </a:r>
          </a:p>
          <a:p>
            <a:pPr lvl="1" eaLnBrk="1" hangingPunct="1"/>
            <a:r>
              <a:rPr lang="en-US" altLang="ko-KR" smtClean="0"/>
              <a:t>Discrete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mtClean="0"/>
              <a:t>Continuous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</p:txBody>
      </p:sp>
      <p:graphicFrame>
        <p:nvGraphicFramePr>
          <p:cNvPr id="32770" name="Object 4"/>
          <p:cNvGraphicFramePr>
            <a:graphicFrameLocks noChangeAspect="1"/>
          </p:cNvGraphicFramePr>
          <p:nvPr/>
        </p:nvGraphicFramePr>
        <p:xfrm>
          <a:off x="3962401" y="2997201"/>
          <a:ext cx="3255963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6" name="Equation" r:id="rId4" imgW="1473120" imgH="355320" progId="Equation.DSMT4">
                  <p:embed/>
                </p:oleObj>
              </mc:Choice>
              <mc:Fallback>
                <p:oleObj name="Equation" r:id="rId4" imgW="14731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2997201"/>
                        <a:ext cx="3255963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5"/>
          <p:cNvGraphicFramePr>
            <a:graphicFrameLocks noChangeAspect="1"/>
          </p:cNvGraphicFramePr>
          <p:nvPr/>
        </p:nvGraphicFramePr>
        <p:xfrm>
          <a:off x="3935414" y="4221164"/>
          <a:ext cx="3240087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7" name="Equation" r:id="rId6" imgW="1333440" imgH="330120" progId="Equation.DSMT4">
                  <p:embed/>
                </p:oleObj>
              </mc:Choice>
              <mc:Fallback>
                <p:oleObj name="Equation" r:id="rId6" imgW="13334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4" y="4221164"/>
                        <a:ext cx="3240087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061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926" y="928689"/>
            <a:ext cx="7883525" cy="644525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en-IN" sz="2399" b="1" dirty="0" smtClean="0">
                <a:latin typeface="Times New Roman" pitchFamily="18" charset="0"/>
                <a:cs typeface="Times New Roman" pitchFamily="18" charset="0"/>
              </a:rPr>
              <a:t>Unit-2 </a:t>
            </a:r>
            <a:r>
              <a:rPr lang="en-IN" sz="2399" b="1" dirty="0">
                <a:latin typeface="Times New Roman" pitchFamily="18" charset="0"/>
                <a:cs typeface="Times New Roman" pitchFamily="18" charset="0"/>
              </a:rPr>
              <a:t>Syllabus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00719E-AB0F-470E-A21F-52852B484448}" type="slidenum">
              <a:rPr lang="en-US" altLang="en-US">
                <a:solidFill>
                  <a:srgbClr val="898989"/>
                </a:solidFill>
              </a:rPr>
              <a:pPr/>
              <a:t>4</a:t>
            </a:fld>
            <a:endParaRPr lang="en-US" altLang="en-US">
              <a:solidFill>
                <a:srgbClr val="898989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864887"/>
              </p:ext>
            </p:extLst>
          </p:nvPr>
        </p:nvGraphicFramePr>
        <p:xfrm>
          <a:off x="2057399" y="1698626"/>
          <a:ext cx="7893051" cy="3962586"/>
        </p:xfrm>
        <a:graphic>
          <a:graphicData uri="http://schemas.openxmlformats.org/drawingml/2006/table">
            <a:tbl>
              <a:tblPr/>
              <a:tblGrid>
                <a:gridCol w="1741904"/>
                <a:gridCol w="6151147"/>
              </a:tblGrid>
              <a:tr h="60701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Unit-2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6" marR="27146" marT="27146" marB="2714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Probability Distribution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6" marR="27146" marT="27146" marB="2714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677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Probability Distribution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Concept of Random Variable, Bernoulli Distribution, Binomial Distribution, Poisson Distribution, Normal Distribution.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7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 and Regression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Concept and types, Karl Pearson Method, Rank, Spearman Method, Least Square Method, Regression line by regression coefficient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4738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2.5.2 Marginal Probability Distributions (2/2)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Example 19</a:t>
            </a:r>
          </a:p>
          <a:p>
            <a:pPr lvl="1" eaLnBrk="1" hangingPunct="1"/>
            <a:r>
              <a:rPr lang="en-US" altLang="ko-KR" smtClean="0"/>
              <a:t>Marginal p.m.f of X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mtClean="0"/>
              <a:t>Marginal p.m.f of Y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</p:txBody>
      </p:sp>
      <p:graphicFrame>
        <p:nvGraphicFramePr>
          <p:cNvPr id="33794" name="Object 4"/>
          <p:cNvGraphicFramePr>
            <a:graphicFrameLocks noChangeAspect="1"/>
          </p:cNvGraphicFramePr>
          <p:nvPr/>
        </p:nvGraphicFramePr>
        <p:xfrm>
          <a:off x="3287713" y="2349500"/>
          <a:ext cx="5040312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" name="Equation" r:id="rId4" imgW="2717640" imgH="444240" progId="Equation.DSMT4">
                  <p:embed/>
                </p:oleObj>
              </mc:Choice>
              <mc:Fallback>
                <p:oleObj name="Equation" r:id="rId4" imgW="27176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2349500"/>
                        <a:ext cx="5040312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5"/>
          <p:cNvGraphicFramePr>
            <a:graphicFrameLocks noChangeAspect="1"/>
          </p:cNvGraphicFramePr>
          <p:nvPr/>
        </p:nvGraphicFramePr>
        <p:xfrm>
          <a:off x="3216275" y="3644901"/>
          <a:ext cx="6192838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1" name="Equation" r:id="rId6" imgW="3085920" imgH="431640" progId="Equation.DSMT4">
                  <p:embed/>
                </p:oleObj>
              </mc:Choice>
              <mc:Fallback>
                <p:oleObj name="Equation" r:id="rId6" imgW="3085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3644901"/>
                        <a:ext cx="6192838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412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eaLnBrk="1" hangingPunct="1"/>
            <a:r>
              <a:rPr lang="en-US" altLang="ko-KR" smtClean="0"/>
              <a:t>Example 20: (a jointly continuous case)</a:t>
            </a: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Joint pdf: </a:t>
            </a: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Marginal pdf</a:t>
            </a:r>
            <a:r>
              <a:rPr lang="en-US" altLang="ko-KR" smtClean="0">
                <a:latin typeface="Arial" panose="020B0604020202020204" pitchFamily="34" charset="0"/>
              </a:rPr>
              <a:t>’</a:t>
            </a:r>
            <a:r>
              <a:rPr lang="en-US" altLang="ko-KR" smtClean="0"/>
              <a:t>s of X and Y:</a:t>
            </a:r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</p:txBody>
      </p:sp>
      <p:graphicFrame>
        <p:nvGraphicFramePr>
          <p:cNvPr id="34818" name="Object 4"/>
          <p:cNvGraphicFramePr>
            <a:graphicFrameLocks noChangeAspect="1"/>
          </p:cNvGraphicFramePr>
          <p:nvPr/>
        </p:nvGraphicFramePr>
        <p:xfrm>
          <a:off x="3962400" y="1600200"/>
          <a:ext cx="13716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4" name="Equation" r:id="rId4" imgW="482400" imgH="203040" progId="Equation.DSMT4">
                  <p:embed/>
                </p:oleObj>
              </mc:Choice>
              <mc:Fallback>
                <p:oleObj name="Equation" r:id="rId4" imgW="482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600200"/>
                        <a:ext cx="13716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5"/>
          <p:cNvGraphicFramePr>
            <a:graphicFrameLocks noChangeAspect="1"/>
          </p:cNvGraphicFramePr>
          <p:nvPr/>
        </p:nvGraphicFramePr>
        <p:xfrm>
          <a:off x="3810000" y="2971801"/>
          <a:ext cx="3505200" cy="166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5" name="Equation" r:id="rId6" imgW="1231560" imgH="583920" progId="Equation.DSMT4">
                  <p:embed/>
                </p:oleObj>
              </mc:Choice>
              <mc:Fallback>
                <p:oleObj name="Equation" r:id="rId6" imgW="123156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971801"/>
                        <a:ext cx="3505200" cy="166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328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2.5.3 Conditional Probability Distributions (1/2)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Conditional probability distributions</a:t>
            </a:r>
          </a:p>
          <a:p>
            <a:pPr lvl="1" eaLnBrk="1" hangingPunct="1"/>
            <a:r>
              <a:rPr lang="en-US" altLang="ko-KR" smtClean="0"/>
              <a:t>The probabilistic properties of the random variable X under the knowledge provided by the value of Y</a:t>
            </a:r>
          </a:p>
          <a:p>
            <a:pPr lvl="1" eaLnBrk="1" hangingPunct="1"/>
            <a:r>
              <a:rPr lang="en-US" altLang="ko-KR" smtClean="0"/>
              <a:t>Discrete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mtClean="0"/>
              <a:t>Continuous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mtClean="0"/>
              <a:t>The conditional probability distribution is a </a:t>
            </a:r>
            <a:r>
              <a:rPr lang="en-US" altLang="ko-KR" b="1" smtClean="0">
                <a:solidFill>
                  <a:schemeClr val="hlink"/>
                </a:solidFill>
              </a:rPr>
              <a:t>probability distribution.</a:t>
            </a:r>
          </a:p>
          <a:p>
            <a:pPr lvl="1" eaLnBrk="1" hangingPunct="1"/>
            <a:endParaRPr lang="en-US" altLang="ko-KR" b="1" smtClean="0">
              <a:solidFill>
                <a:schemeClr val="hlink"/>
              </a:solidFill>
            </a:endParaRPr>
          </a:p>
          <a:p>
            <a:pPr lvl="1" eaLnBrk="1" hangingPunct="1"/>
            <a:endParaRPr lang="en-US" altLang="ko-KR" smtClean="0"/>
          </a:p>
        </p:txBody>
      </p:sp>
      <p:graphicFrame>
        <p:nvGraphicFramePr>
          <p:cNvPr id="35842" name="Object 4"/>
          <p:cNvGraphicFramePr>
            <a:graphicFrameLocks noChangeAspect="1"/>
          </p:cNvGraphicFramePr>
          <p:nvPr/>
        </p:nvGraphicFramePr>
        <p:xfrm>
          <a:off x="3519488" y="2924175"/>
          <a:ext cx="587375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8" name="Equation" r:id="rId4" imgW="2831760" imgH="469800" progId="Equation.DSMT4">
                  <p:embed/>
                </p:oleObj>
              </mc:Choice>
              <mc:Fallback>
                <p:oleObj name="Equation" r:id="rId4" imgW="28317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488" y="2924175"/>
                        <a:ext cx="5873750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5"/>
          <p:cNvGraphicFramePr>
            <a:graphicFrameLocks noChangeAspect="1"/>
          </p:cNvGraphicFramePr>
          <p:nvPr/>
        </p:nvGraphicFramePr>
        <p:xfrm>
          <a:off x="3143250" y="4292600"/>
          <a:ext cx="252095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9" name="Equation" r:id="rId6" imgW="1193760" imgH="431640" progId="Equation.DSMT4">
                  <p:embed/>
                </p:oleObj>
              </mc:Choice>
              <mc:Fallback>
                <p:oleObj name="Equation" r:id="rId6" imgW="1193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4292600"/>
                        <a:ext cx="252095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827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2.5.3 Conditional Probability Distributions (2/2)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Example 19</a:t>
            </a:r>
          </a:p>
          <a:p>
            <a:pPr lvl="1" eaLnBrk="1" hangingPunct="1"/>
            <a:r>
              <a:rPr lang="en-US" altLang="ko-KR" smtClean="0"/>
              <a:t>Marginal probability distribution of Y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mtClean="0"/>
              <a:t>Conditional distribution of X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</p:txBody>
      </p:sp>
      <p:graphicFrame>
        <p:nvGraphicFramePr>
          <p:cNvPr id="36866" name="Object 4"/>
          <p:cNvGraphicFramePr>
            <a:graphicFrameLocks noChangeAspect="1"/>
          </p:cNvGraphicFramePr>
          <p:nvPr/>
        </p:nvGraphicFramePr>
        <p:xfrm>
          <a:off x="2927351" y="2543176"/>
          <a:ext cx="60483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2" name="Equation" r:id="rId4" imgW="2920680" imgH="228600" progId="Equation.DSMT4">
                  <p:embed/>
                </p:oleObj>
              </mc:Choice>
              <mc:Fallback>
                <p:oleObj name="Equation" r:id="rId4" imgW="2920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2543176"/>
                        <a:ext cx="60483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5"/>
          <p:cNvGraphicFramePr>
            <a:graphicFrameLocks noChangeAspect="1"/>
          </p:cNvGraphicFramePr>
          <p:nvPr/>
        </p:nvGraphicFramePr>
        <p:xfrm>
          <a:off x="2927351" y="3500438"/>
          <a:ext cx="60483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3" name="Equation" r:id="rId6" imgW="2730240" imgH="431640" progId="Equation.DSMT4">
                  <p:embed/>
                </p:oleObj>
              </mc:Choice>
              <mc:Fallback>
                <p:oleObj name="Equation" r:id="rId6" imgW="27302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3500438"/>
                        <a:ext cx="6048375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167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2.5.4 Independence and Covariance (1/5)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Two random variables </a:t>
            </a:r>
            <a:r>
              <a:rPr lang="en-US" altLang="ko-KR" b="1" smtClean="0"/>
              <a:t>X</a:t>
            </a:r>
            <a:r>
              <a:rPr lang="en-US" altLang="ko-KR" smtClean="0"/>
              <a:t> and </a:t>
            </a:r>
            <a:r>
              <a:rPr lang="en-US" altLang="ko-KR" b="1" smtClean="0"/>
              <a:t>Y </a:t>
            </a:r>
            <a:r>
              <a:rPr lang="en-US" altLang="ko-KR" smtClean="0"/>
              <a:t>are said to be independent if</a:t>
            </a:r>
          </a:p>
          <a:p>
            <a:pPr lvl="1" eaLnBrk="1" hangingPunct="1"/>
            <a:r>
              <a:rPr lang="en-US" altLang="ko-KR" smtClean="0"/>
              <a:t>Discrete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mtClean="0"/>
              <a:t>Continuous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mtClean="0">
                <a:solidFill>
                  <a:srgbClr val="FF3300"/>
                </a:solidFill>
              </a:rPr>
              <a:t>How is this independency different from the independence among events?</a:t>
            </a:r>
          </a:p>
        </p:txBody>
      </p:sp>
      <p:graphicFrame>
        <p:nvGraphicFramePr>
          <p:cNvPr id="37890" name="Object 4"/>
          <p:cNvGraphicFramePr>
            <a:graphicFrameLocks noChangeAspect="1"/>
          </p:cNvGraphicFramePr>
          <p:nvPr/>
        </p:nvGraphicFramePr>
        <p:xfrm>
          <a:off x="2414588" y="2420938"/>
          <a:ext cx="592296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6" name="Equation" r:id="rId4" imgW="2781000" imgH="241200" progId="Equation.DSMT4">
                  <p:embed/>
                </p:oleObj>
              </mc:Choice>
              <mc:Fallback>
                <p:oleObj name="Equation" r:id="rId4" imgW="2781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88" y="2420938"/>
                        <a:ext cx="592296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5"/>
          <p:cNvGraphicFramePr>
            <a:graphicFrameLocks noChangeAspect="1"/>
          </p:cNvGraphicFramePr>
          <p:nvPr/>
        </p:nvGraphicFramePr>
        <p:xfrm>
          <a:off x="2895600" y="3581401"/>
          <a:ext cx="52339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7" name="Equation" r:id="rId6" imgW="2387520" imgH="215640" progId="Equation.DSMT4">
                  <p:embed/>
                </p:oleObj>
              </mc:Choice>
              <mc:Fallback>
                <p:oleObj name="Equation" r:id="rId6" imgW="23875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581401"/>
                        <a:ext cx="523398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283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2.5.4 Independence and Covariance (2/5)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954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ko-KR" smtClean="0"/>
              <a:t>Covariance</a:t>
            </a:r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mtClean="0"/>
              <a:t>May take any positive or negative numbers.</a:t>
            </a:r>
          </a:p>
          <a:p>
            <a:pPr lvl="1" eaLnBrk="1" hangingPunct="1"/>
            <a:r>
              <a:rPr lang="en-US" altLang="ko-KR" smtClean="0"/>
              <a:t>Independent random variables have a covariance of zero</a:t>
            </a:r>
          </a:p>
          <a:p>
            <a:pPr lvl="1" eaLnBrk="1" hangingPunct="1"/>
            <a:r>
              <a:rPr lang="en-US" altLang="ko-KR" smtClean="0"/>
              <a:t>What if the covariance is zero?</a:t>
            </a:r>
          </a:p>
          <a:p>
            <a:pPr lvl="1" eaLnBrk="1" hangingPunct="1"/>
            <a:endParaRPr lang="en-US" altLang="ko-KR" smtClean="0"/>
          </a:p>
        </p:txBody>
      </p:sp>
      <p:graphicFrame>
        <p:nvGraphicFramePr>
          <p:cNvPr id="38914" name="Object 0"/>
          <p:cNvGraphicFramePr>
            <a:graphicFrameLocks noChangeAspect="1"/>
          </p:cNvGraphicFramePr>
          <p:nvPr/>
        </p:nvGraphicFramePr>
        <p:xfrm>
          <a:off x="2895600" y="1752600"/>
          <a:ext cx="471963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0" name="Equation" r:id="rId4" imgW="2400120" imgH="431640" progId="Equation.DSMT4">
                  <p:embed/>
                </p:oleObj>
              </mc:Choice>
              <mc:Fallback>
                <p:oleObj name="Equation" r:id="rId4" imgW="24001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752600"/>
                        <a:ext cx="4719638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1"/>
          <p:cNvGraphicFramePr>
            <a:graphicFrameLocks noChangeAspect="1"/>
          </p:cNvGraphicFramePr>
          <p:nvPr/>
        </p:nvGraphicFramePr>
        <p:xfrm>
          <a:off x="2895600" y="2819400"/>
          <a:ext cx="6986588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1" name="Equation" r:id="rId6" imgW="3670200" imgH="888840" progId="Equation.DSMT4">
                  <p:embed/>
                </p:oleObj>
              </mc:Choice>
              <mc:Fallback>
                <p:oleObj name="Equation" r:id="rId6" imgW="367020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819400"/>
                        <a:ext cx="6986588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492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2.5.4 Independence and Covariance (3/5)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Example 19 (Air conditioner maintenance)</a:t>
            </a:r>
          </a:p>
          <a:p>
            <a:pPr eaLnBrk="1" hangingPunct="1"/>
            <a:endParaRPr lang="en-US" altLang="ko-KR" smtClean="0"/>
          </a:p>
        </p:txBody>
      </p:sp>
      <p:graphicFrame>
        <p:nvGraphicFramePr>
          <p:cNvPr id="39938" name="Object 4"/>
          <p:cNvGraphicFramePr>
            <a:graphicFrameLocks noChangeAspect="1"/>
          </p:cNvGraphicFramePr>
          <p:nvPr/>
        </p:nvGraphicFramePr>
        <p:xfrm>
          <a:off x="2998788" y="2357439"/>
          <a:ext cx="417671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4" name="Equation" r:id="rId4" imgW="1803240" imgH="203040" progId="Equation.DSMT4">
                  <p:embed/>
                </p:oleObj>
              </mc:Choice>
              <mc:Fallback>
                <p:oleObj name="Equation" r:id="rId4" imgW="1803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8" y="2357439"/>
                        <a:ext cx="4176712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5"/>
          <p:cNvGraphicFramePr>
            <a:graphicFrameLocks noChangeAspect="1"/>
          </p:cNvGraphicFramePr>
          <p:nvPr/>
        </p:nvGraphicFramePr>
        <p:xfrm>
          <a:off x="2927350" y="2800351"/>
          <a:ext cx="4895850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5" name="Equation" r:id="rId6" imgW="2514600" imgH="901440" progId="Equation.DSMT4">
                  <p:embed/>
                </p:oleObj>
              </mc:Choice>
              <mc:Fallback>
                <p:oleObj name="Equation" r:id="rId6" imgW="2514600" imgH="901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2800351"/>
                        <a:ext cx="4895850" cy="175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6"/>
          <p:cNvGraphicFramePr>
            <a:graphicFrameLocks noChangeAspect="1"/>
          </p:cNvGraphicFramePr>
          <p:nvPr/>
        </p:nvGraphicFramePr>
        <p:xfrm>
          <a:off x="2941638" y="4689475"/>
          <a:ext cx="508476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6" name="Equation" r:id="rId8" imgW="2400120" imgH="431640" progId="Equation.DSMT4">
                  <p:embed/>
                </p:oleObj>
              </mc:Choice>
              <mc:Fallback>
                <p:oleObj name="Equation" r:id="rId8" imgW="24001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4689475"/>
                        <a:ext cx="508476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872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2.5.4 Independence and Covariance (4/5)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Correlation: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mtClean="0"/>
              <a:t>Values between -1 and 1, and independent random variables have a correlation of zero</a:t>
            </a:r>
          </a:p>
          <a:p>
            <a:pPr lvl="1" eaLnBrk="1" hangingPunct="1"/>
            <a:endParaRPr lang="en-US" altLang="ko-KR" smtClean="0"/>
          </a:p>
          <a:p>
            <a:pPr eaLnBrk="1" hangingPunct="1">
              <a:buFontTx/>
              <a:buNone/>
            </a:pPr>
            <a:endParaRPr lang="en-US" altLang="ko-KR" smtClean="0"/>
          </a:p>
        </p:txBody>
      </p:sp>
      <p:graphicFrame>
        <p:nvGraphicFramePr>
          <p:cNvPr id="40962" name="Object 4"/>
          <p:cNvGraphicFramePr>
            <a:graphicFrameLocks noChangeAspect="1"/>
          </p:cNvGraphicFramePr>
          <p:nvPr/>
        </p:nvGraphicFramePr>
        <p:xfrm>
          <a:off x="3505201" y="2133601"/>
          <a:ext cx="3959225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8" name="Equation" r:id="rId4" imgW="1917360" imgH="444240" progId="Equation.DSMT4">
                  <p:embed/>
                </p:oleObj>
              </mc:Choice>
              <mc:Fallback>
                <p:oleObj name="Equation" r:id="rId4" imgW="19173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1" y="2133601"/>
                        <a:ext cx="3959225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57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2.5.4 Independence and Covariance (5/5)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Example 19: (Air conditioner maintenance)</a:t>
            </a:r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</p:txBody>
      </p:sp>
      <p:graphicFrame>
        <p:nvGraphicFramePr>
          <p:cNvPr id="41986" name="Object 4"/>
          <p:cNvGraphicFramePr>
            <a:graphicFrameLocks noChangeAspect="1"/>
          </p:cNvGraphicFramePr>
          <p:nvPr/>
        </p:nvGraphicFramePr>
        <p:xfrm>
          <a:off x="3432175" y="2492376"/>
          <a:ext cx="424815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2" name="Equation" r:id="rId4" imgW="2070000" imgH="203040" progId="Equation.DSMT4">
                  <p:embed/>
                </p:oleObj>
              </mc:Choice>
              <mc:Fallback>
                <p:oleObj name="Equation" r:id="rId4" imgW="2070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2492376"/>
                        <a:ext cx="424815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5"/>
          <p:cNvGraphicFramePr>
            <a:graphicFrameLocks noChangeAspect="1"/>
          </p:cNvGraphicFramePr>
          <p:nvPr/>
        </p:nvGraphicFramePr>
        <p:xfrm>
          <a:off x="3432176" y="3068638"/>
          <a:ext cx="4968875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3" name="Equation" r:id="rId6" imgW="2222280" imgH="888840" progId="Equation.DSMT4">
                  <p:embed/>
                </p:oleObj>
              </mc:Choice>
              <mc:Fallback>
                <p:oleObj name="Equation" r:id="rId6" imgW="222228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6" y="3068638"/>
                        <a:ext cx="4968875" cy="198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22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ko-KR" smtClean="0"/>
          </a:p>
        </p:txBody>
      </p:sp>
      <p:sp>
        <p:nvSpPr>
          <p:cNvPr id="430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ko-KR" smtClean="0"/>
              <a:t>What if random variable X and Y have linear relationship, that is,</a:t>
            </a:r>
          </a:p>
          <a:p>
            <a:pPr eaLnBrk="1" hangingPunct="1">
              <a:buFontTx/>
              <a:buNone/>
            </a:pPr>
            <a:r>
              <a:rPr lang="en-US" altLang="ko-KR" smtClean="0"/>
              <a:t>        </a:t>
            </a:r>
          </a:p>
          <a:p>
            <a:pPr eaLnBrk="1" hangingPunct="1">
              <a:buFontTx/>
              <a:buNone/>
            </a:pPr>
            <a:r>
              <a:rPr lang="en-US" altLang="ko-KR" smtClean="0"/>
              <a:t>    where</a:t>
            </a:r>
          </a:p>
          <a:p>
            <a:pPr eaLnBrk="1" hangingPunct="1">
              <a:buFontTx/>
              <a:buNone/>
            </a:pPr>
            <a:endParaRPr lang="en-US" altLang="ko-KR" smtClean="0"/>
          </a:p>
          <a:p>
            <a:pPr eaLnBrk="1" hangingPunct="1">
              <a:buFontTx/>
              <a:buNone/>
            </a:pPr>
            <a:endParaRPr lang="en-US" altLang="ko-KR" smtClean="0"/>
          </a:p>
          <a:p>
            <a:pPr eaLnBrk="1" hangingPunct="1">
              <a:buFontTx/>
              <a:buNone/>
            </a:pPr>
            <a:endParaRPr lang="en-US" altLang="ko-KR" smtClean="0"/>
          </a:p>
          <a:p>
            <a:pPr eaLnBrk="1" hangingPunct="1">
              <a:buFontTx/>
              <a:buNone/>
            </a:pPr>
            <a:endParaRPr lang="en-US" altLang="ko-KR" smtClean="0"/>
          </a:p>
          <a:p>
            <a:pPr eaLnBrk="1" hangingPunct="1">
              <a:buFontTx/>
              <a:buNone/>
            </a:pPr>
            <a:endParaRPr lang="en-US" altLang="ko-KR" smtClean="0"/>
          </a:p>
          <a:p>
            <a:pPr eaLnBrk="1" hangingPunct="1">
              <a:buFontTx/>
              <a:buNone/>
            </a:pPr>
            <a:endParaRPr lang="en-US" altLang="ko-KR" smtClean="0"/>
          </a:p>
          <a:p>
            <a:pPr eaLnBrk="1" hangingPunct="1">
              <a:buFontTx/>
              <a:buNone/>
            </a:pPr>
            <a:endParaRPr lang="en-US" altLang="ko-KR" smtClean="0"/>
          </a:p>
          <a:p>
            <a:pPr eaLnBrk="1" hangingPunct="1">
              <a:buFontTx/>
              <a:buNone/>
            </a:pPr>
            <a:endParaRPr lang="en-US" altLang="ko-KR" smtClean="0"/>
          </a:p>
          <a:p>
            <a:pPr eaLnBrk="1" hangingPunct="1">
              <a:buFontTx/>
              <a:buNone/>
            </a:pPr>
            <a:r>
              <a:rPr lang="en-US" altLang="ko-KR" smtClean="0"/>
              <a:t>     </a:t>
            </a:r>
            <a:r>
              <a:rPr lang="en-US" altLang="ko-KR" b="1" smtClean="0"/>
              <a:t>That is, Corr(X,Y)=1  if a&gt;0; -1  if a&lt;0.</a:t>
            </a:r>
          </a:p>
        </p:txBody>
      </p:sp>
      <p:graphicFrame>
        <p:nvGraphicFramePr>
          <p:cNvPr id="43010" name="Object 4"/>
          <p:cNvGraphicFramePr>
            <a:graphicFrameLocks noChangeAspect="1"/>
          </p:cNvGraphicFramePr>
          <p:nvPr/>
        </p:nvGraphicFramePr>
        <p:xfrm>
          <a:off x="2566989" y="1989139"/>
          <a:ext cx="158432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6" name="Equation" r:id="rId4" imgW="698400" imgH="177480" progId="Equation.DSMT4">
                  <p:embed/>
                </p:oleObj>
              </mc:Choice>
              <mc:Fallback>
                <p:oleObj name="Equation" r:id="rId4" imgW="6984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1989139"/>
                        <a:ext cx="1584325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6"/>
          <p:cNvGraphicFramePr>
            <a:graphicFrameLocks noChangeAspect="1"/>
          </p:cNvGraphicFramePr>
          <p:nvPr/>
        </p:nvGraphicFramePr>
        <p:xfrm>
          <a:off x="3216276" y="2349500"/>
          <a:ext cx="7207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7" name="Equation" r:id="rId6" imgW="355320" imgH="177480" progId="Equation.DSMT4">
                  <p:embed/>
                </p:oleObj>
              </mc:Choice>
              <mc:Fallback>
                <p:oleObj name="Equation" r:id="rId6" imgW="3553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2349500"/>
                        <a:ext cx="72072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7"/>
          <p:cNvGraphicFramePr>
            <a:graphicFrameLocks noChangeAspect="1"/>
          </p:cNvGraphicFramePr>
          <p:nvPr/>
        </p:nvGraphicFramePr>
        <p:xfrm>
          <a:off x="2927351" y="2781300"/>
          <a:ext cx="4537075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8" name="Equation" r:id="rId8" imgW="2286000" imgH="914400" progId="Equation.DSMT4">
                  <p:embed/>
                </p:oleObj>
              </mc:Choice>
              <mc:Fallback>
                <p:oleObj name="Equation" r:id="rId8" imgW="22860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2781300"/>
                        <a:ext cx="4537075" cy="181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8"/>
          <p:cNvGraphicFramePr>
            <a:graphicFrameLocks noChangeAspect="1"/>
          </p:cNvGraphicFramePr>
          <p:nvPr/>
        </p:nvGraphicFramePr>
        <p:xfrm>
          <a:off x="2495551" y="4652963"/>
          <a:ext cx="669607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" name="Equation" r:id="rId10" imgW="3276360" imgH="469800" progId="Equation.DSMT4">
                  <p:embed/>
                </p:oleObj>
              </mc:Choice>
              <mc:Fallback>
                <p:oleObj name="Equation" r:id="rId10" imgW="32763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4652963"/>
                        <a:ext cx="669607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256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1" y="457200"/>
            <a:ext cx="5999163" cy="458788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sz="300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SUGGESTIVE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4988" y="1371600"/>
            <a:ext cx="8234362" cy="4984750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BOOKS:</a:t>
            </a:r>
            <a:endParaRPr lang="en-US" sz="1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T1.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Hastie, Trevor, et al., The elements of statistical learning. Vol. 2. No. 1. New  York: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Publisher: Springer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Edition: Second Edition (2009), ISBN: 978-0387848570</a:t>
            </a:r>
          </a:p>
          <a:p>
            <a:pPr algn="just">
              <a:defRPr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T2.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Montgomery, Douglas C., and George C.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Runger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Applied statistics and  probability for engineers. John Wiley &amp; Sons, 2010.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T3.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and Statistics The Science of Uncertainty Second Ed., Michael  J. Evans and Jeffrey S. Rosenthal.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en-I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BOOKS: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Practical Statistics for Data Scientists: 50 Essential Concepts, Authors: Peter Bruce,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Publisher: O'Reilly Media, Edition: Second Edition (2020), ISBN: 978-1492072942</a:t>
            </a:r>
          </a:p>
          <a:p>
            <a:pPr algn="just">
              <a:defRPr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Statistical Learning: with Applications in R, Authors: Gareth James,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Publisher: Springer, Edition: Second Edition (2021), ISBN: 978-1071614174</a:t>
            </a:r>
          </a:p>
          <a:p>
            <a:pPr algn="just">
              <a:defRPr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 Stats: Exploratory Data Analysis in Python, Author: Allen B. Downey, Publisher: O'Reilly Media, Publication Year: 2014 (2nd Edition), ISBN: 978-1491907337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86A34D-CC28-481F-B1B7-9F8C8A56EC35}" type="slidenum">
              <a:rPr lang="en-US" altLang="en-US">
                <a:solidFill>
                  <a:srgbClr val="898989"/>
                </a:solidFill>
              </a:rPr>
              <a:pPr/>
              <a:t>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5836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9" y="404813"/>
            <a:ext cx="8569325" cy="1401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2800"/>
              <a:t>2.6 Combinations and Functions of Random Variables</a:t>
            </a:r>
            <a:r>
              <a:rPr lang="en-US" altLang="ko-KR" sz="1800"/>
              <a:t/>
            </a:r>
            <a:br>
              <a:rPr lang="en-US" altLang="ko-KR" sz="1800"/>
            </a:br>
            <a:r>
              <a:rPr lang="en-US" altLang="ko-KR" sz="1800"/>
              <a:t/>
            </a:r>
            <a:br>
              <a:rPr lang="en-US" altLang="ko-KR" sz="1800"/>
            </a:br>
            <a:r>
              <a:rPr lang="en-US" altLang="ko-KR" sz="1800"/>
              <a:t> </a:t>
            </a:r>
            <a:r>
              <a:rPr lang="en-US" altLang="ko-KR" smtClean="0"/>
              <a:t>2.6.1 Linear Functions of Random Variables (1/4)</a:t>
            </a:r>
          </a:p>
        </p:txBody>
      </p:sp>
      <p:sp>
        <p:nvSpPr>
          <p:cNvPr id="4404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905000"/>
            <a:ext cx="8229600" cy="39624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ko-KR" smtClean="0"/>
              <a:t>Linear Functions of a Random Variable</a:t>
            </a:r>
          </a:p>
          <a:p>
            <a:pPr lvl="1" eaLnBrk="1" hangingPunct="1"/>
            <a:r>
              <a:rPr lang="en-US" altLang="ko-KR" smtClean="0"/>
              <a:t>If X is a random variable and </a:t>
            </a:r>
            <a:br>
              <a:rPr lang="en-US" altLang="ko-KR" smtClean="0"/>
            </a:br>
            <a:r>
              <a:rPr lang="en-US" altLang="ko-KR" smtClean="0"/>
              <a:t>for some numbers             then</a:t>
            </a:r>
            <a:br>
              <a:rPr lang="en-US" altLang="ko-KR" smtClean="0"/>
            </a:br>
            <a:r>
              <a:rPr lang="en-US" altLang="ko-KR" smtClean="0"/>
              <a:t>and</a:t>
            </a:r>
          </a:p>
          <a:p>
            <a:pPr lvl="1" eaLnBrk="1" hangingPunct="1"/>
            <a:endParaRPr lang="en-US" altLang="ko-KR" smtClean="0"/>
          </a:p>
          <a:p>
            <a:pPr eaLnBrk="1" hangingPunct="1"/>
            <a:r>
              <a:rPr lang="en-US" altLang="ko-KR" b="1" smtClean="0">
                <a:solidFill>
                  <a:schemeClr val="hlink"/>
                </a:solidFill>
              </a:rPr>
              <a:t>Standardization</a:t>
            </a:r>
          </a:p>
          <a:p>
            <a:pPr eaLnBrk="1" hangingPunct="1">
              <a:buFontTx/>
              <a:buNone/>
            </a:pPr>
            <a:r>
              <a:rPr lang="en-US" altLang="ko-KR" smtClean="0"/>
              <a:t>	-If a random variable     has an expectation of      and a variance of   , </a:t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has an expectation of </a:t>
            </a:r>
            <a:r>
              <a:rPr lang="en-US" altLang="ko-KR" b="1" smtClean="0">
                <a:solidFill>
                  <a:srgbClr val="FF3300"/>
                </a:solidFill>
              </a:rPr>
              <a:t>zero</a:t>
            </a:r>
            <a:r>
              <a:rPr lang="en-US" altLang="ko-KR" smtClean="0"/>
              <a:t> and a variance of </a:t>
            </a:r>
            <a:r>
              <a:rPr lang="en-US" altLang="ko-KR" b="1" smtClean="0">
                <a:solidFill>
                  <a:srgbClr val="FF3300"/>
                </a:solidFill>
              </a:rPr>
              <a:t>one</a:t>
            </a:r>
            <a:r>
              <a:rPr lang="en-US" altLang="ko-KR" smtClean="0"/>
              <a:t>. </a:t>
            </a:r>
          </a:p>
        </p:txBody>
      </p:sp>
      <p:graphicFrame>
        <p:nvGraphicFramePr>
          <p:cNvPr id="44034" name="Object 4"/>
          <p:cNvGraphicFramePr>
            <a:graphicFrameLocks noChangeAspect="1"/>
          </p:cNvGraphicFramePr>
          <p:nvPr/>
        </p:nvGraphicFramePr>
        <p:xfrm>
          <a:off x="6477001" y="2286000"/>
          <a:ext cx="15859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0" name="Equation" r:id="rId4" imgW="698400" imgH="177480" progId="Equation.DSMT4">
                  <p:embed/>
                </p:oleObj>
              </mc:Choice>
              <mc:Fallback>
                <p:oleObj name="Equation" r:id="rId4" imgW="6984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2286000"/>
                        <a:ext cx="158591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5"/>
          <p:cNvGraphicFramePr>
            <a:graphicFrameLocks noChangeAspect="1"/>
          </p:cNvGraphicFramePr>
          <p:nvPr/>
        </p:nvGraphicFramePr>
        <p:xfrm>
          <a:off x="5029200" y="2590801"/>
          <a:ext cx="9350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1" name="Equation" r:id="rId6" imgW="520560" imgH="203040" progId="Equation.DSMT4">
                  <p:embed/>
                </p:oleObj>
              </mc:Choice>
              <mc:Fallback>
                <p:oleObj name="Equation" r:id="rId6" imgW="520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590801"/>
                        <a:ext cx="93503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6"/>
          <p:cNvGraphicFramePr>
            <a:graphicFrameLocks noChangeAspect="1"/>
          </p:cNvGraphicFramePr>
          <p:nvPr/>
        </p:nvGraphicFramePr>
        <p:xfrm>
          <a:off x="6705601" y="2667001"/>
          <a:ext cx="20161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2" name="Equation" r:id="rId8" imgW="1130040" imgH="203040" progId="Equation.DSMT4">
                  <p:embed/>
                </p:oleObj>
              </mc:Choice>
              <mc:Fallback>
                <p:oleObj name="Equation" r:id="rId8" imgW="1130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1" y="2667001"/>
                        <a:ext cx="20161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7"/>
          <p:cNvGraphicFramePr>
            <a:graphicFrameLocks noChangeAspect="1"/>
          </p:cNvGraphicFramePr>
          <p:nvPr/>
        </p:nvGraphicFramePr>
        <p:xfrm>
          <a:off x="3352801" y="2895601"/>
          <a:ext cx="24479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3" name="Equation" r:id="rId10" imgW="1244520" imgH="228600" progId="Equation.DSMT4">
                  <p:embed/>
                </p:oleObj>
              </mc:Choice>
              <mc:Fallback>
                <p:oleObj name="Equation" r:id="rId10" imgW="1244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1" y="2895601"/>
                        <a:ext cx="24479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8"/>
          <p:cNvGraphicFramePr>
            <a:graphicFrameLocks noChangeAspect="1"/>
          </p:cNvGraphicFramePr>
          <p:nvPr/>
        </p:nvGraphicFramePr>
        <p:xfrm>
          <a:off x="5029200" y="4038600"/>
          <a:ext cx="287338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4" name="Equation" r:id="rId12" imgW="177480" imgH="164880" progId="Equation.DSMT4">
                  <p:embed/>
                </p:oleObj>
              </mc:Choice>
              <mc:Fallback>
                <p:oleObj name="Equation" r:id="rId12" imgW="1774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038600"/>
                        <a:ext cx="287338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9"/>
          <p:cNvGraphicFramePr>
            <a:graphicFrameLocks noChangeAspect="1"/>
          </p:cNvGraphicFramePr>
          <p:nvPr/>
        </p:nvGraphicFramePr>
        <p:xfrm>
          <a:off x="8077200" y="4114801"/>
          <a:ext cx="2667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5" name="Equation" r:id="rId14" imgW="152280" imgH="164880" progId="Equation.DSMT4">
                  <p:embed/>
                </p:oleObj>
              </mc:Choice>
              <mc:Fallback>
                <p:oleObj name="Equation" r:id="rId14" imgW="1522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4114801"/>
                        <a:ext cx="2667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10"/>
          <p:cNvGraphicFramePr>
            <a:graphicFrameLocks noChangeAspect="1"/>
          </p:cNvGraphicFramePr>
          <p:nvPr/>
        </p:nvGraphicFramePr>
        <p:xfrm>
          <a:off x="3733801" y="4267201"/>
          <a:ext cx="390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6" name="Equation" r:id="rId16" imgW="203040" imgH="203040" progId="Equation.DSMT4">
                  <p:embed/>
                </p:oleObj>
              </mc:Choice>
              <mc:Fallback>
                <p:oleObj name="Equation" r:id="rId16" imgW="203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4267201"/>
                        <a:ext cx="3905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11"/>
          <p:cNvGraphicFramePr>
            <a:graphicFrameLocks noChangeAspect="1"/>
          </p:cNvGraphicFramePr>
          <p:nvPr/>
        </p:nvGraphicFramePr>
        <p:xfrm>
          <a:off x="4343400" y="4343401"/>
          <a:ext cx="295275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7" name="Equation" r:id="rId18" imgW="1638000" imgH="431640" progId="Equation.DSMT4">
                  <p:embed/>
                </p:oleObj>
              </mc:Choice>
              <mc:Fallback>
                <p:oleObj name="Equation" r:id="rId18" imgW="1638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343401"/>
                        <a:ext cx="295275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007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2.6.1 Linear Functions of Random Variables  (2/4)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3962400"/>
          </a:xfrm>
        </p:spPr>
        <p:txBody>
          <a:bodyPr/>
          <a:lstStyle/>
          <a:p>
            <a:pPr eaLnBrk="1" hangingPunct="1"/>
            <a:r>
              <a:rPr lang="en-US" altLang="ko-KR" smtClean="0"/>
              <a:t>Example 21:</a:t>
            </a:r>
            <a:r>
              <a:rPr lang="en-US" altLang="ko-KR" b="1" smtClean="0"/>
              <a:t>Test Score Standardization</a:t>
            </a:r>
          </a:p>
          <a:p>
            <a:pPr lvl="1" eaLnBrk="1" hangingPunct="1"/>
            <a:r>
              <a:rPr lang="en-US" altLang="ko-KR" smtClean="0"/>
              <a:t>Suppose that the raw score X from a particular testing procedure are distributed between -5 and 20 with an expected value of 10 and a variance 7. In order to standardize the scores so that they lie between 0 and 100, the linear transformation                       is applied to the scores.</a:t>
            </a:r>
          </a:p>
        </p:txBody>
      </p:sp>
      <p:graphicFrame>
        <p:nvGraphicFramePr>
          <p:cNvPr id="45058" name="Object 4"/>
          <p:cNvGraphicFramePr>
            <a:graphicFrameLocks noChangeAspect="1"/>
          </p:cNvGraphicFramePr>
          <p:nvPr/>
        </p:nvGraphicFramePr>
        <p:xfrm>
          <a:off x="5880101" y="3284539"/>
          <a:ext cx="18002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4" name="Equation" r:id="rId4" imgW="787320" imgH="177480" progId="Equation.DSMT4">
                  <p:embed/>
                </p:oleObj>
              </mc:Choice>
              <mc:Fallback>
                <p:oleObj name="Equation" r:id="rId4" imgW="7873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1" y="3284539"/>
                        <a:ext cx="180022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734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2.6.1 Linear Functions of Random Variables  (3/4)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ko-KR" smtClean="0"/>
              <a:t>For example, x=12 corresponds to a standardized score of y=(4ⅹ12)+20=68</a:t>
            </a:r>
          </a:p>
          <a:p>
            <a:pPr lvl="1" eaLnBrk="1" hangingPunct="1"/>
            <a:endParaRPr lang="en-US" altLang="ko-KR" smtClean="0"/>
          </a:p>
        </p:txBody>
      </p:sp>
      <p:graphicFrame>
        <p:nvGraphicFramePr>
          <p:cNvPr id="46082" name="Object 0"/>
          <p:cNvGraphicFramePr>
            <a:graphicFrameLocks noChangeAspect="1"/>
          </p:cNvGraphicFramePr>
          <p:nvPr/>
        </p:nvGraphicFramePr>
        <p:xfrm>
          <a:off x="3575051" y="2679700"/>
          <a:ext cx="51847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8" name="Equation" r:id="rId4" imgW="2400120" imgH="203040" progId="Equation.DSMT4">
                  <p:embed/>
                </p:oleObj>
              </mc:Choice>
              <mc:Fallback>
                <p:oleObj name="Equation" r:id="rId4" imgW="2400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1" y="2679700"/>
                        <a:ext cx="5184775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1"/>
          <p:cNvGraphicFramePr>
            <a:graphicFrameLocks noChangeAspect="1"/>
          </p:cNvGraphicFramePr>
          <p:nvPr/>
        </p:nvGraphicFramePr>
        <p:xfrm>
          <a:off x="3575051" y="3314701"/>
          <a:ext cx="46085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9" name="Equation" r:id="rId6" imgW="2108160" imgH="228600" progId="Equation.DSMT4">
                  <p:embed/>
                </p:oleObj>
              </mc:Choice>
              <mc:Fallback>
                <p:oleObj name="Equation" r:id="rId6" imgW="2108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1" y="3314701"/>
                        <a:ext cx="460851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2"/>
          <p:cNvGraphicFramePr>
            <a:graphicFrameLocks noChangeAspect="1"/>
          </p:cNvGraphicFramePr>
          <p:nvPr/>
        </p:nvGraphicFramePr>
        <p:xfrm>
          <a:off x="3575050" y="4005264"/>
          <a:ext cx="237648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0" name="Equation" r:id="rId8" imgW="1168200" imgH="241200" progId="Equation.DSMT4">
                  <p:embed/>
                </p:oleObj>
              </mc:Choice>
              <mc:Fallback>
                <p:oleObj name="Equation" r:id="rId8" imgW="1168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4005264"/>
                        <a:ext cx="2376488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699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2.6.1 Linear Functions of Random Variables  (4/4)</a:t>
            </a:r>
          </a:p>
        </p:txBody>
      </p:sp>
      <p:sp>
        <p:nvSpPr>
          <p:cNvPr id="47115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676400"/>
            <a:ext cx="8229600" cy="4267200"/>
          </a:xfrm>
        </p:spPr>
        <p:txBody>
          <a:bodyPr/>
          <a:lstStyle/>
          <a:p>
            <a:pPr eaLnBrk="1" hangingPunct="1"/>
            <a:r>
              <a:rPr lang="en-US" altLang="ko-KR" smtClean="0"/>
              <a:t>Sums of Random Variables</a:t>
            </a:r>
          </a:p>
          <a:p>
            <a:pPr lvl="1" eaLnBrk="1" hangingPunct="1"/>
            <a:r>
              <a:rPr lang="en-US" altLang="ko-KR" smtClean="0"/>
              <a:t>If     and     are two random variables, then</a:t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and </a:t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 lvl="1" eaLnBrk="1" hangingPunct="1"/>
            <a:r>
              <a:rPr lang="en-US" altLang="ko-KR" smtClean="0"/>
              <a:t>If     and     are independent, so that  </a:t>
            </a:r>
            <a:br>
              <a:rPr lang="en-US" altLang="ko-KR" smtClean="0"/>
            </a:br>
            <a:r>
              <a:rPr lang="en-US" altLang="ko-KR" smtClean="0"/>
              <a:t>then</a:t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</a:t>
            </a:r>
          </a:p>
        </p:txBody>
      </p:sp>
      <p:graphicFrame>
        <p:nvGraphicFramePr>
          <p:cNvPr id="47106" name="Object 4"/>
          <p:cNvGraphicFramePr>
            <a:graphicFrameLocks noChangeAspect="1"/>
          </p:cNvGraphicFramePr>
          <p:nvPr/>
        </p:nvGraphicFramePr>
        <p:xfrm>
          <a:off x="3071814" y="2054226"/>
          <a:ext cx="34448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2" name="Equation" r:id="rId4" imgW="203040" imgH="215640" progId="Equation.DSMT4">
                  <p:embed/>
                </p:oleObj>
              </mc:Choice>
              <mc:Fallback>
                <p:oleObj name="Equation" r:id="rId4" imgW="2030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2054226"/>
                        <a:ext cx="344487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5"/>
          <p:cNvGraphicFramePr>
            <a:graphicFrameLocks noChangeAspect="1"/>
          </p:cNvGraphicFramePr>
          <p:nvPr/>
        </p:nvGraphicFramePr>
        <p:xfrm>
          <a:off x="3929063" y="2054226"/>
          <a:ext cx="366712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3" name="Equation" r:id="rId6" imgW="215640" imgH="215640" progId="Equation.DSMT4">
                  <p:embed/>
                </p:oleObj>
              </mc:Choice>
              <mc:Fallback>
                <p:oleObj name="Equation" r:id="rId6" imgW="215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2054226"/>
                        <a:ext cx="366712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6"/>
          <p:cNvGraphicFramePr>
            <a:graphicFrameLocks noChangeAspect="1"/>
          </p:cNvGraphicFramePr>
          <p:nvPr/>
        </p:nvGraphicFramePr>
        <p:xfrm>
          <a:off x="2857500" y="2420938"/>
          <a:ext cx="56007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4" name="Equation" r:id="rId8" imgW="2844720" imgH="215640" progId="Equation.DSMT4">
                  <p:embed/>
                </p:oleObj>
              </mc:Choice>
              <mc:Fallback>
                <p:oleObj name="Equation" r:id="rId8" imgW="28447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2420938"/>
                        <a:ext cx="56007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7"/>
          <p:cNvGraphicFramePr>
            <a:graphicFrameLocks noChangeAspect="1"/>
          </p:cNvGraphicFramePr>
          <p:nvPr/>
        </p:nvGraphicFramePr>
        <p:xfrm>
          <a:off x="2743200" y="3284538"/>
          <a:ext cx="67056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5" name="Equation" r:id="rId10" imgW="3174840" imgH="215640" progId="Equation.DSMT4">
                  <p:embed/>
                </p:oleObj>
              </mc:Choice>
              <mc:Fallback>
                <p:oleObj name="Equation" r:id="rId10" imgW="31748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284538"/>
                        <a:ext cx="67056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8"/>
          <p:cNvGraphicFramePr>
            <a:graphicFrameLocks noChangeAspect="1"/>
          </p:cNvGraphicFramePr>
          <p:nvPr/>
        </p:nvGraphicFramePr>
        <p:xfrm>
          <a:off x="3087689" y="3933826"/>
          <a:ext cx="34448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6" name="Equation" r:id="rId12" imgW="203040" imgH="215640" progId="Equation.DSMT4">
                  <p:embed/>
                </p:oleObj>
              </mc:Choice>
              <mc:Fallback>
                <p:oleObj name="Equation" r:id="rId12" imgW="2030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7689" y="3933826"/>
                        <a:ext cx="344487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9"/>
          <p:cNvGraphicFramePr>
            <a:graphicFrameLocks noChangeAspect="1"/>
          </p:cNvGraphicFramePr>
          <p:nvPr/>
        </p:nvGraphicFramePr>
        <p:xfrm>
          <a:off x="3929063" y="3925888"/>
          <a:ext cx="366712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7" name="Equation" r:id="rId13" imgW="215640" imgH="215640" progId="Equation.DSMT4">
                  <p:embed/>
                </p:oleObj>
              </mc:Choice>
              <mc:Fallback>
                <p:oleObj name="Equation" r:id="rId13" imgW="215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3925888"/>
                        <a:ext cx="366712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10"/>
          <p:cNvGraphicFramePr>
            <a:graphicFrameLocks noChangeAspect="1"/>
          </p:cNvGraphicFramePr>
          <p:nvPr/>
        </p:nvGraphicFramePr>
        <p:xfrm>
          <a:off x="7350126" y="3933826"/>
          <a:ext cx="20986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8" name="Equation" r:id="rId14" imgW="1041120" imgH="215640" progId="Equation.DSMT4">
                  <p:embed/>
                </p:oleObj>
              </mc:Choice>
              <mc:Fallback>
                <p:oleObj name="Equation" r:id="rId14" imgW="1041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26" y="3933826"/>
                        <a:ext cx="20986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Object 11"/>
          <p:cNvGraphicFramePr>
            <a:graphicFrameLocks noChangeAspect="1"/>
          </p:cNvGraphicFramePr>
          <p:nvPr/>
        </p:nvGraphicFramePr>
        <p:xfrm>
          <a:off x="3200401" y="4724400"/>
          <a:ext cx="51546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9" name="Equation" r:id="rId16" imgW="2184120" imgH="215640" progId="Equation.DSMT4">
                  <p:embed/>
                </p:oleObj>
              </mc:Choice>
              <mc:Fallback>
                <p:oleObj name="Equation" r:id="rId16" imgW="2184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4724400"/>
                        <a:ext cx="515461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668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ko-KR" smtClean="0"/>
          </a:p>
        </p:txBody>
      </p:sp>
      <p:sp>
        <p:nvSpPr>
          <p:cNvPr id="481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Properties of </a:t>
            </a:r>
          </a:p>
          <a:p>
            <a:pPr eaLnBrk="1" hangingPunct="1"/>
            <a:endParaRPr lang="en-US" altLang="ko-KR" smtClean="0"/>
          </a:p>
        </p:txBody>
      </p:sp>
      <p:graphicFrame>
        <p:nvGraphicFramePr>
          <p:cNvPr id="48130" name="Object 4"/>
          <p:cNvGraphicFramePr>
            <a:graphicFrameLocks noChangeAspect="1"/>
          </p:cNvGraphicFramePr>
          <p:nvPr/>
        </p:nvGraphicFramePr>
        <p:xfrm>
          <a:off x="152400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6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5"/>
          <p:cNvGraphicFramePr>
            <a:graphicFrameLocks noChangeAspect="1"/>
          </p:cNvGraphicFramePr>
          <p:nvPr/>
        </p:nvGraphicFramePr>
        <p:xfrm>
          <a:off x="4079875" y="1628775"/>
          <a:ext cx="17287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7" name="Equation" r:id="rId6" imgW="799920" imgH="228600" progId="Equation.DSMT4">
                  <p:embed/>
                </p:oleObj>
              </mc:Choice>
              <mc:Fallback>
                <p:oleObj name="Equation" r:id="rId6" imgW="799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1628775"/>
                        <a:ext cx="172878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6"/>
          <p:cNvGraphicFramePr>
            <a:graphicFrameLocks noChangeAspect="1"/>
          </p:cNvGraphicFramePr>
          <p:nvPr/>
        </p:nvGraphicFramePr>
        <p:xfrm>
          <a:off x="2273300" y="2205039"/>
          <a:ext cx="49085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8" name="Equation" r:id="rId8" imgW="2374560" imgH="228600" progId="Equation.DSMT4">
                  <p:embed/>
                </p:oleObj>
              </mc:Choice>
              <mc:Fallback>
                <p:oleObj name="Equation" r:id="rId8" imgW="2374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2205039"/>
                        <a:ext cx="49085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41" name="Group 13"/>
          <p:cNvGrpSpPr>
            <a:grpSpLocks/>
          </p:cNvGrpSpPr>
          <p:nvPr/>
        </p:nvGrpSpPr>
        <p:grpSpPr bwMode="auto">
          <a:xfrm>
            <a:off x="2208214" y="2852739"/>
            <a:ext cx="7489825" cy="2492375"/>
            <a:chOff x="476" y="1616"/>
            <a:chExt cx="4718" cy="1570"/>
          </a:xfrm>
        </p:grpSpPr>
        <p:graphicFrame>
          <p:nvGraphicFramePr>
            <p:cNvPr id="48134" name="Object 7"/>
            <p:cNvGraphicFramePr>
              <a:graphicFrameLocks noChangeAspect="1"/>
            </p:cNvGraphicFramePr>
            <p:nvPr/>
          </p:nvGraphicFramePr>
          <p:xfrm>
            <a:off x="476" y="1616"/>
            <a:ext cx="2540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69" name="Equation" r:id="rId10" imgW="1892160" imgH="228600" progId="Equation.DSMT4">
                    <p:embed/>
                  </p:oleObj>
                </mc:Choice>
                <mc:Fallback>
                  <p:oleObj name="Equation" r:id="rId10" imgW="18921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1616"/>
                          <a:ext cx="2540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5" name="Object 8"/>
            <p:cNvGraphicFramePr>
              <a:graphicFrameLocks noChangeAspect="1"/>
            </p:cNvGraphicFramePr>
            <p:nvPr/>
          </p:nvGraphicFramePr>
          <p:xfrm>
            <a:off x="703" y="1933"/>
            <a:ext cx="1951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70" name="Equation" r:id="rId12" imgW="1434960" imgH="228600" progId="Equation.DSMT4">
                    <p:embed/>
                  </p:oleObj>
                </mc:Choice>
                <mc:Fallback>
                  <p:oleObj name="Equation" r:id="rId12" imgW="14349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1933"/>
                          <a:ext cx="1951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6" name="Object 9"/>
            <p:cNvGraphicFramePr>
              <a:graphicFrameLocks noChangeAspect="1"/>
            </p:cNvGraphicFramePr>
            <p:nvPr/>
          </p:nvGraphicFramePr>
          <p:xfrm>
            <a:off x="2744" y="1933"/>
            <a:ext cx="2041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71" name="Equation" r:id="rId14" imgW="1485720" imgH="228600" progId="Equation.DSMT4">
                    <p:embed/>
                  </p:oleObj>
                </mc:Choice>
                <mc:Fallback>
                  <p:oleObj name="Equation" r:id="rId14" imgW="14857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1933"/>
                          <a:ext cx="2041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7" name="Object 10"/>
            <p:cNvGraphicFramePr>
              <a:graphicFrameLocks noChangeAspect="1"/>
            </p:cNvGraphicFramePr>
            <p:nvPr/>
          </p:nvGraphicFramePr>
          <p:xfrm>
            <a:off x="703" y="2251"/>
            <a:ext cx="3720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72" name="Equation" r:id="rId16" imgW="2895480" imgH="228600" progId="Equation.DSMT4">
                    <p:embed/>
                  </p:oleObj>
                </mc:Choice>
                <mc:Fallback>
                  <p:oleObj name="Equation" r:id="rId16" imgW="2895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2251"/>
                          <a:ext cx="3720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8" name="Object 11"/>
            <p:cNvGraphicFramePr>
              <a:graphicFrameLocks noChangeAspect="1"/>
            </p:cNvGraphicFramePr>
            <p:nvPr/>
          </p:nvGraphicFramePr>
          <p:xfrm>
            <a:off x="703" y="2568"/>
            <a:ext cx="4491" cy="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73" name="Equation" r:id="rId18" imgW="3314520" imgH="457200" progId="Equation.DSMT4">
                    <p:embed/>
                  </p:oleObj>
                </mc:Choice>
                <mc:Fallback>
                  <p:oleObj name="Equation" r:id="rId18" imgW="331452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2568"/>
                          <a:ext cx="4491" cy="6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133" name="Object 12"/>
          <p:cNvGraphicFramePr>
            <a:graphicFrameLocks noChangeAspect="1"/>
          </p:cNvGraphicFramePr>
          <p:nvPr/>
        </p:nvGraphicFramePr>
        <p:xfrm>
          <a:off x="2208214" y="5589588"/>
          <a:ext cx="712787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4" name="Equation" r:id="rId20" imgW="3314520" imgH="228600" progId="Equation.DSMT4">
                  <p:embed/>
                </p:oleObj>
              </mc:Choice>
              <mc:Fallback>
                <p:oleObj name="Equation" r:id="rId20" imgW="3314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5589588"/>
                        <a:ext cx="7127875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00498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2.6.2 Linear Combinations of Random Variables (1/5)</a:t>
            </a:r>
          </a:p>
        </p:txBody>
      </p:sp>
      <p:sp>
        <p:nvSpPr>
          <p:cNvPr id="491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Linear Combinations of Random Variables</a:t>
            </a:r>
          </a:p>
          <a:p>
            <a:pPr lvl="1" eaLnBrk="1" hangingPunct="1"/>
            <a:r>
              <a:rPr lang="en-US" altLang="ko-KR" smtClean="0"/>
              <a:t>If                 is a sequence of random variables and              and     are constants, then</a:t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 lvl="1" eaLnBrk="1" hangingPunct="1"/>
            <a:r>
              <a:rPr lang="en-US" altLang="ko-KR" smtClean="0"/>
              <a:t>If, in addition, the random variables are independent, then  </a:t>
            </a:r>
          </a:p>
        </p:txBody>
      </p:sp>
      <p:graphicFrame>
        <p:nvGraphicFramePr>
          <p:cNvPr id="49154" name="Object 4"/>
          <p:cNvGraphicFramePr>
            <a:graphicFrameLocks noChangeAspect="1"/>
          </p:cNvGraphicFramePr>
          <p:nvPr/>
        </p:nvGraphicFramePr>
        <p:xfrm>
          <a:off x="3071813" y="1960564"/>
          <a:ext cx="11874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0" name="Equation" r:id="rId4" imgW="698400" imgH="228600" progId="Equation.DSMT4">
                  <p:embed/>
                </p:oleObj>
              </mc:Choice>
              <mc:Fallback>
                <p:oleObj name="Equation" r:id="rId4" imgW="698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1960564"/>
                        <a:ext cx="118745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5"/>
          <p:cNvGraphicFramePr>
            <a:graphicFrameLocks noChangeAspect="1"/>
          </p:cNvGraphicFramePr>
          <p:nvPr/>
        </p:nvGraphicFramePr>
        <p:xfrm>
          <a:off x="9164638" y="1989139"/>
          <a:ext cx="10350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1" name="Equation" r:id="rId6" imgW="609480" imgH="228600" progId="Equation.DSMT4">
                  <p:embed/>
                </p:oleObj>
              </mc:Choice>
              <mc:Fallback>
                <p:oleObj name="Equation" r:id="rId6" imgW="609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4638" y="1989139"/>
                        <a:ext cx="103505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6"/>
          <p:cNvGraphicFramePr>
            <a:graphicFrameLocks noChangeAspect="1"/>
          </p:cNvGraphicFramePr>
          <p:nvPr/>
        </p:nvGraphicFramePr>
        <p:xfrm>
          <a:off x="3359150" y="2335214"/>
          <a:ext cx="2159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2" name="Equation" r:id="rId8" imgW="126720" imgH="177480" progId="Equation.DSMT4">
                  <p:embed/>
                </p:oleObj>
              </mc:Choice>
              <mc:Fallback>
                <p:oleObj name="Equation" r:id="rId8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2335214"/>
                        <a:ext cx="2159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7"/>
          <p:cNvGraphicFramePr>
            <a:graphicFrameLocks noChangeAspect="1"/>
          </p:cNvGraphicFramePr>
          <p:nvPr/>
        </p:nvGraphicFramePr>
        <p:xfrm>
          <a:off x="2895601" y="2743200"/>
          <a:ext cx="657701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3" name="Equation" r:id="rId10" imgW="3238200" imgH="228600" progId="Equation.DSMT4">
                  <p:embed/>
                </p:oleObj>
              </mc:Choice>
              <mc:Fallback>
                <p:oleObj name="Equation" r:id="rId10" imgW="3238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2743200"/>
                        <a:ext cx="6577013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8"/>
          <p:cNvGraphicFramePr>
            <a:graphicFrameLocks noChangeAspect="1"/>
          </p:cNvGraphicFramePr>
          <p:nvPr/>
        </p:nvGraphicFramePr>
        <p:xfrm>
          <a:off x="2819400" y="4038600"/>
          <a:ext cx="66929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4" name="Equation" r:id="rId12" imgW="3517560" imgH="253800" progId="Equation.DSMT4">
                  <p:embed/>
                </p:oleObj>
              </mc:Choice>
              <mc:Fallback>
                <p:oleObj name="Equation" r:id="rId12" imgW="3517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038600"/>
                        <a:ext cx="66929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55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04813"/>
            <a:ext cx="8229600" cy="792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mtClean="0"/>
              <a:t>2.6.2 Linear Combinations of Random Variables (2/5)</a:t>
            </a:r>
          </a:p>
        </p:txBody>
      </p:sp>
      <p:sp>
        <p:nvSpPr>
          <p:cNvPr id="5018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371601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mtClean="0"/>
              <a:t>Averaging </a:t>
            </a:r>
            <a:r>
              <a:rPr lang="en-US" altLang="ko-KR" b="1" smtClean="0"/>
              <a:t>Independent Random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Suppose that                is a sequence of independent random variables with an expectation    and a variance    . 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Let 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Then                 </a:t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and 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solidFill>
                  <a:srgbClr val="FF3300"/>
                </a:solidFill>
              </a:rPr>
              <a:t>What happened to the variance?</a:t>
            </a:r>
            <a:r>
              <a:rPr lang="en-US" altLang="ko-KR" smtClean="0"/>
              <a:t> 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ko-KR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ko-KR" smtClean="0"/>
          </a:p>
        </p:txBody>
      </p:sp>
      <p:graphicFrame>
        <p:nvGraphicFramePr>
          <p:cNvPr id="50178" name="Object 0"/>
          <p:cNvGraphicFramePr>
            <a:graphicFrameLocks noChangeAspect="1"/>
          </p:cNvGraphicFramePr>
          <p:nvPr/>
        </p:nvGraphicFramePr>
        <p:xfrm>
          <a:off x="4419600" y="1676400"/>
          <a:ext cx="11874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4" name="Equation" r:id="rId4" imgW="698400" imgH="228600" progId="Equation.DSMT4">
                  <p:embed/>
                </p:oleObj>
              </mc:Choice>
              <mc:Fallback>
                <p:oleObj name="Equation" r:id="rId4" imgW="698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76400"/>
                        <a:ext cx="118745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1"/>
          <p:cNvGraphicFramePr>
            <a:graphicFrameLocks noChangeAspect="1"/>
          </p:cNvGraphicFramePr>
          <p:nvPr/>
        </p:nvGraphicFramePr>
        <p:xfrm>
          <a:off x="7315201" y="2057400"/>
          <a:ext cx="258763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5" name="Equation" r:id="rId6" imgW="152280" imgH="164880" progId="Equation.DSMT4">
                  <p:embed/>
                </p:oleObj>
              </mc:Choice>
              <mc:Fallback>
                <p:oleObj name="Equation" r:id="rId6" imgW="1522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1" y="2057400"/>
                        <a:ext cx="258763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2"/>
          <p:cNvGraphicFramePr>
            <a:graphicFrameLocks noChangeAspect="1"/>
          </p:cNvGraphicFramePr>
          <p:nvPr/>
        </p:nvGraphicFramePr>
        <p:xfrm>
          <a:off x="9372600" y="2057400"/>
          <a:ext cx="34448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6" name="Equation" r:id="rId8" imgW="203040" imgH="203040" progId="Equation.DSMT4">
                  <p:embed/>
                </p:oleObj>
              </mc:Choice>
              <mc:Fallback>
                <p:oleObj name="Equation" r:id="rId8" imgW="203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2600" y="2057400"/>
                        <a:ext cx="344488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3"/>
          <p:cNvGraphicFramePr>
            <a:graphicFrameLocks noChangeAspect="1"/>
          </p:cNvGraphicFramePr>
          <p:nvPr/>
        </p:nvGraphicFramePr>
        <p:xfrm>
          <a:off x="3575051" y="3068639"/>
          <a:ext cx="1878013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7" name="Equation" r:id="rId10" imgW="1104840" imgH="393480" progId="Equation.DSMT4">
                  <p:embed/>
                </p:oleObj>
              </mc:Choice>
              <mc:Fallback>
                <p:oleObj name="Equation" r:id="rId10" imgW="1104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1" y="3068639"/>
                        <a:ext cx="1878013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4"/>
          <p:cNvGraphicFramePr>
            <a:graphicFrameLocks noChangeAspect="1"/>
          </p:cNvGraphicFramePr>
          <p:nvPr/>
        </p:nvGraphicFramePr>
        <p:xfrm>
          <a:off x="3719514" y="3789364"/>
          <a:ext cx="110013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8" name="Equation" r:id="rId12" imgW="647640" imgH="241200" progId="Equation.DSMT4">
                  <p:embed/>
                </p:oleObj>
              </mc:Choice>
              <mc:Fallback>
                <p:oleObj name="Equation" r:id="rId12" imgW="647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4" y="3789364"/>
                        <a:ext cx="110013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5"/>
          <p:cNvGraphicFramePr>
            <a:graphicFrameLocks noChangeAspect="1"/>
          </p:cNvGraphicFramePr>
          <p:nvPr/>
        </p:nvGraphicFramePr>
        <p:xfrm>
          <a:off x="3575050" y="4365625"/>
          <a:ext cx="14668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9" name="Equation" r:id="rId14" imgW="863280" imgH="419040" progId="Equation.DSMT4">
                  <p:embed/>
                </p:oleObj>
              </mc:Choice>
              <mc:Fallback>
                <p:oleObj name="Equation" r:id="rId14" imgW="8632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4365625"/>
                        <a:ext cx="146685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902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2.6.2 Linear Combinations of Random Variables (3/5)</a:t>
            </a:r>
          </a:p>
        </p:txBody>
      </p:sp>
      <p:graphicFrame>
        <p:nvGraphicFramePr>
          <p:cNvPr id="51203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3994150" y="3532188"/>
          <a:ext cx="4203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8" name="Equation" r:id="rId4" imgW="4203360" imgH="939600" progId="Equation.DSMT4">
                  <p:embed/>
                </p:oleObj>
              </mc:Choice>
              <mc:Fallback>
                <p:oleObj name="Equation" r:id="rId4" imgW="420336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3532188"/>
                        <a:ext cx="4203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2" name="Object 4"/>
          <p:cNvGraphicFramePr>
            <a:graphicFrameLocks noChangeAspect="1"/>
          </p:cNvGraphicFramePr>
          <p:nvPr/>
        </p:nvGraphicFramePr>
        <p:xfrm>
          <a:off x="3000375" y="1844675"/>
          <a:ext cx="5805488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9" name="Equation" r:id="rId6" imgW="3416040" imgH="838080" progId="Equation.DSMT4">
                  <p:embed/>
                </p:oleObj>
              </mc:Choice>
              <mc:Fallback>
                <p:oleObj name="Equation" r:id="rId6" imgW="341604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1844675"/>
                        <a:ext cx="5805488" cy="1423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066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2.6.2 Linear Combinations of  Random Variables (4/5)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Example 21</a:t>
            </a:r>
          </a:p>
          <a:p>
            <a:pPr lvl="1" eaLnBrk="1" hangingPunct="1"/>
            <a:r>
              <a:rPr lang="en-US" altLang="ko-KR" smtClean="0"/>
              <a:t>The standardized scores of the two tests are 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mtClean="0"/>
              <a:t>The final score is</a:t>
            </a:r>
          </a:p>
          <a:p>
            <a:pPr lvl="2" eaLnBrk="1" hangingPunct="1"/>
            <a:endParaRPr lang="en-US" altLang="ko-KR" smtClean="0"/>
          </a:p>
        </p:txBody>
      </p:sp>
      <p:graphicFrame>
        <p:nvGraphicFramePr>
          <p:cNvPr id="52226" name="Object 4"/>
          <p:cNvGraphicFramePr>
            <a:graphicFrameLocks noChangeAspect="1"/>
          </p:cNvGraphicFramePr>
          <p:nvPr/>
        </p:nvGraphicFramePr>
        <p:xfrm>
          <a:off x="4025900" y="2400300"/>
          <a:ext cx="3582988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2" name="Equation" r:id="rId4" imgW="2108160" imgH="393480" progId="Equation.DSMT4">
                  <p:embed/>
                </p:oleObj>
              </mc:Choice>
              <mc:Fallback>
                <p:oleObj name="Equation" r:id="rId4" imgW="2108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2400300"/>
                        <a:ext cx="3582988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5"/>
          <p:cNvGraphicFramePr>
            <a:graphicFrameLocks noChangeAspect="1"/>
          </p:cNvGraphicFramePr>
          <p:nvPr/>
        </p:nvGraphicFramePr>
        <p:xfrm>
          <a:off x="4011613" y="3573464"/>
          <a:ext cx="3668712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3" name="Equation" r:id="rId6" imgW="2158920" imgH="393480" progId="Equation.DSMT4">
                  <p:embed/>
                </p:oleObj>
              </mc:Choice>
              <mc:Fallback>
                <p:oleObj name="Equation" r:id="rId6" imgW="21589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1613" y="3573464"/>
                        <a:ext cx="3668712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783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2.6.2 Linear Combinations of Random Variables (5/5)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idx="1"/>
          </p:nvPr>
        </p:nvSpPr>
        <p:spPr>
          <a:xfrm>
            <a:off x="1992313" y="1484313"/>
            <a:ext cx="8229600" cy="4525962"/>
          </a:xfrm>
        </p:spPr>
        <p:txBody>
          <a:bodyPr/>
          <a:lstStyle/>
          <a:p>
            <a:pPr lvl="1" eaLnBrk="1" hangingPunct="1"/>
            <a:r>
              <a:rPr lang="en-US" altLang="ko-KR" smtClean="0"/>
              <a:t>The expected value of the final score is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mtClean="0"/>
              <a:t>The variance of the final score is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</p:txBody>
      </p:sp>
      <p:graphicFrame>
        <p:nvGraphicFramePr>
          <p:cNvPr id="53250" name="Object 4"/>
          <p:cNvGraphicFramePr>
            <a:graphicFrameLocks noChangeAspect="1"/>
          </p:cNvGraphicFramePr>
          <p:nvPr/>
        </p:nvGraphicFramePr>
        <p:xfrm>
          <a:off x="4008438" y="1844675"/>
          <a:ext cx="3890962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6" name="Equation" r:id="rId4" imgW="2209680" imgH="1066680" progId="Equation.DSMT4">
                  <p:embed/>
                </p:oleObj>
              </mc:Choice>
              <mc:Fallback>
                <p:oleObj name="Equation" r:id="rId4" imgW="220968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1844675"/>
                        <a:ext cx="3890962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5"/>
          <p:cNvGraphicFramePr>
            <a:graphicFrameLocks noChangeAspect="1"/>
          </p:cNvGraphicFramePr>
          <p:nvPr/>
        </p:nvGraphicFramePr>
        <p:xfrm>
          <a:off x="4006850" y="4005263"/>
          <a:ext cx="4465638" cy="228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7" name="Equation" r:id="rId6" imgW="2730240" imgH="1396800" progId="Equation.DSMT4">
                  <p:embed/>
                </p:oleObj>
              </mc:Choice>
              <mc:Fallback>
                <p:oleObj name="Equation" r:id="rId6" imgW="2730240" imgH="139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850" y="4005263"/>
                        <a:ext cx="4465638" cy="228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537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79650" y="1095376"/>
            <a:ext cx="7989888" cy="1470025"/>
          </a:xfrm>
        </p:spPr>
        <p:txBody>
          <a:bodyPr/>
          <a:lstStyle/>
          <a:p>
            <a:pPr eaLnBrk="1" hangingPunct="1"/>
            <a:r>
              <a:rPr lang="en-US" altLang="ko-KR" sz="4400" b="1"/>
              <a:t>Chapter 2. Random Variables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71813" y="3213101"/>
            <a:ext cx="7129462" cy="2232025"/>
          </a:xfrm>
        </p:spPr>
        <p:txBody>
          <a:bodyPr>
            <a:normAutofit fontScale="92500" lnSpcReduction="20000"/>
          </a:bodyPr>
          <a:lstStyle/>
          <a:p>
            <a:pPr algn="l" eaLnBrk="1" hangingPunct="1"/>
            <a:r>
              <a:rPr lang="en-US" altLang="ko-KR" b="1" smtClean="0"/>
              <a:t>2.1 Discrete Random Variables</a:t>
            </a:r>
          </a:p>
          <a:p>
            <a:pPr algn="l" eaLnBrk="1" hangingPunct="1"/>
            <a:r>
              <a:rPr lang="en-US" altLang="ko-KR" b="1" smtClean="0"/>
              <a:t>2.2 Continuous Random Variables</a:t>
            </a:r>
          </a:p>
          <a:p>
            <a:pPr algn="l" eaLnBrk="1" hangingPunct="1"/>
            <a:r>
              <a:rPr lang="en-US" altLang="ko-KR" b="1" smtClean="0"/>
              <a:t>2.3 The Expectation of a Random Variable</a:t>
            </a:r>
          </a:p>
          <a:p>
            <a:pPr algn="l" eaLnBrk="1" hangingPunct="1"/>
            <a:r>
              <a:rPr lang="en-US" altLang="ko-KR" b="1" smtClean="0"/>
              <a:t>2.4 The Variance of a Random Variable</a:t>
            </a:r>
          </a:p>
          <a:p>
            <a:pPr algn="l" eaLnBrk="1" hangingPunct="1"/>
            <a:r>
              <a:rPr lang="en-US" altLang="ko-KR" b="1" smtClean="0"/>
              <a:t>2.5 Jointly Distributed Random Variables</a:t>
            </a:r>
          </a:p>
          <a:p>
            <a:pPr algn="l" eaLnBrk="1" hangingPunct="1"/>
            <a:r>
              <a:rPr lang="en-US" altLang="ko-KR" b="1" smtClean="0"/>
              <a:t>2.6 Combinations and Functions of Random Variables</a:t>
            </a:r>
          </a:p>
          <a:p>
            <a:pPr algn="l" eaLnBrk="1" hangingPunct="1"/>
            <a:endParaRPr lang="en-US" altLang="ko-KR" sz="1400"/>
          </a:p>
          <a:p>
            <a:pPr algn="l" eaLnBrk="1" hangingPunct="1"/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73995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2.6.3 Nonlinear Functions of a Random Variable (1/3)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Nonlinear function of a Random Variable</a:t>
            </a:r>
          </a:p>
          <a:p>
            <a:pPr lvl="1" eaLnBrk="1" hangingPunct="1"/>
            <a:r>
              <a:rPr lang="en-US" altLang="ko-KR" smtClean="0"/>
              <a:t>A nonlinear function of a random variable X is another random variable Y=g(X) for some nonlinear function g.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mtClean="0"/>
              <a:t>There are no general results that relate the expectation and variance of the random variable Y to the expectation and variance of the random variable X</a:t>
            </a:r>
          </a:p>
        </p:txBody>
      </p:sp>
      <p:graphicFrame>
        <p:nvGraphicFramePr>
          <p:cNvPr id="54274" name="Object 4"/>
          <p:cNvGraphicFramePr>
            <a:graphicFrameLocks noChangeAspect="1"/>
          </p:cNvGraphicFramePr>
          <p:nvPr/>
        </p:nvGraphicFramePr>
        <p:xfrm>
          <a:off x="4346575" y="2636838"/>
          <a:ext cx="318928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0" name="Equation" r:id="rId4" imgW="1638000" imgH="241200" progId="Equation.DSMT4">
                  <p:embed/>
                </p:oleObj>
              </mc:Choice>
              <mc:Fallback>
                <p:oleObj name="Equation" r:id="rId4" imgW="1638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6575" y="2636838"/>
                        <a:ext cx="3189288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70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2.6.3 Nonlinear Functions of a Random Variable (2/3)</a:t>
            </a:r>
          </a:p>
        </p:txBody>
      </p:sp>
      <p:sp>
        <p:nvSpPr>
          <p:cNvPr id="55303" name="Rectangle 3"/>
          <p:cNvSpPr>
            <a:spLocks noGrp="1" noChangeArrowheads="1"/>
          </p:cNvSpPr>
          <p:nvPr>
            <p:ph idx="1"/>
          </p:nvPr>
        </p:nvSpPr>
        <p:spPr>
          <a:xfrm>
            <a:off x="1970088" y="1219200"/>
            <a:ext cx="8229600" cy="4935538"/>
          </a:xfrm>
        </p:spPr>
        <p:txBody>
          <a:bodyPr>
            <a:normAutofit lnSpcReduction="10000"/>
          </a:bodyPr>
          <a:lstStyle/>
          <a:p>
            <a:pPr lvl="1" eaLnBrk="1" hangingPunct="1"/>
            <a:r>
              <a:rPr lang="en-US" altLang="ko-KR" smtClean="0"/>
              <a:t>For example,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mtClean="0"/>
              <a:t>Consider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mtClean="0"/>
              <a:t>What is the pdf of Y?</a:t>
            </a:r>
          </a:p>
          <a:p>
            <a:pPr eaLnBrk="1" hangingPunct="1"/>
            <a:endParaRPr lang="en-US" altLang="ko-KR" smtClean="0"/>
          </a:p>
        </p:txBody>
      </p:sp>
      <p:graphicFrame>
        <p:nvGraphicFramePr>
          <p:cNvPr id="55298" name="Object 4"/>
          <p:cNvGraphicFramePr>
            <a:graphicFrameLocks noChangeAspect="1"/>
          </p:cNvGraphicFramePr>
          <p:nvPr/>
        </p:nvGraphicFramePr>
        <p:xfrm>
          <a:off x="2971801" y="1828800"/>
          <a:ext cx="2663825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4" name="Equation" r:id="rId4" imgW="1460160" imgH="457200" progId="Equation.DSMT4">
                  <p:embed/>
                </p:oleObj>
              </mc:Choice>
              <mc:Fallback>
                <p:oleObj name="Equation" r:id="rId4" imgW="14601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1828800"/>
                        <a:ext cx="2663825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04" name="Group 28"/>
          <p:cNvGrpSpPr>
            <a:grpSpLocks/>
          </p:cNvGrpSpPr>
          <p:nvPr/>
        </p:nvGrpSpPr>
        <p:grpSpPr bwMode="auto">
          <a:xfrm>
            <a:off x="6324600" y="1295401"/>
            <a:ext cx="3600450" cy="1920875"/>
            <a:chOff x="3061" y="1071"/>
            <a:chExt cx="2268" cy="1210"/>
          </a:xfrm>
        </p:grpSpPr>
        <p:sp>
          <p:nvSpPr>
            <p:cNvPr id="55318" name="Line 6"/>
            <p:cNvSpPr>
              <a:spLocks noChangeShapeType="1"/>
            </p:cNvSpPr>
            <p:nvPr/>
          </p:nvSpPr>
          <p:spPr bwMode="auto">
            <a:xfrm flipV="1">
              <a:off x="3515" y="1071"/>
              <a:ext cx="0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9" name="Line 5"/>
            <p:cNvSpPr>
              <a:spLocks noChangeShapeType="1"/>
            </p:cNvSpPr>
            <p:nvPr/>
          </p:nvSpPr>
          <p:spPr bwMode="auto">
            <a:xfrm>
              <a:off x="3379" y="2069"/>
              <a:ext cx="18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0" name="Line 7"/>
            <p:cNvSpPr>
              <a:spLocks noChangeShapeType="1"/>
            </p:cNvSpPr>
            <p:nvPr/>
          </p:nvSpPr>
          <p:spPr bwMode="auto">
            <a:xfrm>
              <a:off x="3833" y="1570"/>
              <a:ext cx="10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1" name="Line 8"/>
            <p:cNvSpPr>
              <a:spLocks noChangeShapeType="1"/>
            </p:cNvSpPr>
            <p:nvPr/>
          </p:nvSpPr>
          <p:spPr bwMode="auto">
            <a:xfrm flipV="1">
              <a:off x="4332" y="1389"/>
              <a:ext cx="0" cy="68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2" name="Line 9"/>
            <p:cNvSpPr>
              <a:spLocks noChangeShapeType="1"/>
            </p:cNvSpPr>
            <p:nvPr/>
          </p:nvSpPr>
          <p:spPr bwMode="auto">
            <a:xfrm>
              <a:off x="3833" y="1570"/>
              <a:ext cx="0" cy="499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3" name="Line 10"/>
            <p:cNvSpPr>
              <a:spLocks noChangeShapeType="1"/>
            </p:cNvSpPr>
            <p:nvPr/>
          </p:nvSpPr>
          <p:spPr bwMode="auto">
            <a:xfrm>
              <a:off x="4876" y="1570"/>
              <a:ext cx="0" cy="499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4" name="Text Box 11"/>
            <p:cNvSpPr txBox="1">
              <a:spLocks noChangeArrowheads="1"/>
            </p:cNvSpPr>
            <p:nvPr/>
          </p:nvSpPr>
          <p:spPr bwMode="auto">
            <a:xfrm>
              <a:off x="3742" y="2069"/>
              <a:ext cx="18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ko-KR" sz="16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5325" name="Text Box 12"/>
            <p:cNvSpPr txBox="1">
              <a:spLocks noChangeArrowheads="1"/>
            </p:cNvSpPr>
            <p:nvPr/>
          </p:nvSpPr>
          <p:spPr bwMode="auto">
            <a:xfrm>
              <a:off x="4785" y="2069"/>
              <a:ext cx="1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ko-KR" sz="16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5326" name="Text Box 13"/>
            <p:cNvSpPr txBox="1">
              <a:spLocks noChangeArrowheads="1"/>
            </p:cNvSpPr>
            <p:nvPr/>
          </p:nvSpPr>
          <p:spPr bwMode="auto">
            <a:xfrm>
              <a:off x="5148" y="2069"/>
              <a:ext cx="18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ko-KR" sz="16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55327" name="Text Box 14"/>
            <p:cNvSpPr txBox="1">
              <a:spLocks noChangeArrowheads="1"/>
            </p:cNvSpPr>
            <p:nvPr/>
          </p:nvSpPr>
          <p:spPr bwMode="auto">
            <a:xfrm>
              <a:off x="3061" y="1117"/>
              <a:ext cx="4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ko-KR" sz="1600">
                  <a:solidFill>
                    <a:schemeClr val="tx1"/>
                  </a:solidFill>
                </a:rPr>
                <a:t>f(x)=1</a:t>
              </a:r>
            </a:p>
          </p:txBody>
        </p:sp>
        <p:sp>
          <p:nvSpPr>
            <p:cNvPr id="55328" name="Text Box 15"/>
            <p:cNvSpPr txBox="1">
              <a:spLocks noChangeArrowheads="1"/>
            </p:cNvSpPr>
            <p:nvPr/>
          </p:nvSpPr>
          <p:spPr bwMode="auto">
            <a:xfrm>
              <a:off x="4014" y="1207"/>
              <a:ext cx="6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ko-KR" sz="1600">
                  <a:solidFill>
                    <a:schemeClr val="tx1"/>
                  </a:solidFill>
                </a:rPr>
                <a:t>E(x)=0.5</a:t>
              </a:r>
            </a:p>
          </p:txBody>
        </p:sp>
      </p:grpSp>
      <p:grpSp>
        <p:nvGrpSpPr>
          <p:cNvPr id="55305" name="Group 45"/>
          <p:cNvGrpSpPr>
            <a:grpSpLocks/>
          </p:cNvGrpSpPr>
          <p:nvPr/>
        </p:nvGrpSpPr>
        <p:grpSpPr bwMode="auto">
          <a:xfrm>
            <a:off x="5943601" y="3352800"/>
            <a:ext cx="4391025" cy="2832100"/>
            <a:chOff x="2563" y="2281"/>
            <a:chExt cx="2766" cy="1784"/>
          </a:xfrm>
        </p:grpSpPr>
        <p:sp>
          <p:nvSpPr>
            <p:cNvPr id="55307" name="Line 30"/>
            <p:cNvSpPr>
              <a:spLocks noChangeShapeType="1"/>
            </p:cNvSpPr>
            <p:nvPr/>
          </p:nvSpPr>
          <p:spPr bwMode="auto">
            <a:xfrm flipV="1">
              <a:off x="3117" y="2281"/>
              <a:ext cx="0" cy="15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8" name="Line 31"/>
            <p:cNvSpPr>
              <a:spLocks noChangeShapeType="1"/>
            </p:cNvSpPr>
            <p:nvPr/>
          </p:nvSpPr>
          <p:spPr bwMode="auto">
            <a:xfrm>
              <a:off x="2951" y="3852"/>
              <a:ext cx="2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9" name="Line 33"/>
            <p:cNvSpPr>
              <a:spLocks noChangeShapeType="1"/>
            </p:cNvSpPr>
            <p:nvPr/>
          </p:nvSpPr>
          <p:spPr bwMode="auto">
            <a:xfrm flipV="1">
              <a:off x="3878" y="2782"/>
              <a:ext cx="0" cy="107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0" name="Line 34"/>
            <p:cNvSpPr>
              <a:spLocks noChangeShapeType="1"/>
            </p:cNvSpPr>
            <p:nvPr/>
          </p:nvSpPr>
          <p:spPr bwMode="auto">
            <a:xfrm>
              <a:off x="3288" y="2523"/>
              <a:ext cx="0" cy="1329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1" name="Line 35"/>
            <p:cNvSpPr>
              <a:spLocks noChangeShapeType="1"/>
            </p:cNvSpPr>
            <p:nvPr/>
          </p:nvSpPr>
          <p:spPr bwMode="auto">
            <a:xfrm flipH="1">
              <a:off x="4777" y="3521"/>
              <a:ext cx="8" cy="331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2" name="Text Box 36"/>
            <p:cNvSpPr txBox="1">
              <a:spLocks noChangeArrowheads="1"/>
            </p:cNvSpPr>
            <p:nvPr/>
          </p:nvSpPr>
          <p:spPr bwMode="auto">
            <a:xfrm>
              <a:off x="3107" y="3852"/>
              <a:ext cx="3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ko-KR" sz="1600">
                  <a:solidFill>
                    <a:schemeClr val="tx1"/>
                  </a:solidFill>
                </a:rPr>
                <a:t>1.0</a:t>
              </a:r>
            </a:p>
          </p:txBody>
        </p:sp>
        <p:sp>
          <p:nvSpPr>
            <p:cNvPr id="55313" name="Text Box 37"/>
            <p:cNvSpPr txBox="1">
              <a:spLocks noChangeArrowheads="1"/>
            </p:cNvSpPr>
            <p:nvPr/>
          </p:nvSpPr>
          <p:spPr bwMode="auto">
            <a:xfrm>
              <a:off x="4558" y="3853"/>
              <a:ext cx="49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ko-KR" sz="1600">
                  <a:solidFill>
                    <a:schemeClr val="tx1"/>
                  </a:solidFill>
                </a:rPr>
                <a:t>2.718</a:t>
              </a:r>
            </a:p>
          </p:txBody>
        </p:sp>
        <p:sp>
          <p:nvSpPr>
            <p:cNvPr id="55314" name="Text Box 38"/>
            <p:cNvSpPr txBox="1">
              <a:spLocks noChangeArrowheads="1"/>
            </p:cNvSpPr>
            <p:nvPr/>
          </p:nvSpPr>
          <p:spPr bwMode="auto">
            <a:xfrm>
              <a:off x="5108" y="3852"/>
              <a:ext cx="2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ko-KR" sz="160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55315" name="Text Box 39"/>
            <p:cNvSpPr txBox="1">
              <a:spLocks noChangeArrowheads="1"/>
            </p:cNvSpPr>
            <p:nvPr/>
          </p:nvSpPr>
          <p:spPr bwMode="auto">
            <a:xfrm>
              <a:off x="2563" y="2353"/>
              <a:ext cx="60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ko-KR" sz="1600">
                  <a:solidFill>
                    <a:schemeClr val="tx1"/>
                  </a:solidFill>
                </a:rPr>
                <a:t>f(y)=1/y</a:t>
              </a:r>
            </a:p>
          </p:txBody>
        </p:sp>
        <p:sp>
          <p:nvSpPr>
            <p:cNvPr id="55316" name="Text Box 40"/>
            <p:cNvSpPr txBox="1">
              <a:spLocks noChangeArrowheads="1"/>
            </p:cNvSpPr>
            <p:nvPr/>
          </p:nvSpPr>
          <p:spPr bwMode="auto">
            <a:xfrm>
              <a:off x="3511" y="2492"/>
              <a:ext cx="77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ko-KR" sz="1600">
                  <a:solidFill>
                    <a:schemeClr val="tx1"/>
                  </a:solidFill>
                </a:rPr>
                <a:t>E(y)=1.718</a:t>
              </a:r>
            </a:p>
          </p:txBody>
        </p:sp>
        <p:sp>
          <p:nvSpPr>
            <p:cNvPr id="55317" name="Freeform 44"/>
            <p:cNvSpPr>
              <a:spLocks/>
            </p:cNvSpPr>
            <p:nvPr/>
          </p:nvSpPr>
          <p:spPr bwMode="auto">
            <a:xfrm>
              <a:off x="3288" y="2523"/>
              <a:ext cx="1497" cy="998"/>
            </a:xfrm>
            <a:custGeom>
              <a:avLst/>
              <a:gdLst>
                <a:gd name="T0" fmla="*/ 0 w 1497"/>
                <a:gd name="T1" fmla="*/ 0 h 998"/>
                <a:gd name="T2" fmla="*/ 454 w 1497"/>
                <a:gd name="T3" fmla="*/ 771 h 998"/>
                <a:gd name="T4" fmla="*/ 1497 w 1497"/>
                <a:gd name="T5" fmla="*/ 998 h 998"/>
                <a:gd name="T6" fmla="*/ 0 60000 65536"/>
                <a:gd name="T7" fmla="*/ 0 60000 65536"/>
                <a:gd name="T8" fmla="*/ 0 60000 65536"/>
                <a:gd name="T9" fmla="*/ 0 w 1497"/>
                <a:gd name="T10" fmla="*/ 0 h 998"/>
                <a:gd name="T11" fmla="*/ 1497 w 1497"/>
                <a:gd name="T12" fmla="*/ 998 h 9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97" h="998">
                  <a:moveTo>
                    <a:pt x="0" y="0"/>
                  </a:moveTo>
                  <a:cubicBezTo>
                    <a:pt x="102" y="302"/>
                    <a:pt x="204" y="605"/>
                    <a:pt x="454" y="771"/>
                  </a:cubicBezTo>
                  <a:cubicBezTo>
                    <a:pt x="704" y="937"/>
                    <a:pt x="1100" y="967"/>
                    <a:pt x="1497" y="9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graphicFrame>
        <p:nvGraphicFramePr>
          <p:cNvPr id="55299" name="Object 46"/>
          <p:cNvGraphicFramePr>
            <a:graphicFrameLocks noChangeAspect="1"/>
          </p:cNvGraphicFramePr>
          <p:nvPr/>
        </p:nvGraphicFramePr>
        <p:xfrm>
          <a:off x="2819401" y="3048001"/>
          <a:ext cx="28098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5" name="Equation" r:id="rId6" imgW="1473120" imgH="215640" progId="Equation.DSMT4">
                  <p:embed/>
                </p:oleObj>
              </mc:Choice>
              <mc:Fallback>
                <p:oleObj name="Equation" r:id="rId6" imgW="1473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3048001"/>
                        <a:ext cx="280987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47"/>
          <p:cNvGraphicFramePr>
            <a:graphicFrameLocks noChangeAspect="1"/>
          </p:cNvGraphicFramePr>
          <p:nvPr/>
        </p:nvGraphicFramePr>
        <p:xfrm>
          <a:off x="2819401" y="4267201"/>
          <a:ext cx="2879725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6" name="Equation" r:id="rId8" imgW="1460160" imgH="457200" progId="Equation.DSMT4">
                  <p:embed/>
                </p:oleObj>
              </mc:Choice>
              <mc:Fallback>
                <p:oleObj name="Equation" r:id="rId8" imgW="14601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4267201"/>
                        <a:ext cx="2879725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6" name="Line 48"/>
          <p:cNvSpPr>
            <a:spLocks noChangeShapeType="1"/>
          </p:cNvSpPr>
          <p:nvPr/>
        </p:nvSpPr>
        <p:spPr bwMode="auto">
          <a:xfrm>
            <a:off x="2743200" y="2895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5301" name="Object 49"/>
          <p:cNvGraphicFramePr>
            <a:graphicFrameLocks noChangeAspect="1"/>
          </p:cNvGraphicFramePr>
          <p:nvPr/>
        </p:nvGraphicFramePr>
        <p:xfrm>
          <a:off x="152400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7" name="Equation" r:id="rId10" imgW="914400" imgH="198720" progId="Equation.DSMT4">
                  <p:embed/>
                </p:oleObj>
              </mc:Choice>
              <mc:Fallback>
                <p:oleObj name="Equation" r:id="rId10" imgW="914400" imgH="19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779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7778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mtClean="0"/>
              <a:t>2.6.3 Nonlinear Functions of a Random Variable (3/3)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idx="1"/>
          </p:nvPr>
        </p:nvSpPr>
        <p:spPr>
          <a:xfrm>
            <a:off x="1992313" y="1125539"/>
            <a:ext cx="8229600" cy="5000625"/>
          </a:xfrm>
        </p:spPr>
        <p:txBody>
          <a:bodyPr/>
          <a:lstStyle/>
          <a:p>
            <a:pPr eaLnBrk="1" hangingPunct="1"/>
            <a:r>
              <a:rPr lang="en-US" altLang="ko-KR" b="1" smtClean="0"/>
              <a:t>CDF methd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mtClean="0"/>
              <a:t>The p.d.f of Y is obtained by differentiation to be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Notice that</a:t>
            </a:r>
          </a:p>
          <a:p>
            <a:pPr eaLnBrk="1" hangingPunct="1">
              <a:buFontTx/>
              <a:buNone/>
            </a:pPr>
            <a:r>
              <a:rPr lang="en-US" altLang="ko-KR" smtClean="0"/>
              <a:t>	</a:t>
            </a:r>
          </a:p>
        </p:txBody>
      </p:sp>
      <p:graphicFrame>
        <p:nvGraphicFramePr>
          <p:cNvPr id="56322" name="Object 4"/>
          <p:cNvGraphicFramePr>
            <a:graphicFrameLocks noChangeAspect="1"/>
          </p:cNvGraphicFramePr>
          <p:nvPr/>
        </p:nvGraphicFramePr>
        <p:xfrm>
          <a:off x="2640014" y="1700214"/>
          <a:ext cx="677703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8" name="Equation" r:id="rId4" imgW="3987720" imgH="241200" progId="Equation.DSMT4">
                  <p:embed/>
                </p:oleObj>
              </mc:Choice>
              <mc:Fallback>
                <p:oleObj name="Equation" r:id="rId4" imgW="3987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1700214"/>
                        <a:ext cx="677703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Object 5"/>
          <p:cNvGraphicFramePr>
            <a:graphicFrameLocks noChangeAspect="1"/>
          </p:cNvGraphicFramePr>
          <p:nvPr/>
        </p:nvGraphicFramePr>
        <p:xfrm>
          <a:off x="3838576" y="2644775"/>
          <a:ext cx="4418013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9" name="Equation" r:id="rId6" imgW="2387520" imgH="419040" progId="Equation.DSMT4">
                  <p:embed/>
                </p:oleObj>
              </mc:Choice>
              <mc:Fallback>
                <p:oleObj name="Equation" r:id="rId6" imgW="23875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576" y="2644775"/>
                        <a:ext cx="4418013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6"/>
          <p:cNvGraphicFramePr>
            <a:graphicFrameLocks noChangeAspect="1"/>
          </p:cNvGraphicFramePr>
          <p:nvPr/>
        </p:nvGraphicFramePr>
        <p:xfrm>
          <a:off x="3451225" y="3789364"/>
          <a:ext cx="530860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0" name="Equation" r:id="rId8" imgW="3124080" imgH="583920" progId="Equation.DSMT4">
                  <p:embed/>
                </p:oleObj>
              </mc:Choice>
              <mc:Fallback>
                <p:oleObj name="Equation" r:id="rId8" imgW="312408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5" y="3789364"/>
                        <a:ext cx="5308600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841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ko-KR" smtClean="0"/>
          </a:p>
        </p:txBody>
      </p:sp>
      <p:sp>
        <p:nvSpPr>
          <p:cNvPr id="5735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ko-KR" smtClean="0"/>
              <a:t>Determining the p.d.f. of nonlinear relationship between r.v.s:</a:t>
            </a:r>
          </a:p>
          <a:p>
            <a:pPr eaLnBrk="1" hangingPunct="1">
              <a:buFontTx/>
              <a:buNone/>
            </a:pPr>
            <a:r>
              <a:rPr lang="en-US" altLang="ko-KR" smtClean="0"/>
              <a:t>    Given           and                ,what is          ?</a:t>
            </a:r>
          </a:p>
          <a:p>
            <a:pPr eaLnBrk="1" hangingPunct="1">
              <a:buFontTx/>
              <a:buNone/>
            </a:pPr>
            <a:endParaRPr lang="en-US" altLang="ko-KR" smtClean="0"/>
          </a:p>
          <a:p>
            <a:pPr eaLnBrk="1" hangingPunct="1">
              <a:buFontTx/>
              <a:buNone/>
            </a:pPr>
            <a:r>
              <a:rPr lang="en-US" altLang="ko-KR" smtClean="0"/>
              <a:t>    If                       are all its real roots, that is,</a:t>
            </a:r>
          </a:p>
          <a:p>
            <a:pPr eaLnBrk="1" hangingPunct="1">
              <a:buFontTx/>
              <a:buNone/>
            </a:pPr>
            <a:endParaRPr lang="en-US" altLang="ko-KR" smtClean="0"/>
          </a:p>
          <a:p>
            <a:pPr eaLnBrk="1" hangingPunct="1">
              <a:buFontTx/>
              <a:buNone/>
            </a:pPr>
            <a:endParaRPr lang="en-US" altLang="ko-KR" smtClean="0"/>
          </a:p>
          <a:p>
            <a:pPr eaLnBrk="1" hangingPunct="1">
              <a:buFontTx/>
              <a:buNone/>
            </a:pPr>
            <a:r>
              <a:rPr lang="en-US" altLang="ko-KR" smtClean="0"/>
              <a:t>   then</a:t>
            </a:r>
          </a:p>
          <a:p>
            <a:pPr eaLnBrk="1" hangingPunct="1">
              <a:buFontTx/>
              <a:buNone/>
            </a:pPr>
            <a:r>
              <a:rPr lang="en-US" altLang="ko-KR" smtClean="0"/>
              <a:t>        </a:t>
            </a:r>
          </a:p>
          <a:p>
            <a:pPr eaLnBrk="1" hangingPunct="1">
              <a:buFontTx/>
              <a:buNone/>
            </a:pPr>
            <a:r>
              <a:rPr lang="en-US" altLang="ko-KR" smtClean="0"/>
              <a:t>        </a:t>
            </a:r>
          </a:p>
          <a:p>
            <a:pPr eaLnBrk="1" hangingPunct="1">
              <a:buFontTx/>
              <a:buNone/>
            </a:pPr>
            <a:r>
              <a:rPr lang="en-US" altLang="ko-KR" smtClean="0"/>
              <a:t>   where</a:t>
            </a:r>
          </a:p>
          <a:p>
            <a:pPr eaLnBrk="1" hangingPunct="1">
              <a:buFontTx/>
              <a:buNone/>
            </a:pPr>
            <a:r>
              <a:rPr lang="en-US" altLang="ko-KR" smtClean="0"/>
              <a:t>      </a:t>
            </a:r>
          </a:p>
        </p:txBody>
      </p:sp>
      <p:graphicFrame>
        <p:nvGraphicFramePr>
          <p:cNvPr id="57346" name="Object 4"/>
          <p:cNvGraphicFramePr>
            <a:graphicFrameLocks noChangeAspect="1"/>
          </p:cNvGraphicFramePr>
          <p:nvPr/>
        </p:nvGraphicFramePr>
        <p:xfrm>
          <a:off x="3143251" y="1989139"/>
          <a:ext cx="7921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2" name="Equation" r:id="rId4" imgW="406080" imgH="228600" progId="Equation.DSMT4">
                  <p:embed/>
                </p:oleObj>
              </mc:Choice>
              <mc:Fallback>
                <p:oleObj name="Equation" r:id="rId4" imgW="406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1989139"/>
                        <a:ext cx="79216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Object 5"/>
          <p:cNvGraphicFramePr>
            <a:graphicFrameLocks noChangeAspect="1"/>
          </p:cNvGraphicFramePr>
          <p:nvPr/>
        </p:nvGraphicFramePr>
        <p:xfrm>
          <a:off x="4583113" y="1989138"/>
          <a:ext cx="12255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3" name="Equation" r:id="rId6" imgW="622080" imgH="203040" progId="Equation.DSMT4">
                  <p:embed/>
                </p:oleObj>
              </mc:Choice>
              <mc:Fallback>
                <p:oleObj name="Equation" r:id="rId6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1989138"/>
                        <a:ext cx="12255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6"/>
          <p:cNvGraphicFramePr>
            <a:graphicFrameLocks noChangeAspect="1"/>
          </p:cNvGraphicFramePr>
          <p:nvPr/>
        </p:nvGraphicFramePr>
        <p:xfrm>
          <a:off x="6743701" y="1989139"/>
          <a:ext cx="79216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4" name="Equation" r:id="rId8" imgW="393480" imgH="228600" progId="Equation.DSMT4">
                  <p:embed/>
                </p:oleObj>
              </mc:Choice>
              <mc:Fallback>
                <p:oleObj name="Equation" r:id="rId8" imgW="393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1" y="1989139"/>
                        <a:ext cx="79216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7"/>
          <p:cNvGraphicFramePr>
            <a:graphicFrameLocks noChangeAspect="1"/>
          </p:cNvGraphicFramePr>
          <p:nvPr/>
        </p:nvGraphicFramePr>
        <p:xfrm>
          <a:off x="2782889" y="2708275"/>
          <a:ext cx="15843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5" name="Equation" r:id="rId10" imgW="736560" imgH="228600" progId="Equation.DSMT4">
                  <p:embed/>
                </p:oleObj>
              </mc:Choice>
              <mc:Fallback>
                <p:oleObj name="Equation" r:id="rId10" imgW="736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9" y="2708275"/>
                        <a:ext cx="158432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8"/>
          <p:cNvGraphicFramePr>
            <a:graphicFrameLocks noChangeAspect="1"/>
          </p:cNvGraphicFramePr>
          <p:nvPr/>
        </p:nvGraphicFramePr>
        <p:xfrm>
          <a:off x="3071814" y="3213100"/>
          <a:ext cx="38877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6" name="Equation" r:id="rId12" imgW="1815840" imgH="228600" progId="Equation.DSMT4">
                  <p:embed/>
                </p:oleObj>
              </mc:Choice>
              <mc:Fallback>
                <p:oleObj name="Equation" r:id="rId12" imgW="1815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3213100"/>
                        <a:ext cx="388778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9"/>
          <p:cNvGraphicFramePr>
            <a:graphicFrameLocks noChangeAspect="1"/>
          </p:cNvGraphicFramePr>
          <p:nvPr/>
        </p:nvGraphicFramePr>
        <p:xfrm>
          <a:off x="3071814" y="3933825"/>
          <a:ext cx="24479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7" name="Equation" r:id="rId14" imgW="1206360" imgH="444240" progId="Equation.DSMT4">
                  <p:embed/>
                </p:oleObj>
              </mc:Choice>
              <mc:Fallback>
                <p:oleObj name="Equation" r:id="rId14" imgW="12063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3933825"/>
                        <a:ext cx="2447925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10"/>
          <p:cNvGraphicFramePr>
            <a:graphicFrameLocks noChangeAspect="1"/>
          </p:cNvGraphicFramePr>
          <p:nvPr/>
        </p:nvGraphicFramePr>
        <p:xfrm>
          <a:off x="3071814" y="5157789"/>
          <a:ext cx="18002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8" name="Equation" r:id="rId16" imgW="888840" imgH="393480" progId="Equation.DSMT4">
                  <p:embed/>
                </p:oleObj>
              </mc:Choice>
              <mc:Fallback>
                <p:oleObj name="Equation" r:id="rId16" imgW="888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5157789"/>
                        <a:ext cx="180022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31567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7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ko-KR" smtClean="0"/>
          </a:p>
        </p:txBody>
      </p:sp>
      <p:sp>
        <p:nvSpPr>
          <p:cNvPr id="583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600201"/>
            <a:ext cx="8291513" cy="4525963"/>
          </a:xfrm>
        </p:spPr>
        <p:txBody>
          <a:bodyPr/>
          <a:lstStyle/>
          <a:p>
            <a:pPr eaLnBrk="1" hangingPunct="1"/>
            <a:r>
              <a:rPr lang="en-US" altLang="ko-KR" sz="1800"/>
              <a:t>Example: determine                 </a:t>
            </a:r>
          </a:p>
          <a:p>
            <a:pPr eaLnBrk="1" hangingPunct="1"/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>
              <a:buFontTx/>
              <a:buNone/>
            </a:pPr>
            <a:r>
              <a:rPr lang="en-US" altLang="ko-KR" sz="1800"/>
              <a:t>                                     -&gt; one root is possible in                          </a:t>
            </a:r>
          </a:p>
        </p:txBody>
      </p:sp>
      <p:graphicFrame>
        <p:nvGraphicFramePr>
          <p:cNvPr id="5837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351089" y="2060576"/>
          <a:ext cx="2808287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6" name="Equation" r:id="rId4" imgW="1460160" imgH="457200" progId="Equation.DSMT4">
                  <p:embed/>
                </p:oleObj>
              </mc:Choice>
              <mc:Fallback>
                <p:oleObj name="Equation" r:id="rId4" imgW="14601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2060576"/>
                        <a:ext cx="2808287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880100" y="2060575"/>
          <a:ext cx="30226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7" name="Equation" r:id="rId6" imgW="1460160" imgH="457200" progId="Equation.DSMT4">
                  <p:embed/>
                </p:oleObj>
              </mc:Choice>
              <mc:Fallback>
                <p:oleObj name="Equation" r:id="rId6" imgW="14601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2060575"/>
                        <a:ext cx="30226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10"/>
          <p:cNvGraphicFramePr>
            <a:graphicFrameLocks noChangeAspect="1"/>
          </p:cNvGraphicFramePr>
          <p:nvPr/>
        </p:nvGraphicFramePr>
        <p:xfrm>
          <a:off x="4583113" y="1557339"/>
          <a:ext cx="79216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8" name="Equation" r:id="rId8" imgW="393480" imgH="228600" progId="Equation.DSMT4">
                  <p:embed/>
                </p:oleObj>
              </mc:Choice>
              <mc:Fallback>
                <p:oleObj name="Equation" r:id="rId8" imgW="393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1557339"/>
                        <a:ext cx="79216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11"/>
          <p:cNvGraphicFramePr>
            <a:graphicFrameLocks noChangeAspect="1"/>
          </p:cNvGraphicFramePr>
          <p:nvPr/>
        </p:nvGraphicFramePr>
        <p:xfrm>
          <a:off x="2351089" y="3213101"/>
          <a:ext cx="209867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9" name="Equation" r:id="rId10" imgW="838080" imgH="457200" progId="Equation.DSMT4">
                  <p:embed/>
                </p:oleObj>
              </mc:Choice>
              <mc:Fallback>
                <p:oleObj name="Equation" r:id="rId10" imgW="8380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3213101"/>
                        <a:ext cx="2098675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12"/>
          <p:cNvGraphicFramePr>
            <a:graphicFrameLocks noChangeAspect="1"/>
          </p:cNvGraphicFramePr>
          <p:nvPr/>
        </p:nvGraphicFramePr>
        <p:xfrm>
          <a:off x="2351089" y="4437063"/>
          <a:ext cx="151288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0" name="Equation" r:id="rId12" imgW="761760" imgH="393480" progId="Equation.DSMT4">
                  <p:embed/>
                </p:oleObj>
              </mc:Choice>
              <mc:Fallback>
                <p:oleObj name="Equation" r:id="rId12" imgW="761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4437063"/>
                        <a:ext cx="1512887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13"/>
          <p:cNvGraphicFramePr>
            <a:graphicFrameLocks noChangeAspect="1"/>
          </p:cNvGraphicFramePr>
          <p:nvPr/>
        </p:nvGraphicFramePr>
        <p:xfrm>
          <a:off x="2351088" y="5300664"/>
          <a:ext cx="194310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1" name="Equation" r:id="rId14" imgW="1015920" imgH="419040" progId="Equation.DSMT4">
                  <p:embed/>
                </p:oleObj>
              </mc:Choice>
              <mc:Fallback>
                <p:oleObj name="Equation" r:id="rId14" imgW="10159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5300664"/>
                        <a:ext cx="1943100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6" name="Object 14"/>
          <p:cNvGraphicFramePr>
            <a:graphicFrameLocks noChangeAspect="1"/>
          </p:cNvGraphicFramePr>
          <p:nvPr/>
        </p:nvGraphicFramePr>
        <p:xfrm>
          <a:off x="7751764" y="3933825"/>
          <a:ext cx="11525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2" name="Equation" r:id="rId16" imgW="545760" imgH="177480" progId="Equation.DSMT4">
                  <p:embed/>
                </p:oleObj>
              </mc:Choice>
              <mc:Fallback>
                <p:oleObj name="Equation" r:id="rId16" imgW="5457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64" y="3933825"/>
                        <a:ext cx="115252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74543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930275"/>
          </a:xfrm>
        </p:spPr>
        <p:txBody>
          <a:bodyPr/>
          <a:lstStyle/>
          <a:p>
            <a:pPr algn="ctr"/>
            <a:r>
              <a:rPr lang="en-I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alt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059" y="1143000"/>
            <a:ext cx="10219765" cy="52133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Books:</a:t>
            </a:r>
          </a:p>
          <a:p>
            <a:pPr algn="just"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Hastie, Trevor, et al., The elements of statistical learning. Vol. 2. No. 1. New  York: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Publisher: Springer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Edition: Second Edition (2009), ISBN: 978-0387848570</a:t>
            </a:r>
          </a:p>
          <a:p>
            <a:pPr algn="just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Statistics for Data Scientists: 50 Essential Concepts, Authors: Peter Bruce,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Publisher: O'Reilly Media, Edition: Second Edition (2020), ISBN: 978-1492072942</a:t>
            </a:r>
          </a:p>
          <a:p>
            <a:pPr marL="0" indent="0">
              <a:buNone/>
              <a:defRPr/>
            </a:pPr>
            <a:endParaRPr lang="en-IN" sz="2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Research Papers:</a:t>
            </a:r>
          </a:p>
          <a:p>
            <a:pPr algn="just"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Carmichael, Iain, and J. S. Marron. "Data science vs. statistics: two cultures?." 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Japanese Journal of Statistics and Data Science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1.1 (2018): 117-138.</a:t>
            </a:r>
          </a:p>
          <a:p>
            <a:pPr algn="just"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Hardin, Johanna, et al. "Data science in statistics curricula: Preparing students to “think with data”." 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American Statistician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69.4 (2015): 343-353.</a:t>
            </a:r>
          </a:p>
          <a:p>
            <a:pPr marL="342900" lvl="1" indent="0">
              <a:buNone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Websites: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  <a:hlinkClick r:id="rId2"/>
              </a:rPr>
              <a:t>https://365datascience.com/resources-center/course-notes/statistics/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  <a:hlinkClick r:id="rId3"/>
              </a:rPr>
              <a:t>https://www.geeksforgeeks.org/7-basic-statistics-concepts-for-data-science/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Videos:</a:t>
            </a:r>
          </a:p>
          <a:p>
            <a:pPr marL="210741" lvl="1"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https://www.youtube.com/playlist?list=PLZ2ps__7DhBYrMs3zybOqr1DzMFCX49xG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1EE34-0EF0-47F4-83FB-27489DAC208F}" type="slidenum">
              <a:rPr 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65</a:t>
            </a:fld>
            <a:endParaRPr lang="en-US">
              <a:solidFill>
                <a:schemeClr val="tx1">
                  <a:tint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90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/>
            </a:extLst>
          </p:cNvPr>
          <p:cNvSpPr/>
          <p:nvPr/>
        </p:nvSpPr>
        <p:spPr>
          <a:xfrm>
            <a:off x="1524000" y="857251"/>
            <a:ext cx="9144000" cy="3514725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8534400" y="857250"/>
            <a:ext cx="1371600" cy="1371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9150351" y="857251"/>
            <a:ext cx="498475" cy="4984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2074863" y="5578475"/>
            <a:ext cx="417512" cy="41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1817688" y="4703764"/>
            <a:ext cx="1295400" cy="129698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855" name="Title 1"/>
          <p:cNvSpPr txBox="1">
            <a:spLocks/>
          </p:cNvSpPr>
          <p:nvPr/>
        </p:nvSpPr>
        <p:spPr bwMode="auto">
          <a:xfrm>
            <a:off x="2638426" y="2544764"/>
            <a:ext cx="8043863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6000">
                <a:solidFill>
                  <a:srgbClr val="FFFFFF"/>
                </a:solidFill>
                <a:latin typeface="Casper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/>
            </a:extLst>
          </p:cNvPr>
          <p:cNvSpPr/>
          <p:nvPr/>
        </p:nvSpPr>
        <p:spPr>
          <a:xfrm>
            <a:off x="3505200" y="1768475"/>
            <a:ext cx="1822450" cy="241935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/>
            </a:extLst>
          </p:cNvPr>
          <p:cNvSpPr/>
          <p:nvPr/>
        </p:nvSpPr>
        <p:spPr>
          <a:xfrm>
            <a:off x="3697289" y="1768475"/>
            <a:ext cx="1824037" cy="241935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 Light"/>
            </a:endParaRPr>
          </a:p>
        </p:txBody>
      </p:sp>
      <p:grpSp>
        <p:nvGrpSpPr>
          <p:cNvPr id="78858" name="Group 28"/>
          <p:cNvGrpSpPr>
            <a:grpSpLocks/>
          </p:cNvGrpSpPr>
          <p:nvPr/>
        </p:nvGrpSpPr>
        <p:grpSpPr bwMode="auto">
          <a:xfrm>
            <a:off x="1701801" y="971551"/>
            <a:ext cx="307975" cy="1209675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3821" y="0"/>
              <a:ext cx="219636" cy="21095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821" y="408875"/>
              <a:ext cx="219636" cy="49420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5"/>
              <a:ext cx="217372" cy="2204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aphicFrame>
          <p:nvGraphicFramePr>
            <p:cNvPr id="78863" name="Object 32"/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9" name="CorelDRAW" r:id="rId3" imgW="2169000" imgH="2169360" progId="">
                    <p:embed/>
                  </p:oleObj>
                </mc:Choice>
                <mc:Fallback>
                  <p:oleObj name="CorelDRAW" r:id="rId3" imgW="2169000" imgH="216936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859" name="Rectangle 1"/>
          <p:cNvSpPr>
            <a:spLocks noChangeArrowheads="1"/>
          </p:cNvSpPr>
          <p:nvPr/>
        </p:nvSpPr>
        <p:spPr bwMode="auto">
          <a:xfrm>
            <a:off x="4610100" y="4903789"/>
            <a:ext cx="35734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sper"/>
                <a:cs typeface="Segoe UI" panose="020B0502040204020203" pitchFamily="34" charset="0"/>
              </a:rPr>
              <a:t>For queries</a:t>
            </a:r>
          </a:p>
          <a:p>
            <a:pPr eaLnBrk="1" hangingPunct="1"/>
            <a:r>
              <a:rPr lang="en-US" altLang="en-US">
                <a:latin typeface="Casper"/>
                <a:cs typeface="Segoe UI" panose="020B0502040204020203" pitchFamily="34" charset="0"/>
              </a:rPr>
              <a:t>Email: madan.e13485@cumail.in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25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800"/>
              <a:t>2.1 Discrete Random Variable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2.1.1 Definition of a Random Variable (1/2)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002588" cy="4525963"/>
          </a:xfrm>
        </p:spPr>
        <p:txBody>
          <a:bodyPr/>
          <a:lstStyle/>
          <a:p>
            <a:pPr eaLnBrk="1" hangingPunct="1"/>
            <a:r>
              <a:rPr lang="en-US" altLang="ko-KR" smtClean="0"/>
              <a:t>Random variable </a:t>
            </a:r>
          </a:p>
          <a:p>
            <a:pPr lvl="1" eaLnBrk="1" hangingPunct="1"/>
            <a:r>
              <a:rPr lang="en-US" altLang="ko-KR" smtClean="0"/>
              <a:t>A numerical value to each outcome of a particular experiment</a:t>
            </a:r>
          </a:p>
          <a:p>
            <a:pPr eaLnBrk="1" hangingPunct="1"/>
            <a:endParaRPr lang="en-US" altLang="ko-KR" smtClean="0"/>
          </a:p>
        </p:txBody>
      </p:sp>
      <p:grpSp>
        <p:nvGrpSpPr>
          <p:cNvPr id="1030" name="Group 13"/>
          <p:cNvGrpSpPr>
            <a:grpSpLocks/>
          </p:cNvGrpSpPr>
          <p:nvPr/>
        </p:nvGrpSpPr>
        <p:grpSpPr bwMode="auto">
          <a:xfrm>
            <a:off x="2640014" y="2781301"/>
            <a:ext cx="7127875" cy="3546475"/>
            <a:chOff x="567" y="527"/>
            <a:chExt cx="4672" cy="3492"/>
          </a:xfrm>
        </p:grpSpPr>
        <p:graphicFrame>
          <p:nvGraphicFramePr>
            <p:cNvPr id="1026" name="Object 14"/>
            <p:cNvGraphicFramePr>
              <a:graphicFrameLocks noChangeAspect="1"/>
            </p:cNvGraphicFramePr>
            <p:nvPr/>
          </p:nvGraphicFramePr>
          <p:xfrm>
            <a:off x="4694" y="572"/>
            <a:ext cx="151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2" name="Equation" r:id="rId4" imgW="177480" imgH="164880" progId="Equation.DSMT4">
                    <p:embed/>
                  </p:oleObj>
                </mc:Choice>
                <mc:Fallback>
                  <p:oleObj name="Equation" r:id="rId4" imgW="1774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572"/>
                          <a:ext cx="151" cy="1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1" name="Rectangle 15"/>
            <p:cNvSpPr>
              <a:spLocks noChangeArrowheads="1"/>
            </p:cNvSpPr>
            <p:nvPr/>
          </p:nvSpPr>
          <p:spPr bwMode="auto">
            <a:xfrm>
              <a:off x="703" y="527"/>
              <a:ext cx="4264" cy="16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32" name="Line 16"/>
            <p:cNvSpPr>
              <a:spLocks noChangeShapeType="1"/>
            </p:cNvSpPr>
            <p:nvPr/>
          </p:nvSpPr>
          <p:spPr bwMode="auto">
            <a:xfrm>
              <a:off x="567" y="3521"/>
              <a:ext cx="45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Line 17"/>
            <p:cNvSpPr>
              <a:spLocks noChangeShapeType="1"/>
            </p:cNvSpPr>
            <p:nvPr/>
          </p:nvSpPr>
          <p:spPr bwMode="auto">
            <a:xfrm>
              <a:off x="3198" y="343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18"/>
            <p:cNvSpPr>
              <a:spLocks noChangeShapeType="1"/>
            </p:cNvSpPr>
            <p:nvPr/>
          </p:nvSpPr>
          <p:spPr bwMode="auto">
            <a:xfrm>
              <a:off x="2744" y="343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Line 19"/>
            <p:cNvSpPr>
              <a:spLocks noChangeShapeType="1"/>
            </p:cNvSpPr>
            <p:nvPr/>
          </p:nvSpPr>
          <p:spPr bwMode="auto">
            <a:xfrm>
              <a:off x="4059" y="343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Line 20"/>
            <p:cNvSpPr>
              <a:spLocks noChangeShapeType="1"/>
            </p:cNvSpPr>
            <p:nvPr/>
          </p:nvSpPr>
          <p:spPr bwMode="auto">
            <a:xfrm>
              <a:off x="3651" y="343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Line 21"/>
            <p:cNvSpPr>
              <a:spLocks noChangeShapeType="1"/>
            </p:cNvSpPr>
            <p:nvPr/>
          </p:nvSpPr>
          <p:spPr bwMode="auto">
            <a:xfrm>
              <a:off x="2290" y="343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Line 22"/>
            <p:cNvSpPr>
              <a:spLocks noChangeShapeType="1"/>
            </p:cNvSpPr>
            <p:nvPr/>
          </p:nvSpPr>
          <p:spPr bwMode="auto">
            <a:xfrm>
              <a:off x="1837" y="343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Line 23"/>
            <p:cNvSpPr>
              <a:spLocks noChangeShapeType="1"/>
            </p:cNvSpPr>
            <p:nvPr/>
          </p:nvSpPr>
          <p:spPr bwMode="auto">
            <a:xfrm>
              <a:off x="1383" y="343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Oval 24"/>
            <p:cNvSpPr>
              <a:spLocks noChangeArrowheads="1"/>
            </p:cNvSpPr>
            <p:nvPr/>
          </p:nvSpPr>
          <p:spPr bwMode="auto">
            <a:xfrm>
              <a:off x="1156" y="890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41" name="Oval 25"/>
            <p:cNvSpPr>
              <a:spLocks noChangeArrowheads="1"/>
            </p:cNvSpPr>
            <p:nvPr/>
          </p:nvSpPr>
          <p:spPr bwMode="auto">
            <a:xfrm>
              <a:off x="1428" y="1207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42" name="Oval 26"/>
            <p:cNvSpPr>
              <a:spLocks noChangeArrowheads="1"/>
            </p:cNvSpPr>
            <p:nvPr/>
          </p:nvSpPr>
          <p:spPr bwMode="auto">
            <a:xfrm>
              <a:off x="1836" y="935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43" name="Oval 27"/>
            <p:cNvSpPr>
              <a:spLocks noChangeArrowheads="1"/>
            </p:cNvSpPr>
            <p:nvPr/>
          </p:nvSpPr>
          <p:spPr bwMode="auto">
            <a:xfrm>
              <a:off x="1973" y="102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44" name="Oval 28"/>
            <p:cNvSpPr>
              <a:spLocks noChangeArrowheads="1"/>
            </p:cNvSpPr>
            <p:nvPr/>
          </p:nvSpPr>
          <p:spPr bwMode="auto">
            <a:xfrm>
              <a:off x="2290" y="1389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45" name="Oval 29"/>
            <p:cNvSpPr>
              <a:spLocks noChangeArrowheads="1"/>
            </p:cNvSpPr>
            <p:nvPr/>
          </p:nvSpPr>
          <p:spPr bwMode="auto">
            <a:xfrm>
              <a:off x="3152" y="890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46" name="Oval 30"/>
            <p:cNvSpPr>
              <a:spLocks noChangeArrowheads="1"/>
            </p:cNvSpPr>
            <p:nvPr/>
          </p:nvSpPr>
          <p:spPr bwMode="auto">
            <a:xfrm>
              <a:off x="3515" y="1253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47" name="Oval 31"/>
            <p:cNvSpPr>
              <a:spLocks noChangeArrowheads="1"/>
            </p:cNvSpPr>
            <p:nvPr/>
          </p:nvSpPr>
          <p:spPr bwMode="auto">
            <a:xfrm>
              <a:off x="4150" y="981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48" name="Text Box 32"/>
            <p:cNvSpPr txBox="1">
              <a:spLocks noChangeArrowheads="1"/>
            </p:cNvSpPr>
            <p:nvPr/>
          </p:nvSpPr>
          <p:spPr bwMode="auto">
            <a:xfrm>
              <a:off x="2654" y="3656"/>
              <a:ext cx="181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ko-KR" sz="18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49" name="Text Box 33"/>
            <p:cNvSpPr txBox="1">
              <a:spLocks noChangeArrowheads="1"/>
            </p:cNvSpPr>
            <p:nvPr/>
          </p:nvSpPr>
          <p:spPr bwMode="auto">
            <a:xfrm>
              <a:off x="3560" y="3656"/>
              <a:ext cx="136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ko-KR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50" name="Text Box 34"/>
            <p:cNvSpPr txBox="1">
              <a:spLocks noChangeArrowheads="1"/>
            </p:cNvSpPr>
            <p:nvPr/>
          </p:nvSpPr>
          <p:spPr bwMode="auto">
            <a:xfrm>
              <a:off x="3107" y="3653"/>
              <a:ext cx="136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ko-KR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51" name="Text Box 35"/>
            <p:cNvSpPr txBox="1">
              <a:spLocks noChangeArrowheads="1"/>
            </p:cNvSpPr>
            <p:nvPr/>
          </p:nvSpPr>
          <p:spPr bwMode="auto">
            <a:xfrm>
              <a:off x="3969" y="3658"/>
              <a:ext cx="136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ko-KR" sz="1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52" name="Text Box 36"/>
            <p:cNvSpPr txBox="1">
              <a:spLocks noChangeArrowheads="1"/>
            </p:cNvSpPr>
            <p:nvPr/>
          </p:nvSpPr>
          <p:spPr bwMode="auto">
            <a:xfrm>
              <a:off x="2109" y="3653"/>
              <a:ext cx="317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ko-KR" sz="1800">
                  <a:solidFill>
                    <a:schemeClr val="tx1"/>
                  </a:solidFill>
                </a:rPr>
                <a:t>-1</a:t>
              </a:r>
            </a:p>
          </p:txBody>
        </p:sp>
        <p:sp>
          <p:nvSpPr>
            <p:cNvPr id="1053" name="Text Box 37"/>
            <p:cNvSpPr txBox="1">
              <a:spLocks noChangeArrowheads="1"/>
            </p:cNvSpPr>
            <p:nvPr/>
          </p:nvSpPr>
          <p:spPr bwMode="auto">
            <a:xfrm>
              <a:off x="1655" y="3653"/>
              <a:ext cx="363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ko-KR" sz="1800">
                  <a:solidFill>
                    <a:schemeClr val="tx1"/>
                  </a:solidFill>
                </a:rPr>
                <a:t>-2</a:t>
              </a:r>
            </a:p>
          </p:txBody>
        </p:sp>
        <p:sp>
          <p:nvSpPr>
            <p:cNvPr id="1054" name="Text Box 38"/>
            <p:cNvSpPr txBox="1">
              <a:spLocks noChangeArrowheads="1"/>
            </p:cNvSpPr>
            <p:nvPr/>
          </p:nvSpPr>
          <p:spPr bwMode="auto">
            <a:xfrm>
              <a:off x="1202" y="3653"/>
              <a:ext cx="316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ko-KR" sz="1800">
                  <a:solidFill>
                    <a:schemeClr val="tx1"/>
                  </a:solidFill>
                </a:rPr>
                <a:t>-3</a:t>
              </a:r>
            </a:p>
          </p:txBody>
        </p:sp>
        <p:graphicFrame>
          <p:nvGraphicFramePr>
            <p:cNvPr id="1027" name="Object 39"/>
            <p:cNvGraphicFramePr>
              <a:graphicFrameLocks noChangeAspect="1"/>
            </p:cNvGraphicFramePr>
            <p:nvPr/>
          </p:nvGraphicFramePr>
          <p:xfrm>
            <a:off x="5076" y="3294"/>
            <a:ext cx="163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3" name="Equation" r:id="rId6" imgW="164880" imgH="164880" progId="Equation.DSMT4">
                    <p:embed/>
                  </p:oleObj>
                </mc:Choice>
                <mc:Fallback>
                  <p:oleObj name="Equation" r:id="rId6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6" y="3294"/>
                          <a:ext cx="163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5" name="Freeform 40"/>
            <p:cNvSpPr>
              <a:spLocks/>
            </p:cNvSpPr>
            <p:nvPr/>
          </p:nvSpPr>
          <p:spPr bwMode="auto">
            <a:xfrm>
              <a:off x="786" y="935"/>
              <a:ext cx="370" cy="2586"/>
            </a:xfrm>
            <a:custGeom>
              <a:avLst/>
              <a:gdLst>
                <a:gd name="T0" fmla="*/ 370 w 370"/>
                <a:gd name="T1" fmla="*/ 0 h 2586"/>
                <a:gd name="T2" fmla="*/ 7 w 370"/>
                <a:gd name="T3" fmla="*/ 1406 h 2586"/>
                <a:gd name="T4" fmla="*/ 325 w 370"/>
                <a:gd name="T5" fmla="*/ 2586 h 2586"/>
                <a:gd name="T6" fmla="*/ 0 60000 65536"/>
                <a:gd name="T7" fmla="*/ 0 60000 65536"/>
                <a:gd name="T8" fmla="*/ 0 60000 65536"/>
                <a:gd name="T9" fmla="*/ 0 w 370"/>
                <a:gd name="T10" fmla="*/ 0 h 2586"/>
                <a:gd name="T11" fmla="*/ 370 w 370"/>
                <a:gd name="T12" fmla="*/ 2586 h 25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0" h="2586">
                  <a:moveTo>
                    <a:pt x="370" y="0"/>
                  </a:moveTo>
                  <a:cubicBezTo>
                    <a:pt x="192" y="487"/>
                    <a:pt x="14" y="975"/>
                    <a:pt x="7" y="1406"/>
                  </a:cubicBezTo>
                  <a:cubicBezTo>
                    <a:pt x="0" y="1837"/>
                    <a:pt x="265" y="2397"/>
                    <a:pt x="325" y="258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56" name="Freeform 41"/>
            <p:cNvSpPr>
              <a:spLocks/>
            </p:cNvSpPr>
            <p:nvPr/>
          </p:nvSpPr>
          <p:spPr bwMode="auto">
            <a:xfrm>
              <a:off x="1277" y="1253"/>
              <a:ext cx="242" cy="2268"/>
            </a:xfrm>
            <a:custGeom>
              <a:avLst/>
              <a:gdLst>
                <a:gd name="T0" fmla="*/ 152 w 242"/>
                <a:gd name="T1" fmla="*/ 0 h 2268"/>
                <a:gd name="T2" fmla="*/ 15 w 242"/>
                <a:gd name="T3" fmla="*/ 1497 h 2268"/>
                <a:gd name="T4" fmla="*/ 242 w 242"/>
                <a:gd name="T5" fmla="*/ 2268 h 2268"/>
                <a:gd name="T6" fmla="*/ 0 60000 65536"/>
                <a:gd name="T7" fmla="*/ 0 60000 65536"/>
                <a:gd name="T8" fmla="*/ 0 60000 65536"/>
                <a:gd name="T9" fmla="*/ 0 w 242"/>
                <a:gd name="T10" fmla="*/ 0 h 2268"/>
                <a:gd name="T11" fmla="*/ 242 w 242"/>
                <a:gd name="T12" fmla="*/ 2268 h 22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2" h="2268">
                  <a:moveTo>
                    <a:pt x="152" y="0"/>
                  </a:moveTo>
                  <a:cubicBezTo>
                    <a:pt x="76" y="559"/>
                    <a:pt x="0" y="1119"/>
                    <a:pt x="15" y="1497"/>
                  </a:cubicBezTo>
                  <a:cubicBezTo>
                    <a:pt x="30" y="1875"/>
                    <a:pt x="204" y="2155"/>
                    <a:pt x="242" y="22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57" name="Freeform 42"/>
            <p:cNvSpPr>
              <a:spLocks/>
            </p:cNvSpPr>
            <p:nvPr/>
          </p:nvSpPr>
          <p:spPr bwMode="auto">
            <a:xfrm>
              <a:off x="1671" y="981"/>
              <a:ext cx="347" cy="2540"/>
            </a:xfrm>
            <a:custGeom>
              <a:avLst/>
              <a:gdLst>
                <a:gd name="T0" fmla="*/ 166 w 347"/>
                <a:gd name="T1" fmla="*/ 0 h 2540"/>
                <a:gd name="T2" fmla="*/ 30 w 347"/>
                <a:gd name="T3" fmla="*/ 1723 h 2540"/>
                <a:gd name="T4" fmla="*/ 347 w 347"/>
                <a:gd name="T5" fmla="*/ 2540 h 2540"/>
                <a:gd name="T6" fmla="*/ 0 60000 65536"/>
                <a:gd name="T7" fmla="*/ 0 60000 65536"/>
                <a:gd name="T8" fmla="*/ 0 60000 65536"/>
                <a:gd name="T9" fmla="*/ 0 w 347"/>
                <a:gd name="T10" fmla="*/ 0 h 2540"/>
                <a:gd name="T11" fmla="*/ 347 w 347"/>
                <a:gd name="T12" fmla="*/ 2540 h 25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7" h="2540">
                  <a:moveTo>
                    <a:pt x="166" y="0"/>
                  </a:moveTo>
                  <a:cubicBezTo>
                    <a:pt x="83" y="650"/>
                    <a:pt x="0" y="1300"/>
                    <a:pt x="30" y="1723"/>
                  </a:cubicBezTo>
                  <a:cubicBezTo>
                    <a:pt x="60" y="2146"/>
                    <a:pt x="203" y="2343"/>
                    <a:pt x="347" y="25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58" name="Freeform 43"/>
            <p:cNvSpPr>
              <a:spLocks/>
            </p:cNvSpPr>
            <p:nvPr/>
          </p:nvSpPr>
          <p:spPr bwMode="auto">
            <a:xfrm>
              <a:off x="2018" y="1071"/>
              <a:ext cx="46" cy="2450"/>
            </a:xfrm>
            <a:custGeom>
              <a:avLst/>
              <a:gdLst>
                <a:gd name="T0" fmla="*/ 0 w 46"/>
                <a:gd name="T1" fmla="*/ 0 h 2450"/>
                <a:gd name="T2" fmla="*/ 46 w 46"/>
                <a:gd name="T3" fmla="*/ 1633 h 2450"/>
                <a:gd name="T4" fmla="*/ 0 w 46"/>
                <a:gd name="T5" fmla="*/ 2450 h 2450"/>
                <a:gd name="T6" fmla="*/ 0 60000 65536"/>
                <a:gd name="T7" fmla="*/ 0 60000 65536"/>
                <a:gd name="T8" fmla="*/ 0 60000 65536"/>
                <a:gd name="T9" fmla="*/ 0 w 46"/>
                <a:gd name="T10" fmla="*/ 0 h 2450"/>
                <a:gd name="T11" fmla="*/ 46 w 46"/>
                <a:gd name="T12" fmla="*/ 2450 h 24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" h="2450">
                  <a:moveTo>
                    <a:pt x="0" y="0"/>
                  </a:moveTo>
                  <a:cubicBezTo>
                    <a:pt x="23" y="612"/>
                    <a:pt x="46" y="1225"/>
                    <a:pt x="46" y="1633"/>
                  </a:cubicBezTo>
                  <a:cubicBezTo>
                    <a:pt x="46" y="2041"/>
                    <a:pt x="15" y="2314"/>
                    <a:pt x="0" y="245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59" name="Freeform 44"/>
            <p:cNvSpPr>
              <a:spLocks/>
            </p:cNvSpPr>
            <p:nvPr/>
          </p:nvSpPr>
          <p:spPr bwMode="auto">
            <a:xfrm>
              <a:off x="2336" y="1434"/>
              <a:ext cx="272" cy="2087"/>
            </a:xfrm>
            <a:custGeom>
              <a:avLst/>
              <a:gdLst>
                <a:gd name="T0" fmla="*/ 0 w 272"/>
                <a:gd name="T1" fmla="*/ 0 h 2087"/>
                <a:gd name="T2" fmla="*/ 226 w 272"/>
                <a:gd name="T3" fmla="*/ 1406 h 2087"/>
                <a:gd name="T4" fmla="*/ 272 w 272"/>
                <a:gd name="T5" fmla="*/ 2087 h 2087"/>
                <a:gd name="T6" fmla="*/ 0 60000 65536"/>
                <a:gd name="T7" fmla="*/ 0 60000 65536"/>
                <a:gd name="T8" fmla="*/ 0 60000 65536"/>
                <a:gd name="T9" fmla="*/ 0 w 272"/>
                <a:gd name="T10" fmla="*/ 0 h 2087"/>
                <a:gd name="T11" fmla="*/ 272 w 272"/>
                <a:gd name="T12" fmla="*/ 2087 h 20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2" h="2087">
                  <a:moveTo>
                    <a:pt x="0" y="0"/>
                  </a:moveTo>
                  <a:cubicBezTo>
                    <a:pt x="90" y="529"/>
                    <a:pt x="181" y="1058"/>
                    <a:pt x="226" y="1406"/>
                  </a:cubicBezTo>
                  <a:cubicBezTo>
                    <a:pt x="271" y="1754"/>
                    <a:pt x="272" y="1974"/>
                    <a:pt x="272" y="208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60" name="Freeform 45"/>
            <p:cNvSpPr>
              <a:spLocks/>
            </p:cNvSpPr>
            <p:nvPr/>
          </p:nvSpPr>
          <p:spPr bwMode="auto">
            <a:xfrm>
              <a:off x="3198" y="935"/>
              <a:ext cx="256" cy="2586"/>
            </a:xfrm>
            <a:custGeom>
              <a:avLst/>
              <a:gdLst>
                <a:gd name="T0" fmla="*/ 0 w 256"/>
                <a:gd name="T1" fmla="*/ 0 h 2586"/>
                <a:gd name="T2" fmla="*/ 226 w 256"/>
                <a:gd name="T3" fmla="*/ 1543 h 2586"/>
                <a:gd name="T4" fmla="*/ 181 w 256"/>
                <a:gd name="T5" fmla="*/ 2586 h 2586"/>
                <a:gd name="T6" fmla="*/ 0 60000 65536"/>
                <a:gd name="T7" fmla="*/ 0 60000 65536"/>
                <a:gd name="T8" fmla="*/ 0 60000 65536"/>
                <a:gd name="T9" fmla="*/ 0 w 256"/>
                <a:gd name="T10" fmla="*/ 0 h 2586"/>
                <a:gd name="T11" fmla="*/ 256 w 256"/>
                <a:gd name="T12" fmla="*/ 2586 h 25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" h="2586">
                  <a:moveTo>
                    <a:pt x="0" y="0"/>
                  </a:moveTo>
                  <a:cubicBezTo>
                    <a:pt x="98" y="556"/>
                    <a:pt x="196" y="1112"/>
                    <a:pt x="226" y="1543"/>
                  </a:cubicBezTo>
                  <a:cubicBezTo>
                    <a:pt x="256" y="1974"/>
                    <a:pt x="218" y="2280"/>
                    <a:pt x="181" y="258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61" name="Freeform 46"/>
            <p:cNvSpPr>
              <a:spLocks/>
            </p:cNvSpPr>
            <p:nvPr/>
          </p:nvSpPr>
          <p:spPr bwMode="auto">
            <a:xfrm>
              <a:off x="3560" y="1298"/>
              <a:ext cx="363" cy="2223"/>
            </a:xfrm>
            <a:custGeom>
              <a:avLst/>
              <a:gdLst>
                <a:gd name="T0" fmla="*/ 0 w 363"/>
                <a:gd name="T1" fmla="*/ 0 h 2223"/>
                <a:gd name="T2" fmla="*/ 318 w 363"/>
                <a:gd name="T3" fmla="*/ 1497 h 2223"/>
                <a:gd name="T4" fmla="*/ 273 w 363"/>
                <a:gd name="T5" fmla="*/ 2223 h 2223"/>
                <a:gd name="T6" fmla="*/ 0 60000 65536"/>
                <a:gd name="T7" fmla="*/ 0 60000 65536"/>
                <a:gd name="T8" fmla="*/ 0 60000 65536"/>
                <a:gd name="T9" fmla="*/ 0 w 363"/>
                <a:gd name="T10" fmla="*/ 0 h 2223"/>
                <a:gd name="T11" fmla="*/ 363 w 363"/>
                <a:gd name="T12" fmla="*/ 2223 h 22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2223">
                  <a:moveTo>
                    <a:pt x="0" y="0"/>
                  </a:moveTo>
                  <a:cubicBezTo>
                    <a:pt x="136" y="563"/>
                    <a:pt x="273" y="1127"/>
                    <a:pt x="318" y="1497"/>
                  </a:cubicBezTo>
                  <a:cubicBezTo>
                    <a:pt x="363" y="1867"/>
                    <a:pt x="318" y="2045"/>
                    <a:pt x="273" y="222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62" name="Freeform 47"/>
            <p:cNvSpPr>
              <a:spLocks/>
            </p:cNvSpPr>
            <p:nvPr/>
          </p:nvSpPr>
          <p:spPr bwMode="auto">
            <a:xfrm>
              <a:off x="4195" y="1026"/>
              <a:ext cx="537" cy="2495"/>
            </a:xfrm>
            <a:custGeom>
              <a:avLst/>
              <a:gdLst>
                <a:gd name="T0" fmla="*/ 0 w 537"/>
                <a:gd name="T1" fmla="*/ 0 h 2495"/>
                <a:gd name="T2" fmla="*/ 499 w 537"/>
                <a:gd name="T3" fmla="*/ 1315 h 2495"/>
                <a:gd name="T4" fmla="*/ 227 w 537"/>
                <a:gd name="T5" fmla="*/ 2495 h 2495"/>
                <a:gd name="T6" fmla="*/ 0 60000 65536"/>
                <a:gd name="T7" fmla="*/ 0 60000 65536"/>
                <a:gd name="T8" fmla="*/ 0 60000 65536"/>
                <a:gd name="T9" fmla="*/ 0 w 537"/>
                <a:gd name="T10" fmla="*/ 0 h 2495"/>
                <a:gd name="T11" fmla="*/ 537 w 537"/>
                <a:gd name="T12" fmla="*/ 2495 h 24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7" h="2495">
                  <a:moveTo>
                    <a:pt x="0" y="0"/>
                  </a:moveTo>
                  <a:cubicBezTo>
                    <a:pt x="230" y="449"/>
                    <a:pt x="461" y="899"/>
                    <a:pt x="499" y="1315"/>
                  </a:cubicBezTo>
                  <a:cubicBezTo>
                    <a:pt x="537" y="1731"/>
                    <a:pt x="382" y="2113"/>
                    <a:pt x="227" y="249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3300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641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2.1.1 Definition of a Random Variable (2/2)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218488" cy="4525963"/>
          </a:xfrm>
        </p:spPr>
        <p:txBody>
          <a:bodyPr/>
          <a:lstStyle/>
          <a:p>
            <a:pPr eaLnBrk="1" hangingPunct="1"/>
            <a:r>
              <a:rPr lang="en-US" altLang="ko-KR" smtClean="0"/>
              <a:t>Example 1 : Machine Breakdowns</a:t>
            </a:r>
          </a:p>
          <a:p>
            <a:pPr lvl="1" eaLnBrk="1" hangingPunct="1"/>
            <a:r>
              <a:rPr lang="en-US" altLang="ko-KR" smtClean="0"/>
              <a:t>Sample space : </a:t>
            </a:r>
          </a:p>
          <a:p>
            <a:pPr lvl="1" eaLnBrk="1" hangingPunct="1"/>
            <a:r>
              <a:rPr lang="en-US" altLang="ko-KR" smtClean="0"/>
              <a:t>Each of these failures may be associated with a repair cost</a:t>
            </a:r>
          </a:p>
          <a:p>
            <a:pPr lvl="1" eaLnBrk="1" hangingPunct="1"/>
            <a:r>
              <a:rPr lang="en-US" altLang="ko-KR" smtClean="0"/>
              <a:t>State space : </a:t>
            </a:r>
          </a:p>
          <a:p>
            <a:pPr lvl="1" eaLnBrk="1" hangingPunct="1"/>
            <a:r>
              <a:rPr lang="en-US" altLang="ko-KR" smtClean="0"/>
              <a:t>Cost is a random variable : 50, 200, and 350</a:t>
            </a:r>
          </a:p>
          <a:p>
            <a:pPr eaLnBrk="1" hangingPunct="1">
              <a:buFontTx/>
              <a:buNone/>
            </a:pPr>
            <a:endParaRPr lang="en-US" altLang="ko-KR" sz="1800"/>
          </a:p>
          <a:p>
            <a:pPr eaLnBrk="1" hangingPunct="1"/>
            <a:endParaRPr lang="en-US" altLang="ko-KR" sz="1800"/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729164" y="2060575"/>
          <a:ext cx="388778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4" imgW="2222280" imgH="203040" progId="Equation.DSMT4">
                  <p:embed/>
                </p:oleObj>
              </mc:Choice>
              <mc:Fallback>
                <p:oleObj name="Equation" r:id="rId4" imgW="2222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164" y="2060575"/>
                        <a:ext cx="3887787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432300" y="2728914"/>
          <a:ext cx="151765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6" imgW="863280" imgH="203040" progId="Equation.DSMT4">
                  <p:embed/>
                </p:oleObj>
              </mc:Choice>
              <mc:Fallback>
                <p:oleObj name="Equation" r:id="rId6" imgW="863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2728914"/>
                        <a:ext cx="1517650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122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2.1.2 Probability Mass Function (1/2)</a:t>
            </a:r>
          </a:p>
        </p:txBody>
      </p:sp>
      <p:sp>
        <p:nvSpPr>
          <p:cNvPr id="30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218488" cy="4525963"/>
          </a:xfrm>
        </p:spPr>
        <p:txBody>
          <a:bodyPr/>
          <a:lstStyle/>
          <a:p>
            <a:pPr eaLnBrk="1" hangingPunct="1"/>
            <a:r>
              <a:rPr lang="en-US" altLang="ko-KR" smtClean="0"/>
              <a:t>Probability Mass Function (p.m.f.)</a:t>
            </a:r>
          </a:p>
          <a:p>
            <a:pPr lvl="1" eaLnBrk="1" hangingPunct="1"/>
            <a:r>
              <a:rPr lang="en-US" altLang="ko-KR" smtClean="0"/>
              <a:t>A set of probability value     assigned to each of the values taken by the discrete random variable</a:t>
            </a:r>
          </a:p>
          <a:p>
            <a:pPr lvl="1" eaLnBrk="1" hangingPunct="1"/>
            <a:r>
              <a:rPr lang="en-US" altLang="ko-KR" smtClean="0"/>
              <a:t>                 and </a:t>
            </a:r>
          </a:p>
          <a:p>
            <a:pPr lvl="1" eaLnBrk="1" hangingPunct="1"/>
            <a:r>
              <a:rPr lang="en-US" altLang="ko-KR" smtClean="0"/>
              <a:t>Probability :</a:t>
            </a:r>
          </a:p>
          <a:p>
            <a:pPr lvl="1" eaLnBrk="1" hangingPunct="1">
              <a:buFontTx/>
              <a:buNone/>
            </a:pPr>
            <a:r>
              <a:rPr lang="en-US" altLang="ko-KR" sz="1800"/>
              <a:t> </a:t>
            </a: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894389" y="2003426"/>
          <a:ext cx="24923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4" imgW="164880" imgH="228600" progId="Equation.DSMT4">
                  <p:embed/>
                </p:oleObj>
              </mc:Choice>
              <mc:Fallback>
                <p:oleObj name="Equation" r:id="rId4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4389" y="2003426"/>
                        <a:ext cx="249237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351713" y="2347913"/>
          <a:ext cx="23971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6" imgW="152280" imgH="228600" progId="Equation.DSMT4">
                  <p:embed/>
                </p:oleObj>
              </mc:Choice>
              <mc:Fallback>
                <p:oleObj name="Equation" r:id="rId6" imgW="152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1713" y="2347913"/>
                        <a:ext cx="239712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10"/>
          <p:cNvGraphicFramePr>
            <a:graphicFrameLocks noChangeAspect="1"/>
          </p:cNvGraphicFramePr>
          <p:nvPr/>
        </p:nvGraphicFramePr>
        <p:xfrm>
          <a:off x="2855913" y="2708276"/>
          <a:ext cx="1223962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8" imgW="609480" imgH="228600" progId="Equation.DSMT4">
                  <p:embed/>
                </p:oleObj>
              </mc:Choice>
              <mc:Fallback>
                <p:oleObj name="Equation" r:id="rId8" imgW="609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2708276"/>
                        <a:ext cx="1223962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11"/>
          <p:cNvGraphicFramePr>
            <a:graphicFrameLocks noChangeAspect="1"/>
          </p:cNvGraphicFramePr>
          <p:nvPr/>
        </p:nvGraphicFramePr>
        <p:xfrm>
          <a:off x="4872038" y="2636839"/>
          <a:ext cx="11176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10" imgW="609480" imgH="266400" progId="Equation.DSMT4">
                  <p:embed/>
                </p:oleObj>
              </mc:Choice>
              <mc:Fallback>
                <p:oleObj name="Equation" r:id="rId10" imgW="6094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8" y="2636839"/>
                        <a:ext cx="11176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12"/>
          <p:cNvGraphicFramePr>
            <a:graphicFrameLocks noChangeAspect="1"/>
          </p:cNvGraphicFramePr>
          <p:nvPr/>
        </p:nvGraphicFramePr>
        <p:xfrm>
          <a:off x="4367214" y="2997200"/>
          <a:ext cx="18002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12" imgW="927000" imgH="228600" progId="Equation.DSMT4">
                  <p:embed/>
                </p:oleObj>
              </mc:Choice>
              <mc:Fallback>
                <p:oleObj name="Equation" r:id="rId12" imgW="927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4" y="2997200"/>
                        <a:ext cx="18002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976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 2.1</Template>
  <TotalTime>2025</TotalTime>
  <Words>2055</Words>
  <Application>Microsoft Office PowerPoint</Application>
  <PresentationFormat>Widescreen</PresentationFormat>
  <Paragraphs>539</Paragraphs>
  <Slides>66</Slides>
  <Notes>59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66</vt:i4>
      </vt:variant>
    </vt:vector>
  </HeadingPairs>
  <TitlesOfParts>
    <vt:vector size="84" baseType="lpstr">
      <vt:lpstr>Arial Unicode MS</vt:lpstr>
      <vt:lpstr>굴림</vt:lpstr>
      <vt:lpstr>맑은 고딕</vt:lpstr>
      <vt:lpstr>Arial</vt:lpstr>
      <vt:lpstr>Calibri</vt:lpstr>
      <vt:lpstr>Calibri Light</vt:lpstr>
      <vt:lpstr>Cambria</vt:lpstr>
      <vt:lpstr>Casper</vt:lpstr>
      <vt:lpstr>Karla</vt:lpstr>
      <vt:lpstr>Math5Mono</vt:lpstr>
      <vt:lpstr>Monotype Corsiva</vt:lpstr>
      <vt:lpstr>Segoe UI</vt:lpstr>
      <vt:lpstr>Times New Roman</vt:lpstr>
      <vt:lpstr>Unit 2.1</vt:lpstr>
      <vt:lpstr>Contents Slide Master</vt:lpstr>
      <vt:lpstr>CorelDRAW</vt:lpstr>
      <vt:lpstr>MathType 4.0 Equation</vt:lpstr>
      <vt:lpstr>MathType 5.0 Equation</vt:lpstr>
      <vt:lpstr>PowerPoint Presentation</vt:lpstr>
      <vt:lpstr>Statistics for Data Science : Course Objectives</vt:lpstr>
      <vt:lpstr>COURSE OUTCOMES</vt:lpstr>
      <vt:lpstr>Unit-2 Syllabus</vt:lpstr>
      <vt:lpstr>SUGGESTIVE READINGS</vt:lpstr>
      <vt:lpstr>Chapter 2. Random Variables</vt:lpstr>
      <vt:lpstr>2.1 Discrete Random Variable 2.1.1 Definition of a Random Variable (1/2)</vt:lpstr>
      <vt:lpstr>2.1.1 Definition of a Random Variable (2/2)</vt:lpstr>
      <vt:lpstr>2.1.2 Probability Mass Function (1/2)</vt:lpstr>
      <vt:lpstr>2.1.2 Probability Mass Function (1/2)</vt:lpstr>
      <vt:lpstr>2.1.3 Cumulative Distribution Function (1/2)</vt:lpstr>
      <vt:lpstr>2.1.3 Cumulative Distribution Function (2/2)</vt:lpstr>
      <vt:lpstr>2.2 Continuous Random Variables  2.2.1 Example of Continuous Random Variables (1/1)</vt:lpstr>
      <vt:lpstr>2.2.2 Probability Density Function (1/4)</vt:lpstr>
      <vt:lpstr>2.2.2 Probability Density Function (2/4)</vt:lpstr>
      <vt:lpstr>2.2.2 Probability Density Function (3/4)</vt:lpstr>
      <vt:lpstr>2.2.2 Probability Density Function (4/4)</vt:lpstr>
      <vt:lpstr>2.2.3 Cumulative Distribution Function (1/3)</vt:lpstr>
      <vt:lpstr>2.2.2 Probability Density Function (2/3)</vt:lpstr>
      <vt:lpstr>2.2.2 Probability Density Function (3/3)</vt:lpstr>
      <vt:lpstr>2.3 The Expectation of a Random Variable  2.3.1 Expectations of Discrete Random Variables (1/2)</vt:lpstr>
      <vt:lpstr>2.3.1 Expectations of Discrete Random Variables (2/2)</vt:lpstr>
      <vt:lpstr>2.3.2 Expectations of Continuous Random Variables (1/2)</vt:lpstr>
      <vt:lpstr>2.3.2 Expectations of Continuous Random Variables (2/2)</vt:lpstr>
      <vt:lpstr>PowerPoint Presentation</vt:lpstr>
      <vt:lpstr>2.3.3 Medians of Random Variables (1/2)</vt:lpstr>
      <vt:lpstr>2.3.3 Medians of Random Variables (2/2)</vt:lpstr>
      <vt:lpstr>2.4 The variance of a Random Variable  2.4.1 Definition and Interpretation of Variance (1/2)</vt:lpstr>
      <vt:lpstr>2.4.1 Definition and Interpretation of Variance (2/2)</vt:lpstr>
      <vt:lpstr>2.4.2 Examples of Variance Calculations (1/1)</vt:lpstr>
      <vt:lpstr>2.4.3 Chebyshev’s Inequality (1/1)</vt:lpstr>
      <vt:lpstr>PowerPoint Presentation</vt:lpstr>
      <vt:lpstr>2.4.4 Quantiles of Random Variables (1/2)</vt:lpstr>
      <vt:lpstr>2.4.4 Quantiles of Random Variables (2/2)</vt:lpstr>
      <vt:lpstr>2.5 Jointly Distributed Random Variables  2.5.1 Jointly Distributed Random Variables (1/4)</vt:lpstr>
      <vt:lpstr>2.5.1 Jointly Distributed Random Variables (2/4)</vt:lpstr>
      <vt:lpstr>2.5.1 Jointly Distributed Random Variables (3/4)</vt:lpstr>
      <vt:lpstr>2.5.1 Jointly Distributed Random Variables (4/4)</vt:lpstr>
      <vt:lpstr>2.5.2 Marginal Probability Distributions (1/2)</vt:lpstr>
      <vt:lpstr>2.5.2 Marginal Probability Distributions (2/2)</vt:lpstr>
      <vt:lpstr>PowerPoint Presentation</vt:lpstr>
      <vt:lpstr>2.5.3 Conditional Probability Distributions (1/2)</vt:lpstr>
      <vt:lpstr>2.5.3 Conditional Probability Distributions (2/2)</vt:lpstr>
      <vt:lpstr>2.5.4 Independence and Covariance (1/5)</vt:lpstr>
      <vt:lpstr>2.5.4 Independence and Covariance (2/5)</vt:lpstr>
      <vt:lpstr>2.5.4 Independence and Covariance (3/5)</vt:lpstr>
      <vt:lpstr>2.5.4 Independence and Covariance (4/5)</vt:lpstr>
      <vt:lpstr>2.5.4 Independence and Covariance (5/5)</vt:lpstr>
      <vt:lpstr>PowerPoint Presentation</vt:lpstr>
      <vt:lpstr>2.6 Combinations and Functions of Random Variables   2.6.1 Linear Functions of Random Variables (1/4)</vt:lpstr>
      <vt:lpstr>2.6.1 Linear Functions of Random Variables  (2/4)</vt:lpstr>
      <vt:lpstr>2.6.1 Linear Functions of Random Variables  (3/4)</vt:lpstr>
      <vt:lpstr>2.6.1 Linear Functions of Random Variables  (4/4)</vt:lpstr>
      <vt:lpstr>PowerPoint Presentation</vt:lpstr>
      <vt:lpstr>2.6.2 Linear Combinations of Random Variables (1/5)</vt:lpstr>
      <vt:lpstr>2.6.2 Linear Combinations of Random Variables (2/5)</vt:lpstr>
      <vt:lpstr>2.6.2 Linear Combinations of Random Variables (3/5)</vt:lpstr>
      <vt:lpstr>2.6.2 Linear Combinations of  Random Variables (4/5)</vt:lpstr>
      <vt:lpstr>2.6.2 Linear Combinations of Random Variables (5/5)</vt:lpstr>
      <vt:lpstr>2.6.3 Nonlinear Functions of a Random Variable (1/3)</vt:lpstr>
      <vt:lpstr>2.6.3 Nonlinear Functions of a Random Variable (2/3)</vt:lpstr>
      <vt:lpstr>2.6.3 Nonlinear Functions of a Random Variable (3/3)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Microsoft account</cp:lastModifiedBy>
  <cp:revision>38</cp:revision>
  <dcterms:created xsi:type="dcterms:W3CDTF">2020-06-09T06:07:05Z</dcterms:created>
  <dcterms:modified xsi:type="dcterms:W3CDTF">2024-06-07T09:11:43Z</dcterms:modified>
</cp:coreProperties>
</file>