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86" r:id="rId2"/>
  </p:sldMasterIdLst>
  <p:notesMasterIdLst>
    <p:notesMasterId r:id="rId31"/>
  </p:notesMasterIdLst>
  <p:handoutMasterIdLst>
    <p:handoutMasterId r:id="rId32"/>
  </p:handoutMasterIdLst>
  <p:sldIdLst>
    <p:sldId id="460" r:id="rId3"/>
    <p:sldId id="461" r:id="rId4"/>
    <p:sldId id="462" r:id="rId5"/>
    <p:sldId id="463" r:id="rId6"/>
    <p:sldId id="464" r:id="rId7"/>
    <p:sldId id="549" r:id="rId8"/>
    <p:sldId id="550" r:id="rId9"/>
    <p:sldId id="551" r:id="rId10"/>
    <p:sldId id="552" r:id="rId11"/>
    <p:sldId id="553" r:id="rId12"/>
    <p:sldId id="554" r:id="rId13"/>
    <p:sldId id="555" r:id="rId14"/>
    <p:sldId id="556" r:id="rId15"/>
    <p:sldId id="557" r:id="rId16"/>
    <p:sldId id="558" r:id="rId17"/>
    <p:sldId id="559" r:id="rId18"/>
    <p:sldId id="560" r:id="rId19"/>
    <p:sldId id="561" r:id="rId20"/>
    <p:sldId id="562" r:id="rId21"/>
    <p:sldId id="563" r:id="rId22"/>
    <p:sldId id="564" r:id="rId23"/>
    <p:sldId id="565" r:id="rId24"/>
    <p:sldId id="566" r:id="rId25"/>
    <p:sldId id="567" r:id="rId26"/>
    <p:sldId id="568" r:id="rId27"/>
    <p:sldId id="569" r:id="rId28"/>
    <p:sldId id="488" r:id="rId29"/>
    <p:sldId id="4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5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smtClean="0"/>
              <a:t>Click icon to add picture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6D0467C-1281-4CEF-BBEF-B41959660B8E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33D820E-3AF4-4C49-A209-EBD14F438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40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  <p:sldLayoutId id="214748370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17.wmf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2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1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7.emf"/><Relationship Id="rId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png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5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5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7-basic-statistics-concepts-for-data-science/" TargetMode="External"/><Relationship Id="rId2" Type="http://schemas.openxmlformats.org/officeDocument/2006/relationships/hyperlink" Target="https://365datascience.com/resources-center/course-notes/statistic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1522413" y="4927600"/>
            <a:ext cx="9144001" cy="1138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752600" y="5283201"/>
            <a:ext cx="33338" cy="46037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096251" y="5737225"/>
            <a:ext cx="2055813" cy="274638"/>
          </a:xfrm>
          <a:prstGeom prst="rect">
            <a:avLst/>
          </a:prstGeom>
        </p:spPr>
        <p:txBody>
          <a:bodyPr lIns="68556" tIns="34279" rIns="68556" bIns="34279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899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6" name="Right Triangle 45">
            <a:extLst>
              <a:ext uri="{FF2B5EF4-FFF2-40B4-BE49-F238E27FC236}"/>
            </a:extLst>
          </p:cNvPr>
          <p:cNvSpPr/>
          <p:nvPr/>
        </p:nvSpPr>
        <p:spPr>
          <a:xfrm flipV="1">
            <a:off x="8653464" y="5311776"/>
            <a:ext cx="968375" cy="868363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graphicFrame>
        <p:nvGraphicFramePr>
          <p:cNvPr id="19462" name="Object 47"/>
          <p:cNvGraphicFramePr>
            <a:graphicFrameLocks noChangeAspect="1"/>
          </p:cNvGraphicFramePr>
          <p:nvPr/>
        </p:nvGraphicFramePr>
        <p:xfrm>
          <a:off x="1582738" y="3198813"/>
          <a:ext cx="24765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CorelDRAW" r:id="rId3" imgW="2169000" imgH="2169360" progId="">
                  <p:embed/>
                </p:oleObj>
              </mc:Choice>
              <mc:Fallback>
                <p:oleObj name="CorelDRAW" r:id="rId3" imgW="2169000" imgH="216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7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738" y="3198813"/>
                        <a:ext cx="2476500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ight Triangle 36">
            <a:extLst>
              <a:ext uri="{FF2B5EF4-FFF2-40B4-BE49-F238E27FC236}"/>
            </a:extLst>
          </p:cNvPr>
          <p:cNvSpPr/>
          <p:nvPr/>
        </p:nvSpPr>
        <p:spPr>
          <a:xfrm flipH="1">
            <a:off x="6807201" y="838200"/>
            <a:ext cx="3859213" cy="438785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en-ID" sz="1349" ker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118093" y="2376763"/>
            <a:ext cx="5120286" cy="118509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pic>
        <p:nvPicPr>
          <p:cNvPr id="19467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04801"/>
            <a:ext cx="662940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ight Triangle 42"/>
          <p:cNvSpPr/>
          <p:nvPr/>
        </p:nvSpPr>
        <p:spPr>
          <a:xfrm rot="10800000" flipV="1">
            <a:off x="8894764" y="4857751"/>
            <a:ext cx="1774825" cy="1198563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684963" y="5370513"/>
            <a:ext cx="36957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15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15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899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>
              <a:defRPr/>
            </a:pPr>
            <a:endParaRPr lang="en-US" sz="1199" b="1" dirty="0">
              <a:solidFill>
                <a:prstClr val="black"/>
              </a:solidFill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688139" y="5389563"/>
            <a:ext cx="34925" cy="2778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1639889" y="5046664"/>
            <a:ext cx="482282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 defTabSz="466534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1799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– </a:t>
            </a:r>
            <a:r>
              <a:rPr lang="en-IN" sz="1799" b="1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en-US" sz="1799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66534">
              <a:lnSpc>
                <a:spcPct val="90000"/>
              </a:lnSpc>
              <a:spcAft>
                <a:spcPct val="35000"/>
              </a:spcAft>
              <a:defRPr/>
            </a:pPr>
            <a:r>
              <a:rPr lang="en-IN" sz="1805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Bernoulli Distribution</a:t>
            </a:r>
            <a:endParaRPr lang="en-US" sz="1799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931988" y="2100264"/>
            <a:ext cx="8324850" cy="245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altLang="en-US" sz="3500" b="1" dirty="0">
                <a:solidFill>
                  <a:srgbClr val="000000"/>
                </a:solidFill>
                <a:latin typeface="Cambria" panose="02040503050406030204" pitchFamily="18" charset="0"/>
              </a:rPr>
              <a:t>APEX INSTITUTE OF TECHNOLOGY</a:t>
            </a:r>
            <a:endParaRPr lang="en-US" altLang="en-US" sz="3500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/>
            <a:r>
              <a:rPr lang="en-IN" altLang="en-US" sz="2100" b="1" dirty="0">
                <a:solidFill>
                  <a:srgbClr val="000000"/>
                </a:solidFill>
                <a:latin typeface="Cambria" panose="02040503050406030204" pitchFamily="18" charset="0"/>
              </a:rPr>
              <a:t>DEPARTMENT OF COMPUTER SCIENCE &amp; ENGINEERING</a:t>
            </a:r>
            <a:endParaRPr lang="en-US" altLang="en-US" sz="2100" b="1" dirty="0">
              <a:solidFill>
                <a:srgbClr val="000000"/>
              </a:solidFill>
              <a:latin typeface="Cambria" panose="020405030504060302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2300" b="1" dirty="0">
              <a:solidFill>
                <a:srgbClr val="000000"/>
              </a:solidFill>
              <a:latin typeface="Cambria" panose="02040503050406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IN" altLang="en-US" sz="24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</a:t>
            </a:r>
            <a:r>
              <a:rPr lang="en-US" altLang="en-US" sz="2400" dirty="0" smtClean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en-IN" altLang="en-US" sz="2400" dirty="0" smtClean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23CSH-233</a:t>
            </a:r>
            <a:r>
              <a:rPr lang="en-US" altLang="en-US" sz="2400" dirty="0">
                <a:solidFill>
                  <a:srgbClr val="262626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en-US" altLang="en-US" sz="2300" b="1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Faculty:</a:t>
            </a:r>
            <a:r>
              <a:rPr lang="en-US" altLang="en-US" sz="2300" dirty="0">
                <a:solidFill>
                  <a:srgbClr val="262626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 Prof. (Dr.) Madan Lal Saini(E13485)</a:t>
            </a:r>
          </a:p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endParaRPr lang="en-US" altLang="en-US" sz="1100" dirty="0">
              <a:solidFill>
                <a:srgbClr val="000000"/>
              </a:solidFill>
              <a:latin typeface="Cambria" panose="02040503050406030204" pitchFamily="18" charset="0"/>
            </a:endParaRPr>
          </a:p>
        </p:txBody>
      </p:sp>
      <p:sp>
        <p:nvSpPr>
          <p:cNvPr id="19473" name="Slide Number Placeholder 1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99001-675D-4B60-A887-D2832D117055}" type="slidenum">
              <a:rPr lang="en-US" altLang="en-US">
                <a:solidFill>
                  <a:srgbClr val="898989"/>
                </a:solidFill>
              </a:rPr>
              <a:pPr/>
              <a:t>1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0142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752600" y="228600"/>
            <a:ext cx="8763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Bernoulli Process: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Bernoulli process is an experiment that must satisfy the following properties: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1.    The experiment consists of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repeated Bernoulli trials.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2.    The probability of success, P(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 remains constant from   trial to trial.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3.    The repeated trials are independent; that is the outcome of   one trial has no effect on the outcome of any other trial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600200" y="3463926"/>
            <a:ext cx="8915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Binomial Random Variable: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Consider the random variable :</a:t>
            </a:r>
          </a:p>
          <a:p>
            <a:pPr algn="just" eaLnBrk="0" hangingPunct="0"/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= The number of successes in the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trials in a Bernoulli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     process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random variable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has a binomial distribution with parameters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(number of trials) and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(probability of success), and we write:</a:t>
            </a:r>
          </a:p>
          <a:p>
            <a:pPr algn="ctr" eaLnBrk="0" hangingPunct="0"/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~ Binomial(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  or 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~b(x;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384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4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676400" y="152400"/>
            <a:ext cx="861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probability distribution of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is given by: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828800" y="617538"/>
          <a:ext cx="7924800" cy="13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3" r:id="rId3" imgW="4813300" imgH="825500" progId="Equation.3">
                  <p:embed/>
                </p:oleObj>
              </mc:Choice>
              <mc:Fallback>
                <p:oleObj r:id="rId3" imgW="48133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17538"/>
                        <a:ext cx="7924800" cy="1363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438401"/>
            <a:ext cx="5181600" cy="3673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5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600200" y="152400"/>
            <a:ext cx="891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We can write the probability distribution of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as a table as follows.</a:t>
            </a:r>
          </a:p>
        </p:txBody>
      </p:sp>
      <p:graphicFrame>
        <p:nvGraphicFramePr>
          <p:cNvPr id="8257" name="Group 65"/>
          <p:cNvGraphicFramePr>
            <a:graphicFrameLocks noGrp="1"/>
          </p:cNvGraphicFramePr>
          <p:nvPr/>
        </p:nvGraphicFramePr>
        <p:xfrm>
          <a:off x="3048000" y="838200"/>
          <a:ext cx="4267200" cy="5759450"/>
        </p:xfrm>
        <a:graphic>
          <a:graphicData uri="http://schemas.openxmlformats.org/drawingml/2006/table">
            <a:tbl>
              <a:tblPr/>
              <a:tblGrid>
                <a:gridCol w="914400"/>
                <a:gridCol w="3352800"/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f(x)=P(X=x)=b(x;</a:t>
                      </a:r>
                      <a:r>
                        <a:rPr kumimoji="0" lang="en-US" alt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r>
                        <a:rPr kumimoji="0" lang="en-GB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kumimoji="0" lang="en-GB" altLang="en-US" sz="2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235" name="Object 43"/>
          <p:cNvGraphicFramePr>
            <a:graphicFrameLocks noChangeAspect="1"/>
          </p:cNvGraphicFramePr>
          <p:nvPr/>
        </p:nvGraphicFramePr>
        <p:xfrm>
          <a:off x="3417888" y="3994150"/>
          <a:ext cx="2397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3" r:id="rId3" imgW="76101" imgH="190252" progId="Equation.3">
                  <p:embed/>
                </p:oleObj>
              </mc:Choice>
              <mc:Fallback>
                <p:oleObj r:id="rId3" imgW="76101" imgH="190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3994150"/>
                        <a:ext cx="239712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7" name="Object 45"/>
          <p:cNvGraphicFramePr>
            <a:graphicFrameLocks noChangeAspect="1"/>
          </p:cNvGraphicFramePr>
          <p:nvPr/>
        </p:nvGraphicFramePr>
        <p:xfrm>
          <a:off x="5170488" y="3994150"/>
          <a:ext cx="2397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4" r:id="rId5" imgW="76101" imgH="190252" progId="Equation.3">
                  <p:embed/>
                </p:oleObj>
              </mc:Choice>
              <mc:Fallback>
                <p:oleObj r:id="rId5" imgW="76101" imgH="19025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3994150"/>
                        <a:ext cx="239712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38" name="Object 46"/>
          <p:cNvGraphicFramePr>
            <a:graphicFrameLocks noChangeAspect="1"/>
          </p:cNvGraphicFramePr>
          <p:nvPr/>
        </p:nvGraphicFramePr>
        <p:xfrm>
          <a:off x="4114801" y="1346200"/>
          <a:ext cx="3090863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5" r:id="rId6" imgW="1917700" imgH="520700" progId="Equation.3">
                  <p:embed/>
                </p:oleObj>
              </mc:Choice>
              <mc:Fallback>
                <p:oleObj r:id="rId6" imgW="19177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1" y="1346200"/>
                        <a:ext cx="3090863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2" name="Object 50"/>
          <p:cNvGraphicFramePr>
            <a:graphicFrameLocks noChangeAspect="1"/>
          </p:cNvGraphicFramePr>
          <p:nvPr/>
        </p:nvGraphicFramePr>
        <p:xfrm>
          <a:off x="4114800" y="2184400"/>
          <a:ext cx="1828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6" r:id="rId8" imgW="1129810" imgH="520474" progId="Equation.3">
                  <p:embed/>
                </p:oleObj>
              </mc:Choice>
              <mc:Fallback>
                <p:oleObj r:id="rId8" imgW="1129810" imgH="5204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184400"/>
                        <a:ext cx="1828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49" name="Object 57"/>
          <p:cNvGraphicFramePr>
            <a:graphicFrameLocks noChangeAspect="1"/>
          </p:cNvGraphicFramePr>
          <p:nvPr/>
        </p:nvGraphicFramePr>
        <p:xfrm>
          <a:off x="4114800" y="3038475"/>
          <a:ext cx="18288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Equation" r:id="rId10" imgW="927000" imgH="457200" progId="Equation.3">
                  <p:embed/>
                </p:oleObj>
              </mc:Choice>
              <mc:Fallback>
                <p:oleObj name="Equation" r:id="rId10" imgW="927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038475"/>
                        <a:ext cx="18288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1" name="Object 59"/>
          <p:cNvGraphicFramePr>
            <a:graphicFrameLocks noChangeAspect="1"/>
          </p:cNvGraphicFramePr>
          <p:nvPr/>
        </p:nvGraphicFramePr>
        <p:xfrm>
          <a:off x="4110038" y="4392614"/>
          <a:ext cx="2214562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8" r:id="rId12" imgW="1384300" imgH="520700" progId="Equation.3">
                  <p:embed/>
                </p:oleObj>
              </mc:Choice>
              <mc:Fallback>
                <p:oleObj r:id="rId12" imgW="13843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4392614"/>
                        <a:ext cx="2214562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54" name="Object 62"/>
          <p:cNvGraphicFramePr>
            <a:graphicFrameLocks noChangeAspect="1"/>
          </p:cNvGraphicFramePr>
          <p:nvPr/>
        </p:nvGraphicFramePr>
        <p:xfrm>
          <a:off x="4114800" y="5232401"/>
          <a:ext cx="23622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9" r:id="rId14" imgW="1435100" imgH="520700" progId="Equation.3">
                  <p:embed/>
                </p:oleObj>
              </mc:Choice>
              <mc:Fallback>
                <p:oleObj r:id="rId14" imgW="14351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32401"/>
                        <a:ext cx="23622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65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1600200" y="152400"/>
            <a:ext cx="8915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Suppose that 25% of the products of a manufacturing process are defective. Three items are selected at random, inspected, and classified as defective (D) or non-defective (N). Find the probability distribution of the number of defective items.</a:t>
            </a:r>
          </a:p>
          <a:p>
            <a:pPr eaLnBrk="0" hangingPunct="0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752600" y="2466975"/>
            <a:ext cx="8686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180975"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Experiment: selecting 3 items at random, inspected, and classified as (D) or (N).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The sample space is </a:t>
            </a:r>
          </a:p>
          <a:p>
            <a:pPr algn="just" eaLnBrk="0" hangingPunct="0"/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={DDD,DDN,DND,DNN,NDD,NDN,NND,NNN}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Let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= the number of defective items in the sample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We need to find the probability distribution of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hangingPunct="0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91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  <p:bldP spid="922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0200" y="228600"/>
            <a:ext cx="3886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 First Solution:</a:t>
            </a:r>
          </a:p>
        </p:txBody>
      </p:sp>
      <p:graphicFrame>
        <p:nvGraphicFramePr>
          <p:cNvPr id="10325" name="Group 85"/>
          <p:cNvGraphicFramePr>
            <a:graphicFrameLocks noGrp="1"/>
          </p:cNvGraphicFramePr>
          <p:nvPr/>
        </p:nvGraphicFramePr>
        <p:xfrm>
          <a:off x="4495800" y="203200"/>
          <a:ext cx="4267200" cy="6502400"/>
        </p:xfrm>
        <a:graphic>
          <a:graphicData uri="http://schemas.openxmlformats.org/drawingml/2006/table">
            <a:tbl>
              <a:tblPr/>
              <a:tblGrid>
                <a:gridCol w="1447800"/>
                <a:gridCol w="2133600"/>
                <a:gridCol w="685800"/>
              </a:tblGrid>
              <a:tr h="496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NNN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NND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NDN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NDD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8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DNN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DND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45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DDN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DDD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288" name="Object 48"/>
          <p:cNvGraphicFramePr>
            <a:graphicFrameLocks noChangeAspect="1"/>
          </p:cNvGraphicFramePr>
          <p:nvPr/>
        </p:nvGraphicFramePr>
        <p:xfrm>
          <a:off x="6172200" y="735014"/>
          <a:ext cx="16764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8" r:id="rId3" imgW="1079500" imgH="457200" progId="Equation.3">
                  <p:embed/>
                </p:oleObj>
              </mc:Choice>
              <mc:Fallback>
                <p:oleObj r:id="rId3" imgW="1079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735014"/>
                        <a:ext cx="1676400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4" name="Object 54"/>
          <p:cNvGraphicFramePr>
            <a:graphicFrameLocks noChangeAspect="1"/>
          </p:cNvGraphicFramePr>
          <p:nvPr/>
        </p:nvGraphicFramePr>
        <p:xfrm>
          <a:off x="6170614" y="1484314"/>
          <a:ext cx="16779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9" name="Equation" r:id="rId5" imgW="914400" imgH="393480" progId="Equation.3">
                  <p:embed/>
                </p:oleObj>
              </mc:Choice>
              <mc:Fallback>
                <p:oleObj name="Equation" r:id="rId5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4" y="1484314"/>
                        <a:ext cx="1677987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2" name="Object 62"/>
          <p:cNvGraphicFramePr>
            <a:graphicFrameLocks noChangeAspect="1"/>
          </p:cNvGraphicFramePr>
          <p:nvPr/>
        </p:nvGraphicFramePr>
        <p:xfrm>
          <a:off x="6170614" y="2209800"/>
          <a:ext cx="16779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0" name="Equation" r:id="rId7" imgW="914400" imgH="393480" progId="Equation.3">
                  <p:embed/>
                </p:oleObj>
              </mc:Choice>
              <mc:Fallback>
                <p:oleObj name="Equation" r:id="rId7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4" y="2209800"/>
                        <a:ext cx="1677987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3" name="Object 63"/>
          <p:cNvGraphicFramePr>
            <a:graphicFrameLocks noChangeAspect="1"/>
          </p:cNvGraphicFramePr>
          <p:nvPr/>
        </p:nvGraphicFramePr>
        <p:xfrm>
          <a:off x="6170614" y="2971800"/>
          <a:ext cx="16779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Equation" r:id="rId9" imgW="914400" imgH="393480" progId="Equation.3">
                  <p:embed/>
                </p:oleObj>
              </mc:Choice>
              <mc:Fallback>
                <p:oleObj name="Equation" r:id="rId9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4" y="2971800"/>
                        <a:ext cx="1677987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4" name="Object 64"/>
          <p:cNvGraphicFramePr>
            <a:graphicFrameLocks noChangeAspect="1"/>
          </p:cNvGraphicFramePr>
          <p:nvPr/>
        </p:nvGraphicFramePr>
        <p:xfrm>
          <a:off x="6170614" y="3733800"/>
          <a:ext cx="16779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2" name="Equation" r:id="rId11" imgW="914400" imgH="393480" progId="Equation.3">
                  <p:embed/>
                </p:oleObj>
              </mc:Choice>
              <mc:Fallback>
                <p:oleObj name="Equation" r:id="rId11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4" y="3733800"/>
                        <a:ext cx="1677987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5" name="Object 65"/>
          <p:cNvGraphicFramePr>
            <a:graphicFrameLocks noChangeAspect="1"/>
          </p:cNvGraphicFramePr>
          <p:nvPr/>
        </p:nvGraphicFramePr>
        <p:xfrm>
          <a:off x="6170614" y="4456114"/>
          <a:ext cx="167798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3" name="Equation" r:id="rId13" imgW="914400" imgH="393480" progId="Equation.3">
                  <p:embed/>
                </p:oleObj>
              </mc:Choice>
              <mc:Fallback>
                <p:oleObj name="Equation" r:id="rId13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0614" y="4456114"/>
                        <a:ext cx="1677987" cy="725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6" name="Object 66"/>
          <p:cNvGraphicFramePr>
            <a:graphicFrameLocks noChangeAspect="1"/>
          </p:cNvGraphicFramePr>
          <p:nvPr/>
        </p:nvGraphicFramePr>
        <p:xfrm>
          <a:off x="6172200" y="5943600"/>
          <a:ext cx="167640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4" name="Equation" r:id="rId15" imgW="914400" imgH="393480" progId="Equation.3">
                  <p:embed/>
                </p:oleObj>
              </mc:Choice>
              <mc:Fallback>
                <p:oleObj name="Equation" r:id="rId15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943600"/>
                        <a:ext cx="1676400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3" name="Object 83"/>
          <p:cNvGraphicFramePr>
            <a:graphicFrameLocks noChangeAspect="1"/>
          </p:cNvGraphicFramePr>
          <p:nvPr/>
        </p:nvGraphicFramePr>
        <p:xfrm>
          <a:off x="6172200" y="5181600"/>
          <a:ext cx="1677988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5" name="Equation" r:id="rId17" imgW="914400" imgH="393480" progId="Equation.3">
                  <p:embed/>
                </p:oleObj>
              </mc:Choice>
              <mc:Fallback>
                <p:oleObj name="Equation" r:id="rId17" imgW="914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81600"/>
                        <a:ext cx="1677988" cy="725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6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676400" y="76201"/>
            <a:ext cx="381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71475" algn="l"/>
                <a:tab pos="1246188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371475" algn="l"/>
                <a:tab pos="1246188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371475" algn="l"/>
                <a:tab pos="1246188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371475" algn="l"/>
                <a:tab pos="1246188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371475" algn="l"/>
                <a:tab pos="1246188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71475" algn="l"/>
                <a:tab pos="1246188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71475" algn="l"/>
                <a:tab pos="1246188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71475" algn="l"/>
                <a:tab pos="1246188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71475" algn="l"/>
                <a:tab pos="1246188" algn="ctr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probability distribution </a:t>
            </a:r>
          </a:p>
          <a:p>
            <a:pPr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		.of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is</a:t>
            </a:r>
          </a:p>
        </p:txBody>
      </p:sp>
      <p:graphicFrame>
        <p:nvGraphicFramePr>
          <p:cNvPr id="11300" name="Group 36"/>
          <p:cNvGraphicFramePr>
            <a:graphicFrameLocks noGrp="1"/>
          </p:cNvGraphicFramePr>
          <p:nvPr/>
        </p:nvGraphicFramePr>
        <p:xfrm>
          <a:off x="3048000" y="914400"/>
          <a:ext cx="2971800" cy="3708400"/>
        </p:xfrm>
        <a:graphic>
          <a:graphicData uri="http://schemas.openxmlformats.org/drawingml/2006/table">
            <a:tbl>
              <a:tblPr/>
              <a:tblGrid>
                <a:gridCol w="609600"/>
                <a:gridCol w="2362200"/>
              </a:tblGrid>
              <a:tr h="565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f(x)=P(X=x)</a:t>
                      </a: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5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4295776" y="1498600"/>
          <a:ext cx="428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8" r:id="rId3" imgW="253890" imgH="457002" progId="Equation.3">
                  <p:embed/>
                </p:oleObj>
              </mc:Choice>
              <mc:Fallback>
                <p:oleObj r:id="rId3" imgW="253890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1498600"/>
                        <a:ext cx="428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3733800" y="2260600"/>
          <a:ext cx="2133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79" r:id="rId5" imgW="1371600" imgH="457200" progId="Equation.3">
                  <p:embed/>
                </p:oleObj>
              </mc:Choice>
              <mc:Fallback>
                <p:oleObj r:id="rId5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260600"/>
                        <a:ext cx="2133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6" name="Object 32"/>
          <p:cNvGraphicFramePr>
            <a:graphicFrameLocks noChangeAspect="1"/>
          </p:cNvGraphicFramePr>
          <p:nvPr/>
        </p:nvGraphicFramePr>
        <p:xfrm>
          <a:off x="3733800" y="3098800"/>
          <a:ext cx="21336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0" r:id="rId7" imgW="1371600" imgH="457200" progId="Equation.3">
                  <p:embed/>
                </p:oleObj>
              </mc:Choice>
              <mc:Fallback>
                <p:oleObj r:id="rId7" imgW="1371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98800"/>
                        <a:ext cx="21336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8" name="Object 34"/>
          <p:cNvGraphicFramePr>
            <a:graphicFrameLocks noChangeAspect="1"/>
          </p:cNvGraphicFramePr>
          <p:nvPr/>
        </p:nvGraphicFramePr>
        <p:xfrm>
          <a:off x="4327526" y="3860800"/>
          <a:ext cx="3968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r:id="rId9" imgW="241300" imgH="457200" progId="Equation.3">
                  <p:embed/>
                </p:oleObj>
              </mc:Choice>
              <mc:Fallback>
                <p:oleObj r:id="rId9" imgW="24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6" y="3860800"/>
                        <a:ext cx="3968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1" name="Rectangle 37"/>
          <p:cNvSpPr>
            <a:spLocks noChangeArrowheads="1"/>
          </p:cNvSpPr>
          <p:nvPr/>
        </p:nvSpPr>
        <p:spPr bwMode="auto">
          <a:xfrm>
            <a:off x="1600200" y="4724401"/>
            <a:ext cx="8839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Second Solution: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Bernoulli trial is the process of inspecting the item. The results are success=D or failure=N, with probability of success P(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)=25/100=1/4=0.25.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experiments is a Bernoulli process with:</a:t>
            </a:r>
          </a:p>
        </p:txBody>
      </p:sp>
    </p:spTree>
    <p:extLst>
      <p:ext uri="{BB962C8B-B14F-4D97-AF65-F5344CB8AC3E}">
        <p14:creationId xmlns:p14="http://schemas.microsoft.com/office/powerpoint/2010/main" val="299378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utoUpdateAnimBg="0"/>
      <p:bldP spid="1130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676400" y="152400"/>
            <a:ext cx="7315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180975"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111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 ·      number of trials:   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=3 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·      Probability of success: 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=1/4=0.25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·      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~ Binomial(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)=Binomial(3,1/4)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·       The probability distribution of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is given by: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676400" y="1752601"/>
          <a:ext cx="7315200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r:id="rId3" imgW="4343400" imgH="825500" progId="Equation.3">
                  <p:embed/>
                </p:oleObj>
              </mc:Choice>
              <mc:Fallback>
                <p:oleObj r:id="rId3" imgW="43434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1"/>
                        <a:ext cx="7315200" cy="1395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600200" y="3200400"/>
          <a:ext cx="632460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3" r:id="rId5" imgW="3467100" imgH="520700" progId="Equation.3">
                  <p:embed/>
                </p:oleObj>
              </mc:Choice>
              <mc:Fallback>
                <p:oleObj r:id="rId5" imgW="34671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0400"/>
                        <a:ext cx="632460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1600200" y="4159250"/>
          <a:ext cx="62484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r:id="rId7" imgW="3454400" imgH="520700" progId="Equation.3">
                  <p:embed/>
                </p:oleObj>
              </mc:Choice>
              <mc:Fallback>
                <p:oleObj r:id="rId7" imgW="34544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59250"/>
                        <a:ext cx="62484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1600200" y="5105401"/>
          <a:ext cx="60960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5" r:id="rId9" imgW="3429000" imgH="520700" progId="Equation.3">
                  <p:embed/>
                </p:oleObj>
              </mc:Choice>
              <mc:Fallback>
                <p:oleObj r:id="rId9" imgW="34290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05401"/>
                        <a:ext cx="6096000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8305800" y="3200401"/>
            <a:ext cx="2438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The probability distribution of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is</a:t>
            </a: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12348" name="Group 60"/>
          <p:cNvGraphicFramePr>
            <a:graphicFrameLocks noGrp="1"/>
          </p:cNvGraphicFramePr>
          <p:nvPr/>
        </p:nvGraphicFramePr>
        <p:xfrm>
          <a:off x="8382000" y="3962401"/>
          <a:ext cx="2057400" cy="2341563"/>
        </p:xfrm>
        <a:graphic>
          <a:graphicData uri="http://schemas.openxmlformats.org/drawingml/2006/table">
            <a:tbl>
              <a:tblPr/>
              <a:tblGrid>
                <a:gridCol w="533400"/>
                <a:gridCol w="1524000"/>
              </a:tblGrid>
              <a:tr h="727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f(x)=P(X=x)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=b(x;3,1/4)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7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27/64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27/64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9/64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1/64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49" name="Rectangle 61"/>
          <p:cNvSpPr>
            <a:spLocks noChangeArrowheads="1"/>
          </p:cNvSpPr>
          <p:nvPr/>
        </p:nvSpPr>
        <p:spPr bwMode="auto">
          <a:xfrm>
            <a:off x="8077200" y="3124200"/>
            <a:ext cx="2514600" cy="342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1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1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800475" y="19192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0"/>
            <a:ext cx="6324600" cy="415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600200" y="4025901"/>
            <a:ext cx="8839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Theorem 5.2: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mean and the variance of the binomial distribution b(x;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 are:</a:t>
            </a:r>
          </a:p>
          <a:p>
            <a:pPr algn="ctr" eaLnBrk="0" hangingPunct="0"/>
            <a:r>
              <a:rPr lang="en-US" altLang="en-US">
                <a:sym typeface="Symbol" panose="05050102010706020507" pitchFamily="18" charset="2"/>
              </a:rPr>
              <a:t></a:t>
            </a:r>
            <a:r>
              <a:rPr lang="en-US" altLang="en-US">
                <a:latin typeface="Arial" panose="020B0604020202020204" pitchFamily="34" charset="0"/>
              </a:rPr>
              <a:t> = </a:t>
            </a:r>
            <a:r>
              <a:rPr lang="en-US" altLang="en-US" i="1">
                <a:latin typeface="Arial" panose="020B0604020202020204" pitchFamily="34" charset="0"/>
              </a:rPr>
              <a:t>n p</a:t>
            </a:r>
            <a:endParaRPr lang="en-US" altLang="en-US">
              <a:latin typeface="Arial" panose="020B0604020202020204" pitchFamily="34" charset="0"/>
            </a:endParaRPr>
          </a:p>
          <a:p>
            <a:pPr algn="ctr" eaLnBrk="0" hangingPunct="0"/>
            <a:r>
              <a:rPr lang="en-US" altLang="en-US">
                <a:sym typeface="Symbol" panose="05050102010706020507" pitchFamily="18" charset="2"/>
              </a:rPr>
              <a:t></a:t>
            </a:r>
            <a:r>
              <a:rPr lang="en-US" altLang="en-US" baseline="30000">
                <a:latin typeface="Arial" panose="020B0604020202020204" pitchFamily="34" charset="0"/>
              </a:rPr>
              <a:t>2</a:t>
            </a:r>
            <a:r>
              <a:rPr lang="en-US" altLang="en-US">
                <a:latin typeface="Arial" panose="020B0604020202020204" pitchFamily="34" charset="0"/>
              </a:rPr>
              <a:t> = </a:t>
            </a:r>
            <a:r>
              <a:rPr lang="en-US" altLang="en-US" i="1">
                <a:latin typeface="Arial" panose="020B0604020202020204" pitchFamily="34" charset="0"/>
              </a:rPr>
              <a:t>n p</a:t>
            </a:r>
            <a:r>
              <a:rPr lang="en-US" altLang="en-US">
                <a:latin typeface="Arial" panose="020B0604020202020204" pitchFamily="34" charset="0"/>
              </a:rPr>
              <a:t> (1 </a:t>
            </a:r>
            <a:r>
              <a:rPr lang="en-US" altLang="en-US">
                <a:sym typeface="Symbol" panose="05050102010706020507" pitchFamily="18" charset="2"/>
              </a:rPr>
              <a:t></a:t>
            </a:r>
            <a:r>
              <a:rPr lang="en-US" altLang="en-US" i="1">
                <a:latin typeface="Arial" panose="020B0604020202020204" pitchFamily="34" charset="0"/>
              </a:rPr>
              <a:t>p</a:t>
            </a:r>
            <a:r>
              <a:rPr lang="en-US" altLang="en-US">
                <a:latin typeface="Arial" panose="020B0604020202020204" pitchFamily="34" charset="0"/>
              </a:rPr>
              <a:t>)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600200" y="495300"/>
            <a:ext cx="8686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 the previous example, find the expected value (mean) and the variance of the number of defective items.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1676400" y="1971675"/>
            <a:ext cx="8763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180975"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= number of defective items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We need to find E(X)=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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and Var(X)=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</a:t>
            </a:r>
            <a:r>
              <a:rPr lang="en-US" altLang="en-US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·      We found that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~ Binomial(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)=Binomial(3,1/4)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·     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=3 and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=1/4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 expected number of defective items is</a:t>
            </a:r>
          </a:p>
          <a:p>
            <a:pPr algn="ctr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E(X)=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 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(3) (1/4) = 3/4 = 0.75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 variance of the number of defective items is</a:t>
            </a:r>
          </a:p>
          <a:p>
            <a:pPr algn="ctr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Var(X)=</a:t>
            </a:r>
            <a:r>
              <a:rPr lang="en-US" altLang="en-US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 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(1 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) = (3) (1/4) (3/4) = 9/16 = 0.5625</a:t>
            </a:r>
          </a:p>
        </p:txBody>
      </p:sp>
    </p:spTree>
    <p:extLst>
      <p:ext uri="{BB962C8B-B14F-4D97-AF65-F5344CB8AC3E}">
        <p14:creationId xmlns:p14="http://schemas.microsoft.com/office/powerpoint/2010/main" val="279534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autoUpdateAnimBg="0"/>
      <p:bldP spid="1434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600200" y="152401"/>
            <a:ext cx="8763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 the previous example, find the following probabilities: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(1) The probability of getting at least two defective items.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(2) The probability of getting at most two defective items.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1600200" y="1905001"/>
            <a:ext cx="3429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  <a:p>
            <a:pPr algn="just" eaLnBrk="0" hangingPunct="0"/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~ Binomial(3,1/4)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3786188" y="301466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1752600" y="2438401"/>
          <a:ext cx="7772400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3" r:id="rId3" imgW="4622800" imgH="825500" progId="Equation.3">
                  <p:embed/>
                </p:oleObj>
              </mc:Choice>
              <mc:Fallback>
                <p:oleObj r:id="rId3" imgW="46228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438401"/>
                        <a:ext cx="7772400" cy="1393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2" name="Group 42"/>
          <p:cNvGraphicFramePr>
            <a:graphicFrameLocks noGrp="1"/>
          </p:cNvGraphicFramePr>
          <p:nvPr/>
        </p:nvGraphicFramePr>
        <p:xfrm>
          <a:off x="4038600" y="4038600"/>
          <a:ext cx="3733800" cy="2362200"/>
        </p:xfrm>
        <a:graphic>
          <a:graphicData uri="http://schemas.openxmlformats.org/drawingml/2006/table">
            <a:tbl>
              <a:tblPr/>
              <a:tblGrid>
                <a:gridCol w="404813"/>
                <a:gridCol w="3328987"/>
              </a:tblGrid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.f(x)=P(X=x)=b(x;3,1/4)</a:t>
                      </a: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27/64</a:t>
                      </a: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27/64</a:t>
                      </a: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9/64</a:t>
                      </a: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1/64</a:t>
                      </a:r>
                      <a:endParaRPr kumimoji="0" lang="en-GB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1" y="230188"/>
            <a:ext cx="7883525" cy="101441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Statistics for Data Science </a:t>
            </a:r>
            <a:r>
              <a:rPr lang="en-IN" sz="23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399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Course Objectives</a:t>
            </a:r>
          </a:p>
        </p:txBody>
      </p:sp>
      <p:sp>
        <p:nvSpPr>
          <p:cNvPr id="20483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E1C20E-C2E6-4D03-AF46-77BE991C1876}" type="slidenum">
              <a:rPr lang="en-US" altLang="en-US">
                <a:solidFill>
                  <a:srgbClr val="898989"/>
                </a:solidFill>
              </a:rPr>
              <a:pPr/>
              <a:t>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77987" y="1244600"/>
            <a:ext cx="8304213" cy="44037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902"/>
              </a:spcAft>
              <a:defRPr/>
            </a:pP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  <a:endParaRPr lang="en-US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902"/>
              </a:spcAft>
              <a:defRPr/>
            </a:pPr>
            <a:r>
              <a:rPr lang="en-US" sz="21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Course aims to: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equip students with the skills to summarize and interpret data using descriptive statistics and visualization techniques.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foundational understanding of probability and its applications in data science.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students to perform hypothesis testing and construct confidence intervals for statistical inference.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teach students how to build and assess linear and logistic regression models for predictive analysis.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hands-on experience with statistical software for data manipulation, analysis, and visualization.</a:t>
            </a:r>
          </a:p>
          <a:p>
            <a:pPr algn="just">
              <a:spcAft>
                <a:spcPts val="902"/>
              </a:spcAft>
              <a:defRPr/>
            </a:pPr>
            <a:endParaRPr lang="en-US" sz="21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377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00" name="Group 16"/>
          <p:cNvGrpSpPr>
            <a:grpSpLocks/>
          </p:cNvGrpSpPr>
          <p:nvPr/>
        </p:nvGrpSpPr>
        <p:grpSpPr bwMode="auto">
          <a:xfrm>
            <a:off x="1600200" y="168276"/>
            <a:ext cx="9144000" cy="1203325"/>
            <a:chOff x="48" y="106"/>
            <a:chExt cx="5760" cy="758"/>
          </a:xfrm>
        </p:grpSpPr>
        <p:graphicFrame>
          <p:nvGraphicFramePr>
            <p:cNvPr id="16388" name="Object 4"/>
            <p:cNvGraphicFramePr>
              <a:graphicFrameLocks noChangeAspect="1"/>
            </p:cNvGraphicFramePr>
            <p:nvPr/>
          </p:nvGraphicFramePr>
          <p:xfrm>
            <a:off x="3504" y="376"/>
            <a:ext cx="105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49" name="Equation" r:id="rId3" imgW="863280" imgH="393480" progId="Equation.3">
                    <p:embed/>
                  </p:oleObj>
                </mc:Choice>
                <mc:Fallback>
                  <p:oleObj name="Equation" r:id="rId3" imgW="86328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76"/>
                          <a:ext cx="1056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2" name="Rectangle 8"/>
            <p:cNvSpPr>
              <a:spLocks noChangeArrowheads="1"/>
            </p:cNvSpPr>
            <p:nvPr/>
          </p:nvSpPr>
          <p:spPr bwMode="auto">
            <a:xfrm>
              <a:off x="48" y="106"/>
              <a:ext cx="5760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>
                <a:buFontTx/>
                <a:buAutoNum type="arabicParenBoth"/>
              </a:pP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The probability of getting at least two defective items:</a:t>
              </a:r>
            </a:p>
            <a:p>
              <a:pPr algn="just"/>
              <a:endParaRPr lang="en-US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hangingPunct="0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      P(X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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2)=P(X=2)+P(X=3)= f(2)+f(3)=</a:t>
              </a:r>
              <a:endPara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</p:grpSp>
      <p:grpSp>
        <p:nvGrpSpPr>
          <p:cNvPr id="16401" name="Group 17"/>
          <p:cNvGrpSpPr>
            <a:grpSpLocks/>
          </p:cNvGrpSpPr>
          <p:nvPr/>
        </p:nvGrpSpPr>
        <p:grpSpPr bwMode="auto">
          <a:xfrm>
            <a:off x="1524000" y="1371600"/>
            <a:ext cx="9144000" cy="2743200"/>
            <a:chOff x="0" y="864"/>
            <a:chExt cx="5760" cy="1728"/>
          </a:xfrm>
        </p:grpSpPr>
        <p:sp>
          <p:nvSpPr>
            <p:cNvPr id="16394" name="Rectangle 10"/>
            <p:cNvSpPr>
              <a:spLocks noChangeArrowheads="1"/>
            </p:cNvSpPr>
            <p:nvPr/>
          </p:nvSpPr>
          <p:spPr bwMode="auto">
            <a:xfrm>
              <a:off x="0" y="864"/>
              <a:ext cx="5568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(2) The probability of getting at most two defective item:</a:t>
              </a:r>
            </a:p>
            <a:p>
              <a:pPr algn="just" eaLnBrk="0" hangingPunct="0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       P(X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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2) = P(X=0)+P(X=1)+P(X=2)</a:t>
              </a:r>
            </a:p>
            <a:p>
              <a:pPr algn="just" eaLnBrk="0" hangingPunct="0"/>
              <a:endParaRPr lang="en-US" altLang="en-US" sz="12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endParaRPr>
            </a:p>
            <a:p>
              <a:pPr eaLnBrk="0" hangingPunct="0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                    = f(0)+f(1)+f(2) =</a:t>
              </a:r>
              <a:r>
                <a:rPr lang="en-GB" altLang="en-US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 </a:t>
              </a:r>
            </a:p>
          </p:txBody>
        </p:sp>
        <p:graphicFrame>
          <p:nvGraphicFramePr>
            <p:cNvPr id="16395" name="Object 11"/>
            <p:cNvGraphicFramePr>
              <a:graphicFrameLocks noChangeAspect="1"/>
            </p:cNvGraphicFramePr>
            <p:nvPr/>
          </p:nvGraphicFramePr>
          <p:xfrm>
            <a:off x="2592" y="1344"/>
            <a:ext cx="1445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0" name="Equation" r:id="rId5" imgW="1180800" imgH="393480" progId="Equation.3">
                    <p:embed/>
                  </p:oleObj>
                </mc:Choice>
                <mc:Fallback>
                  <p:oleObj name="Equation" r:id="rId5" imgW="118080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344"/>
                          <a:ext cx="1445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Rectangle 12"/>
            <p:cNvSpPr>
              <a:spLocks noChangeArrowheads="1"/>
            </p:cNvSpPr>
            <p:nvPr/>
          </p:nvSpPr>
          <p:spPr bwMode="auto">
            <a:xfrm>
              <a:off x="0" y="1977"/>
              <a:ext cx="57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</a:p>
            <a:p>
              <a:pPr eaLnBrk="0" hangingPunct="0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       P(X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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2)= 1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P(X&gt;2) = 1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P(X=3) = 1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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 f(3) = </a:t>
              </a:r>
              <a:endPara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16398" name="Object 14"/>
            <p:cNvGraphicFramePr>
              <a:graphicFrameLocks noChangeAspect="1"/>
            </p:cNvGraphicFramePr>
            <p:nvPr/>
          </p:nvGraphicFramePr>
          <p:xfrm>
            <a:off x="4032" y="2104"/>
            <a:ext cx="901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951" name="Equation" r:id="rId7" imgW="736560" imgH="393480" progId="Equation.3">
                    <p:embed/>
                  </p:oleObj>
                </mc:Choice>
                <mc:Fallback>
                  <p:oleObj name="Equation" r:id="rId7" imgW="73656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104"/>
                          <a:ext cx="901" cy="4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1676400" y="4298950"/>
            <a:ext cx="6553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5.4: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Reading assignment</a:t>
            </a:r>
          </a:p>
          <a:p>
            <a:pPr algn="just" eaLnBrk="0" hangingPunct="0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5.5: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Reading assignment</a:t>
            </a:r>
          </a:p>
          <a:p>
            <a:pPr eaLnBrk="0" hangingPunct="0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5.6: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Reading assignment</a:t>
            </a: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05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600200" y="228601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sz="2800" u="sng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5.4 Hypergeometric Distribution :</a:t>
            </a:r>
            <a:endParaRPr lang="en-US" altLang="en-US" sz="280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38201"/>
            <a:ext cx="8001000" cy="35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1600200" y="4362450"/>
            <a:ext cx="88392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180975"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·      Suppose there is a population with 2 types of elements: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1-st Type = success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2-nd Type = failure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·     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= population size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·     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= number of elements of the 1-st type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·     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= number of elements of the 2-nd type</a:t>
            </a:r>
          </a:p>
        </p:txBody>
      </p:sp>
    </p:spTree>
    <p:extLst>
      <p:ext uri="{BB962C8B-B14F-4D97-AF65-F5344CB8AC3E}">
        <p14:creationId xmlns:p14="http://schemas.microsoft.com/office/powerpoint/2010/main" val="230759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1676400" y="152400"/>
            <a:ext cx="8686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180975"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We select a sample of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elements at random from the population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Let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= number of elements of 1-st type (number of successes) in the sample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We need to find the probability distribution of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hangingPunct="0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440" name="Group 8"/>
          <p:cNvGrpSpPr>
            <a:grpSpLocks/>
          </p:cNvGrpSpPr>
          <p:nvPr/>
        </p:nvGrpSpPr>
        <p:grpSpPr bwMode="auto">
          <a:xfrm>
            <a:off x="1600200" y="2133600"/>
            <a:ext cx="8839200" cy="2514600"/>
            <a:chOff x="48" y="1344"/>
            <a:chExt cx="5568" cy="158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" y="1344"/>
              <a:ext cx="5568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just"/>
              <a:r>
                <a:rPr lang="en-US" altLang="en-US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There are to two methods of selection:</a:t>
              </a:r>
            </a:p>
            <a:p>
              <a:pPr algn="just" eaLnBrk="0" hangingPunct="0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1. selection with replacement</a:t>
              </a:r>
            </a:p>
            <a:p>
              <a:pPr algn="just" eaLnBrk="0" hangingPunct="0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2. selection without replacement</a:t>
              </a:r>
            </a:p>
            <a:p>
              <a:pPr algn="just" eaLnBrk="0" hangingPunct="0"/>
              <a:r>
                <a:rPr lang="en-US" altLang="en-US">
                  <a:solidFill>
                    <a:srgbClr val="FF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(1)</a:t>
              </a:r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 If we select the elements of the sample at random and with replacement, then</a:t>
              </a:r>
            </a:p>
            <a:p>
              <a:pPr eaLnBrk="0" hangingPunct="0"/>
              <a:r>
                <a:rPr lang="en-US" altLang="en-US" i="1">
                  <a:latin typeface="Arial" panose="020B0604020202020204" pitchFamily="34" charset="0"/>
                </a:rPr>
                <a:t>X</a:t>
              </a:r>
              <a:r>
                <a:rPr lang="en-US" altLang="en-US">
                  <a:latin typeface="Arial" panose="020B0604020202020204" pitchFamily="34" charset="0"/>
                </a:rPr>
                <a:t> ~ Binomial(</a:t>
              </a:r>
              <a:r>
                <a:rPr lang="en-US" altLang="en-US" i="1">
                  <a:latin typeface="Arial" panose="020B0604020202020204" pitchFamily="34" charset="0"/>
                </a:rPr>
                <a:t>n</a:t>
              </a:r>
              <a:r>
                <a:rPr lang="en-US" altLang="en-US">
                  <a:latin typeface="Arial" panose="020B0604020202020204" pitchFamily="34" charset="0"/>
                </a:rPr>
                <a:t>,</a:t>
              </a:r>
              <a:r>
                <a:rPr lang="en-US" altLang="en-US" i="1">
                  <a:latin typeface="Arial" panose="020B0604020202020204" pitchFamily="34" charset="0"/>
                </a:rPr>
                <a:t>p</a:t>
              </a:r>
              <a:r>
                <a:rPr lang="en-US" altLang="en-US">
                  <a:latin typeface="Arial" panose="020B0604020202020204" pitchFamily="34" charset="0"/>
                </a:rPr>
                <a:t>); where </a:t>
              </a:r>
            </a:p>
          </p:txBody>
        </p:sp>
        <p:graphicFrame>
          <p:nvGraphicFramePr>
            <p:cNvPr id="18438" name="Object 6"/>
            <p:cNvGraphicFramePr>
              <a:graphicFrameLocks noChangeAspect="1"/>
            </p:cNvGraphicFramePr>
            <p:nvPr/>
          </p:nvGraphicFramePr>
          <p:xfrm>
            <a:off x="2625" y="2349"/>
            <a:ext cx="639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971" r:id="rId3" imgW="508000" imgH="457200" progId="Equation.3">
                    <p:embed/>
                  </p:oleObj>
                </mc:Choice>
                <mc:Fallback>
                  <p:oleObj r:id="rId3" imgW="508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5" y="2349"/>
                          <a:ext cx="639" cy="5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600200" y="4575176"/>
            <a:ext cx="8915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Now, suppose we select the elements of the sample at random and without replacement. When the selection is made without replacement, the random variable X has a hyper geometric distribution with parameters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. and we write X~h(x;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42217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4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2057400" y="447676"/>
          <a:ext cx="4953000" cy="267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95" r:id="rId3" imgW="2946400" imgH="1587500" progId="Equation.3">
                  <p:embed/>
                </p:oleObj>
              </mc:Choice>
              <mc:Fallback>
                <p:oleObj r:id="rId3" imgW="2946400" imgH="1587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47676"/>
                        <a:ext cx="4953000" cy="2676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Group 9"/>
          <p:cNvGrpSpPr>
            <a:grpSpLocks/>
          </p:cNvGrpSpPr>
          <p:nvPr/>
        </p:nvGrpSpPr>
        <p:grpSpPr bwMode="auto">
          <a:xfrm>
            <a:off x="7239000" y="152400"/>
            <a:ext cx="3221038" cy="3581400"/>
            <a:chOff x="3600" y="96"/>
            <a:chExt cx="2029" cy="2256"/>
          </a:xfrm>
        </p:grpSpPr>
        <p:pic>
          <p:nvPicPr>
            <p:cNvPr id="19462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0" y="96"/>
              <a:ext cx="2029" cy="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64" name="Line 8"/>
            <p:cNvSpPr>
              <a:spLocks noChangeShapeType="1"/>
            </p:cNvSpPr>
            <p:nvPr/>
          </p:nvSpPr>
          <p:spPr bwMode="auto">
            <a:xfrm flipH="1">
              <a:off x="3600" y="2352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6" name="Rectangle 10"/>
          <p:cNvSpPr>
            <a:spLocks noChangeArrowheads="1"/>
          </p:cNvSpPr>
          <p:nvPr/>
        </p:nvSpPr>
        <p:spPr bwMode="auto">
          <a:xfrm>
            <a:off x="1600200" y="3400426"/>
            <a:ext cx="5410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the values of X must satisfy:</a:t>
            </a:r>
          </a:p>
          <a:p>
            <a:pPr algn="ctr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and 0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ctr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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0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and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x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600200" y="5257800"/>
            <a:ext cx="571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5.8: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Reading assignment</a:t>
            </a:r>
          </a:p>
        </p:txBody>
      </p:sp>
    </p:spTree>
    <p:extLst>
      <p:ext uri="{BB962C8B-B14F-4D97-AF65-F5344CB8AC3E}">
        <p14:creationId xmlns:p14="http://schemas.microsoft.com/office/powerpoint/2010/main" val="358676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6" grpId="0" autoUpdateAnimBg="0"/>
      <p:bldP spid="1946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600200" y="76201"/>
            <a:ext cx="89154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5.9: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Lots of 40 components each are called acceptable if they contain no more than 3 defectives. The procedure for sampling the lot is to select 5 components at random (without replacement) and to reject the lot if a defective is found. What is the probability that exactly one defective is found in the sample if there are 3 defectives in the entire lot.</a:t>
            </a:r>
          </a:p>
          <a:p>
            <a:pPr eaLnBrk="0" hangingPunct="0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600200" y="2743200"/>
            <a:ext cx="1905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</a:p>
        </p:txBody>
      </p:sp>
      <p:grpSp>
        <p:nvGrpSpPr>
          <p:cNvPr id="20492" name="Group 12"/>
          <p:cNvGrpSpPr>
            <a:grpSpLocks/>
          </p:cNvGrpSpPr>
          <p:nvPr/>
        </p:nvGrpSpPr>
        <p:grpSpPr bwMode="auto">
          <a:xfrm>
            <a:off x="1752600" y="3276600"/>
            <a:ext cx="8458200" cy="3352800"/>
            <a:chOff x="144" y="1968"/>
            <a:chExt cx="5328" cy="2112"/>
          </a:xfrm>
        </p:grpSpPr>
        <p:graphicFrame>
          <p:nvGraphicFramePr>
            <p:cNvPr id="20486" name="Object 6"/>
            <p:cNvGraphicFramePr>
              <a:graphicFrameLocks noChangeAspect="1"/>
            </p:cNvGraphicFramePr>
            <p:nvPr/>
          </p:nvGraphicFramePr>
          <p:xfrm>
            <a:off x="240" y="2101"/>
            <a:ext cx="3024" cy="1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20" name="Bitmap Image" r:id="rId3" imgW="6897063" imgH="3648584" progId="Paint.Picture">
                    <p:embed/>
                  </p:oleObj>
                </mc:Choice>
                <mc:Fallback>
                  <p:oleObj name="Bitmap Image" r:id="rId3" imgW="6897063" imgH="364858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101"/>
                          <a:ext cx="3024" cy="18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3606" y="2016"/>
            <a:ext cx="1722" cy="2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021" r:id="rId5" imgW="3219899" imgH="3772427" progId="Paint.Picture">
                    <p:embed/>
                  </p:oleObj>
                </mc:Choice>
                <mc:Fallback>
                  <p:oleObj r:id="rId5" imgW="3219899" imgH="377242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016"/>
                          <a:ext cx="1722" cy="20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144" y="1968"/>
              <a:ext cx="532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1" name="Line 11"/>
            <p:cNvSpPr>
              <a:spLocks noChangeShapeType="1"/>
            </p:cNvSpPr>
            <p:nvPr/>
          </p:nvSpPr>
          <p:spPr bwMode="auto">
            <a:xfrm>
              <a:off x="3408" y="1968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33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676400" y="171450"/>
            <a:ext cx="8763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180975"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Let X= number of defectives in the sample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=40,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=3, and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=5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X has a hypergeometric distribution with parameters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=40,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=5, and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=3.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X~h(x;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)=h(x;40,5,3).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The probability distribution of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is given by:</a:t>
            </a:r>
          </a:p>
          <a:p>
            <a:pPr eaLnBrk="0" hangingPunct="0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057400" y="2613026"/>
          <a:ext cx="72390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3" r:id="rId3" imgW="4572000" imgH="1333500" progId="Equation.3">
                  <p:embed/>
                </p:oleObj>
              </mc:Choice>
              <mc:Fallback>
                <p:oleObj r:id="rId3" imgW="4572000" imgH="1333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13026"/>
                        <a:ext cx="72390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600200" y="4908550"/>
            <a:ext cx="85344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the values of X must satisfy:</a:t>
            </a:r>
          </a:p>
          <a:p>
            <a:pPr algn="ctr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and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+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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and 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5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Therefore, the probability distribution of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X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is given by:</a:t>
            </a:r>
          </a:p>
        </p:txBody>
      </p:sp>
    </p:spTree>
    <p:extLst>
      <p:ext uri="{BB962C8B-B14F-4D97-AF65-F5344CB8AC3E}">
        <p14:creationId xmlns:p14="http://schemas.microsoft.com/office/powerpoint/2010/main" val="337922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1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828800" y="304800"/>
          <a:ext cx="7924800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8" r:id="rId3" imgW="4343400" imgH="1333500" progId="Equation.3">
                  <p:embed/>
                </p:oleObj>
              </mc:Choice>
              <mc:Fallback>
                <p:oleObj r:id="rId3" imgW="4343400" imgH="1333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"/>
                        <a:ext cx="7924800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6" name="Group 8"/>
          <p:cNvGrpSpPr>
            <a:grpSpLocks/>
          </p:cNvGrpSpPr>
          <p:nvPr/>
        </p:nvGrpSpPr>
        <p:grpSpPr bwMode="auto">
          <a:xfrm>
            <a:off x="1600200" y="3200400"/>
            <a:ext cx="8686800" cy="2133600"/>
            <a:chOff x="48" y="1440"/>
            <a:chExt cx="5472" cy="1344"/>
          </a:xfrm>
        </p:grpSpPr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48" y="1440"/>
              <a:ext cx="547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Now, the probability that exactly one defective is found in the sample is</a:t>
              </a:r>
            </a:p>
            <a:p>
              <a:pPr algn="just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eaLnBrk="0" hangingPunct="0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.f(1)=P(X=1)=h(1;40,5,3)= </a:t>
              </a:r>
            </a:p>
          </p:txBody>
        </p:sp>
        <p:graphicFrame>
          <p:nvGraphicFramePr>
            <p:cNvPr id="22534" name="Object 6"/>
            <p:cNvGraphicFramePr>
              <a:graphicFrameLocks noChangeAspect="1"/>
            </p:cNvGraphicFramePr>
            <p:nvPr/>
          </p:nvGraphicFramePr>
          <p:xfrm>
            <a:off x="2415" y="1792"/>
            <a:ext cx="2385" cy="9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69" r:id="rId5" imgW="2540000" imgH="1054100" progId="Equation.3">
                    <p:embed/>
                  </p:oleObj>
                </mc:Choice>
                <mc:Fallback>
                  <p:oleObj r:id="rId5" imgW="2540000" imgH="1054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5" y="1792"/>
                          <a:ext cx="2385" cy="9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028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7886700" cy="930275"/>
          </a:xfrm>
        </p:spPr>
        <p:txBody>
          <a:bodyPr/>
          <a:lstStyle/>
          <a:p>
            <a:pPr algn="ctr"/>
            <a:r>
              <a:rPr lang="en-IN" alt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059" y="1143000"/>
            <a:ext cx="10219765" cy="52133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Books:</a:t>
            </a:r>
          </a:p>
          <a:p>
            <a:pPr algn="just">
              <a:defRPr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Hastie, Trevor, et al., The elements of statistical learning. Vol. 2. No. 1. New  York: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Statistics for Data Scientists: 50 Essential Concepts, Authors: Peter Bruce,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marL="0" indent="0">
              <a:buNone/>
              <a:defRPr/>
            </a:pPr>
            <a:endParaRPr lang="en-IN" sz="2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Research Papers:</a:t>
            </a:r>
          </a:p>
          <a:p>
            <a:pPr algn="just"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Carmichael, Iain, and J. S. Marron. "Data science vs. statistics: two cultures?." 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Japanese Journal of Statistics and Data Science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1.1 (2018): 117-138.</a:t>
            </a:r>
          </a:p>
          <a:p>
            <a:pPr algn="just">
              <a:defRPr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Hardin, Johanna, et al. "Data science in statistics curricula: Preparing students to “think with data”." </a:t>
            </a:r>
            <a:r>
              <a:rPr lang="en-US" sz="19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American Statistician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69.4 (2015): 343-353.</a:t>
            </a:r>
          </a:p>
          <a:p>
            <a:pPr marL="342900" lvl="1" indent="0">
              <a:buNone/>
              <a:defRPr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Websites: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2"/>
              </a:rPr>
              <a:t>https://365datascience.com/resources-center/course-notes/statistics/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  <a:hlinkClick r:id="rId3"/>
              </a:rPr>
              <a:t>https://www.geeksforgeeks.org/7-basic-statistics-concepts-for-data-science/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endParaRPr lang="en-US" sz="21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IN" sz="2600" b="1" dirty="0">
                <a:latin typeface="Times New Roman" pitchFamily="18" charset="0"/>
                <a:cs typeface="Times New Roman" pitchFamily="18" charset="0"/>
              </a:rPr>
              <a:t>Videos:</a:t>
            </a:r>
          </a:p>
          <a:p>
            <a:pPr marL="210741" lvl="1">
              <a:defRPr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https://www.youtube.com/playlist?list=PLZ2ps__7DhBYrMs3zybOqr1DzMFCX49xG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1EE34-0EF0-47F4-83FB-27489DAC208F}" type="slidenum">
              <a:rPr lang="en-US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27</a:t>
            </a:fld>
            <a:endParaRPr lang="en-US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0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/>
            </a:extLst>
          </p:cNvPr>
          <p:cNvSpPr/>
          <p:nvPr/>
        </p:nvSpPr>
        <p:spPr>
          <a:xfrm>
            <a:off x="1524000" y="857251"/>
            <a:ext cx="9144000" cy="3514725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r>
              <a:rPr lang="en-US" sz="1350" dirty="0">
                <a:solidFill>
                  <a:prstClr val="white"/>
                </a:solidFill>
                <a:latin typeface="Calibri Light"/>
              </a:rPr>
              <a:t> </a:t>
            </a:r>
          </a:p>
        </p:txBody>
      </p:sp>
      <p:cxnSp>
        <p:nvCxnSpPr>
          <p:cNvPr id="18" name="Straight Connector 17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8534400" y="857250"/>
            <a:ext cx="1371600" cy="13716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9150351" y="857251"/>
            <a:ext cx="498475" cy="498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2074863" y="5578475"/>
            <a:ext cx="417512" cy="41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/>
            </a:extLst>
          </p:cNvPr>
          <p:cNvCxnSpPr>
            <a:cxnSpLocks/>
          </p:cNvCxnSpPr>
          <p:nvPr/>
        </p:nvCxnSpPr>
        <p:spPr>
          <a:xfrm>
            <a:off x="1817688" y="4703764"/>
            <a:ext cx="1295400" cy="129698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5" name="Title 1"/>
          <p:cNvSpPr txBox="1">
            <a:spLocks/>
          </p:cNvSpPr>
          <p:nvPr/>
        </p:nvSpPr>
        <p:spPr bwMode="auto">
          <a:xfrm>
            <a:off x="2638426" y="2544764"/>
            <a:ext cx="8043863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>
                <a:solidFill>
                  <a:srgbClr val="FFFFFF"/>
                </a:solidFill>
                <a:latin typeface="Casper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22" name="Diamond 6">
            <a:extLst>
              <a:ext uri="{FF2B5EF4-FFF2-40B4-BE49-F238E27FC236}"/>
            </a:extLst>
          </p:cNvPr>
          <p:cNvSpPr/>
          <p:nvPr/>
        </p:nvSpPr>
        <p:spPr>
          <a:xfrm>
            <a:off x="3505200" y="1768475"/>
            <a:ext cx="1822450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sp>
        <p:nvSpPr>
          <p:cNvPr id="23" name="Diamond 6">
            <a:extLst>
              <a:ext uri="{FF2B5EF4-FFF2-40B4-BE49-F238E27FC236}"/>
            </a:extLst>
          </p:cNvPr>
          <p:cNvSpPr/>
          <p:nvPr/>
        </p:nvSpPr>
        <p:spPr>
          <a:xfrm>
            <a:off x="3697289" y="1768475"/>
            <a:ext cx="1824037" cy="2419350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 Light"/>
            </a:endParaRPr>
          </a:p>
        </p:txBody>
      </p:sp>
      <p:grpSp>
        <p:nvGrpSpPr>
          <p:cNvPr id="78858" name="Group 28"/>
          <p:cNvGrpSpPr>
            <a:grpSpLocks/>
          </p:cNvGrpSpPr>
          <p:nvPr/>
        </p:nvGrpSpPr>
        <p:grpSpPr bwMode="auto">
          <a:xfrm>
            <a:off x="1701801" y="971551"/>
            <a:ext cx="307975" cy="1209675"/>
            <a:chOff x="83821" y="0"/>
            <a:chExt cx="219636" cy="903079"/>
          </a:xfrm>
        </p:grpSpPr>
        <p:sp>
          <p:nvSpPr>
            <p:cNvPr id="30" name="Rectangle 29"/>
            <p:cNvSpPr/>
            <p:nvPr/>
          </p:nvSpPr>
          <p:spPr>
            <a:xfrm>
              <a:off x="83821" y="0"/>
              <a:ext cx="219636" cy="21095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821" y="408875"/>
              <a:ext cx="219636" cy="49420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821" y="210955"/>
              <a:ext cx="217372" cy="2204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aphicFrame>
          <p:nvGraphicFramePr>
            <p:cNvPr id="78863" name="Object 3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CorelDRAW" r:id="rId3" imgW="2169000" imgH="2169360" progId="">
                    <p:embed/>
                  </p:oleObj>
                </mc:Choice>
                <mc:Fallback>
                  <p:oleObj name="CorelDRAW" r:id="rId3" imgW="2169000" imgH="2169360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59" name="Rectangle 1"/>
          <p:cNvSpPr>
            <a:spLocks noChangeArrowheads="1"/>
          </p:cNvSpPr>
          <p:nvPr/>
        </p:nvSpPr>
        <p:spPr bwMode="auto">
          <a:xfrm>
            <a:off x="4610100" y="4903789"/>
            <a:ext cx="35734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For queries</a:t>
            </a:r>
          </a:p>
          <a:p>
            <a:pPr eaLnBrk="1" hangingPunct="1"/>
            <a:r>
              <a:rPr lang="en-US" altLang="en-US">
                <a:latin typeface="Casper"/>
                <a:cs typeface="Segoe UI" panose="020B0502040204020203" pitchFamily="34" charset="0"/>
              </a:rPr>
              <a:t>Email: madan.e13485@cumail.in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72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 txBox="1">
            <a:spLocks noGrp="1" noChangeArrowheads="1"/>
          </p:cNvSpPr>
          <p:nvPr>
            <p:ph type="title"/>
          </p:nvPr>
        </p:nvSpPr>
        <p:spPr>
          <a:xfrm>
            <a:off x="2065338" y="367757"/>
            <a:ext cx="5765800" cy="535531"/>
          </a:xfrm>
          <a:extLst/>
        </p:spPr>
        <p:txBody>
          <a:bodyPr wrap="square" rtlCol="0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21507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5CF1B3-813F-4E1E-B5B3-5E37CBFE673E}" type="slidenum">
              <a:rPr lang="en-US" altLang="en-US">
                <a:solidFill>
                  <a:srgbClr val="898989"/>
                </a:solidFill>
              </a:rPr>
              <a:pPr/>
              <a:t>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2401888" y="941389"/>
            <a:ext cx="65913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IN" altLang="en-US" sz="21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completion of this course, the students shall be able to:-</a:t>
            </a:r>
            <a:endParaRPr lang="en-US" altLang="en-US" sz="21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65338" y="1801814"/>
          <a:ext cx="7974012" cy="41624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5161"/>
                <a:gridCol w="7278851"/>
              </a:tblGrid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CO1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Summarize and describe the main features of a dataset using measures such as mean, median, mode, variance, and standard deviation, as well as graphical representations like histograms, box plots, and scatter plots.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of probability theory, including concepts such as random variables, probability distributions, and the law of large numbers, enabling them to model and reason about uncertainty in data.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55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CO3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Apply/perform statistical inference, including hypothesis testing, confidence interval estimation, and p-value computation, to draw valid conclusions from sample data about larger populations.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CO4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linear and logistic regression techniques to identify relationships between variables, make predictions, and evaluate model performance.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844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CO5</a:t>
                      </a:r>
                      <a:endParaRPr lang="en-US" sz="16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 statistical software tools to perform data analysis, including data cleaning, transformation, visualization, and implementing various statistical methods.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6197" marR="36197" marT="36196" marB="361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7724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6926" y="928689"/>
            <a:ext cx="7883525" cy="644525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n-IN" sz="2399" b="1" dirty="0" smtClean="0">
                <a:latin typeface="Times New Roman" pitchFamily="18" charset="0"/>
                <a:cs typeface="Times New Roman" pitchFamily="18" charset="0"/>
              </a:rPr>
              <a:t>Unit-2 </a:t>
            </a:r>
            <a:r>
              <a:rPr lang="en-IN" sz="2399" b="1" dirty="0">
                <a:latin typeface="Times New Roman" pitchFamily="18" charset="0"/>
                <a:cs typeface="Times New Roman" pitchFamily="18" charset="0"/>
              </a:rPr>
              <a:t>Syllabus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00719E-AB0F-470E-A21F-52852B484448}" type="slidenum">
              <a:rPr lang="en-US" altLang="en-US">
                <a:solidFill>
                  <a:srgbClr val="898989"/>
                </a:solidFill>
              </a:rPr>
              <a:pPr/>
              <a:t>4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64887"/>
              </p:ext>
            </p:extLst>
          </p:nvPr>
        </p:nvGraphicFramePr>
        <p:xfrm>
          <a:off x="2057399" y="1698626"/>
          <a:ext cx="7893051" cy="3962586"/>
        </p:xfrm>
        <a:graphic>
          <a:graphicData uri="http://schemas.openxmlformats.org/drawingml/2006/table">
            <a:tbl>
              <a:tblPr/>
              <a:tblGrid>
                <a:gridCol w="1741904"/>
                <a:gridCol w="6151147"/>
              </a:tblGrid>
              <a:tr h="60701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Unit-2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Distribution</a:t>
                      </a:r>
                      <a:endParaRPr kumimoji="0" lang="en-US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146" marR="27146" marT="27146" marB="2714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677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Distribution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Concept of Random Variable, Bernoulli Distribution, Binomial Distribution, Poisson Distribution, Normal Distribution.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77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 and Regression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Concept and types, Karl Pearson Method, Rank, Spearman Method, Least Square Method, Regression line by regression coefficient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4738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1" y="457200"/>
            <a:ext cx="5999163" cy="4587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0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SUGGESTIVE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988" y="1371600"/>
            <a:ext cx="8234362" cy="4984750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BOOKS:</a:t>
            </a:r>
            <a:endParaRPr lang="en-US" sz="15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Hastie, Trevor, et al., The elements of statistical learning. Vol. 2. No. 1. New  York: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Springer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Edition: Second Edition (2009), ISBN: 978-0387848570</a:t>
            </a: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Montgomery, Douglas C., and George C.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Runger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Applied statistics and  probability for engineers. John Wiley &amp; Sons, 2010.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T3.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and Statistics The Science of Uncertainty Second Ed., Michael  J. Evans and Jeffrey S. Rosenthal.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Practical Statistics for Data Scientists: 50 Essential Concepts, Authors: Peter Bruce,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O'Reilly Media, Edition: Second Edition (2020), ISBN: 978-1492072942</a:t>
            </a: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Statistical Learning: with Applications in R, Authors: Gareth James,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Publisher: Springer, Edition: Second Edition (2021), ISBN: 978-1071614174</a:t>
            </a:r>
          </a:p>
          <a:p>
            <a:pPr algn="just"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Stats: Exploratory Data Analysis in Python, Author: Allen B. Downey, Publisher: O'Reilly Media, Publication Year: 2014 (2nd Edition), ISBN: 978-1491907337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86A34D-CC28-481F-B1B7-9F8C8A56EC35}" type="slidenum">
              <a:rPr lang="en-US" altLang="en-US">
                <a:solidFill>
                  <a:srgbClr val="898989"/>
                </a:solidFill>
              </a:rPr>
              <a:pPr/>
              <a:t>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583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9"/>
          <p:cNvGrpSpPr>
            <a:grpSpLocks/>
          </p:cNvGrpSpPr>
          <p:nvPr/>
        </p:nvGrpSpPr>
        <p:grpSpPr bwMode="auto">
          <a:xfrm>
            <a:off x="1600200" y="152400"/>
            <a:ext cx="9067800" cy="2971800"/>
            <a:chOff x="48" y="96"/>
            <a:chExt cx="5712" cy="1872"/>
          </a:xfrm>
        </p:grpSpPr>
        <p:sp>
          <p:nvSpPr>
            <p:cNvPr id="2052" name="Rectangle 4"/>
            <p:cNvSpPr>
              <a:spLocks noChangeArrowheads="1"/>
            </p:cNvSpPr>
            <p:nvPr/>
          </p:nvSpPr>
          <p:spPr bwMode="auto">
            <a:xfrm>
              <a:off x="48" y="96"/>
              <a:ext cx="5712" cy="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0">
              <a:spAutoFit/>
            </a:bodyPr>
            <a:lstStyle/>
            <a:p>
              <a:pPr algn="just"/>
              <a:r>
                <a:rPr lang="en-US" altLang="en-US" u="sng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Some Discrete Probability Distributions:</a:t>
              </a:r>
              <a:endParaRPr lang="en-US" altLang="en-US" sz="1000" u="sng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 eaLnBrk="0" hangingPunct="0"/>
              <a:r>
                <a:rPr lang="en-US" alt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</a:p>
            <a:p>
              <a:pPr algn="just" eaLnBrk="0" hangingPunct="0"/>
              <a:r>
                <a:rPr lang="en-US" altLang="en-US" u="sng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 Uniform Distribution:</a:t>
              </a:r>
              <a:endParaRPr lang="en-US" altLang="en-US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just" eaLnBrk="0" hangingPunct="0"/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If the discrete random variable X assumes the values x</a:t>
              </a:r>
              <a:r>
                <a:rPr lang="en-US" altLang="en-US" baseline="-30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, x</a:t>
              </a:r>
              <a:r>
                <a:rPr lang="en-US" altLang="en-US" baseline="-30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, …, </a:t>
              </a:r>
              <a:r>
                <a:rPr lang="en-US" altLang="en-US" dirty="0" err="1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altLang="en-US" baseline="-30000" dirty="0" err="1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r>
                <a:rPr lang="en-US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with equal probabilities, then X has the discrete uniform distribution given by:</a:t>
              </a:r>
            </a:p>
            <a:p>
              <a:pPr eaLnBrk="0" hangingPunct="0"/>
              <a:endParaRPr lang="en-US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528" y="1183"/>
            <a:ext cx="3696" cy="7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31" r:id="rId3" imgW="3543300" imgH="749300" progId="Equation.3">
                    <p:embed/>
                  </p:oleObj>
                </mc:Choice>
                <mc:Fallback>
                  <p:oleObj r:id="rId3" imgW="3543300" imgH="749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83"/>
                          <a:ext cx="3696" cy="7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828800" y="2895601"/>
            <a:ext cx="7924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180975"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f(x)=f(x;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)=P(X=x)</a:t>
            </a:r>
          </a:p>
          <a:p>
            <a:pPr eaLnBrk="0" hangingPunct="0"/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is called the parameter of the distribution.</a:t>
            </a: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1752600" y="4114800"/>
            <a:ext cx="8915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180975"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5.2: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Experiment: tossing a balanced die.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Sample space: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={1,2,3,4,5,6}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Each sample point of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occurs with the same probability 1/6.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·      Let X= the number observed when tossing a balanced die.</a:t>
            </a:r>
          </a:p>
          <a:p>
            <a:pPr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probability distribution  of X is:</a:t>
            </a:r>
            <a:r>
              <a:rPr lang="en-GB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3014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  <p:bldP spid="205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590800" y="596900"/>
          <a:ext cx="497205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57" r:id="rId3" imgW="3238500" imgH="749300" progId="Equation.3">
                  <p:embed/>
                </p:oleObj>
              </mc:Choice>
              <mc:Fallback>
                <p:oleObj r:id="rId3" imgW="3238500" imgH="749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96900"/>
                        <a:ext cx="4972050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93" name="Group 21"/>
          <p:cNvGrpSpPr>
            <a:grpSpLocks/>
          </p:cNvGrpSpPr>
          <p:nvPr/>
        </p:nvGrpSpPr>
        <p:grpSpPr bwMode="auto">
          <a:xfrm>
            <a:off x="1600200" y="2209800"/>
            <a:ext cx="8915400" cy="3124200"/>
            <a:chOff x="48" y="624"/>
            <a:chExt cx="5616" cy="1968"/>
          </a:xfrm>
        </p:grpSpPr>
        <p:sp>
          <p:nvSpPr>
            <p:cNvPr id="3078" name="Rectangle 6"/>
            <p:cNvSpPr>
              <a:spLocks noChangeArrowheads="1"/>
            </p:cNvSpPr>
            <p:nvPr/>
          </p:nvSpPr>
          <p:spPr bwMode="auto">
            <a:xfrm>
              <a:off x="48" y="624"/>
              <a:ext cx="5616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en-US" i="1">
                  <a:solidFill>
                    <a:srgbClr val="FF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Theorem 5.1:</a:t>
              </a:r>
            </a:p>
            <a:p>
              <a:pPr algn="just" eaLnBrk="0" hangingPunct="0"/>
              <a:r>
                <a:rPr lang="en-US" altLang="en-US">
                  <a:latin typeface="Arial" panose="020B0604020202020204" pitchFamily="34" charset="0"/>
                  <a:cs typeface="Arial" panose="020B0604020202020204" pitchFamily="34" charset="0"/>
                </a:rPr>
                <a:t>If the discrete random variable X has a discrete uniform distribution with parameter k, then the mean and the variance of X are:</a:t>
              </a:r>
            </a:p>
            <a:p>
              <a:pPr eaLnBrk="0" hangingPunct="0"/>
              <a:endParaRPr lang="en-US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3079" name="Object 7"/>
            <p:cNvGraphicFramePr>
              <a:graphicFrameLocks noChangeAspect="1"/>
            </p:cNvGraphicFramePr>
            <p:nvPr/>
          </p:nvGraphicFramePr>
          <p:xfrm>
            <a:off x="480" y="1344"/>
            <a:ext cx="1200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758" name="Equation" r:id="rId5" imgW="1079280" imgH="609480" progId="Equation.3">
                    <p:embed/>
                  </p:oleObj>
                </mc:Choice>
                <mc:Fallback>
                  <p:oleObj name="Equation" r:id="rId5" imgW="1079280" imgH="609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344"/>
                          <a:ext cx="1200" cy="6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088" name="Group 16"/>
            <p:cNvGrpSpPr>
              <a:grpSpLocks/>
            </p:cNvGrpSpPr>
            <p:nvPr/>
          </p:nvGrpSpPr>
          <p:grpSpPr bwMode="auto">
            <a:xfrm>
              <a:off x="480" y="1872"/>
              <a:ext cx="2496" cy="720"/>
              <a:chOff x="480" y="1968"/>
              <a:chExt cx="2496" cy="720"/>
            </a:xfrm>
          </p:grpSpPr>
          <p:graphicFrame>
            <p:nvGraphicFramePr>
              <p:cNvPr id="3081" name="Object 9"/>
              <p:cNvGraphicFramePr>
                <a:graphicFrameLocks noChangeAspect="1"/>
              </p:cNvGraphicFramePr>
              <p:nvPr/>
            </p:nvGraphicFramePr>
            <p:xfrm>
              <a:off x="1627" y="1968"/>
              <a:ext cx="917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4759" name="Equation" r:id="rId7" imgW="774360" imgH="609480" progId="Equation.3">
                      <p:embed/>
                    </p:oleObj>
                  </mc:Choice>
                  <mc:Fallback>
                    <p:oleObj name="Equation" r:id="rId7" imgW="774360" imgH="6094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27" y="1968"/>
                            <a:ext cx="917" cy="72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83" name="Rectangle 11"/>
              <p:cNvSpPr>
                <a:spLocks noChangeArrowheads="1"/>
              </p:cNvSpPr>
              <p:nvPr/>
            </p:nvSpPr>
            <p:spPr bwMode="auto">
              <a:xfrm>
                <a:off x="480" y="2352"/>
                <a:ext cx="2496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</a:rPr>
                  <a:t>Var(X) = </a:t>
                </a:r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</a:t>
                </a:r>
                <a:r>
                  <a:rPr lang="en-US" altLang="en-US" sz="2200" baseline="300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r>
                  <a:rPr lang="en-US" altLang="en-US" sz="22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=</a:t>
                </a:r>
                <a:r>
                  <a:rPr lang="en-GB" altLang="en-US" sz="220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22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7" name="Group 11"/>
          <p:cNvGrpSpPr>
            <a:grpSpLocks/>
          </p:cNvGrpSpPr>
          <p:nvPr/>
        </p:nvGrpSpPr>
        <p:grpSpPr bwMode="auto">
          <a:xfrm>
            <a:off x="1676400" y="1828800"/>
            <a:ext cx="7696200" cy="3124200"/>
            <a:chOff x="96" y="96"/>
            <a:chExt cx="4848" cy="1968"/>
          </a:xfrm>
        </p:grpSpPr>
        <p:sp>
          <p:nvSpPr>
            <p:cNvPr id="4100" name="Rectangle 4"/>
            <p:cNvSpPr>
              <a:spLocks noChangeArrowheads="1"/>
            </p:cNvSpPr>
            <p:nvPr/>
          </p:nvSpPr>
          <p:spPr bwMode="auto">
            <a:xfrm>
              <a:off x="96" y="96"/>
              <a:ext cx="124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/>
              <a:r>
                <a:rPr lang="en-US" altLang="en-US" i="1">
                  <a:solidFill>
                    <a:srgbClr val="FF33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Solution:</a:t>
              </a:r>
            </a:p>
          </p:txBody>
        </p:sp>
        <p:graphicFrame>
          <p:nvGraphicFramePr>
            <p:cNvPr id="4101" name="Object 5"/>
            <p:cNvGraphicFramePr>
              <a:graphicFrameLocks noChangeAspect="1"/>
            </p:cNvGraphicFramePr>
            <p:nvPr/>
          </p:nvGraphicFramePr>
          <p:xfrm>
            <a:off x="1200" y="144"/>
            <a:ext cx="2352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1" r:id="rId3" imgW="2324100" imgH="685800" progId="Equation.3">
                    <p:embed/>
                  </p:oleObj>
                </mc:Choice>
                <mc:Fallback>
                  <p:oleObj r:id="rId3" imgW="2324100" imgH="685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44"/>
                          <a:ext cx="2352" cy="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240" y="451"/>
              <a:ext cx="115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</a:rPr>
                <a:t>E(X) =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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</a:rPr>
                <a:t> = </a:t>
              </a:r>
              <a:endParaRPr lang="en-US" altLang="en-US" sz="220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1392" y="835"/>
            <a:ext cx="2064" cy="7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2" r:id="rId5" imgW="2019300" imgH="685800" progId="Equation.3">
                    <p:embed/>
                  </p:oleObj>
                </mc:Choice>
                <mc:Fallback>
                  <p:oleObj r:id="rId5" imgW="2019300" imgH="685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835"/>
                          <a:ext cx="2064" cy="7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4" name="Rectangle 8"/>
            <p:cNvSpPr>
              <a:spLocks noChangeArrowheads="1"/>
            </p:cNvSpPr>
            <p:nvPr/>
          </p:nvSpPr>
          <p:spPr bwMode="auto">
            <a:xfrm>
              <a:off x="240" y="1152"/>
              <a:ext cx="120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</a:rPr>
                <a:t>Var(X) = 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</a:t>
              </a:r>
              <a:r>
                <a:rPr lang="en-US" altLang="en-US" sz="2200" baseline="3000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altLang="en-US" sz="220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 = </a:t>
              </a:r>
            </a:p>
          </p:txBody>
        </p:sp>
        <p:graphicFrame>
          <p:nvGraphicFramePr>
            <p:cNvPr id="4105" name="Object 9"/>
            <p:cNvGraphicFramePr>
              <a:graphicFrameLocks noChangeAspect="1"/>
            </p:cNvGraphicFramePr>
            <p:nvPr/>
          </p:nvGraphicFramePr>
          <p:xfrm>
            <a:off x="1207" y="1488"/>
            <a:ext cx="3737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783" name="Equation" r:id="rId7" imgW="2717640" imgH="419040" progId="Equation.3">
                    <p:embed/>
                  </p:oleObj>
                </mc:Choice>
                <mc:Fallback>
                  <p:oleObj name="Equation" r:id="rId7" imgW="271764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1488"/>
                          <a:ext cx="3737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1676400" y="685801"/>
            <a:ext cx="8001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5.3: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Find E(X) and Var(X) in Example 5.2.</a:t>
            </a:r>
          </a:p>
        </p:txBody>
      </p:sp>
    </p:spTree>
    <p:extLst>
      <p:ext uri="{BB962C8B-B14F-4D97-AF65-F5344CB8AC3E}">
        <p14:creationId xmlns:p14="http://schemas.microsoft.com/office/powerpoint/2010/main" val="154783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828800" y="495300"/>
            <a:ext cx="8686800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-228600"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397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just"/>
            <a:r>
              <a:rPr lang="en-US" altLang="en-US" u="sng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5.3 Binomial Distribution:</a:t>
            </a:r>
            <a:endParaRPr lang="en-US" altLang="en-US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/>
            <a:r>
              <a:rPr lang="en-US" altLang="en-US" sz="1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 eaLnBrk="0" hangingPunct="0"/>
            <a:r>
              <a:rPr lang="en-US" altLang="en-US" i="1">
                <a:solidFill>
                  <a:srgbClr val="FF3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Bernoulli Trial: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·      Bernoulli trial is an experiment with only two possible   outcomes.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·       The two possible outcomes are labeled: 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	success (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  and  failure (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 ·      The probability of success is P(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and the probability of failure is P(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)=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·      Examples: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1.    Tossing a coin (success=H, failure=T, and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=P(H))</a:t>
            </a:r>
          </a:p>
          <a:p>
            <a:pPr algn="just" eaLnBrk="0" hangingPunct="0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 2.    Inspecting an item (success=defective, failure=non-  defective, and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p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=P(defective))</a:t>
            </a:r>
          </a:p>
          <a:p>
            <a:pPr eaLnBrk="0" hangingPunct="0"/>
            <a:endParaRPr lang="en-US" altLang="en-US">
              <a:latin typeface="Arial" panose="020B0604020202020204" pitchFamily="34" charset="0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185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</p:bldLst>
  </p:timing>
</p:sld>
</file>

<file path=ppt/theme/theme1.xml><?xml version="1.0" encoding="utf-8"?>
<a:theme xmlns:a="http://schemas.openxmlformats.org/drawingml/2006/main" name="Unit 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 2.1</Template>
  <TotalTime>2052</TotalTime>
  <Words>1254</Words>
  <Application>Microsoft Office PowerPoint</Application>
  <PresentationFormat>Widescreen</PresentationFormat>
  <Paragraphs>257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Arial Unicode MS</vt:lpstr>
      <vt:lpstr>Arial</vt:lpstr>
      <vt:lpstr>Calibri</vt:lpstr>
      <vt:lpstr>Calibri Light</vt:lpstr>
      <vt:lpstr>Cambria</vt:lpstr>
      <vt:lpstr>Casper</vt:lpstr>
      <vt:lpstr>Karla</vt:lpstr>
      <vt:lpstr>Segoe UI</vt:lpstr>
      <vt:lpstr>Symbol</vt:lpstr>
      <vt:lpstr>Times New Roman</vt:lpstr>
      <vt:lpstr>Unit 2.1</vt:lpstr>
      <vt:lpstr>Contents Slide Master</vt:lpstr>
      <vt:lpstr>CorelDRAW</vt:lpstr>
      <vt:lpstr>Equation.3</vt:lpstr>
      <vt:lpstr>Equation</vt:lpstr>
      <vt:lpstr>Bitmap Image</vt:lpstr>
      <vt:lpstr>PowerPoint Presentation</vt:lpstr>
      <vt:lpstr>Statistics for Data Science : Course Objectives</vt:lpstr>
      <vt:lpstr>COURSE OUTCOMES</vt:lpstr>
      <vt:lpstr>Unit-2 Syllabus</vt:lpstr>
      <vt:lpstr>SUGGESTIVE READINGS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Microsoft account</cp:lastModifiedBy>
  <cp:revision>41</cp:revision>
  <dcterms:created xsi:type="dcterms:W3CDTF">2020-06-09T06:07:05Z</dcterms:created>
  <dcterms:modified xsi:type="dcterms:W3CDTF">2024-06-07T09:48:24Z</dcterms:modified>
</cp:coreProperties>
</file>