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9"/>
  </p:notesMasterIdLst>
  <p:handoutMasterIdLst>
    <p:handoutMasterId r:id="rId20"/>
  </p:handoutMasterIdLst>
  <p:sldIdLst>
    <p:sldId id="460" r:id="rId3"/>
    <p:sldId id="461" r:id="rId4"/>
    <p:sldId id="462" r:id="rId5"/>
    <p:sldId id="463" r:id="rId6"/>
    <p:sldId id="464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578" r:id="rId16"/>
    <p:sldId id="488" r:id="rId17"/>
    <p:sldId id="4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D0467C-1281-4CEF-BBEF-B41959660B8E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3D820E-3AF4-4C49-A209-EBD14F438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0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7-basic-statistics-concepts-for-data-science/" TargetMode="External"/><Relationship Id="rId2" Type="http://schemas.openxmlformats.org/officeDocument/2006/relationships/hyperlink" Target="https://365datascience.com/resources-center/course-notes/statistic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2413" y="4927600"/>
            <a:ext cx="9144001" cy="113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2600" y="5283201"/>
            <a:ext cx="33338" cy="4603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6251" y="5737225"/>
            <a:ext cx="2055813" cy="274638"/>
          </a:xfrm>
          <a:prstGeom prst="rect">
            <a:avLst/>
          </a:prstGeom>
        </p:spPr>
        <p:txBody>
          <a:bodyPr lIns="68556" tIns="34279" rIns="68556" bIns="34279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89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/>
            </a:extLst>
          </p:cNvPr>
          <p:cNvSpPr/>
          <p:nvPr/>
        </p:nvSpPr>
        <p:spPr>
          <a:xfrm flipV="1">
            <a:off x="8653464" y="5311776"/>
            <a:ext cx="968375" cy="86836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9462" name="Object 47"/>
          <p:cNvGraphicFramePr>
            <a:graphicFrameLocks noChangeAspect="1"/>
          </p:cNvGraphicFramePr>
          <p:nvPr/>
        </p:nvGraphicFramePr>
        <p:xfrm>
          <a:off x="1582738" y="3198813"/>
          <a:ext cx="24765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198813"/>
                        <a:ext cx="2476500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/>
            </a:extLst>
          </p:cNvPr>
          <p:cNvSpPr/>
          <p:nvPr/>
        </p:nvSpPr>
        <p:spPr>
          <a:xfrm flipH="1">
            <a:off x="6807201" y="838200"/>
            <a:ext cx="3859213" cy="438785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8093" y="2376763"/>
            <a:ext cx="5120286" cy="118509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pic>
        <p:nvPicPr>
          <p:cNvPr id="19467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1"/>
            <a:ext cx="662940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8894764" y="4857751"/>
            <a:ext cx="1774825" cy="119856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4963" y="5370513"/>
            <a:ext cx="3695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899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>
              <a:defRPr/>
            </a:pPr>
            <a:endParaRPr lang="en-US" sz="1199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8139" y="5389563"/>
            <a:ext cx="34925" cy="277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639889" y="5046664"/>
            <a:ext cx="482282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534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1799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IN" sz="1799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en-US" sz="1799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534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180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Binomial Distribution</a:t>
            </a:r>
            <a:endParaRPr lang="en-US" sz="1799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31988" y="2100264"/>
            <a:ext cx="8324850" cy="245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500" b="1" dirty="0">
                <a:solidFill>
                  <a:srgbClr val="000000"/>
                </a:solidFill>
                <a:latin typeface="Cambria" panose="02040503050406030204" pitchFamily="18" charset="0"/>
              </a:rPr>
              <a:t>APEX INSTITUTE OF TECHNOLOGY</a:t>
            </a:r>
            <a:endParaRPr lang="en-US" altLang="en-US" sz="3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/>
            <a:r>
              <a:rPr lang="en-IN" altLang="en-US" sz="2100" b="1" dirty="0">
                <a:solidFill>
                  <a:srgbClr val="000000"/>
                </a:solidFill>
                <a:latin typeface="Cambria" panose="02040503050406030204" pitchFamily="18" charset="0"/>
              </a:rPr>
              <a:t>DEPARTMENT OF COMPUTER SCIENCE &amp; ENGINEERING</a:t>
            </a:r>
            <a:endParaRPr lang="en-US" altLang="en-US" sz="2100" b="1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2300" b="1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</a:t>
            </a:r>
            <a:r>
              <a:rPr lang="en-US" altLang="en-US" sz="2400" dirty="0" smtClean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23CSH-233</a:t>
            </a:r>
            <a:r>
              <a:rPr lang="en-US" altLang="en-US" sz="2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300" b="1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altLang="en-US" sz="2300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11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9473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99001-675D-4B60-A887-D2832D117055}" type="slidenum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01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P(x) for binomial?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286000"/>
            <a:ext cx="7391400" cy="38687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819400" y="2438400"/>
          <a:ext cx="6934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0" name="Equation" r:id="rId3" imgW="2031840" imgH="545760" progId="Equation.3">
                  <p:embed/>
                </p:oleObj>
              </mc:Choice>
              <mc:Fallback>
                <p:oleObj name="Equation" r:id="rId3" imgW="203184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69342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09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Mean and Standard Deviation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26" y="2209800"/>
            <a:ext cx="7877175" cy="3886200"/>
          </a:xfrm>
        </p:spPr>
        <p:txBody>
          <a:bodyPr/>
          <a:lstStyle/>
          <a:p>
            <a:pPr algn="just"/>
            <a:r>
              <a:rPr lang="en-US" altLang="en-US"/>
              <a:t>The mean (expected value) of a binomial random variable is 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The standard deviation of a binomial random variable is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5867401" y="2819400"/>
          <a:ext cx="16875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Equation" r:id="rId3" imgW="457200" imgH="164880" progId="Equation.3">
                  <p:embed/>
                </p:oleObj>
              </mc:Choice>
              <mc:Fallback>
                <p:oleObj name="Equation" r:id="rId3" imgW="4572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1" y="2819400"/>
                        <a:ext cx="16875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4724400" y="4343400"/>
          <a:ext cx="16573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5" name="Equation" r:id="rId5" imgW="647640" imgH="253800" progId="Equation.3">
                  <p:embed/>
                </p:oleObj>
              </mc:Choice>
              <mc:Fallback>
                <p:oleObj name="Equation" r:id="rId5" imgW="647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343400"/>
                        <a:ext cx="16573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2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>
                <a:cs typeface="Times New Roman" panose="02020603050405020304" pitchFamily="18" charset="0"/>
              </a:rPr>
              <a:t>Random Guessing; n = 100 questions.  </a:t>
            </a:r>
          </a:p>
          <a:p>
            <a:pPr lvl="1" algn="just"/>
            <a:r>
              <a:rPr lang="en-US" altLang="en-US" sz="2600">
                <a:cs typeface="Times New Roman" panose="02020603050405020304" pitchFamily="18" charset="0"/>
              </a:rPr>
              <a:t>Probability of correct guess; p = 1/4</a:t>
            </a:r>
          </a:p>
          <a:p>
            <a:pPr lvl="1" algn="just"/>
            <a:r>
              <a:rPr lang="en-US" altLang="en-US" sz="2600">
                <a:cs typeface="Times New Roman" panose="02020603050405020304" pitchFamily="18" charset="0"/>
              </a:rPr>
              <a:t>Probability of wrong guess; q = 3/4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 sz="1500">
              <a:cs typeface="Times New Roman" panose="02020603050405020304" pitchFamily="18" charset="0"/>
            </a:endParaRPr>
          </a:p>
          <a:p>
            <a:pPr lvl="1" algn="just"/>
            <a:r>
              <a:rPr lang="en-US" altLang="en-US">
                <a:cs typeface="Times New Roman" panose="02020603050405020304" pitchFamily="18" charset="0"/>
              </a:rPr>
              <a:t>Expected Value = </a:t>
            </a:r>
          </a:p>
          <a:p>
            <a:pPr lvl="3" algn="just"/>
            <a:r>
              <a:rPr lang="en-US" altLang="en-US">
                <a:cs typeface="Times New Roman" panose="02020603050405020304" pitchFamily="18" charset="0"/>
              </a:rPr>
              <a:t>On average, you will get 25 right.</a:t>
            </a:r>
          </a:p>
          <a:p>
            <a:pPr algn="just"/>
            <a:r>
              <a:rPr lang="en-US" altLang="en-US">
                <a:cs typeface="Times New Roman" panose="02020603050405020304" pitchFamily="18" charset="0"/>
              </a:rPr>
              <a:t>Standard Deviation = </a:t>
            </a:r>
          </a:p>
          <a:p>
            <a:pPr lvl="1" algn="just"/>
            <a:endParaRPr lang="en-US" alt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5867400" y="3733800"/>
          <a:ext cx="3505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8" name="Equation" r:id="rId3" imgW="1371600" imgH="431640" progId="Equation.BREE4">
                  <p:embed/>
                </p:oleObj>
              </mc:Choice>
              <mc:Fallback>
                <p:oleObj name="Equation" r:id="rId3" imgW="1371600" imgH="431640" progId="Equation.BREE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733800"/>
                        <a:ext cx="3505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276600" y="5181600"/>
          <a:ext cx="6324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Equation" r:id="rId5" imgW="2895480" imgH="482400" progId="Equation.BREE4">
                  <p:embed/>
                </p:oleObj>
              </mc:Choice>
              <mc:Fallback>
                <p:oleObj name="Equation" r:id="rId5" imgW="2895480" imgH="482400" progId="Equation.BREE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81600"/>
                        <a:ext cx="6324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19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>
                <a:cs typeface="Times New Roman" panose="02020603050405020304" pitchFamily="18" charset="0"/>
              </a:rPr>
              <a:t>Cancer Treatment;	n = 20 patients</a:t>
            </a:r>
          </a:p>
          <a:p>
            <a:pPr algn="just"/>
            <a:r>
              <a:rPr lang="en-US" altLang="en-US">
                <a:cs typeface="Times New Roman" panose="02020603050405020304" pitchFamily="18" charset="0"/>
              </a:rPr>
              <a:t>Probability of successful treatments; p = 0.7</a:t>
            </a:r>
          </a:p>
          <a:p>
            <a:pPr algn="just"/>
            <a:r>
              <a:rPr lang="en-US" altLang="en-US">
                <a:cs typeface="Times New Roman" panose="02020603050405020304" pitchFamily="18" charset="0"/>
              </a:rPr>
              <a:t>Probability of no success; q = ?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en-US">
              <a:cs typeface="Times New Roman" panose="02020603050405020304" pitchFamily="18" charset="0"/>
            </a:endParaRPr>
          </a:p>
          <a:p>
            <a:pPr algn="just"/>
            <a:r>
              <a:rPr lang="en-US" altLang="en-US">
                <a:cs typeface="Times New Roman" panose="02020603050405020304" pitchFamily="18" charset="0"/>
              </a:rPr>
              <a:t>Calculate the mean and standard deviation.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66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Normal Approximation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26" y="2214564"/>
            <a:ext cx="7877175" cy="388143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>
                <a:latin typeface="Britannic Bold" panose="020B0903060703020204" pitchFamily="34" charset="0"/>
                <a:cs typeface="Times New Roman" panose="02020603050405020304" pitchFamily="18" charset="0"/>
              </a:rPr>
              <a:t>For large n, the binomial distribution can be approximated by the normal,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latin typeface="Britannic Bold" panose="020B09030607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latin typeface="Britannic Bold" panose="020B09030607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latin typeface="Britannic Bold" panose="020B09030607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Britannic Bold" panose="020B090306070302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Britannic Bold" panose="020B0903060703020204" pitchFamily="34" charset="0"/>
                <a:cs typeface="Times New Roman" panose="02020603050405020304" pitchFamily="18" charset="0"/>
              </a:rPr>
              <a:t>	is approximately standard normal for large n.</a:t>
            </a:r>
            <a:r>
              <a:rPr lang="en-US" altLang="en-US"/>
              <a:t> 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4953000" y="3429000"/>
          <a:ext cx="228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Equation" r:id="rId3" imgW="977760" imgH="571320" progId="Equation.3">
                  <p:embed/>
                </p:oleObj>
              </mc:Choice>
              <mc:Fallback>
                <p:oleObj name="Equation" r:id="rId3" imgW="97776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429000"/>
                        <a:ext cx="228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905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930275"/>
          </a:xfrm>
        </p:spPr>
        <p:txBody>
          <a:bodyPr/>
          <a:lstStyle/>
          <a:p>
            <a:pPr algn="ctr"/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59" y="1143000"/>
            <a:ext cx="10219765" cy="52133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Books:</a:t>
            </a:r>
          </a:p>
          <a:p>
            <a:pPr algn="just"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Trevor, et al., The elements of statistical learning. Vol. 2. No. 1. New  York: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Statistics for Data Scientists: 50 Essential Concepts, Authors: Peter Bruce,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marL="0" indent="0">
              <a:buNone/>
              <a:defRPr/>
            </a:pP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Research Papers:</a:t>
            </a:r>
          </a:p>
          <a:p>
            <a:pPr algn="just"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Carmichael, Iain, and J. S. Marron. "Data science vs. statistics: two cultures?." 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Japanese Journal of Statistics and Data Science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1.1 (2018): 117-138.</a:t>
            </a:r>
          </a:p>
          <a:p>
            <a:pPr algn="just"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Hardin, Johanna, et al. "Data science in statistics curricula: Preparing students to “think with data”." 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American Statistician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69.4 (2015): 343-353.</a:t>
            </a:r>
          </a:p>
          <a:p>
            <a:pPr marL="342900" lvl="1" indent="0">
              <a:buNone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Websites: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https://365datascience.com/resources-center/course-notes/statistics/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https://www.geeksforgeeks.org/7-basic-statistics-concepts-for-data-science/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Videos:</a:t>
            </a:r>
          </a:p>
          <a:p>
            <a:pPr marL="210741" lvl="1"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https://www.youtube.com/playlist?list=PLZ2ps__7DhBYrMs3zybOqr1DzMFCX49xG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1EE34-0EF0-47F4-83FB-27489DAC208F}" type="slidenum">
              <a:rPr 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15</a:t>
            </a:fld>
            <a:endParaRPr 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/>
            </a:extLst>
          </p:cNvPr>
          <p:cNvSpPr/>
          <p:nvPr/>
        </p:nvSpPr>
        <p:spPr>
          <a:xfrm>
            <a:off x="1524000" y="857251"/>
            <a:ext cx="9144000" cy="3514725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8534400" y="857250"/>
            <a:ext cx="1371600" cy="137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9150351" y="857251"/>
            <a:ext cx="498475" cy="498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074863" y="5578475"/>
            <a:ext cx="417512" cy="41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1817688" y="4703764"/>
            <a:ext cx="1295400" cy="12969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5" name="Title 1"/>
          <p:cNvSpPr txBox="1">
            <a:spLocks/>
          </p:cNvSpPr>
          <p:nvPr/>
        </p:nvSpPr>
        <p:spPr bwMode="auto">
          <a:xfrm>
            <a:off x="2638426" y="2544764"/>
            <a:ext cx="80438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/>
            </a:extLst>
          </p:cNvPr>
          <p:cNvSpPr/>
          <p:nvPr/>
        </p:nvSpPr>
        <p:spPr>
          <a:xfrm>
            <a:off x="3505200" y="1768475"/>
            <a:ext cx="1822450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/>
            </a:extLst>
          </p:cNvPr>
          <p:cNvSpPr/>
          <p:nvPr/>
        </p:nvSpPr>
        <p:spPr>
          <a:xfrm>
            <a:off x="3697289" y="1768475"/>
            <a:ext cx="182403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78858" name="Group 28"/>
          <p:cNvGrpSpPr>
            <a:grpSpLocks/>
          </p:cNvGrpSpPr>
          <p:nvPr/>
        </p:nvGrpSpPr>
        <p:grpSpPr bwMode="auto">
          <a:xfrm>
            <a:off x="1701801" y="971551"/>
            <a:ext cx="307975" cy="1209675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3821" y="0"/>
              <a:ext cx="219636" cy="2109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1" y="408875"/>
              <a:ext cx="219636" cy="4942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5"/>
              <a:ext cx="217372" cy="220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aphicFrame>
          <p:nvGraphicFramePr>
            <p:cNvPr id="7886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5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9" name="Rectangle 1"/>
          <p:cNvSpPr>
            <a:spLocks noChangeArrowheads="1"/>
          </p:cNvSpPr>
          <p:nvPr/>
        </p:nvSpPr>
        <p:spPr bwMode="auto">
          <a:xfrm>
            <a:off x="4610100" y="4903789"/>
            <a:ext cx="35734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For queries</a:t>
            </a:r>
          </a:p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Email: madan.e13485@cumail.in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2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1" y="230188"/>
            <a:ext cx="7883525" cy="1014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 </a:t>
            </a:r>
            <a:r>
              <a:rPr lang="en-IN" sz="23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399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Course Objectives</a:t>
            </a:r>
          </a:p>
        </p:txBody>
      </p:sp>
      <p:sp>
        <p:nvSpPr>
          <p:cNvPr id="20483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1C20E-C2E6-4D03-AF46-77BE991C1876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7987" y="1244600"/>
            <a:ext cx="8304213" cy="4403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902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902"/>
              </a:spcAft>
              <a:defRPr/>
            </a:pPr>
            <a:r>
              <a:rPr lang="en-US" sz="2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equip students with the skills to summarize and interpret data using descriptive statistics and visualization techniques.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foundational understanding of probability and its applications in data science.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students to perform hypothesis testing and construct confidence intervals for statistical inference.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teach students how to build and assess linear and logistic regression models for predictive analysis.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hands-on experience with statistical software for data manipulation, analysis, and visualization.</a:t>
            </a:r>
          </a:p>
          <a:p>
            <a:pPr algn="just">
              <a:spcAft>
                <a:spcPts val="902"/>
              </a:spcAft>
              <a:defRPr/>
            </a:pPr>
            <a:endParaRPr lang="en-US" sz="2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377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>
          <a:xfrm>
            <a:off x="2065338" y="367757"/>
            <a:ext cx="5765800" cy="535531"/>
          </a:xfrm>
          <a:extLst/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2150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5CF1B3-813F-4E1E-B5B3-5E37CBFE673E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401888" y="941389"/>
            <a:ext cx="6591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65338" y="1801814"/>
          <a:ext cx="7974012" cy="41624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5161"/>
                <a:gridCol w="7278851"/>
              </a:tblGrid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 and describe the main features of a dataset using measures such as mean, median, mode, variance, and standard deviation, as well as graphical representations like histograms, box plots, and scatter plots.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of probability theory, including concepts such as random variables, probability distributions, and the law of large numbers, enabling them to model and reason about uncertainty in data.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Apply/perform statistical inference, including hypothesis testing, confidence interval estimation, and p-value computation, to draw valid conclusions from sample data about larger populations.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linear and logistic regression techniques to identify relationships between variables, make predictions, and evaluate model performance.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 statistical software tools to perform data analysis, including data cleaning, transformation, visualization, and implementing various statistical methods.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2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6" y="928689"/>
            <a:ext cx="7883525" cy="644525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IN" sz="2399" b="1" dirty="0" smtClean="0">
                <a:latin typeface="Times New Roman" pitchFamily="18" charset="0"/>
                <a:cs typeface="Times New Roman" pitchFamily="18" charset="0"/>
              </a:rPr>
              <a:t>Unit-2 </a:t>
            </a:r>
            <a:r>
              <a:rPr lang="en-IN" sz="2399" b="1" dirty="0"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00719E-AB0F-470E-A21F-52852B484448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64887"/>
              </p:ext>
            </p:extLst>
          </p:nvPr>
        </p:nvGraphicFramePr>
        <p:xfrm>
          <a:off x="2057399" y="1698626"/>
          <a:ext cx="7893051" cy="3962586"/>
        </p:xfrm>
        <a:graphic>
          <a:graphicData uri="http://schemas.openxmlformats.org/drawingml/2006/table">
            <a:tbl>
              <a:tblPr/>
              <a:tblGrid>
                <a:gridCol w="1741904"/>
                <a:gridCol w="6151147"/>
              </a:tblGrid>
              <a:tr h="60701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Unit-2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Distribution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677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Distribution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Concept of Random Variable, Bernoulli Distribution, Binomial Distribution, Poisson Distribution, Normal Distribution.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7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 and Regression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Concept and types, Karl Pearson Method, Rank, Spearman Method, Least Square Method, Regression line by regression coefficient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738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1" y="457200"/>
            <a:ext cx="5999163" cy="4587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0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988" y="1371600"/>
            <a:ext cx="8234362" cy="498475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Hastie, Trevor, et al., The elements of statistical learning. Vol. 2. No. 1. New  York: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Montgomery, Douglas C., and George C.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Applied statistics and  probability for engineers. John Wiley &amp; Sons, 2010.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Statistics The Science of Uncertainty Second Ed., Michael  J. Evans and Jeffrey S. Rosenthal.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Statistics for Data Scientists: 50 Essential Concepts, Authors: Peter Bruce,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Learning: with Applications in R, Authors: Gareth James,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Springer, Edition: Second Edition (2021), ISBN: 978-1071614174</a:t>
            </a: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Stats: Exploratory Data Analysis in Python, Author: Allen B. Downey, Publisher: O'Reilly Media, Publication Year: 2014 (2nd Edition), ISBN: 978-1491907337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86A34D-CC28-481F-B1B7-9F8C8A56EC35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83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Binomial Distribution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090864" y="2693989"/>
            <a:ext cx="6281737" cy="2994025"/>
          </a:xfrm>
        </p:spPr>
        <p:txBody>
          <a:bodyPr/>
          <a:lstStyle/>
          <a:p>
            <a:pPr algn="just"/>
            <a:r>
              <a:rPr lang="en-US" altLang="en-US"/>
              <a:t>The binomial distribution is a discrete distribution.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964465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Binomial Experiment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0"/>
            <a:ext cx="8077200" cy="4267200"/>
          </a:xfrm>
        </p:spPr>
        <p:txBody>
          <a:bodyPr/>
          <a:lstStyle/>
          <a:p>
            <a:pPr algn="just"/>
            <a:r>
              <a:rPr lang="en-US" altLang="en-US" sz="2600">
                <a:cs typeface="Times New Roman" panose="02020603050405020304" pitchFamily="18" charset="0"/>
              </a:rPr>
              <a:t>A </a:t>
            </a:r>
            <a:r>
              <a:rPr lang="en-US" altLang="en-US" sz="2600" u="sng">
                <a:cs typeface="Times New Roman" panose="02020603050405020304" pitchFamily="18" charset="0"/>
              </a:rPr>
              <a:t>binomial experiment</a:t>
            </a:r>
            <a:r>
              <a:rPr lang="en-US" altLang="en-US" sz="2600">
                <a:cs typeface="Times New Roman" panose="02020603050405020304" pitchFamily="18" charset="0"/>
              </a:rPr>
              <a:t> has the following properties:</a:t>
            </a:r>
          </a:p>
          <a:p>
            <a:pPr lvl="1" algn="just"/>
            <a:r>
              <a:rPr lang="en-US" altLang="en-US" sz="2200">
                <a:cs typeface="Times New Roman" panose="02020603050405020304" pitchFamily="18" charset="0"/>
              </a:rPr>
              <a:t>experiment consists of n identical and independent trials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en-US" altLang="en-US" sz="1200"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200">
                <a:cs typeface="Times New Roman" panose="02020603050405020304" pitchFamily="18" charset="0"/>
              </a:rPr>
              <a:t>each trial results in one of two outcomes: success or failure</a:t>
            </a:r>
          </a:p>
          <a:p>
            <a:pPr lvl="2" algn="just"/>
            <a:r>
              <a:rPr lang="en-US" altLang="en-US" sz="2200">
                <a:cs typeface="Times New Roman" panose="02020603050405020304" pitchFamily="18" charset="0"/>
              </a:rPr>
              <a:t>P(success) = p </a:t>
            </a:r>
          </a:p>
          <a:p>
            <a:pPr lvl="2" algn="just"/>
            <a:r>
              <a:rPr lang="en-US" altLang="en-US" sz="2200">
                <a:cs typeface="Times New Roman" panose="02020603050405020304" pitchFamily="18" charset="0"/>
              </a:rPr>
              <a:t>P(failure) = q = 1 - p for all trials</a:t>
            </a:r>
          </a:p>
          <a:p>
            <a:pPr lvl="2" algn="just">
              <a:buFont typeface="Wingdings" panose="05000000000000000000" pitchFamily="2" charset="2"/>
              <a:buNone/>
            </a:pPr>
            <a:endParaRPr lang="en-US" altLang="en-US" sz="1200"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200">
                <a:cs typeface="Times New Roman" panose="02020603050405020304" pitchFamily="18" charset="0"/>
              </a:rPr>
              <a:t>The random variable of interest, X, is the number of successes in the n trials.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en-US" altLang="en-US" sz="1200"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200">
                <a:cs typeface="Times New Roman" panose="02020603050405020304" pitchFamily="18" charset="0"/>
              </a:rPr>
              <a:t>X has a </a:t>
            </a:r>
            <a:r>
              <a:rPr lang="en-US" altLang="en-US" sz="2200" u="sng">
                <a:cs typeface="Times New Roman" panose="02020603050405020304" pitchFamily="18" charset="0"/>
              </a:rPr>
              <a:t>binomial distribution with parameters n and p</a:t>
            </a:r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407779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EXAMPLES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09800"/>
            <a:ext cx="78486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A coin is flipped 10 times.  Success = head. 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X =			n =			p =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Twelve pregnant women selected at random, take a home pregnancy test.  Success = test says pregnant.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X =			n =			p = ?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Random guessing on a multiple choice exam.  25 questions.  4 answers per question.  Success = right answer.</a:t>
            </a:r>
          </a:p>
          <a:p>
            <a:pPr lvl="1" algn="just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X =			n =			p =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49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533400"/>
            <a:ext cx="7391400" cy="762000"/>
          </a:xfrm>
        </p:spPr>
        <p:txBody>
          <a:bodyPr/>
          <a:lstStyle/>
          <a:p>
            <a:r>
              <a:rPr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Examples when assumptions do not hold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209800"/>
            <a:ext cx="7772400" cy="3868738"/>
          </a:xfrm>
        </p:spPr>
        <p:txBody>
          <a:bodyPr/>
          <a:lstStyle/>
          <a:p>
            <a:pPr algn="just"/>
            <a:r>
              <a:rPr lang="en-US" altLang="en-US">
                <a:cs typeface="Times New Roman" panose="02020603050405020304" pitchFamily="18" charset="0"/>
              </a:rPr>
              <a:t>Basketball player shoots ten free throws</a:t>
            </a:r>
          </a:p>
          <a:p>
            <a:pPr lvl="2" algn="just"/>
            <a:r>
              <a:rPr lang="en-US" altLang="en-US" sz="2600">
                <a:cs typeface="Times New Roman" panose="02020603050405020304" pitchFamily="18" charset="0"/>
              </a:rPr>
              <a:t>Feedback affects independence and constant p</a:t>
            </a:r>
          </a:p>
          <a:p>
            <a:pPr lvl="1" algn="just">
              <a:buFont typeface="Wingdings" panose="05000000000000000000" pitchFamily="2" charset="2"/>
              <a:buNone/>
            </a:pPr>
            <a:endParaRPr lang="en-US" altLang="en-US" sz="3000">
              <a:cs typeface="Times New Roman" panose="02020603050405020304" pitchFamily="18" charset="0"/>
            </a:endParaRPr>
          </a:p>
          <a:p>
            <a:pPr algn="just"/>
            <a:r>
              <a:rPr lang="en-US" altLang="en-US">
                <a:cs typeface="Times New Roman" panose="02020603050405020304" pitchFamily="18" charset="0"/>
              </a:rPr>
              <a:t>Barrel contains 3 red apples and 4 green apples; select 4 apples without replacement; X = # of red apples.</a:t>
            </a:r>
          </a:p>
          <a:p>
            <a:pPr lvl="2" algn="just"/>
            <a:r>
              <a:rPr lang="en-US" altLang="en-US" sz="2600">
                <a:cs typeface="Times New Roman" panose="02020603050405020304" pitchFamily="18" charset="0"/>
              </a:rPr>
              <a:t>Without replacement implies dependence</a:t>
            </a:r>
            <a:r>
              <a:rPr lang="en-US" altLang="en-US" sz="2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0374385"/>
      </p:ext>
    </p:extLst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2055</TotalTime>
  <Words>646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Arial Unicode MS</vt:lpstr>
      <vt:lpstr>Arial</vt:lpstr>
      <vt:lpstr>Britannic Bold</vt:lpstr>
      <vt:lpstr>Calibri</vt:lpstr>
      <vt:lpstr>Calibri Light</vt:lpstr>
      <vt:lpstr>Cambria</vt:lpstr>
      <vt:lpstr>Casper</vt:lpstr>
      <vt:lpstr>Karla</vt:lpstr>
      <vt:lpstr>Segoe UI</vt:lpstr>
      <vt:lpstr>Times New Roman</vt:lpstr>
      <vt:lpstr>Wingdings</vt:lpstr>
      <vt:lpstr>Unit 2.1</vt:lpstr>
      <vt:lpstr>Contents Slide Master</vt:lpstr>
      <vt:lpstr>CorelDRAW</vt:lpstr>
      <vt:lpstr>Microsoft Equation 3.0</vt:lpstr>
      <vt:lpstr>Brownstone Equation Editor 5.0 Equation</vt:lpstr>
      <vt:lpstr>PowerPoint Presentation</vt:lpstr>
      <vt:lpstr>Statistics for Data Science : Course Objectives</vt:lpstr>
      <vt:lpstr>COURSE OUTCOMES</vt:lpstr>
      <vt:lpstr>Unit-2 Syllabus</vt:lpstr>
      <vt:lpstr>SUGGESTIVE READINGS</vt:lpstr>
      <vt:lpstr>Binomial Distribution</vt:lpstr>
      <vt:lpstr>Binomial Experiment</vt:lpstr>
      <vt:lpstr>EXAMPLES</vt:lpstr>
      <vt:lpstr>Examples when assumptions do not hold</vt:lpstr>
      <vt:lpstr>What is P(x) for binomial?</vt:lpstr>
      <vt:lpstr>Mean and Standard Deviation</vt:lpstr>
      <vt:lpstr>Example</vt:lpstr>
      <vt:lpstr>Example</vt:lpstr>
      <vt:lpstr>Normal Approximation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Microsoft account</cp:lastModifiedBy>
  <cp:revision>42</cp:revision>
  <dcterms:created xsi:type="dcterms:W3CDTF">2020-06-09T06:07:05Z</dcterms:created>
  <dcterms:modified xsi:type="dcterms:W3CDTF">2024-06-07T09:51:07Z</dcterms:modified>
</cp:coreProperties>
</file>