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59"/>
  </p:notesMasterIdLst>
  <p:handoutMasterIdLst>
    <p:handoutMasterId r:id="rId60"/>
  </p:handoutMasterIdLst>
  <p:sldIdLst>
    <p:sldId id="460" r:id="rId3"/>
    <p:sldId id="461" r:id="rId4"/>
    <p:sldId id="462" r:id="rId5"/>
    <p:sldId id="463" r:id="rId6"/>
    <p:sldId id="464" r:id="rId7"/>
    <p:sldId id="579" r:id="rId8"/>
    <p:sldId id="580" r:id="rId9"/>
    <p:sldId id="581" r:id="rId10"/>
    <p:sldId id="582" r:id="rId11"/>
    <p:sldId id="583" r:id="rId12"/>
    <p:sldId id="584" r:id="rId13"/>
    <p:sldId id="585" r:id="rId14"/>
    <p:sldId id="586" r:id="rId15"/>
    <p:sldId id="587" r:id="rId16"/>
    <p:sldId id="588" r:id="rId17"/>
    <p:sldId id="589" r:id="rId18"/>
    <p:sldId id="590" r:id="rId19"/>
    <p:sldId id="591" r:id="rId20"/>
    <p:sldId id="592" r:id="rId21"/>
    <p:sldId id="593" r:id="rId22"/>
    <p:sldId id="594" r:id="rId23"/>
    <p:sldId id="595" r:id="rId24"/>
    <p:sldId id="596" r:id="rId25"/>
    <p:sldId id="597" r:id="rId26"/>
    <p:sldId id="598" r:id="rId27"/>
    <p:sldId id="599" r:id="rId28"/>
    <p:sldId id="600" r:id="rId29"/>
    <p:sldId id="601" r:id="rId30"/>
    <p:sldId id="602" r:id="rId31"/>
    <p:sldId id="603" r:id="rId32"/>
    <p:sldId id="604" r:id="rId33"/>
    <p:sldId id="605" r:id="rId34"/>
    <p:sldId id="606" r:id="rId35"/>
    <p:sldId id="607" r:id="rId36"/>
    <p:sldId id="608" r:id="rId37"/>
    <p:sldId id="609" r:id="rId38"/>
    <p:sldId id="610" r:id="rId39"/>
    <p:sldId id="611" r:id="rId40"/>
    <p:sldId id="612" r:id="rId41"/>
    <p:sldId id="613" r:id="rId42"/>
    <p:sldId id="614" r:id="rId43"/>
    <p:sldId id="615" r:id="rId44"/>
    <p:sldId id="616" r:id="rId45"/>
    <p:sldId id="617" r:id="rId46"/>
    <p:sldId id="618" r:id="rId47"/>
    <p:sldId id="619" r:id="rId48"/>
    <p:sldId id="620" r:id="rId49"/>
    <p:sldId id="621" r:id="rId50"/>
    <p:sldId id="622" r:id="rId51"/>
    <p:sldId id="623" r:id="rId52"/>
    <p:sldId id="624" r:id="rId53"/>
    <p:sldId id="625" r:id="rId54"/>
    <p:sldId id="572" r:id="rId55"/>
    <p:sldId id="573" r:id="rId56"/>
    <p:sldId id="488" r:id="rId57"/>
    <p:sldId id="48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59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smtClean="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base">
              <a:spcBef>
                <a:spcPct val="0"/>
              </a:spcBef>
              <a:spcAft>
                <a:spcPct val="0"/>
              </a:spcAft>
              <a:defRPr smtClean="0">
                <a:latin typeface="Arial" panose="020B0604020202020204" pitchFamily="34" charset="0"/>
              </a:defRPr>
            </a:lvl1pPr>
          </a:lstStyle>
          <a:p>
            <a:pPr>
              <a:defRPr/>
            </a:pPr>
            <a:fld id="{86D0467C-1281-4CEF-BBEF-B41959660B8E}" type="datetimeFigureOut">
              <a:rPr lang="en-US"/>
              <a:pPr>
                <a:defRPr/>
              </a:pPr>
              <a:t>6/7/2024</a:t>
            </a:fld>
            <a:endParaRPr lang="en-US"/>
          </a:p>
        </p:txBody>
      </p:sp>
      <p:sp>
        <p:nvSpPr>
          <p:cNvPr id="3"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733D820E-3AF4-4C49-A209-EBD14F438091}" type="slidenum">
              <a:rPr lang="en-US"/>
              <a:pPr>
                <a:defRPr/>
              </a:pPr>
              <a:t>‹#›</a:t>
            </a:fld>
            <a:endParaRPr lang="en-US"/>
          </a:p>
        </p:txBody>
      </p:sp>
    </p:spTree>
    <p:extLst>
      <p:ext uri="{BB962C8B-B14F-4D97-AF65-F5344CB8AC3E}">
        <p14:creationId xmlns:p14="http://schemas.microsoft.com/office/powerpoint/2010/main" val="2407940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1.bin"/><Relationship Id="rId18" Type="http://schemas.openxmlformats.org/officeDocument/2006/relationships/image" Target="../media/image27.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4.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26.wmf"/><Relationship Id="rId1" Type="http://schemas.openxmlformats.org/officeDocument/2006/relationships/vmlDrawing" Target="../drawings/vmlDrawing13.vml"/><Relationship Id="rId6" Type="http://schemas.openxmlformats.org/officeDocument/2006/relationships/image" Target="../media/image21.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9.bin"/><Relationship Id="rId14" Type="http://schemas.openxmlformats.org/officeDocument/2006/relationships/image" Target="../media/image2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3.wmf"/><Relationship Id="rId5" Type="http://schemas.openxmlformats.org/officeDocument/2006/relationships/oleObject" Target="../embeddings/oleObject29.bin"/><Relationship Id="rId4" Type="http://schemas.openxmlformats.org/officeDocument/2006/relationships/image" Target="../media/image32.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7.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5.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1.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2.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4.wmf"/><Relationship Id="rId5" Type="http://schemas.openxmlformats.org/officeDocument/2006/relationships/oleObject" Target="../embeddings/oleObject40.bin"/><Relationship Id="rId4" Type="http://schemas.openxmlformats.org/officeDocument/2006/relationships/image" Target="../media/image4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geeksforgeeks.org/7-basic-statistics-concepts-for-data-science/" TargetMode="External"/><Relationship Id="rId2" Type="http://schemas.openxmlformats.org/officeDocument/2006/relationships/hyperlink" Target="https://365datascience.com/resources-center/course-notes/statistic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22413" y="4927600"/>
            <a:ext cx="9144001" cy="1138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32" name="Rectangle 31"/>
          <p:cNvSpPr/>
          <p:nvPr/>
        </p:nvSpPr>
        <p:spPr>
          <a:xfrm>
            <a:off x="1752600" y="5283201"/>
            <a:ext cx="33338" cy="460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44" name="Slide Number Placeholder 2"/>
          <p:cNvSpPr txBox="1">
            <a:spLocks/>
          </p:cNvSpPr>
          <p:nvPr/>
        </p:nvSpPr>
        <p:spPr>
          <a:xfrm>
            <a:off x="8096251" y="5737225"/>
            <a:ext cx="2055813" cy="274638"/>
          </a:xfrm>
          <a:prstGeom prst="rect">
            <a:avLst/>
          </a:prstGeom>
        </p:spPr>
        <p:txBody>
          <a:bodyPr lIns="68556" tIns="34279" rIns="68556" bIns="34279"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899" dirty="0">
              <a:solidFill>
                <a:prstClr val="black">
                  <a:tint val="75000"/>
                </a:prstClr>
              </a:solidFill>
            </a:endParaRPr>
          </a:p>
        </p:txBody>
      </p:sp>
      <p:sp>
        <p:nvSpPr>
          <p:cNvPr id="46" name="Right Triangle 45">
            <a:extLst>
              <a:ext uri="{FF2B5EF4-FFF2-40B4-BE49-F238E27FC236}"/>
            </a:extLst>
          </p:cNvPr>
          <p:cNvSpPr/>
          <p:nvPr/>
        </p:nvSpPr>
        <p:spPr>
          <a:xfrm flipV="1">
            <a:off x="8653464" y="5311776"/>
            <a:ext cx="968375" cy="86836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1349" kern="0">
              <a:solidFill>
                <a:srgbClr val="FFFFFF"/>
              </a:solidFill>
              <a:latin typeface="Calibri"/>
            </a:endParaRPr>
          </a:p>
        </p:txBody>
      </p:sp>
      <p:graphicFrame>
        <p:nvGraphicFramePr>
          <p:cNvPr id="19462" name="Object 47"/>
          <p:cNvGraphicFramePr>
            <a:graphicFrameLocks noChangeAspect="1"/>
          </p:cNvGraphicFramePr>
          <p:nvPr/>
        </p:nvGraphicFramePr>
        <p:xfrm>
          <a:off x="1582738" y="3198813"/>
          <a:ext cx="2476500" cy="2360612"/>
        </p:xfrm>
        <a:graphic>
          <a:graphicData uri="http://schemas.openxmlformats.org/presentationml/2006/ole">
            <mc:AlternateContent xmlns:mc="http://schemas.openxmlformats.org/markup-compatibility/2006">
              <mc:Choice xmlns:v="urn:schemas-microsoft-com:vml" Requires="v">
                <p:oleObj spid="_x0000_s11278"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2738" y="3198813"/>
                        <a:ext cx="2476500" cy="2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Right Triangle 36">
            <a:extLst>
              <a:ext uri="{FF2B5EF4-FFF2-40B4-BE49-F238E27FC236}"/>
            </a:extLst>
          </p:cNvPr>
          <p:cNvSpPr/>
          <p:nvPr/>
        </p:nvSpPr>
        <p:spPr>
          <a:xfrm flipH="1">
            <a:off x="6807201" y="838200"/>
            <a:ext cx="3859213" cy="438785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1349" kern="0">
              <a:solidFill>
                <a:srgbClr val="FFFFFF"/>
              </a:solidFill>
              <a:latin typeface="Calibri"/>
            </a:endParaRPr>
          </a:p>
        </p:txBody>
      </p:sp>
      <p:sp>
        <p:nvSpPr>
          <p:cNvPr id="45" name="Rectangle 44"/>
          <p:cNvSpPr/>
          <p:nvPr/>
        </p:nvSpPr>
        <p:spPr>
          <a:xfrm>
            <a:off x="3118093" y="2376763"/>
            <a:ext cx="5120286" cy="118509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pic>
        <p:nvPicPr>
          <p:cNvPr id="19467" name="Picture 2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04801"/>
            <a:ext cx="662940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8894764" y="4857751"/>
            <a:ext cx="1774825" cy="1198563"/>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36" name="TextBox 35"/>
          <p:cNvSpPr txBox="1">
            <a:spLocks noChangeArrowheads="1"/>
          </p:cNvSpPr>
          <p:nvPr/>
        </p:nvSpPr>
        <p:spPr bwMode="auto">
          <a:xfrm>
            <a:off x="6684963" y="5370513"/>
            <a:ext cx="3695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defRPr/>
            </a:pPr>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899" b="1" dirty="0">
              <a:solidFill>
                <a:prstClr val="black"/>
              </a:solidFill>
              <a:latin typeface="Casper" panose="02000506000000020004" pitchFamily="2" charset="0"/>
            </a:endParaRPr>
          </a:p>
          <a:p>
            <a:pPr>
              <a:defRPr/>
            </a:pPr>
            <a:endParaRPr lang="en-US" sz="1199" b="1" dirty="0">
              <a:solidFill>
                <a:prstClr val="black"/>
              </a:solidFill>
              <a:latin typeface="Casper" panose="02000506000000020004" pitchFamily="2" charset="0"/>
            </a:endParaRPr>
          </a:p>
        </p:txBody>
      </p:sp>
      <p:sp>
        <p:nvSpPr>
          <p:cNvPr id="52" name="Rectangle 51"/>
          <p:cNvSpPr/>
          <p:nvPr/>
        </p:nvSpPr>
        <p:spPr>
          <a:xfrm>
            <a:off x="6688139" y="5389563"/>
            <a:ext cx="34925" cy="2778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53" name="TextBox 52"/>
          <p:cNvSpPr txBox="1">
            <a:spLocks noChangeArrowheads="1"/>
          </p:cNvSpPr>
          <p:nvPr/>
        </p:nvSpPr>
        <p:spPr bwMode="auto">
          <a:xfrm>
            <a:off x="1639889" y="5046664"/>
            <a:ext cx="482282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534">
              <a:lnSpc>
                <a:spcPct val="90000"/>
              </a:lnSpc>
              <a:spcAft>
                <a:spcPct val="35000"/>
              </a:spcAft>
              <a:defRPr/>
            </a:pPr>
            <a:r>
              <a:rPr lang="en-IN" sz="1799" b="1" dirty="0">
                <a:solidFill>
                  <a:prstClr val="black">
                    <a:lumMod val="85000"/>
                    <a:lumOff val="15000"/>
                  </a:prstClr>
                </a:solidFill>
                <a:latin typeface="Times New Roman" panose="02020603050405020304" pitchFamily="18" charset="0"/>
                <a:cs typeface="Times New Roman" panose="02020603050405020304" pitchFamily="18" charset="0"/>
              </a:rPr>
              <a:t>Lecture – </a:t>
            </a:r>
            <a:r>
              <a:rPr lang="en-IN" sz="1799" b="1" dirty="0" smtClean="0">
                <a:solidFill>
                  <a:prstClr val="black">
                    <a:lumMod val="85000"/>
                    <a:lumOff val="15000"/>
                  </a:prstClr>
                </a:solidFill>
                <a:latin typeface="Times New Roman" panose="02020603050405020304" pitchFamily="18" charset="0"/>
                <a:cs typeface="Times New Roman" panose="02020603050405020304" pitchFamily="18" charset="0"/>
              </a:rPr>
              <a:t>19-20-21</a:t>
            </a:r>
            <a:endParaRPr lang="en-US" sz="1799"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534">
              <a:lnSpc>
                <a:spcPct val="90000"/>
              </a:lnSpc>
              <a:spcAft>
                <a:spcPct val="35000"/>
              </a:spcAft>
              <a:defRPr/>
            </a:pPr>
            <a:r>
              <a:rPr lang="en-IN" sz="1805" dirty="0" smtClean="0">
                <a:solidFill>
                  <a:prstClr val="black"/>
                </a:solidFill>
                <a:latin typeface="Times New Roman" panose="02020603050405020304" pitchFamily="18" charset="0"/>
                <a:ea typeface="Times New Roman" panose="02020603050405020304" pitchFamily="18" charset="0"/>
              </a:rPr>
              <a:t>Poisson </a:t>
            </a:r>
            <a:r>
              <a:rPr lang="en-IN" sz="1805" dirty="0">
                <a:solidFill>
                  <a:prstClr val="black"/>
                </a:solidFill>
                <a:latin typeface="Times New Roman" panose="02020603050405020304" pitchFamily="18" charset="0"/>
                <a:ea typeface="Times New Roman" panose="02020603050405020304" pitchFamily="18" charset="0"/>
              </a:rPr>
              <a:t>Distribution</a:t>
            </a:r>
            <a:endParaRPr lang="en-US" sz="1799" b="1" dirty="0">
              <a:solidFill>
                <a:prstClr val="black"/>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931988" y="2100264"/>
            <a:ext cx="8324850" cy="24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N" altLang="en-US" sz="3500" b="1" dirty="0">
                <a:solidFill>
                  <a:srgbClr val="000000"/>
                </a:solidFill>
                <a:latin typeface="Cambria" panose="02040503050406030204" pitchFamily="18" charset="0"/>
              </a:rPr>
              <a:t>APEX INSTITUTE OF TECHNOLOGY</a:t>
            </a:r>
            <a:endParaRPr lang="en-US" altLang="en-US" sz="3500" dirty="0">
              <a:solidFill>
                <a:srgbClr val="000000"/>
              </a:solidFill>
              <a:latin typeface="Cambria" panose="02040503050406030204" pitchFamily="18" charset="0"/>
            </a:endParaRPr>
          </a:p>
          <a:p>
            <a:pPr algn="ctr" eaLnBrk="1" hangingPunct="1"/>
            <a:r>
              <a:rPr lang="en-IN" altLang="en-US" sz="2100" b="1" dirty="0">
                <a:solidFill>
                  <a:srgbClr val="000000"/>
                </a:solidFill>
                <a:latin typeface="Cambria" panose="02040503050406030204" pitchFamily="18" charset="0"/>
              </a:rPr>
              <a:t>DEPARTMENT OF COMPUTER SCIENCE &amp; ENGINEERING</a:t>
            </a:r>
            <a:endParaRPr lang="en-US" altLang="en-US" sz="2100" b="1" dirty="0">
              <a:solidFill>
                <a:srgbClr val="000000"/>
              </a:solidFill>
              <a:latin typeface="Cambria" panose="02040503050406030204" pitchFamily="18" charset="0"/>
            </a:endParaRPr>
          </a:p>
          <a:p>
            <a:pPr algn="ctr" eaLnBrk="1" hangingPunct="1">
              <a:lnSpc>
                <a:spcPct val="90000"/>
              </a:lnSpc>
              <a:spcAft>
                <a:spcPct val="35000"/>
              </a:spcAft>
            </a:pPr>
            <a:endParaRPr lang="en-US" altLang="en-US" sz="2300" b="1" dirty="0">
              <a:solidFill>
                <a:srgbClr val="000000"/>
              </a:solidFill>
              <a:latin typeface="Cambria" panose="02040503050406030204" pitchFamily="18" charset="0"/>
              <a:ea typeface="Calibri" panose="020F0502020204030204" pitchFamily="34" charset="0"/>
              <a:cs typeface="Times New Roman" panose="02020603050405020304" pitchFamily="18" charset="0"/>
            </a:endParaRPr>
          </a:p>
          <a:p>
            <a:pPr algn="ctr" eaLnBrk="1" hangingPunct="1">
              <a:lnSpc>
                <a:spcPct val="90000"/>
              </a:lnSpc>
              <a:spcAft>
                <a:spcPct val="35000"/>
              </a:spcAft>
            </a:pPr>
            <a:r>
              <a:rPr lang="en-IN" altLang="en-US" sz="2400" dirty="0">
                <a:latin typeface="Cambria" panose="02040503050406030204" pitchFamily="18" charset="0"/>
                <a:ea typeface="Cambria" panose="02040503050406030204" pitchFamily="18" charset="0"/>
                <a:cs typeface="Times New Roman" panose="02020603050405020304" pitchFamily="18" charset="0"/>
              </a:rPr>
              <a:t>Statistics for Data Science</a:t>
            </a:r>
            <a:r>
              <a:rPr lang="en-US" altLang="en-US" sz="2400" dirty="0" smtClean="0">
                <a:solidFill>
                  <a:srgbClr val="262626"/>
                </a:solidFill>
                <a:latin typeface="Cambria" panose="02040503050406030204" pitchFamily="18" charset="0"/>
                <a:ea typeface="Cambria" panose="02040503050406030204" pitchFamily="18" charset="0"/>
                <a:cs typeface="Times New Roman" panose="02020603050405020304" pitchFamily="18" charset="0"/>
              </a:rPr>
              <a:t>(</a:t>
            </a:r>
            <a:r>
              <a:rPr lang="en-IN" altLang="en-US" sz="2400" dirty="0" smtClean="0">
                <a:latin typeface="Cambria" panose="02040503050406030204" pitchFamily="18" charset="0"/>
                <a:ea typeface="Cambria" panose="02040503050406030204" pitchFamily="18" charset="0"/>
                <a:cs typeface="Times New Roman" panose="02020603050405020304" pitchFamily="18" charset="0"/>
              </a:rPr>
              <a:t>23CSH-233</a:t>
            </a:r>
            <a:r>
              <a:rPr lang="en-US" altLang="en-US" sz="2400" dirty="0">
                <a:solidFill>
                  <a:srgbClr val="262626"/>
                </a:solidFill>
                <a:latin typeface="Cambria" panose="02040503050406030204" pitchFamily="18" charset="0"/>
                <a:ea typeface="Cambria" panose="02040503050406030204" pitchFamily="18" charset="0"/>
                <a:cs typeface="Times New Roman" panose="02020603050405020304" pitchFamily="18" charset="0"/>
              </a:rPr>
              <a:t>)</a:t>
            </a:r>
          </a:p>
          <a:p>
            <a:pPr algn="ctr" eaLnBrk="1" hangingPunct="1">
              <a:lnSpc>
                <a:spcPct val="90000"/>
              </a:lnSpc>
              <a:spcAft>
                <a:spcPct val="35000"/>
              </a:spcAft>
            </a:pPr>
            <a:r>
              <a:rPr lang="en-US" altLang="en-US" sz="2300" b="1" dirty="0">
                <a:solidFill>
                  <a:srgbClr val="262626"/>
                </a:solidFill>
                <a:latin typeface="Cambria" panose="02040503050406030204" pitchFamily="18" charset="0"/>
                <a:cs typeface="Times New Roman" panose="02020603050405020304" pitchFamily="18" charset="0"/>
              </a:rPr>
              <a:t>Faculty:</a:t>
            </a:r>
            <a:r>
              <a:rPr lang="en-US" altLang="en-US" sz="2300" dirty="0">
                <a:solidFill>
                  <a:srgbClr val="262626"/>
                </a:solidFill>
                <a:latin typeface="Cambria" panose="02040503050406030204" pitchFamily="18" charset="0"/>
                <a:cs typeface="Times New Roman" panose="02020603050405020304" pitchFamily="18" charset="0"/>
              </a:rPr>
              <a:t> Prof. (Dr.) Madan Lal Saini(E13485)</a:t>
            </a:r>
          </a:p>
          <a:p>
            <a:pPr algn="ctr" eaLnBrk="1" hangingPunct="1">
              <a:lnSpc>
                <a:spcPct val="90000"/>
              </a:lnSpc>
              <a:spcAft>
                <a:spcPct val="35000"/>
              </a:spcAft>
            </a:pPr>
            <a:endParaRPr lang="en-US" altLang="en-US" sz="1100" dirty="0">
              <a:solidFill>
                <a:srgbClr val="000000"/>
              </a:solidFill>
              <a:latin typeface="Cambria" panose="02040503050406030204" pitchFamily="18" charset="0"/>
            </a:endParaRPr>
          </a:p>
        </p:txBody>
      </p:sp>
      <p:sp>
        <p:nvSpPr>
          <p:cNvPr id="19473" name="Slide Number Placeholder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599001-675D-4B60-A887-D2832D117055}" type="slidenum">
              <a:rPr lang="en-US" altLang="en-US">
                <a:solidFill>
                  <a:srgbClr val="898989"/>
                </a:solidFill>
              </a:rPr>
              <a:pPr/>
              <a:t>1</a:t>
            </a:fld>
            <a:endParaRPr lang="en-US" altLang="en-US">
              <a:solidFill>
                <a:srgbClr val="898989"/>
              </a:solidFill>
            </a:endParaRPr>
          </a:p>
        </p:txBody>
      </p:sp>
    </p:spTree>
    <p:extLst>
      <p:ext uri="{BB962C8B-B14F-4D97-AF65-F5344CB8AC3E}">
        <p14:creationId xmlns:p14="http://schemas.microsoft.com/office/powerpoint/2010/main" val="1856401421"/>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a:t>Binomial distribution</a:t>
            </a:r>
          </a:p>
        </p:txBody>
      </p:sp>
      <p:sp>
        <p:nvSpPr>
          <p:cNvPr id="166915" name="Rectangle 3"/>
          <p:cNvSpPr>
            <a:spLocks noGrp="1" noChangeArrowheads="1"/>
          </p:cNvSpPr>
          <p:nvPr>
            <p:ph type="body" idx="1"/>
          </p:nvPr>
        </p:nvSpPr>
        <p:spPr>
          <a:xfrm>
            <a:off x="1981200" y="1676401"/>
            <a:ext cx="8077200" cy="4532313"/>
          </a:xfrm>
        </p:spPr>
        <p:txBody>
          <a:bodyPr/>
          <a:lstStyle/>
          <a:p>
            <a:pPr>
              <a:buFont typeface="Wingdings" panose="05000000000000000000" pitchFamily="2" charset="2"/>
              <a:buNone/>
            </a:pPr>
            <a:r>
              <a:rPr lang="en-US" altLang="en-US">
                <a:cs typeface="Times New Roman" panose="02020603050405020304" pitchFamily="18" charset="0"/>
              </a:rPr>
              <a:t>	In fact, (1/2)</a:t>
            </a:r>
            <a:r>
              <a:rPr lang="en-US" altLang="en-US" baseline="30000">
                <a:latin typeface="Times" panose="02020603050405020304" pitchFamily="18" charset="0"/>
                <a:cs typeface="Times New Roman" panose="02020603050405020304" pitchFamily="18" charset="0"/>
              </a:rPr>
              <a:t>3</a:t>
            </a:r>
            <a:r>
              <a:rPr lang="en-US" altLang="en-US">
                <a:latin typeface="Times" panose="02020603050405020304" pitchFamily="18" charset="0"/>
                <a:cs typeface="Times New Roman" panose="02020603050405020304" pitchFamily="18" charset="0"/>
              </a:rPr>
              <a:t> </a:t>
            </a:r>
            <a:r>
              <a:rPr lang="en-US" altLang="en-US" i="1">
                <a:latin typeface="Times" panose="02020603050405020304" pitchFamily="18" charset="0"/>
                <a:cs typeface="Times New Roman" panose="02020603050405020304" pitchFamily="18" charset="0"/>
              </a:rPr>
              <a:t>x</a:t>
            </a:r>
            <a:r>
              <a:rPr lang="en-US" altLang="en-US">
                <a:latin typeface="Times" panose="02020603050405020304" pitchFamily="18" charset="0"/>
                <a:cs typeface="Times New Roman" panose="02020603050405020304" pitchFamily="18" charset="0"/>
              </a:rPr>
              <a:t> </a:t>
            </a:r>
            <a:r>
              <a:rPr lang="en-US" altLang="en-US">
                <a:cs typeface="Times New Roman" panose="02020603050405020304" pitchFamily="18" charset="0"/>
              </a:rPr>
              <a:t>(1/2)</a:t>
            </a:r>
            <a:r>
              <a:rPr lang="en-US" altLang="en-US" baseline="30000">
                <a:latin typeface="Times" panose="02020603050405020304" pitchFamily="18" charset="0"/>
                <a:cs typeface="Times New Roman" panose="02020603050405020304" pitchFamily="18" charset="0"/>
              </a:rPr>
              <a:t>2</a:t>
            </a:r>
            <a:r>
              <a:rPr lang="en-US" altLang="en-US">
                <a:cs typeface="Times New Roman" panose="02020603050405020304" pitchFamily="18" charset="0"/>
              </a:rPr>
              <a:t> is the probability of each unique outcome that has exactly 3 heads and 2 tails.</a:t>
            </a:r>
            <a:r>
              <a:rPr lang="en-US" altLang="en-US"/>
              <a:t> </a:t>
            </a:r>
          </a:p>
          <a:p>
            <a:endParaRPr lang="en-US" altLang="en-US"/>
          </a:p>
          <a:p>
            <a:pPr>
              <a:buFont typeface="Wingdings" panose="05000000000000000000" pitchFamily="2" charset="2"/>
              <a:buNone/>
            </a:pPr>
            <a:r>
              <a:rPr lang="en-US" altLang="en-US">
                <a:cs typeface="Times New Roman" panose="02020603050405020304" pitchFamily="18" charset="0"/>
              </a:rPr>
              <a:t>	So, the overall probability of 3 heads and 2 tails is:</a:t>
            </a:r>
          </a:p>
          <a:p>
            <a:pPr>
              <a:buFont typeface="Wingdings" panose="05000000000000000000" pitchFamily="2" charset="2"/>
              <a:buNone/>
            </a:pPr>
            <a:r>
              <a:rPr lang="en-US" altLang="en-US">
                <a:cs typeface="Times New Roman" panose="02020603050405020304" pitchFamily="18" charset="0"/>
              </a:rPr>
              <a:t>	(1/2)</a:t>
            </a:r>
            <a:r>
              <a:rPr lang="en-US" altLang="en-US" baseline="30000">
                <a:latin typeface="Times" panose="02020603050405020304" pitchFamily="18" charset="0"/>
                <a:cs typeface="Times New Roman" panose="02020603050405020304" pitchFamily="18" charset="0"/>
              </a:rPr>
              <a:t>3</a:t>
            </a:r>
            <a:r>
              <a:rPr lang="en-US" altLang="en-US">
                <a:latin typeface="Times" panose="02020603050405020304" pitchFamily="18" charset="0"/>
                <a:cs typeface="Times New Roman" panose="02020603050405020304" pitchFamily="18" charset="0"/>
              </a:rPr>
              <a:t> </a:t>
            </a:r>
            <a:r>
              <a:rPr lang="en-US" altLang="en-US" i="1">
                <a:latin typeface="Times" panose="02020603050405020304" pitchFamily="18" charset="0"/>
                <a:cs typeface="Times New Roman" panose="02020603050405020304" pitchFamily="18" charset="0"/>
              </a:rPr>
              <a:t>x</a:t>
            </a:r>
            <a:r>
              <a:rPr lang="en-US" altLang="en-US">
                <a:latin typeface="Times" panose="02020603050405020304" pitchFamily="18" charset="0"/>
                <a:cs typeface="Times New Roman" panose="02020603050405020304" pitchFamily="18" charset="0"/>
              </a:rPr>
              <a:t> </a:t>
            </a:r>
            <a:r>
              <a:rPr lang="en-US" altLang="en-US">
                <a:cs typeface="Times New Roman" panose="02020603050405020304" pitchFamily="18" charset="0"/>
              </a:rPr>
              <a:t>(1/2)</a:t>
            </a:r>
            <a:r>
              <a:rPr lang="en-US" altLang="en-US" baseline="30000">
                <a:latin typeface="Times" panose="02020603050405020304" pitchFamily="18" charset="0"/>
                <a:cs typeface="Times New Roman" panose="02020603050405020304" pitchFamily="18" charset="0"/>
              </a:rPr>
              <a:t>2</a:t>
            </a:r>
            <a:r>
              <a:rPr lang="en-US" altLang="en-US">
                <a:cs typeface="Times New Roman" panose="02020603050405020304" pitchFamily="18" charset="0"/>
              </a:rPr>
              <a:t>  + (1/2)</a:t>
            </a:r>
            <a:r>
              <a:rPr lang="en-US" altLang="en-US" baseline="30000">
                <a:latin typeface="Times" panose="02020603050405020304" pitchFamily="18" charset="0"/>
                <a:cs typeface="Times New Roman" panose="02020603050405020304" pitchFamily="18" charset="0"/>
              </a:rPr>
              <a:t>3</a:t>
            </a:r>
            <a:r>
              <a:rPr lang="en-US" altLang="en-US">
                <a:latin typeface="Times" panose="02020603050405020304" pitchFamily="18" charset="0"/>
                <a:cs typeface="Times New Roman" panose="02020603050405020304" pitchFamily="18" charset="0"/>
              </a:rPr>
              <a:t> </a:t>
            </a:r>
            <a:r>
              <a:rPr lang="en-US" altLang="en-US" i="1">
                <a:latin typeface="Times" panose="02020603050405020304" pitchFamily="18" charset="0"/>
                <a:cs typeface="Times New Roman" panose="02020603050405020304" pitchFamily="18" charset="0"/>
              </a:rPr>
              <a:t>x</a:t>
            </a:r>
            <a:r>
              <a:rPr lang="en-US" altLang="en-US">
                <a:latin typeface="Times" panose="02020603050405020304" pitchFamily="18" charset="0"/>
                <a:cs typeface="Times New Roman" panose="02020603050405020304" pitchFamily="18" charset="0"/>
              </a:rPr>
              <a:t> </a:t>
            </a:r>
            <a:r>
              <a:rPr lang="en-US" altLang="en-US">
                <a:cs typeface="Times New Roman" panose="02020603050405020304" pitchFamily="18" charset="0"/>
              </a:rPr>
              <a:t>(1/2)</a:t>
            </a:r>
            <a:r>
              <a:rPr lang="en-US" altLang="en-US" baseline="30000">
                <a:latin typeface="Times" panose="02020603050405020304" pitchFamily="18" charset="0"/>
                <a:cs typeface="Times New Roman" panose="02020603050405020304" pitchFamily="18" charset="0"/>
              </a:rPr>
              <a:t>2</a:t>
            </a:r>
            <a:r>
              <a:rPr lang="en-US" altLang="en-US">
                <a:cs typeface="Times New Roman" panose="02020603050405020304" pitchFamily="18" charset="0"/>
              </a:rPr>
              <a:t> </a:t>
            </a:r>
            <a:r>
              <a:rPr lang="en-US" altLang="en-US">
                <a:latin typeface="Times" panose="02020603050405020304" pitchFamily="18" charset="0"/>
                <a:cs typeface="Times New Roman" panose="02020603050405020304" pitchFamily="18" charset="0"/>
              </a:rPr>
              <a:t>+ </a:t>
            </a:r>
            <a:r>
              <a:rPr lang="en-US" altLang="en-US">
                <a:cs typeface="Times New Roman" panose="02020603050405020304" pitchFamily="18" charset="0"/>
              </a:rPr>
              <a:t>(1/2)</a:t>
            </a:r>
            <a:r>
              <a:rPr lang="en-US" altLang="en-US" baseline="30000">
                <a:latin typeface="Times" panose="02020603050405020304" pitchFamily="18" charset="0"/>
                <a:cs typeface="Times New Roman" panose="02020603050405020304" pitchFamily="18" charset="0"/>
              </a:rPr>
              <a:t>3</a:t>
            </a:r>
            <a:r>
              <a:rPr lang="en-US" altLang="en-US">
                <a:latin typeface="Times" panose="02020603050405020304" pitchFamily="18" charset="0"/>
                <a:cs typeface="Times New Roman" panose="02020603050405020304" pitchFamily="18" charset="0"/>
              </a:rPr>
              <a:t> </a:t>
            </a:r>
            <a:r>
              <a:rPr lang="en-US" altLang="en-US" i="1">
                <a:latin typeface="Times" panose="02020603050405020304" pitchFamily="18" charset="0"/>
                <a:cs typeface="Times New Roman" panose="02020603050405020304" pitchFamily="18" charset="0"/>
              </a:rPr>
              <a:t>x</a:t>
            </a:r>
            <a:r>
              <a:rPr lang="en-US" altLang="en-US">
                <a:latin typeface="Times" panose="02020603050405020304" pitchFamily="18" charset="0"/>
                <a:cs typeface="Times New Roman" panose="02020603050405020304" pitchFamily="18" charset="0"/>
              </a:rPr>
              <a:t> </a:t>
            </a:r>
            <a:r>
              <a:rPr lang="en-US" altLang="en-US">
                <a:cs typeface="Times New Roman" panose="02020603050405020304" pitchFamily="18" charset="0"/>
              </a:rPr>
              <a:t>(1/2)</a:t>
            </a:r>
            <a:r>
              <a:rPr lang="en-US" altLang="en-US" baseline="30000">
                <a:latin typeface="Times" panose="02020603050405020304" pitchFamily="18" charset="0"/>
                <a:cs typeface="Times New Roman" panose="02020603050405020304" pitchFamily="18" charset="0"/>
              </a:rPr>
              <a:t>2</a:t>
            </a:r>
            <a:r>
              <a:rPr lang="en-US" altLang="en-US">
                <a:cs typeface="Times New Roman" panose="02020603050405020304" pitchFamily="18" charset="0"/>
              </a:rPr>
              <a:t> </a:t>
            </a:r>
            <a:r>
              <a:rPr lang="en-US" altLang="en-US" baseline="30000">
                <a:latin typeface="Times" panose="02020603050405020304" pitchFamily="18" charset="0"/>
                <a:cs typeface="Times New Roman" panose="02020603050405020304" pitchFamily="18" charset="0"/>
              </a:rPr>
              <a:t> </a:t>
            </a:r>
            <a:r>
              <a:rPr lang="en-US" altLang="en-US">
                <a:latin typeface="Times" panose="02020603050405020304" pitchFamily="18" charset="0"/>
                <a:cs typeface="Times New Roman" panose="02020603050405020304" pitchFamily="18" charset="0"/>
              </a:rPr>
              <a:t>+ </a:t>
            </a:r>
            <a:r>
              <a:rPr lang="en-US" altLang="en-US">
                <a:cs typeface="Times New Roman" panose="02020603050405020304" pitchFamily="18" charset="0"/>
              </a:rPr>
              <a:t>….. for as many unique arrangements as there are—but how many are there??</a:t>
            </a:r>
            <a:r>
              <a:rPr lang="en-US" altLang="en-US"/>
              <a:t> </a:t>
            </a:r>
          </a:p>
        </p:txBody>
      </p:sp>
    </p:spTree>
    <p:extLst>
      <p:ext uri="{BB962C8B-B14F-4D97-AF65-F5344CB8AC3E}">
        <p14:creationId xmlns:p14="http://schemas.microsoft.com/office/powerpoint/2010/main" val="1469943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915">
                                            <p:txEl>
                                              <p:pRg st="2" end="2"/>
                                            </p:txEl>
                                          </p:spTgt>
                                        </p:tgtEl>
                                        <p:attrNameLst>
                                          <p:attrName>style.visibility</p:attrName>
                                        </p:attrNameLst>
                                      </p:cBhvr>
                                      <p:to>
                                        <p:strVal val="visible"/>
                                      </p:to>
                                    </p:set>
                                    <p:anim calcmode="lin" valueType="num">
                                      <p:cBhvr additive="base">
                                        <p:cTn id="13"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69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15">
                                            <p:txEl>
                                              <p:pRg st="3" end="3"/>
                                            </p:txEl>
                                          </p:spTgt>
                                        </p:tgtEl>
                                        <p:attrNameLst>
                                          <p:attrName>style.visibility</p:attrName>
                                        </p:attrNameLst>
                                      </p:cBhvr>
                                      <p:to>
                                        <p:strVal val="visible"/>
                                      </p:to>
                                    </p:set>
                                    <p:anim calcmode="lin" valueType="num">
                                      <p:cBhvr additive="base">
                                        <p:cTn id="19" dur="5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ChangeArrowheads="1"/>
          </p:cNvSpPr>
          <p:nvPr/>
        </p:nvSpPr>
        <p:spPr bwMode="auto">
          <a:xfrm>
            <a:off x="3124200" y="2057400"/>
            <a:ext cx="9144000" cy="60016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r>
              <a:rPr lang="en-US" altLang="en-US" sz="1200">
                <a:latin typeface="Times New Roman" panose="02020603050405020304" pitchFamily="18" charset="0"/>
                <a:cs typeface="Times New Roman" panose="02020603050405020304" pitchFamily="18" charset="0"/>
              </a:rPr>
              <a:t> </a:t>
            </a:r>
          </a:p>
          <a:p>
            <a:endParaRPr lang="en-US" altLang="en-US" sz="2400">
              <a:latin typeface="Times New Roman" panose="02020603050405020304" pitchFamily="18" charset="0"/>
            </a:endParaRPr>
          </a:p>
        </p:txBody>
      </p:sp>
      <p:grpSp>
        <p:nvGrpSpPr>
          <p:cNvPr id="167940" name="Group 4"/>
          <p:cNvGrpSpPr>
            <a:grpSpLocks/>
          </p:cNvGrpSpPr>
          <p:nvPr/>
        </p:nvGrpSpPr>
        <p:grpSpPr bwMode="auto">
          <a:xfrm>
            <a:off x="3429001" y="1295400"/>
            <a:ext cx="5286375" cy="4618038"/>
            <a:chOff x="1104" y="835"/>
            <a:chExt cx="3330" cy="2909"/>
          </a:xfrm>
        </p:grpSpPr>
        <p:sp>
          <p:nvSpPr>
            <p:cNvPr id="167941" name="AutoShape 5"/>
            <p:cNvSpPr>
              <a:spLocks/>
            </p:cNvSpPr>
            <p:nvPr/>
          </p:nvSpPr>
          <p:spPr bwMode="auto">
            <a:xfrm>
              <a:off x="1104" y="1296"/>
              <a:ext cx="336" cy="1884"/>
            </a:xfrm>
            <a:prstGeom prst="leftBrace">
              <a:avLst>
                <a:gd name="adj1" fmla="val 46726"/>
                <a:gd name="adj2" fmla="val 50000"/>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7942" name="AutoShape 6"/>
            <p:cNvSpPr>
              <a:spLocks/>
            </p:cNvSpPr>
            <p:nvPr/>
          </p:nvSpPr>
          <p:spPr bwMode="auto">
            <a:xfrm>
              <a:off x="3984" y="1296"/>
              <a:ext cx="450" cy="1878"/>
            </a:xfrm>
            <a:prstGeom prst="rightBrace">
              <a:avLst>
                <a:gd name="adj1" fmla="val 34778"/>
                <a:gd name="adj2" fmla="val 50000"/>
              </a:avLst>
            </a:prstGeom>
            <a:noFill/>
            <a:ln w="952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7943" name="Rectangle 7"/>
            <p:cNvSpPr>
              <a:spLocks noChangeArrowheads="1"/>
            </p:cNvSpPr>
            <p:nvPr/>
          </p:nvSpPr>
          <p:spPr bwMode="auto">
            <a:xfrm>
              <a:off x="1248" y="835"/>
              <a:ext cx="2976" cy="290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lvl1pPr indent="4572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000" u="sng">
                <a:cs typeface="Times New Roman" panose="02020603050405020304" pitchFamily="18" charset="0"/>
              </a:endParaRPr>
            </a:p>
            <a:p>
              <a:pPr eaLnBrk="1" hangingPunct="1"/>
              <a:r>
                <a:rPr lang="en-US" altLang="en-US" sz="2000" u="sng">
                  <a:cs typeface="Times New Roman" panose="02020603050405020304" pitchFamily="18" charset="0"/>
                </a:rPr>
                <a:t>Outcome		Probability </a:t>
              </a:r>
            </a:p>
            <a:p>
              <a:r>
                <a:rPr lang="en-US" altLang="en-US" sz="2000">
                  <a:cs typeface="Times New Roman" panose="02020603050405020304" pitchFamily="18" charset="0"/>
                </a:rPr>
                <a:t>THHHT		(1/2)</a:t>
              </a:r>
              <a:r>
                <a:rPr lang="en-US" altLang="en-US" sz="2000" baseline="30000">
                  <a:latin typeface="Times" panose="02020603050405020304" pitchFamily="18" charset="0"/>
                  <a:cs typeface="Times New Roman" panose="02020603050405020304" pitchFamily="18" charset="0"/>
                </a:rPr>
                <a:t>3</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(1/2)</a:t>
              </a:r>
              <a:r>
                <a:rPr lang="en-US" altLang="en-US" sz="2000" baseline="30000">
                  <a:latin typeface="Times" panose="02020603050405020304" pitchFamily="18" charset="0"/>
                  <a:cs typeface="Times New Roman" panose="02020603050405020304" pitchFamily="18" charset="0"/>
                </a:rPr>
                <a:t>2</a:t>
              </a:r>
              <a:r>
                <a:rPr lang="en-US" altLang="en-US" sz="2000">
                  <a:cs typeface="Times New Roman" panose="02020603050405020304" pitchFamily="18" charset="0"/>
                </a:rPr>
                <a:t> </a:t>
              </a:r>
              <a:r>
                <a:rPr lang="en-US" altLang="en-US" sz="2000" baseline="30000">
                  <a:latin typeface="Times" panose="02020603050405020304" pitchFamily="18" charset="0"/>
                  <a:cs typeface="Times New Roman" panose="02020603050405020304" pitchFamily="18" charset="0"/>
                </a:rPr>
                <a:t> </a:t>
              </a:r>
              <a:endParaRPr lang="en-US" altLang="en-US" sz="2000">
                <a:cs typeface="Times New Roman" panose="02020603050405020304" pitchFamily="18" charset="0"/>
              </a:endParaRPr>
            </a:p>
            <a:p>
              <a:pPr eaLnBrk="1" hangingPunct="1"/>
              <a:r>
                <a:rPr lang="en-US" altLang="en-US" sz="2000">
                  <a:cs typeface="Times New Roman" panose="02020603050405020304" pitchFamily="18" charset="0"/>
                </a:rPr>
                <a:t>HHHTT             	(1/2)</a:t>
              </a:r>
              <a:r>
                <a:rPr lang="en-US" altLang="en-US" sz="2000" baseline="30000">
                  <a:latin typeface="Times" panose="02020603050405020304" pitchFamily="18" charset="0"/>
                  <a:cs typeface="Times New Roman" panose="02020603050405020304" pitchFamily="18" charset="0"/>
                </a:rPr>
                <a:t>3</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(1/2)</a:t>
              </a:r>
              <a:r>
                <a:rPr lang="en-US" altLang="en-US" sz="2000" baseline="30000">
                  <a:latin typeface="Times" panose="02020603050405020304" pitchFamily="18" charset="0"/>
                  <a:cs typeface="Times New Roman" panose="02020603050405020304" pitchFamily="18" charset="0"/>
                </a:rPr>
                <a:t>2</a:t>
              </a:r>
              <a:endParaRPr lang="en-US" altLang="en-US" sz="2000"/>
            </a:p>
            <a:p>
              <a:pPr eaLnBrk="1" hangingPunct="1"/>
              <a:r>
                <a:rPr lang="en-US" altLang="en-US" sz="2000"/>
                <a:t>TTHHH 		(1/2)</a:t>
              </a:r>
              <a:r>
                <a:rPr lang="en-US" altLang="en-US" sz="2000" baseline="30000">
                  <a:latin typeface="Times" panose="02020603050405020304" pitchFamily="18" charset="0"/>
                  <a:cs typeface="Times New Roman" panose="02020603050405020304" pitchFamily="18" charset="0"/>
                </a:rPr>
                <a:t>3</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t>(1/2)</a:t>
              </a:r>
              <a:r>
                <a:rPr lang="en-US" altLang="en-US" sz="2000" baseline="30000">
                  <a:latin typeface="Times" panose="02020603050405020304" pitchFamily="18" charset="0"/>
                  <a:cs typeface="Times New Roman" panose="02020603050405020304" pitchFamily="18" charset="0"/>
                </a:rPr>
                <a:t>2</a:t>
              </a:r>
              <a:endParaRPr lang="en-US" altLang="en-US" sz="2000"/>
            </a:p>
            <a:p>
              <a:pPr eaLnBrk="1" hangingPunct="1"/>
              <a:r>
                <a:rPr lang="en-US" altLang="en-US" sz="2000"/>
                <a:t>HTTHH		(1/2)</a:t>
              </a:r>
              <a:r>
                <a:rPr lang="en-US" altLang="en-US" sz="2000" baseline="30000">
                  <a:latin typeface="Times" panose="02020603050405020304" pitchFamily="18" charset="0"/>
                  <a:cs typeface="Times New Roman" panose="02020603050405020304" pitchFamily="18" charset="0"/>
                </a:rPr>
                <a:t>3</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t>(1/2)</a:t>
              </a:r>
              <a:r>
                <a:rPr lang="en-US" altLang="en-US" sz="2000" baseline="30000">
                  <a:latin typeface="Times" panose="02020603050405020304" pitchFamily="18" charset="0"/>
                  <a:cs typeface="Times New Roman" panose="02020603050405020304" pitchFamily="18" charset="0"/>
                </a:rPr>
                <a:t>2</a:t>
              </a:r>
              <a:r>
                <a:rPr lang="en-US" altLang="en-US" sz="2000"/>
                <a:t> </a:t>
              </a:r>
              <a:r>
                <a:rPr lang="en-US" altLang="en-US" sz="2000" baseline="30000">
                  <a:latin typeface="Times" panose="02020603050405020304" pitchFamily="18" charset="0"/>
                  <a:cs typeface="Times New Roman" panose="02020603050405020304" pitchFamily="18" charset="0"/>
                </a:rPr>
                <a:t> </a:t>
              </a:r>
              <a:endParaRPr lang="en-US" altLang="en-US" sz="2000"/>
            </a:p>
            <a:p>
              <a:r>
                <a:rPr lang="en-US" altLang="en-US" sz="2000">
                  <a:cs typeface="Times New Roman" panose="02020603050405020304" pitchFamily="18" charset="0"/>
                </a:rPr>
                <a:t>HHTTH		(1/2)</a:t>
              </a:r>
              <a:r>
                <a:rPr lang="en-US" altLang="en-US" sz="2000" baseline="30000">
                  <a:latin typeface="Times" panose="02020603050405020304" pitchFamily="18" charset="0"/>
                  <a:cs typeface="Times New Roman" panose="02020603050405020304" pitchFamily="18" charset="0"/>
                </a:rPr>
                <a:t>3</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(1/2)</a:t>
              </a:r>
              <a:r>
                <a:rPr lang="en-US" altLang="en-US" sz="2000" baseline="30000">
                  <a:latin typeface="Times" panose="02020603050405020304" pitchFamily="18" charset="0"/>
                  <a:cs typeface="Times New Roman" panose="02020603050405020304" pitchFamily="18" charset="0"/>
                </a:rPr>
                <a:t>2</a:t>
              </a:r>
              <a:r>
                <a:rPr lang="en-US" altLang="en-US" sz="2000">
                  <a:cs typeface="Times New Roman" panose="02020603050405020304" pitchFamily="18" charset="0"/>
                </a:rPr>
                <a:t> </a:t>
              </a:r>
              <a:r>
                <a:rPr lang="en-US" altLang="en-US" sz="2000" baseline="30000">
                  <a:latin typeface="Times" panose="02020603050405020304" pitchFamily="18" charset="0"/>
                  <a:cs typeface="Times New Roman" panose="02020603050405020304" pitchFamily="18" charset="0"/>
                </a:rPr>
                <a:t> </a:t>
              </a:r>
              <a:endParaRPr lang="en-US" altLang="en-US" sz="2000">
                <a:cs typeface="Times New Roman" panose="02020603050405020304" pitchFamily="18" charset="0"/>
              </a:endParaRPr>
            </a:p>
            <a:p>
              <a:r>
                <a:rPr lang="en-US" altLang="en-US" sz="2000">
                  <a:cs typeface="Times New Roman" panose="02020603050405020304" pitchFamily="18" charset="0"/>
                </a:rPr>
                <a:t>THTHH		(1/2)</a:t>
              </a:r>
              <a:r>
                <a:rPr lang="en-US" altLang="en-US" sz="2000" baseline="30000">
                  <a:latin typeface="Times" panose="02020603050405020304" pitchFamily="18" charset="0"/>
                  <a:cs typeface="Times New Roman" panose="02020603050405020304" pitchFamily="18" charset="0"/>
                </a:rPr>
                <a:t>3</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(1/2)</a:t>
              </a:r>
              <a:r>
                <a:rPr lang="en-US" altLang="en-US" sz="2000" baseline="30000">
                  <a:latin typeface="Times" panose="02020603050405020304" pitchFamily="18" charset="0"/>
                  <a:cs typeface="Times New Roman" panose="02020603050405020304" pitchFamily="18" charset="0"/>
                </a:rPr>
                <a:t>2</a:t>
              </a:r>
              <a:r>
                <a:rPr lang="en-US" altLang="en-US" sz="2000">
                  <a:cs typeface="Times New Roman" panose="02020603050405020304" pitchFamily="18" charset="0"/>
                </a:rPr>
                <a:t> </a:t>
              </a:r>
              <a:r>
                <a:rPr lang="en-US" altLang="en-US" sz="2000" baseline="30000">
                  <a:latin typeface="Times" panose="02020603050405020304" pitchFamily="18" charset="0"/>
                  <a:cs typeface="Times New Roman" panose="02020603050405020304" pitchFamily="18" charset="0"/>
                </a:rPr>
                <a:t> </a:t>
              </a:r>
              <a:endParaRPr lang="en-US" altLang="en-US" sz="2000">
                <a:cs typeface="Times New Roman" panose="02020603050405020304" pitchFamily="18" charset="0"/>
              </a:endParaRPr>
            </a:p>
            <a:p>
              <a:r>
                <a:rPr lang="en-US" altLang="en-US" sz="2000">
                  <a:cs typeface="Times New Roman" panose="02020603050405020304" pitchFamily="18" charset="0"/>
                </a:rPr>
                <a:t>HTHTH		(1/2)</a:t>
              </a:r>
              <a:r>
                <a:rPr lang="en-US" altLang="en-US" sz="2000" baseline="30000">
                  <a:latin typeface="Times" panose="02020603050405020304" pitchFamily="18" charset="0"/>
                  <a:cs typeface="Times New Roman" panose="02020603050405020304" pitchFamily="18" charset="0"/>
                </a:rPr>
                <a:t>3</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(1/2)</a:t>
              </a:r>
              <a:r>
                <a:rPr lang="en-US" altLang="en-US" sz="2000" baseline="30000">
                  <a:latin typeface="Times" panose="02020603050405020304" pitchFamily="18" charset="0"/>
                  <a:cs typeface="Times New Roman" panose="02020603050405020304" pitchFamily="18" charset="0"/>
                </a:rPr>
                <a:t>2</a:t>
              </a:r>
              <a:r>
                <a:rPr lang="en-US" altLang="en-US" sz="2000">
                  <a:cs typeface="Times New Roman" panose="02020603050405020304" pitchFamily="18" charset="0"/>
                </a:rPr>
                <a:t> </a:t>
              </a:r>
              <a:r>
                <a:rPr lang="en-US" altLang="en-US" sz="2000" baseline="30000">
                  <a:latin typeface="Times" panose="02020603050405020304" pitchFamily="18" charset="0"/>
                  <a:cs typeface="Times New Roman" panose="02020603050405020304" pitchFamily="18" charset="0"/>
                </a:rPr>
                <a:t> </a:t>
              </a:r>
              <a:endParaRPr lang="en-US" altLang="en-US" sz="2000">
                <a:cs typeface="Times New Roman" panose="02020603050405020304" pitchFamily="18" charset="0"/>
              </a:endParaRPr>
            </a:p>
            <a:p>
              <a:r>
                <a:rPr lang="en-US" altLang="en-US" sz="2000">
                  <a:cs typeface="Times New Roman" panose="02020603050405020304" pitchFamily="18" charset="0"/>
                </a:rPr>
                <a:t>HHTHT		(1/2)</a:t>
              </a:r>
              <a:r>
                <a:rPr lang="en-US" altLang="en-US" sz="2000" baseline="30000">
                  <a:latin typeface="Times" panose="02020603050405020304" pitchFamily="18" charset="0"/>
                  <a:cs typeface="Times New Roman" panose="02020603050405020304" pitchFamily="18" charset="0"/>
                </a:rPr>
                <a:t>3</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(1/2)</a:t>
              </a:r>
              <a:r>
                <a:rPr lang="en-US" altLang="en-US" sz="2000" baseline="30000">
                  <a:latin typeface="Times" panose="02020603050405020304" pitchFamily="18" charset="0"/>
                  <a:cs typeface="Times New Roman" panose="02020603050405020304" pitchFamily="18" charset="0"/>
                </a:rPr>
                <a:t>2</a:t>
              </a:r>
              <a:r>
                <a:rPr lang="en-US" altLang="en-US" sz="2000">
                  <a:cs typeface="Times New Roman" panose="02020603050405020304" pitchFamily="18" charset="0"/>
                </a:rPr>
                <a:t> </a:t>
              </a:r>
              <a:r>
                <a:rPr lang="en-US" altLang="en-US" sz="2000" baseline="30000">
                  <a:latin typeface="Times" panose="02020603050405020304" pitchFamily="18" charset="0"/>
                  <a:cs typeface="Times New Roman" panose="02020603050405020304" pitchFamily="18" charset="0"/>
                </a:rPr>
                <a:t> </a:t>
              </a:r>
              <a:endParaRPr lang="en-US" altLang="en-US" sz="2000">
                <a:cs typeface="Times New Roman" panose="02020603050405020304" pitchFamily="18" charset="0"/>
              </a:endParaRPr>
            </a:p>
            <a:p>
              <a:r>
                <a:rPr lang="en-US" altLang="en-US" sz="2000">
                  <a:cs typeface="Times New Roman" panose="02020603050405020304" pitchFamily="18" charset="0"/>
                </a:rPr>
                <a:t>THHTH		(1/2)</a:t>
              </a:r>
              <a:r>
                <a:rPr lang="en-US" altLang="en-US" sz="2000" baseline="30000">
                  <a:latin typeface="Times" panose="02020603050405020304" pitchFamily="18" charset="0"/>
                  <a:cs typeface="Times New Roman" panose="02020603050405020304" pitchFamily="18" charset="0"/>
                </a:rPr>
                <a:t>3</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(1/2)</a:t>
              </a:r>
              <a:r>
                <a:rPr lang="en-US" altLang="en-US" sz="2000" baseline="30000">
                  <a:latin typeface="Times" panose="02020603050405020304" pitchFamily="18" charset="0"/>
                  <a:cs typeface="Times New Roman" panose="02020603050405020304" pitchFamily="18" charset="0"/>
                </a:rPr>
                <a:t>2</a:t>
              </a:r>
              <a:r>
                <a:rPr lang="en-US" altLang="en-US" sz="2000">
                  <a:cs typeface="Times New Roman" panose="02020603050405020304" pitchFamily="18" charset="0"/>
                </a:rPr>
                <a:t> </a:t>
              </a:r>
              <a:r>
                <a:rPr lang="en-US" altLang="en-US" sz="2000" baseline="30000">
                  <a:latin typeface="Times" panose="02020603050405020304" pitchFamily="18" charset="0"/>
                  <a:cs typeface="Times New Roman" panose="02020603050405020304" pitchFamily="18" charset="0"/>
                </a:rPr>
                <a:t> </a:t>
              </a:r>
              <a:endParaRPr lang="en-US" altLang="en-US" sz="2000">
                <a:cs typeface="Times New Roman" panose="02020603050405020304" pitchFamily="18" charset="0"/>
              </a:endParaRPr>
            </a:p>
            <a:p>
              <a:r>
                <a:rPr lang="en-US" altLang="en-US" sz="2000" u="sng">
                  <a:cs typeface="Times New Roman" panose="02020603050405020304" pitchFamily="18" charset="0"/>
                </a:rPr>
                <a:t>HTHHT		(1/2)</a:t>
              </a:r>
              <a:r>
                <a:rPr lang="en-US" altLang="en-US" sz="2000" u="sng" baseline="30000">
                  <a:latin typeface="Times" panose="02020603050405020304" pitchFamily="18" charset="0"/>
                  <a:cs typeface="Times New Roman" panose="02020603050405020304" pitchFamily="18" charset="0"/>
                </a:rPr>
                <a:t>3</a:t>
              </a:r>
              <a:r>
                <a:rPr lang="en-US" altLang="en-US" sz="2000" u="sng">
                  <a:latin typeface="Times" panose="02020603050405020304" pitchFamily="18" charset="0"/>
                  <a:cs typeface="Times New Roman" panose="02020603050405020304" pitchFamily="18" charset="0"/>
                </a:rPr>
                <a:t> </a:t>
              </a:r>
              <a:r>
                <a:rPr lang="en-US" altLang="en-US" sz="2000" i="1" u="sng">
                  <a:latin typeface="Times" panose="02020603050405020304" pitchFamily="18" charset="0"/>
                  <a:cs typeface="Times New Roman" panose="02020603050405020304" pitchFamily="18" charset="0"/>
                </a:rPr>
                <a:t>x</a:t>
              </a:r>
              <a:r>
                <a:rPr lang="en-US" altLang="en-US" sz="2000" u="sng">
                  <a:latin typeface="Times" panose="02020603050405020304" pitchFamily="18" charset="0"/>
                  <a:cs typeface="Times New Roman" panose="02020603050405020304" pitchFamily="18" charset="0"/>
                </a:rPr>
                <a:t> </a:t>
              </a:r>
              <a:r>
                <a:rPr lang="en-US" altLang="en-US" sz="2000" u="sng">
                  <a:cs typeface="Times New Roman" panose="02020603050405020304" pitchFamily="18" charset="0"/>
                </a:rPr>
                <a:t>(1/2)</a:t>
              </a:r>
              <a:r>
                <a:rPr lang="en-US" altLang="en-US" sz="2000" u="sng" baseline="30000">
                  <a:latin typeface="Times" panose="02020603050405020304" pitchFamily="18" charset="0"/>
                  <a:cs typeface="Times New Roman" panose="02020603050405020304" pitchFamily="18" charset="0"/>
                </a:rPr>
                <a:t>2</a:t>
              </a:r>
              <a:r>
                <a:rPr lang="en-US" altLang="en-US" sz="2000" u="sng">
                  <a:cs typeface="Times New Roman" panose="02020603050405020304" pitchFamily="18" charset="0"/>
                </a:rPr>
                <a:t> </a:t>
              </a:r>
              <a:r>
                <a:rPr lang="en-US" altLang="en-US" sz="2000" u="sng" baseline="30000">
                  <a:latin typeface="Times" panose="02020603050405020304" pitchFamily="18" charset="0"/>
                  <a:cs typeface="Times New Roman" panose="02020603050405020304" pitchFamily="18" charset="0"/>
                </a:rPr>
                <a:t> </a:t>
              </a:r>
              <a:endParaRPr lang="en-US" altLang="en-US" sz="2000">
                <a:cs typeface="Times New Roman" panose="02020603050405020304" pitchFamily="18" charset="0"/>
              </a:endParaRPr>
            </a:p>
            <a:p>
              <a:r>
                <a:rPr lang="en-US" altLang="en-US" sz="2000">
                  <a:cs typeface="Times New Roman" panose="02020603050405020304" pitchFamily="18" charset="0"/>
                </a:rPr>
                <a:t>10 arrangements </a:t>
              </a:r>
              <a:r>
                <a:rPr lang="en-US" altLang="en-US" sz="2000" i="1">
                  <a:cs typeface="Times New Roman" panose="02020603050405020304" pitchFamily="18" charset="0"/>
                </a:rPr>
                <a:t>x</a:t>
              </a:r>
              <a:r>
                <a:rPr lang="en-US" altLang="en-US" sz="2000">
                  <a:cs typeface="Times New Roman" panose="02020603050405020304" pitchFamily="18" charset="0"/>
                </a:rPr>
                <a:t> (1/2)</a:t>
              </a:r>
              <a:r>
                <a:rPr lang="en-US" altLang="en-US" sz="2000" baseline="30000">
                  <a:latin typeface="Times" panose="02020603050405020304" pitchFamily="18" charset="0"/>
                  <a:cs typeface="Times New Roman" panose="02020603050405020304" pitchFamily="18" charset="0"/>
                </a:rPr>
                <a:t>3</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(1/2)</a:t>
              </a:r>
              <a:r>
                <a:rPr lang="en-US" altLang="en-US" sz="2000" baseline="30000">
                  <a:latin typeface="Times" panose="02020603050405020304" pitchFamily="18" charset="0"/>
                  <a:cs typeface="Times New Roman" panose="02020603050405020304" pitchFamily="18" charset="0"/>
                </a:rPr>
                <a:t>2  </a:t>
              </a:r>
            </a:p>
            <a:p>
              <a:r>
                <a:rPr lang="en-US" altLang="en-US" sz="2000">
                  <a:cs typeface="Times New Roman" panose="02020603050405020304" pitchFamily="18" charset="0"/>
                </a:rPr>
                <a:t> </a:t>
              </a:r>
            </a:p>
            <a:p>
              <a:endParaRPr lang="en-US" altLang="en-US" sz="2000">
                <a:cs typeface="Times New Roman" panose="02020603050405020304" pitchFamily="18" charset="0"/>
                <a:sym typeface="Symbol" panose="05050102010706020507" pitchFamily="18" charset="2"/>
              </a:endParaRPr>
            </a:p>
          </p:txBody>
        </p:sp>
      </p:grpSp>
      <p:grpSp>
        <p:nvGrpSpPr>
          <p:cNvPr id="167944" name="Group 8"/>
          <p:cNvGrpSpPr>
            <a:grpSpLocks/>
          </p:cNvGrpSpPr>
          <p:nvPr/>
        </p:nvGrpSpPr>
        <p:grpSpPr bwMode="auto">
          <a:xfrm>
            <a:off x="8001000" y="1981200"/>
            <a:ext cx="2438400" cy="3276600"/>
            <a:chOff x="4080" y="1248"/>
            <a:chExt cx="1536" cy="2064"/>
          </a:xfrm>
        </p:grpSpPr>
        <p:sp>
          <p:nvSpPr>
            <p:cNvPr id="167945" name="Text Box 9"/>
            <p:cNvSpPr txBox="1">
              <a:spLocks noChangeArrowheads="1"/>
            </p:cNvSpPr>
            <p:nvPr/>
          </p:nvSpPr>
          <p:spPr bwMode="auto">
            <a:xfrm>
              <a:off x="4512" y="1872"/>
              <a:ext cx="1104"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altLang="en-US" sz="2000">
                  <a:latin typeface="Times New Roman" panose="02020603050405020304" pitchFamily="18" charset="0"/>
                  <a:cs typeface="Times New Roman" panose="02020603050405020304" pitchFamily="18" charset="0"/>
                </a:rPr>
                <a:t>The probability of each unique outcome  (note: they are all equal</a:t>
              </a:r>
              <a:r>
                <a:rPr lang="en-US" altLang="en-US" sz="1000">
                  <a:latin typeface="Times New Roman" panose="02020603050405020304" pitchFamily="18" charset="0"/>
                  <a:cs typeface="Times New Roman" panose="02020603050405020304" pitchFamily="18" charset="0"/>
                </a:rPr>
                <a:t>)</a:t>
              </a:r>
              <a:endParaRPr lang="en-US" altLang="en-US" sz="12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endParaRPr>
            </a:p>
          </p:txBody>
        </p:sp>
        <p:sp>
          <p:nvSpPr>
            <p:cNvPr id="167946" name="AutoShape 10"/>
            <p:cNvSpPr>
              <a:spLocks/>
            </p:cNvSpPr>
            <p:nvPr/>
          </p:nvSpPr>
          <p:spPr bwMode="auto">
            <a:xfrm>
              <a:off x="4080" y="1248"/>
              <a:ext cx="288" cy="2064"/>
            </a:xfrm>
            <a:prstGeom prst="rightBrace">
              <a:avLst>
                <a:gd name="adj1" fmla="val 59722"/>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7953" name="Group 17"/>
          <p:cNvGrpSpPr>
            <a:grpSpLocks/>
          </p:cNvGrpSpPr>
          <p:nvPr/>
        </p:nvGrpSpPr>
        <p:grpSpPr bwMode="auto">
          <a:xfrm>
            <a:off x="1524000" y="2133601"/>
            <a:ext cx="2514600" cy="3986213"/>
            <a:chOff x="0" y="1344"/>
            <a:chExt cx="1584" cy="2511"/>
          </a:xfrm>
        </p:grpSpPr>
        <p:sp>
          <p:nvSpPr>
            <p:cNvPr id="167938" name="Text Box 2"/>
            <p:cNvSpPr txBox="1">
              <a:spLocks noChangeArrowheads="1"/>
            </p:cNvSpPr>
            <p:nvPr/>
          </p:nvSpPr>
          <p:spPr bwMode="auto">
            <a:xfrm>
              <a:off x="480" y="1968"/>
              <a:ext cx="66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a:latin typeface="Times New Roman" panose="02020603050405020304" pitchFamily="18" charset="0"/>
                  <a:cs typeface="Times New Roman" panose="02020603050405020304" pitchFamily="18" charset="0"/>
                </a:rPr>
                <a:t> ways to arrange 3 heads  in 5 trials</a:t>
              </a:r>
            </a:p>
            <a:p>
              <a:endParaRPr lang="en-US" altLang="en-US" sz="2000">
                <a:latin typeface="Times New Roman" panose="02020603050405020304" pitchFamily="18" charset="0"/>
              </a:endParaRPr>
            </a:p>
          </p:txBody>
        </p:sp>
        <p:grpSp>
          <p:nvGrpSpPr>
            <p:cNvPr id="167947" name="Group 11"/>
            <p:cNvGrpSpPr>
              <a:grpSpLocks/>
            </p:cNvGrpSpPr>
            <p:nvPr/>
          </p:nvGrpSpPr>
          <p:grpSpPr bwMode="auto">
            <a:xfrm>
              <a:off x="0" y="1344"/>
              <a:ext cx="1584" cy="2511"/>
              <a:chOff x="0" y="1344"/>
              <a:chExt cx="1584" cy="2511"/>
            </a:xfrm>
          </p:grpSpPr>
          <p:grpSp>
            <p:nvGrpSpPr>
              <p:cNvPr id="167948" name="Group 12"/>
              <p:cNvGrpSpPr>
                <a:grpSpLocks/>
              </p:cNvGrpSpPr>
              <p:nvPr/>
            </p:nvGrpSpPr>
            <p:grpSpPr bwMode="auto">
              <a:xfrm>
                <a:off x="0" y="1968"/>
                <a:ext cx="1559" cy="1887"/>
                <a:chOff x="0" y="1968"/>
                <a:chExt cx="1559" cy="1887"/>
              </a:xfrm>
            </p:grpSpPr>
            <p:graphicFrame>
              <p:nvGraphicFramePr>
                <p:cNvPr id="167949" name="Object 13"/>
                <p:cNvGraphicFramePr>
                  <a:graphicFrameLocks noChangeAspect="1"/>
                </p:cNvGraphicFramePr>
                <p:nvPr/>
              </p:nvGraphicFramePr>
              <p:xfrm>
                <a:off x="0" y="1968"/>
                <a:ext cx="441" cy="816"/>
              </p:xfrm>
              <a:graphic>
                <a:graphicData uri="http://schemas.openxmlformats.org/presentationml/2006/ole">
                  <mc:AlternateContent xmlns:mc="http://schemas.openxmlformats.org/markup-compatibility/2006">
                    <mc:Choice xmlns:v="urn:schemas-microsoft-com:vml" Requires="v">
                      <p:oleObj spid="_x0000_s93187" name="Equation" r:id="rId3" imgW="241200" imgH="406080" progId="Equation.3">
                        <p:embed/>
                      </p:oleObj>
                    </mc:Choice>
                    <mc:Fallback>
                      <p:oleObj name="Equation" r:id="rId3" imgW="24120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68"/>
                              <a:ext cx="441" cy="816"/>
                            </a:xfrm>
                            <a:prstGeom prst="rect">
                              <a:avLst/>
                            </a:prstGeom>
                            <a:solidFill>
                              <a:srgbClr val="C0C0C0"/>
                            </a:solidFill>
                          </p:spPr>
                        </p:pic>
                      </p:oleObj>
                    </mc:Fallback>
                  </mc:AlternateContent>
                </a:graphicData>
              </a:graphic>
            </p:graphicFrame>
            <p:sp>
              <p:nvSpPr>
                <p:cNvPr id="167950" name="Rectangle 14"/>
                <p:cNvSpPr>
                  <a:spLocks noChangeArrowheads="1"/>
                </p:cNvSpPr>
                <p:nvPr/>
              </p:nvSpPr>
              <p:spPr bwMode="auto">
                <a:xfrm>
                  <a:off x="0" y="3360"/>
                  <a:ext cx="1559" cy="495"/>
                </a:xfrm>
                <a:prstGeom prst="rect">
                  <a:avLst/>
                </a:prstGeom>
                <a:solidFill>
                  <a:srgbClr val="C0C0C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spAutoFit/>
                </a:bodyPr>
                <a:lstStyle/>
                <a:p>
                  <a:pPr eaLnBrk="1" hangingPunct="1"/>
                  <a:r>
                    <a:rPr lang="en-US" altLang="en-US" sz="2400" baseline="-30000">
                      <a:solidFill>
                        <a:schemeClr val="hlink"/>
                      </a:solidFill>
                      <a:latin typeface="Times New Roman" panose="02020603050405020304" pitchFamily="18" charset="0"/>
                      <a:cs typeface="Times New Roman" panose="02020603050405020304" pitchFamily="18" charset="0"/>
                    </a:rPr>
                    <a:t>5</a:t>
                  </a:r>
                  <a:r>
                    <a:rPr lang="en-US" altLang="en-US" sz="2400">
                      <a:solidFill>
                        <a:schemeClr val="hlink"/>
                      </a:solidFill>
                      <a:latin typeface="Times New Roman" panose="02020603050405020304" pitchFamily="18" charset="0"/>
                      <a:cs typeface="Times New Roman" panose="02020603050405020304" pitchFamily="18" charset="0"/>
                    </a:rPr>
                    <a:t>C</a:t>
                  </a:r>
                  <a:r>
                    <a:rPr lang="en-US" altLang="en-US" sz="2400" baseline="-30000">
                      <a:solidFill>
                        <a:schemeClr val="hlink"/>
                      </a:solidFill>
                      <a:latin typeface="Times New Roman" panose="02020603050405020304" pitchFamily="18" charset="0"/>
                      <a:cs typeface="Times New Roman" panose="02020603050405020304" pitchFamily="18" charset="0"/>
                    </a:rPr>
                    <a:t>3</a:t>
                  </a:r>
                  <a:r>
                    <a:rPr lang="en-US" altLang="en-US" sz="2400">
                      <a:solidFill>
                        <a:schemeClr val="hlink"/>
                      </a:solidFill>
                      <a:latin typeface="Times New Roman" panose="02020603050405020304" pitchFamily="18" charset="0"/>
                      <a:cs typeface="Times New Roman" panose="02020603050405020304" pitchFamily="18" charset="0"/>
                    </a:rPr>
                    <a:t> = 5!/3!2!  = 10</a:t>
                  </a:r>
                  <a:br>
                    <a:rPr lang="en-US" altLang="en-US" sz="2400">
                      <a:solidFill>
                        <a:schemeClr val="hlink"/>
                      </a:solidFill>
                      <a:latin typeface="Times New Roman" panose="02020603050405020304" pitchFamily="18" charset="0"/>
                      <a:cs typeface="Times New Roman" panose="02020603050405020304" pitchFamily="18" charset="0"/>
                    </a:rPr>
                  </a:br>
                  <a:endParaRPr lang="en-US" altLang="en-US" sz="2400">
                    <a:solidFill>
                      <a:schemeClr val="hlink"/>
                    </a:solidFill>
                    <a:latin typeface="Times New Roman" panose="02020603050405020304" pitchFamily="18" charset="0"/>
                    <a:cs typeface="Times New Roman" panose="02020603050405020304" pitchFamily="18" charset="0"/>
                  </a:endParaRPr>
                </a:p>
              </p:txBody>
            </p:sp>
            <p:sp>
              <p:nvSpPr>
                <p:cNvPr id="167951" name="Line 15"/>
                <p:cNvSpPr>
                  <a:spLocks noChangeShapeType="1"/>
                </p:cNvSpPr>
                <p:nvPr/>
              </p:nvSpPr>
              <p:spPr bwMode="auto">
                <a:xfrm>
                  <a:off x="144" y="2736"/>
                  <a:ext cx="192" cy="624"/>
                </a:xfrm>
                <a:prstGeom prst="line">
                  <a:avLst/>
                </a:prstGeom>
                <a:noFill/>
                <a:ln w="9525">
                  <a:solidFill>
                    <a:schemeClr val="hlink"/>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
            <p:nvSpPr>
              <p:cNvPr id="167952" name="AutoShape 16"/>
              <p:cNvSpPr>
                <a:spLocks/>
              </p:cNvSpPr>
              <p:nvPr/>
            </p:nvSpPr>
            <p:spPr bwMode="auto">
              <a:xfrm>
                <a:off x="1104" y="1344"/>
                <a:ext cx="480" cy="1872"/>
              </a:xfrm>
              <a:prstGeom prst="leftBrace">
                <a:avLst>
                  <a:gd name="adj1" fmla="val 325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4003517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7940"/>
                                        </p:tgtEl>
                                        <p:attrNameLst>
                                          <p:attrName>style.visibility</p:attrName>
                                        </p:attrNameLst>
                                      </p:cBhvr>
                                      <p:to>
                                        <p:strVal val="visible"/>
                                      </p:to>
                                    </p:set>
                                    <p:anim calcmode="lin" valueType="num">
                                      <p:cBhvr additive="base">
                                        <p:cTn id="7" dur="500" fill="hold"/>
                                        <p:tgtEl>
                                          <p:spTgt spid="167940"/>
                                        </p:tgtEl>
                                        <p:attrNameLst>
                                          <p:attrName>ppt_x</p:attrName>
                                        </p:attrNameLst>
                                      </p:cBhvr>
                                      <p:tavLst>
                                        <p:tav tm="0">
                                          <p:val>
                                            <p:strVal val="0-#ppt_w/2"/>
                                          </p:val>
                                        </p:tav>
                                        <p:tav tm="100000">
                                          <p:val>
                                            <p:strVal val="#ppt_x"/>
                                          </p:val>
                                        </p:tav>
                                      </p:tavLst>
                                    </p:anim>
                                    <p:anim calcmode="lin" valueType="num">
                                      <p:cBhvr additive="base">
                                        <p:cTn id="8" dur="500" fill="hold"/>
                                        <p:tgtEl>
                                          <p:spTgt spid="1679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67944"/>
                                        </p:tgtEl>
                                        <p:attrNameLst>
                                          <p:attrName>style.visibility</p:attrName>
                                        </p:attrNameLst>
                                      </p:cBhvr>
                                      <p:to>
                                        <p:strVal val="visible"/>
                                      </p:to>
                                    </p:set>
                                    <p:animEffect transition="in" filter="wipe(up)">
                                      <p:cBhvr>
                                        <p:cTn id="13" dur="500"/>
                                        <p:tgtEl>
                                          <p:spTgt spid="1679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67953"/>
                                        </p:tgtEl>
                                        <p:attrNameLst>
                                          <p:attrName>style.visibility</p:attrName>
                                        </p:attrNameLst>
                                      </p:cBhvr>
                                      <p:to>
                                        <p:strVal val="visible"/>
                                      </p:to>
                                    </p:set>
                                    <p:anim calcmode="lin" valueType="num">
                                      <p:cBhvr additive="base">
                                        <p:cTn id="18" dur="500" fill="hold"/>
                                        <p:tgtEl>
                                          <p:spTgt spid="167953"/>
                                        </p:tgtEl>
                                        <p:attrNameLst>
                                          <p:attrName>ppt_x</p:attrName>
                                        </p:attrNameLst>
                                      </p:cBhvr>
                                      <p:tavLst>
                                        <p:tav tm="0">
                                          <p:val>
                                            <p:strVal val="0-#ppt_w/2"/>
                                          </p:val>
                                        </p:tav>
                                        <p:tav tm="100000">
                                          <p:val>
                                            <p:strVal val="#ppt_x"/>
                                          </p:val>
                                        </p:tav>
                                      </p:tavLst>
                                    </p:anim>
                                    <p:anim calcmode="lin" valueType="num">
                                      <p:cBhvr additive="base">
                                        <p:cTn id="19" dur="500" fill="hold"/>
                                        <p:tgtEl>
                                          <p:spTgt spid="1679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3124200" y="2057400"/>
            <a:ext cx="9144000" cy="60016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r>
              <a:rPr lang="en-US" altLang="en-US" sz="1200">
                <a:latin typeface="Times New Roman" panose="02020603050405020304" pitchFamily="18" charset="0"/>
                <a:cs typeface="Times New Roman" panose="02020603050405020304" pitchFamily="18" charset="0"/>
              </a:rPr>
              <a:t> </a:t>
            </a:r>
          </a:p>
          <a:p>
            <a:endParaRPr lang="en-US" altLang="en-US" sz="2400">
              <a:latin typeface="Times New Roman" panose="02020603050405020304" pitchFamily="18" charset="0"/>
            </a:endParaRPr>
          </a:p>
        </p:txBody>
      </p:sp>
      <p:sp>
        <p:nvSpPr>
          <p:cNvPr id="168963" name="Rectangle 3"/>
          <p:cNvSpPr>
            <a:spLocks noChangeArrowheads="1"/>
          </p:cNvSpPr>
          <p:nvPr/>
        </p:nvSpPr>
        <p:spPr bwMode="auto">
          <a:xfrm>
            <a:off x="3200400" y="3352800"/>
            <a:ext cx="9144000" cy="78483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lvl1pPr indent="4572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a:t>
            </a:r>
          </a:p>
          <a:p>
            <a:endParaRPr lang="en-US" altLang="en-US"/>
          </a:p>
        </p:txBody>
      </p:sp>
      <p:grpSp>
        <p:nvGrpSpPr>
          <p:cNvPr id="168964" name="Group 4"/>
          <p:cNvGrpSpPr>
            <a:grpSpLocks/>
          </p:cNvGrpSpPr>
          <p:nvPr/>
        </p:nvGrpSpPr>
        <p:grpSpPr bwMode="auto">
          <a:xfrm>
            <a:off x="1828800" y="1752601"/>
            <a:ext cx="9601200" cy="1616075"/>
            <a:chOff x="0" y="1440"/>
            <a:chExt cx="6048" cy="1018"/>
          </a:xfrm>
        </p:grpSpPr>
        <p:sp>
          <p:nvSpPr>
            <p:cNvPr id="168965" name="Rectangle 5"/>
            <p:cNvSpPr>
              <a:spLocks noChangeArrowheads="1"/>
            </p:cNvSpPr>
            <p:nvPr/>
          </p:nvSpPr>
          <p:spPr bwMode="auto">
            <a:xfrm>
              <a:off x="0" y="1584"/>
              <a:ext cx="6048" cy="8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r>
                <a:rPr lang="en-US" altLang="en-US" sz="2800" b="1">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a:latin typeface="Times New Roman" panose="02020603050405020304" pitchFamily="18" charset="0"/>
                  <a:cs typeface="Times New Roman" panose="02020603050405020304" pitchFamily="18" charset="0"/>
                </a:rPr>
                <a:t>P(3 heads and 2 tails) = </a:t>
              </a:r>
              <a:r>
                <a:rPr lang="en-US" altLang="en-US" sz="2800" b="1" i="1">
                  <a:latin typeface="Times" panose="02020603050405020304" pitchFamily="18" charset="0"/>
                  <a:cs typeface="Times New Roman" panose="02020603050405020304" pitchFamily="18" charset="0"/>
                  <a:sym typeface="Symbol" panose="05050102010706020507" pitchFamily="18" charset="2"/>
                </a:rPr>
                <a:t>      x P(heads)</a:t>
              </a:r>
              <a:r>
                <a:rPr lang="en-US" altLang="en-US" sz="2800" b="1" i="1" baseline="30000">
                  <a:latin typeface="Times" panose="02020603050405020304" pitchFamily="18" charset="0"/>
                  <a:cs typeface="Times New Roman" panose="02020603050405020304" pitchFamily="18" charset="0"/>
                  <a:sym typeface="Symbol" panose="05050102010706020507" pitchFamily="18" charset="2"/>
                </a:rPr>
                <a:t>3</a:t>
              </a:r>
              <a:r>
                <a:rPr lang="en-US" altLang="en-US" sz="2800" b="1" i="1">
                  <a:latin typeface="Times" panose="02020603050405020304" pitchFamily="18" charset="0"/>
                  <a:cs typeface="Times New Roman" panose="02020603050405020304" pitchFamily="18" charset="0"/>
                  <a:sym typeface="Symbol" panose="05050102010706020507" pitchFamily="18" charset="2"/>
                </a:rPr>
                <a:t> x P(tails)</a:t>
              </a:r>
              <a:r>
                <a:rPr lang="en-US" altLang="en-US" sz="2800" b="1" i="1" baseline="30000">
                  <a:latin typeface="Times" panose="02020603050405020304" pitchFamily="18" charset="0"/>
                  <a:cs typeface="Times New Roman" panose="02020603050405020304" pitchFamily="18" charset="0"/>
                  <a:sym typeface="Symbol" panose="05050102010706020507" pitchFamily="18" charset="2"/>
                </a:rPr>
                <a:t>2</a:t>
              </a:r>
              <a:r>
                <a:rPr lang="en-US" altLang="en-US" sz="2800" b="1" i="1">
                  <a:latin typeface="Times" panose="02020603050405020304" pitchFamily="18" charset="0"/>
                  <a:cs typeface="Times New Roman" panose="02020603050405020304" pitchFamily="18" charset="0"/>
                  <a:sym typeface="Symbol" panose="05050102010706020507" pitchFamily="18" charset="2"/>
                </a:rPr>
                <a:t> = </a:t>
              </a:r>
            </a:p>
            <a:p>
              <a:pPr eaLnBrk="1" hangingPunct="1"/>
              <a:endParaRPr lang="en-US" altLang="en-US" sz="2800" b="1" i="1">
                <a:latin typeface="Times" panose="02020603050405020304" pitchFamily="18" charset="0"/>
                <a:cs typeface="Times New Roman" panose="02020603050405020304" pitchFamily="18" charset="0"/>
                <a:sym typeface="Symbol" panose="05050102010706020507" pitchFamily="18" charset="2"/>
              </a:endParaRPr>
            </a:p>
            <a:p>
              <a:pPr eaLnBrk="1" hangingPunct="1"/>
              <a:r>
                <a:rPr lang="en-US" altLang="en-US" sz="3200" b="1" i="1">
                  <a:latin typeface="Times" panose="02020603050405020304" pitchFamily="18" charset="0"/>
                  <a:cs typeface="Times New Roman" panose="02020603050405020304" pitchFamily="18" charset="0"/>
                  <a:sym typeface="Symbol" panose="05050102010706020507" pitchFamily="18" charset="2"/>
                </a:rPr>
                <a:t>10 x (</a:t>
              </a:r>
              <a:r>
                <a:rPr lang="en-US" altLang="en-US" sz="3200" b="1" i="1">
                  <a:latin typeface="Times New Roman" panose="02020603050405020304" pitchFamily="18" charset="0"/>
                  <a:cs typeface="Times New Roman" panose="02020603050405020304" pitchFamily="18" charset="0"/>
                  <a:sym typeface="Symbol" panose="05050102010706020507" pitchFamily="18" charset="2"/>
                </a:rPr>
                <a:t>½</a:t>
              </a:r>
              <a:r>
                <a:rPr lang="en-US" altLang="en-US" sz="3200" b="1" i="1">
                  <a:latin typeface="Times" panose="02020603050405020304" pitchFamily="18" charset="0"/>
                  <a:cs typeface="Times New Roman" panose="02020603050405020304" pitchFamily="18" charset="0"/>
                  <a:sym typeface="Symbol" panose="05050102010706020507" pitchFamily="18" charset="2"/>
                </a:rPr>
                <a:t>)</a:t>
              </a:r>
              <a:r>
                <a:rPr lang="en-US" altLang="en-US" sz="3200" b="1" i="1" baseline="30000">
                  <a:latin typeface="Times" panose="02020603050405020304" pitchFamily="18" charset="0"/>
                  <a:cs typeface="Times New Roman" panose="02020603050405020304" pitchFamily="18" charset="0"/>
                  <a:sym typeface="Symbol" panose="05050102010706020507" pitchFamily="18" charset="2"/>
                </a:rPr>
                <a:t>5=</a:t>
              </a:r>
              <a:r>
                <a:rPr lang="en-US" altLang="en-US" sz="3200" b="1" i="1">
                  <a:latin typeface="Times" panose="02020603050405020304" pitchFamily="18" charset="0"/>
                  <a:cs typeface="Times New Roman" panose="02020603050405020304" pitchFamily="18" charset="0"/>
                  <a:sym typeface="Symbol" panose="05050102010706020507" pitchFamily="18" charset="2"/>
                </a:rPr>
                <a:t>31.25%</a:t>
              </a:r>
              <a:r>
                <a:rPr lang="en-US" altLang="en-US" sz="3200" b="1">
                  <a:latin typeface="Times New Roman" panose="02020603050405020304" pitchFamily="18" charset="0"/>
                  <a:sym typeface="Symbol" panose="05050102010706020507" pitchFamily="18" charset="2"/>
                </a:rPr>
                <a:t> </a:t>
              </a:r>
              <a:endParaRPr lang="en-US" altLang="en-US" sz="3200" b="1">
                <a:latin typeface="Times New Roman" panose="02020603050405020304" pitchFamily="18" charset="0"/>
                <a:cs typeface="Times New Roman" panose="02020603050405020304" pitchFamily="18" charset="0"/>
                <a:sym typeface="Symbol" panose="05050102010706020507" pitchFamily="18" charset="2"/>
              </a:endParaRPr>
            </a:p>
          </p:txBody>
        </p:sp>
        <p:grpSp>
          <p:nvGrpSpPr>
            <p:cNvPr id="168966" name="Group 6"/>
            <p:cNvGrpSpPr>
              <a:grpSpLocks/>
            </p:cNvGrpSpPr>
            <p:nvPr/>
          </p:nvGrpSpPr>
          <p:grpSpPr bwMode="auto">
            <a:xfrm>
              <a:off x="2544" y="1440"/>
              <a:ext cx="288" cy="576"/>
              <a:chOff x="2784" y="3024"/>
              <a:chExt cx="582" cy="1056"/>
            </a:xfrm>
          </p:grpSpPr>
          <p:sp>
            <p:nvSpPr>
              <p:cNvPr id="168967" name="Rectangle 7"/>
              <p:cNvSpPr>
                <a:spLocks noChangeArrowheads="1"/>
              </p:cNvSpPr>
              <p:nvPr/>
            </p:nvSpPr>
            <p:spPr bwMode="auto">
              <a:xfrm>
                <a:off x="2832" y="3024"/>
                <a:ext cx="528" cy="1056"/>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168968" name="Object 8"/>
              <p:cNvGraphicFramePr>
                <a:graphicFrameLocks noChangeAspect="1"/>
              </p:cNvGraphicFramePr>
              <p:nvPr/>
            </p:nvGraphicFramePr>
            <p:xfrm>
              <a:off x="2784" y="3072"/>
              <a:ext cx="582" cy="960"/>
            </p:xfrm>
            <a:graphic>
              <a:graphicData uri="http://schemas.openxmlformats.org/presentationml/2006/ole">
                <mc:AlternateContent xmlns:mc="http://schemas.openxmlformats.org/markup-compatibility/2006">
                  <mc:Choice xmlns:v="urn:schemas-microsoft-com:vml" Requires="v">
                    <p:oleObj spid="_x0000_s94211" name="Equation" r:id="rId3" imgW="241200" imgH="406080" progId="Equation.3">
                      <p:embed/>
                    </p:oleObj>
                  </mc:Choice>
                  <mc:Fallback>
                    <p:oleObj name="Equation" r:id="rId3" imgW="24120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3072"/>
                            <a:ext cx="582" cy="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2079277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Line 2"/>
          <p:cNvSpPr>
            <a:spLocks noChangeShapeType="1"/>
          </p:cNvSpPr>
          <p:nvPr/>
        </p:nvSpPr>
        <p:spPr bwMode="auto">
          <a:xfrm>
            <a:off x="6172200" y="4419601"/>
            <a:ext cx="0" cy="341313"/>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987" name="Line 3"/>
          <p:cNvSpPr>
            <a:spLocks noChangeShapeType="1"/>
          </p:cNvSpPr>
          <p:nvPr/>
        </p:nvSpPr>
        <p:spPr bwMode="auto">
          <a:xfrm>
            <a:off x="6578600" y="4381501"/>
            <a:ext cx="0" cy="341313"/>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988" name="Line 4"/>
          <p:cNvSpPr>
            <a:spLocks noChangeShapeType="1"/>
          </p:cNvSpPr>
          <p:nvPr/>
        </p:nvSpPr>
        <p:spPr bwMode="auto">
          <a:xfrm>
            <a:off x="7037388" y="4381501"/>
            <a:ext cx="0" cy="341313"/>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989" name="Line 5"/>
          <p:cNvSpPr>
            <a:spLocks noChangeShapeType="1"/>
          </p:cNvSpPr>
          <p:nvPr/>
        </p:nvSpPr>
        <p:spPr bwMode="auto">
          <a:xfrm>
            <a:off x="7497763" y="4381501"/>
            <a:ext cx="0" cy="341313"/>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990" name="Line 6"/>
          <p:cNvSpPr>
            <a:spLocks noChangeShapeType="1"/>
          </p:cNvSpPr>
          <p:nvPr/>
        </p:nvSpPr>
        <p:spPr bwMode="auto">
          <a:xfrm>
            <a:off x="7958138" y="4381501"/>
            <a:ext cx="0" cy="341313"/>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991" name="Line 7"/>
          <p:cNvSpPr>
            <a:spLocks noChangeShapeType="1"/>
          </p:cNvSpPr>
          <p:nvPr/>
        </p:nvSpPr>
        <p:spPr bwMode="auto">
          <a:xfrm>
            <a:off x="8418513" y="4381501"/>
            <a:ext cx="0" cy="341313"/>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992" name="Line 8"/>
          <p:cNvSpPr>
            <a:spLocks noChangeShapeType="1"/>
          </p:cNvSpPr>
          <p:nvPr/>
        </p:nvSpPr>
        <p:spPr bwMode="auto">
          <a:xfrm>
            <a:off x="5657850" y="2362200"/>
            <a:ext cx="0" cy="312420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993" name="Line 9"/>
          <p:cNvSpPr>
            <a:spLocks noChangeShapeType="1"/>
          </p:cNvSpPr>
          <p:nvPr/>
        </p:nvSpPr>
        <p:spPr bwMode="auto">
          <a:xfrm>
            <a:off x="2438400" y="4618038"/>
            <a:ext cx="66230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994" name="Text Box 10"/>
          <p:cNvSpPr txBox="1">
            <a:spLocks noChangeArrowheads="1"/>
          </p:cNvSpPr>
          <p:nvPr/>
        </p:nvSpPr>
        <p:spPr bwMode="auto">
          <a:xfrm>
            <a:off x="9107488" y="4618038"/>
            <a:ext cx="646112"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000" b="1" i="1">
                <a:latin typeface="Times New Roman" panose="02020603050405020304" pitchFamily="18" charset="0"/>
                <a:cs typeface="Times New Roman" panose="02020603050405020304" pitchFamily="18" charset="0"/>
              </a:rPr>
              <a:t>x</a:t>
            </a:r>
          </a:p>
          <a:p>
            <a:endParaRPr lang="en-US" altLang="en-US" sz="2000" b="1">
              <a:latin typeface="Times New Roman" panose="02020603050405020304" pitchFamily="18" charset="0"/>
            </a:endParaRPr>
          </a:p>
        </p:txBody>
      </p:sp>
      <p:sp>
        <p:nvSpPr>
          <p:cNvPr id="169995" name="Text Box 11"/>
          <p:cNvSpPr txBox="1">
            <a:spLocks noChangeArrowheads="1"/>
          </p:cNvSpPr>
          <p:nvPr/>
        </p:nvSpPr>
        <p:spPr bwMode="auto">
          <a:xfrm>
            <a:off x="5888039" y="2362201"/>
            <a:ext cx="10890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000" b="1" i="1">
                <a:latin typeface="Arial Unicode MS" panose="020B0604020202020204" pitchFamily="34" charset="-128"/>
                <a:ea typeface="Arial Unicode MS" panose="020B0604020202020204" pitchFamily="34" charset="-128"/>
                <a:cs typeface="Arial Unicode MS" panose="020B0604020202020204" pitchFamily="34" charset="-128"/>
              </a:rPr>
              <a:t>p(x)</a:t>
            </a:r>
            <a:endParaRPr lang="en-US" altLang="en-US" sz="2000" b="1">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altLang="en-US" sz="2000" b="1">
              <a:latin typeface="Times New Roman" panose="02020603050405020304" pitchFamily="18" charset="0"/>
            </a:endParaRPr>
          </a:p>
        </p:txBody>
      </p:sp>
      <p:sp>
        <p:nvSpPr>
          <p:cNvPr id="169996" name="Text Box 12"/>
          <p:cNvSpPr txBox="1">
            <a:spLocks noChangeArrowheads="1"/>
          </p:cNvSpPr>
          <p:nvPr/>
        </p:nvSpPr>
        <p:spPr bwMode="auto">
          <a:xfrm>
            <a:off x="4968876" y="3906839"/>
            <a:ext cx="4794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sz="2000" b="1">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altLang="en-US" sz="2000" b="1">
              <a:latin typeface="Times New Roman" panose="02020603050405020304" pitchFamily="18" charset="0"/>
            </a:endParaRPr>
          </a:p>
        </p:txBody>
      </p:sp>
      <p:sp>
        <p:nvSpPr>
          <p:cNvPr id="169997" name="Text Box 13"/>
          <p:cNvSpPr txBox="1">
            <a:spLocks noChangeArrowheads="1"/>
          </p:cNvSpPr>
          <p:nvPr/>
        </p:nvSpPr>
        <p:spPr bwMode="auto">
          <a:xfrm>
            <a:off x="6118225" y="4854576"/>
            <a:ext cx="1841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b="1">
                <a:latin typeface="Arial Unicode MS" panose="020B0604020202020204" pitchFamily="34" charset="-128"/>
                <a:ea typeface="Arial Unicode MS" panose="020B0604020202020204" pitchFamily="34" charset="-128"/>
                <a:cs typeface="Arial Unicode MS" panose="020B0604020202020204" pitchFamily="34" charset="-128"/>
              </a:rPr>
              <a:t>0</a:t>
            </a:r>
          </a:p>
          <a:p>
            <a:endParaRPr lang="en-US" altLang="en-US" sz="2000" b="1">
              <a:latin typeface="Times New Roman" panose="02020603050405020304" pitchFamily="18" charset="0"/>
            </a:endParaRPr>
          </a:p>
        </p:txBody>
      </p:sp>
      <p:sp>
        <p:nvSpPr>
          <p:cNvPr id="169998" name="Text Box 14"/>
          <p:cNvSpPr txBox="1">
            <a:spLocks noChangeArrowheads="1"/>
          </p:cNvSpPr>
          <p:nvPr/>
        </p:nvSpPr>
        <p:spPr bwMode="auto">
          <a:xfrm>
            <a:off x="7497764" y="4854576"/>
            <a:ext cx="16668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b="1">
                <a:latin typeface="Arial Unicode MS" panose="020B0604020202020204" pitchFamily="34" charset="-128"/>
                <a:ea typeface="Arial Unicode MS" panose="020B0604020202020204" pitchFamily="34" charset="-128"/>
                <a:cs typeface="Arial Unicode MS" panose="020B0604020202020204" pitchFamily="34" charset="-128"/>
              </a:rPr>
              <a:t>3</a:t>
            </a:r>
          </a:p>
          <a:p>
            <a:endParaRPr lang="en-US" altLang="en-US" sz="2000" b="1">
              <a:latin typeface="Times New Roman" panose="02020603050405020304" pitchFamily="18" charset="0"/>
            </a:endParaRPr>
          </a:p>
        </p:txBody>
      </p:sp>
      <p:sp>
        <p:nvSpPr>
          <p:cNvPr id="169999" name="Text Box 15"/>
          <p:cNvSpPr txBox="1">
            <a:spLocks noChangeArrowheads="1"/>
          </p:cNvSpPr>
          <p:nvPr/>
        </p:nvSpPr>
        <p:spPr bwMode="auto">
          <a:xfrm>
            <a:off x="7958138" y="4854576"/>
            <a:ext cx="1841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b="1">
                <a:latin typeface="Arial Unicode MS" panose="020B0604020202020204" pitchFamily="34" charset="-128"/>
                <a:ea typeface="Arial Unicode MS" panose="020B0604020202020204" pitchFamily="34" charset="-128"/>
                <a:cs typeface="Arial Unicode MS" panose="020B0604020202020204" pitchFamily="34" charset="-128"/>
              </a:rPr>
              <a:t>4</a:t>
            </a:r>
          </a:p>
          <a:p>
            <a:endParaRPr lang="en-US" altLang="en-US" sz="2000" b="1">
              <a:latin typeface="Times New Roman" panose="02020603050405020304" pitchFamily="18" charset="0"/>
            </a:endParaRPr>
          </a:p>
        </p:txBody>
      </p:sp>
      <p:sp>
        <p:nvSpPr>
          <p:cNvPr id="170000" name="Text Box 16"/>
          <p:cNvSpPr txBox="1">
            <a:spLocks noChangeArrowheads="1"/>
          </p:cNvSpPr>
          <p:nvPr/>
        </p:nvSpPr>
        <p:spPr bwMode="auto">
          <a:xfrm>
            <a:off x="8418513" y="4854576"/>
            <a:ext cx="2397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b="1">
                <a:latin typeface="Arial Unicode MS" panose="020B0604020202020204" pitchFamily="34" charset="-128"/>
                <a:ea typeface="Arial Unicode MS" panose="020B0604020202020204" pitchFamily="34" charset="-128"/>
                <a:cs typeface="Arial Unicode MS" panose="020B0604020202020204" pitchFamily="34" charset="-128"/>
              </a:rPr>
              <a:t>5</a:t>
            </a:r>
          </a:p>
          <a:p>
            <a:endParaRPr lang="en-US" altLang="en-US" sz="2000" b="1">
              <a:latin typeface="Times New Roman" panose="02020603050405020304" pitchFamily="18" charset="0"/>
            </a:endParaRPr>
          </a:p>
        </p:txBody>
      </p:sp>
      <p:sp>
        <p:nvSpPr>
          <p:cNvPr id="170001" name="Text Box 17"/>
          <p:cNvSpPr txBox="1">
            <a:spLocks noChangeArrowheads="1"/>
          </p:cNvSpPr>
          <p:nvPr/>
        </p:nvSpPr>
        <p:spPr bwMode="auto">
          <a:xfrm>
            <a:off x="6578600" y="4854576"/>
            <a:ext cx="203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b="1">
                <a:latin typeface="Arial Unicode MS" panose="020B0604020202020204" pitchFamily="34" charset="-128"/>
                <a:ea typeface="Arial Unicode MS" panose="020B0604020202020204" pitchFamily="34" charset="-128"/>
                <a:cs typeface="Arial Unicode MS" panose="020B0604020202020204" pitchFamily="34" charset="-128"/>
              </a:rPr>
              <a:t>1</a:t>
            </a:r>
          </a:p>
          <a:p>
            <a:endParaRPr lang="en-US" altLang="en-US" sz="2000" b="1">
              <a:latin typeface="Times New Roman" panose="02020603050405020304" pitchFamily="18" charset="0"/>
            </a:endParaRPr>
          </a:p>
        </p:txBody>
      </p:sp>
      <p:sp>
        <p:nvSpPr>
          <p:cNvPr id="170002" name="Text Box 18"/>
          <p:cNvSpPr txBox="1">
            <a:spLocks noChangeArrowheads="1"/>
          </p:cNvSpPr>
          <p:nvPr/>
        </p:nvSpPr>
        <p:spPr bwMode="auto">
          <a:xfrm>
            <a:off x="7010400" y="4876800"/>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r>
              <a:rPr lang="en-US" altLang="en-US" sz="2000" b="1">
                <a:latin typeface="Arial Unicode MS" panose="020B0604020202020204" pitchFamily="34" charset="-128"/>
                <a:ea typeface="Arial Unicode MS" panose="020B0604020202020204" pitchFamily="34" charset="-128"/>
                <a:cs typeface="Arial Unicode MS" panose="020B0604020202020204" pitchFamily="34" charset="-128"/>
              </a:rPr>
              <a:t>2</a:t>
            </a:r>
          </a:p>
          <a:p>
            <a:endParaRPr lang="en-US" altLang="en-US" sz="2000" b="1">
              <a:latin typeface="Times New Roman" panose="02020603050405020304" pitchFamily="18" charset="0"/>
            </a:endParaRPr>
          </a:p>
        </p:txBody>
      </p:sp>
      <p:sp>
        <p:nvSpPr>
          <p:cNvPr id="170003" name="Rectangle 19"/>
          <p:cNvSpPr>
            <a:spLocks noChangeArrowheads="1"/>
          </p:cNvSpPr>
          <p:nvPr/>
        </p:nvSpPr>
        <p:spPr bwMode="auto">
          <a:xfrm>
            <a:off x="6081714" y="4343401"/>
            <a:ext cx="242887" cy="263525"/>
          </a:xfrm>
          <a:prstGeom prst="rect">
            <a:avLst/>
          </a:prstGeom>
          <a:solidFill>
            <a:srgbClr val="00CCFF"/>
          </a:solidFill>
          <a:ln w="9525">
            <a:solidFill>
              <a:srgbClr val="000000"/>
            </a:solidFill>
            <a:miter lim="800000"/>
            <a:headEnd/>
            <a:tailEnd/>
          </a:ln>
        </p:spPr>
        <p:txBody>
          <a:bodyPr/>
          <a:lstStyle/>
          <a:p>
            <a:endParaRPr lang="en-US"/>
          </a:p>
        </p:txBody>
      </p:sp>
      <p:sp>
        <p:nvSpPr>
          <p:cNvPr id="170004" name="Rectangle 20"/>
          <p:cNvSpPr>
            <a:spLocks noChangeArrowheads="1"/>
          </p:cNvSpPr>
          <p:nvPr/>
        </p:nvSpPr>
        <p:spPr bwMode="auto">
          <a:xfrm>
            <a:off x="6477000" y="3886201"/>
            <a:ext cx="228600" cy="720725"/>
          </a:xfrm>
          <a:prstGeom prst="rect">
            <a:avLst/>
          </a:prstGeom>
          <a:solidFill>
            <a:srgbClr val="00CCFF"/>
          </a:solidFill>
          <a:ln w="9525">
            <a:solidFill>
              <a:srgbClr val="000000"/>
            </a:solidFill>
            <a:miter lim="800000"/>
            <a:headEnd/>
            <a:tailEnd/>
          </a:ln>
        </p:spPr>
        <p:txBody>
          <a:bodyPr/>
          <a:lstStyle/>
          <a:p>
            <a:endParaRPr lang="en-US"/>
          </a:p>
        </p:txBody>
      </p:sp>
      <p:sp>
        <p:nvSpPr>
          <p:cNvPr id="170005" name="Rectangle 21"/>
          <p:cNvSpPr>
            <a:spLocks noChangeArrowheads="1"/>
          </p:cNvSpPr>
          <p:nvPr/>
        </p:nvSpPr>
        <p:spPr bwMode="auto">
          <a:xfrm>
            <a:off x="6858000" y="3429001"/>
            <a:ext cx="228600" cy="1177925"/>
          </a:xfrm>
          <a:prstGeom prst="rect">
            <a:avLst/>
          </a:prstGeom>
          <a:solidFill>
            <a:srgbClr val="00CCFF"/>
          </a:solidFill>
          <a:ln w="9525">
            <a:solidFill>
              <a:srgbClr val="000000"/>
            </a:solidFill>
            <a:miter lim="800000"/>
            <a:headEnd/>
            <a:tailEnd/>
          </a:ln>
        </p:spPr>
        <p:txBody>
          <a:bodyPr/>
          <a:lstStyle/>
          <a:p>
            <a:endParaRPr lang="en-US"/>
          </a:p>
        </p:txBody>
      </p:sp>
      <p:sp>
        <p:nvSpPr>
          <p:cNvPr id="170006" name="Rectangle 22"/>
          <p:cNvSpPr>
            <a:spLocks noChangeArrowheads="1"/>
          </p:cNvSpPr>
          <p:nvPr/>
        </p:nvSpPr>
        <p:spPr bwMode="auto">
          <a:xfrm>
            <a:off x="7315200" y="3429001"/>
            <a:ext cx="228600" cy="1177925"/>
          </a:xfrm>
          <a:prstGeom prst="rect">
            <a:avLst/>
          </a:prstGeom>
          <a:solidFill>
            <a:srgbClr val="00CCFF"/>
          </a:solidFill>
          <a:ln w="9525">
            <a:solidFill>
              <a:srgbClr val="000000"/>
            </a:solidFill>
            <a:miter lim="800000"/>
            <a:headEnd/>
            <a:tailEnd/>
          </a:ln>
        </p:spPr>
        <p:txBody>
          <a:bodyPr/>
          <a:lstStyle/>
          <a:p>
            <a:endParaRPr lang="en-US"/>
          </a:p>
        </p:txBody>
      </p:sp>
      <p:sp>
        <p:nvSpPr>
          <p:cNvPr id="170007" name="Rectangle 23"/>
          <p:cNvSpPr>
            <a:spLocks noChangeArrowheads="1"/>
          </p:cNvSpPr>
          <p:nvPr/>
        </p:nvSpPr>
        <p:spPr bwMode="auto">
          <a:xfrm>
            <a:off x="1527175" y="6513514"/>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170008" name="Rectangle 24"/>
          <p:cNvSpPr>
            <a:spLocks noGrp="1" noChangeArrowheads="1"/>
          </p:cNvSpPr>
          <p:nvPr>
            <p:ph type="title"/>
          </p:nvPr>
        </p:nvSpPr>
        <p:spPr>
          <a:xfrm>
            <a:off x="2286001" y="1371600"/>
            <a:ext cx="7535863" cy="990600"/>
          </a:xfrm>
        </p:spPr>
        <p:txBody>
          <a:bodyPr>
            <a:normAutofit fontScale="90000"/>
          </a:bodyPr>
          <a:lstStyle/>
          <a:p>
            <a:r>
              <a:rPr lang="en-US" altLang="en-US"/>
              <a:t>Binomial distribution function:</a:t>
            </a:r>
            <a:br>
              <a:rPr lang="en-US" altLang="en-US"/>
            </a:br>
            <a:r>
              <a:rPr lang="en-US" altLang="en-US" sz="3200"/>
              <a:t>X= the number of heads tossed in 5 coin tosses</a:t>
            </a:r>
          </a:p>
        </p:txBody>
      </p:sp>
      <p:sp>
        <p:nvSpPr>
          <p:cNvPr id="170009" name="Text Box 25"/>
          <p:cNvSpPr txBox="1">
            <a:spLocks noChangeArrowheads="1"/>
          </p:cNvSpPr>
          <p:nvPr/>
        </p:nvSpPr>
        <p:spPr bwMode="auto">
          <a:xfrm>
            <a:off x="6248400" y="5257800"/>
            <a:ext cx="30480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sz="2400">
                <a:latin typeface="Times New Roman" panose="02020603050405020304" pitchFamily="18" charset="0"/>
              </a:rPr>
              <a:t>number of heads</a:t>
            </a:r>
          </a:p>
        </p:txBody>
      </p:sp>
      <p:sp>
        <p:nvSpPr>
          <p:cNvPr id="170010" name="Rectangle 26"/>
          <p:cNvSpPr>
            <a:spLocks noChangeArrowheads="1"/>
          </p:cNvSpPr>
          <p:nvPr/>
        </p:nvSpPr>
        <p:spPr bwMode="auto">
          <a:xfrm>
            <a:off x="8305800" y="4343401"/>
            <a:ext cx="228600" cy="263525"/>
          </a:xfrm>
          <a:prstGeom prst="rect">
            <a:avLst/>
          </a:prstGeom>
          <a:solidFill>
            <a:srgbClr val="00CCFF"/>
          </a:solidFill>
          <a:ln w="9525">
            <a:solidFill>
              <a:srgbClr val="000000"/>
            </a:solidFill>
            <a:miter lim="800000"/>
            <a:headEnd/>
            <a:tailEnd/>
          </a:ln>
        </p:spPr>
        <p:txBody>
          <a:bodyPr/>
          <a:lstStyle/>
          <a:p>
            <a:endParaRPr lang="en-US"/>
          </a:p>
        </p:txBody>
      </p:sp>
      <p:sp>
        <p:nvSpPr>
          <p:cNvPr id="170011" name="Rectangle 27"/>
          <p:cNvSpPr>
            <a:spLocks noChangeArrowheads="1"/>
          </p:cNvSpPr>
          <p:nvPr/>
        </p:nvSpPr>
        <p:spPr bwMode="auto">
          <a:xfrm>
            <a:off x="7848600" y="3886201"/>
            <a:ext cx="228600" cy="720725"/>
          </a:xfrm>
          <a:prstGeom prst="rect">
            <a:avLst/>
          </a:prstGeom>
          <a:solidFill>
            <a:srgbClr val="00CCFF"/>
          </a:solidFill>
          <a:ln w="9525">
            <a:solidFill>
              <a:srgbClr val="000000"/>
            </a:solidFill>
            <a:miter lim="800000"/>
            <a:headEnd/>
            <a:tailEnd/>
          </a:ln>
        </p:spPr>
        <p:txBody>
          <a:bodyPr/>
          <a:lstStyle/>
          <a:p>
            <a:endParaRPr lang="en-US"/>
          </a:p>
        </p:txBody>
      </p:sp>
      <p:sp>
        <p:nvSpPr>
          <p:cNvPr id="170012" name="Line 28"/>
          <p:cNvSpPr>
            <a:spLocks noChangeShapeType="1"/>
          </p:cNvSpPr>
          <p:nvPr/>
        </p:nvSpPr>
        <p:spPr bwMode="auto">
          <a:xfrm>
            <a:off x="5638800" y="2362200"/>
            <a:ext cx="0" cy="3124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0013" name="Line 29"/>
          <p:cNvSpPr>
            <a:spLocks noChangeShapeType="1"/>
          </p:cNvSpPr>
          <p:nvPr/>
        </p:nvSpPr>
        <p:spPr bwMode="auto">
          <a:xfrm>
            <a:off x="2438400" y="4618038"/>
            <a:ext cx="6623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0014" name="Text Box 30"/>
          <p:cNvSpPr txBox="1">
            <a:spLocks noChangeArrowheads="1"/>
          </p:cNvSpPr>
          <p:nvPr/>
        </p:nvSpPr>
        <p:spPr bwMode="auto">
          <a:xfrm>
            <a:off x="5888039" y="2362201"/>
            <a:ext cx="10890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000" b="1" i="1">
                <a:latin typeface="Arial Unicode MS" panose="020B0604020202020204" pitchFamily="34" charset="-128"/>
                <a:ea typeface="Arial Unicode MS" panose="020B0604020202020204" pitchFamily="34" charset="-128"/>
                <a:cs typeface="Arial Unicode MS" panose="020B0604020202020204" pitchFamily="34" charset="-128"/>
              </a:rPr>
              <a:t>p(x)</a:t>
            </a:r>
            <a:endParaRPr lang="en-US" altLang="en-US" sz="2000" b="1">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altLang="en-US" sz="2000" b="1">
              <a:latin typeface="Times New Roman" panose="02020603050405020304" pitchFamily="18" charset="0"/>
            </a:endParaRPr>
          </a:p>
        </p:txBody>
      </p:sp>
      <p:sp>
        <p:nvSpPr>
          <p:cNvPr id="170015" name="Text Box 31"/>
          <p:cNvSpPr txBox="1">
            <a:spLocks noChangeArrowheads="1"/>
          </p:cNvSpPr>
          <p:nvPr/>
        </p:nvSpPr>
        <p:spPr bwMode="auto">
          <a:xfrm>
            <a:off x="6248400" y="5257800"/>
            <a:ext cx="3048000" cy="41549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altLang="en-US" sz="2400">
                <a:latin typeface="Times New Roman" panose="02020603050405020304" pitchFamily="18" charset="0"/>
              </a:rPr>
              <a:t>number of heads</a:t>
            </a:r>
          </a:p>
        </p:txBody>
      </p:sp>
    </p:spTree>
    <p:extLst>
      <p:ext uri="{BB962C8B-B14F-4D97-AF65-F5344CB8AC3E}">
        <p14:creationId xmlns:p14="http://schemas.microsoft.com/office/powerpoint/2010/main" val="3699628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en-US"/>
              <a:t>Example 2</a:t>
            </a:r>
          </a:p>
        </p:txBody>
      </p:sp>
      <p:sp>
        <p:nvSpPr>
          <p:cNvPr id="184323" name="Rectangle 3"/>
          <p:cNvSpPr>
            <a:spLocks noGrp="1" noChangeArrowheads="1"/>
          </p:cNvSpPr>
          <p:nvPr>
            <p:ph type="body" idx="1"/>
          </p:nvPr>
        </p:nvSpPr>
        <p:spPr/>
        <p:txBody>
          <a:bodyPr/>
          <a:lstStyle/>
          <a:p>
            <a:pPr>
              <a:buFont typeface="Wingdings" panose="05000000000000000000" pitchFamily="2" charset="2"/>
              <a:buNone/>
            </a:pPr>
            <a:r>
              <a:rPr lang="en-US" altLang="en-US">
                <a:latin typeface="Times" panose="02020603050405020304" pitchFamily="18" charset="0"/>
                <a:cs typeface="Times New Roman" panose="02020603050405020304" pitchFamily="18" charset="0"/>
              </a:rPr>
              <a:t>    As voters exit the polls, you ask a representative random sample of 6 voters if they voted for proposition 100. If the true percentage of voters who vote for the proposition is 55.1%, what is the probability that, </a:t>
            </a:r>
            <a:r>
              <a:rPr lang="en-US" altLang="en-US" i="1">
                <a:latin typeface="Times" panose="02020603050405020304" pitchFamily="18" charset="0"/>
                <a:cs typeface="Times New Roman" panose="02020603050405020304" pitchFamily="18" charset="0"/>
              </a:rPr>
              <a:t>in your sample, </a:t>
            </a:r>
            <a:r>
              <a:rPr lang="en-US" altLang="en-US">
                <a:latin typeface="Times" panose="02020603050405020304" pitchFamily="18" charset="0"/>
                <a:cs typeface="Times New Roman" panose="02020603050405020304" pitchFamily="18" charset="0"/>
              </a:rPr>
              <a:t>exactly 2 voted for the proposition and 4 did not?</a:t>
            </a:r>
            <a:endParaRPr lang="en-US" altLang="en-US">
              <a:cs typeface="Times New Roman" panose="02020603050405020304" pitchFamily="18" charset="0"/>
            </a:endParaRPr>
          </a:p>
          <a:p>
            <a:pPr>
              <a:buFont typeface="Wingdings" panose="05000000000000000000" pitchFamily="2" charset="2"/>
              <a:buNone/>
            </a:pPr>
            <a:r>
              <a:rPr lang="en-US" altLang="en-US">
                <a:cs typeface="Times New Roman" panose="02020603050405020304" pitchFamily="18" charset="0"/>
              </a:rPr>
              <a:t> </a:t>
            </a:r>
          </a:p>
        </p:txBody>
      </p:sp>
    </p:spTree>
    <p:extLst>
      <p:ext uri="{BB962C8B-B14F-4D97-AF65-F5344CB8AC3E}">
        <p14:creationId xmlns:p14="http://schemas.microsoft.com/office/powerpoint/2010/main" val="1538849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en-US" i="1">
                <a:cs typeface="Times New Roman" panose="02020603050405020304" pitchFamily="18" charset="0"/>
              </a:rPr>
              <a:t>Solution:</a:t>
            </a:r>
            <a:endParaRPr lang="en-US" altLang="en-US">
              <a:cs typeface="Times New Roman" panose="02020603050405020304" pitchFamily="18" charset="0"/>
            </a:endParaRPr>
          </a:p>
        </p:txBody>
      </p:sp>
      <p:sp>
        <p:nvSpPr>
          <p:cNvPr id="186371" name="Rectangle 3"/>
          <p:cNvSpPr>
            <a:spLocks noGrp="1" noChangeArrowheads="1"/>
          </p:cNvSpPr>
          <p:nvPr>
            <p:ph type="body" idx="1"/>
          </p:nvPr>
        </p:nvSpPr>
        <p:spPr>
          <a:xfrm>
            <a:off x="3048000" y="1981200"/>
            <a:ext cx="7620000" cy="2895600"/>
          </a:xfrm>
        </p:spPr>
        <p:txBody>
          <a:bodyPr>
            <a:normAutofit fontScale="92500" lnSpcReduction="20000"/>
          </a:bodyPr>
          <a:lstStyle/>
          <a:p>
            <a:pPr>
              <a:lnSpc>
                <a:spcPct val="90000"/>
              </a:lnSpc>
              <a:buFont typeface="Wingdings" panose="05000000000000000000" pitchFamily="2" charset="2"/>
              <a:buNone/>
            </a:pPr>
            <a:r>
              <a:rPr lang="en-US" altLang="en-US" sz="2000" u="sng">
                <a:latin typeface="Times New Roman" panose="02020603050405020304" pitchFamily="18" charset="0"/>
                <a:cs typeface="Times New Roman" panose="02020603050405020304" pitchFamily="18" charset="0"/>
              </a:rPr>
              <a:t>Outcome		                                        Probability </a:t>
            </a:r>
          </a:p>
          <a:p>
            <a:pPr>
              <a:lnSpc>
                <a:spcPct val="90000"/>
              </a:lnSpc>
              <a:buFont typeface="Wingdings" panose="05000000000000000000" pitchFamily="2" charset="2"/>
              <a:buNone/>
            </a:pPr>
            <a:r>
              <a:rPr lang="en-US" altLang="en-US" sz="2000">
                <a:solidFill>
                  <a:schemeClr val="folHlink"/>
                </a:solidFill>
                <a:cs typeface="Times New Roman" panose="02020603050405020304" pitchFamily="18" charset="0"/>
              </a:rPr>
              <a:t>YY</a:t>
            </a:r>
            <a:r>
              <a:rPr lang="en-US" altLang="en-US" sz="2000">
                <a:solidFill>
                  <a:schemeClr val="hlink"/>
                </a:solidFill>
                <a:cs typeface="Times New Roman" panose="02020603050405020304" pitchFamily="18" charset="0"/>
              </a:rPr>
              <a:t>NNNN  </a:t>
            </a:r>
            <a:r>
              <a:rPr lang="en-US" altLang="en-US" sz="2000">
                <a:cs typeface="Times New Roman" panose="02020603050405020304" pitchFamily="18" charset="0"/>
              </a:rPr>
              <a:t>                                              = (.551)</a:t>
            </a:r>
            <a:r>
              <a:rPr lang="en-US" altLang="en-US" sz="2000" baseline="30000">
                <a:latin typeface="Times" panose="02020603050405020304" pitchFamily="18" charset="0"/>
                <a:cs typeface="Times New Roman" panose="02020603050405020304" pitchFamily="18" charset="0"/>
              </a:rPr>
              <a:t>2</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(.449)</a:t>
            </a:r>
            <a:r>
              <a:rPr lang="en-US" altLang="en-US" sz="2000" baseline="30000">
                <a:latin typeface="Times" panose="02020603050405020304" pitchFamily="18" charset="0"/>
                <a:cs typeface="Times New Roman" panose="02020603050405020304" pitchFamily="18" charset="0"/>
              </a:rPr>
              <a:t>4</a:t>
            </a:r>
            <a:r>
              <a:rPr lang="en-US" altLang="en-US" sz="2000">
                <a:cs typeface="Times New Roman" panose="02020603050405020304" pitchFamily="18" charset="0"/>
              </a:rPr>
              <a:t> </a:t>
            </a:r>
            <a:r>
              <a:rPr lang="en-US" altLang="en-US" sz="2000" baseline="30000">
                <a:latin typeface="Times" panose="02020603050405020304" pitchFamily="18" charset="0"/>
                <a:cs typeface="Times New Roman" panose="02020603050405020304" pitchFamily="18" charset="0"/>
              </a:rPr>
              <a:t> </a:t>
            </a:r>
            <a:endParaRPr lang="en-US" altLang="en-US" sz="2000">
              <a:cs typeface="Times New Roman" panose="02020603050405020304" pitchFamily="18" charset="0"/>
            </a:endParaRPr>
          </a:p>
          <a:p>
            <a:pPr>
              <a:lnSpc>
                <a:spcPct val="90000"/>
              </a:lnSpc>
              <a:buFont typeface="Wingdings" panose="05000000000000000000" pitchFamily="2" charset="2"/>
              <a:buNone/>
            </a:pPr>
            <a:r>
              <a:rPr lang="en-US" altLang="en-US" sz="2000">
                <a:solidFill>
                  <a:schemeClr val="hlink"/>
                </a:solidFill>
                <a:cs typeface="Times New Roman" panose="02020603050405020304" pitchFamily="18" charset="0"/>
              </a:rPr>
              <a:t>N</a:t>
            </a:r>
            <a:r>
              <a:rPr lang="en-US" altLang="en-US" sz="2000">
                <a:solidFill>
                  <a:schemeClr val="folHlink"/>
                </a:solidFill>
                <a:cs typeface="Times New Roman" panose="02020603050405020304" pitchFamily="18" charset="0"/>
              </a:rPr>
              <a:t>YY</a:t>
            </a:r>
            <a:r>
              <a:rPr lang="en-US" altLang="en-US" sz="2000">
                <a:solidFill>
                  <a:schemeClr val="hlink"/>
                </a:solidFill>
                <a:cs typeface="Times New Roman" panose="02020603050405020304" pitchFamily="18" charset="0"/>
              </a:rPr>
              <a:t>NNN</a:t>
            </a:r>
            <a:r>
              <a:rPr lang="en-US" altLang="en-US" sz="2000">
                <a:cs typeface="Times New Roman" panose="02020603050405020304" pitchFamily="18" charset="0"/>
              </a:rPr>
              <a:t>	(.449)</a:t>
            </a:r>
            <a:r>
              <a:rPr lang="en-US" altLang="en-US" sz="2000" baseline="30000">
                <a:latin typeface="Times" panose="02020603050405020304" pitchFamily="18" charset="0"/>
                <a:cs typeface="Times New Roman" panose="02020603050405020304" pitchFamily="18" charset="0"/>
              </a:rPr>
              <a:t>1</a:t>
            </a:r>
            <a:r>
              <a:rPr lang="en-US" altLang="en-US" sz="200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cs typeface="Times New Roman" panose="02020603050405020304" pitchFamily="18" charset="0"/>
              </a:rPr>
              <a:t> (.551)</a:t>
            </a:r>
            <a:r>
              <a:rPr lang="en-US" altLang="en-US" sz="2000" baseline="30000">
                <a:latin typeface="Times" panose="02020603050405020304" pitchFamily="18" charset="0"/>
                <a:cs typeface="Times New Roman" panose="02020603050405020304" pitchFamily="18" charset="0"/>
              </a:rPr>
              <a:t>2</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(.449)</a:t>
            </a:r>
            <a:r>
              <a:rPr lang="en-US" altLang="en-US" sz="2000" baseline="30000">
                <a:latin typeface="Times" panose="02020603050405020304" pitchFamily="18" charset="0"/>
                <a:cs typeface="Times New Roman" panose="02020603050405020304" pitchFamily="18" charset="0"/>
              </a:rPr>
              <a:t>3</a:t>
            </a:r>
            <a:r>
              <a:rPr lang="en-US" altLang="en-US" sz="2000">
                <a:cs typeface="Times New Roman" panose="02020603050405020304" pitchFamily="18" charset="0"/>
              </a:rPr>
              <a:t> </a:t>
            </a:r>
            <a:r>
              <a:rPr lang="en-US" altLang="en-US" sz="2000" baseline="30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 (.551)</a:t>
            </a:r>
            <a:r>
              <a:rPr lang="en-US" altLang="en-US" sz="2000" baseline="30000">
                <a:latin typeface="Times" panose="02020603050405020304" pitchFamily="18" charset="0"/>
                <a:cs typeface="Times New Roman" panose="02020603050405020304" pitchFamily="18" charset="0"/>
              </a:rPr>
              <a:t>2</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(.449)</a:t>
            </a:r>
            <a:r>
              <a:rPr lang="en-US" altLang="en-US" sz="2000" baseline="30000">
                <a:latin typeface="Times" panose="02020603050405020304" pitchFamily="18" charset="0"/>
                <a:cs typeface="Times New Roman" panose="02020603050405020304" pitchFamily="18" charset="0"/>
              </a:rPr>
              <a:t>4</a:t>
            </a:r>
            <a:r>
              <a:rPr lang="en-US" altLang="en-US" sz="2000">
                <a:cs typeface="Times New Roman" panose="02020603050405020304" pitchFamily="18" charset="0"/>
              </a:rPr>
              <a:t> </a:t>
            </a:r>
            <a:r>
              <a:rPr lang="en-US" altLang="en-US" sz="2000" baseline="30000">
                <a:latin typeface="Times" panose="02020603050405020304" pitchFamily="18" charset="0"/>
                <a:cs typeface="Times New Roman" panose="02020603050405020304" pitchFamily="18" charset="0"/>
              </a:rPr>
              <a:t> </a:t>
            </a:r>
            <a:endParaRPr lang="en-US" altLang="en-US" sz="2000">
              <a:cs typeface="Times New Roman" panose="02020603050405020304" pitchFamily="18" charset="0"/>
            </a:endParaRPr>
          </a:p>
          <a:p>
            <a:pPr>
              <a:lnSpc>
                <a:spcPct val="90000"/>
              </a:lnSpc>
              <a:buFont typeface="Wingdings" panose="05000000000000000000" pitchFamily="2" charset="2"/>
              <a:buNone/>
            </a:pPr>
            <a:r>
              <a:rPr lang="en-US" altLang="en-US" sz="2000">
                <a:solidFill>
                  <a:schemeClr val="hlink"/>
                </a:solidFill>
                <a:cs typeface="Times New Roman" panose="02020603050405020304" pitchFamily="18" charset="0"/>
              </a:rPr>
              <a:t>NN</a:t>
            </a:r>
            <a:r>
              <a:rPr lang="en-US" altLang="en-US" sz="2000">
                <a:solidFill>
                  <a:schemeClr val="folHlink"/>
                </a:solidFill>
                <a:cs typeface="Times New Roman" panose="02020603050405020304" pitchFamily="18" charset="0"/>
              </a:rPr>
              <a:t>YY</a:t>
            </a:r>
            <a:r>
              <a:rPr lang="en-US" altLang="en-US" sz="2000">
                <a:solidFill>
                  <a:schemeClr val="hlink"/>
                </a:solidFill>
                <a:cs typeface="Times New Roman" panose="02020603050405020304" pitchFamily="18" charset="0"/>
              </a:rPr>
              <a:t>NN</a:t>
            </a:r>
            <a:r>
              <a:rPr lang="en-US" altLang="en-US" sz="2000">
                <a:cs typeface="Times New Roman" panose="02020603050405020304" pitchFamily="18" charset="0"/>
              </a:rPr>
              <a:t>	(.449)</a:t>
            </a:r>
            <a:r>
              <a:rPr lang="en-US" altLang="en-US" sz="2000" baseline="30000">
                <a:latin typeface="Times" panose="02020603050405020304" pitchFamily="18" charset="0"/>
                <a:cs typeface="Times New Roman" panose="02020603050405020304" pitchFamily="18" charset="0"/>
              </a:rPr>
              <a:t>2</a:t>
            </a:r>
            <a:r>
              <a:rPr lang="en-US" altLang="en-US" sz="200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cs typeface="Times New Roman" panose="02020603050405020304" pitchFamily="18" charset="0"/>
              </a:rPr>
              <a:t> (.551)</a:t>
            </a:r>
            <a:r>
              <a:rPr lang="en-US" altLang="en-US" sz="2000" baseline="30000">
                <a:latin typeface="Times" panose="02020603050405020304" pitchFamily="18" charset="0"/>
                <a:cs typeface="Times New Roman" panose="02020603050405020304" pitchFamily="18" charset="0"/>
              </a:rPr>
              <a:t>2</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(.449)</a:t>
            </a:r>
            <a:r>
              <a:rPr lang="en-US" altLang="en-US" sz="2000" baseline="30000">
                <a:latin typeface="Times" panose="02020603050405020304" pitchFamily="18" charset="0"/>
                <a:cs typeface="Times New Roman" panose="02020603050405020304" pitchFamily="18" charset="0"/>
              </a:rPr>
              <a:t>2</a:t>
            </a:r>
            <a:r>
              <a:rPr lang="en-US" altLang="en-US" sz="2000">
                <a:cs typeface="Times New Roman" panose="02020603050405020304" pitchFamily="18" charset="0"/>
              </a:rPr>
              <a:t> </a:t>
            </a:r>
            <a:r>
              <a:rPr lang="en-US" altLang="en-US" sz="2000" baseline="30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 (.551)</a:t>
            </a:r>
            <a:r>
              <a:rPr lang="en-US" altLang="en-US" sz="2000" baseline="30000">
                <a:latin typeface="Times" panose="02020603050405020304" pitchFamily="18" charset="0"/>
                <a:cs typeface="Times New Roman" panose="02020603050405020304" pitchFamily="18" charset="0"/>
              </a:rPr>
              <a:t>2</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(.449)</a:t>
            </a:r>
            <a:r>
              <a:rPr lang="en-US" altLang="en-US" sz="2000" baseline="30000">
                <a:latin typeface="Times" panose="02020603050405020304" pitchFamily="18" charset="0"/>
                <a:cs typeface="Times New Roman" panose="02020603050405020304" pitchFamily="18" charset="0"/>
              </a:rPr>
              <a:t>4</a:t>
            </a:r>
            <a:r>
              <a:rPr lang="en-US" altLang="en-US" sz="2000">
                <a:cs typeface="Times New Roman" panose="02020603050405020304" pitchFamily="18" charset="0"/>
              </a:rPr>
              <a:t> </a:t>
            </a:r>
            <a:r>
              <a:rPr lang="en-US" altLang="en-US" sz="2000" baseline="30000">
                <a:latin typeface="Times"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en-US" sz="2000">
                <a:solidFill>
                  <a:schemeClr val="hlink"/>
                </a:solidFill>
              </a:rPr>
              <a:t>NNN</a:t>
            </a:r>
            <a:r>
              <a:rPr lang="en-US" altLang="en-US" sz="2000">
                <a:solidFill>
                  <a:schemeClr val="folHlink"/>
                </a:solidFill>
              </a:rPr>
              <a:t>YY</a:t>
            </a:r>
            <a:r>
              <a:rPr lang="en-US" altLang="en-US" sz="2000">
                <a:solidFill>
                  <a:schemeClr val="hlink"/>
                </a:solidFill>
              </a:rPr>
              <a:t>N</a:t>
            </a:r>
            <a:r>
              <a:rPr lang="en-US" altLang="en-US" sz="2000"/>
              <a:t>	(.449)</a:t>
            </a:r>
            <a:r>
              <a:rPr lang="en-US" altLang="en-US" sz="2000" baseline="30000">
                <a:latin typeface="Times" panose="02020603050405020304" pitchFamily="18" charset="0"/>
                <a:cs typeface="Times New Roman" panose="02020603050405020304" pitchFamily="18" charset="0"/>
              </a:rPr>
              <a:t>3</a:t>
            </a:r>
            <a:r>
              <a:rPr lang="en-US" altLang="en-US" sz="2000"/>
              <a:t> </a:t>
            </a:r>
            <a:r>
              <a:rPr lang="en-US" altLang="en-US" sz="2000" i="1">
                <a:latin typeface="Times" panose="02020603050405020304" pitchFamily="18" charset="0"/>
                <a:cs typeface="Times New Roman" panose="02020603050405020304" pitchFamily="18" charset="0"/>
              </a:rPr>
              <a:t>x</a:t>
            </a:r>
            <a:r>
              <a:rPr lang="en-US" altLang="en-US" sz="2000"/>
              <a:t> (.551)</a:t>
            </a:r>
            <a:r>
              <a:rPr lang="en-US" altLang="en-US" sz="2000" baseline="30000">
                <a:latin typeface="Times" panose="02020603050405020304" pitchFamily="18" charset="0"/>
                <a:cs typeface="Times New Roman" panose="02020603050405020304" pitchFamily="18" charset="0"/>
              </a:rPr>
              <a:t>2</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t>(.449)</a:t>
            </a:r>
            <a:r>
              <a:rPr lang="en-US" altLang="en-US" sz="2000" baseline="30000">
                <a:latin typeface="Times" panose="02020603050405020304" pitchFamily="18" charset="0"/>
                <a:cs typeface="Times New Roman" panose="02020603050405020304" pitchFamily="18" charset="0"/>
              </a:rPr>
              <a:t>1</a:t>
            </a:r>
            <a:r>
              <a:rPr lang="en-US" altLang="en-US" sz="2000"/>
              <a:t> </a:t>
            </a:r>
            <a:r>
              <a:rPr lang="en-US" altLang="en-US" sz="2000" baseline="30000">
                <a:latin typeface="Times" panose="02020603050405020304" pitchFamily="18" charset="0"/>
                <a:cs typeface="Times New Roman" panose="02020603050405020304" pitchFamily="18" charset="0"/>
              </a:rPr>
              <a:t> </a:t>
            </a:r>
            <a:r>
              <a:rPr lang="en-US" altLang="en-US" sz="2000"/>
              <a:t>= (.551)</a:t>
            </a:r>
            <a:r>
              <a:rPr lang="en-US" altLang="en-US" sz="2000" baseline="30000">
                <a:latin typeface="Times" panose="02020603050405020304" pitchFamily="18" charset="0"/>
                <a:cs typeface="Times New Roman" panose="02020603050405020304" pitchFamily="18" charset="0"/>
              </a:rPr>
              <a:t>2</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t>(.449)</a:t>
            </a:r>
            <a:r>
              <a:rPr lang="en-US" altLang="en-US" sz="2000" baseline="30000">
                <a:latin typeface="Times" panose="02020603050405020304" pitchFamily="18" charset="0"/>
                <a:cs typeface="Times New Roman" panose="02020603050405020304" pitchFamily="18" charset="0"/>
              </a:rPr>
              <a:t>4</a:t>
            </a:r>
            <a:r>
              <a:rPr lang="en-US" altLang="en-US" sz="2000"/>
              <a:t> </a:t>
            </a:r>
            <a:r>
              <a:rPr lang="en-US" altLang="en-US" sz="2000" baseline="30000">
                <a:latin typeface="Times" panose="02020603050405020304" pitchFamily="18" charset="0"/>
                <a:cs typeface="Times New Roman" panose="02020603050405020304" pitchFamily="18" charset="0"/>
              </a:rPr>
              <a:t> </a:t>
            </a:r>
            <a:endParaRPr lang="en-US" altLang="en-US" sz="2000"/>
          </a:p>
          <a:p>
            <a:pPr>
              <a:lnSpc>
                <a:spcPct val="90000"/>
              </a:lnSpc>
              <a:buFont typeface="Wingdings" panose="05000000000000000000" pitchFamily="2" charset="2"/>
              <a:buNone/>
            </a:pPr>
            <a:r>
              <a:rPr lang="en-US" altLang="en-US" sz="2000">
                <a:solidFill>
                  <a:schemeClr val="hlink"/>
                </a:solidFill>
                <a:cs typeface="Times New Roman" panose="02020603050405020304" pitchFamily="18" charset="0"/>
              </a:rPr>
              <a:t>NNNN</a:t>
            </a:r>
            <a:r>
              <a:rPr lang="en-US" altLang="en-US" sz="2000">
                <a:solidFill>
                  <a:schemeClr val="folHlink"/>
                </a:solidFill>
                <a:cs typeface="Times New Roman" panose="02020603050405020304" pitchFamily="18" charset="0"/>
              </a:rPr>
              <a:t>YY</a:t>
            </a:r>
            <a:r>
              <a:rPr lang="en-US" altLang="en-US" sz="2000">
                <a:cs typeface="Times New Roman" panose="02020603050405020304" pitchFamily="18" charset="0"/>
              </a:rPr>
              <a:t>	(.449)</a:t>
            </a:r>
            <a:r>
              <a:rPr lang="en-US" altLang="en-US" sz="2000" baseline="30000">
                <a:latin typeface="Times" panose="02020603050405020304" pitchFamily="18" charset="0"/>
                <a:cs typeface="Times New Roman" panose="02020603050405020304" pitchFamily="18" charset="0"/>
              </a:rPr>
              <a:t>4</a:t>
            </a:r>
            <a:r>
              <a:rPr lang="en-US" altLang="en-US" sz="200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cs typeface="Times New Roman" panose="02020603050405020304" pitchFamily="18" charset="0"/>
              </a:rPr>
              <a:t> (.551)</a:t>
            </a:r>
            <a:r>
              <a:rPr lang="en-US" altLang="en-US" sz="2000" baseline="30000">
                <a:latin typeface="Times" panose="02020603050405020304" pitchFamily="18" charset="0"/>
                <a:cs typeface="Times New Roman" panose="02020603050405020304" pitchFamily="18" charset="0"/>
              </a:rPr>
              <a:t>2</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 (.551)</a:t>
            </a:r>
            <a:r>
              <a:rPr lang="en-US" altLang="en-US" sz="2000" baseline="30000">
                <a:latin typeface="Times" panose="02020603050405020304" pitchFamily="18" charset="0"/>
                <a:cs typeface="Times New Roman" panose="02020603050405020304" pitchFamily="18" charset="0"/>
              </a:rPr>
              <a:t>2</a:t>
            </a:r>
            <a:r>
              <a:rPr lang="en-US" altLang="en-US" sz="2000">
                <a:latin typeface="Times" panose="02020603050405020304" pitchFamily="18" charset="0"/>
                <a:cs typeface="Times New Roman" panose="02020603050405020304" pitchFamily="18" charset="0"/>
              </a:rPr>
              <a:t> </a:t>
            </a:r>
            <a:r>
              <a:rPr lang="en-US" altLang="en-US" sz="2000" i="1">
                <a:latin typeface="Times" panose="02020603050405020304" pitchFamily="18" charset="0"/>
                <a:cs typeface="Times New Roman" panose="02020603050405020304" pitchFamily="18" charset="0"/>
              </a:rPr>
              <a:t>x</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(.449)</a:t>
            </a:r>
            <a:r>
              <a:rPr lang="en-US" altLang="en-US" sz="2000" baseline="30000">
                <a:latin typeface="Times" panose="02020603050405020304" pitchFamily="18" charset="0"/>
                <a:cs typeface="Times New Roman" panose="02020603050405020304" pitchFamily="18" charset="0"/>
              </a:rPr>
              <a:t>4</a:t>
            </a:r>
            <a:r>
              <a:rPr lang="en-US" altLang="en-US" sz="2000">
                <a:cs typeface="Times New Roman" panose="02020603050405020304" pitchFamily="18" charset="0"/>
              </a:rPr>
              <a:t> </a:t>
            </a:r>
            <a:r>
              <a:rPr lang="en-US" altLang="en-US" sz="2000" baseline="30000">
                <a:latin typeface="Times" panose="02020603050405020304" pitchFamily="18" charset="0"/>
                <a:cs typeface="Times New Roman" panose="02020603050405020304" pitchFamily="18" charset="0"/>
              </a:rPr>
              <a:t> </a:t>
            </a:r>
            <a:endParaRPr lang="en-US" altLang="en-US" sz="2000">
              <a:cs typeface="Times New Roman" panose="02020603050405020304" pitchFamily="18" charset="0"/>
            </a:endParaRPr>
          </a:p>
          <a:p>
            <a:pPr>
              <a:lnSpc>
                <a:spcPct val="90000"/>
              </a:lnSpc>
              <a:buFont typeface="Wingdings" panose="05000000000000000000" pitchFamily="2" charset="2"/>
              <a:buNone/>
            </a:pPr>
            <a:r>
              <a:rPr lang="en-US" altLang="en-US">
                <a:cs typeface="Times New Roman" panose="02020603050405020304" pitchFamily="18" charset="0"/>
              </a:rPr>
              <a:t>.</a:t>
            </a:r>
          </a:p>
          <a:p>
            <a:pPr>
              <a:lnSpc>
                <a:spcPct val="90000"/>
              </a:lnSpc>
              <a:buFont typeface="Wingdings" panose="05000000000000000000" pitchFamily="2" charset="2"/>
              <a:buNone/>
            </a:pPr>
            <a:r>
              <a:rPr lang="en-US" altLang="en-US">
                <a:cs typeface="Times New Roman" panose="02020603050405020304" pitchFamily="18" charset="0"/>
              </a:rPr>
              <a:t>.</a:t>
            </a:r>
          </a:p>
          <a:p>
            <a:pPr>
              <a:lnSpc>
                <a:spcPct val="90000"/>
              </a:lnSpc>
              <a:buFont typeface="Wingdings" panose="05000000000000000000" pitchFamily="2" charset="2"/>
              <a:buNone/>
            </a:pPr>
            <a:endParaRPr lang="en-US" altLang="en-US">
              <a:cs typeface="Times New Roman" panose="02020603050405020304" pitchFamily="18" charset="0"/>
            </a:endParaRPr>
          </a:p>
          <a:p>
            <a:pPr>
              <a:lnSpc>
                <a:spcPct val="90000"/>
              </a:lnSpc>
            </a:pPr>
            <a:endParaRPr lang="en-US" altLang="en-US"/>
          </a:p>
        </p:txBody>
      </p:sp>
      <p:grpSp>
        <p:nvGrpSpPr>
          <p:cNvPr id="186388" name="Group 20"/>
          <p:cNvGrpSpPr>
            <a:grpSpLocks/>
          </p:cNvGrpSpPr>
          <p:nvPr/>
        </p:nvGrpSpPr>
        <p:grpSpPr bwMode="auto">
          <a:xfrm>
            <a:off x="1752600" y="2362200"/>
            <a:ext cx="1371600" cy="2590800"/>
            <a:chOff x="144" y="1488"/>
            <a:chExt cx="864" cy="1632"/>
          </a:xfrm>
        </p:grpSpPr>
        <p:sp>
          <p:nvSpPr>
            <p:cNvPr id="186372" name="AutoShape 4"/>
            <p:cNvSpPr>
              <a:spLocks/>
            </p:cNvSpPr>
            <p:nvPr/>
          </p:nvSpPr>
          <p:spPr bwMode="auto">
            <a:xfrm>
              <a:off x="768" y="1488"/>
              <a:ext cx="240" cy="1632"/>
            </a:xfrm>
            <a:prstGeom prst="leftBrace">
              <a:avLst>
                <a:gd name="adj1" fmla="val 5666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86387" name="Group 19"/>
            <p:cNvGrpSpPr>
              <a:grpSpLocks/>
            </p:cNvGrpSpPr>
            <p:nvPr/>
          </p:nvGrpSpPr>
          <p:grpSpPr bwMode="auto">
            <a:xfrm>
              <a:off x="144" y="1872"/>
              <a:ext cx="660" cy="696"/>
              <a:chOff x="144" y="1872"/>
              <a:chExt cx="660" cy="696"/>
            </a:xfrm>
          </p:grpSpPr>
          <p:sp>
            <p:nvSpPr>
              <p:cNvPr id="186373" name="Text Box 5"/>
              <p:cNvSpPr txBox="1">
                <a:spLocks noChangeArrowheads="1"/>
              </p:cNvSpPr>
              <p:nvPr/>
            </p:nvSpPr>
            <p:spPr bwMode="auto">
              <a:xfrm>
                <a:off x="144" y="1968"/>
                <a:ext cx="660" cy="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sz="1400">
                  <a:latin typeface="Times New Roman" panose="02020603050405020304" pitchFamily="18" charset="0"/>
                </a:endParaRPr>
              </a:p>
              <a:p>
                <a:endParaRPr lang="en-US" altLang="en-US" sz="1400">
                  <a:latin typeface="Times New Roman" panose="02020603050405020304" pitchFamily="18" charset="0"/>
                </a:endParaRPr>
              </a:p>
              <a:p>
                <a:r>
                  <a:rPr lang="en-US" altLang="en-US" sz="1400">
                    <a:latin typeface="Times New Roman" panose="02020603050405020304" pitchFamily="18" charset="0"/>
                  </a:rPr>
                  <a:t>ways to arrange 2 Obama votes among 6 voters</a:t>
                </a:r>
              </a:p>
            </p:txBody>
          </p:sp>
          <p:graphicFrame>
            <p:nvGraphicFramePr>
              <p:cNvPr id="186381" name="Object 13"/>
              <p:cNvGraphicFramePr>
                <a:graphicFrameLocks noChangeAspect="1"/>
              </p:cNvGraphicFramePr>
              <p:nvPr/>
            </p:nvGraphicFramePr>
            <p:xfrm>
              <a:off x="192" y="1872"/>
              <a:ext cx="198" cy="336"/>
            </p:xfrm>
            <a:graphic>
              <a:graphicData uri="http://schemas.openxmlformats.org/presentationml/2006/ole">
                <mc:AlternateContent xmlns:mc="http://schemas.openxmlformats.org/markup-compatibility/2006">
                  <mc:Choice xmlns:v="urn:schemas-microsoft-com:vml" Requires="v">
                    <p:oleObj spid="_x0000_s95236" name="Equation" r:id="rId3" imgW="241200" imgH="406080" progId="Equation.3">
                      <p:embed/>
                    </p:oleObj>
                  </mc:Choice>
                  <mc:Fallback>
                    <p:oleObj name="Equation" r:id="rId3" imgW="24120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872"/>
                            <a:ext cx="19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86382" name="Line 14"/>
          <p:cNvSpPr>
            <a:spLocks noChangeShapeType="1"/>
          </p:cNvSpPr>
          <p:nvPr/>
        </p:nvSpPr>
        <p:spPr bwMode="auto">
          <a:xfrm>
            <a:off x="3124200" y="5105400"/>
            <a:ext cx="533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6385" name="Rectangle 17"/>
          <p:cNvSpPr>
            <a:spLocks noChangeArrowheads="1"/>
          </p:cNvSpPr>
          <p:nvPr/>
        </p:nvSpPr>
        <p:spPr bwMode="auto">
          <a:xfrm>
            <a:off x="2362200" y="5184775"/>
            <a:ext cx="83058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50000"/>
              </a:spcBef>
              <a:buClr>
                <a:schemeClr val="folHlink"/>
              </a:buClr>
              <a:buSzPct val="60000"/>
              <a:buFont typeface="Wingdings" panose="05000000000000000000" pitchFamily="2" charset="2"/>
              <a:buNone/>
            </a:pPr>
            <a:r>
              <a:rPr lang="en-US" altLang="en-US" sz="2800">
                <a:cs typeface="Times New Roman" panose="02020603050405020304" pitchFamily="18" charset="0"/>
              </a:rPr>
              <a:t>15 arrangements </a:t>
            </a:r>
            <a:r>
              <a:rPr lang="en-US" altLang="en-US" sz="2800" i="1">
                <a:cs typeface="Times New Roman" panose="02020603050405020304" pitchFamily="18" charset="0"/>
              </a:rPr>
              <a:t>x</a:t>
            </a:r>
            <a:r>
              <a:rPr lang="en-US" altLang="en-US" sz="2800">
                <a:cs typeface="Times New Roman" panose="02020603050405020304" pitchFamily="18" charset="0"/>
              </a:rPr>
              <a:t> (.551)</a:t>
            </a:r>
            <a:r>
              <a:rPr lang="en-US" altLang="en-US" sz="2800" baseline="30000">
                <a:latin typeface="Times" panose="02020603050405020304" pitchFamily="18" charset="0"/>
                <a:cs typeface="Times New Roman" panose="02020603050405020304" pitchFamily="18" charset="0"/>
              </a:rPr>
              <a:t>2</a:t>
            </a:r>
            <a:r>
              <a:rPr lang="en-US" altLang="en-US" sz="2800">
                <a:latin typeface="Times" panose="02020603050405020304" pitchFamily="18" charset="0"/>
                <a:cs typeface="Times New Roman" panose="02020603050405020304" pitchFamily="18" charset="0"/>
              </a:rPr>
              <a:t> </a:t>
            </a:r>
            <a:r>
              <a:rPr lang="en-US" altLang="en-US" sz="2800" i="1">
                <a:latin typeface="Times" panose="02020603050405020304" pitchFamily="18" charset="0"/>
                <a:cs typeface="Times New Roman" panose="02020603050405020304" pitchFamily="18" charset="0"/>
              </a:rPr>
              <a:t>x</a:t>
            </a:r>
            <a:r>
              <a:rPr lang="en-US" altLang="en-US" sz="2800">
                <a:latin typeface="Times" panose="02020603050405020304" pitchFamily="18" charset="0"/>
                <a:cs typeface="Times New Roman" panose="02020603050405020304" pitchFamily="18" charset="0"/>
              </a:rPr>
              <a:t> </a:t>
            </a:r>
            <a:r>
              <a:rPr lang="en-US" altLang="en-US" sz="2800">
                <a:cs typeface="Times New Roman" panose="02020603050405020304" pitchFamily="18" charset="0"/>
              </a:rPr>
              <a:t>(.449)</a:t>
            </a:r>
            <a:r>
              <a:rPr lang="en-US" altLang="en-US" sz="2800" baseline="30000">
                <a:latin typeface="Times" panose="02020603050405020304" pitchFamily="18" charset="0"/>
                <a:cs typeface="Times New Roman" panose="02020603050405020304" pitchFamily="18" charset="0"/>
              </a:rPr>
              <a:t>4</a:t>
            </a:r>
            <a:r>
              <a:rPr lang="en-US" altLang="en-US" sz="2800">
                <a:cs typeface="Times New Roman" panose="02020603050405020304" pitchFamily="18" charset="0"/>
              </a:rPr>
              <a:t> </a:t>
            </a:r>
            <a:r>
              <a:rPr lang="en-US" altLang="en-US" sz="2800" baseline="30000">
                <a:latin typeface="Times" panose="02020603050405020304" pitchFamily="18" charset="0"/>
                <a:cs typeface="Times New Roman" panose="02020603050405020304" pitchFamily="18" charset="0"/>
              </a:rPr>
              <a:t> </a:t>
            </a:r>
            <a:r>
              <a:rPr lang="en-US" altLang="en-US" sz="2800">
                <a:cs typeface="Times New Roman" panose="02020603050405020304" pitchFamily="18" charset="0"/>
              </a:rPr>
              <a:t> </a:t>
            </a:r>
            <a:endParaRPr lang="en-US" altLang="en-US" sz="2800">
              <a:latin typeface="Times" panose="02020603050405020304" pitchFamily="18" charset="0"/>
              <a:cs typeface="Times New Roman" panose="02020603050405020304" pitchFamily="18" charset="0"/>
            </a:endParaRPr>
          </a:p>
        </p:txBody>
      </p:sp>
      <p:grpSp>
        <p:nvGrpSpPr>
          <p:cNvPr id="186389" name="Group 21"/>
          <p:cNvGrpSpPr>
            <a:grpSpLocks/>
          </p:cNvGrpSpPr>
          <p:nvPr/>
        </p:nvGrpSpPr>
        <p:grpSpPr bwMode="auto">
          <a:xfrm>
            <a:off x="1524000" y="5867400"/>
            <a:ext cx="8991600" cy="762000"/>
            <a:chOff x="0" y="3696"/>
            <a:chExt cx="5664" cy="480"/>
          </a:xfrm>
        </p:grpSpPr>
        <p:graphicFrame>
          <p:nvGraphicFramePr>
            <p:cNvPr id="186383" name="Object 15"/>
            <p:cNvGraphicFramePr>
              <a:graphicFrameLocks noChangeAspect="1"/>
            </p:cNvGraphicFramePr>
            <p:nvPr/>
          </p:nvGraphicFramePr>
          <p:xfrm>
            <a:off x="2736" y="3696"/>
            <a:ext cx="279" cy="480"/>
          </p:xfrm>
          <a:graphic>
            <a:graphicData uri="http://schemas.openxmlformats.org/presentationml/2006/ole">
              <mc:AlternateContent xmlns:mc="http://schemas.openxmlformats.org/markup-compatibility/2006">
                <mc:Choice xmlns:v="urn:schemas-microsoft-com:vml" Requires="v">
                  <p:oleObj spid="_x0000_s95237" r:id="rId5" imgW="241200" imgH="406080" progId="Equation.3">
                    <p:embed/>
                  </p:oleObj>
                </mc:Choice>
                <mc:Fallback>
                  <p:oleObj r:id="rId5" imgW="24120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3696"/>
                          <a:ext cx="279"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86" name="Rectangle 18"/>
            <p:cNvSpPr>
              <a:spLocks noChangeArrowheads="1"/>
            </p:cNvSpPr>
            <p:nvPr/>
          </p:nvSpPr>
          <p:spPr bwMode="auto">
            <a:xfrm>
              <a:off x="0" y="3744"/>
              <a:ext cx="5664"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50000"/>
                </a:spcBef>
                <a:buClr>
                  <a:schemeClr val="folHlink"/>
                </a:buClr>
                <a:buSzPct val="60000"/>
                <a:buFont typeface="Wingdings" panose="05000000000000000000" pitchFamily="2" charset="2"/>
                <a:buNone/>
              </a:pPr>
              <a:r>
                <a:rPr lang="en-US" altLang="en-US" sz="280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a:cs typeface="Times New Roman" panose="02020603050405020304" pitchFamily="18" charset="0"/>
                </a:rPr>
                <a:t>P(2 yes votes exactly) =     </a:t>
              </a:r>
              <a:r>
                <a:rPr lang="en-US" altLang="en-US" sz="2800" i="1">
                  <a:latin typeface="Times" panose="02020603050405020304" pitchFamily="18" charset="0"/>
                  <a:cs typeface="Times New Roman" panose="02020603050405020304" pitchFamily="18" charset="0"/>
                </a:rPr>
                <a:t>x </a:t>
              </a:r>
              <a:r>
                <a:rPr lang="en-US" altLang="en-US" sz="2800">
                  <a:cs typeface="Times New Roman" panose="02020603050405020304" pitchFamily="18" charset="0"/>
                </a:rPr>
                <a:t>(.551)</a:t>
              </a:r>
              <a:r>
                <a:rPr lang="en-US" altLang="en-US" sz="2800" baseline="30000">
                  <a:latin typeface="Times" panose="02020603050405020304" pitchFamily="18" charset="0"/>
                  <a:cs typeface="Times New Roman" panose="02020603050405020304" pitchFamily="18" charset="0"/>
                </a:rPr>
                <a:t>2</a:t>
              </a:r>
              <a:r>
                <a:rPr lang="en-US" altLang="en-US" sz="2800">
                  <a:latin typeface="Times" panose="02020603050405020304" pitchFamily="18" charset="0"/>
                  <a:cs typeface="Times New Roman" panose="02020603050405020304" pitchFamily="18" charset="0"/>
                </a:rPr>
                <a:t> </a:t>
              </a:r>
              <a:r>
                <a:rPr lang="en-US" altLang="en-US" sz="2800" i="1">
                  <a:latin typeface="Times" panose="02020603050405020304" pitchFamily="18" charset="0"/>
                  <a:cs typeface="Times New Roman" panose="02020603050405020304" pitchFamily="18" charset="0"/>
                </a:rPr>
                <a:t>x</a:t>
              </a:r>
              <a:r>
                <a:rPr lang="en-US" altLang="en-US" sz="2800">
                  <a:latin typeface="Times" panose="02020603050405020304" pitchFamily="18" charset="0"/>
                  <a:cs typeface="Times New Roman" panose="02020603050405020304" pitchFamily="18" charset="0"/>
                </a:rPr>
                <a:t> </a:t>
              </a:r>
              <a:r>
                <a:rPr lang="en-US" altLang="en-US" sz="2800">
                  <a:cs typeface="Times New Roman" panose="02020603050405020304" pitchFamily="18" charset="0"/>
                </a:rPr>
                <a:t>(.449)</a:t>
              </a:r>
              <a:r>
                <a:rPr lang="en-US" altLang="en-US" sz="2800" baseline="30000">
                  <a:latin typeface="Times" panose="02020603050405020304" pitchFamily="18" charset="0"/>
                  <a:cs typeface="Times New Roman" panose="02020603050405020304" pitchFamily="18" charset="0"/>
                </a:rPr>
                <a:t>4</a:t>
              </a:r>
              <a:r>
                <a:rPr lang="en-US" altLang="en-US" sz="2800">
                  <a:cs typeface="Times New Roman" panose="02020603050405020304" pitchFamily="18" charset="0"/>
                </a:rPr>
                <a:t> </a:t>
              </a:r>
              <a:r>
                <a:rPr lang="en-US" altLang="en-US" sz="2800" baseline="30000">
                  <a:latin typeface="Times" panose="02020603050405020304" pitchFamily="18" charset="0"/>
                  <a:cs typeface="Times New Roman" panose="02020603050405020304" pitchFamily="18" charset="0"/>
                </a:rPr>
                <a:t> </a:t>
              </a:r>
              <a:r>
                <a:rPr lang="en-US" altLang="en-US" sz="2800">
                  <a:latin typeface="Times" panose="02020603050405020304" pitchFamily="18" charset="0"/>
                  <a:cs typeface="Times New Roman" panose="02020603050405020304" pitchFamily="18" charset="0"/>
                </a:rPr>
                <a:t>= 18.5%</a:t>
              </a:r>
            </a:p>
          </p:txBody>
        </p:sp>
      </p:grpSp>
    </p:spTree>
    <p:extLst>
      <p:ext uri="{BB962C8B-B14F-4D97-AF65-F5344CB8AC3E}">
        <p14:creationId xmlns:p14="http://schemas.microsoft.com/office/powerpoint/2010/main" val="3581550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6371">
                                            <p:txEl>
                                              <p:pRg st="2" end="2"/>
                                            </p:txEl>
                                          </p:spTgt>
                                        </p:tgtEl>
                                        <p:attrNameLst>
                                          <p:attrName>style.visibility</p:attrName>
                                        </p:attrNameLst>
                                      </p:cBhvr>
                                      <p:to>
                                        <p:strVal val="visible"/>
                                      </p:to>
                                    </p:set>
                                    <p:anim calcmode="lin" valueType="num">
                                      <p:cBhvr additive="base">
                                        <p:cTn id="19" dur="500" fill="hold"/>
                                        <p:tgtEl>
                                          <p:spTgt spid="186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6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6371">
                                            <p:txEl>
                                              <p:pRg st="3" end="3"/>
                                            </p:txEl>
                                          </p:spTgt>
                                        </p:tgtEl>
                                        <p:attrNameLst>
                                          <p:attrName>style.visibility</p:attrName>
                                        </p:attrNameLst>
                                      </p:cBhvr>
                                      <p:to>
                                        <p:strVal val="visible"/>
                                      </p:to>
                                    </p:set>
                                    <p:anim calcmode="lin" valueType="num">
                                      <p:cBhvr additive="base">
                                        <p:cTn id="25" dur="500" fill="hold"/>
                                        <p:tgtEl>
                                          <p:spTgt spid="1863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6371">
                                            <p:txEl>
                                              <p:pRg st="4" end="4"/>
                                            </p:txEl>
                                          </p:spTgt>
                                        </p:tgtEl>
                                        <p:attrNameLst>
                                          <p:attrName>style.visibility</p:attrName>
                                        </p:attrNameLst>
                                      </p:cBhvr>
                                      <p:to>
                                        <p:strVal val="visible"/>
                                      </p:to>
                                    </p:set>
                                    <p:anim calcmode="lin" valueType="num">
                                      <p:cBhvr additive="base">
                                        <p:cTn id="31" dur="500" fill="hold"/>
                                        <p:tgtEl>
                                          <p:spTgt spid="1863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6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6371">
                                            <p:txEl>
                                              <p:pRg st="5" end="5"/>
                                            </p:txEl>
                                          </p:spTgt>
                                        </p:tgtEl>
                                        <p:attrNameLst>
                                          <p:attrName>style.visibility</p:attrName>
                                        </p:attrNameLst>
                                      </p:cBhvr>
                                      <p:to>
                                        <p:strVal val="visible"/>
                                      </p:to>
                                    </p:set>
                                    <p:anim calcmode="lin" valueType="num">
                                      <p:cBhvr additive="base">
                                        <p:cTn id="37" dur="500" fill="hold"/>
                                        <p:tgtEl>
                                          <p:spTgt spid="1863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63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6371">
                                            <p:txEl>
                                              <p:pRg st="6" end="6"/>
                                            </p:txEl>
                                          </p:spTgt>
                                        </p:tgtEl>
                                        <p:attrNameLst>
                                          <p:attrName>style.visibility</p:attrName>
                                        </p:attrNameLst>
                                      </p:cBhvr>
                                      <p:to>
                                        <p:strVal val="visible"/>
                                      </p:to>
                                    </p:set>
                                    <p:anim calcmode="lin" valueType="num">
                                      <p:cBhvr additive="base">
                                        <p:cTn id="43" dur="500" fill="hold"/>
                                        <p:tgtEl>
                                          <p:spTgt spid="1863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63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6371">
                                            <p:txEl>
                                              <p:pRg st="7" end="7"/>
                                            </p:txEl>
                                          </p:spTgt>
                                        </p:tgtEl>
                                        <p:attrNameLst>
                                          <p:attrName>style.visibility</p:attrName>
                                        </p:attrNameLst>
                                      </p:cBhvr>
                                      <p:to>
                                        <p:strVal val="visible"/>
                                      </p:to>
                                    </p:set>
                                    <p:anim calcmode="lin" valueType="num">
                                      <p:cBhvr additive="base">
                                        <p:cTn id="49" dur="500" fill="hold"/>
                                        <p:tgtEl>
                                          <p:spTgt spid="18637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63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86388"/>
                                        </p:tgtEl>
                                        <p:attrNameLst>
                                          <p:attrName>style.visibility</p:attrName>
                                        </p:attrNameLst>
                                      </p:cBhvr>
                                      <p:to>
                                        <p:strVal val="visible"/>
                                      </p:to>
                                    </p:set>
                                    <p:anim calcmode="lin" valueType="num">
                                      <p:cBhvr additive="base">
                                        <p:cTn id="55" dur="500" fill="hold"/>
                                        <p:tgtEl>
                                          <p:spTgt spid="186388"/>
                                        </p:tgtEl>
                                        <p:attrNameLst>
                                          <p:attrName>ppt_x</p:attrName>
                                        </p:attrNameLst>
                                      </p:cBhvr>
                                      <p:tavLst>
                                        <p:tav tm="0">
                                          <p:val>
                                            <p:strVal val="0-#ppt_w/2"/>
                                          </p:val>
                                        </p:tav>
                                        <p:tav tm="100000">
                                          <p:val>
                                            <p:strVal val="#ppt_x"/>
                                          </p:val>
                                        </p:tav>
                                      </p:tavLst>
                                    </p:anim>
                                    <p:anim calcmode="lin" valueType="num">
                                      <p:cBhvr additive="base">
                                        <p:cTn id="56" dur="500" fill="hold"/>
                                        <p:tgtEl>
                                          <p:spTgt spid="186388"/>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86382"/>
                                        </p:tgtEl>
                                        <p:attrNameLst>
                                          <p:attrName>style.visibility</p:attrName>
                                        </p:attrNameLst>
                                      </p:cBhvr>
                                      <p:to>
                                        <p:strVal val="visible"/>
                                      </p:to>
                                    </p:set>
                                    <p:anim calcmode="lin" valueType="num">
                                      <p:cBhvr additive="base">
                                        <p:cTn id="61" dur="500" fill="hold"/>
                                        <p:tgtEl>
                                          <p:spTgt spid="186382"/>
                                        </p:tgtEl>
                                        <p:attrNameLst>
                                          <p:attrName>ppt_x</p:attrName>
                                        </p:attrNameLst>
                                      </p:cBhvr>
                                      <p:tavLst>
                                        <p:tav tm="0">
                                          <p:val>
                                            <p:strVal val="0-#ppt_w/2"/>
                                          </p:val>
                                        </p:tav>
                                        <p:tav tm="100000">
                                          <p:val>
                                            <p:strVal val="#ppt_x"/>
                                          </p:val>
                                        </p:tav>
                                      </p:tavLst>
                                    </p:anim>
                                    <p:anim calcmode="lin" valueType="num">
                                      <p:cBhvr additive="base">
                                        <p:cTn id="62" dur="500" fill="hold"/>
                                        <p:tgtEl>
                                          <p:spTgt spid="186382"/>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86385"/>
                                        </p:tgtEl>
                                        <p:attrNameLst>
                                          <p:attrName>style.visibility</p:attrName>
                                        </p:attrNameLst>
                                      </p:cBhvr>
                                      <p:to>
                                        <p:strVal val="visible"/>
                                      </p:to>
                                    </p:set>
                                    <p:anim calcmode="lin" valueType="num">
                                      <p:cBhvr additive="base">
                                        <p:cTn id="67" dur="500" fill="hold"/>
                                        <p:tgtEl>
                                          <p:spTgt spid="186385"/>
                                        </p:tgtEl>
                                        <p:attrNameLst>
                                          <p:attrName>ppt_x</p:attrName>
                                        </p:attrNameLst>
                                      </p:cBhvr>
                                      <p:tavLst>
                                        <p:tav tm="0">
                                          <p:val>
                                            <p:strVal val="0-#ppt_w/2"/>
                                          </p:val>
                                        </p:tav>
                                        <p:tav tm="100000">
                                          <p:val>
                                            <p:strVal val="#ppt_x"/>
                                          </p:val>
                                        </p:tav>
                                      </p:tavLst>
                                    </p:anim>
                                    <p:anim calcmode="lin" valueType="num">
                                      <p:cBhvr additive="base">
                                        <p:cTn id="68" dur="500" fill="hold"/>
                                        <p:tgtEl>
                                          <p:spTgt spid="186385"/>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186389"/>
                                        </p:tgtEl>
                                        <p:attrNameLst>
                                          <p:attrName>style.visibility</p:attrName>
                                        </p:attrNameLst>
                                      </p:cBhvr>
                                      <p:to>
                                        <p:strVal val="visible"/>
                                      </p:to>
                                    </p:set>
                                    <p:anim calcmode="lin" valueType="num">
                                      <p:cBhvr additive="base">
                                        <p:cTn id="73" dur="500" fill="hold"/>
                                        <p:tgtEl>
                                          <p:spTgt spid="186389"/>
                                        </p:tgtEl>
                                        <p:attrNameLst>
                                          <p:attrName>ppt_x</p:attrName>
                                        </p:attrNameLst>
                                      </p:cBhvr>
                                      <p:tavLst>
                                        <p:tav tm="0">
                                          <p:val>
                                            <p:strVal val="0-#ppt_w/2"/>
                                          </p:val>
                                        </p:tav>
                                        <p:tav tm="100000">
                                          <p:val>
                                            <p:strVal val="#ppt_x"/>
                                          </p:val>
                                        </p:tav>
                                      </p:tavLst>
                                    </p:anim>
                                    <p:anim calcmode="lin" valueType="num">
                                      <p:cBhvr additive="base">
                                        <p:cTn id="74" dur="500" fill="hold"/>
                                        <p:tgtEl>
                                          <p:spTgt spid="18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P spid="186382" grpId="0" animBg="1"/>
      <p:bldP spid="18638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2209800" y="228600"/>
            <a:ext cx="7772400" cy="1143000"/>
          </a:xfrm>
        </p:spPr>
        <p:txBody>
          <a:bodyPr/>
          <a:lstStyle/>
          <a:p>
            <a:r>
              <a:rPr lang="en-US" altLang="en-US"/>
              <a:t>Binomial distribution, generally</a:t>
            </a:r>
          </a:p>
        </p:txBody>
      </p:sp>
      <p:sp>
        <p:nvSpPr>
          <p:cNvPr id="171011" name="Rectangle 3"/>
          <p:cNvSpPr>
            <a:spLocks noChangeArrowheads="1"/>
          </p:cNvSpPr>
          <p:nvPr/>
        </p:nvSpPr>
        <p:spPr bwMode="auto">
          <a:xfrm>
            <a:off x="5400675" y="3128964"/>
            <a:ext cx="9144000" cy="3231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graphicFrame>
        <p:nvGraphicFramePr>
          <p:cNvPr id="171014" name="Object 6"/>
          <p:cNvGraphicFramePr>
            <a:graphicFrameLocks noChangeAspect="1"/>
          </p:cNvGraphicFramePr>
          <p:nvPr/>
        </p:nvGraphicFramePr>
        <p:xfrm>
          <a:off x="3352801" y="3733800"/>
          <a:ext cx="2938463" cy="1187450"/>
        </p:xfrm>
        <a:graphic>
          <a:graphicData uri="http://schemas.openxmlformats.org/presentationml/2006/ole">
            <mc:AlternateContent xmlns:mc="http://schemas.openxmlformats.org/markup-compatibility/2006">
              <mc:Choice xmlns:v="urn:schemas-microsoft-com:vml" Requires="v">
                <p:oleObj spid="_x0000_s96259" name="Equation" r:id="rId3" imgW="1002960" imgH="406080" progId="Equation.3">
                  <p:embed/>
                </p:oleObj>
              </mc:Choice>
              <mc:Fallback>
                <p:oleObj name="Equation" r:id="rId3" imgW="100296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1" y="3733800"/>
                        <a:ext cx="2938463" cy="1187450"/>
                      </a:xfrm>
                      <a:prstGeom prst="rect">
                        <a:avLst/>
                      </a:prstGeom>
                      <a:solidFill>
                        <a:srgbClr val="CC99FF"/>
                      </a:solidFill>
                      <a:ln w="9525">
                        <a:solidFill>
                          <a:schemeClr val="tx1"/>
                        </a:solidFill>
                        <a:miter lim="800000"/>
                        <a:headEnd/>
                        <a:tailEnd/>
                      </a:ln>
                    </p:spPr>
                  </p:pic>
                </p:oleObj>
              </mc:Fallback>
            </mc:AlternateContent>
          </a:graphicData>
        </a:graphic>
      </p:graphicFrame>
      <p:grpSp>
        <p:nvGrpSpPr>
          <p:cNvPr id="171015" name="Group 7"/>
          <p:cNvGrpSpPr>
            <a:grpSpLocks/>
          </p:cNvGrpSpPr>
          <p:nvPr/>
        </p:nvGrpSpPr>
        <p:grpSpPr bwMode="auto">
          <a:xfrm>
            <a:off x="5334000" y="4495800"/>
            <a:ext cx="4343400" cy="1371600"/>
            <a:chOff x="2688" y="2304"/>
            <a:chExt cx="2736" cy="864"/>
          </a:xfrm>
        </p:grpSpPr>
        <p:sp>
          <p:nvSpPr>
            <p:cNvPr id="171016" name="Line 8"/>
            <p:cNvSpPr>
              <a:spLocks noChangeShapeType="1"/>
            </p:cNvSpPr>
            <p:nvPr/>
          </p:nvSpPr>
          <p:spPr bwMode="auto">
            <a:xfrm flipH="1" flipV="1">
              <a:off x="2688" y="2304"/>
              <a:ext cx="115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1017" name="Text Box 9"/>
            <p:cNvSpPr txBox="1">
              <a:spLocks noChangeArrowheads="1"/>
            </p:cNvSpPr>
            <p:nvPr/>
          </p:nvSpPr>
          <p:spPr bwMode="auto">
            <a:xfrm>
              <a:off x="3984" y="2400"/>
              <a:ext cx="144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i="1">
                  <a:latin typeface="Times New Roman" panose="02020603050405020304" pitchFamily="18" charset="0"/>
                </a:rPr>
                <a:t>1-p = </a:t>
              </a:r>
              <a:r>
                <a:rPr lang="en-US" altLang="en-US" sz="2400">
                  <a:latin typeface="Times New Roman" panose="02020603050405020304" pitchFamily="18" charset="0"/>
                </a:rPr>
                <a:t>probability of failure</a:t>
              </a:r>
            </a:p>
          </p:txBody>
        </p:sp>
      </p:grpSp>
      <p:grpSp>
        <p:nvGrpSpPr>
          <p:cNvPr id="171018" name="Group 10"/>
          <p:cNvGrpSpPr>
            <a:grpSpLocks/>
          </p:cNvGrpSpPr>
          <p:nvPr/>
        </p:nvGrpSpPr>
        <p:grpSpPr bwMode="auto">
          <a:xfrm>
            <a:off x="4191000" y="4572000"/>
            <a:ext cx="2895600" cy="1524000"/>
            <a:chOff x="1872" y="2352"/>
            <a:chExt cx="1824" cy="960"/>
          </a:xfrm>
        </p:grpSpPr>
        <p:sp>
          <p:nvSpPr>
            <p:cNvPr id="171019" name="Line 11"/>
            <p:cNvSpPr>
              <a:spLocks noChangeShapeType="1"/>
            </p:cNvSpPr>
            <p:nvPr/>
          </p:nvSpPr>
          <p:spPr bwMode="auto">
            <a:xfrm flipH="1" flipV="1">
              <a:off x="1872" y="2352"/>
              <a:ext cx="672"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1020" name="Text Box 12"/>
            <p:cNvSpPr txBox="1">
              <a:spLocks noChangeArrowheads="1"/>
            </p:cNvSpPr>
            <p:nvPr/>
          </p:nvSpPr>
          <p:spPr bwMode="auto">
            <a:xfrm>
              <a:off x="2592" y="2976"/>
              <a:ext cx="110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i="1">
                  <a:latin typeface="Times New Roman" panose="02020603050405020304" pitchFamily="18" charset="0"/>
                </a:rPr>
                <a:t>p </a:t>
              </a:r>
              <a:r>
                <a:rPr lang="en-US" altLang="en-US" sz="2400">
                  <a:latin typeface="Times New Roman" panose="02020603050405020304" pitchFamily="18" charset="0"/>
                </a:rPr>
                <a:t>= probability of success</a:t>
              </a:r>
            </a:p>
          </p:txBody>
        </p:sp>
      </p:grpSp>
      <p:grpSp>
        <p:nvGrpSpPr>
          <p:cNvPr id="171021" name="Group 13"/>
          <p:cNvGrpSpPr>
            <a:grpSpLocks/>
          </p:cNvGrpSpPr>
          <p:nvPr/>
        </p:nvGrpSpPr>
        <p:grpSpPr bwMode="auto">
          <a:xfrm>
            <a:off x="1981200" y="4724400"/>
            <a:ext cx="1600200" cy="1828800"/>
            <a:chOff x="288" y="2976"/>
            <a:chExt cx="1008" cy="1152"/>
          </a:xfrm>
        </p:grpSpPr>
        <p:sp>
          <p:nvSpPr>
            <p:cNvPr id="171022" name="Text Box 14"/>
            <p:cNvSpPr txBox="1">
              <a:spLocks noChangeArrowheads="1"/>
            </p:cNvSpPr>
            <p:nvPr/>
          </p:nvSpPr>
          <p:spPr bwMode="auto">
            <a:xfrm>
              <a:off x="288" y="3408"/>
              <a:ext cx="86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i="1">
                  <a:latin typeface="Times New Roman" panose="02020603050405020304" pitchFamily="18" charset="0"/>
                </a:rPr>
                <a:t>X = </a:t>
              </a:r>
              <a:r>
                <a:rPr lang="en-US" altLang="en-US" sz="2400">
                  <a:latin typeface="Times New Roman" panose="02020603050405020304" pitchFamily="18" charset="0"/>
                </a:rPr>
                <a:t># successes out of </a:t>
              </a:r>
              <a:r>
                <a:rPr lang="en-US" altLang="en-US" sz="2400" i="1">
                  <a:latin typeface="Times New Roman" panose="02020603050405020304" pitchFamily="18" charset="0"/>
                </a:rPr>
                <a:t>n</a:t>
              </a:r>
              <a:r>
                <a:rPr lang="en-US" altLang="en-US" sz="2400">
                  <a:latin typeface="Times New Roman" panose="02020603050405020304" pitchFamily="18" charset="0"/>
                </a:rPr>
                <a:t> trials</a:t>
              </a:r>
            </a:p>
          </p:txBody>
        </p:sp>
        <p:sp>
          <p:nvSpPr>
            <p:cNvPr id="171023" name="Line 15"/>
            <p:cNvSpPr>
              <a:spLocks noChangeShapeType="1"/>
            </p:cNvSpPr>
            <p:nvPr/>
          </p:nvSpPr>
          <p:spPr bwMode="auto">
            <a:xfrm flipV="1">
              <a:off x="522" y="2976"/>
              <a:ext cx="774" cy="4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71024" name="Group 16"/>
          <p:cNvGrpSpPr>
            <a:grpSpLocks/>
          </p:cNvGrpSpPr>
          <p:nvPr/>
        </p:nvGrpSpPr>
        <p:grpSpPr bwMode="auto">
          <a:xfrm>
            <a:off x="3200400" y="2743200"/>
            <a:ext cx="2971800" cy="1066800"/>
            <a:chOff x="1344" y="1200"/>
            <a:chExt cx="1872" cy="672"/>
          </a:xfrm>
        </p:grpSpPr>
        <p:sp>
          <p:nvSpPr>
            <p:cNvPr id="171025" name="Line 17"/>
            <p:cNvSpPr>
              <a:spLocks noChangeShapeType="1"/>
            </p:cNvSpPr>
            <p:nvPr/>
          </p:nvSpPr>
          <p:spPr bwMode="auto">
            <a:xfrm flipH="1">
              <a:off x="1632" y="1392"/>
              <a:ext cx="96"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1026" name="Text Box 18"/>
            <p:cNvSpPr txBox="1">
              <a:spLocks noChangeArrowheads="1"/>
            </p:cNvSpPr>
            <p:nvPr/>
          </p:nvSpPr>
          <p:spPr bwMode="auto">
            <a:xfrm>
              <a:off x="1344" y="1200"/>
              <a:ext cx="18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i="1">
                  <a:latin typeface="Times New Roman" panose="02020603050405020304" pitchFamily="18" charset="0"/>
                </a:rPr>
                <a:t>n</a:t>
              </a:r>
              <a:r>
                <a:rPr lang="en-US" altLang="en-US" sz="2400">
                  <a:latin typeface="Times New Roman" panose="02020603050405020304" pitchFamily="18" charset="0"/>
                </a:rPr>
                <a:t> = number of trials</a:t>
              </a:r>
            </a:p>
          </p:txBody>
        </p:sp>
      </p:grpSp>
      <p:sp>
        <p:nvSpPr>
          <p:cNvPr id="171027" name="Rectangle 19"/>
          <p:cNvSpPr>
            <a:spLocks noChangeArrowheads="1"/>
          </p:cNvSpPr>
          <p:nvPr/>
        </p:nvSpPr>
        <p:spPr bwMode="auto">
          <a:xfrm>
            <a:off x="1524000" y="1371600"/>
            <a:ext cx="9144000" cy="115416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r>
              <a:rPr lang="en-US" altLang="en-US" sz="2400">
                <a:latin typeface="Times" panose="02020603050405020304" pitchFamily="18" charset="0"/>
                <a:cs typeface="Times New Roman" panose="02020603050405020304" pitchFamily="18" charset="0"/>
              </a:rPr>
              <a:t>Note the general pattern emerging </a:t>
            </a:r>
            <a:r>
              <a:rPr lang="en-US" altLang="en-US" sz="2400">
                <a:latin typeface="Times" panose="02020603050405020304" pitchFamily="18" charset="0"/>
                <a:cs typeface="Times New Roman" panose="02020603050405020304" pitchFamily="18" charset="0"/>
                <a:sym typeface="Wingdings" panose="05000000000000000000" pitchFamily="2" charset="2"/>
              </a:rPr>
              <a:t></a:t>
            </a:r>
            <a:r>
              <a:rPr lang="en-US" altLang="en-US" sz="2400">
                <a:latin typeface="Times" panose="02020603050405020304" pitchFamily="18" charset="0"/>
                <a:cs typeface="Times New Roman" panose="02020603050405020304" pitchFamily="18" charset="0"/>
              </a:rPr>
              <a:t>  </a:t>
            </a:r>
            <a:r>
              <a:rPr lang="en-US" altLang="en-US" sz="2400">
                <a:latin typeface="Times" panose="02020603050405020304" pitchFamily="18" charset="0"/>
                <a:cs typeface="Times New Roman" panose="02020603050405020304" pitchFamily="18" charset="0"/>
                <a:sym typeface="Wingdings" panose="05000000000000000000" pitchFamily="2" charset="2"/>
              </a:rPr>
              <a:t>if you have only two possible outcomes (call them 1/0 or yes/no or success/failure) in </a:t>
            </a:r>
            <a:r>
              <a:rPr lang="en-US" altLang="en-US" sz="2400" i="1">
                <a:latin typeface="Times" panose="02020603050405020304" pitchFamily="18" charset="0"/>
                <a:cs typeface="Times New Roman" panose="02020603050405020304" pitchFamily="18" charset="0"/>
                <a:sym typeface="Wingdings" panose="05000000000000000000" pitchFamily="2" charset="2"/>
              </a:rPr>
              <a:t>n</a:t>
            </a:r>
            <a:r>
              <a:rPr lang="en-US" altLang="en-US" sz="2400">
                <a:latin typeface="Times" panose="02020603050405020304" pitchFamily="18" charset="0"/>
                <a:cs typeface="Times New Roman" panose="02020603050405020304" pitchFamily="18" charset="0"/>
                <a:sym typeface="Wingdings" panose="05000000000000000000" pitchFamily="2" charset="2"/>
              </a:rPr>
              <a:t> independent trials, then the probability of exactly </a:t>
            </a:r>
            <a:r>
              <a:rPr lang="en-US" altLang="en-US" sz="2400" i="1">
                <a:latin typeface="Times" panose="02020603050405020304" pitchFamily="18" charset="0"/>
                <a:cs typeface="Times New Roman" panose="02020603050405020304" pitchFamily="18" charset="0"/>
                <a:sym typeface="Wingdings" panose="05000000000000000000" pitchFamily="2" charset="2"/>
              </a:rPr>
              <a:t>X</a:t>
            </a:r>
            <a:r>
              <a:rPr lang="en-US" altLang="en-US" sz="2400">
                <a:latin typeface="Times" panose="02020603050405020304" pitchFamily="18" charset="0"/>
                <a:cs typeface="Times New Roman" panose="02020603050405020304" pitchFamily="18" charset="0"/>
                <a:sym typeface="Wingdings" panose="05000000000000000000" pitchFamily="2" charset="2"/>
              </a:rPr>
              <a:t> “successes”= </a:t>
            </a:r>
          </a:p>
        </p:txBody>
      </p:sp>
    </p:spTree>
    <p:extLst>
      <p:ext uri="{BB962C8B-B14F-4D97-AF65-F5344CB8AC3E}">
        <p14:creationId xmlns:p14="http://schemas.microsoft.com/office/powerpoint/2010/main" val="2202096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171024"/>
                                        </p:tgtEl>
                                        <p:attrNameLst>
                                          <p:attrName>style.visibility</p:attrName>
                                        </p:attrNameLst>
                                      </p:cBhvr>
                                      <p:to>
                                        <p:strVal val="visible"/>
                                      </p:to>
                                    </p:set>
                                    <p:anim calcmode="lin" valueType="num">
                                      <p:cBhvr additive="base">
                                        <p:cTn id="7" dur="500" fill="hold"/>
                                        <p:tgtEl>
                                          <p:spTgt spid="171024"/>
                                        </p:tgtEl>
                                        <p:attrNameLst>
                                          <p:attrName>ppt_x</p:attrName>
                                        </p:attrNameLst>
                                      </p:cBhvr>
                                      <p:tavLst>
                                        <p:tav tm="0">
                                          <p:val>
                                            <p:strVal val="0-#ppt_w/2"/>
                                          </p:val>
                                        </p:tav>
                                        <p:tav tm="100000">
                                          <p:val>
                                            <p:strVal val="#ppt_x"/>
                                          </p:val>
                                        </p:tav>
                                      </p:tavLst>
                                    </p:anim>
                                    <p:anim calcmode="lin" valueType="num">
                                      <p:cBhvr additive="base">
                                        <p:cTn id="8" dur="500" fill="hold"/>
                                        <p:tgtEl>
                                          <p:spTgt spid="17102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nodeType="clickEffect">
                                  <p:stCondLst>
                                    <p:cond delay="0"/>
                                  </p:stCondLst>
                                  <p:childTnLst>
                                    <p:set>
                                      <p:cBhvr>
                                        <p:cTn id="12" dur="1" fill="hold">
                                          <p:stCondLst>
                                            <p:cond delay="0"/>
                                          </p:stCondLst>
                                        </p:cTn>
                                        <p:tgtEl>
                                          <p:spTgt spid="171021"/>
                                        </p:tgtEl>
                                        <p:attrNameLst>
                                          <p:attrName>style.visibility</p:attrName>
                                        </p:attrNameLst>
                                      </p:cBhvr>
                                      <p:to>
                                        <p:strVal val="visible"/>
                                      </p:to>
                                    </p:set>
                                    <p:anim calcmode="lin" valueType="num">
                                      <p:cBhvr additive="base">
                                        <p:cTn id="13" dur="500" fill="hold"/>
                                        <p:tgtEl>
                                          <p:spTgt spid="171021"/>
                                        </p:tgtEl>
                                        <p:attrNameLst>
                                          <p:attrName>ppt_x</p:attrName>
                                        </p:attrNameLst>
                                      </p:cBhvr>
                                      <p:tavLst>
                                        <p:tav tm="0">
                                          <p:val>
                                            <p:strVal val="0-#ppt_w/2"/>
                                          </p:val>
                                        </p:tav>
                                        <p:tav tm="100000">
                                          <p:val>
                                            <p:strVal val="#ppt_x"/>
                                          </p:val>
                                        </p:tav>
                                      </p:tavLst>
                                    </p:anim>
                                    <p:anim calcmode="lin" valueType="num">
                                      <p:cBhvr additive="base">
                                        <p:cTn id="14" dur="500" fill="hold"/>
                                        <p:tgtEl>
                                          <p:spTgt spid="1710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1018"/>
                                        </p:tgtEl>
                                        <p:attrNameLst>
                                          <p:attrName>style.visibility</p:attrName>
                                        </p:attrNameLst>
                                      </p:cBhvr>
                                      <p:to>
                                        <p:strVal val="visible"/>
                                      </p:to>
                                    </p:set>
                                    <p:anim calcmode="lin" valueType="num">
                                      <p:cBhvr additive="base">
                                        <p:cTn id="19" dur="500" fill="hold"/>
                                        <p:tgtEl>
                                          <p:spTgt spid="171018"/>
                                        </p:tgtEl>
                                        <p:attrNameLst>
                                          <p:attrName>ppt_x</p:attrName>
                                        </p:attrNameLst>
                                      </p:cBhvr>
                                      <p:tavLst>
                                        <p:tav tm="0">
                                          <p:val>
                                            <p:strVal val="#ppt_x"/>
                                          </p:val>
                                        </p:tav>
                                        <p:tav tm="100000">
                                          <p:val>
                                            <p:strVal val="#ppt_x"/>
                                          </p:val>
                                        </p:tav>
                                      </p:tavLst>
                                    </p:anim>
                                    <p:anim calcmode="lin" valueType="num">
                                      <p:cBhvr additive="base">
                                        <p:cTn id="20" dur="500" fill="hold"/>
                                        <p:tgtEl>
                                          <p:spTgt spid="17101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71015"/>
                                        </p:tgtEl>
                                        <p:attrNameLst>
                                          <p:attrName>style.visibility</p:attrName>
                                        </p:attrNameLst>
                                      </p:cBhvr>
                                      <p:to>
                                        <p:strVal val="visible"/>
                                      </p:to>
                                    </p:set>
                                    <p:anim calcmode="lin" valueType="num">
                                      <p:cBhvr additive="base">
                                        <p:cTn id="25" dur="500" fill="hold"/>
                                        <p:tgtEl>
                                          <p:spTgt spid="171015"/>
                                        </p:tgtEl>
                                        <p:attrNameLst>
                                          <p:attrName>ppt_x</p:attrName>
                                        </p:attrNameLst>
                                      </p:cBhvr>
                                      <p:tavLst>
                                        <p:tav tm="0">
                                          <p:val>
                                            <p:strVal val="1+#ppt_w/2"/>
                                          </p:val>
                                        </p:tav>
                                        <p:tav tm="100000">
                                          <p:val>
                                            <p:strVal val="#ppt_x"/>
                                          </p:val>
                                        </p:tav>
                                      </p:tavLst>
                                    </p:anim>
                                    <p:anim calcmode="lin" valueType="num">
                                      <p:cBhvr additive="base">
                                        <p:cTn id="26" dur="500" fill="hold"/>
                                        <p:tgtEl>
                                          <p:spTgt spid="1710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en-US" sz="3600">
                <a:cs typeface="Times New Roman" panose="02020603050405020304" pitchFamily="18" charset="0"/>
              </a:rPr>
              <a:t>Definitions: Binomial</a:t>
            </a:r>
          </a:p>
        </p:txBody>
      </p:sp>
      <p:sp>
        <p:nvSpPr>
          <p:cNvPr id="187395" name="Rectangle 3"/>
          <p:cNvSpPr>
            <a:spLocks noGrp="1" noChangeArrowheads="1"/>
          </p:cNvSpPr>
          <p:nvPr>
            <p:ph type="body" idx="1"/>
          </p:nvPr>
        </p:nvSpPr>
        <p:spPr/>
        <p:txBody>
          <a:bodyPr/>
          <a:lstStyle/>
          <a:p>
            <a:r>
              <a:rPr lang="en-US" altLang="en-US" sz="2400" b="1">
                <a:latin typeface="Times New Roman" panose="02020603050405020304" pitchFamily="18" charset="0"/>
                <a:cs typeface="Times New Roman" panose="02020603050405020304" pitchFamily="18" charset="0"/>
              </a:rPr>
              <a:t>Binomial: </a:t>
            </a:r>
            <a:r>
              <a:rPr lang="en-US" altLang="en-US" sz="2400">
                <a:latin typeface="Times New Roman" panose="02020603050405020304" pitchFamily="18" charset="0"/>
                <a:cs typeface="Times New Roman" panose="02020603050405020304" pitchFamily="18" charset="0"/>
              </a:rPr>
              <a:t>Suppose that </a:t>
            </a:r>
            <a:r>
              <a:rPr lang="en-US" altLang="en-US" sz="2400" i="1">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 independent experiments, or trials, are performed, where </a:t>
            </a:r>
            <a:r>
              <a:rPr lang="en-US" altLang="en-US" sz="2400" i="1">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 is a fixed number, and that each experiment results in a “success” with probability </a:t>
            </a: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 and a “failure” with probability </a:t>
            </a:r>
            <a:r>
              <a:rPr lang="en-US" altLang="en-US" sz="2400" i="1">
                <a:latin typeface="Times New Roman" panose="02020603050405020304" pitchFamily="18" charset="0"/>
                <a:cs typeface="Times New Roman" panose="02020603050405020304" pitchFamily="18" charset="0"/>
              </a:rPr>
              <a:t>1-p</a:t>
            </a:r>
            <a:r>
              <a:rPr lang="en-US" altLang="en-US" sz="2400">
                <a:latin typeface="Times New Roman" panose="02020603050405020304" pitchFamily="18" charset="0"/>
                <a:cs typeface="Times New Roman" panose="02020603050405020304" pitchFamily="18" charset="0"/>
              </a:rPr>
              <a:t>.  The total number of successes, </a:t>
            </a:r>
            <a:r>
              <a:rPr lang="en-US" altLang="en-US" sz="2400" i="1">
                <a:latin typeface="Times New Roman" panose="02020603050405020304" pitchFamily="18" charset="0"/>
                <a:cs typeface="Times New Roman" panose="02020603050405020304" pitchFamily="18" charset="0"/>
              </a:rPr>
              <a:t>X</a:t>
            </a:r>
            <a:r>
              <a:rPr lang="en-US" altLang="en-US" sz="2400">
                <a:latin typeface="Times New Roman" panose="02020603050405020304" pitchFamily="18" charset="0"/>
                <a:cs typeface="Times New Roman" panose="02020603050405020304" pitchFamily="18" charset="0"/>
              </a:rPr>
              <a:t>, is a binomial random variable with parameters </a:t>
            </a:r>
            <a:r>
              <a:rPr lang="en-US" altLang="en-US" sz="2400" i="1">
                <a:latin typeface="Times New Roman" panose="02020603050405020304" pitchFamily="18" charset="0"/>
                <a:cs typeface="Times New Roman" panose="02020603050405020304" pitchFamily="18" charset="0"/>
              </a:rPr>
              <a:t>n</a:t>
            </a:r>
            <a:r>
              <a:rPr lang="en-US" altLang="en-US" sz="2400">
                <a:latin typeface="Times New Roman" panose="02020603050405020304" pitchFamily="18" charset="0"/>
                <a:cs typeface="Times New Roman" panose="02020603050405020304" pitchFamily="18" charset="0"/>
              </a:rPr>
              <a:t> and </a:t>
            </a:r>
            <a:r>
              <a:rPr lang="en-US" altLang="en-US" sz="2400" i="1">
                <a:latin typeface="Times New Roman" panose="02020603050405020304" pitchFamily="18" charset="0"/>
                <a:cs typeface="Times New Roman" panose="02020603050405020304" pitchFamily="18" charset="0"/>
              </a:rPr>
              <a:t>p</a:t>
            </a:r>
            <a:r>
              <a:rPr lang="en-US" altLang="en-US" sz="2400">
                <a:latin typeface="Times New Roman" panose="02020603050405020304" pitchFamily="18" charset="0"/>
                <a:cs typeface="Times New Roman" panose="02020603050405020304" pitchFamily="18" charset="0"/>
              </a:rPr>
              <a:t>.</a:t>
            </a:r>
            <a:endParaRPr lang="en-US" altLang="en-US" sz="2400">
              <a:cs typeface="Times New Roman" panose="02020603050405020304" pitchFamily="18" charset="0"/>
            </a:endParaRPr>
          </a:p>
          <a:p>
            <a:r>
              <a:rPr lang="en-US" altLang="en-US" sz="2400">
                <a:cs typeface="Times New Roman" panose="02020603050405020304" pitchFamily="18" charset="0"/>
              </a:rPr>
              <a:t>We write: </a:t>
            </a:r>
            <a:r>
              <a:rPr lang="en-US" altLang="en-US" sz="2400" b="1" i="1">
                <a:cs typeface="Times New Roman" panose="02020603050405020304" pitchFamily="18" charset="0"/>
              </a:rPr>
              <a:t>X ~ Bin (n, p)</a:t>
            </a:r>
            <a:r>
              <a:rPr lang="en-US" altLang="en-US" sz="2400" i="1">
                <a:cs typeface="Times New Roman" panose="02020603050405020304" pitchFamily="18" charset="0"/>
              </a:rPr>
              <a:t>    {reads: “X is distributed binomially with parameters n and p}</a:t>
            </a:r>
            <a:endParaRPr lang="en-US" altLang="en-US" sz="2400">
              <a:cs typeface="Times New Roman" panose="02020603050405020304" pitchFamily="18" charset="0"/>
            </a:endParaRPr>
          </a:p>
          <a:p>
            <a:r>
              <a:rPr lang="en-US" altLang="en-US" sz="2400">
                <a:cs typeface="Times New Roman" panose="02020603050405020304" pitchFamily="18" charset="0"/>
              </a:rPr>
              <a:t>And the probability that </a:t>
            </a:r>
            <a:r>
              <a:rPr lang="en-US" altLang="en-US" sz="2400" i="1">
                <a:cs typeface="Times New Roman" panose="02020603050405020304" pitchFamily="18" charset="0"/>
              </a:rPr>
              <a:t>X=r</a:t>
            </a:r>
            <a:r>
              <a:rPr lang="en-US" altLang="en-US" sz="2400">
                <a:cs typeface="Times New Roman" panose="02020603050405020304" pitchFamily="18" charset="0"/>
              </a:rPr>
              <a:t> (i.e., that there are </a:t>
            </a:r>
            <a:r>
              <a:rPr lang="en-US" altLang="en-US" sz="2400" u="sng">
                <a:cs typeface="Times New Roman" panose="02020603050405020304" pitchFamily="18" charset="0"/>
              </a:rPr>
              <a:t>exactly</a:t>
            </a:r>
            <a:r>
              <a:rPr lang="en-US" altLang="en-US" sz="2400">
                <a:cs typeface="Times New Roman" panose="02020603050405020304" pitchFamily="18" charset="0"/>
              </a:rPr>
              <a:t> </a:t>
            </a:r>
            <a:r>
              <a:rPr lang="en-US" altLang="en-US" sz="2400" i="1">
                <a:cs typeface="Times New Roman" panose="02020603050405020304" pitchFamily="18" charset="0"/>
              </a:rPr>
              <a:t>r </a:t>
            </a:r>
            <a:r>
              <a:rPr lang="en-US" altLang="en-US" sz="2400">
                <a:cs typeface="Times New Roman" panose="02020603050405020304" pitchFamily="18" charset="0"/>
              </a:rPr>
              <a:t>successes) is:</a:t>
            </a:r>
          </a:p>
        </p:txBody>
      </p:sp>
      <p:graphicFrame>
        <p:nvGraphicFramePr>
          <p:cNvPr id="187396" name="Object 4"/>
          <p:cNvGraphicFramePr>
            <a:graphicFrameLocks noChangeAspect="1"/>
          </p:cNvGraphicFramePr>
          <p:nvPr/>
        </p:nvGraphicFramePr>
        <p:xfrm>
          <a:off x="6351589" y="5638800"/>
          <a:ext cx="3373437" cy="882650"/>
        </p:xfrm>
        <a:graphic>
          <a:graphicData uri="http://schemas.openxmlformats.org/presentationml/2006/ole">
            <mc:AlternateContent xmlns:mc="http://schemas.openxmlformats.org/markup-compatibility/2006">
              <mc:Choice xmlns:v="urn:schemas-microsoft-com:vml" Requires="v">
                <p:oleObj spid="_x0000_s97283" name="Equation" r:id="rId3" imgW="1562040" imgH="406080" progId="Equation.3">
                  <p:embed/>
                </p:oleObj>
              </mc:Choice>
              <mc:Fallback>
                <p:oleObj name="Equation" r:id="rId3" imgW="156204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1589" y="5638800"/>
                        <a:ext cx="3373437" cy="882650"/>
                      </a:xfrm>
                      <a:prstGeom prst="rect">
                        <a:avLst/>
                      </a:prstGeom>
                      <a:solidFill>
                        <a:srgbClr val="CCFFFF"/>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389434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 calcmode="lin" valueType="num">
                                      <p:cBhvr additive="base">
                                        <p:cTn id="7" dur="500" fill="hold"/>
                                        <p:tgtEl>
                                          <p:spTgt spid="187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739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7395">
                                            <p:txEl>
                                              <p:pRg st="0" end="0"/>
                                            </p:txEl>
                                          </p:spTgt>
                                        </p:tgtEl>
                                        <p:attrNameLst>
                                          <p:attrName>ppt_c</p:attrName>
                                        </p:attrNameLst>
                                      </p:cBhvr>
                                      <p:to>
                                        <a:srgbClr val="CCFFFF"/>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7395">
                                            <p:txEl>
                                              <p:pRg st="1" end="1"/>
                                            </p:txEl>
                                          </p:spTgt>
                                        </p:tgtEl>
                                        <p:attrNameLst>
                                          <p:attrName>style.visibility</p:attrName>
                                        </p:attrNameLst>
                                      </p:cBhvr>
                                      <p:to>
                                        <p:strVal val="visible"/>
                                      </p:to>
                                    </p:set>
                                    <p:anim calcmode="lin" valueType="num">
                                      <p:cBhvr additive="base">
                                        <p:cTn id="13" dur="500" fill="hold"/>
                                        <p:tgtEl>
                                          <p:spTgt spid="187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739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7395">
                                            <p:txEl>
                                              <p:pRg st="1" end="1"/>
                                            </p:txEl>
                                          </p:spTgt>
                                        </p:tgtEl>
                                        <p:attrNameLst>
                                          <p:attrName>ppt_c</p:attrName>
                                        </p:attrNameLst>
                                      </p:cBhvr>
                                      <p:to>
                                        <a:srgbClr val="CCFFFF"/>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7395">
                                            <p:txEl>
                                              <p:pRg st="2" end="2"/>
                                            </p:txEl>
                                          </p:spTgt>
                                        </p:tgtEl>
                                        <p:attrNameLst>
                                          <p:attrName>style.visibility</p:attrName>
                                        </p:attrNameLst>
                                      </p:cBhvr>
                                      <p:to>
                                        <p:strVal val="visible"/>
                                      </p:to>
                                    </p:set>
                                    <p:anim calcmode="lin" valueType="num">
                                      <p:cBhvr additive="base">
                                        <p:cTn id="19" dur="500" fill="hold"/>
                                        <p:tgtEl>
                                          <p:spTgt spid="187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739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7395">
                                            <p:txEl>
                                              <p:pRg st="2" end="2"/>
                                            </p:txEl>
                                          </p:spTgt>
                                        </p:tgtEl>
                                        <p:attrNameLst>
                                          <p:attrName>ppt_c</p:attrName>
                                        </p:attrNameLst>
                                      </p:cBhvr>
                                      <p:to>
                                        <a:srgbClr val="CCFFFF"/>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87396"/>
                                        </p:tgtEl>
                                        <p:attrNameLst>
                                          <p:attrName>style.visibility</p:attrName>
                                        </p:attrNameLst>
                                      </p:cBhvr>
                                      <p:to>
                                        <p:strVal val="visible"/>
                                      </p:to>
                                    </p:set>
                                    <p:anim calcmode="lin" valueType="num">
                                      <p:cBhvr additive="base">
                                        <p:cTn id="25" dur="500" fill="hold"/>
                                        <p:tgtEl>
                                          <p:spTgt spid="187396"/>
                                        </p:tgtEl>
                                        <p:attrNameLst>
                                          <p:attrName>ppt_x</p:attrName>
                                        </p:attrNameLst>
                                      </p:cBhvr>
                                      <p:tavLst>
                                        <p:tav tm="0">
                                          <p:val>
                                            <p:strVal val="0-#ppt_w/2"/>
                                          </p:val>
                                        </p:tav>
                                        <p:tav tm="100000">
                                          <p:val>
                                            <p:strVal val="#ppt_x"/>
                                          </p:val>
                                        </p:tav>
                                      </p:tavLst>
                                    </p:anim>
                                    <p:anim calcmode="lin" valueType="num">
                                      <p:cBhvr additive="base">
                                        <p:cTn id="26" dur="500" fill="hold"/>
                                        <p:tgtEl>
                                          <p:spTgt spid="187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en-US"/>
              <a:t>Definitions: Bernouilli</a:t>
            </a:r>
          </a:p>
        </p:txBody>
      </p:sp>
      <p:sp>
        <p:nvSpPr>
          <p:cNvPr id="188419" name="Rectangle 3"/>
          <p:cNvSpPr>
            <a:spLocks noGrp="1" noChangeArrowheads="1"/>
          </p:cNvSpPr>
          <p:nvPr>
            <p:ph type="body" idx="1"/>
          </p:nvPr>
        </p:nvSpPr>
        <p:spPr/>
        <p:txBody>
          <a:bodyPr/>
          <a:lstStyle/>
          <a:p>
            <a:pPr>
              <a:buFont typeface="Wingdings" panose="05000000000000000000" pitchFamily="2" charset="2"/>
              <a:buNone/>
            </a:pPr>
            <a:r>
              <a:rPr lang="en-US" altLang="en-US" b="1">
                <a:latin typeface="Times New Roman" panose="02020603050405020304" pitchFamily="18" charset="0"/>
                <a:cs typeface="Times New Roman" panose="02020603050405020304" pitchFamily="18" charset="0"/>
              </a:rPr>
              <a:t>  Bernouilli trial: </a:t>
            </a:r>
            <a:r>
              <a:rPr lang="en-US" altLang="en-US">
                <a:latin typeface="Times New Roman" panose="02020603050405020304" pitchFamily="18" charset="0"/>
                <a:cs typeface="Times New Roman" panose="02020603050405020304" pitchFamily="18" charset="0"/>
              </a:rPr>
              <a:t>If there is only 1 trial with probability of success </a:t>
            </a:r>
            <a:r>
              <a:rPr lang="en-US" altLang="en-US" i="1">
                <a:latin typeface="Times New Roman" panose="02020603050405020304" pitchFamily="18" charset="0"/>
                <a:cs typeface="Times New Roman" panose="02020603050405020304" pitchFamily="18" charset="0"/>
              </a:rPr>
              <a:t>p</a:t>
            </a:r>
            <a:r>
              <a:rPr lang="en-US" altLang="en-US">
                <a:latin typeface="Times New Roman" panose="02020603050405020304" pitchFamily="18" charset="0"/>
                <a:cs typeface="Times New Roman" panose="02020603050405020304" pitchFamily="18" charset="0"/>
              </a:rPr>
              <a:t> and probability of failure </a:t>
            </a:r>
            <a:r>
              <a:rPr lang="en-US" altLang="en-US" i="1">
                <a:latin typeface="Times New Roman" panose="02020603050405020304" pitchFamily="18" charset="0"/>
                <a:cs typeface="Times New Roman" panose="02020603050405020304" pitchFamily="18" charset="0"/>
              </a:rPr>
              <a:t>1-p</a:t>
            </a:r>
            <a:r>
              <a:rPr lang="en-US" altLang="en-US">
                <a:latin typeface="Times New Roman" panose="02020603050405020304" pitchFamily="18" charset="0"/>
                <a:cs typeface="Times New Roman" panose="02020603050405020304" pitchFamily="18" charset="0"/>
              </a:rPr>
              <a:t>, this is called a Bernouilli distribution. (special case of the binomial with </a:t>
            </a:r>
            <a:r>
              <a:rPr lang="en-US" altLang="en-US" i="1">
                <a:latin typeface="Times New Roman" panose="02020603050405020304" pitchFamily="18" charset="0"/>
                <a:cs typeface="Times New Roman" panose="02020603050405020304" pitchFamily="18" charset="0"/>
              </a:rPr>
              <a:t>n</a:t>
            </a:r>
            <a:r>
              <a:rPr lang="en-US" altLang="en-US">
                <a:latin typeface="Times New Roman" panose="02020603050405020304" pitchFamily="18" charset="0"/>
                <a:cs typeface="Times New Roman" panose="02020603050405020304" pitchFamily="18" charset="0"/>
              </a:rPr>
              <a:t>=1)</a:t>
            </a:r>
            <a:endParaRPr lang="en-US" altLang="en-US" b="1">
              <a:latin typeface="Times New Roman" panose="02020603050405020304" pitchFamily="18" charset="0"/>
              <a:cs typeface="Times New Roman" panose="02020603050405020304" pitchFamily="18" charset="0"/>
            </a:endParaRPr>
          </a:p>
          <a:p>
            <a:endParaRPr lang="en-US" altLang="en-US">
              <a:cs typeface="Times New Roman" panose="02020603050405020304" pitchFamily="18" charset="0"/>
            </a:endParaRPr>
          </a:p>
          <a:p>
            <a:pPr>
              <a:buFont typeface="Wingdings" panose="05000000000000000000" pitchFamily="2" charset="2"/>
              <a:buNone/>
            </a:pPr>
            <a:r>
              <a:rPr lang="en-US" altLang="en-US" sz="2400">
                <a:cs typeface="Times New Roman" panose="02020603050405020304" pitchFamily="18" charset="0"/>
              </a:rPr>
              <a:t>Probability of success:</a:t>
            </a:r>
          </a:p>
          <a:p>
            <a:pPr>
              <a:buFont typeface="Wingdings" panose="05000000000000000000" pitchFamily="2" charset="2"/>
              <a:buNone/>
            </a:pPr>
            <a:r>
              <a:rPr lang="en-US" altLang="en-US" sz="2400">
                <a:cs typeface="Times New Roman" panose="02020603050405020304" pitchFamily="18" charset="0"/>
              </a:rPr>
              <a:t>Probability of failure:</a:t>
            </a:r>
          </a:p>
          <a:p>
            <a:endParaRPr lang="en-US" altLang="en-US" sz="2400"/>
          </a:p>
          <a:p>
            <a:endParaRPr lang="en-US" altLang="en-US"/>
          </a:p>
        </p:txBody>
      </p:sp>
      <p:sp>
        <p:nvSpPr>
          <p:cNvPr id="188421" name="Rectangle 5"/>
          <p:cNvSpPr>
            <a:spLocks noChangeArrowheads="1"/>
          </p:cNvSpPr>
          <p:nvPr/>
        </p:nvSpPr>
        <p:spPr bwMode="auto">
          <a:xfrm>
            <a:off x="5214938" y="32242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88420" name="Object 4"/>
          <p:cNvGraphicFramePr>
            <a:graphicFrameLocks noChangeAspect="1"/>
          </p:cNvGraphicFramePr>
          <p:nvPr/>
        </p:nvGraphicFramePr>
        <p:xfrm>
          <a:off x="6400800" y="4876800"/>
          <a:ext cx="3048000" cy="719138"/>
        </p:xfrm>
        <a:graphic>
          <a:graphicData uri="http://schemas.openxmlformats.org/presentationml/2006/ole">
            <mc:AlternateContent xmlns:mc="http://schemas.openxmlformats.org/markup-compatibility/2006">
              <mc:Choice xmlns:v="urn:schemas-microsoft-com:vml" Requires="v">
                <p:oleObj spid="_x0000_s98308" name="Equation" r:id="rId3" imgW="1739880" imgH="406080" progId="Equation.3">
                  <p:embed/>
                </p:oleObj>
              </mc:Choice>
              <mc:Fallback>
                <p:oleObj name="Equation" r:id="rId3" imgW="173988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876800"/>
                        <a:ext cx="3048000" cy="719138"/>
                      </a:xfrm>
                      <a:prstGeom prst="rect">
                        <a:avLst/>
                      </a:prstGeom>
                      <a:solidFill>
                        <a:srgbClr val="CCFFFF"/>
                      </a:solidFill>
                      <a:ln w="9525">
                        <a:solidFill>
                          <a:schemeClr val="tx1"/>
                        </a:solidFill>
                        <a:miter lim="800000"/>
                        <a:headEnd/>
                        <a:tailEnd/>
                      </a:ln>
                    </p:spPr>
                  </p:pic>
                </p:oleObj>
              </mc:Fallback>
            </mc:AlternateContent>
          </a:graphicData>
        </a:graphic>
      </p:graphicFrame>
      <p:sp>
        <p:nvSpPr>
          <p:cNvPr id="188423" name="Rectangle 7"/>
          <p:cNvSpPr>
            <a:spLocks noChangeArrowheads="1"/>
          </p:cNvSpPr>
          <p:nvPr/>
        </p:nvSpPr>
        <p:spPr bwMode="auto">
          <a:xfrm>
            <a:off x="5091113" y="32242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88422" name="Object 6"/>
          <p:cNvGraphicFramePr>
            <a:graphicFrameLocks noChangeAspect="1"/>
          </p:cNvGraphicFramePr>
          <p:nvPr/>
        </p:nvGraphicFramePr>
        <p:xfrm>
          <a:off x="6400800" y="5715001"/>
          <a:ext cx="3352800" cy="682625"/>
        </p:xfrm>
        <a:graphic>
          <a:graphicData uri="http://schemas.openxmlformats.org/presentationml/2006/ole">
            <mc:AlternateContent xmlns:mc="http://schemas.openxmlformats.org/markup-compatibility/2006">
              <mc:Choice xmlns:v="urn:schemas-microsoft-com:vml" Requires="v">
                <p:oleObj spid="_x0000_s98309" r:id="rId5" imgW="2005729" imgH="406224" progId="Equation.3">
                  <p:embed/>
                </p:oleObj>
              </mc:Choice>
              <mc:Fallback>
                <p:oleObj r:id="rId5" imgW="2005729" imgH="4062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5715001"/>
                        <a:ext cx="3352800" cy="682625"/>
                      </a:xfrm>
                      <a:prstGeom prst="rect">
                        <a:avLst/>
                      </a:prstGeom>
                      <a:solidFill>
                        <a:srgbClr val="CCFFFF"/>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593499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a:t>Binomial distribution: example</a:t>
            </a:r>
          </a:p>
        </p:txBody>
      </p:sp>
      <p:sp>
        <p:nvSpPr>
          <p:cNvPr id="172035" name="Rectangle 3"/>
          <p:cNvSpPr>
            <a:spLocks noGrp="1" noChangeArrowheads="1"/>
          </p:cNvSpPr>
          <p:nvPr>
            <p:ph type="body" idx="1"/>
          </p:nvPr>
        </p:nvSpPr>
        <p:spPr>
          <a:xfrm>
            <a:off x="2209800" y="1676400"/>
            <a:ext cx="7772400" cy="4419600"/>
          </a:xfrm>
        </p:spPr>
        <p:txBody>
          <a:bodyPr/>
          <a:lstStyle/>
          <a:p>
            <a:r>
              <a:rPr lang="en-US" altLang="en-US"/>
              <a:t>If I toss a coin 20 times, what’s the probability of getting exactly 10 heads?</a:t>
            </a:r>
          </a:p>
          <a:p>
            <a:pPr lvl="1"/>
            <a:endParaRPr lang="en-US" altLang="en-US"/>
          </a:p>
          <a:p>
            <a:pPr>
              <a:buFont typeface="Wingdings" panose="05000000000000000000" pitchFamily="2" charset="2"/>
              <a:buNone/>
            </a:pPr>
            <a:endParaRPr lang="en-US" altLang="en-US"/>
          </a:p>
          <a:p>
            <a:endParaRPr lang="en-US" altLang="en-US"/>
          </a:p>
          <a:p>
            <a:endParaRPr lang="en-US" altLang="en-US"/>
          </a:p>
          <a:p>
            <a:endParaRPr lang="en-US" altLang="en-US"/>
          </a:p>
        </p:txBody>
      </p:sp>
      <p:grpSp>
        <p:nvGrpSpPr>
          <p:cNvPr id="172036" name="Group 4"/>
          <p:cNvGrpSpPr>
            <a:grpSpLocks/>
          </p:cNvGrpSpPr>
          <p:nvPr/>
        </p:nvGrpSpPr>
        <p:grpSpPr bwMode="auto">
          <a:xfrm>
            <a:off x="4419600" y="3276600"/>
            <a:ext cx="3200400" cy="1003300"/>
            <a:chOff x="2832" y="1680"/>
            <a:chExt cx="2016" cy="632"/>
          </a:xfrm>
        </p:grpSpPr>
        <p:sp>
          <p:nvSpPr>
            <p:cNvPr id="172037" name="Rectangle 5"/>
            <p:cNvSpPr>
              <a:spLocks noChangeArrowheads="1"/>
            </p:cNvSpPr>
            <p:nvPr/>
          </p:nvSpPr>
          <p:spPr bwMode="auto">
            <a:xfrm>
              <a:off x="2832" y="1680"/>
              <a:ext cx="2016" cy="624"/>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172038" name="Object 6"/>
            <p:cNvGraphicFramePr>
              <a:graphicFrameLocks noChangeAspect="1"/>
            </p:cNvGraphicFramePr>
            <p:nvPr/>
          </p:nvGraphicFramePr>
          <p:xfrm>
            <a:off x="2928" y="1728"/>
            <a:ext cx="1780" cy="584"/>
          </p:xfrm>
          <a:graphic>
            <a:graphicData uri="http://schemas.openxmlformats.org/presentationml/2006/ole">
              <mc:AlternateContent xmlns:mc="http://schemas.openxmlformats.org/markup-compatibility/2006">
                <mc:Choice xmlns:v="urn:schemas-microsoft-com:vml" Requires="v">
                  <p:oleObj spid="_x0000_s99331" name="Equation" r:id="rId3" imgW="1244520" imgH="406080" progId="Equation.3">
                    <p:embed/>
                  </p:oleObj>
                </mc:Choice>
                <mc:Fallback>
                  <p:oleObj name="Equation" r:id="rId3" imgW="124452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1728"/>
                          <a:ext cx="1780" cy="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470815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2036"/>
                                        </p:tgtEl>
                                        <p:attrNameLst>
                                          <p:attrName>style.visibility</p:attrName>
                                        </p:attrNameLst>
                                      </p:cBhvr>
                                      <p:to>
                                        <p:strVal val="visible"/>
                                      </p:to>
                                    </p:set>
                                    <p:anim calcmode="lin" valueType="num">
                                      <p:cBhvr additive="base">
                                        <p:cTn id="7" dur="500" fill="hold"/>
                                        <p:tgtEl>
                                          <p:spTgt spid="172036"/>
                                        </p:tgtEl>
                                        <p:attrNameLst>
                                          <p:attrName>ppt_x</p:attrName>
                                        </p:attrNameLst>
                                      </p:cBhvr>
                                      <p:tavLst>
                                        <p:tav tm="0">
                                          <p:val>
                                            <p:strVal val="0-#ppt_w/2"/>
                                          </p:val>
                                        </p:tav>
                                        <p:tav tm="100000">
                                          <p:val>
                                            <p:strVal val="#ppt_x"/>
                                          </p:val>
                                        </p:tav>
                                      </p:tavLst>
                                    </p:anim>
                                    <p:anim calcmode="lin" valueType="num">
                                      <p:cBhvr additive="base">
                                        <p:cTn id="8" dur="500" fill="hold"/>
                                        <p:tgtEl>
                                          <p:spTgt spid="172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1" y="230188"/>
            <a:ext cx="7883525" cy="1014412"/>
          </a:xfrm>
        </p:spPr>
        <p:txBody>
          <a:bodyPr rtlCol="0">
            <a:normAutofit/>
          </a:bodyPr>
          <a:lstStyle/>
          <a:p>
            <a:pPr>
              <a:defRPr/>
            </a:pPr>
            <a:r>
              <a:rPr lang="en-IN" sz="2400" b="1" dirty="0">
                <a:latin typeface="Times New Roman" panose="02020603050405020304" pitchFamily="18" charset="0"/>
                <a:ea typeface="Cambria" panose="02040503050406030204" pitchFamily="18" charset="0"/>
                <a:cs typeface="Times New Roman" panose="02020603050405020304" pitchFamily="18" charset="0"/>
              </a:rPr>
              <a:t>Statistics for Data Science </a:t>
            </a:r>
            <a:r>
              <a:rPr lang="en-IN" sz="2399"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399" b="1" dirty="0">
                <a:latin typeface="Times New Roman" panose="02020603050405020304" pitchFamily="18" charset="0"/>
                <a:ea typeface="Cambria" panose="02040503050406030204" pitchFamily="18" charset="0"/>
                <a:cs typeface="Times New Roman" panose="02020603050405020304" pitchFamily="18" charset="0"/>
              </a:rPr>
              <a:t>Course Objectives</a:t>
            </a:r>
          </a:p>
        </p:txBody>
      </p:sp>
      <p:sp>
        <p:nvSpPr>
          <p:cNvPr id="2048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1C20E-C2E6-4D03-AF46-77BE991C1876}" type="slidenum">
              <a:rPr lang="en-US" altLang="en-US">
                <a:solidFill>
                  <a:srgbClr val="898989"/>
                </a:solidFill>
              </a:rPr>
              <a:pPr/>
              <a:t>2</a:t>
            </a:fld>
            <a:endParaRPr lang="en-US" altLang="en-US">
              <a:solidFill>
                <a:srgbClr val="898989"/>
              </a:solidFill>
            </a:endParaRPr>
          </a:p>
        </p:txBody>
      </p:sp>
      <p:sp>
        <p:nvSpPr>
          <p:cNvPr id="4" name="Rectangle 3"/>
          <p:cNvSpPr/>
          <p:nvPr/>
        </p:nvSpPr>
        <p:spPr>
          <a:xfrm>
            <a:off x="1677987" y="1244600"/>
            <a:ext cx="8304213" cy="4403725"/>
          </a:xfrm>
          <a:prstGeom prst="rect">
            <a:avLst/>
          </a:prstGeom>
        </p:spPr>
        <p:txBody>
          <a:bodyPr>
            <a:spAutoFit/>
          </a:bodyPr>
          <a:lstStyle/>
          <a:p>
            <a:pPr algn="just">
              <a:spcAft>
                <a:spcPts val="902"/>
              </a:spcAft>
              <a:defRPr/>
            </a:pPr>
            <a:r>
              <a:rPr lang="en-US" b="1" dirty="0">
                <a:solidFill>
                  <a:prstClr val="black"/>
                </a:solidFill>
                <a:latin typeface="Times New Roman" panose="02020603050405020304" pitchFamily="18" charset="0"/>
                <a:cs typeface="Times New Roman" panose="02020603050405020304" pitchFamily="18" charset="0"/>
              </a:rPr>
              <a:t>COURSE OBJECTIVES</a:t>
            </a:r>
            <a:endParaRPr lang="en-US" b="1" i="1" dirty="0">
              <a:solidFill>
                <a:prstClr val="black"/>
              </a:solidFill>
              <a:latin typeface="Times New Roman" panose="02020603050405020304" pitchFamily="18" charset="0"/>
              <a:cs typeface="Times New Roman" panose="02020603050405020304" pitchFamily="18" charset="0"/>
            </a:endParaRPr>
          </a:p>
          <a:p>
            <a:pPr algn="just">
              <a:spcAft>
                <a:spcPts val="902"/>
              </a:spcAft>
              <a:defRPr/>
            </a:pPr>
            <a:r>
              <a:rPr lang="en-US" sz="2100" b="1" dirty="0">
                <a:solidFill>
                  <a:prstClr val="black"/>
                </a:solidFill>
                <a:latin typeface="Times New Roman" panose="02020603050405020304" pitchFamily="18" charset="0"/>
                <a:cs typeface="Times New Roman" panose="02020603050405020304" pitchFamily="18" charset="0"/>
              </a:rPr>
              <a:t>The Course aims to:</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equip students with the skills to summarize and interpret data using descriptive statistics and visualization techniques.</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develop a foundational understanding of probability and its applications in data science.</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enable students to perform hypothesis testing and construct confidence intervals for statistical inference.</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teach students how to build and assess linear and logistic regression models for predictive analysis.</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provide hands-on experience with statistical software for data manipulation, analysis, and visualization.</a:t>
            </a:r>
          </a:p>
          <a:p>
            <a:pPr algn="just">
              <a:spcAft>
                <a:spcPts val="902"/>
              </a:spcAft>
              <a:defRPr/>
            </a:pPr>
            <a:endParaRPr lang="en-US" sz="21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43774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a:t>Binomial distribution: example</a:t>
            </a:r>
          </a:p>
        </p:txBody>
      </p:sp>
      <p:sp>
        <p:nvSpPr>
          <p:cNvPr id="173059" name="Rectangle 3"/>
          <p:cNvSpPr>
            <a:spLocks noGrp="1" noChangeArrowheads="1"/>
          </p:cNvSpPr>
          <p:nvPr>
            <p:ph type="body" idx="1"/>
          </p:nvPr>
        </p:nvSpPr>
        <p:spPr>
          <a:xfrm>
            <a:off x="2209800" y="1676400"/>
            <a:ext cx="7772400" cy="4419600"/>
          </a:xfrm>
        </p:spPr>
        <p:txBody>
          <a:bodyPr/>
          <a:lstStyle/>
          <a:p>
            <a:r>
              <a:rPr lang="en-US" altLang="en-US"/>
              <a:t>If I toss a coin 20 times, what’s the probability of getting of getting 2 or fewer heads?</a:t>
            </a:r>
          </a:p>
          <a:p>
            <a:pPr lvl="1"/>
            <a:endParaRPr lang="en-US" altLang="en-US"/>
          </a:p>
          <a:p>
            <a:endParaRPr lang="en-US" altLang="en-US"/>
          </a:p>
          <a:p>
            <a:endParaRPr lang="en-US" altLang="en-US"/>
          </a:p>
          <a:p>
            <a:endParaRPr lang="en-US" altLang="en-US"/>
          </a:p>
        </p:txBody>
      </p:sp>
      <p:grpSp>
        <p:nvGrpSpPr>
          <p:cNvPr id="173060" name="Group 4"/>
          <p:cNvGrpSpPr>
            <a:grpSpLocks/>
          </p:cNvGrpSpPr>
          <p:nvPr/>
        </p:nvGrpSpPr>
        <p:grpSpPr bwMode="auto">
          <a:xfrm>
            <a:off x="2438400" y="3200400"/>
            <a:ext cx="7696200" cy="2895600"/>
            <a:chOff x="576" y="2016"/>
            <a:chExt cx="4848" cy="1824"/>
          </a:xfrm>
        </p:grpSpPr>
        <p:sp>
          <p:nvSpPr>
            <p:cNvPr id="173061" name="Rectangle 5"/>
            <p:cNvSpPr>
              <a:spLocks noChangeArrowheads="1"/>
            </p:cNvSpPr>
            <p:nvPr/>
          </p:nvSpPr>
          <p:spPr bwMode="auto">
            <a:xfrm>
              <a:off x="576" y="2016"/>
              <a:ext cx="4848" cy="1794"/>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173062" name="Object 6"/>
            <p:cNvGraphicFramePr>
              <a:graphicFrameLocks noChangeAspect="1"/>
            </p:cNvGraphicFramePr>
            <p:nvPr/>
          </p:nvGraphicFramePr>
          <p:xfrm>
            <a:off x="864" y="2016"/>
            <a:ext cx="4512" cy="1824"/>
          </p:xfrm>
          <a:graphic>
            <a:graphicData uri="http://schemas.openxmlformats.org/presentationml/2006/ole">
              <mc:AlternateContent xmlns:mc="http://schemas.openxmlformats.org/markup-compatibility/2006">
                <mc:Choice xmlns:v="urn:schemas-microsoft-com:vml" Requires="v">
                  <p:oleObj spid="_x0000_s100355" name="Equation" r:id="rId3" imgW="3073320" imgH="1460160" progId="Equation.3">
                    <p:embed/>
                  </p:oleObj>
                </mc:Choice>
                <mc:Fallback>
                  <p:oleObj name="Equation" r:id="rId3" imgW="3073320" imgH="1460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2016"/>
                          <a:ext cx="4512" cy="18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887311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3060"/>
                                        </p:tgtEl>
                                        <p:attrNameLst>
                                          <p:attrName>style.visibility</p:attrName>
                                        </p:attrNameLst>
                                      </p:cBhvr>
                                      <p:to>
                                        <p:strVal val="visible"/>
                                      </p:to>
                                    </p:set>
                                    <p:anim calcmode="lin" valueType="num">
                                      <p:cBhvr additive="base">
                                        <p:cTn id="7" dur="500" fill="hold"/>
                                        <p:tgtEl>
                                          <p:spTgt spid="173060"/>
                                        </p:tgtEl>
                                        <p:attrNameLst>
                                          <p:attrName>ppt_x</p:attrName>
                                        </p:attrNameLst>
                                      </p:cBhvr>
                                      <p:tavLst>
                                        <p:tav tm="0">
                                          <p:val>
                                            <p:strVal val="0-#ppt_w/2"/>
                                          </p:val>
                                        </p:tav>
                                        <p:tav tm="100000">
                                          <p:val>
                                            <p:strVal val="#ppt_x"/>
                                          </p:val>
                                        </p:tav>
                                      </p:tavLst>
                                    </p:anim>
                                    <p:anim calcmode="lin" valueType="num">
                                      <p:cBhvr additive="base">
                                        <p:cTn id="8" dur="500" fill="hold"/>
                                        <p:tgtEl>
                                          <p:spTgt spid="173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sz="2800" b="1">
                <a:cs typeface="Times New Roman" panose="02020603050405020304" pitchFamily="18" charset="0"/>
              </a:rPr>
              <a:t>**All probability distributions are characterized by an expected value and a variance:</a:t>
            </a:r>
          </a:p>
        </p:txBody>
      </p:sp>
      <p:sp>
        <p:nvSpPr>
          <p:cNvPr id="189443" name="Rectangle 3"/>
          <p:cNvSpPr>
            <a:spLocks noGrp="1" noChangeArrowheads="1"/>
          </p:cNvSpPr>
          <p:nvPr>
            <p:ph type="body" idx="1"/>
          </p:nvPr>
        </p:nvSpPr>
        <p:spPr/>
        <p:txBody>
          <a:bodyPr/>
          <a:lstStyle/>
          <a:p>
            <a:pPr>
              <a:buFont typeface="Wingdings" panose="05000000000000000000" pitchFamily="2" charset="2"/>
              <a:buNone/>
            </a:pPr>
            <a:r>
              <a:rPr lang="en-US" altLang="en-US" u="sng">
                <a:cs typeface="Times New Roman" panose="02020603050405020304" pitchFamily="18" charset="0"/>
              </a:rPr>
              <a:t>If</a:t>
            </a:r>
            <a:r>
              <a:rPr lang="en-US" altLang="en-US">
                <a:cs typeface="Times New Roman" panose="02020603050405020304" pitchFamily="18" charset="0"/>
              </a:rPr>
              <a:t> </a:t>
            </a:r>
            <a:r>
              <a:rPr lang="en-US" altLang="en-US" i="1">
                <a:cs typeface="Times New Roman" panose="02020603050405020304" pitchFamily="18" charset="0"/>
              </a:rPr>
              <a:t>X</a:t>
            </a:r>
            <a:r>
              <a:rPr lang="en-US" altLang="en-US">
                <a:cs typeface="Times New Roman" panose="02020603050405020304" pitchFamily="18" charset="0"/>
              </a:rPr>
              <a:t> follows a binomial distribution with parameters </a:t>
            </a:r>
            <a:r>
              <a:rPr lang="en-US" altLang="en-US" i="1">
                <a:cs typeface="Times New Roman" panose="02020603050405020304" pitchFamily="18" charset="0"/>
              </a:rPr>
              <a:t>n</a:t>
            </a:r>
            <a:r>
              <a:rPr lang="en-US" altLang="en-US">
                <a:cs typeface="Times New Roman" panose="02020603050405020304" pitchFamily="18" charset="0"/>
              </a:rPr>
              <a:t> and </a:t>
            </a:r>
            <a:r>
              <a:rPr lang="en-US" altLang="en-US" i="1">
                <a:cs typeface="Times New Roman" panose="02020603050405020304" pitchFamily="18" charset="0"/>
              </a:rPr>
              <a:t>p</a:t>
            </a:r>
            <a:r>
              <a:rPr lang="en-US" altLang="en-US">
                <a:cs typeface="Times New Roman" panose="02020603050405020304" pitchFamily="18" charset="0"/>
              </a:rPr>
              <a:t>: </a:t>
            </a:r>
            <a:r>
              <a:rPr lang="en-US" altLang="en-US" b="1" i="1">
                <a:cs typeface="Times New Roman" panose="02020603050405020304" pitchFamily="18" charset="0"/>
              </a:rPr>
              <a:t> X ~ Bin (n, p)</a:t>
            </a:r>
            <a:r>
              <a:rPr lang="en-US" altLang="en-US" i="1">
                <a:cs typeface="Times New Roman" panose="02020603050405020304" pitchFamily="18" charset="0"/>
              </a:rPr>
              <a:t>    </a:t>
            </a:r>
            <a:endParaRPr lang="en-US" altLang="en-US">
              <a:cs typeface="Times New Roman" panose="02020603050405020304" pitchFamily="18" charset="0"/>
            </a:endParaRPr>
          </a:p>
          <a:p>
            <a:pPr>
              <a:buFont typeface="Wingdings" panose="05000000000000000000" pitchFamily="2" charset="2"/>
              <a:buNone/>
            </a:pPr>
            <a:r>
              <a:rPr lang="en-US" altLang="en-US" u="sng">
                <a:cs typeface="Times New Roman" panose="02020603050405020304" pitchFamily="18" charset="0"/>
              </a:rPr>
              <a:t>Then: </a:t>
            </a:r>
            <a:endParaRPr lang="en-US" altLang="en-US">
              <a:cs typeface="Times New Roman" panose="02020603050405020304" pitchFamily="18" charset="0"/>
            </a:endParaRPr>
          </a:p>
          <a:p>
            <a:pPr>
              <a:buFont typeface="Wingdings" panose="05000000000000000000" pitchFamily="2" charset="2"/>
              <a:buNone/>
            </a:pPr>
            <a:r>
              <a:rPr lang="en-US" altLang="en-US" i="1">
                <a:cs typeface="Times New Roman" panose="02020603050405020304" pitchFamily="18" charset="0"/>
                <a:sym typeface="Symbol" panose="05050102010706020507" pitchFamily="18" charset="2"/>
              </a:rPr>
              <a:t></a:t>
            </a:r>
            <a:r>
              <a:rPr lang="en-US" altLang="en-US" i="1" baseline="-25000">
                <a:cs typeface="Times New Roman" panose="02020603050405020304" pitchFamily="18" charset="0"/>
                <a:sym typeface="Symbol" panose="05050102010706020507" pitchFamily="18" charset="2"/>
              </a:rPr>
              <a:t>x</a:t>
            </a:r>
            <a:r>
              <a:rPr lang="en-US" altLang="en-US" i="1">
                <a:cs typeface="Times New Roman" panose="02020603050405020304" pitchFamily="18" charset="0"/>
                <a:sym typeface="Symbol" panose="05050102010706020507" pitchFamily="18" charset="2"/>
              </a:rPr>
              <a:t>= </a:t>
            </a:r>
            <a:r>
              <a:rPr lang="en-US" altLang="en-US" i="1">
                <a:cs typeface="Times New Roman" panose="02020603050405020304" pitchFamily="18" charset="0"/>
              </a:rPr>
              <a:t>E(X)</a:t>
            </a:r>
            <a:r>
              <a:rPr lang="en-US" altLang="en-US">
                <a:cs typeface="Times New Roman" panose="02020603050405020304" pitchFamily="18" charset="0"/>
              </a:rPr>
              <a:t> = </a:t>
            </a:r>
            <a:r>
              <a:rPr lang="en-US" altLang="en-US" i="1">
                <a:cs typeface="Times New Roman" panose="02020603050405020304" pitchFamily="18" charset="0"/>
              </a:rPr>
              <a:t>np</a:t>
            </a:r>
          </a:p>
          <a:p>
            <a:pPr>
              <a:buFont typeface="Wingdings" panose="05000000000000000000" pitchFamily="2" charset="2"/>
              <a:buNone/>
            </a:pPr>
            <a:r>
              <a:rPr lang="en-US" altLang="en-US" i="1">
                <a:cs typeface="Times New Roman" panose="02020603050405020304" pitchFamily="18" charset="0"/>
                <a:sym typeface="Symbol" panose="05050102010706020507" pitchFamily="18" charset="2"/>
              </a:rPr>
              <a:t></a:t>
            </a:r>
            <a:r>
              <a:rPr lang="en-US" altLang="en-US" i="1" baseline="-25000">
                <a:cs typeface="Times New Roman" panose="02020603050405020304" pitchFamily="18" charset="0"/>
                <a:sym typeface="Symbol" panose="05050102010706020507" pitchFamily="18" charset="2"/>
              </a:rPr>
              <a:t>x</a:t>
            </a:r>
            <a:r>
              <a:rPr lang="en-US" altLang="en-US" i="1" baseline="30000">
                <a:cs typeface="Times New Roman" panose="02020603050405020304" pitchFamily="18" charset="0"/>
                <a:sym typeface="Symbol" panose="05050102010706020507" pitchFamily="18" charset="2"/>
              </a:rPr>
              <a:t>2</a:t>
            </a:r>
            <a:r>
              <a:rPr lang="en-US" altLang="en-US" i="1">
                <a:cs typeface="Times New Roman" panose="02020603050405020304" pitchFamily="18" charset="0"/>
                <a:sym typeface="Symbol" panose="05050102010706020507" pitchFamily="18" charset="2"/>
              </a:rPr>
              <a:t> =</a:t>
            </a:r>
            <a:r>
              <a:rPr lang="en-US" altLang="en-US" i="1">
                <a:cs typeface="Times New Roman" panose="02020603050405020304" pitchFamily="18" charset="0"/>
              </a:rPr>
              <a:t>Var (X)</a:t>
            </a:r>
            <a:r>
              <a:rPr lang="en-US" altLang="en-US">
                <a:cs typeface="Times New Roman" panose="02020603050405020304" pitchFamily="18" charset="0"/>
              </a:rPr>
              <a:t> = </a:t>
            </a:r>
            <a:r>
              <a:rPr lang="en-US" altLang="en-US" i="1">
                <a:cs typeface="Times New Roman" panose="02020603050405020304" pitchFamily="18" charset="0"/>
              </a:rPr>
              <a:t>np(1-p)</a:t>
            </a:r>
            <a:endParaRPr lang="en-US" altLang="en-US">
              <a:cs typeface="Times New Roman" panose="02020603050405020304" pitchFamily="18" charset="0"/>
            </a:endParaRPr>
          </a:p>
          <a:p>
            <a:pPr>
              <a:buFont typeface="Wingdings" panose="05000000000000000000" pitchFamily="2" charset="2"/>
              <a:buNone/>
            </a:pPr>
            <a:r>
              <a:rPr lang="en-US" altLang="en-US" i="1">
                <a:cs typeface="Times New Roman" panose="02020603050405020304" pitchFamily="18" charset="0"/>
                <a:sym typeface="Symbol" panose="05050102010706020507" pitchFamily="18" charset="2"/>
              </a:rPr>
              <a:t></a:t>
            </a:r>
            <a:r>
              <a:rPr lang="en-US" altLang="en-US" i="1" baseline="-25000">
                <a:cs typeface="Times New Roman" panose="02020603050405020304" pitchFamily="18" charset="0"/>
                <a:sym typeface="Symbol" panose="05050102010706020507" pitchFamily="18" charset="2"/>
              </a:rPr>
              <a:t>x</a:t>
            </a:r>
            <a:r>
              <a:rPr lang="en-US" altLang="en-US" i="1">
                <a:cs typeface="Times New Roman" panose="02020603050405020304" pitchFamily="18" charset="0"/>
                <a:sym typeface="Symbol" panose="05050102010706020507" pitchFamily="18" charset="2"/>
              </a:rPr>
              <a:t> =</a:t>
            </a:r>
            <a:r>
              <a:rPr lang="en-US" altLang="en-US" i="1">
                <a:cs typeface="Times New Roman" panose="02020603050405020304" pitchFamily="18" charset="0"/>
              </a:rPr>
              <a:t>SD (X)=</a:t>
            </a:r>
          </a:p>
        </p:txBody>
      </p:sp>
      <p:graphicFrame>
        <p:nvGraphicFramePr>
          <p:cNvPr id="189444" name="Object 4"/>
          <p:cNvGraphicFramePr>
            <a:graphicFrameLocks noChangeAspect="1"/>
          </p:cNvGraphicFramePr>
          <p:nvPr/>
        </p:nvGraphicFramePr>
        <p:xfrm>
          <a:off x="5257800" y="4876801"/>
          <a:ext cx="1600200" cy="563563"/>
        </p:xfrm>
        <a:graphic>
          <a:graphicData uri="http://schemas.openxmlformats.org/presentationml/2006/ole">
            <mc:AlternateContent xmlns:mc="http://schemas.openxmlformats.org/markup-compatibility/2006">
              <mc:Choice xmlns:v="urn:schemas-microsoft-com:vml" Requires="v">
                <p:oleObj spid="_x0000_s101379" r:id="rId3" imgW="672808" imgH="241195" progId="Equation.3">
                  <p:embed/>
                </p:oleObj>
              </mc:Choice>
              <mc:Fallback>
                <p:oleObj r:id="rId3" imgW="672808"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876801"/>
                        <a:ext cx="1600200"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9448" name="Group 8"/>
          <p:cNvGrpSpPr>
            <a:grpSpLocks/>
          </p:cNvGrpSpPr>
          <p:nvPr/>
        </p:nvGrpSpPr>
        <p:grpSpPr bwMode="auto">
          <a:xfrm>
            <a:off x="6705600" y="3657601"/>
            <a:ext cx="3657600" cy="1935163"/>
            <a:chOff x="3264" y="2304"/>
            <a:chExt cx="2304" cy="1219"/>
          </a:xfrm>
        </p:grpSpPr>
        <p:sp>
          <p:nvSpPr>
            <p:cNvPr id="189446" name="Text Box 6"/>
            <p:cNvSpPr txBox="1">
              <a:spLocks noChangeArrowheads="1"/>
            </p:cNvSpPr>
            <p:nvPr/>
          </p:nvSpPr>
          <p:spPr bwMode="auto">
            <a:xfrm>
              <a:off x="3936" y="2304"/>
              <a:ext cx="1632" cy="1219"/>
            </a:xfrm>
            <a:prstGeom prst="rect">
              <a:avLst/>
            </a:prstGeom>
            <a:solidFill>
              <a:srgbClr val="EAEAEA"/>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chemeClr val="hlink"/>
                  </a:solidFill>
                </a:rPr>
                <a:t>Note: the variance will always lie between </a:t>
              </a:r>
            </a:p>
            <a:p>
              <a:pPr>
                <a:spcBef>
                  <a:spcPct val="50000"/>
                </a:spcBef>
              </a:pPr>
              <a:r>
                <a:rPr lang="en-US" altLang="en-US" sz="1600" b="1">
                  <a:solidFill>
                    <a:schemeClr val="hlink"/>
                  </a:solidFill>
                </a:rPr>
                <a:t>0*N-.25 *N</a:t>
              </a:r>
            </a:p>
            <a:p>
              <a:pPr>
                <a:spcBef>
                  <a:spcPct val="50000"/>
                </a:spcBef>
              </a:pPr>
              <a:r>
                <a:rPr lang="en-US" altLang="en-US" sz="1600" b="1">
                  <a:solidFill>
                    <a:schemeClr val="hlink"/>
                  </a:solidFill>
                </a:rPr>
                <a:t>p(1-p) reaches maximum at p=.5</a:t>
              </a:r>
            </a:p>
            <a:p>
              <a:pPr>
                <a:spcBef>
                  <a:spcPct val="50000"/>
                </a:spcBef>
              </a:pPr>
              <a:r>
                <a:rPr lang="en-US" altLang="en-US" sz="1600" b="1">
                  <a:solidFill>
                    <a:schemeClr val="hlink"/>
                  </a:solidFill>
                </a:rPr>
                <a:t>P(1-p)=.25</a:t>
              </a:r>
            </a:p>
          </p:txBody>
        </p:sp>
        <p:sp>
          <p:nvSpPr>
            <p:cNvPr id="189447" name="Line 7"/>
            <p:cNvSpPr>
              <a:spLocks noChangeShapeType="1"/>
            </p:cNvSpPr>
            <p:nvPr/>
          </p:nvSpPr>
          <p:spPr bwMode="auto">
            <a:xfrm flipV="1">
              <a:off x="3264" y="2544"/>
              <a:ext cx="672" cy="24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07735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9443">
                                            <p:txEl>
                                              <p:pRg st="1" end="1"/>
                                            </p:txEl>
                                          </p:spTgt>
                                        </p:tgtEl>
                                        <p:attrNameLst>
                                          <p:attrName>style.visibility</p:attrName>
                                        </p:attrNameLst>
                                      </p:cBhvr>
                                      <p:to>
                                        <p:strVal val="visible"/>
                                      </p:to>
                                    </p:set>
                                    <p:anim calcmode="lin" valueType="num">
                                      <p:cBhvr additive="base">
                                        <p:cTn id="13"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9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9443">
                                            <p:txEl>
                                              <p:pRg st="2" end="2"/>
                                            </p:txEl>
                                          </p:spTgt>
                                        </p:tgtEl>
                                        <p:attrNameLst>
                                          <p:attrName>style.visibility</p:attrName>
                                        </p:attrNameLst>
                                      </p:cBhvr>
                                      <p:to>
                                        <p:strVal val="visible"/>
                                      </p:to>
                                    </p:set>
                                    <p:anim calcmode="lin" valueType="num">
                                      <p:cBhvr additive="base">
                                        <p:cTn id="19"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94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9443">
                                            <p:txEl>
                                              <p:pRg st="3" end="3"/>
                                            </p:txEl>
                                          </p:spTgt>
                                        </p:tgtEl>
                                        <p:attrNameLst>
                                          <p:attrName>style.visibility</p:attrName>
                                        </p:attrNameLst>
                                      </p:cBhvr>
                                      <p:to>
                                        <p:strVal val="visible"/>
                                      </p:to>
                                    </p:set>
                                    <p:anim calcmode="lin" valueType="num">
                                      <p:cBhvr additive="base">
                                        <p:cTn id="25"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94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9443">
                                            <p:txEl>
                                              <p:pRg st="4" end="4"/>
                                            </p:txEl>
                                          </p:spTgt>
                                        </p:tgtEl>
                                        <p:attrNameLst>
                                          <p:attrName>style.visibility</p:attrName>
                                        </p:attrNameLst>
                                      </p:cBhvr>
                                      <p:to>
                                        <p:strVal val="visible"/>
                                      </p:to>
                                    </p:set>
                                    <p:anim calcmode="lin" valueType="num">
                                      <p:cBhvr additive="base">
                                        <p:cTn id="31"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94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89444"/>
                                        </p:tgtEl>
                                        <p:attrNameLst>
                                          <p:attrName>style.visibility</p:attrName>
                                        </p:attrNameLst>
                                      </p:cBhvr>
                                      <p:to>
                                        <p:strVal val="visible"/>
                                      </p:to>
                                    </p:set>
                                    <p:anim calcmode="lin" valueType="num">
                                      <p:cBhvr additive="base">
                                        <p:cTn id="37" dur="500" fill="hold"/>
                                        <p:tgtEl>
                                          <p:spTgt spid="189444"/>
                                        </p:tgtEl>
                                        <p:attrNameLst>
                                          <p:attrName>ppt_x</p:attrName>
                                        </p:attrNameLst>
                                      </p:cBhvr>
                                      <p:tavLst>
                                        <p:tav tm="0">
                                          <p:val>
                                            <p:strVal val="0-#ppt_w/2"/>
                                          </p:val>
                                        </p:tav>
                                        <p:tav tm="100000">
                                          <p:val>
                                            <p:strVal val="#ppt_x"/>
                                          </p:val>
                                        </p:tav>
                                      </p:tavLst>
                                    </p:anim>
                                    <p:anim calcmode="lin" valueType="num">
                                      <p:cBhvr additive="base">
                                        <p:cTn id="38" dur="500" fill="hold"/>
                                        <p:tgtEl>
                                          <p:spTgt spid="18944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89448"/>
                                        </p:tgtEl>
                                        <p:attrNameLst>
                                          <p:attrName>style.visibility</p:attrName>
                                        </p:attrNameLst>
                                      </p:cBhvr>
                                      <p:to>
                                        <p:strVal val="visible"/>
                                      </p:to>
                                    </p:set>
                                    <p:animEffect transition="in" filter="wipe(left)">
                                      <p:cBhvr>
                                        <p:cTn id="43" dur="500"/>
                                        <p:tgtEl>
                                          <p:spTgt spid="189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en-US"/>
              <a:t>Characteristics of Bernouilli distribution</a:t>
            </a:r>
          </a:p>
        </p:txBody>
      </p:sp>
      <p:sp>
        <p:nvSpPr>
          <p:cNvPr id="190467" name="Rectangle 3"/>
          <p:cNvSpPr>
            <a:spLocks noGrp="1" noChangeArrowheads="1"/>
          </p:cNvSpPr>
          <p:nvPr>
            <p:ph type="body" idx="1"/>
          </p:nvPr>
        </p:nvSpPr>
        <p:spPr/>
        <p:txBody>
          <a:bodyPr/>
          <a:lstStyle/>
          <a:p>
            <a:pPr>
              <a:buFont typeface="Wingdings" panose="05000000000000000000" pitchFamily="2" charset="2"/>
              <a:buNone/>
            </a:pPr>
            <a:r>
              <a:rPr lang="en-US" altLang="en-US" u="sng">
                <a:cs typeface="Times New Roman" panose="02020603050405020304" pitchFamily="18" charset="0"/>
              </a:rPr>
              <a:t>For Bernouilli (</a:t>
            </a:r>
            <a:r>
              <a:rPr lang="en-US" altLang="en-US" i="1" u="sng">
                <a:cs typeface="Times New Roman" panose="02020603050405020304" pitchFamily="18" charset="0"/>
              </a:rPr>
              <a:t>n=1</a:t>
            </a:r>
            <a:r>
              <a:rPr lang="en-US" altLang="en-US" u="sng">
                <a:cs typeface="Times New Roman" panose="02020603050405020304" pitchFamily="18" charset="0"/>
              </a:rPr>
              <a:t>)</a:t>
            </a:r>
            <a:endParaRPr lang="en-US" altLang="en-US">
              <a:cs typeface="Times New Roman" panose="02020603050405020304" pitchFamily="18" charset="0"/>
            </a:endParaRPr>
          </a:p>
          <a:p>
            <a:pPr>
              <a:buFont typeface="Wingdings" panose="05000000000000000000" pitchFamily="2" charset="2"/>
              <a:buNone/>
            </a:pPr>
            <a:r>
              <a:rPr lang="en-US" altLang="en-US" i="1">
                <a:cs typeface="Times New Roman" panose="02020603050405020304" pitchFamily="18" charset="0"/>
              </a:rPr>
              <a:t>E(X)</a:t>
            </a:r>
            <a:r>
              <a:rPr lang="en-US" altLang="en-US">
                <a:cs typeface="Times New Roman" panose="02020603050405020304" pitchFamily="18" charset="0"/>
              </a:rPr>
              <a:t> = </a:t>
            </a:r>
            <a:r>
              <a:rPr lang="en-US" altLang="en-US" i="1">
                <a:cs typeface="Times New Roman" panose="02020603050405020304" pitchFamily="18" charset="0"/>
              </a:rPr>
              <a:t>p</a:t>
            </a:r>
            <a:endParaRPr lang="en-US" altLang="en-US">
              <a:cs typeface="Times New Roman" panose="02020603050405020304" pitchFamily="18" charset="0"/>
            </a:endParaRPr>
          </a:p>
          <a:p>
            <a:pPr>
              <a:buFont typeface="Wingdings" panose="05000000000000000000" pitchFamily="2" charset="2"/>
              <a:buNone/>
            </a:pPr>
            <a:r>
              <a:rPr lang="en-US" altLang="en-US" i="1">
                <a:cs typeface="Times New Roman" panose="02020603050405020304" pitchFamily="18" charset="0"/>
              </a:rPr>
              <a:t>Var (X)</a:t>
            </a:r>
            <a:r>
              <a:rPr lang="en-US" altLang="en-US">
                <a:cs typeface="Times New Roman" panose="02020603050405020304" pitchFamily="18" charset="0"/>
              </a:rPr>
              <a:t> = </a:t>
            </a:r>
            <a:r>
              <a:rPr lang="en-US" altLang="en-US" i="1">
                <a:cs typeface="Times New Roman" panose="02020603050405020304" pitchFamily="18" charset="0"/>
              </a:rPr>
              <a:t>p(1-p)</a:t>
            </a:r>
            <a:endParaRPr lang="en-US" altLang="en-US">
              <a:cs typeface="Times New Roman" panose="02020603050405020304" pitchFamily="18" charset="0"/>
            </a:endParaRPr>
          </a:p>
          <a:p>
            <a:endParaRPr lang="en-US" altLang="en-US"/>
          </a:p>
          <a:p>
            <a:endParaRPr lang="en-US" altLang="en-US"/>
          </a:p>
        </p:txBody>
      </p:sp>
    </p:spTree>
    <p:extLst>
      <p:ext uri="{BB962C8B-B14F-4D97-AF65-F5344CB8AC3E}">
        <p14:creationId xmlns:p14="http://schemas.microsoft.com/office/powerpoint/2010/main" val="2075900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en-US"/>
              <a:t>Variance Proof (optional!)</a:t>
            </a:r>
          </a:p>
        </p:txBody>
      </p:sp>
      <p:graphicFrame>
        <p:nvGraphicFramePr>
          <p:cNvPr id="212996" name="Object 4"/>
          <p:cNvGraphicFramePr>
            <a:graphicFrameLocks noChangeAspect="1"/>
          </p:cNvGraphicFramePr>
          <p:nvPr/>
        </p:nvGraphicFramePr>
        <p:xfrm>
          <a:off x="4876800" y="2057400"/>
          <a:ext cx="4394200" cy="1951038"/>
        </p:xfrm>
        <a:graphic>
          <a:graphicData uri="http://schemas.openxmlformats.org/presentationml/2006/ole">
            <mc:AlternateContent xmlns:mc="http://schemas.openxmlformats.org/markup-compatibility/2006">
              <mc:Choice xmlns:v="urn:schemas-microsoft-com:vml" Requires="v">
                <p:oleObj spid="_x0000_s102404" name="Equation" r:id="rId3" imgW="2031840" imgH="901440" progId="Equation.3">
                  <p:embed/>
                </p:oleObj>
              </mc:Choice>
              <mc:Fallback>
                <p:oleObj name="Equation" r:id="rId3" imgW="2031840" imgH="901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057400"/>
                        <a:ext cx="4394200" cy="195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3003" name="Group 11"/>
          <p:cNvGrpSpPr>
            <a:grpSpLocks/>
          </p:cNvGrpSpPr>
          <p:nvPr/>
        </p:nvGrpSpPr>
        <p:grpSpPr bwMode="auto">
          <a:xfrm>
            <a:off x="2286000" y="2209800"/>
            <a:ext cx="4572000" cy="1371600"/>
            <a:chOff x="480" y="1248"/>
            <a:chExt cx="2880" cy="864"/>
          </a:xfrm>
        </p:grpSpPr>
        <p:sp>
          <p:nvSpPr>
            <p:cNvPr id="212998" name="AutoShape 6"/>
            <p:cNvSpPr>
              <a:spLocks/>
            </p:cNvSpPr>
            <p:nvPr/>
          </p:nvSpPr>
          <p:spPr bwMode="auto">
            <a:xfrm>
              <a:off x="864" y="1488"/>
              <a:ext cx="336" cy="624"/>
            </a:xfrm>
            <a:prstGeom prst="leftBrace">
              <a:avLst>
                <a:gd name="adj1" fmla="val 1547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999" name="Text Box 7"/>
            <p:cNvSpPr txBox="1">
              <a:spLocks noChangeArrowheads="1"/>
            </p:cNvSpPr>
            <p:nvPr/>
          </p:nvSpPr>
          <p:spPr bwMode="auto">
            <a:xfrm>
              <a:off x="480" y="1248"/>
              <a:ext cx="28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For Y~Bernouilli (p)</a:t>
              </a:r>
            </a:p>
          </p:txBody>
        </p:sp>
        <p:sp>
          <p:nvSpPr>
            <p:cNvPr id="213000" name="Text Box 8"/>
            <p:cNvSpPr txBox="1">
              <a:spLocks noChangeArrowheads="1"/>
            </p:cNvSpPr>
            <p:nvPr/>
          </p:nvSpPr>
          <p:spPr bwMode="auto">
            <a:xfrm>
              <a:off x="1152" y="1536"/>
              <a:ext cx="2208"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Y=1 if yes</a:t>
              </a:r>
            </a:p>
            <a:p>
              <a:pPr>
                <a:spcBef>
                  <a:spcPct val="50000"/>
                </a:spcBef>
              </a:pPr>
              <a:r>
                <a:rPr lang="en-US" altLang="en-US"/>
                <a:t>Y=0 if no</a:t>
              </a:r>
            </a:p>
          </p:txBody>
        </p:sp>
      </p:grpSp>
      <p:sp>
        <p:nvSpPr>
          <p:cNvPr id="213001" name="Text Box 9"/>
          <p:cNvSpPr txBox="1">
            <a:spLocks noChangeArrowheads="1"/>
          </p:cNvSpPr>
          <p:nvPr/>
        </p:nvSpPr>
        <p:spPr bwMode="auto">
          <a:xfrm>
            <a:off x="1981200" y="4648201"/>
            <a:ext cx="449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For X~Bin (N,p)</a:t>
            </a:r>
          </a:p>
        </p:txBody>
      </p:sp>
      <p:graphicFrame>
        <p:nvGraphicFramePr>
          <p:cNvPr id="213002" name="Object 10"/>
          <p:cNvGraphicFramePr>
            <a:graphicFrameLocks noChangeAspect="1"/>
          </p:cNvGraphicFramePr>
          <p:nvPr/>
        </p:nvGraphicFramePr>
        <p:xfrm>
          <a:off x="4079875" y="4379913"/>
          <a:ext cx="5684838" cy="2335212"/>
        </p:xfrm>
        <a:graphic>
          <a:graphicData uri="http://schemas.openxmlformats.org/presentationml/2006/ole">
            <mc:AlternateContent xmlns:mc="http://schemas.openxmlformats.org/markup-compatibility/2006">
              <mc:Choice xmlns:v="urn:schemas-microsoft-com:vml" Requires="v">
                <p:oleObj spid="_x0000_s102405" name="Equation" r:id="rId5" imgW="2628720" imgH="1079280" progId="Equation.3">
                  <p:embed/>
                </p:oleObj>
              </mc:Choice>
              <mc:Fallback>
                <p:oleObj name="Equation" r:id="rId5" imgW="2628720" imgH="1079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75" y="4379913"/>
                        <a:ext cx="5684838" cy="233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25279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3003"/>
                                        </p:tgtEl>
                                        <p:attrNameLst>
                                          <p:attrName>style.visibility</p:attrName>
                                        </p:attrNameLst>
                                      </p:cBhvr>
                                      <p:to>
                                        <p:strVal val="visible"/>
                                      </p:to>
                                    </p:set>
                                    <p:anim calcmode="lin" valueType="num">
                                      <p:cBhvr additive="base">
                                        <p:cTn id="7" dur="500" fill="hold"/>
                                        <p:tgtEl>
                                          <p:spTgt spid="213003"/>
                                        </p:tgtEl>
                                        <p:attrNameLst>
                                          <p:attrName>ppt_x</p:attrName>
                                        </p:attrNameLst>
                                      </p:cBhvr>
                                      <p:tavLst>
                                        <p:tav tm="0">
                                          <p:val>
                                            <p:strVal val="0-#ppt_w/2"/>
                                          </p:val>
                                        </p:tav>
                                        <p:tav tm="100000">
                                          <p:val>
                                            <p:strVal val="#ppt_x"/>
                                          </p:val>
                                        </p:tav>
                                      </p:tavLst>
                                    </p:anim>
                                    <p:anim calcmode="lin" valueType="num">
                                      <p:cBhvr additive="base">
                                        <p:cTn id="8" dur="500" fill="hold"/>
                                        <p:tgtEl>
                                          <p:spTgt spid="2130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12996"/>
                                        </p:tgtEl>
                                        <p:attrNameLst>
                                          <p:attrName>style.visibility</p:attrName>
                                        </p:attrNameLst>
                                      </p:cBhvr>
                                      <p:to>
                                        <p:strVal val="visible"/>
                                      </p:to>
                                    </p:set>
                                    <p:anim calcmode="lin" valueType="num">
                                      <p:cBhvr additive="base">
                                        <p:cTn id="13" dur="500" fill="hold"/>
                                        <p:tgtEl>
                                          <p:spTgt spid="212996"/>
                                        </p:tgtEl>
                                        <p:attrNameLst>
                                          <p:attrName>ppt_x</p:attrName>
                                        </p:attrNameLst>
                                      </p:cBhvr>
                                      <p:tavLst>
                                        <p:tav tm="0">
                                          <p:val>
                                            <p:strVal val="1+#ppt_w/2"/>
                                          </p:val>
                                        </p:tav>
                                        <p:tav tm="100000">
                                          <p:val>
                                            <p:strVal val="#ppt_x"/>
                                          </p:val>
                                        </p:tav>
                                      </p:tavLst>
                                    </p:anim>
                                    <p:anim calcmode="lin" valueType="num">
                                      <p:cBhvr additive="base">
                                        <p:cTn id="14" dur="500" fill="hold"/>
                                        <p:tgtEl>
                                          <p:spTgt spid="21299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3001"/>
                                        </p:tgtEl>
                                        <p:attrNameLst>
                                          <p:attrName>style.visibility</p:attrName>
                                        </p:attrNameLst>
                                      </p:cBhvr>
                                      <p:to>
                                        <p:strVal val="visible"/>
                                      </p:to>
                                    </p:set>
                                    <p:anim calcmode="lin" valueType="num">
                                      <p:cBhvr additive="base">
                                        <p:cTn id="19" dur="500" fill="hold"/>
                                        <p:tgtEl>
                                          <p:spTgt spid="213001"/>
                                        </p:tgtEl>
                                        <p:attrNameLst>
                                          <p:attrName>ppt_x</p:attrName>
                                        </p:attrNameLst>
                                      </p:cBhvr>
                                      <p:tavLst>
                                        <p:tav tm="0">
                                          <p:val>
                                            <p:strVal val="0-#ppt_w/2"/>
                                          </p:val>
                                        </p:tav>
                                        <p:tav tm="100000">
                                          <p:val>
                                            <p:strVal val="#ppt_x"/>
                                          </p:val>
                                        </p:tav>
                                      </p:tavLst>
                                    </p:anim>
                                    <p:anim calcmode="lin" valueType="num">
                                      <p:cBhvr additive="base">
                                        <p:cTn id="20" dur="500" fill="hold"/>
                                        <p:tgtEl>
                                          <p:spTgt spid="2130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3002"/>
                                        </p:tgtEl>
                                        <p:attrNameLst>
                                          <p:attrName>style.visibility</p:attrName>
                                        </p:attrNameLst>
                                      </p:cBhvr>
                                      <p:to>
                                        <p:strVal val="visible"/>
                                      </p:to>
                                    </p:set>
                                    <p:anim calcmode="lin" valueType="num">
                                      <p:cBhvr additive="base">
                                        <p:cTn id="25" dur="500" fill="hold"/>
                                        <p:tgtEl>
                                          <p:spTgt spid="213002"/>
                                        </p:tgtEl>
                                        <p:attrNameLst>
                                          <p:attrName>ppt_x</p:attrName>
                                        </p:attrNameLst>
                                      </p:cBhvr>
                                      <p:tavLst>
                                        <p:tav tm="0">
                                          <p:val>
                                            <p:strVal val="1+#ppt_w/2"/>
                                          </p:val>
                                        </p:tav>
                                        <p:tav tm="100000">
                                          <p:val>
                                            <p:strVal val="#ppt_x"/>
                                          </p:val>
                                        </p:tav>
                                      </p:tavLst>
                                    </p:anim>
                                    <p:anim calcmode="lin" valueType="num">
                                      <p:cBhvr additive="base">
                                        <p:cTn id="26" dur="500" fill="hold"/>
                                        <p:tgtEl>
                                          <p:spTgt spid="2130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ltLang="en-US"/>
              <a:t>Recall coin toss example</a:t>
            </a:r>
          </a:p>
        </p:txBody>
      </p:sp>
      <p:sp>
        <p:nvSpPr>
          <p:cNvPr id="270339" name="Rectangle 3"/>
          <p:cNvSpPr>
            <a:spLocks noGrp="1" noChangeArrowheads="1"/>
          </p:cNvSpPr>
          <p:nvPr>
            <p:ph type="body" idx="1"/>
          </p:nvPr>
        </p:nvSpPr>
        <p:spPr/>
        <p:txBody>
          <a:bodyPr/>
          <a:lstStyle/>
          <a:p>
            <a:r>
              <a:rPr lang="en-US" altLang="en-US"/>
              <a:t>X= number of heads in 100 tosses of a coin</a:t>
            </a:r>
          </a:p>
          <a:p>
            <a:r>
              <a:rPr lang="en-US" altLang="en-US" i="1">
                <a:cs typeface="Times New Roman" panose="02020603050405020304" pitchFamily="18" charset="0"/>
              </a:rPr>
              <a:t>X ~ Bin (100, .5) </a:t>
            </a:r>
          </a:p>
          <a:p>
            <a:r>
              <a:rPr lang="en-US" altLang="en-US" i="1">
                <a:cs typeface="Times New Roman" panose="02020603050405020304" pitchFamily="18" charset="0"/>
              </a:rPr>
              <a:t>E(x) = 100*.5=50</a:t>
            </a:r>
          </a:p>
          <a:p>
            <a:r>
              <a:rPr lang="en-US" altLang="en-US" i="1">
                <a:cs typeface="Times New Roman" panose="02020603050405020304" pitchFamily="18" charset="0"/>
              </a:rPr>
              <a:t>Var(X) = 100*.5*.5 = 25</a:t>
            </a:r>
          </a:p>
          <a:p>
            <a:r>
              <a:rPr lang="en-US" altLang="en-US" i="1">
                <a:cs typeface="Times New Roman" panose="02020603050405020304" pitchFamily="18" charset="0"/>
              </a:rPr>
              <a:t>SD(X) = 5</a:t>
            </a:r>
          </a:p>
        </p:txBody>
      </p:sp>
    </p:spTree>
    <p:extLst>
      <p:ext uri="{BB962C8B-B14F-4D97-AF65-F5344CB8AC3E}">
        <p14:creationId xmlns:p14="http://schemas.microsoft.com/office/powerpoint/2010/main" val="2552413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en-US"/>
              <a:t>Things that follow a binomial distribution…</a:t>
            </a:r>
          </a:p>
        </p:txBody>
      </p:sp>
      <p:sp>
        <p:nvSpPr>
          <p:cNvPr id="269315" name="Rectangle 3"/>
          <p:cNvSpPr>
            <a:spLocks noGrp="1" noChangeArrowheads="1"/>
          </p:cNvSpPr>
          <p:nvPr>
            <p:ph type="body" idx="1"/>
          </p:nvPr>
        </p:nvSpPr>
        <p:spPr>
          <a:xfrm>
            <a:off x="2286000" y="2017713"/>
            <a:ext cx="8193088" cy="4114800"/>
          </a:xfrm>
        </p:spPr>
        <p:txBody>
          <a:bodyPr/>
          <a:lstStyle/>
          <a:p>
            <a:pPr>
              <a:buFont typeface="Wingdings" panose="05000000000000000000" pitchFamily="2" charset="2"/>
              <a:buNone/>
            </a:pPr>
            <a:r>
              <a:rPr lang="en-US" altLang="en-US"/>
              <a:t>Cohort study (or cross-sectional):</a:t>
            </a:r>
          </a:p>
          <a:p>
            <a:pPr lvl="1"/>
            <a:r>
              <a:rPr lang="en-US" altLang="en-US"/>
              <a:t>The number of exposed individuals in your sample that develop the disease</a:t>
            </a:r>
            <a:endParaRPr lang="en-US" altLang="en-US" baseline="-25000"/>
          </a:p>
          <a:p>
            <a:pPr lvl="1"/>
            <a:r>
              <a:rPr lang="en-US" altLang="en-US"/>
              <a:t>The number of unexposed individuals in your sample that develop the disease</a:t>
            </a:r>
          </a:p>
          <a:p>
            <a:pPr>
              <a:buFont typeface="Wingdings" panose="05000000000000000000" pitchFamily="2" charset="2"/>
              <a:buNone/>
            </a:pPr>
            <a:r>
              <a:rPr lang="en-US" altLang="en-US"/>
              <a:t>Case-control study:</a:t>
            </a:r>
          </a:p>
          <a:p>
            <a:pPr lvl="1"/>
            <a:r>
              <a:rPr lang="en-US" altLang="en-US"/>
              <a:t>The number of cases that have had the exposure</a:t>
            </a:r>
          </a:p>
          <a:p>
            <a:pPr lvl="1"/>
            <a:r>
              <a:rPr lang="en-US" altLang="en-US"/>
              <a:t>The number of controls that have had the exposure</a:t>
            </a:r>
          </a:p>
          <a:p>
            <a:pPr>
              <a:buFont typeface="Wingdings" panose="05000000000000000000" pitchFamily="2" charset="2"/>
              <a:buNone/>
            </a:pPr>
            <a:endParaRPr lang="en-US" altLang="en-US"/>
          </a:p>
        </p:txBody>
      </p:sp>
    </p:spTree>
    <p:extLst>
      <p:ext uri="{BB962C8B-B14F-4D97-AF65-F5344CB8AC3E}">
        <p14:creationId xmlns:p14="http://schemas.microsoft.com/office/powerpoint/2010/main" val="555051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 calcmode="lin" valueType="num">
                                      <p:cBhvr additive="base">
                                        <p:cTn id="7" dur="500" fill="hold"/>
                                        <p:tgtEl>
                                          <p:spTgt spid="269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9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9315">
                                            <p:txEl>
                                              <p:pRg st="1" end="1"/>
                                            </p:txEl>
                                          </p:spTgt>
                                        </p:tgtEl>
                                        <p:attrNameLst>
                                          <p:attrName>style.visibility</p:attrName>
                                        </p:attrNameLst>
                                      </p:cBhvr>
                                      <p:to>
                                        <p:strVal val="visible"/>
                                      </p:to>
                                    </p:set>
                                    <p:anim calcmode="lin" valueType="num">
                                      <p:cBhvr additive="base">
                                        <p:cTn id="11" dur="500" fill="hold"/>
                                        <p:tgtEl>
                                          <p:spTgt spid="2693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93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69315">
                                            <p:txEl>
                                              <p:pRg st="2" end="2"/>
                                            </p:txEl>
                                          </p:spTgt>
                                        </p:tgtEl>
                                        <p:attrNameLst>
                                          <p:attrName>style.visibility</p:attrName>
                                        </p:attrNameLst>
                                      </p:cBhvr>
                                      <p:to>
                                        <p:strVal val="visible"/>
                                      </p:to>
                                    </p:set>
                                    <p:anim calcmode="lin" valueType="num">
                                      <p:cBhvr additive="base">
                                        <p:cTn id="15" dur="500" fill="hold"/>
                                        <p:tgtEl>
                                          <p:spTgt spid="26931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69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69315">
                                            <p:txEl>
                                              <p:pRg st="3" end="3"/>
                                            </p:txEl>
                                          </p:spTgt>
                                        </p:tgtEl>
                                        <p:attrNameLst>
                                          <p:attrName>style.visibility</p:attrName>
                                        </p:attrNameLst>
                                      </p:cBhvr>
                                      <p:to>
                                        <p:strVal val="visible"/>
                                      </p:to>
                                    </p:set>
                                    <p:anim calcmode="lin" valueType="num">
                                      <p:cBhvr additive="base">
                                        <p:cTn id="21" dur="500" fill="hold"/>
                                        <p:tgtEl>
                                          <p:spTgt spid="26931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6931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69315">
                                            <p:txEl>
                                              <p:pRg st="4" end="4"/>
                                            </p:txEl>
                                          </p:spTgt>
                                        </p:tgtEl>
                                        <p:attrNameLst>
                                          <p:attrName>style.visibility</p:attrName>
                                        </p:attrNameLst>
                                      </p:cBhvr>
                                      <p:to>
                                        <p:strVal val="visible"/>
                                      </p:to>
                                    </p:set>
                                    <p:anim calcmode="lin" valueType="num">
                                      <p:cBhvr additive="base">
                                        <p:cTn id="25" dur="500" fill="hold"/>
                                        <p:tgtEl>
                                          <p:spTgt spid="2693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931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69315">
                                            <p:txEl>
                                              <p:pRg st="5" end="5"/>
                                            </p:txEl>
                                          </p:spTgt>
                                        </p:tgtEl>
                                        <p:attrNameLst>
                                          <p:attrName>style.visibility</p:attrName>
                                        </p:attrNameLst>
                                      </p:cBhvr>
                                      <p:to>
                                        <p:strVal val="visible"/>
                                      </p:to>
                                    </p:set>
                                    <p:anim calcmode="lin" valueType="num">
                                      <p:cBhvr additive="base">
                                        <p:cTn id="29" dur="500" fill="hold"/>
                                        <p:tgtEl>
                                          <p:spTgt spid="26931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6931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en-US"/>
              <a:t>Practice problems</a:t>
            </a:r>
          </a:p>
        </p:txBody>
      </p:sp>
      <p:sp>
        <p:nvSpPr>
          <p:cNvPr id="191491" name="Rectangle 3"/>
          <p:cNvSpPr>
            <a:spLocks noGrp="1" noChangeArrowheads="1"/>
          </p:cNvSpPr>
          <p:nvPr>
            <p:ph idx="1"/>
          </p:nvPr>
        </p:nvSpPr>
        <p:spPr/>
        <p:txBody>
          <a:bodyPr/>
          <a:lstStyle/>
          <a:p>
            <a:r>
              <a:rPr lang="en-US" altLang="en-US" sz="2400">
                <a:cs typeface="Times New Roman" panose="02020603050405020304" pitchFamily="18" charset="0"/>
              </a:rPr>
              <a:t>1.  You are performing a cohort study.  If the probability of developing disease in the exposed group is .05 for the study duration, then if you sample (randomly) 500 exposed people, how many do you expect to develop the disease?  Give a margin of error (+/- 1 standard deviation) for your estimate.</a:t>
            </a:r>
          </a:p>
          <a:p>
            <a:pPr>
              <a:buFont typeface="Wingdings" panose="05000000000000000000" pitchFamily="2" charset="2"/>
              <a:buNone/>
            </a:pPr>
            <a:endParaRPr lang="en-US" altLang="en-US" sz="2400">
              <a:cs typeface="Times New Roman" panose="02020603050405020304" pitchFamily="18" charset="0"/>
            </a:endParaRPr>
          </a:p>
          <a:p>
            <a:r>
              <a:rPr lang="en-US" altLang="en-US" sz="2400">
                <a:cs typeface="Times New Roman" panose="02020603050405020304" pitchFamily="18" charset="0"/>
              </a:rPr>
              <a:t>2. What’s the probability that </a:t>
            </a:r>
            <a:r>
              <a:rPr lang="en-US" altLang="en-US" sz="2400" b="1" u="sng">
                <a:cs typeface="Times New Roman" panose="02020603050405020304" pitchFamily="18" charset="0"/>
              </a:rPr>
              <a:t>at most</a:t>
            </a:r>
            <a:r>
              <a:rPr lang="en-US" altLang="en-US" sz="2400">
                <a:cs typeface="Times New Roman" panose="02020603050405020304" pitchFamily="18" charset="0"/>
              </a:rPr>
              <a:t> 10 exposed people develop the disease?</a:t>
            </a:r>
            <a:r>
              <a:rPr lang="en-US" altLang="en-US"/>
              <a:t> </a:t>
            </a:r>
          </a:p>
        </p:txBody>
      </p:sp>
    </p:spTree>
    <p:extLst>
      <p:ext uri="{BB962C8B-B14F-4D97-AF65-F5344CB8AC3E}">
        <p14:creationId xmlns:p14="http://schemas.microsoft.com/office/powerpoint/2010/main" val="3969723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US"/>
              <a:t>Answer</a:t>
            </a:r>
          </a:p>
        </p:txBody>
      </p:sp>
      <p:sp>
        <p:nvSpPr>
          <p:cNvPr id="192515" name="Rectangle 3"/>
          <p:cNvSpPr>
            <a:spLocks noGrp="1" noChangeArrowheads="1"/>
          </p:cNvSpPr>
          <p:nvPr>
            <p:ph idx="1"/>
          </p:nvPr>
        </p:nvSpPr>
        <p:spPr/>
        <p:txBody>
          <a:bodyPr/>
          <a:lstStyle/>
          <a:p>
            <a:pPr>
              <a:buFont typeface="Wingdings" panose="05000000000000000000" pitchFamily="2" charset="2"/>
              <a:buNone/>
            </a:pPr>
            <a:r>
              <a:rPr lang="en-US" altLang="en-US" sz="1800">
                <a:cs typeface="Times New Roman" panose="02020603050405020304" pitchFamily="18" charset="0"/>
              </a:rPr>
              <a:t>1.   You are performing a cohort study.  If the probability of developing disease in the exposed group is .05 for the study duration, then if you sample (randomly) 500 exposed people, how many do you expect to develop the disease?  Give a margin of error (+/- 1 standard deviation) for your estimate.</a:t>
            </a:r>
          </a:p>
          <a:p>
            <a:pPr>
              <a:buFont typeface="Wingdings" panose="05000000000000000000" pitchFamily="2" charset="2"/>
              <a:buNone/>
            </a:pPr>
            <a:r>
              <a:rPr lang="en-US" altLang="en-US">
                <a:latin typeface="Times" panose="02020603050405020304" pitchFamily="18" charset="0"/>
                <a:cs typeface="Times New Roman" panose="02020603050405020304" pitchFamily="18" charset="0"/>
              </a:rPr>
              <a:t>X ~ binomial (500, .05)</a:t>
            </a:r>
            <a:endParaRPr lang="en-US" altLang="en-US">
              <a:cs typeface="Times New Roman" panose="02020603050405020304" pitchFamily="18" charset="0"/>
            </a:endParaRPr>
          </a:p>
          <a:p>
            <a:pPr>
              <a:buFont typeface="Wingdings" panose="05000000000000000000" pitchFamily="2" charset="2"/>
              <a:buNone/>
            </a:pPr>
            <a:r>
              <a:rPr lang="en-US" altLang="en-US">
                <a:latin typeface="Times" panose="02020603050405020304" pitchFamily="18" charset="0"/>
                <a:cs typeface="Times New Roman" panose="02020603050405020304" pitchFamily="18" charset="0"/>
              </a:rPr>
              <a:t>E(X) = 500 (.05) = 25</a:t>
            </a:r>
            <a:endParaRPr lang="en-US" altLang="en-US">
              <a:cs typeface="Times New Roman" panose="02020603050405020304" pitchFamily="18" charset="0"/>
            </a:endParaRPr>
          </a:p>
          <a:p>
            <a:pPr>
              <a:buFont typeface="Wingdings" panose="05000000000000000000" pitchFamily="2" charset="2"/>
              <a:buNone/>
            </a:pPr>
            <a:r>
              <a:rPr lang="en-US" altLang="en-US">
                <a:latin typeface="Times" panose="02020603050405020304" pitchFamily="18" charset="0"/>
                <a:cs typeface="Times New Roman" panose="02020603050405020304" pitchFamily="18" charset="0"/>
              </a:rPr>
              <a:t>Var(X) = 500 (.05) (.95) = 23.75</a:t>
            </a:r>
            <a:endParaRPr lang="en-US" altLang="en-US">
              <a:cs typeface="Times New Roman" panose="02020603050405020304" pitchFamily="18" charset="0"/>
            </a:endParaRPr>
          </a:p>
          <a:p>
            <a:pPr>
              <a:buFont typeface="Wingdings" panose="05000000000000000000" pitchFamily="2" charset="2"/>
              <a:buNone/>
            </a:pPr>
            <a:r>
              <a:rPr lang="en-US" altLang="en-US">
                <a:latin typeface="Times" panose="02020603050405020304" pitchFamily="18" charset="0"/>
                <a:cs typeface="Times New Roman" panose="02020603050405020304" pitchFamily="18" charset="0"/>
              </a:rPr>
              <a:t>StdDev(X) = square root (23.75) = 4.87 </a:t>
            </a:r>
            <a:endParaRPr lang="en-US" altLang="en-US">
              <a:cs typeface="Times New Roman" panose="02020603050405020304" pitchFamily="18" charset="0"/>
            </a:endParaRPr>
          </a:p>
          <a:p>
            <a:pPr>
              <a:buFont typeface="Wingdings" panose="05000000000000000000" pitchFamily="2" charset="2"/>
              <a:buNone/>
            </a:pPr>
            <a:r>
              <a:rPr lang="en-US" altLang="en-US">
                <a:latin typeface="Times" panose="02020603050405020304" pitchFamily="18" charset="0"/>
                <a:cs typeface="Times New Roman" panose="02020603050405020304" pitchFamily="18" charset="0"/>
                <a:sym typeface="Symbol" panose="05050102010706020507" pitchFamily="18" charset="2"/>
              </a:rPr>
              <a:t></a:t>
            </a:r>
            <a:r>
              <a:rPr lang="en-US" altLang="en-US">
                <a:latin typeface="Times" panose="02020603050405020304" pitchFamily="18" charset="0"/>
                <a:cs typeface="Times New Roman" panose="02020603050405020304" pitchFamily="18" charset="0"/>
              </a:rPr>
              <a:t>25 </a:t>
            </a:r>
            <a:r>
              <a:rPr lang="en-US" altLang="en-US">
                <a:latin typeface="Times" panose="02020603050405020304" pitchFamily="18" charset="0"/>
                <a:cs typeface="Times New Roman" panose="02020603050405020304" pitchFamily="18" charset="0"/>
                <a:sym typeface="Symbol" panose="05050102010706020507" pitchFamily="18" charset="2"/>
              </a:rPr>
              <a:t></a:t>
            </a:r>
            <a:r>
              <a:rPr lang="en-US" altLang="en-US">
                <a:latin typeface="Times" panose="02020603050405020304" pitchFamily="18" charset="0"/>
                <a:cs typeface="Times New Roman" panose="02020603050405020304" pitchFamily="18" charset="0"/>
              </a:rPr>
              <a:t> 4.87</a:t>
            </a:r>
            <a:r>
              <a:rPr lang="en-US" altLang="en-US"/>
              <a:t> </a:t>
            </a:r>
          </a:p>
        </p:txBody>
      </p:sp>
    </p:spTree>
    <p:extLst>
      <p:ext uri="{BB962C8B-B14F-4D97-AF65-F5344CB8AC3E}">
        <p14:creationId xmlns:p14="http://schemas.microsoft.com/office/powerpoint/2010/main" val="4078009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2515">
                                            <p:txEl>
                                              <p:pRg st="1" end="1"/>
                                            </p:txEl>
                                          </p:spTgt>
                                        </p:tgtEl>
                                        <p:attrNameLst>
                                          <p:attrName>style.visibility</p:attrName>
                                        </p:attrNameLst>
                                      </p:cBhvr>
                                      <p:to>
                                        <p:strVal val="visible"/>
                                      </p:to>
                                    </p:set>
                                    <p:anim calcmode="lin" valueType="num">
                                      <p:cBhvr additive="base">
                                        <p:cTn id="13" dur="500" fill="hold"/>
                                        <p:tgtEl>
                                          <p:spTgt spid="192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2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2515">
                                            <p:txEl>
                                              <p:pRg st="2" end="2"/>
                                            </p:txEl>
                                          </p:spTgt>
                                        </p:tgtEl>
                                        <p:attrNameLst>
                                          <p:attrName>style.visibility</p:attrName>
                                        </p:attrNameLst>
                                      </p:cBhvr>
                                      <p:to>
                                        <p:strVal val="visible"/>
                                      </p:to>
                                    </p:set>
                                    <p:anim calcmode="lin" valueType="num">
                                      <p:cBhvr additive="base">
                                        <p:cTn id="19" dur="500" fill="hold"/>
                                        <p:tgtEl>
                                          <p:spTgt spid="192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2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2515">
                                            <p:txEl>
                                              <p:pRg st="3" end="3"/>
                                            </p:txEl>
                                          </p:spTgt>
                                        </p:tgtEl>
                                        <p:attrNameLst>
                                          <p:attrName>style.visibility</p:attrName>
                                        </p:attrNameLst>
                                      </p:cBhvr>
                                      <p:to>
                                        <p:strVal val="visible"/>
                                      </p:to>
                                    </p:set>
                                    <p:anim calcmode="lin" valueType="num">
                                      <p:cBhvr additive="base">
                                        <p:cTn id="25" dur="500" fill="hold"/>
                                        <p:tgtEl>
                                          <p:spTgt spid="1925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2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2515">
                                            <p:txEl>
                                              <p:pRg st="4" end="4"/>
                                            </p:txEl>
                                          </p:spTgt>
                                        </p:tgtEl>
                                        <p:attrNameLst>
                                          <p:attrName>style.visibility</p:attrName>
                                        </p:attrNameLst>
                                      </p:cBhvr>
                                      <p:to>
                                        <p:strVal val="visible"/>
                                      </p:to>
                                    </p:set>
                                    <p:anim calcmode="lin" valueType="num">
                                      <p:cBhvr additive="base">
                                        <p:cTn id="31" dur="500" fill="hold"/>
                                        <p:tgtEl>
                                          <p:spTgt spid="1925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25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2515">
                                            <p:txEl>
                                              <p:pRg st="5" end="5"/>
                                            </p:txEl>
                                          </p:spTgt>
                                        </p:tgtEl>
                                        <p:attrNameLst>
                                          <p:attrName>style.visibility</p:attrName>
                                        </p:attrNameLst>
                                      </p:cBhvr>
                                      <p:to>
                                        <p:strVal val="visible"/>
                                      </p:to>
                                    </p:set>
                                    <p:anim calcmode="lin" valueType="num">
                                      <p:cBhvr additive="base">
                                        <p:cTn id="37" dur="500" fill="hold"/>
                                        <p:tgtEl>
                                          <p:spTgt spid="1925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251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en-US"/>
              <a:t>Answer</a:t>
            </a:r>
          </a:p>
        </p:txBody>
      </p:sp>
      <p:sp>
        <p:nvSpPr>
          <p:cNvPr id="194563" name="Rectangle 3"/>
          <p:cNvSpPr>
            <a:spLocks noGrp="1" noChangeArrowheads="1"/>
          </p:cNvSpPr>
          <p:nvPr>
            <p:ph idx="1"/>
          </p:nvPr>
        </p:nvSpPr>
        <p:spPr>
          <a:xfrm>
            <a:off x="2706688" y="2017714"/>
            <a:ext cx="7772400" cy="1030287"/>
          </a:xfrm>
        </p:spPr>
        <p:txBody>
          <a:bodyPr/>
          <a:lstStyle/>
          <a:p>
            <a:pPr>
              <a:buFont typeface="Wingdings" panose="05000000000000000000" pitchFamily="2" charset="2"/>
              <a:buNone/>
            </a:pPr>
            <a:r>
              <a:rPr lang="en-US" altLang="en-US" sz="2400">
                <a:cs typeface="Times New Roman" panose="02020603050405020304" pitchFamily="18" charset="0"/>
              </a:rPr>
              <a:t>2. What’s the probability that </a:t>
            </a:r>
            <a:r>
              <a:rPr lang="en-US" altLang="en-US" sz="2400" b="1" u="sng">
                <a:cs typeface="Times New Roman" panose="02020603050405020304" pitchFamily="18" charset="0"/>
              </a:rPr>
              <a:t>at most</a:t>
            </a:r>
            <a:r>
              <a:rPr lang="en-US" altLang="en-US" sz="2400">
                <a:cs typeface="Times New Roman" panose="02020603050405020304" pitchFamily="18" charset="0"/>
              </a:rPr>
              <a:t> 10 exposed subjects develop the disease?</a:t>
            </a:r>
            <a:r>
              <a:rPr lang="en-US" altLang="en-US"/>
              <a:t> </a:t>
            </a:r>
          </a:p>
        </p:txBody>
      </p:sp>
      <p:graphicFrame>
        <p:nvGraphicFramePr>
          <p:cNvPr id="194564" name="Object 4"/>
          <p:cNvGraphicFramePr>
            <a:graphicFrameLocks noChangeAspect="1"/>
          </p:cNvGraphicFramePr>
          <p:nvPr/>
        </p:nvGraphicFramePr>
        <p:xfrm>
          <a:off x="1981201" y="5029201"/>
          <a:ext cx="7859713" cy="638175"/>
        </p:xfrm>
        <a:graphic>
          <a:graphicData uri="http://schemas.openxmlformats.org/presentationml/2006/ole">
            <mc:AlternateContent xmlns:mc="http://schemas.openxmlformats.org/markup-compatibility/2006">
              <mc:Choice xmlns:v="urn:schemas-microsoft-com:vml" Requires="v">
                <p:oleObj spid="_x0000_s103427" name="Equation" r:id="rId3" imgW="5041800" imgH="406080" progId="Equation.3">
                  <p:embed/>
                </p:oleObj>
              </mc:Choice>
              <mc:Fallback>
                <p:oleObj name="Equation" r:id="rId3" imgW="504180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5029201"/>
                        <a:ext cx="7859713" cy="638175"/>
                      </a:xfrm>
                      <a:prstGeom prst="rect">
                        <a:avLst/>
                      </a:prstGeom>
                      <a:solidFill>
                        <a:srgbClr val="CCFFFF"/>
                      </a:solidFill>
                      <a:ln w="9525">
                        <a:solidFill>
                          <a:schemeClr val="tx1"/>
                        </a:solidFill>
                        <a:miter lim="800000"/>
                        <a:headEnd/>
                        <a:tailEnd/>
                      </a:ln>
                    </p:spPr>
                  </p:pic>
                </p:oleObj>
              </mc:Fallback>
            </mc:AlternateContent>
          </a:graphicData>
        </a:graphic>
      </p:graphicFrame>
      <p:sp>
        <p:nvSpPr>
          <p:cNvPr id="194566" name="Rectangle 6"/>
          <p:cNvSpPr>
            <a:spLocks noChangeArrowheads="1"/>
          </p:cNvSpPr>
          <p:nvPr/>
        </p:nvSpPr>
        <p:spPr bwMode="auto">
          <a:xfrm>
            <a:off x="1828800" y="3200401"/>
            <a:ext cx="914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000">
                <a:latin typeface="Times" panose="02020603050405020304" pitchFamily="18" charset="0"/>
                <a:cs typeface="Times New Roman" panose="02020603050405020304" pitchFamily="18" charset="0"/>
              </a:rPr>
              <a:t>This is asking for a CUMULATIVE PROBABILITY: the probability of 0 getting the disease or 1 or 2 or 3 or 4 or up to 10.</a:t>
            </a:r>
            <a:endParaRPr lang="en-US" altLang="en-US" sz="2000">
              <a:cs typeface="Times New Roman" panose="02020603050405020304" pitchFamily="18" charset="0"/>
            </a:endParaRPr>
          </a:p>
          <a:p>
            <a:r>
              <a:rPr lang="en-US" altLang="en-US" sz="2000">
                <a:latin typeface="Times" panose="02020603050405020304" pitchFamily="18" charset="0"/>
                <a:cs typeface="Times New Roman" panose="02020603050405020304" pitchFamily="18" charset="0"/>
              </a:rPr>
              <a:t> </a:t>
            </a:r>
            <a:endParaRPr lang="en-US" altLang="en-US" sz="2000">
              <a:cs typeface="Times New Roman" panose="02020603050405020304" pitchFamily="18" charset="0"/>
            </a:endParaRPr>
          </a:p>
          <a:p>
            <a:r>
              <a:rPr lang="en-US" altLang="en-US" sz="2000">
                <a:latin typeface="Times" panose="02020603050405020304" pitchFamily="18" charset="0"/>
                <a:cs typeface="Times New Roman" panose="02020603050405020304" pitchFamily="18" charset="0"/>
              </a:rPr>
              <a:t>P(X≤10) = P(X=0) + P(X=1) + P(X=2) + P(X=3) + P(X=4)+….+ P(X=10)=</a:t>
            </a:r>
            <a:r>
              <a:rPr lang="en-US" altLang="en-US" sz="2000"/>
              <a:t> </a:t>
            </a:r>
            <a:endParaRPr lang="en-US" altLang="en-US" sz="2000">
              <a:latin typeface="Times New Roman" panose="02020603050405020304" pitchFamily="18" charset="0"/>
            </a:endParaRPr>
          </a:p>
        </p:txBody>
      </p:sp>
      <p:sp>
        <p:nvSpPr>
          <p:cNvPr id="194567" name="Rectangle 7"/>
          <p:cNvSpPr>
            <a:spLocks noChangeArrowheads="1"/>
          </p:cNvSpPr>
          <p:nvPr/>
        </p:nvSpPr>
        <p:spPr bwMode="auto">
          <a:xfrm>
            <a:off x="2133600" y="6019800"/>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a:latin typeface="Times" panose="02020603050405020304" pitchFamily="18" charset="0"/>
                <a:cs typeface="Times New Roman" panose="02020603050405020304" pitchFamily="18" charset="0"/>
              </a:rPr>
              <a:t> (we’ll learn how to approximate this long sum next week)</a:t>
            </a:r>
            <a:r>
              <a:rPr lang="en-US" altLang="en-US" sz="1100"/>
              <a:t> </a:t>
            </a: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1121749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6">
                                            <p:txEl>
                                              <p:pRg st="0" end="0"/>
                                            </p:txEl>
                                          </p:spTgt>
                                        </p:tgtEl>
                                        <p:attrNameLst>
                                          <p:attrName>style.visibility</p:attrName>
                                        </p:attrNameLst>
                                      </p:cBhvr>
                                      <p:to>
                                        <p:strVal val="visible"/>
                                      </p:to>
                                    </p:set>
                                    <p:anim calcmode="lin" valueType="num">
                                      <p:cBhvr additive="base">
                                        <p:cTn id="7" dur="500" fill="hold"/>
                                        <p:tgtEl>
                                          <p:spTgt spid="1945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66">
                                            <p:txEl>
                                              <p:pRg st="1" end="1"/>
                                            </p:txEl>
                                          </p:spTgt>
                                        </p:tgtEl>
                                        <p:attrNameLst>
                                          <p:attrName>style.visibility</p:attrName>
                                        </p:attrNameLst>
                                      </p:cBhvr>
                                      <p:to>
                                        <p:strVal val="visible"/>
                                      </p:to>
                                    </p:set>
                                    <p:anim calcmode="lin" valueType="num">
                                      <p:cBhvr additive="base">
                                        <p:cTn id="13" dur="500" fill="hold"/>
                                        <p:tgtEl>
                                          <p:spTgt spid="1945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66">
                                            <p:txEl>
                                              <p:pRg st="2" end="2"/>
                                            </p:txEl>
                                          </p:spTgt>
                                        </p:tgtEl>
                                        <p:attrNameLst>
                                          <p:attrName>style.visibility</p:attrName>
                                        </p:attrNameLst>
                                      </p:cBhvr>
                                      <p:to>
                                        <p:strVal val="visible"/>
                                      </p:to>
                                    </p:set>
                                    <p:anim calcmode="lin" valueType="num">
                                      <p:cBhvr additive="base">
                                        <p:cTn id="19" dur="500" fill="hold"/>
                                        <p:tgtEl>
                                          <p:spTgt spid="1945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4564"/>
                                        </p:tgtEl>
                                        <p:attrNameLst>
                                          <p:attrName>style.visibility</p:attrName>
                                        </p:attrNameLst>
                                      </p:cBhvr>
                                      <p:to>
                                        <p:strVal val="visible"/>
                                      </p:to>
                                    </p:set>
                                    <p:anim calcmode="lin" valueType="num">
                                      <p:cBhvr additive="base">
                                        <p:cTn id="25" dur="500" fill="hold"/>
                                        <p:tgtEl>
                                          <p:spTgt spid="194564"/>
                                        </p:tgtEl>
                                        <p:attrNameLst>
                                          <p:attrName>ppt_x</p:attrName>
                                        </p:attrNameLst>
                                      </p:cBhvr>
                                      <p:tavLst>
                                        <p:tav tm="0">
                                          <p:val>
                                            <p:strVal val="0-#ppt_w/2"/>
                                          </p:val>
                                        </p:tav>
                                        <p:tav tm="100000">
                                          <p:val>
                                            <p:strVal val="#ppt_x"/>
                                          </p:val>
                                        </p:tav>
                                      </p:tavLst>
                                    </p:anim>
                                    <p:anim calcmode="lin" valueType="num">
                                      <p:cBhvr additive="base">
                                        <p:cTn id="26" dur="500" fill="hold"/>
                                        <p:tgtEl>
                                          <p:spTgt spid="19456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567"/>
                                        </p:tgtEl>
                                        <p:attrNameLst>
                                          <p:attrName>style.visibility</p:attrName>
                                        </p:attrNameLst>
                                      </p:cBhvr>
                                      <p:to>
                                        <p:strVal val="visible"/>
                                      </p:to>
                                    </p:set>
                                    <p:anim calcmode="lin" valueType="num">
                                      <p:cBhvr additive="base">
                                        <p:cTn id="31" dur="500" fill="hold"/>
                                        <p:tgtEl>
                                          <p:spTgt spid="194567"/>
                                        </p:tgtEl>
                                        <p:attrNameLst>
                                          <p:attrName>ppt_x</p:attrName>
                                        </p:attrNameLst>
                                      </p:cBhvr>
                                      <p:tavLst>
                                        <p:tav tm="0">
                                          <p:val>
                                            <p:strVal val="0-#ppt_w/2"/>
                                          </p:val>
                                        </p:tav>
                                        <p:tav tm="100000">
                                          <p:val>
                                            <p:strVal val="#ppt_x"/>
                                          </p:val>
                                        </p:tav>
                                      </p:tavLst>
                                    </p:anim>
                                    <p:anim calcmode="lin" valueType="num">
                                      <p:cBhvr additive="base">
                                        <p:cTn id="32" dur="500" fill="hold"/>
                                        <p:tgtEl>
                                          <p:spTgt spid="1945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build="p" autoUpdateAnimBg="0"/>
      <p:bldP spid="19456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40" name="Rectangle 4"/>
          <p:cNvSpPr>
            <a:spLocks noGrp="1" noChangeArrowheads="1"/>
          </p:cNvSpPr>
          <p:nvPr>
            <p:ph idx="1"/>
          </p:nvPr>
        </p:nvSpPr>
        <p:spPr>
          <a:xfrm>
            <a:off x="1981200" y="2017713"/>
            <a:ext cx="8497888" cy="4114800"/>
          </a:xfrm>
        </p:spPr>
        <p:txBody>
          <a:bodyPr/>
          <a:lstStyle/>
          <a:p>
            <a:pPr>
              <a:buFont typeface="Wingdings" panose="05000000000000000000" pitchFamily="2" charset="2"/>
              <a:buNone/>
            </a:pPr>
            <a:r>
              <a:rPr lang="en-US" altLang="en-US" sz="2000">
                <a:cs typeface="Times New Roman" panose="02020603050405020304" pitchFamily="18" charset="0"/>
              </a:rPr>
              <a:t>You’ll rarely calculate the binomial by hand.  However, it is good to know how to …</a:t>
            </a:r>
          </a:p>
          <a:p>
            <a:pPr>
              <a:buFont typeface="Wingdings" panose="05000000000000000000" pitchFamily="2" charset="2"/>
              <a:buNone/>
            </a:pPr>
            <a:r>
              <a:rPr lang="en-US" altLang="en-US" sz="2000" b="1" u="sng">
                <a:latin typeface="Times New Roman" panose="02020603050405020304" pitchFamily="18" charset="0"/>
                <a:cs typeface="Times New Roman" panose="02020603050405020304" pitchFamily="18" charset="0"/>
              </a:rPr>
              <a:t>Pascal’s Triangle Trick for calculating binomial coefficients </a:t>
            </a:r>
            <a:endParaRPr lang="en-US" altLang="en-US" sz="2000">
              <a:cs typeface="Times New Roman" panose="02020603050405020304" pitchFamily="18" charset="0"/>
            </a:endParaRPr>
          </a:p>
          <a:p>
            <a:pPr>
              <a:buFont typeface="Wingdings" panose="05000000000000000000" pitchFamily="2" charset="2"/>
              <a:buNone/>
            </a:pPr>
            <a:r>
              <a:rPr lang="en-US" altLang="en-US" sz="2000">
                <a:cs typeface="Times New Roman" panose="02020603050405020304" pitchFamily="18" charset="0"/>
              </a:rPr>
              <a:t>	Recall from math in your past that Pascal’s Triangle is used to get the coefficients for </a:t>
            </a:r>
            <a:r>
              <a:rPr lang="en-US" altLang="en-US" sz="2000" u="sng">
                <a:cs typeface="Times New Roman" panose="02020603050405020304" pitchFamily="18" charset="0"/>
              </a:rPr>
              <a:t>binomial expansion</a:t>
            </a:r>
            <a:r>
              <a:rPr lang="en-US" altLang="en-US" sz="2000">
                <a:cs typeface="Times New Roman" panose="02020603050405020304" pitchFamily="18" charset="0"/>
              </a:rPr>
              <a:t>…</a:t>
            </a:r>
          </a:p>
          <a:p>
            <a:pPr>
              <a:buFont typeface="Wingdings" panose="05000000000000000000" pitchFamily="2" charset="2"/>
              <a:buNone/>
            </a:pPr>
            <a:r>
              <a:rPr lang="en-US" altLang="en-US" sz="2000">
                <a:cs typeface="Times New Roman" panose="02020603050405020304" pitchFamily="18" charset="0"/>
              </a:rPr>
              <a:t>	For example, to expand: (p + q)</a:t>
            </a:r>
            <a:r>
              <a:rPr lang="en-US" altLang="en-US" sz="2000" baseline="30000">
                <a:latin typeface="Times" panose="02020603050405020304" pitchFamily="18" charset="0"/>
                <a:cs typeface="Times New Roman" panose="02020603050405020304" pitchFamily="18" charset="0"/>
              </a:rPr>
              <a:t>5 </a:t>
            </a:r>
            <a:endParaRPr lang="en-US" altLang="en-US" sz="2000">
              <a:cs typeface="Times New Roman" panose="02020603050405020304" pitchFamily="18" charset="0"/>
            </a:endParaRPr>
          </a:p>
          <a:p>
            <a:pPr>
              <a:buFont typeface="Wingdings" panose="05000000000000000000" pitchFamily="2" charset="2"/>
              <a:buNone/>
            </a:pPr>
            <a:r>
              <a:rPr lang="en-US" altLang="en-US" sz="2000">
                <a:cs typeface="Times New Roman" panose="02020603050405020304" pitchFamily="18" charset="0"/>
              </a:rPr>
              <a:t>	The powers follow a set pattern: p</a:t>
            </a:r>
            <a:r>
              <a:rPr lang="en-US" altLang="en-US" sz="2000" baseline="30000">
                <a:latin typeface="Times" panose="02020603050405020304" pitchFamily="18" charset="0"/>
                <a:cs typeface="Times New Roman" panose="02020603050405020304" pitchFamily="18" charset="0"/>
              </a:rPr>
              <a:t>5</a:t>
            </a:r>
            <a:r>
              <a:rPr lang="en-US" altLang="en-US" sz="2000">
                <a:cs typeface="Times New Roman" panose="02020603050405020304" pitchFamily="18" charset="0"/>
              </a:rPr>
              <a:t> + p</a:t>
            </a:r>
            <a:r>
              <a:rPr lang="en-US" altLang="en-US" sz="2000" baseline="30000">
                <a:latin typeface="Times" panose="02020603050405020304" pitchFamily="18" charset="0"/>
                <a:cs typeface="Times New Roman" panose="02020603050405020304" pitchFamily="18" charset="0"/>
              </a:rPr>
              <a:t>4</a:t>
            </a:r>
            <a:r>
              <a:rPr lang="en-US" altLang="en-US" sz="2000">
                <a:cs typeface="Times New Roman" panose="02020603050405020304" pitchFamily="18" charset="0"/>
              </a:rPr>
              <a:t>q</a:t>
            </a:r>
            <a:r>
              <a:rPr lang="en-US" altLang="en-US" sz="2000" baseline="30000">
                <a:latin typeface="Times" panose="02020603050405020304" pitchFamily="18" charset="0"/>
                <a:cs typeface="Times New Roman" panose="02020603050405020304" pitchFamily="18" charset="0"/>
              </a:rPr>
              <a:t>1</a:t>
            </a:r>
            <a:r>
              <a:rPr lang="en-US" altLang="en-US" sz="2000">
                <a:cs typeface="Times New Roman" panose="02020603050405020304" pitchFamily="18" charset="0"/>
              </a:rPr>
              <a:t> + p</a:t>
            </a:r>
            <a:r>
              <a:rPr lang="en-US" altLang="en-US" sz="2000" baseline="30000">
                <a:latin typeface="Times" panose="02020603050405020304" pitchFamily="18" charset="0"/>
                <a:cs typeface="Times New Roman" panose="02020603050405020304" pitchFamily="18" charset="0"/>
              </a:rPr>
              <a:t>3</a:t>
            </a:r>
            <a:r>
              <a:rPr lang="en-US" altLang="en-US" sz="2000">
                <a:cs typeface="Times New Roman" panose="02020603050405020304" pitchFamily="18" charset="0"/>
              </a:rPr>
              <a:t>q</a:t>
            </a:r>
            <a:r>
              <a:rPr lang="en-US" altLang="en-US" sz="2000" baseline="30000">
                <a:latin typeface="Times" panose="02020603050405020304" pitchFamily="18" charset="0"/>
                <a:cs typeface="Times New Roman" panose="02020603050405020304" pitchFamily="18" charset="0"/>
              </a:rPr>
              <a:t>2</a:t>
            </a:r>
            <a:r>
              <a:rPr lang="en-US" altLang="en-US" sz="2000">
                <a:cs typeface="Times New Roman" panose="02020603050405020304" pitchFamily="18" charset="0"/>
              </a:rPr>
              <a:t> + p</a:t>
            </a:r>
            <a:r>
              <a:rPr lang="en-US" altLang="en-US" sz="2000" baseline="30000">
                <a:latin typeface="Times" panose="02020603050405020304" pitchFamily="18" charset="0"/>
                <a:cs typeface="Times New Roman" panose="02020603050405020304" pitchFamily="18" charset="0"/>
              </a:rPr>
              <a:t>2</a:t>
            </a:r>
            <a:r>
              <a:rPr lang="en-US" altLang="en-US" sz="2000">
                <a:cs typeface="Times New Roman" panose="02020603050405020304" pitchFamily="18" charset="0"/>
              </a:rPr>
              <a:t>q</a:t>
            </a:r>
            <a:r>
              <a:rPr lang="en-US" altLang="en-US" sz="2000" baseline="30000">
                <a:latin typeface="Times" panose="02020603050405020304" pitchFamily="18" charset="0"/>
                <a:cs typeface="Times New Roman" panose="02020603050405020304" pitchFamily="18" charset="0"/>
              </a:rPr>
              <a:t>3</a:t>
            </a:r>
            <a:r>
              <a:rPr lang="en-US" altLang="en-US" sz="2000">
                <a:latin typeface="Times" panose="02020603050405020304" pitchFamily="18" charset="0"/>
                <a:cs typeface="Times New Roman" panose="02020603050405020304" pitchFamily="18" charset="0"/>
              </a:rPr>
              <a:t>+ </a:t>
            </a:r>
            <a:r>
              <a:rPr lang="en-US" altLang="en-US" sz="2000">
                <a:cs typeface="Times New Roman" panose="02020603050405020304" pitchFamily="18" charset="0"/>
              </a:rPr>
              <a:t>p</a:t>
            </a:r>
            <a:r>
              <a:rPr lang="en-US" altLang="en-US" sz="2000" baseline="30000">
                <a:latin typeface="Times" panose="02020603050405020304" pitchFamily="18" charset="0"/>
                <a:cs typeface="Times New Roman" panose="02020603050405020304" pitchFamily="18" charset="0"/>
              </a:rPr>
              <a:t>1</a:t>
            </a:r>
            <a:r>
              <a:rPr lang="en-US" altLang="en-US" sz="2000">
                <a:cs typeface="Times New Roman" panose="02020603050405020304" pitchFamily="18" charset="0"/>
              </a:rPr>
              <a:t>q</a:t>
            </a:r>
            <a:r>
              <a:rPr lang="en-US" altLang="en-US" sz="2000" baseline="30000">
                <a:latin typeface="Times" panose="02020603050405020304" pitchFamily="18" charset="0"/>
                <a:cs typeface="Times New Roman" panose="02020603050405020304" pitchFamily="18" charset="0"/>
              </a:rPr>
              <a:t>4</a:t>
            </a:r>
            <a:r>
              <a:rPr lang="en-US" altLang="en-US" sz="2000">
                <a:cs typeface="Times New Roman" panose="02020603050405020304" pitchFamily="18" charset="0"/>
              </a:rPr>
              <a:t>+ q</a:t>
            </a:r>
            <a:r>
              <a:rPr lang="en-US" altLang="en-US" sz="2000" baseline="30000">
                <a:latin typeface="Times" panose="02020603050405020304" pitchFamily="18" charset="0"/>
                <a:cs typeface="Times New Roman" panose="02020603050405020304" pitchFamily="18" charset="0"/>
              </a:rPr>
              <a:t>5</a:t>
            </a:r>
            <a:endParaRPr lang="en-US" altLang="en-US" sz="2000">
              <a:cs typeface="Times New Roman" panose="02020603050405020304" pitchFamily="18" charset="0"/>
            </a:endParaRPr>
          </a:p>
          <a:p>
            <a:pPr>
              <a:buFont typeface="Wingdings" panose="05000000000000000000" pitchFamily="2" charset="2"/>
              <a:buNone/>
            </a:pPr>
            <a:r>
              <a:rPr lang="en-US" altLang="en-US" sz="2000">
                <a:cs typeface="Times New Roman" panose="02020603050405020304" pitchFamily="18" charset="0"/>
              </a:rPr>
              <a:t>	But what are the coefficients? </a:t>
            </a:r>
          </a:p>
          <a:p>
            <a:pPr lvl="1"/>
            <a:r>
              <a:rPr lang="en-US" altLang="en-US" sz="1800">
                <a:cs typeface="Times New Roman" panose="02020603050405020304" pitchFamily="18" charset="0"/>
              </a:rPr>
              <a:t>Use Pascal’s Magic Triangle…</a:t>
            </a:r>
          </a:p>
        </p:txBody>
      </p:sp>
      <p:sp>
        <p:nvSpPr>
          <p:cNvPr id="193542" name="Rectangle 6"/>
          <p:cNvSpPr>
            <a:spLocks noGrp="1" noChangeArrowheads="1"/>
          </p:cNvSpPr>
          <p:nvPr>
            <p:ph type="title"/>
          </p:nvPr>
        </p:nvSpPr>
        <p:spPr>
          <a:noFill/>
          <a:ln/>
        </p:spPr>
        <p:txBody>
          <a:bodyPr/>
          <a:lstStyle/>
          <a:p>
            <a:r>
              <a:rPr lang="en-US" altLang="en-US"/>
              <a:t>A brief distraction: Pascal’s Triangle Trick </a:t>
            </a:r>
          </a:p>
        </p:txBody>
      </p:sp>
    </p:spTree>
    <p:extLst>
      <p:ext uri="{BB962C8B-B14F-4D97-AF65-F5344CB8AC3E}">
        <p14:creationId xmlns:p14="http://schemas.microsoft.com/office/powerpoint/2010/main" val="1392430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540">
                                            <p:txEl>
                                              <p:pRg st="0" end="0"/>
                                            </p:txEl>
                                          </p:spTgt>
                                        </p:tgtEl>
                                        <p:attrNameLst>
                                          <p:attrName>style.visibility</p:attrName>
                                        </p:attrNameLst>
                                      </p:cBhvr>
                                      <p:to>
                                        <p:strVal val="visible"/>
                                      </p:to>
                                    </p:set>
                                    <p:anim calcmode="lin" valueType="num">
                                      <p:cBhvr additive="base">
                                        <p:cTn id="7" dur="500" fill="hold"/>
                                        <p:tgtEl>
                                          <p:spTgt spid="1935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3540">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3540">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3540">
                                            <p:txEl>
                                              <p:pRg st="1" end="1"/>
                                            </p:txEl>
                                          </p:spTgt>
                                        </p:tgtEl>
                                        <p:attrNameLst>
                                          <p:attrName>style.visibility</p:attrName>
                                        </p:attrNameLst>
                                      </p:cBhvr>
                                      <p:to>
                                        <p:strVal val="visible"/>
                                      </p:to>
                                    </p:set>
                                    <p:anim calcmode="lin" valueType="num">
                                      <p:cBhvr additive="base">
                                        <p:cTn id="13" dur="500" fill="hold"/>
                                        <p:tgtEl>
                                          <p:spTgt spid="19354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3540">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3540">
                                            <p:txEl>
                                              <p:pRg st="1" end="1"/>
                                            </p:txEl>
                                          </p:spTgt>
                                        </p:tgtEl>
                                        <p:attrNameLst>
                                          <p:attrName>ppt_c</p:attrName>
                                        </p:attrNameLst>
                                      </p:cBhvr>
                                      <p:to>
                                        <a:schemeClr val="accent1"/>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3540">
                                            <p:txEl>
                                              <p:pRg st="2" end="2"/>
                                            </p:txEl>
                                          </p:spTgt>
                                        </p:tgtEl>
                                        <p:attrNameLst>
                                          <p:attrName>style.visibility</p:attrName>
                                        </p:attrNameLst>
                                      </p:cBhvr>
                                      <p:to>
                                        <p:strVal val="visible"/>
                                      </p:to>
                                    </p:set>
                                    <p:anim calcmode="lin" valueType="num">
                                      <p:cBhvr additive="base">
                                        <p:cTn id="19" dur="500" fill="hold"/>
                                        <p:tgtEl>
                                          <p:spTgt spid="19354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3540">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3540">
                                            <p:txEl>
                                              <p:pRg st="2" end="2"/>
                                            </p:txEl>
                                          </p:spTgt>
                                        </p:tgtEl>
                                        <p:attrNameLst>
                                          <p:attrName>ppt_c</p:attrName>
                                        </p:attrNameLst>
                                      </p:cBhvr>
                                      <p:to>
                                        <a:schemeClr val="accent1"/>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3540">
                                            <p:txEl>
                                              <p:pRg st="3" end="3"/>
                                            </p:txEl>
                                          </p:spTgt>
                                        </p:tgtEl>
                                        <p:attrNameLst>
                                          <p:attrName>style.visibility</p:attrName>
                                        </p:attrNameLst>
                                      </p:cBhvr>
                                      <p:to>
                                        <p:strVal val="visible"/>
                                      </p:to>
                                    </p:set>
                                    <p:anim calcmode="lin" valueType="num">
                                      <p:cBhvr additive="base">
                                        <p:cTn id="25" dur="500" fill="hold"/>
                                        <p:tgtEl>
                                          <p:spTgt spid="19354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3540">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3540">
                                            <p:txEl>
                                              <p:pRg st="3" end="3"/>
                                            </p:txEl>
                                          </p:spTgt>
                                        </p:tgtEl>
                                        <p:attrNameLst>
                                          <p:attrName>ppt_c</p:attrName>
                                        </p:attrNameLst>
                                      </p:cBhvr>
                                      <p:to>
                                        <a:schemeClr val="accent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3540">
                                            <p:txEl>
                                              <p:pRg st="4" end="4"/>
                                            </p:txEl>
                                          </p:spTgt>
                                        </p:tgtEl>
                                        <p:attrNameLst>
                                          <p:attrName>style.visibility</p:attrName>
                                        </p:attrNameLst>
                                      </p:cBhvr>
                                      <p:to>
                                        <p:strVal val="visible"/>
                                      </p:to>
                                    </p:set>
                                    <p:anim calcmode="lin" valueType="num">
                                      <p:cBhvr additive="base">
                                        <p:cTn id="31" dur="500" fill="hold"/>
                                        <p:tgtEl>
                                          <p:spTgt spid="19354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3540">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3540">
                                            <p:txEl>
                                              <p:pRg st="4" end="4"/>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3540">
                                            <p:txEl>
                                              <p:pRg st="5" end="5"/>
                                            </p:txEl>
                                          </p:spTgt>
                                        </p:tgtEl>
                                        <p:attrNameLst>
                                          <p:attrName>style.visibility</p:attrName>
                                        </p:attrNameLst>
                                      </p:cBhvr>
                                      <p:to>
                                        <p:strVal val="visible"/>
                                      </p:to>
                                    </p:set>
                                    <p:anim calcmode="lin" valueType="num">
                                      <p:cBhvr additive="base">
                                        <p:cTn id="37" dur="500" fill="hold"/>
                                        <p:tgtEl>
                                          <p:spTgt spid="19354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3540">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3540">
                                            <p:txEl>
                                              <p:pRg st="5" end="5"/>
                                            </p:txEl>
                                          </p:spTgt>
                                        </p:tgtEl>
                                        <p:attrNameLst>
                                          <p:attrName>ppt_c</p:attrName>
                                        </p:attrNameLst>
                                      </p:cBhvr>
                                      <p:to>
                                        <a:schemeClr val="accent1"/>
                                      </p:to>
                                    </p:animClr>
                                  </p:subTnLst>
                                </p:cTn>
                              </p:par>
                              <p:par>
                                <p:cTn id="39" presetID="2" presetClass="entr" presetSubtype="8" fill="hold" grpId="0" nodeType="withEffect">
                                  <p:stCondLst>
                                    <p:cond delay="0"/>
                                  </p:stCondLst>
                                  <p:childTnLst>
                                    <p:set>
                                      <p:cBhvr>
                                        <p:cTn id="40" dur="1" fill="hold">
                                          <p:stCondLst>
                                            <p:cond delay="0"/>
                                          </p:stCondLst>
                                        </p:cTn>
                                        <p:tgtEl>
                                          <p:spTgt spid="193540">
                                            <p:txEl>
                                              <p:pRg st="6" end="6"/>
                                            </p:txEl>
                                          </p:spTgt>
                                        </p:tgtEl>
                                        <p:attrNameLst>
                                          <p:attrName>style.visibility</p:attrName>
                                        </p:attrNameLst>
                                      </p:cBhvr>
                                      <p:to>
                                        <p:strVal val="visible"/>
                                      </p:to>
                                    </p:set>
                                    <p:anim calcmode="lin" valueType="num">
                                      <p:cBhvr additive="base">
                                        <p:cTn id="41" dur="500" fill="hold"/>
                                        <p:tgtEl>
                                          <p:spTgt spid="193540">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93540">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3540">
                                            <p:txEl>
                                              <p:pRg st="6" end="6"/>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a:xfrm>
            <a:off x="2065338" y="367757"/>
            <a:ext cx="5765800" cy="535531"/>
          </a:xfrm>
          <a:extLst/>
        </p:spPr>
        <p:txBody>
          <a:bodyPr wrap="square" rtlCol="0">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defRPr/>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OUTCOMES</a:t>
            </a:r>
          </a:p>
        </p:txBody>
      </p:sp>
      <p:sp>
        <p:nvSpPr>
          <p:cNvPr id="21507"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5CF1B3-813F-4E1E-B5B3-5E37CBFE673E}" type="slidenum">
              <a:rPr lang="en-US" altLang="en-US">
                <a:solidFill>
                  <a:srgbClr val="898989"/>
                </a:solidFill>
              </a:rPr>
              <a:pPr/>
              <a:t>3</a:t>
            </a:fld>
            <a:endParaRPr lang="en-US" altLang="en-US">
              <a:solidFill>
                <a:srgbClr val="898989"/>
              </a:solidFill>
            </a:endParaRPr>
          </a:p>
        </p:txBody>
      </p:sp>
      <p:sp>
        <p:nvSpPr>
          <p:cNvPr id="21508" name="Rectangle 3"/>
          <p:cNvSpPr>
            <a:spLocks noChangeArrowheads="1"/>
          </p:cNvSpPr>
          <p:nvPr/>
        </p:nvSpPr>
        <p:spPr bwMode="auto">
          <a:xfrm>
            <a:off x="2401888" y="941389"/>
            <a:ext cx="6591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sz="2100">
                <a:solidFill>
                  <a:srgbClr val="000000"/>
                </a:solidFill>
                <a:latin typeface="Times New Roman" panose="02020603050405020304" pitchFamily="18" charset="0"/>
                <a:cs typeface="Times New Roman" panose="02020603050405020304" pitchFamily="18" charset="0"/>
              </a:rPr>
              <a:t>On completion of this course, the students shall be able to:-</a:t>
            </a:r>
            <a:endParaRPr lang="en-US" altLang="en-US" sz="2100">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2065338" y="1801814"/>
          <a:ext cx="7974012" cy="4162425"/>
        </p:xfrm>
        <a:graphic>
          <a:graphicData uri="http://schemas.openxmlformats.org/drawingml/2006/table">
            <a:tbl>
              <a:tblPr bandRow="1">
                <a:tableStyleId>{5C22544A-7EE6-4342-B048-85BDC9FD1C3A}</a:tableStyleId>
              </a:tblPr>
              <a:tblGrid>
                <a:gridCol w="695161"/>
                <a:gridCol w="7278851"/>
              </a:tblGrid>
              <a:tr h="855181">
                <a:tc>
                  <a:txBody>
                    <a:bodyPr/>
                    <a:lstStyle/>
                    <a:p>
                      <a:pPr>
                        <a:lnSpc>
                          <a:spcPct val="107000"/>
                        </a:lnSpc>
                        <a:spcAft>
                          <a:spcPts val="0"/>
                        </a:spcAft>
                      </a:pPr>
                      <a:r>
                        <a:rPr lang="en-US" sz="1600" kern="0" dirty="0">
                          <a:effectLst/>
                          <a:latin typeface="Times New Roman" panose="02020603050405020304" pitchFamily="18" charset="0"/>
                          <a:cs typeface="Times New Roman" panose="02020603050405020304" pitchFamily="18" charset="0"/>
                        </a:rPr>
                        <a:t>CO1</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IN" sz="1600" kern="0" dirty="0">
                          <a:effectLst/>
                          <a:latin typeface="Times New Roman" panose="02020603050405020304" pitchFamily="18" charset="0"/>
                          <a:cs typeface="Times New Roman" panose="02020603050405020304" pitchFamily="18" charset="0"/>
                        </a:rPr>
                        <a:t>Summarize and describe the main features of a dataset using measures such as mean, median, mode, variance, and standard deviation, as well as graphical representations like histograms, box plots, and scatter plots.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518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CO2</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Understand of probability theory, including concepts such as random variables, probability distributions, and the law of large numbers, enabling them to model and reason about uncertainty in data.</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518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CO3</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Apply/perform statistical inference, including hypothesis testing, confidence interval estimation, and p-value computation, to draw valid conclusions from sample data about larger populations.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844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CO4</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Apply linear and logistic regression techniques to identify relationships between variables, make predictions, and evaluate model performance.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844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CO5</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Utilize statistical software tools to perform data analysis, including data cleaning, transformation, visualization, and implementing various statistical methods.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31772454"/>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a:t>Pascal’s Triangle</a:t>
            </a:r>
          </a:p>
        </p:txBody>
      </p:sp>
      <p:grpSp>
        <p:nvGrpSpPr>
          <p:cNvPr id="195610" name="Group 26"/>
          <p:cNvGrpSpPr>
            <a:grpSpLocks/>
          </p:cNvGrpSpPr>
          <p:nvPr/>
        </p:nvGrpSpPr>
        <p:grpSpPr bwMode="auto">
          <a:xfrm>
            <a:off x="3068639" y="2736850"/>
            <a:ext cx="4954587" cy="2749550"/>
            <a:chOff x="973" y="1724"/>
            <a:chExt cx="3121" cy="1732"/>
          </a:xfrm>
        </p:grpSpPr>
        <p:sp>
          <p:nvSpPr>
            <p:cNvPr id="195589" name="Text Box 5"/>
            <p:cNvSpPr txBox="1">
              <a:spLocks noChangeArrowheads="1"/>
            </p:cNvSpPr>
            <p:nvPr/>
          </p:nvSpPr>
          <p:spPr bwMode="auto">
            <a:xfrm>
              <a:off x="973" y="1724"/>
              <a:ext cx="3121" cy="1732"/>
            </a:xfrm>
            <a:prstGeom prst="rect">
              <a:avLst/>
            </a:prstGeom>
            <a:solidFill>
              <a:srgbClr val="FFCC99"/>
            </a:solidFill>
            <a:ln w="9525">
              <a:solidFill>
                <a:srgbClr val="000000"/>
              </a:solidFill>
              <a:miter lim="800000"/>
              <a:headEnd/>
              <a:tailEnd/>
            </a:ln>
          </p:spPr>
          <p:txBody>
            <a:bodyPr/>
            <a:lstStyle/>
            <a:p>
              <a:pPr algn="ctr"/>
              <a:r>
                <a:rPr lang="en-US" altLang="en-US">
                  <a:latin typeface="Times New Roman" panose="02020603050405020304" pitchFamily="18" charset="0"/>
                </a:rPr>
                <a:t>1</a:t>
              </a:r>
            </a:p>
            <a:p>
              <a:pPr algn="ctr"/>
              <a:r>
                <a:rPr lang="en-US" altLang="en-US">
                  <a:latin typeface="Times New Roman" panose="02020603050405020304" pitchFamily="18" charset="0"/>
                </a:rPr>
                <a:t>1 1</a:t>
              </a:r>
            </a:p>
            <a:p>
              <a:pPr algn="ctr"/>
              <a:r>
                <a:rPr lang="en-US" altLang="en-US">
                  <a:latin typeface="Times New Roman" panose="02020603050405020304" pitchFamily="18" charset="0"/>
                </a:rPr>
                <a:t>1 2 1</a:t>
              </a:r>
            </a:p>
            <a:p>
              <a:pPr algn="ctr"/>
              <a:r>
                <a:rPr lang="en-US" altLang="en-US">
                  <a:latin typeface="Times New Roman" panose="02020603050405020304" pitchFamily="18" charset="0"/>
                </a:rPr>
                <a:t>1 3 3 1</a:t>
              </a:r>
            </a:p>
            <a:p>
              <a:pPr algn="ctr"/>
              <a:r>
                <a:rPr lang="en-US" altLang="en-US">
                  <a:latin typeface="Times New Roman" panose="02020603050405020304" pitchFamily="18" charset="0"/>
                </a:rPr>
                <a:t>1 4 6 4 1</a:t>
              </a:r>
            </a:p>
            <a:p>
              <a:pPr algn="ctr"/>
              <a:r>
                <a:rPr lang="en-US" altLang="en-US">
                  <a:latin typeface="Times New Roman" panose="02020603050405020304" pitchFamily="18" charset="0"/>
                </a:rPr>
                <a:t>1 5 10 10 5 1</a:t>
              </a:r>
            </a:p>
            <a:p>
              <a:pPr algn="ctr"/>
              <a:r>
                <a:rPr lang="en-US" altLang="en-US">
                  <a:latin typeface="Times New Roman" panose="02020603050405020304" pitchFamily="18" charset="0"/>
                </a:rPr>
                <a:t>1 6 15 20 15 6 1</a:t>
              </a:r>
            </a:p>
            <a:p>
              <a:pPr algn="ctr"/>
              <a:r>
                <a:rPr lang="en-US" altLang="en-US">
                  <a:latin typeface="Times New Roman" panose="02020603050405020304" pitchFamily="18" charset="0"/>
                </a:rPr>
                <a:t>1 7 21 35 35 21 7 1</a:t>
              </a:r>
            </a:p>
          </p:txBody>
        </p:sp>
        <p:sp>
          <p:nvSpPr>
            <p:cNvPr id="195590" name="Line 6"/>
            <p:cNvSpPr>
              <a:spLocks noChangeShapeType="1"/>
            </p:cNvSpPr>
            <p:nvPr/>
          </p:nvSpPr>
          <p:spPr bwMode="auto">
            <a:xfrm flipH="1">
              <a:off x="1824" y="3120"/>
              <a:ext cx="153" cy="30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591" name="Line 7"/>
            <p:cNvSpPr>
              <a:spLocks noChangeShapeType="1"/>
            </p:cNvSpPr>
            <p:nvPr/>
          </p:nvSpPr>
          <p:spPr bwMode="auto">
            <a:xfrm>
              <a:off x="3072" y="3120"/>
              <a:ext cx="184" cy="28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95607" name="Group 23"/>
          <p:cNvGrpSpPr>
            <a:grpSpLocks/>
          </p:cNvGrpSpPr>
          <p:nvPr/>
        </p:nvGrpSpPr>
        <p:grpSpPr bwMode="auto">
          <a:xfrm>
            <a:off x="5486401" y="1905000"/>
            <a:ext cx="2284413" cy="1447800"/>
            <a:chOff x="2496" y="1200"/>
            <a:chExt cx="1439" cy="912"/>
          </a:xfrm>
        </p:grpSpPr>
        <p:sp>
          <p:nvSpPr>
            <p:cNvPr id="195592" name="Oval 8"/>
            <p:cNvSpPr>
              <a:spLocks noChangeArrowheads="1"/>
            </p:cNvSpPr>
            <p:nvPr/>
          </p:nvSpPr>
          <p:spPr bwMode="auto">
            <a:xfrm>
              <a:off x="2496" y="1968"/>
              <a:ext cx="144" cy="14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593" name="Line 9"/>
            <p:cNvSpPr>
              <a:spLocks noChangeShapeType="1"/>
            </p:cNvSpPr>
            <p:nvPr/>
          </p:nvSpPr>
          <p:spPr bwMode="auto">
            <a:xfrm flipH="1">
              <a:off x="2640" y="1200"/>
              <a:ext cx="595" cy="8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594" name="Text Box 10"/>
            <p:cNvSpPr txBox="1">
              <a:spLocks noChangeArrowheads="1"/>
            </p:cNvSpPr>
            <p:nvPr/>
          </p:nvSpPr>
          <p:spPr bwMode="auto">
            <a:xfrm>
              <a:off x="3264" y="1200"/>
              <a:ext cx="671" cy="1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200">
                  <a:latin typeface="Times New Roman" panose="02020603050405020304" pitchFamily="18" charset="0"/>
                </a:rPr>
                <a:t>Edges are all 1’s</a:t>
              </a:r>
            </a:p>
          </p:txBody>
        </p:sp>
      </p:grpSp>
      <p:grpSp>
        <p:nvGrpSpPr>
          <p:cNvPr id="195606" name="Group 22"/>
          <p:cNvGrpSpPr>
            <a:grpSpLocks/>
          </p:cNvGrpSpPr>
          <p:nvPr/>
        </p:nvGrpSpPr>
        <p:grpSpPr bwMode="auto">
          <a:xfrm>
            <a:off x="5562600" y="3171826"/>
            <a:ext cx="3962400" cy="1019175"/>
            <a:chOff x="2544" y="1998"/>
            <a:chExt cx="2496" cy="642"/>
          </a:xfrm>
        </p:grpSpPr>
        <p:sp>
          <p:nvSpPr>
            <p:cNvPr id="195595" name="Text Box 11"/>
            <p:cNvSpPr txBox="1">
              <a:spLocks noChangeArrowheads="1"/>
            </p:cNvSpPr>
            <p:nvPr/>
          </p:nvSpPr>
          <p:spPr bwMode="auto">
            <a:xfrm>
              <a:off x="4262" y="1998"/>
              <a:ext cx="778" cy="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200">
                  <a:latin typeface="Times New Roman" panose="02020603050405020304" pitchFamily="18" charset="0"/>
                </a:rPr>
                <a:t>Add the two numbers in the row above to get the number below, e.g.:</a:t>
              </a:r>
            </a:p>
            <a:p>
              <a:r>
                <a:rPr lang="en-US" altLang="en-US" sz="1200">
                  <a:latin typeface="Times New Roman" panose="02020603050405020304" pitchFamily="18" charset="0"/>
                </a:rPr>
                <a:t>3+1=4; 5+10=15</a:t>
              </a:r>
            </a:p>
          </p:txBody>
        </p:sp>
        <p:sp>
          <p:nvSpPr>
            <p:cNvPr id="195596" name="Line 12"/>
            <p:cNvSpPr>
              <a:spLocks noChangeShapeType="1"/>
            </p:cNvSpPr>
            <p:nvPr/>
          </p:nvSpPr>
          <p:spPr bwMode="auto">
            <a:xfrm flipH="1">
              <a:off x="2736" y="2155"/>
              <a:ext cx="1487" cy="2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597" name="Oval 13"/>
            <p:cNvSpPr>
              <a:spLocks noChangeArrowheads="1"/>
            </p:cNvSpPr>
            <p:nvPr/>
          </p:nvSpPr>
          <p:spPr bwMode="auto">
            <a:xfrm>
              <a:off x="2544" y="2256"/>
              <a:ext cx="183" cy="384"/>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95609" name="Group 25"/>
          <p:cNvGrpSpPr>
            <a:grpSpLocks/>
          </p:cNvGrpSpPr>
          <p:nvPr/>
        </p:nvGrpSpPr>
        <p:grpSpPr bwMode="auto">
          <a:xfrm>
            <a:off x="1905000" y="2947988"/>
            <a:ext cx="5829300" cy="3338512"/>
            <a:chOff x="240" y="1857"/>
            <a:chExt cx="3672" cy="2103"/>
          </a:xfrm>
        </p:grpSpPr>
        <p:sp>
          <p:nvSpPr>
            <p:cNvPr id="195599" name="Oval 15"/>
            <p:cNvSpPr>
              <a:spLocks noChangeArrowheads="1"/>
            </p:cNvSpPr>
            <p:nvPr/>
          </p:nvSpPr>
          <p:spPr bwMode="auto">
            <a:xfrm>
              <a:off x="2256" y="2640"/>
              <a:ext cx="99" cy="11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601" name="Rectangle 17"/>
            <p:cNvSpPr>
              <a:spLocks noChangeArrowheads="1"/>
            </p:cNvSpPr>
            <p:nvPr/>
          </p:nvSpPr>
          <p:spPr bwMode="auto">
            <a:xfrm>
              <a:off x="2016" y="2640"/>
              <a:ext cx="915" cy="126"/>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95608" name="Group 24"/>
            <p:cNvGrpSpPr>
              <a:grpSpLocks/>
            </p:cNvGrpSpPr>
            <p:nvPr/>
          </p:nvGrpSpPr>
          <p:grpSpPr bwMode="auto">
            <a:xfrm>
              <a:off x="240" y="1857"/>
              <a:ext cx="3672" cy="2103"/>
              <a:chOff x="240" y="1857"/>
              <a:chExt cx="3672" cy="2103"/>
            </a:xfrm>
          </p:grpSpPr>
          <p:sp>
            <p:nvSpPr>
              <p:cNvPr id="195598" name="Text Box 14"/>
              <p:cNvSpPr txBox="1">
                <a:spLocks noChangeArrowheads="1"/>
              </p:cNvSpPr>
              <p:nvPr/>
            </p:nvSpPr>
            <p:spPr bwMode="auto">
              <a:xfrm>
                <a:off x="240" y="1857"/>
                <a:ext cx="679" cy="5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1200">
                    <a:latin typeface="Times New Roman" panose="02020603050405020304" pitchFamily="18" charset="0"/>
                  </a:rPr>
                  <a:t>To get the coefficient for expanding to the 5</a:t>
                </a:r>
                <a:r>
                  <a:rPr lang="en-US" altLang="en-US" sz="1200" baseline="30000">
                    <a:latin typeface="Times New Roman" panose="02020603050405020304" pitchFamily="18" charset="0"/>
                  </a:rPr>
                  <a:t>th</a:t>
                </a:r>
                <a:r>
                  <a:rPr lang="en-US" altLang="en-US" sz="1200">
                    <a:latin typeface="Times New Roman" panose="02020603050405020304" pitchFamily="18" charset="0"/>
                  </a:rPr>
                  <a:t> power, use the row that starts with 5.</a:t>
                </a:r>
              </a:p>
            </p:txBody>
          </p:sp>
          <p:sp>
            <p:nvSpPr>
              <p:cNvPr id="195600" name="Line 16"/>
              <p:cNvSpPr>
                <a:spLocks noChangeShapeType="1"/>
              </p:cNvSpPr>
              <p:nvPr/>
            </p:nvSpPr>
            <p:spPr bwMode="auto">
              <a:xfrm>
                <a:off x="828" y="2123"/>
                <a:ext cx="1140" cy="51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602" name="Text Box 18"/>
              <p:cNvSpPr txBox="1">
                <a:spLocks noChangeArrowheads="1"/>
              </p:cNvSpPr>
              <p:nvPr/>
            </p:nvSpPr>
            <p:spPr bwMode="auto">
              <a:xfrm>
                <a:off x="960" y="3792"/>
                <a:ext cx="2952" cy="168"/>
              </a:xfrm>
              <a:prstGeom prst="rect">
                <a:avLst/>
              </a:prstGeom>
              <a:solidFill>
                <a:srgbClr val="FFFFFF"/>
              </a:solidFill>
              <a:ln w="9525">
                <a:solidFill>
                  <a:srgbClr val="000000"/>
                </a:solidFill>
                <a:miter lim="800000"/>
                <a:headEnd/>
                <a:tailEnd/>
              </a:ln>
            </p:spPr>
            <p:txBody>
              <a:bodyPr/>
              <a:lstStyle/>
              <a:p>
                <a:r>
                  <a:rPr lang="en-US" altLang="en-US" sz="1200">
                    <a:latin typeface="Times New Roman" panose="02020603050405020304" pitchFamily="18" charset="0"/>
                  </a:rPr>
                  <a:t>(p + q)</a:t>
                </a:r>
                <a:r>
                  <a:rPr lang="en-US" altLang="en-US" sz="1200" baseline="30000">
                    <a:latin typeface="Times" panose="02020603050405020304" pitchFamily="18" charset="0"/>
                  </a:rPr>
                  <a:t>5 </a:t>
                </a:r>
                <a:r>
                  <a:rPr lang="en-US" altLang="en-US" sz="1200">
                    <a:latin typeface="Times New Roman" panose="02020603050405020304" pitchFamily="18" charset="0"/>
                  </a:rPr>
                  <a:t>= </a:t>
                </a:r>
                <a:r>
                  <a:rPr lang="en-US" altLang="en-US" sz="1200" b="1">
                    <a:latin typeface="Times New Roman" panose="02020603050405020304" pitchFamily="18" charset="0"/>
                  </a:rPr>
                  <a:t>1</a:t>
                </a:r>
                <a:r>
                  <a:rPr lang="en-US" altLang="en-US" sz="1200">
                    <a:latin typeface="Times New Roman" panose="02020603050405020304" pitchFamily="18" charset="0"/>
                  </a:rPr>
                  <a:t>p</a:t>
                </a:r>
                <a:r>
                  <a:rPr lang="en-US" altLang="en-US" sz="1200" baseline="30000">
                    <a:latin typeface="Times" panose="02020603050405020304" pitchFamily="18" charset="0"/>
                  </a:rPr>
                  <a:t>5</a:t>
                </a:r>
                <a:r>
                  <a:rPr lang="en-US" altLang="en-US" sz="1200">
                    <a:latin typeface="Times New Roman" panose="02020603050405020304" pitchFamily="18" charset="0"/>
                  </a:rPr>
                  <a:t> + </a:t>
                </a:r>
                <a:r>
                  <a:rPr lang="en-US" altLang="en-US" sz="1200" b="1">
                    <a:latin typeface="Times New Roman" panose="02020603050405020304" pitchFamily="18" charset="0"/>
                  </a:rPr>
                  <a:t>5</a:t>
                </a:r>
                <a:r>
                  <a:rPr lang="en-US" altLang="en-US" sz="1200">
                    <a:latin typeface="Times New Roman" panose="02020603050405020304" pitchFamily="18" charset="0"/>
                  </a:rPr>
                  <a:t>p</a:t>
                </a:r>
                <a:r>
                  <a:rPr lang="en-US" altLang="en-US" sz="1200" baseline="30000">
                    <a:latin typeface="Times" panose="02020603050405020304" pitchFamily="18" charset="0"/>
                  </a:rPr>
                  <a:t>4</a:t>
                </a:r>
                <a:r>
                  <a:rPr lang="en-US" altLang="en-US" sz="1200">
                    <a:latin typeface="Times New Roman" panose="02020603050405020304" pitchFamily="18" charset="0"/>
                  </a:rPr>
                  <a:t>q</a:t>
                </a:r>
                <a:r>
                  <a:rPr lang="en-US" altLang="en-US" sz="1200" baseline="30000">
                    <a:latin typeface="Times" panose="02020603050405020304" pitchFamily="18" charset="0"/>
                  </a:rPr>
                  <a:t>1</a:t>
                </a:r>
                <a:r>
                  <a:rPr lang="en-US" altLang="en-US" sz="1200">
                    <a:latin typeface="Times New Roman" panose="02020603050405020304" pitchFamily="18" charset="0"/>
                  </a:rPr>
                  <a:t> + </a:t>
                </a:r>
                <a:r>
                  <a:rPr lang="en-US" altLang="en-US" sz="1200" b="1">
                    <a:latin typeface="Times New Roman" panose="02020603050405020304" pitchFamily="18" charset="0"/>
                  </a:rPr>
                  <a:t>10</a:t>
                </a:r>
                <a:r>
                  <a:rPr lang="en-US" altLang="en-US" sz="1200">
                    <a:latin typeface="Times New Roman" panose="02020603050405020304" pitchFamily="18" charset="0"/>
                  </a:rPr>
                  <a:t>p</a:t>
                </a:r>
                <a:r>
                  <a:rPr lang="en-US" altLang="en-US" sz="1200" baseline="30000">
                    <a:latin typeface="Times" panose="02020603050405020304" pitchFamily="18" charset="0"/>
                  </a:rPr>
                  <a:t>3</a:t>
                </a:r>
                <a:r>
                  <a:rPr lang="en-US" altLang="en-US" sz="1200">
                    <a:latin typeface="Times New Roman" panose="02020603050405020304" pitchFamily="18" charset="0"/>
                  </a:rPr>
                  <a:t>q</a:t>
                </a:r>
                <a:r>
                  <a:rPr lang="en-US" altLang="en-US" sz="1200" baseline="30000">
                    <a:latin typeface="Times" panose="02020603050405020304" pitchFamily="18" charset="0"/>
                  </a:rPr>
                  <a:t>2</a:t>
                </a:r>
                <a:r>
                  <a:rPr lang="en-US" altLang="en-US" sz="1200">
                    <a:latin typeface="Times New Roman" panose="02020603050405020304" pitchFamily="18" charset="0"/>
                  </a:rPr>
                  <a:t> + </a:t>
                </a:r>
                <a:r>
                  <a:rPr lang="en-US" altLang="en-US" sz="1200" b="1">
                    <a:latin typeface="Times New Roman" panose="02020603050405020304" pitchFamily="18" charset="0"/>
                  </a:rPr>
                  <a:t>10</a:t>
                </a:r>
                <a:r>
                  <a:rPr lang="en-US" altLang="en-US" sz="1200">
                    <a:latin typeface="Times New Roman" panose="02020603050405020304" pitchFamily="18" charset="0"/>
                  </a:rPr>
                  <a:t>p</a:t>
                </a:r>
                <a:r>
                  <a:rPr lang="en-US" altLang="en-US" sz="1200" baseline="30000">
                    <a:latin typeface="Times" panose="02020603050405020304" pitchFamily="18" charset="0"/>
                  </a:rPr>
                  <a:t>2</a:t>
                </a:r>
                <a:r>
                  <a:rPr lang="en-US" altLang="en-US" sz="1200">
                    <a:latin typeface="Times New Roman" panose="02020603050405020304" pitchFamily="18" charset="0"/>
                  </a:rPr>
                  <a:t>q</a:t>
                </a:r>
                <a:r>
                  <a:rPr lang="en-US" altLang="en-US" sz="1200" baseline="30000">
                    <a:latin typeface="Times" panose="02020603050405020304" pitchFamily="18" charset="0"/>
                  </a:rPr>
                  <a:t>3</a:t>
                </a:r>
                <a:r>
                  <a:rPr lang="en-US" altLang="en-US" sz="1200">
                    <a:latin typeface="Times" panose="02020603050405020304" pitchFamily="18" charset="0"/>
                  </a:rPr>
                  <a:t>+ </a:t>
                </a:r>
                <a:r>
                  <a:rPr lang="en-US" altLang="en-US" sz="1200" b="1">
                    <a:latin typeface="Times" panose="02020603050405020304" pitchFamily="18" charset="0"/>
                  </a:rPr>
                  <a:t>5</a:t>
                </a:r>
                <a:r>
                  <a:rPr lang="en-US" altLang="en-US" sz="1200">
                    <a:latin typeface="Times New Roman" panose="02020603050405020304" pitchFamily="18" charset="0"/>
                  </a:rPr>
                  <a:t>p</a:t>
                </a:r>
                <a:r>
                  <a:rPr lang="en-US" altLang="en-US" sz="1200" baseline="30000">
                    <a:latin typeface="Times" panose="02020603050405020304" pitchFamily="18" charset="0"/>
                  </a:rPr>
                  <a:t>1</a:t>
                </a:r>
                <a:r>
                  <a:rPr lang="en-US" altLang="en-US" sz="1200">
                    <a:latin typeface="Times New Roman" panose="02020603050405020304" pitchFamily="18" charset="0"/>
                  </a:rPr>
                  <a:t>q</a:t>
                </a:r>
                <a:r>
                  <a:rPr lang="en-US" altLang="en-US" sz="1200" baseline="30000">
                    <a:latin typeface="Times" panose="02020603050405020304" pitchFamily="18" charset="0"/>
                  </a:rPr>
                  <a:t>4</a:t>
                </a:r>
                <a:r>
                  <a:rPr lang="en-US" altLang="en-US" sz="1200">
                    <a:latin typeface="Times New Roman" panose="02020603050405020304" pitchFamily="18" charset="0"/>
                  </a:rPr>
                  <a:t>+ </a:t>
                </a:r>
                <a:r>
                  <a:rPr lang="en-US" altLang="en-US" sz="1200" b="1">
                    <a:latin typeface="Times New Roman" panose="02020603050405020304" pitchFamily="18" charset="0"/>
                  </a:rPr>
                  <a:t>1</a:t>
                </a:r>
                <a:r>
                  <a:rPr lang="en-US" altLang="en-US" sz="1200">
                    <a:latin typeface="Times New Roman" panose="02020603050405020304" pitchFamily="18" charset="0"/>
                  </a:rPr>
                  <a:t>q</a:t>
                </a:r>
                <a:r>
                  <a:rPr lang="en-US" altLang="en-US" sz="1200" baseline="30000">
                    <a:latin typeface="Times" panose="02020603050405020304" pitchFamily="18" charset="0"/>
                  </a:rPr>
                  <a:t>5</a:t>
                </a:r>
                <a:endParaRPr lang="en-US" altLang="en-US" sz="1200">
                  <a:latin typeface="Times New Roman" panose="02020603050405020304" pitchFamily="18" charset="0"/>
                </a:endParaRPr>
              </a:p>
            </p:txBody>
          </p:sp>
          <p:sp>
            <p:nvSpPr>
              <p:cNvPr id="195603" name="Line 19"/>
              <p:cNvSpPr>
                <a:spLocks noChangeShapeType="1"/>
              </p:cNvSpPr>
              <p:nvPr/>
            </p:nvSpPr>
            <p:spPr bwMode="auto">
              <a:xfrm>
                <a:off x="480" y="2592"/>
                <a:ext cx="480" cy="115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146069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5607"/>
                                        </p:tgtEl>
                                        <p:attrNameLst>
                                          <p:attrName>style.visibility</p:attrName>
                                        </p:attrNameLst>
                                      </p:cBhvr>
                                      <p:to>
                                        <p:strVal val="visible"/>
                                      </p:to>
                                    </p:set>
                                    <p:animEffect transition="in" filter="wipe(up)">
                                      <p:cBhvr>
                                        <p:cTn id="7" dur="500"/>
                                        <p:tgtEl>
                                          <p:spTgt spid="195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95606"/>
                                        </p:tgtEl>
                                        <p:attrNameLst>
                                          <p:attrName>style.visibility</p:attrName>
                                        </p:attrNameLst>
                                      </p:cBhvr>
                                      <p:to>
                                        <p:strVal val="visible"/>
                                      </p:to>
                                    </p:set>
                                    <p:animEffect transition="in" filter="wipe(right)">
                                      <p:cBhvr>
                                        <p:cTn id="12" dur="500"/>
                                        <p:tgtEl>
                                          <p:spTgt spid="1956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5609"/>
                                        </p:tgtEl>
                                        <p:attrNameLst>
                                          <p:attrName>style.visibility</p:attrName>
                                        </p:attrNameLst>
                                      </p:cBhvr>
                                      <p:to>
                                        <p:strVal val="visible"/>
                                      </p:to>
                                    </p:set>
                                    <p:animEffect transition="in" filter="wipe(left)">
                                      <p:cBhvr>
                                        <p:cTn id="17" dur="500"/>
                                        <p:tgtEl>
                                          <p:spTgt spid="19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97" name="Rectangle 89"/>
          <p:cNvSpPr>
            <a:spLocks noChangeArrowheads="1"/>
          </p:cNvSpPr>
          <p:nvPr/>
        </p:nvSpPr>
        <p:spPr bwMode="auto">
          <a:xfrm>
            <a:off x="7391400" y="4038600"/>
            <a:ext cx="304800" cy="19812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6694" name="Group 86"/>
          <p:cNvGrpSpPr>
            <a:grpSpLocks/>
          </p:cNvGrpSpPr>
          <p:nvPr/>
        </p:nvGrpSpPr>
        <p:grpSpPr bwMode="auto">
          <a:xfrm>
            <a:off x="1524000" y="2362200"/>
            <a:ext cx="3276600" cy="4495800"/>
            <a:chOff x="0" y="1488"/>
            <a:chExt cx="2064" cy="2832"/>
          </a:xfrm>
        </p:grpSpPr>
        <p:graphicFrame>
          <p:nvGraphicFramePr>
            <p:cNvPr id="196617" name="Object 9"/>
            <p:cNvGraphicFramePr>
              <a:graphicFrameLocks noChangeAspect="1"/>
            </p:cNvGraphicFramePr>
            <p:nvPr/>
          </p:nvGraphicFramePr>
          <p:xfrm>
            <a:off x="1200" y="1968"/>
            <a:ext cx="480" cy="258"/>
          </p:xfrm>
          <a:graphic>
            <a:graphicData uri="http://schemas.openxmlformats.org/presentationml/2006/ole">
              <mc:AlternateContent xmlns:mc="http://schemas.openxmlformats.org/markup-compatibility/2006">
                <mc:Choice xmlns:v="urn:schemas-microsoft-com:vml" Requires="v">
                  <p:oleObj spid="_x0000_s104458" r:id="rId3" imgW="761669" imgH="406224" progId="Equation.3">
                    <p:embed/>
                  </p:oleObj>
                </mc:Choice>
                <mc:Fallback>
                  <p:oleObj r:id="rId3" imgW="761669"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968"/>
                          <a:ext cx="480" cy="258"/>
                        </a:xfrm>
                        <a:prstGeom prst="rect">
                          <a:avLst/>
                        </a:prstGeom>
                        <a:noFill/>
                        <a:extLst>
                          <a:ext uri="{909E8E84-426E-40DD-AFC4-6F175D3DCCD1}">
                            <a14:hiddenFill xmlns:a14="http://schemas.microsoft.com/office/drawing/2010/main">
                              <a:solidFill>
                                <a:srgbClr val="CCFFCC">
                                  <a:alpha val="50000"/>
                                </a:srgbClr>
                              </a:solidFill>
                            </a14:hiddenFill>
                          </a:ext>
                        </a:extLst>
                      </p:spPr>
                    </p:pic>
                  </p:oleObj>
                </mc:Fallback>
              </mc:AlternateContent>
            </a:graphicData>
          </a:graphic>
        </p:graphicFrame>
        <p:graphicFrame>
          <p:nvGraphicFramePr>
            <p:cNvPr id="196616" name="Object 8"/>
            <p:cNvGraphicFramePr>
              <a:graphicFrameLocks noChangeAspect="1"/>
            </p:cNvGraphicFramePr>
            <p:nvPr/>
          </p:nvGraphicFramePr>
          <p:xfrm>
            <a:off x="1200" y="2400"/>
            <a:ext cx="474" cy="258"/>
          </p:xfrm>
          <a:graphic>
            <a:graphicData uri="http://schemas.openxmlformats.org/presentationml/2006/ole">
              <mc:AlternateContent xmlns:mc="http://schemas.openxmlformats.org/markup-compatibility/2006">
                <mc:Choice xmlns:v="urn:schemas-microsoft-com:vml" Requires="v">
                  <p:oleObj spid="_x0000_s104459" r:id="rId5" imgW="748975" imgH="406224" progId="Equation.3">
                    <p:embed/>
                  </p:oleObj>
                </mc:Choice>
                <mc:Fallback>
                  <p:oleObj r:id="rId5" imgW="748975" imgH="4062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2400"/>
                          <a:ext cx="474" cy="258"/>
                        </a:xfrm>
                        <a:prstGeom prst="rect">
                          <a:avLst/>
                        </a:prstGeom>
                        <a:noFill/>
                        <a:extLst>
                          <a:ext uri="{909E8E84-426E-40DD-AFC4-6F175D3DCCD1}">
                            <a14:hiddenFill xmlns:a14="http://schemas.microsoft.com/office/drawing/2010/main">
                              <a:solidFill>
                                <a:srgbClr val="CCFFCC">
                                  <a:alpha val="50000"/>
                                </a:srgbClr>
                              </a:solidFill>
                            </a14:hiddenFill>
                          </a:ext>
                        </a:extLst>
                      </p:spPr>
                    </p:pic>
                  </p:oleObj>
                </mc:Fallback>
              </mc:AlternateContent>
            </a:graphicData>
          </a:graphic>
        </p:graphicFrame>
        <p:graphicFrame>
          <p:nvGraphicFramePr>
            <p:cNvPr id="196615" name="Object 7"/>
            <p:cNvGraphicFramePr>
              <a:graphicFrameLocks noChangeAspect="1"/>
            </p:cNvGraphicFramePr>
            <p:nvPr/>
          </p:nvGraphicFramePr>
          <p:xfrm>
            <a:off x="1200" y="2784"/>
            <a:ext cx="480" cy="258"/>
          </p:xfrm>
          <a:graphic>
            <a:graphicData uri="http://schemas.openxmlformats.org/presentationml/2006/ole">
              <mc:AlternateContent xmlns:mc="http://schemas.openxmlformats.org/markup-compatibility/2006">
                <mc:Choice xmlns:v="urn:schemas-microsoft-com:vml" Requires="v">
                  <p:oleObj spid="_x0000_s104460" r:id="rId7" imgW="761669" imgH="406224" progId="Equation.3">
                    <p:embed/>
                  </p:oleObj>
                </mc:Choice>
                <mc:Fallback>
                  <p:oleObj r:id="rId7" imgW="761669" imgH="4062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2784"/>
                          <a:ext cx="480" cy="258"/>
                        </a:xfrm>
                        <a:prstGeom prst="rect">
                          <a:avLst/>
                        </a:prstGeom>
                        <a:noFill/>
                        <a:extLst>
                          <a:ext uri="{909E8E84-426E-40DD-AFC4-6F175D3DCCD1}">
                            <a14:hiddenFill xmlns:a14="http://schemas.microsoft.com/office/drawing/2010/main">
                              <a:solidFill>
                                <a:srgbClr val="CCFFCC">
                                  <a:alpha val="50000"/>
                                </a:srgbClr>
                              </a:solidFill>
                            </a14:hiddenFill>
                          </a:ext>
                        </a:extLst>
                      </p:spPr>
                    </p:pic>
                  </p:oleObj>
                </mc:Fallback>
              </mc:AlternateContent>
            </a:graphicData>
          </a:graphic>
        </p:graphicFrame>
        <p:graphicFrame>
          <p:nvGraphicFramePr>
            <p:cNvPr id="196614" name="Object 6"/>
            <p:cNvGraphicFramePr>
              <a:graphicFrameLocks noChangeAspect="1"/>
            </p:cNvGraphicFramePr>
            <p:nvPr/>
          </p:nvGraphicFramePr>
          <p:xfrm>
            <a:off x="1200" y="3168"/>
            <a:ext cx="480" cy="258"/>
          </p:xfrm>
          <a:graphic>
            <a:graphicData uri="http://schemas.openxmlformats.org/presentationml/2006/ole">
              <mc:AlternateContent xmlns:mc="http://schemas.openxmlformats.org/markup-compatibility/2006">
                <mc:Choice xmlns:v="urn:schemas-microsoft-com:vml" Requires="v">
                  <p:oleObj spid="_x0000_s104461" r:id="rId9" imgW="761669" imgH="406224" progId="Equation.3">
                    <p:embed/>
                  </p:oleObj>
                </mc:Choice>
                <mc:Fallback>
                  <p:oleObj r:id="rId9" imgW="761669" imgH="4062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0" y="3168"/>
                          <a:ext cx="480" cy="258"/>
                        </a:xfrm>
                        <a:prstGeom prst="rect">
                          <a:avLst/>
                        </a:prstGeom>
                        <a:noFill/>
                        <a:extLst>
                          <a:ext uri="{909E8E84-426E-40DD-AFC4-6F175D3DCCD1}">
                            <a14:hiddenFill xmlns:a14="http://schemas.microsoft.com/office/drawing/2010/main">
                              <a:solidFill>
                                <a:srgbClr val="CCFFCC">
                                  <a:alpha val="50000"/>
                                </a:srgbClr>
                              </a:solidFill>
                            </a14:hiddenFill>
                          </a:ext>
                        </a:extLst>
                      </p:spPr>
                    </p:pic>
                  </p:oleObj>
                </mc:Fallback>
              </mc:AlternateContent>
            </a:graphicData>
          </a:graphic>
        </p:graphicFrame>
        <p:graphicFrame>
          <p:nvGraphicFramePr>
            <p:cNvPr id="196613" name="Object 5"/>
            <p:cNvGraphicFramePr>
              <a:graphicFrameLocks noChangeAspect="1"/>
            </p:cNvGraphicFramePr>
            <p:nvPr/>
          </p:nvGraphicFramePr>
          <p:xfrm>
            <a:off x="1200" y="3600"/>
            <a:ext cx="474" cy="258"/>
          </p:xfrm>
          <a:graphic>
            <a:graphicData uri="http://schemas.openxmlformats.org/presentationml/2006/ole">
              <mc:AlternateContent xmlns:mc="http://schemas.openxmlformats.org/markup-compatibility/2006">
                <mc:Choice xmlns:v="urn:schemas-microsoft-com:vml" Requires="v">
                  <p:oleObj spid="_x0000_s104462" r:id="rId11" imgW="748975" imgH="406224" progId="Equation.3">
                    <p:embed/>
                  </p:oleObj>
                </mc:Choice>
                <mc:Fallback>
                  <p:oleObj r:id="rId11" imgW="748975" imgH="4062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00" y="3600"/>
                          <a:ext cx="474" cy="258"/>
                        </a:xfrm>
                        <a:prstGeom prst="rect">
                          <a:avLst/>
                        </a:prstGeom>
                        <a:noFill/>
                        <a:extLst>
                          <a:ext uri="{909E8E84-426E-40DD-AFC4-6F175D3DCCD1}">
                            <a14:hiddenFill xmlns:a14="http://schemas.microsoft.com/office/drawing/2010/main">
                              <a:solidFill>
                                <a:srgbClr val="CCFFCC">
                                  <a:alpha val="50000"/>
                                </a:srgbClr>
                              </a:solidFill>
                            </a14:hiddenFill>
                          </a:ext>
                        </a:extLst>
                      </p:spPr>
                    </p:pic>
                  </p:oleObj>
                </mc:Fallback>
              </mc:AlternateContent>
            </a:graphicData>
          </a:graphic>
        </p:graphicFrame>
        <p:graphicFrame>
          <p:nvGraphicFramePr>
            <p:cNvPr id="196612" name="Object 4"/>
            <p:cNvGraphicFramePr>
              <a:graphicFrameLocks noChangeAspect="1"/>
            </p:cNvGraphicFramePr>
            <p:nvPr/>
          </p:nvGraphicFramePr>
          <p:xfrm>
            <a:off x="1200" y="4062"/>
            <a:ext cx="480" cy="258"/>
          </p:xfrm>
          <a:graphic>
            <a:graphicData uri="http://schemas.openxmlformats.org/presentationml/2006/ole">
              <mc:AlternateContent xmlns:mc="http://schemas.openxmlformats.org/markup-compatibility/2006">
                <mc:Choice xmlns:v="urn:schemas-microsoft-com:vml" Requires="v">
                  <p:oleObj spid="_x0000_s104463" r:id="rId13" imgW="761669" imgH="406224" progId="Equation.3">
                    <p:embed/>
                  </p:oleObj>
                </mc:Choice>
                <mc:Fallback>
                  <p:oleObj r:id="rId13" imgW="761669" imgH="40622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0" y="4062"/>
                          <a:ext cx="480" cy="258"/>
                        </a:xfrm>
                        <a:prstGeom prst="rect">
                          <a:avLst/>
                        </a:prstGeom>
                        <a:noFill/>
                        <a:extLst>
                          <a:ext uri="{909E8E84-426E-40DD-AFC4-6F175D3DCCD1}">
                            <a14:hiddenFill xmlns:a14="http://schemas.microsoft.com/office/drawing/2010/main">
                              <a:solidFill>
                                <a:srgbClr val="CCFFCC">
                                  <a:alpha val="50000"/>
                                </a:srgbClr>
                              </a:solidFill>
                            </a14:hiddenFill>
                          </a:ext>
                        </a:extLst>
                      </p:spPr>
                    </p:pic>
                  </p:oleObj>
                </mc:Fallback>
              </mc:AlternateContent>
            </a:graphicData>
          </a:graphic>
        </p:graphicFrame>
        <p:grpSp>
          <p:nvGrpSpPr>
            <p:cNvPr id="196662" name="Group 54"/>
            <p:cNvGrpSpPr>
              <a:grpSpLocks/>
            </p:cNvGrpSpPr>
            <p:nvPr/>
          </p:nvGrpSpPr>
          <p:grpSpPr bwMode="auto">
            <a:xfrm>
              <a:off x="0" y="1488"/>
              <a:ext cx="2064" cy="2832"/>
              <a:chOff x="-3" y="-3"/>
              <a:chExt cx="1301" cy="2827"/>
            </a:xfrm>
          </p:grpSpPr>
          <p:grpSp>
            <p:nvGrpSpPr>
              <p:cNvPr id="196660" name="Group 52"/>
              <p:cNvGrpSpPr>
                <a:grpSpLocks/>
              </p:cNvGrpSpPr>
              <p:nvPr/>
            </p:nvGrpSpPr>
            <p:grpSpPr bwMode="auto">
              <a:xfrm>
                <a:off x="0" y="0"/>
                <a:ext cx="1295" cy="2821"/>
                <a:chOff x="0" y="0"/>
                <a:chExt cx="1295" cy="2821"/>
              </a:xfrm>
            </p:grpSpPr>
            <p:grpSp>
              <p:nvGrpSpPr>
                <p:cNvPr id="196633" name="Group 25"/>
                <p:cNvGrpSpPr>
                  <a:grpSpLocks/>
                </p:cNvGrpSpPr>
                <p:nvPr/>
              </p:nvGrpSpPr>
              <p:grpSpPr bwMode="auto">
                <a:xfrm>
                  <a:off x="0" y="0"/>
                  <a:ext cx="453" cy="403"/>
                  <a:chOff x="0" y="0"/>
                  <a:chExt cx="453" cy="403"/>
                </a:xfrm>
              </p:grpSpPr>
              <p:sp>
                <p:nvSpPr>
                  <p:cNvPr id="196618" name="Rectangle 10"/>
                  <p:cNvSpPr>
                    <a:spLocks noChangeArrowheads="1"/>
                  </p:cNvSpPr>
                  <p:nvPr/>
                </p:nvSpPr>
                <p:spPr bwMode="auto">
                  <a:xfrm>
                    <a:off x="43" y="0"/>
                    <a:ext cx="367" cy="40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400">
                        <a:latin typeface="Times New Roman" panose="02020603050405020304" pitchFamily="18" charset="0"/>
                        <a:cs typeface="Times New Roman" panose="02020603050405020304" pitchFamily="18" charset="0"/>
                      </a:rPr>
                      <a:t>X</a:t>
                    </a:r>
                  </a:p>
                  <a:p>
                    <a:pPr algn="ctr"/>
                    <a:endParaRPr lang="en-US" altLang="en-US" sz="1400">
                      <a:latin typeface="Times New Roman" panose="02020603050405020304" pitchFamily="18" charset="0"/>
                    </a:endParaRPr>
                  </a:p>
                </p:txBody>
              </p:sp>
              <p:sp>
                <p:nvSpPr>
                  <p:cNvPr id="196632" name="Rectangle 24"/>
                  <p:cNvSpPr>
                    <a:spLocks noChangeArrowheads="1"/>
                  </p:cNvSpPr>
                  <p:nvPr/>
                </p:nvSpPr>
                <p:spPr bwMode="auto">
                  <a:xfrm>
                    <a:off x="0" y="0"/>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35" name="Group 27"/>
                <p:cNvGrpSpPr>
                  <a:grpSpLocks/>
                </p:cNvGrpSpPr>
                <p:nvPr/>
              </p:nvGrpSpPr>
              <p:grpSpPr bwMode="auto">
                <a:xfrm>
                  <a:off x="453" y="0"/>
                  <a:ext cx="842" cy="403"/>
                  <a:chOff x="453" y="0"/>
                  <a:chExt cx="842" cy="403"/>
                </a:xfrm>
              </p:grpSpPr>
              <p:sp>
                <p:nvSpPr>
                  <p:cNvPr id="196619" name="Rectangle 11"/>
                  <p:cNvSpPr>
                    <a:spLocks noChangeArrowheads="1"/>
                  </p:cNvSpPr>
                  <p:nvPr/>
                </p:nvSpPr>
                <p:spPr bwMode="auto">
                  <a:xfrm>
                    <a:off x="496" y="0"/>
                    <a:ext cx="756" cy="40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400">
                        <a:latin typeface="Times New Roman" panose="02020603050405020304" pitchFamily="18" charset="0"/>
                        <a:cs typeface="Times New Roman" panose="02020603050405020304" pitchFamily="18" charset="0"/>
                      </a:rPr>
                      <a:t>P(X)</a:t>
                    </a:r>
                  </a:p>
                  <a:p>
                    <a:pPr algn="ctr"/>
                    <a:endParaRPr lang="en-US" altLang="en-US" sz="1400">
                      <a:latin typeface="Times New Roman" panose="02020603050405020304" pitchFamily="18" charset="0"/>
                    </a:endParaRPr>
                  </a:p>
                </p:txBody>
              </p:sp>
              <p:sp>
                <p:nvSpPr>
                  <p:cNvPr id="196634" name="Rectangle 26"/>
                  <p:cNvSpPr>
                    <a:spLocks noChangeArrowheads="1"/>
                  </p:cNvSpPr>
                  <p:nvPr/>
                </p:nvSpPr>
                <p:spPr bwMode="auto">
                  <a:xfrm>
                    <a:off x="453" y="0"/>
                    <a:ext cx="84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37" name="Group 29"/>
                <p:cNvGrpSpPr>
                  <a:grpSpLocks/>
                </p:cNvGrpSpPr>
                <p:nvPr/>
              </p:nvGrpSpPr>
              <p:grpSpPr bwMode="auto">
                <a:xfrm>
                  <a:off x="0" y="403"/>
                  <a:ext cx="453" cy="403"/>
                  <a:chOff x="0" y="403"/>
                  <a:chExt cx="453" cy="403"/>
                </a:xfrm>
              </p:grpSpPr>
              <p:sp>
                <p:nvSpPr>
                  <p:cNvPr id="196620" name="Rectangle 12"/>
                  <p:cNvSpPr>
                    <a:spLocks noChangeArrowheads="1"/>
                  </p:cNvSpPr>
                  <p:nvPr/>
                </p:nvSpPr>
                <p:spPr bwMode="auto">
                  <a:xfrm>
                    <a:off x="43" y="403"/>
                    <a:ext cx="367" cy="40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400">
                        <a:latin typeface="Times New Roman" panose="02020603050405020304" pitchFamily="18" charset="0"/>
                        <a:cs typeface="Times New Roman" panose="02020603050405020304" pitchFamily="18" charset="0"/>
                      </a:rPr>
                      <a:t>0</a:t>
                    </a:r>
                  </a:p>
                  <a:p>
                    <a:pPr algn="ctr"/>
                    <a:endParaRPr lang="en-US" altLang="en-US" sz="1400">
                      <a:latin typeface="Times New Roman" panose="02020603050405020304" pitchFamily="18" charset="0"/>
                    </a:endParaRPr>
                  </a:p>
                </p:txBody>
              </p:sp>
              <p:sp>
                <p:nvSpPr>
                  <p:cNvPr id="196636" name="Rectangle 28"/>
                  <p:cNvSpPr>
                    <a:spLocks noChangeArrowheads="1"/>
                  </p:cNvSpPr>
                  <p:nvPr/>
                </p:nvSpPr>
                <p:spPr bwMode="auto">
                  <a:xfrm>
                    <a:off x="0" y="403"/>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39" name="Group 31"/>
                <p:cNvGrpSpPr>
                  <a:grpSpLocks/>
                </p:cNvGrpSpPr>
                <p:nvPr/>
              </p:nvGrpSpPr>
              <p:grpSpPr bwMode="auto">
                <a:xfrm>
                  <a:off x="453" y="403"/>
                  <a:ext cx="842" cy="403"/>
                  <a:chOff x="453" y="403"/>
                  <a:chExt cx="842" cy="403"/>
                </a:xfrm>
              </p:grpSpPr>
              <p:sp>
                <p:nvSpPr>
                  <p:cNvPr id="196621" name="Rectangle 13"/>
                  <p:cNvSpPr>
                    <a:spLocks noChangeArrowheads="1" noTextEdit="1"/>
                  </p:cNvSpPr>
                  <p:nvPr/>
                </p:nvSpPr>
                <p:spPr bwMode="auto">
                  <a:xfrm>
                    <a:off x="496" y="403"/>
                    <a:ext cx="756" cy="232"/>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6638" name="Rectangle 30"/>
                  <p:cNvSpPr>
                    <a:spLocks noChangeArrowheads="1"/>
                  </p:cNvSpPr>
                  <p:nvPr/>
                </p:nvSpPr>
                <p:spPr bwMode="auto">
                  <a:xfrm>
                    <a:off x="453" y="403"/>
                    <a:ext cx="84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41" name="Group 33"/>
                <p:cNvGrpSpPr>
                  <a:grpSpLocks/>
                </p:cNvGrpSpPr>
                <p:nvPr/>
              </p:nvGrpSpPr>
              <p:grpSpPr bwMode="auto">
                <a:xfrm>
                  <a:off x="0" y="806"/>
                  <a:ext cx="453" cy="403"/>
                  <a:chOff x="0" y="806"/>
                  <a:chExt cx="453" cy="403"/>
                </a:xfrm>
              </p:grpSpPr>
              <p:sp>
                <p:nvSpPr>
                  <p:cNvPr id="196622" name="Rectangle 14"/>
                  <p:cNvSpPr>
                    <a:spLocks noChangeArrowheads="1"/>
                  </p:cNvSpPr>
                  <p:nvPr/>
                </p:nvSpPr>
                <p:spPr bwMode="auto">
                  <a:xfrm>
                    <a:off x="43" y="806"/>
                    <a:ext cx="367" cy="40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400">
                        <a:latin typeface="Times New Roman" panose="02020603050405020304" pitchFamily="18" charset="0"/>
                        <a:cs typeface="Times New Roman" panose="02020603050405020304" pitchFamily="18" charset="0"/>
                      </a:rPr>
                      <a:t> 1</a:t>
                    </a:r>
                  </a:p>
                  <a:p>
                    <a:pPr algn="ctr"/>
                    <a:endParaRPr lang="en-US" altLang="en-US" sz="1400">
                      <a:latin typeface="Times New Roman" panose="02020603050405020304" pitchFamily="18" charset="0"/>
                    </a:endParaRPr>
                  </a:p>
                </p:txBody>
              </p:sp>
              <p:sp>
                <p:nvSpPr>
                  <p:cNvPr id="196640" name="Rectangle 32"/>
                  <p:cNvSpPr>
                    <a:spLocks noChangeArrowheads="1"/>
                  </p:cNvSpPr>
                  <p:nvPr/>
                </p:nvSpPr>
                <p:spPr bwMode="auto">
                  <a:xfrm>
                    <a:off x="0" y="806"/>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43" name="Group 35"/>
                <p:cNvGrpSpPr>
                  <a:grpSpLocks/>
                </p:cNvGrpSpPr>
                <p:nvPr/>
              </p:nvGrpSpPr>
              <p:grpSpPr bwMode="auto">
                <a:xfrm>
                  <a:off x="453" y="806"/>
                  <a:ext cx="842" cy="403"/>
                  <a:chOff x="453" y="806"/>
                  <a:chExt cx="842" cy="403"/>
                </a:xfrm>
              </p:grpSpPr>
              <p:sp>
                <p:nvSpPr>
                  <p:cNvPr id="196623" name="Rectangle 15"/>
                  <p:cNvSpPr>
                    <a:spLocks noChangeArrowheads="1" noTextEdit="1"/>
                  </p:cNvSpPr>
                  <p:nvPr/>
                </p:nvSpPr>
                <p:spPr bwMode="auto">
                  <a:xfrm>
                    <a:off x="496" y="806"/>
                    <a:ext cx="756" cy="232"/>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6642" name="Rectangle 34"/>
                  <p:cNvSpPr>
                    <a:spLocks noChangeArrowheads="1"/>
                  </p:cNvSpPr>
                  <p:nvPr/>
                </p:nvSpPr>
                <p:spPr bwMode="auto">
                  <a:xfrm>
                    <a:off x="453" y="806"/>
                    <a:ext cx="84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45" name="Group 37"/>
                <p:cNvGrpSpPr>
                  <a:grpSpLocks/>
                </p:cNvGrpSpPr>
                <p:nvPr/>
              </p:nvGrpSpPr>
              <p:grpSpPr bwMode="auto">
                <a:xfrm>
                  <a:off x="0" y="1209"/>
                  <a:ext cx="453" cy="403"/>
                  <a:chOff x="0" y="1209"/>
                  <a:chExt cx="453" cy="403"/>
                </a:xfrm>
              </p:grpSpPr>
              <p:sp>
                <p:nvSpPr>
                  <p:cNvPr id="196624" name="Rectangle 16"/>
                  <p:cNvSpPr>
                    <a:spLocks noChangeArrowheads="1"/>
                  </p:cNvSpPr>
                  <p:nvPr/>
                </p:nvSpPr>
                <p:spPr bwMode="auto">
                  <a:xfrm>
                    <a:off x="43" y="1209"/>
                    <a:ext cx="367" cy="40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400">
                        <a:latin typeface="Times New Roman" panose="02020603050405020304" pitchFamily="18" charset="0"/>
                        <a:cs typeface="Times New Roman" panose="02020603050405020304" pitchFamily="18" charset="0"/>
                      </a:rPr>
                      <a:t>2</a:t>
                    </a:r>
                  </a:p>
                  <a:p>
                    <a:pPr algn="ctr"/>
                    <a:endParaRPr lang="en-US" altLang="en-US" sz="1400">
                      <a:latin typeface="Times New Roman" panose="02020603050405020304" pitchFamily="18" charset="0"/>
                    </a:endParaRPr>
                  </a:p>
                </p:txBody>
              </p:sp>
              <p:sp>
                <p:nvSpPr>
                  <p:cNvPr id="196644" name="Rectangle 36"/>
                  <p:cNvSpPr>
                    <a:spLocks noChangeArrowheads="1"/>
                  </p:cNvSpPr>
                  <p:nvPr/>
                </p:nvSpPr>
                <p:spPr bwMode="auto">
                  <a:xfrm>
                    <a:off x="0" y="1209"/>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47" name="Group 39"/>
                <p:cNvGrpSpPr>
                  <a:grpSpLocks/>
                </p:cNvGrpSpPr>
                <p:nvPr/>
              </p:nvGrpSpPr>
              <p:grpSpPr bwMode="auto">
                <a:xfrm>
                  <a:off x="453" y="1209"/>
                  <a:ext cx="842" cy="403"/>
                  <a:chOff x="453" y="1209"/>
                  <a:chExt cx="842" cy="403"/>
                </a:xfrm>
              </p:grpSpPr>
              <p:sp>
                <p:nvSpPr>
                  <p:cNvPr id="196625" name="Rectangle 17"/>
                  <p:cNvSpPr>
                    <a:spLocks noChangeArrowheads="1" noTextEdit="1"/>
                  </p:cNvSpPr>
                  <p:nvPr/>
                </p:nvSpPr>
                <p:spPr bwMode="auto">
                  <a:xfrm>
                    <a:off x="496" y="1209"/>
                    <a:ext cx="756" cy="232"/>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6646" name="Rectangle 38"/>
                  <p:cNvSpPr>
                    <a:spLocks noChangeArrowheads="1"/>
                  </p:cNvSpPr>
                  <p:nvPr/>
                </p:nvSpPr>
                <p:spPr bwMode="auto">
                  <a:xfrm>
                    <a:off x="453" y="1209"/>
                    <a:ext cx="84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49" name="Group 41"/>
                <p:cNvGrpSpPr>
                  <a:grpSpLocks/>
                </p:cNvGrpSpPr>
                <p:nvPr/>
              </p:nvGrpSpPr>
              <p:grpSpPr bwMode="auto">
                <a:xfrm>
                  <a:off x="0" y="1612"/>
                  <a:ext cx="453" cy="403"/>
                  <a:chOff x="0" y="1612"/>
                  <a:chExt cx="453" cy="403"/>
                </a:xfrm>
              </p:grpSpPr>
              <p:sp>
                <p:nvSpPr>
                  <p:cNvPr id="196626" name="Rectangle 18"/>
                  <p:cNvSpPr>
                    <a:spLocks noChangeArrowheads="1"/>
                  </p:cNvSpPr>
                  <p:nvPr/>
                </p:nvSpPr>
                <p:spPr bwMode="auto">
                  <a:xfrm>
                    <a:off x="43" y="1612"/>
                    <a:ext cx="367" cy="40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400">
                        <a:latin typeface="Times New Roman" panose="02020603050405020304" pitchFamily="18" charset="0"/>
                        <a:cs typeface="Times New Roman" panose="02020603050405020304" pitchFamily="18" charset="0"/>
                      </a:rPr>
                      <a:t>3</a:t>
                    </a:r>
                  </a:p>
                  <a:p>
                    <a:pPr algn="ctr"/>
                    <a:endParaRPr lang="en-US" altLang="en-US" sz="1400">
                      <a:latin typeface="Times New Roman" panose="02020603050405020304" pitchFamily="18" charset="0"/>
                    </a:endParaRPr>
                  </a:p>
                </p:txBody>
              </p:sp>
              <p:sp>
                <p:nvSpPr>
                  <p:cNvPr id="196648" name="Rectangle 40"/>
                  <p:cNvSpPr>
                    <a:spLocks noChangeArrowheads="1"/>
                  </p:cNvSpPr>
                  <p:nvPr/>
                </p:nvSpPr>
                <p:spPr bwMode="auto">
                  <a:xfrm>
                    <a:off x="0" y="1612"/>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51" name="Group 43"/>
                <p:cNvGrpSpPr>
                  <a:grpSpLocks/>
                </p:cNvGrpSpPr>
                <p:nvPr/>
              </p:nvGrpSpPr>
              <p:grpSpPr bwMode="auto">
                <a:xfrm>
                  <a:off x="453" y="1612"/>
                  <a:ext cx="842" cy="403"/>
                  <a:chOff x="453" y="1612"/>
                  <a:chExt cx="842" cy="403"/>
                </a:xfrm>
              </p:grpSpPr>
              <p:sp>
                <p:nvSpPr>
                  <p:cNvPr id="196627" name="Rectangle 19"/>
                  <p:cNvSpPr>
                    <a:spLocks noChangeArrowheads="1" noTextEdit="1"/>
                  </p:cNvSpPr>
                  <p:nvPr/>
                </p:nvSpPr>
                <p:spPr bwMode="auto">
                  <a:xfrm>
                    <a:off x="496" y="1612"/>
                    <a:ext cx="756" cy="232"/>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6650" name="Rectangle 42"/>
                  <p:cNvSpPr>
                    <a:spLocks noChangeArrowheads="1"/>
                  </p:cNvSpPr>
                  <p:nvPr/>
                </p:nvSpPr>
                <p:spPr bwMode="auto">
                  <a:xfrm>
                    <a:off x="453" y="1612"/>
                    <a:ext cx="84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53" name="Group 45"/>
                <p:cNvGrpSpPr>
                  <a:grpSpLocks/>
                </p:cNvGrpSpPr>
                <p:nvPr/>
              </p:nvGrpSpPr>
              <p:grpSpPr bwMode="auto">
                <a:xfrm>
                  <a:off x="0" y="2015"/>
                  <a:ext cx="453" cy="403"/>
                  <a:chOff x="0" y="2015"/>
                  <a:chExt cx="453" cy="403"/>
                </a:xfrm>
              </p:grpSpPr>
              <p:sp>
                <p:nvSpPr>
                  <p:cNvPr id="196628" name="Rectangle 20"/>
                  <p:cNvSpPr>
                    <a:spLocks noChangeArrowheads="1"/>
                  </p:cNvSpPr>
                  <p:nvPr/>
                </p:nvSpPr>
                <p:spPr bwMode="auto">
                  <a:xfrm>
                    <a:off x="43" y="2015"/>
                    <a:ext cx="367" cy="40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400">
                        <a:latin typeface="Times New Roman" panose="02020603050405020304" pitchFamily="18" charset="0"/>
                        <a:cs typeface="Times New Roman" panose="02020603050405020304" pitchFamily="18" charset="0"/>
                      </a:rPr>
                      <a:t>4</a:t>
                    </a:r>
                  </a:p>
                  <a:p>
                    <a:pPr algn="ctr"/>
                    <a:endParaRPr lang="en-US" altLang="en-US" sz="1400">
                      <a:latin typeface="Times New Roman" panose="02020603050405020304" pitchFamily="18" charset="0"/>
                    </a:endParaRPr>
                  </a:p>
                </p:txBody>
              </p:sp>
              <p:sp>
                <p:nvSpPr>
                  <p:cNvPr id="196652" name="Rectangle 44"/>
                  <p:cNvSpPr>
                    <a:spLocks noChangeArrowheads="1"/>
                  </p:cNvSpPr>
                  <p:nvPr/>
                </p:nvSpPr>
                <p:spPr bwMode="auto">
                  <a:xfrm>
                    <a:off x="0" y="2015"/>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55" name="Group 47"/>
                <p:cNvGrpSpPr>
                  <a:grpSpLocks/>
                </p:cNvGrpSpPr>
                <p:nvPr/>
              </p:nvGrpSpPr>
              <p:grpSpPr bwMode="auto">
                <a:xfrm>
                  <a:off x="453" y="2015"/>
                  <a:ext cx="842" cy="403"/>
                  <a:chOff x="453" y="2015"/>
                  <a:chExt cx="842" cy="403"/>
                </a:xfrm>
              </p:grpSpPr>
              <p:sp>
                <p:nvSpPr>
                  <p:cNvPr id="196629" name="Rectangle 21"/>
                  <p:cNvSpPr>
                    <a:spLocks noChangeArrowheads="1" noTextEdit="1"/>
                  </p:cNvSpPr>
                  <p:nvPr/>
                </p:nvSpPr>
                <p:spPr bwMode="auto">
                  <a:xfrm>
                    <a:off x="496" y="2015"/>
                    <a:ext cx="756" cy="232"/>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6654" name="Rectangle 46"/>
                  <p:cNvSpPr>
                    <a:spLocks noChangeArrowheads="1"/>
                  </p:cNvSpPr>
                  <p:nvPr/>
                </p:nvSpPr>
                <p:spPr bwMode="auto">
                  <a:xfrm>
                    <a:off x="453" y="2015"/>
                    <a:ext cx="84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57" name="Group 49"/>
                <p:cNvGrpSpPr>
                  <a:grpSpLocks/>
                </p:cNvGrpSpPr>
                <p:nvPr/>
              </p:nvGrpSpPr>
              <p:grpSpPr bwMode="auto">
                <a:xfrm>
                  <a:off x="0" y="2418"/>
                  <a:ext cx="453" cy="403"/>
                  <a:chOff x="0" y="2418"/>
                  <a:chExt cx="453" cy="403"/>
                </a:xfrm>
              </p:grpSpPr>
              <p:sp>
                <p:nvSpPr>
                  <p:cNvPr id="196630" name="Rectangle 22"/>
                  <p:cNvSpPr>
                    <a:spLocks noChangeArrowheads="1"/>
                  </p:cNvSpPr>
                  <p:nvPr/>
                </p:nvSpPr>
                <p:spPr bwMode="auto">
                  <a:xfrm>
                    <a:off x="43" y="2418"/>
                    <a:ext cx="367" cy="403"/>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400">
                        <a:latin typeface="Times New Roman" panose="02020603050405020304" pitchFamily="18" charset="0"/>
                        <a:cs typeface="Times New Roman" panose="02020603050405020304" pitchFamily="18" charset="0"/>
                      </a:rPr>
                      <a:t>5</a:t>
                    </a:r>
                  </a:p>
                  <a:p>
                    <a:pPr algn="ctr"/>
                    <a:endParaRPr lang="en-US" altLang="en-US" sz="1400">
                      <a:latin typeface="Times New Roman" panose="02020603050405020304" pitchFamily="18" charset="0"/>
                    </a:endParaRPr>
                  </a:p>
                </p:txBody>
              </p:sp>
              <p:sp>
                <p:nvSpPr>
                  <p:cNvPr id="196656" name="Rectangle 48"/>
                  <p:cNvSpPr>
                    <a:spLocks noChangeArrowheads="1"/>
                  </p:cNvSpPr>
                  <p:nvPr/>
                </p:nvSpPr>
                <p:spPr bwMode="auto">
                  <a:xfrm>
                    <a:off x="0" y="2418"/>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59" name="Group 51"/>
                <p:cNvGrpSpPr>
                  <a:grpSpLocks/>
                </p:cNvGrpSpPr>
                <p:nvPr/>
              </p:nvGrpSpPr>
              <p:grpSpPr bwMode="auto">
                <a:xfrm>
                  <a:off x="453" y="2418"/>
                  <a:ext cx="842" cy="403"/>
                  <a:chOff x="453" y="2418"/>
                  <a:chExt cx="842" cy="403"/>
                </a:xfrm>
              </p:grpSpPr>
              <p:sp>
                <p:nvSpPr>
                  <p:cNvPr id="196631" name="Rectangle 23"/>
                  <p:cNvSpPr>
                    <a:spLocks noChangeArrowheads="1" noTextEdit="1"/>
                  </p:cNvSpPr>
                  <p:nvPr/>
                </p:nvSpPr>
                <p:spPr bwMode="auto">
                  <a:xfrm>
                    <a:off x="496" y="2418"/>
                    <a:ext cx="756" cy="232"/>
                  </a:xfrm>
                  <a:prstGeom prst="rect">
                    <a:avLst/>
                  </a:prstGeom>
                  <a:noFill/>
                  <a:ln>
                    <a:noFill/>
                  </a:ln>
                  <a:effectLst/>
                  <a:extLst>
                    <a:ext uri="{909E8E84-426E-40DD-AFC4-6F175D3DCCD1}">
                      <a14:hiddenFill xmlns:a14="http://schemas.microsoft.com/office/drawing/2010/main">
                        <a:solidFill>
                          <a:srgbClr val="CCFFCC">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6658" name="Rectangle 50"/>
                  <p:cNvSpPr>
                    <a:spLocks noChangeArrowheads="1"/>
                  </p:cNvSpPr>
                  <p:nvPr/>
                </p:nvSpPr>
                <p:spPr bwMode="auto">
                  <a:xfrm>
                    <a:off x="453" y="2418"/>
                    <a:ext cx="84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96661" name="Rectangle 53"/>
              <p:cNvSpPr>
                <a:spLocks noChangeArrowheads="1"/>
              </p:cNvSpPr>
              <p:nvPr/>
            </p:nvSpPr>
            <p:spPr bwMode="auto">
              <a:xfrm>
                <a:off x="-3" y="-3"/>
                <a:ext cx="1301" cy="2827"/>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CC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96610" name="Rectangle 2"/>
          <p:cNvSpPr>
            <a:spLocks noGrp="1" noChangeArrowheads="1"/>
          </p:cNvSpPr>
          <p:nvPr>
            <p:ph type="title"/>
          </p:nvPr>
        </p:nvSpPr>
        <p:spPr>
          <a:xfrm>
            <a:off x="2743200" y="-152400"/>
            <a:ext cx="7793038" cy="1462088"/>
          </a:xfrm>
        </p:spPr>
        <p:txBody>
          <a:bodyPr/>
          <a:lstStyle/>
          <a:p>
            <a:r>
              <a:rPr lang="en-US" altLang="en-US" sz="2800">
                <a:cs typeface="Times New Roman" panose="02020603050405020304" pitchFamily="18" charset="0"/>
              </a:rPr>
              <a:t>Same coefficients for X~Bin(5,p)</a:t>
            </a:r>
            <a:r>
              <a:rPr lang="en-US" altLang="en-US"/>
              <a:t> </a:t>
            </a:r>
          </a:p>
        </p:txBody>
      </p:sp>
      <p:graphicFrame>
        <p:nvGraphicFramePr>
          <p:cNvPr id="196665" name="Object 57"/>
          <p:cNvGraphicFramePr>
            <a:graphicFrameLocks noChangeAspect="1"/>
          </p:cNvGraphicFramePr>
          <p:nvPr/>
        </p:nvGraphicFramePr>
        <p:xfrm>
          <a:off x="6019801" y="3810001"/>
          <a:ext cx="8169275" cy="2562225"/>
        </p:xfrm>
        <a:graphic>
          <a:graphicData uri="http://schemas.openxmlformats.org/presentationml/2006/ole">
            <mc:AlternateContent xmlns:mc="http://schemas.openxmlformats.org/markup-compatibility/2006">
              <mc:Choice xmlns:v="urn:schemas-microsoft-com:vml" Requires="v">
                <p:oleObj spid="_x0000_s104464" name="Document" r:id="rId15" imgW="5632920" imgH="1771560" progId="Word.Document.8">
                  <p:embed/>
                </p:oleObj>
              </mc:Choice>
              <mc:Fallback>
                <p:oleObj name="Document" r:id="rId15" imgW="5632920" imgH="1771560" progId="Word.Documen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9801" y="3810001"/>
                        <a:ext cx="8169275" cy="256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6695" name="Group 87"/>
          <p:cNvGrpSpPr>
            <a:grpSpLocks/>
          </p:cNvGrpSpPr>
          <p:nvPr/>
        </p:nvGrpSpPr>
        <p:grpSpPr bwMode="auto">
          <a:xfrm>
            <a:off x="4800600" y="2209800"/>
            <a:ext cx="5867400" cy="1371600"/>
            <a:chOff x="2064" y="1392"/>
            <a:chExt cx="3696" cy="864"/>
          </a:xfrm>
        </p:grpSpPr>
        <p:graphicFrame>
          <p:nvGraphicFramePr>
            <p:cNvPr id="196664" name="Object 56"/>
            <p:cNvGraphicFramePr>
              <a:graphicFrameLocks noChangeAspect="1"/>
            </p:cNvGraphicFramePr>
            <p:nvPr/>
          </p:nvGraphicFramePr>
          <p:xfrm>
            <a:off x="2303" y="1392"/>
            <a:ext cx="3457" cy="510"/>
          </p:xfrm>
          <a:graphic>
            <a:graphicData uri="http://schemas.openxmlformats.org/presentationml/2006/ole">
              <mc:AlternateContent xmlns:mc="http://schemas.openxmlformats.org/markup-compatibility/2006">
                <mc:Choice xmlns:v="urn:schemas-microsoft-com:vml" Requires="v">
                  <p:oleObj spid="_x0000_s104465" name="Document" r:id="rId17" imgW="5486400" imgH="810768" progId="Word.Document.8">
                    <p:embed/>
                  </p:oleObj>
                </mc:Choice>
                <mc:Fallback>
                  <p:oleObj name="Document" r:id="rId17" imgW="5486400" imgH="810768" progId="Word.Document.8">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03" y="1392"/>
                          <a:ext cx="3457" cy="510"/>
                        </a:xfrm>
                        <a:prstGeom prst="rect">
                          <a:avLst/>
                        </a:prstGeom>
                        <a:solidFill>
                          <a:srgbClr val="00FF0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692" name="Line 84"/>
            <p:cNvSpPr>
              <a:spLocks noChangeShapeType="1"/>
            </p:cNvSpPr>
            <p:nvPr/>
          </p:nvSpPr>
          <p:spPr bwMode="auto">
            <a:xfrm flipV="1">
              <a:off x="2064" y="1872"/>
              <a:ext cx="576" cy="384"/>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6693" name="Line 85"/>
          <p:cNvSpPr>
            <a:spLocks noChangeShapeType="1"/>
          </p:cNvSpPr>
          <p:nvPr/>
        </p:nvSpPr>
        <p:spPr bwMode="auto">
          <a:xfrm>
            <a:off x="6781800" y="2971800"/>
            <a:ext cx="228600" cy="9144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696" name="Text Box 88"/>
          <p:cNvSpPr txBox="1">
            <a:spLocks noChangeArrowheads="1"/>
          </p:cNvSpPr>
          <p:nvPr/>
        </p:nvSpPr>
        <p:spPr bwMode="auto">
          <a:xfrm>
            <a:off x="2819400" y="1295401"/>
            <a:ext cx="632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For example, X=# heads in 5 coin tosses:</a:t>
            </a:r>
          </a:p>
        </p:txBody>
      </p:sp>
      <p:grpSp>
        <p:nvGrpSpPr>
          <p:cNvPr id="196700" name="Group 92"/>
          <p:cNvGrpSpPr>
            <a:grpSpLocks/>
          </p:cNvGrpSpPr>
          <p:nvPr/>
        </p:nvGrpSpPr>
        <p:grpSpPr bwMode="auto">
          <a:xfrm>
            <a:off x="7696200" y="4343401"/>
            <a:ext cx="2209800" cy="923925"/>
            <a:chOff x="3888" y="2736"/>
            <a:chExt cx="1392" cy="582"/>
          </a:xfrm>
        </p:grpSpPr>
        <p:sp>
          <p:nvSpPr>
            <p:cNvPr id="196698" name="Text Box 90"/>
            <p:cNvSpPr txBox="1">
              <a:spLocks noChangeArrowheads="1"/>
            </p:cNvSpPr>
            <p:nvPr/>
          </p:nvSpPr>
          <p:spPr bwMode="auto">
            <a:xfrm>
              <a:off x="4464" y="2736"/>
              <a:ext cx="816" cy="582"/>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From line 5 of Pascal’s triangle!</a:t>
              </a:r>
            </a:p>
          </p:txBody>
        </p:sp>
        <p:sp>
          <p:nvSpPr>
            <p:cNvPr id="196699" name="Line 91"/>
            <p:cNvSpPr>
              <a:spLocks noChangeShapeType="1"/>
            </p:cNvSpPr>
            <p:nvPr/>
          </p:nvSpPr>
          <p:spPr bwMode="auto">
            <a:xfrm flipV="1">
              <a:off x="3888" y="3072"/>
              <a:ext cx="57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621347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6694"/>
                                        </p:tgtEl>
                                        <p:attrNameLst>
                                          <p:attrName>style.visibility</p:attrName>
                                        </p:attrNameLst>
                                      </p:cBhvr>
                                      <p:to>
                                        <p:strVal val="visible"/>
                                      </p:to>
                                    </p:set>
                                    <p:animEffect transition="in" filter="wipe(up)">
                                      <p:cBhvr>
                                        <p:cTn id="7" dur="500"/>
                                        <p:tgtEl>
                                          <p:spTgt spid="1966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6695"/>
                                        </p:tgtEl>
                                        <p:attrNameLst>
                                          <p:attrName>style.visibility</p:attrName>
                                        </p:attrNameLst>
                                      </p:cBhvr>
                                      <p:to>
                                        <p:strVal val="visible"/>
                                      </p:to>
                                    </p:set>
                                    <p:animEffect transition="in" filter="wipe(left)">
                                      <p:cBhvr>
                                        <p:cTn id="12" dur="500"/>
                                        <p:tgtEl>
                                          <p:spTgt spid="1966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6693"/>
                                        </p:tgtEl>
                                        <p:attrNameLst>
                                          <p:attrName>style.visibility</p:attrName>
                                        </p:attrNameLst>
                                      </p:cBhvr>
                                      <p:to>
                                        <p:strVal val="visible"/>
                                      </p:to>
                                    </p:set>
                                    <p:animEffect transition="in" filter="wipe(up)">
                                      <p:cBhvr>
                                        <p:cTn id="17" dur="500"/>
                                        <p:tgtEl>
                                          <p:spTgt spid="1966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96665"/>
                                        </p:tgtEl>
                                        <p:attrNameLst>
                                          <p:attrName>style.visibility</p:attrName>
                                        </p:attrNameLst>
                                      </p:cBhvr>
                                      <p:to>
                                        <p:strVal val="visible"/>
                                      </p:to>
                                    </p:set>
                                    <p:animEffect transition="in" filter="wipe(up)">
                                      <p:cBhvr>
                                        <p:cTn id="22" dur="500"/>
                                        <p:tgtEl>
                                          <p:spTgt spid="1966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6697"/>
                                        </p:tgtEl>
                                        <p:attrNameLst>
                                          <p:attrName>style.visibility</p:attrName>
                                        </p:attrNameLst>
                                      </p:cBhvr>
                                      <p:to>
                                        <p:strVal val="visible"/>
                                      </p:to>
                                    </p:set>
                                    <p:animEffect transition="in" filter="wipe(up)">
                                      <p:cBhvr>
                                        <p:cTn id="27" dur="500"/>
                                        <p:tgtEl>
                                          <p:spTgt spid="1966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6700"/>
                                        </p:tgtEl>
                                        <p:attrNameLst>
                                          <p:attrName>style.visibility</p:attrName>
                                        </p:attrNameLst>
                                      </p:cBhvr>
                                      <p:to>
                                        <p:strVal val="visible"/>
                                      </p:to>
                                    </p:set>
                                    <p:animEffect transition="in" filter="wipe(left)">
                                      <p:cBhvr>
                                        <p:cTn id="32" dur="500"/>
                                        <p:tgtEl>
                                          <p:spTgt spid="196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97" grpId="0" animBg="1"/>
      <p:bldP spid="19669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en-US" sz="2800" b="1">
                <a:solidFill>
                  <a:schemeClr val="folHlink"/>
                </a:solidFill>
                <a:latin typeface="Times New Roman" panose="02020603050405020304" pitchFamily="18" charset="0"/>
              </a:rPr>
              <a:t>Relationship between binomial probability distribution and binomial expansion</a:t>
            </a:r>
            <a:endParaRPr lang="en-US" altLang="en-US" sz="2800" b="1" u="sng">
              <a:latin typeface="Times New Roman" panose="02020603050405020304" pitchFamily="18" charset="0"/>
            </a:endParaRPr>
          </a:p>
        </p:txBody>
      </p:sp>
      <p:graphicFrame>
        <p:nvGraphicFramePr>
          <p:cNvPr id="197661" name="Object 29"/>
          <p:cNvGraphicFramePr>
            <a:graphicFrameLocks noChangeAspect="1"/>
          </p:cNvGraphicFramePr>
          <p:nvPr/>
        </p:nvGraphicFramePr>
        <p:xfrm>
          <a:off x="2819401" y="2133600"/>
          <a:ext cx="6380163" cy="2662238"/>
        </p:xfrm>
        <a:graphic>
          <a:graphicData uri="http://schemas.openxmlformats.org/presentationml/2006/ole">
            <mc:AlternateContent xmlns:mc="http://schemas.openxmlformats.org/markup-compatibility/2006">
              <mc:Choice xmlns:v="urn:schemas-microsoft-com:vml" Requires="v">
                <p:oleObj spid="_x0000_s105475" name="Document" r:id="rId3" imgW="5486400" imgH="2295360" progId="Word.Document.8">
                  <p:embed/>
                </p:oleObj>
              </mc:Choice>
              <mc:Fallback>
                <p:oleObj name="Document" r:id="rId3" imgW="5486400" imgH="22953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2133600"/>
                        <a:ext cx="6380163" cy="266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7675" name="Group 43"/>
          <p:cNvGrpSpPr>
            <a:grpSpLocks/>
          </p:cNvGrpSpPr>
          <p:nvPr/>
        </p:nvGrpSpPr>
        <p:grpSpPr bwMode="auto">
          <a:xfrm>
            <a:off x="2819400" y="3505200"/>
            <a:ext cx="1219200" cy="1936750"/>
            <a:chOff x="816" y="2208"/>
            <a:chExt cx="768" cy="1220"/>
          </a:xfrm>
        </p:grpSpPr>
        <p:sp>
          <p:nvSpPr>
            <p:cNvPr id="197662" name="Line 30"/>
            <p:cNvSpPr>
              <a:spLocks noChangeShapeType="1"/>
            </p:cNvSpPr>
            <p:nvPr/>
          </p:nvSpPr>
          <p:spPr bwMode="auto">
            <a:xfrm flipH="1" flipV="1">
              <a:off x="1104" y="2208"/>
              <a:ext cx="0" cy="100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669" name="Text Box 37"/>
            <p:cNvSpPr txBox="1">
              <a:spLocks noChangeArrowheads="1"/>
            </p:cNvSpPr>
            <p:nvPr/>
          </p:nvSpPr>
          <p:spPr bwMode="auto">
            <a:xfrm>
              <a:off x="816" y="3216"/>
              <a:ext cx="7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hlink"/>
                  </a:solidFill>
                </a:rPr>
                <a:t>P(X=0)</a:t>
              </a:r>
            </a:p>
          </p:txBody>
        </p:sp>
      </p:grpSp>
      <p:grpSp>
        <p:nvGrpSpPr>
          <p:cNvPr id="197676" name="Group 44"/>
          <p:cNvGrpSpPr>
            <a:grpSpLocks/>
          </p:cNvGrpSpPr>
          <p:nvPr/>
        </p:nvGrpSpPr>
        <p:grpSpPr bwMode="auto">
          <a:xfrm>
            <a:off x="3581400" y="3505200"/>
            <a:ext cx="838200" cy="1936750"/>
            <a:chOff x="1296" y="2208"/>
            <a:chExt cx="528" cy="1220"/>
          </a:xfrm>
        </p:grpSpPr>
        <p:sp>
          <p:nvSpPr>
            <p:cNvPr id="197663" name="Line 31"/>
            <p:cNvSpPr>
              <a:spLocks noChangeShapeType="1"/>
            </p:cNvSpPr>
            <p:nvPr/>
          </p:nvSpPr>
          <p:spPr bwMode="auto">
            <a:xfrm flipH="1" flipV="1">
              <a:off x="1488" y="2208"/>
              <a:ext cx="0" cy="100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670" name="Text Box 38"/>
            <p:cNvSpPr txBox="1">
              <a:spLocks noChangeArrowheads="1"/>
            </p:cNvSpPr>
            <p:nvPr/>
          </p:nvSpPr>
          <p:spPr bwMode="auto">
            <a:xfrm>
              <a:off x="1296" y="3216"/>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hlink"/>
                  </a:solidFill>
                </a:rPr>
                <a:t>P(X=1)</a:t>
              </a:r>
            </a:p>
          </p:txBody>
        </p:sp>
      </p:grpSp>
      <p:grpSp>
        <p:nvGrpSpPr>
          <p:cNvPr id="197677" name="Group 45"/>
          <p:cNvGrpSpPr>
            <a:grpSpLocks/>
          </p:cNvGrpSpPr>
          <p:nvPr/>
        </p:nvGrpSpPr>
        <p:grpSpPr bwMode="auto">
          <a:xfrm>
            <a:off x="4419600" y="3505200"/>
            <a:ext cx="838200" cy="1936750"/>
            <a:chOff x="1824" y="2208"/>
            <a:chExt cx="528" cy="1220"/>
          </a:xfrm>
        </p:grpSpPr>
        <p:sp>
          <p:nvSpPr>
            <p:cNvPr id="197664" name="Line 32"/>
            <p:cNvSpPr>
              <a:spLocks noChangeShapeType="1"/>
            </p:cNvSpPr>
            <p:nvPr/>
          </p:nvSpPr>
          <p:spPr bwMode="auto">
            <a:xfrm flipH="1" flipV="1">
              <a:off x="2016" y="2208"/>
              <a:ext cx="0" cy="100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671" name="Text Box 39"/>
            <p:cNvSpPr txBox="1">
              <a:spLocks noChangeArrowheads="1"/>
            </p:cNvSpPr>
            <p:nvPr/>
          </p:nvSpPr>
          <p:spPr bwMode="auto">
            <a:xfrm>
              <a:off x="1824" y="3216"/>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hlink"/>
                  </a:solidFill>
                </a:rPr>
                <a:t>P(X=2)</a:t>
              </a:r>
            </a:p>
          </p:txBody>
        </p:sp>
      </p:grpSp>
      <p:grpSp>
        <p:nvGrpSpPr>
          <p:cNvPr id="197678" name="Group 46"/>
          <p:cNvGrpSpPr>
            <a:grpSpLocks/>
          </p:cNvGrpSpPr>
          <p:nvPr/>
        </p:nvGrpSpPr>
        <p:grpSpPr bwMode="auto">
          <a:xfrm>
            <a:off x="5257800" y="3505200"/>
            <a:ext cx="838200" cy="1936750"/>
            <a:chOff x="2352" y="2208"/>
            <a:chExt cx="528" cy="1220"/>
          </a:xfrm>
        </p:grpSpPr>
        <p:sp>
          <p:nvSpPr>
            <p:cNvPr id="197665" name="Line 33"/>
            <p:cNvSpPr>
              <a:spLocks noChangeShapeType="1"/>
            </p:cNvSpPr>
            <p:nvPr/>
          </p:nvSpPr>
          <p:spPr bwMode="auto">
            <a:xfrm flipH="1" flipV="1">
              <a:off x="2592" y="2208"/>
              <a:ext cx="0" cy="100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672" name="Text Box 40"/>
            <p:cNvSpPr txBox="1">
              <a:spLocks noChangeArrowheads="1"/>
            </p:cNvSpPr>
            <p:nvPr/>
          </p:nvSpPr>
          <p:spPr bwMode="auto">
            <a:xfrm>
              <a:off x="2352" y="3216"/>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hlink"/>
                  </a:solidFill>
                </a:rPr>
                <a:t>P(X=3)</a:t>
              </a:r>
            </a:p>
          </p:txBody>
        </p:sp>
      </p:grpSp>
      <p:grpSp>
        <p:nvGrpSpPr>
          <p:cNvPr id="197679" name="Group 47"/>
          <p:cNvGrpSpPr>
            <a:grpSpLocks/>
          </p:cNvGrpSpPr>
          <p:nvPr/>
        </p:nvGrpSpPr>
        <p:grpSpPr bwMode="auto">
          <a:xfrm>
            <a:off x="6019800" y="3505200"/>
            <a:ext cx="838200" cy="1936750"/>
            <a:chOff x="2832" y="2208"/>
            <a:chExt cx="528" cy="1220"/>
          </a:xfrm>
        </p:grpSpPr>
        <p:sp>
          <p:nvSpPr>
            <p:cNvPr id="197666" name="Line 34"/>
            <p:cNvSpPr>
              <a:spLocks noChangeShapeType="1"/>
            </p:cNvSpPr>
            <p:nvPr/>
          </p:nvSpPr>
          <p:spPr bwMode="auto">
            <a:xfrm flipH="1" flipV="1">
              <a:off x="3072" y="2208"/>
              <a:ext cx="0" cy="100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673" name="Text Box 41"/>
            <p:cNvSpPr txBox="1">
              <a:spLocks noChangeArrowheads="1"/>
            </p:cNvSpPr>
            <p:nvPr/>
          </p:nvSpPr>
          <p:spPr bwMode="auto">
            <a:xfrm>
              <a:off x="2832" y="3216"/>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hlink"/>
                  </a:solidFill>
                </a:rPr>
                <a:t>P(X=4)</a:t>
              </a:r>
            </a:p>
          </p:txBody>
        </p:sp>
      </p:grpSp>
      <p:grpSp>
        <p:nvGrpSpPr>
          <p:cNvPr id="197680" name="Group 48"/>
          <p:cNvGrpSpPr>
            <a:grpSpLocks/>
          </p:cNvGrpSpPr>
          <p:nvPr/>
        </p:nvGrpSpPr>
        <p:grpSpPr bwMode="auto">
          <a:xfrm>
            <a:off x="6781800" y="3505200"/>
            <a:ext cx="838200" cy="1936750"/>
            <a:chOff x="3312" y="2208"/>
            <a:chExt cx="528" cy="1220"/>
          </a:xfrm>
        </p:grpSpPr>
        <p:sp>
          <p:nvSpPr>
            <p:cNvPr id="197667" name="Line 35"/>
            <p:cNvSpPr>
              <a:spLocks noChangeShapeType="1"/>
            </p:cNvSpPr>
            <p:nvPr/>
          </p:nvSpPr>
          <p:spPr bwMode="auto">
            <a:xfrm flipH="1" flipV="1">
              <a:off x="3456" y="2208"/>
              <a:ext cx="0" cy="1008"/>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7674" name="Text Box 42"/>
            <p:cNvSpPr txBox="1">
              <a:spLocks noChangeArrowheads="1"/>
            </p:cNvSpPr>
            <p:nvPr/>
          </p:nvSpPr>
          <p:spPr bwMode="auto">
            <a:xfrm>
              <a:off x="3312" y="3216"/>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hlink"/>
                  </a:solidFill>
                </a:rPr>
                <a:t>P(X=5)</a:t>
              </a:r>
            </a:p>
          </p:txBody>
        </p:sp>
      </p:grpSp>
    </p:spTree>
    <p:extLst>
      <p:ext uri="{BB962C8B-B14F-4D97-AF65-F5344CB8AC3E}">
        <p14:creationId xmlns:p14="http://schemas.microsoft.com/office/powerpoint/2010/main" val="284707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7661"/>
                                        </p:tgtEl>
                                        <p:attrNameLst>
                                          <p:attrName>style.visibility</p:attrName>
                                        </p:attrNameLst>
                                      </p:cBhvr>
                                      <p:to>
                                        <p:strVal val="visible"/>
                                      </p:to>
                                    </p:set>
                                    <p:anim calcmode="lin" valueType="num">
                                      <p:cBhvr additive="base">
                                        <p:cTn id="7" dur="500" fill="hold"/>
                                        <p:tgtEl>
                                          <p:spTgt spid="197661"/>
                                        </p:tgtEl>
                                        <p:attrNameLst>
                                          <p:attrName>ppt_x</p:attrName>
                                        </p:attrNameLst>
                                      </p:cBhvr>
                                      <p:tavLst>
                                        <p:tav tm="0">
                                          <p:val>
                                            <p:strVal val="0-#ppt_w/2"/>
                                          </p:val>
                                        </p:tav>
                                        <p:tav tm="100000">
                                          <p:val>
                                            <p:strVal val="#ppt_x"/>
                                          </p:val>
                                        </p:tav>
                                      </p:tavLst>
                                    </p:anim>
                                    <p:anim calcmode="lin" valueType="num">
                                      <p:cBhvr additive="base">
                                        <p:cTn id="8" dur="500" fill="hold"/>
                                        <p:tgtEl>
                                          <p:spTgt spid="1976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197675"/>
                                        </p:tgtEl>
                                        <p:attrNameLst>
                                          <p:attrName>style.visibility</p:attrName>
                                        </p:attrNameLst>
                                      </p:cBhvr>
                                      <p:to>
                                        <p:strVal val="visible"/>
                                      </p:to>
                                    </p:set>
                                    <p:animEffect transition="in" filter="wipe(down)">
                                      <p:cBhvr>
                                        <p:cTn id="13" dur="500"/>
                                        <p:tgtEl>
                                          <p:spTgt spid="197675"/>
                                        </p:tgtEl>
                                      </p:cBhvr>
                                    </p:animEffect>
                                  </p:childTnLst>
                                  <p:subTnLst>
                                    <p:set>
                                      <p:cBhvr override="childStyle">
                                        <p:cTn dur="1" fill="hold" display="0" masterRel="nextClick" afterEffect="1"/>
                                        <p:tgtEl>
                                          <p:spTgt spid="197675"/>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97676"/>
                                        </p:tgtEl>
                                        <p:attrNameLst>
                                          <p:attrName>style.visibility</p:attrName>
                                        </p:attrNameLst>
                                      </p:cBhvr>
                                      <p:to>
                                        <p:strVal val="visible"/>
                                      </p:to>
                                    </p:set>
                                    <p:animEffect transition="in" filter="wipe(down)">
                                      <p:cBhvr>
                                        <p:cTn id="18" dur="500"/>
                                        <p:tgtEl>
                                          <p:spTgt spid="197676"/>
                                        </p:tgtEl>
                                      </p:cBhvr>
                                    </p:animEffect>
                                  </p:childTnLst>
                                  <p:subTnLst>
                                    <p:set>
                                      <p:cBhvr override="childStyle">
                                        <p:cTn dur="1" fill="hold" display="0" masterRel="nextClick" afterEffect="1"/>
                                        <p:tgtEl>
                                          <p:spTgt spid="19767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97677"/>
                                        </p:tgtEl>
                                        <p:attrNameLst>
                                          <p:attrName>style.visibility</p:attrName>
                                        </p:attrNameLst>
                                      </p:cBhvr>
                                      <p:to>
                                        <p:strVal val="visible"/>
                                      </p:to>
                                    </p:set>
                                    <p:animEffect transition="in" filter="wipe(down)">
                                      <p:cBhvr>
                                        <p:cTn id="23" dur="500"/>
                                        <p:tgtEl>
                                          <p:spTgt spid="197677"/>
                                        </p:tgtEl>
                                      </p:cBhvr>
                                    </p:animEffect>
                                  </p:childTnLst>
                                  <p:subTnLst>
                                    <p:set>
                                      <p:cBhvr override="childStyle">
                                        <p:cTn dur="1" fill="hold" display="0" masterRel="nextClick" afterEffect="1"/>
                                        <p:tgtEl>
                                          <p:spTgt spid="197677"/>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97678"/>
                                        </p:tgtEl>
                                        <p:attrNameLst>
                                          <p:attrName>style.visibility</p:attrName>
                                        </p:attrNameLst>
                                      </p:cBhvr>
                                      <p:to>
                                        <p:strVal val="visible"/>
                                      </p:to>
                                    </p:set>
                                    <p:animEffect transition="in" filter="wipe(down)">
                                      <p:cBhvr>
                                        <p:cTn id="28" dur="500"/>
                                        <p:tgtEl>
                                          <p:spTgt spid="197678"/>
                                        </p:tgtEl>
                                      </p:cBhvr>
                                    </p:animEffect>
                                  </p:childTnLst>
                                  <p:subTnLst>
                                    <p:set>
                                      <p:cBhvr override="childStyle">
                                        <p:cTn dur="1" fill="hold" display="0" masterRel="nextClick" afterEffect="1"/>
                                        <p:tgtEl>
                                          <p:spTgt spid="197678"/>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97679"/>
                                        </p:tgtEl>
                                        <p:attrNameLst>
                                          <p:attrName>style.visibility</p:attrName>
                                        </p:attrNameLst>
                                      </p:cBhvr>
                                      <p:to>
                                        <p:strVal val="visible"/>
                                      </p:to>
                                    </p:set>
                                    <p:animEffect transition="in" filter="wipe(down)">
                                      <p:cBhvr>
                                        <p:cTn id="33" dur="500"/>
                                        <p:tgtEl>
                                          <p:spTgt spid="197679"/>
                                        </p:tgtEl>
                                      </p:cBhvr>
                                    </p:animEffect>
                                  </p:childTnLst>
                                  <p:subTnLst>
                                    <p:set>
                                      <p:cBhvr override="childStyle">
                                        <p:cTn dur="1" fill="hold" display="0" masterRel="nextClick" afterEffect="1"/>
                                        <p:tgtEl>
                                          <p:spTgt spid="197679"/>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97680"/>
                                        </p:tgtEl>
                                        <p:attrNameLst>
                                          <p:attrName>style.visibility</p:attrName>
                                        </p:attrNameLst>
                                      </p:cBhvr>
                                      <p:to>
                                        <p:strVal val="visible"/>
                                      </p:to>
                                    </p:set>
                                    <p:animEffect transition="in" filter="wipe(down)">
                                      <p:cBhvr>
                                        <p:cTn id="38" dur="500"/>
                                        <p:tgtEl>
                                          <p:spTgt spid="197680"/>
                                        </p:tgtEl>
                                      </p:cBhvr>
                                    </p:animEffect>
                                  </p:childTnLst>
                                  <p:subTnLst>
                                    <p:set>
                                      <p:cBhvr override="childStyle">
                                        <p:cTn dur="1" fill="hold" display="0" masterRel="nextClick" afterEffect="1"/>
                                        <p:tgtEl>
                                          <p:spTgt spid="1976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en-US"/>
              <a:t>Practice problems</a:t>
            </a:r>
            <a:endParaRPr lang="en-US" altLang="en-US" u="sng"/>
          </a:p>
        </p:txBody>
      </p:sp>
      <p:sp>
        <p:nvSpPr>
          <p:cNvPr id="199683"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a:latin typeface="Times New Roman" panose="02020603050405020304" pitchFamily="18" charset="0"/>
              </a:rPr>
              <a:t>	If the probability of being a smoker among a group of cases with lung cancer is .6, what’s the probability that in a group of 8 cases you have less than 2 smokers?  More than 5?</a:t>
            </a:r>
          </a:p>
          <a:p>
            <a:pPr>
              <a:lnSpc>
                <a:spcPct val="90000"/>
              </a:lnSpc>
              <a:buFont typeface="Wingdings" panose="05000000000000000000" pitchFamily="2" charset="2"/>
              <a:buNone/>
            </a:pPr>
            <a:r>
              <a:rPr lang="en-US" altLang="en-US">
                <a:solidFill>
                  <a:srgbClr val="000000"/>
                </a:solidFill>
                <a:latin typeface="Times New Roman" panose="02020603050405020304" pitchFamily="18" charset="0"/>
              </a:rPr>
              <a:t>	What are the expected value and variance of the number of smokers?</a:t>
            </a:r>
            <a:endParaRPr lang="en-US" altLang="en-US">
              <a:latin typeface="Times New Roman" panose="02020603050405020304" pitchFamily="18" charset="0"/>
            </a:endParaRPr>
          </a:p>
          <a:p>
            <a:pPr>
              <a:lnSpc>
                <a:spcPct val="90000"/>
              </a:lnSpc>
            </a:pPr>
            <a:endParaRPr lang="en-US" altLang="en-US">
              <a:latin typeface="Times New Roman" panose="02020603050405020304" pitchFamily="18" charset="0"/>
            </a:endParaRPr>
          </a:p>
        </p:txBody>
      </p:sp>
    </p:spTree>
    <p:extLst>
      <p:ext uri="{BB962C8B-B14F-4D97-AF65-F5344CB8AC3E}">
        <p14:creationId xmlns:p14="http://schemas.microsoft.com/office/powerpoint/2010/main" val="9994049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2" name="Rectangle 8"/>
          <p:cNvSpPr>
            <a:spLocks noChangeArrowheads="1"/>
          </p:cNvSpPr>
          <p:nvPr/>
        </p:nvSpPr>
        <p:spPr bwMode="auto">
          <a:xfrm rot="5400000">
            <a:off x="1409700" y="4610100"/>
            <a:ext cx="3200400" cy="381000"/>
          </a:xfrm>
          <a:prstGeom prst="rect">
            <a:avLst/>
          </a:prstGeom>
          <a:solidFill>
            <a:srgbClr val="FFFF99"/>
          </a:solidFill>
          <a:ln w="9525">
            <a:solidFill>
              <a:srgbClr val="FFFF99"/>
            </a:solidFill>
            <a:miter lim="800000"/>
            <a:headEnd/>
            <a:tailEnd/>
          </a:ln>
        </p:spPr>
        <p:txBody>
          <a:bodyPr/>
          <a:lstStyle/>
          <a:p>
            <a:endParaRPr lang="en-US"/>
          </a:p>
        </p:txBody>
      </p:sp>
      <p:sp>
        <p:nvSpPr>
          <p:cNvPr id="200706" name="Rectangle 2"/>
          <p:cNvSpPr>
            <a:spLocks noGrp="1" noChangeArrowheads="1"/>
          </p:cNvSpPr>
          <p:nvPr>
            <p:ph type="title"/>
          </p:nvPr>
        </p:nvSpPr>
        <p:spPr/>
        <p:txBody>
          <a:bodyPr/>
          <a:lstStyle/>
          <a:p>
            <a:r>
              <a:rPr lang="en-US" altLang="en-US"/>
              <a:t>Answer</a:t>
            </a:r>
          </a:p>
        </p:txBody>
      </p:sp>
      <p:graphicFrame>
        <p:nvGraphicFramePr>
          <p:cNvPr id="200708" name="Object 4"/>
          <p:cNvGraphicFramePr>
            <a:graphicFrameLocks noChangeAspect="1"/>
          </p:cNvGraphicFramePr>
          <p:nvPr/>
        </p:nvGraphicFramePr>
        <p:xfrm>
          <a:off x="1524000" y="-609600"/>
          <a:ext cx="8229600" cy="7085013"/>
        </p:xfrm>
        <a:graphic>
          <a:graphicData uri="http://schemas.openxmlformats.org/presentationml/2006/ole">
            <mc:AlternateContent xmlns:mc="http://schemas.openxmlformats.org/markup-compatibility/2006">
              <mc:Choice xmlns:v="urn:schemas-microsoft-com:vml" Requires="v">
                <p:oleObj spid="_x0000_s106499" name="Document" r:id="rId3" imgW="5486400" imgH="4495680" progId="Word.Document.8">
                  <p:embed/>
                </p:oleObj>
              </mc:Choice>
              <mc:Fallback>
                <p:oleObj name="Document" r:id="rId3" imgW="5486400" imgH="44956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609600"/>
                        <a:ext cx="8229600" cy="708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09" name="Text Box 5"/>
          <p:cNvSpPr txBox="1">
            <a:spLocks noChangeArrowheads="1"/>
          </p:cNvSpPr>
          <p:nvPr/>
        </p:nvSpPr>
        <p:spPr bwMode="auto">
          <a:xfrm>
            <a:off x="5867401" y="990600"/>
            <a:ext cx="3990975" cy="3352800"/>
          </a:xfrm>
          <a:prstGeom prst="rect">
            <a:avLst/>
          </a:prstGeom>
          <a:solidFill>
            <a:srgbClr val="FFCC99"/>
          </a:solidFill>
          <a:ln w="9525">
            <a:solidFill>
              <a:srgbClr val="000000"/>
            </a:solidFill>
            <a:miter lim="800000"/>
            <a:headEnd/>
            <a:tailEnd/>
          </a:ln>
        </p:spPr>
        <p:txBody>
          <a:bodyPr/>
          <a:lstStyle/>
          <a:p>
            <a:pPr algn="ctr"/>
            <a:r>
              <a:rPr lang="en-US" altLang="en-US" sz="2400">
                <a:latin typeface="Times" panose="02020603050405020304" pitchFamily="18" charset="0"/>
              </a:rPr>
              <a:t>1</a:t>
            </a:r>
          </a:p>
          <a:p>
            <a:pPr algn="ctr"/>
            <a:r>
              <a:rPr lang="en-US" altLang="en-US" sz="2400">
                <a:latin typeface="Times" panose="02020603050405020304" pitchFamily="18" charset="0"/>
              </a:rPr>
              <a:t>1 1</a:t>
            </a:r>
          </a:p>
          <a:p>
            <a:pPr algn="ctr"/>
            <a:r>
              <a:rPr lang="en-US" altLang="en-US" sz="2400">
                <a:latin typeface="Times" panose="02020603050405020304" pitchFamily="18" charset="0"/>
              </a:rPr>
              <a:t>1 2 1</a:t>
            </a:r>
          </a:p>
          <a:p>
            <a:pPr algn="ctr"/>
            <a:r>
              <a:rPr lang="en-US" altLang="en-US" sz="2400">
                <a:latin typeface="Times" panose="02020603050405020304" pitchFamily="18" charset="0"/>
              </a:rPr>
              <a:t>1 3 3 1</a:t>
            </a:r>
          </a:p>
          <a:p>
            <a:pPr algn="ctr"/>
            <a:r>
              <a:rPr lang="en-US" altLang="en-US" sz="2400">
                <a:latin typeface="Times" panose="02020603050405020304" pitchFamily="18" charset="0"/>
              </a:rPr>
              <a:t>1 4 6 4 1</a:t>
            </a:r>
          </a:p>
          <a:p>
            <a:pPr algn="ctr"/>
            <a:r>
              <a:rPr lang="en-US" altLang="en-US" sz="2400">
                <a:latin typeface="Times" panose="02020603050405020304" pitchFamily="18" charset="0"/>
              </a:rPr>
              <a:t>1 5 10 10 5 1</a:t>
            </a:r>
          </a:p>
          <a:p>
            <a:pPr algn="ctr"/>
            <a:r>
              <a:rPr lang="en-US" altLang="en-US" sz="2400">
                <a:latin typeface="Times" panose="02020603050405020304" pitchFamily="18" charset="0"/>
              </a:rPr>
              <a:t>1 6 15 20 15 6 1</a:t>
            </a:r>
          </a:p>
          <a:p>
            <a:pPr algn="ctr"/>
            <a:r>
              <a:rPr lang="en-US" altLang="en-US" sz="2400">
                <a:latin typeface="Times" panose="02020603050405020304" pitchFamily="18" charset="0"/>
              </a:rPr>
              <a:t>1 7 21 35 35 21 7 1</a:t>
            </a:r>
          </a:p>
          <a:p>
            <a:pPr algn="ctr"/>
            <a:r>
              <a:rPr lang="en-US" altLang="en-US" sz="2400">
                <a:latin typeface="Times" panose="02020603050405020304" pitchFamily="18" charset="0"/>
              </a:rPr>
              <a:t>1 8 28 56 70 56 28 8 1</a:t>
            </a:r>
          </a:p>
          <a:p>
            <a:pPr algn="ctr"/>
            <a:endParaRPr lang="en-US" altLang="en-US" sz="2400">
              <a:latin typeface="Times" panose="02020603050405020304" pitchFamily="18" charset="0"/>
            </a:endParaRPr>
          </a:p>
          <a:p>
            <a:endParaRPr lang="en-US" altLang="en-US" sz="2400">
              <a:latin typeface="Times" panose="02020603050405020304" pitchFamily="18" charset="0"/>
            </a:endParaRPr>
          </a:p>
        </p:txBody>
      </p:sp>
      <p:sp>
        <p:nvSpPr>
          <p:cNvPr id="200710" name="Rectangle 6"/>
          <p:cNvSpPr>
            <a:spLocks noChangeArrowheads="1"/>
          </p:cNvSpPr>
          <p:nvPr/>
        </p:nvSpPr>
        <p:spPr bwMode="auto">
          <a:xfrm>
            <a:off x="6477000" y="3886200"/>
            <a:ext cx="2971800" cy="381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0711" name="Line 7"/>
          <p:cNvSpPr>
            <a:spLocks noChangeShapeType="1"/>
          </p:cNvSpPr>
          <p:nvPr/>
        </p:nvSpPr>
        <p:spPr bwMode="auto">
          <a:xfrm flipH="1">
            <a:off x="3048000" y="4267200"/>
            <a:ext cx="472440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563437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0709"/>
                                        </p:tgtEl>
                                        <p:attrNameLst>
                                          <p:attrName>style.visibility</p:attrName>
                                        </p:attrNameLst>
                                      </p:cBhvr>
                                      <p:to>
                                        <p:strVal val="visible"/>
                                      </p:to>
                                    </p:set>
                                    <p:animEffect transition="in" filter="wipe(up)">
                                      <p:cBhvr>
                                        <p:cTn id="7" dur="500"/>
                                        <p:tgtEl>
                                          <p:spTgt spid="200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00710"/>
                                        </p:tgtEl>
                                        <p:attrNameLst>
                                          <p:attrName>style.visibility</p:attrName>
                                        </p:attrNameLst>
                                      </p:cBhvr>
                                      <p:to>
                                        <p:strVal val="visible"/>
                                      </p:to>
                                    </p:set>
                                    <p:anim calcmode="lin" valueType="num">
                                      <p:cBhvr>
                                        <p:cTn id="12" dur="500" fill="hold"/>
                                        <p:tgtEl>
                                          <p:spTgt spid="200710"/>
                                        </p:tgtEl>
                                        <p:attrNameLst>
                                          <p:attrName>ppt_w</p:attrName>
                                        </p:attrNameLst>
                                      </p:cBhvr>
                                      <p:tavLst>
                                        <p:tav tm="0">
                                          <p:val>
                                            <p:fltVal val="0"/>
                                          </p:val>
                                        </p:tav>
                                        <p:tav tm="100000">
                                          <p:val>
                                            <p:strVal val="#ppt_w"/>
                                          </p:val>
                                        </p:tav>
                                      </p:tavLst>
                                    </p:anim>
                                    <p:anim calcmode="lin" valueType="num">
                                      <p:cBhvr>
                                        <p:cTn id="13" dur="500" fill="hold"/>
                                        <p:tgtEl>
                                          <p:spTgt spid="200710"/>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00711"/>
                                        </p:tgtEl>
                                        <p:attrNameLst>
                                          <p:attrName>style.visibility</p:attrName>
                                        </p:attrNameLst>
                                      </p:cBhvr>
                                      <p:to>
                                        <p:strVal val="visible"/>
                                      </p:to>
                                    </p:set>
                                    <p:animEffect transition="in" filter="wipe(up)">
                                      <p:cBhvr>
                                        <p:cTn id="18" dur="500"/>
                                        <p:tgtEl>
                                          <p:spTgt spid="2007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200708"/>
                                        </p:tgtEl>
                                        <p:attrNameLst>
                                          <p:attrName>style.visibility</p:attrName>
                                        </p:attrNameLst>
                                      </p:cBhvr>
                                      <p:to>
                                        <p:strVal val="visible"/>
                                      </p:to>
                                    </p:set>
                                    <p:animEffect transition="in" filter="wipe(right)">
                                      <p:cBhvr>
                                        <p:cTn id="23" dur="500"/>
                                        <p:tgtEl>
                                          <p:spTgt spid="20070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00712"/>
                                        </p:tgtEl>
                                        <p:attrNameLst>
                                          <p:attrName>style.visibility</p:attrName>
                                        </p:attrNameLst>
                                      </p:cBhvr>
                                      <p:to>
                                        <p:strVal val="visible"/>
                                      </p:to>
                                    </p:set>
                                    <p:animEffect transition="in" filter="slide(fromBottom)">
                                      <p:cBhvr>
                                        <p:cTn id="28" dur="500"/>
                                        <p:tgtEl>
                                          <p:spTgt spid="200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2" grpId="0" animBg="1"/>
      <p:bldP spid="200709" grpId="0" animBg="1" autoUpdateAnimBg="0"/>
      <p:bldP spid="200710" grpId="0" animBg="1"/>
      <p:bldP spid="2007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Answer, continued</a:t>
            </a:r>
          </a:p>
        </p:txBody>
      </p:sp>
      <p:grpSp>
        <p:nvGrpSpPr>
          <p:cNvPr id="201770" name="Group 42"/>
          <p:cNvGrpSpPr>
            <a:grpSpLocks/>
          </p:cNvGrpSpPr>
          <p:nvPr/>
        </p:nvGrpSpPr>
        <p:grpSpPr bwMode="auto">
          <a:xfrm>
            <a:off x="2743200" y="2514601"/>
            <a:ext cx="6281738" cy="2035175"/>
            <a:chOff x="768" y="1584"/>
            <a:chExt cx="3957" cy="1282"/>
          </a:xfrm>
        </p:grpSpPr>
        <p:sp>
          <p:nvSpPr>
            <p:cNvPr id="201733" name="Text Box 5"/>
            <p:cNvSpPr txBox="1">
              <a:spLocks noChangeArrowheads="1"/>
            </p:cNvSpPr>
            <p:nvPr/>
          </p:nvSpPr>
          <p:spPr bwMode="auto">
            <a:xfrm>
              <a:off x="1999" y="2607"/>
              <a:ext cx="100"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1</a:t>
              </a:r>
            </a:p>
          </p:txBody>
        </p:sp>
        <p:sp>
          <p:nvSpPr>
            <p:cNvPr id="201734" name="Text Box 6"/>
            <p:cNvSpPr txBox="1">
              <a:spLocks noChangeArrowheads="1"/>
            </p:cNvSpPr>
            <p:nvPr/>
          </p:nvSpPr>
          <p:spPr bwMode="auto">
            <a:xfrm>
              <a:off x="2748" y="2607"/>
              <a:ext cx="90"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4</a:t>
              </a:r>
            </a:p>
          </p:txBody>
        </p:sp>
        <p:sp>
          <p:nvSpPr>
            <p:cNvPr id="201735" name="Text Box 7"/>
            <p:cNvSpPr txBox="1">
              <a:spLocks noChangeArrowheads="1"/>
            </p:cNvSpPr>
            <p:nvPr/>
          </p:nvSpPr>
          <p:spPr bwMode="auto">
            <a:xfrm>
              <a:off x="2998" y="2607"/>
              <a:ext cx="100" cy="1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5</a:t>
              </a:r>
            </a:p>
          </p:txBody>
        </p:sp>
        <p:sp>
          <p:nvSpPr>
            <p:cNvPr id="201736" name="Text Box 8"/>
            <p:cNvSpPr txBox="1">
              <a:spLocks noChangeArrowheads="1"/>
            </p:cNvSpPr>
            <p:nvPr/>
          </p:nvSpPr>
          <p:spPr bwMode="auto">
            <a:xfrm>
              <a:off x="2248" y="2607"/>
              <a:ext cx="110" cy="1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2</a:t>
              </a:r>
            </a:p>
          </p:txBody>
        </p:sp>
        <p:sp>
          <p:nvSpPr>
            <p:cNvPr id="201737" name="Text Box 9"/>
            <p:cNvSpPr txBox="1">
              <a:spLocks noChangeArrowheads="1"/>
            </p:cNvSpPr>
            <p:nvPr/>
          </p:nvSpPr>
          <p:spPr bwMode="auto">
            <a:xfrm>
              <a:off x="2498" y="2607"/>
              <a:ext cx="110" cy="1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3</a:t>
              </a:r>
            </a:p>
          </p:txBody>
        </p:sp>
        <p:sp>
          <p:nvSpPr>
            <p:cNvPr id="201739" name="Line 11"/>
            <p:cNvSpPr>
              <a:spLocks noChangeShapeType="1"/>
            </p:cNvSpPr>
            <p:nvPr/>
          </p:nvSpPr>
          <p:spPr bwMode="auto">
            <a:xfrm>
              <a:off x="1749" y="1584"/>
              <a:ext cx="0" cy="1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742" name="Text Box 14"/>
            <p:cNvSpPr txBox="1">
              <a:spLocks noChangeArrowheads="1"/>
            </p:cNvSpPr>
            <p:nvPr/>
          </p:nvSpPr>
          <p:spPr bwMode="auto">
            <a:xfrm>
              <a:off x="3241" y="2607"/>
              <a:ext cx="100" cy="1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6</a:t>
              </a:r>
            </a:p>
          </p:txBody>
        </p:sp>
        <p:sp>
          <p:nvSpPr>
            <p:cNvPr id="201743" name="Text Box 15"/>
            <p:cNvSpPr txBox="1">
              <a:spLocks noChangeArrowheads="1"/>
            </p:cNvSpPr>
            <p:nvPr/>
          </p:nvSpPr>
          <p:spPr bwMode="auto">
            <a:xfrm>
              <a:off x="3470" y="2599"/>
              <a:ext cx="111" cy="1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7</a:t>
              </a:r>
            </a:p>
          </p:txBody>
        </p:sp>
        <p:sp>
          <p:nvSpPr>
            <p:cNvPr id="201744" name="Text Box 16"/>
            <p:cNvSpPr txBox="1">
              <a:spLocks noChangeArrowheads="1"/>
            </p:cNvSpPr>
            <p:nvPr/>
          </p:nvSpPr>
          <p:spPr bwMode="auto">
            <a:xfrm>
              <a:off x="3720" y="2607"/>
              <a:ext cx="110" cy="1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8</a:t>
              </a:r>
            </a:p>
          </p:txBody>
        </p:sp>
        <p:grpSp>
          <p:nvGrpSpPr>
            <p:cNvPr id="201758" name="Group 30"/>
            <p:cNvGrpSpPr>
              <a:grpSpLocks/>
            </p:cNvGrpSpPr>
            <p:nvPr/>
          </p:nvGrpSpPr>
          <p:grpSpPr bwMode="auto">
            <a:xfrm>
              <a:off x="1724" y="1608"/>
              <a:ext cx="2206" cy="888"/>
              <a:chOff x="1174" y="1320"/>
              <a:chExt cx="2206" cy="888"/>
            </a:xfrm>
          </p:grpSpPr>
          <p:sp>
            <p:nvSpPr>
              <p:cNvPr id="201738" name="Rectangle 10"/>
              <p:cNvSpPr>
                <a:spLocks noChangeArrowheads="1"/>
              </p:cNvSpPr>
              <p:nvPr/>
            </p:nvSpPr>
            <p:spPr bwMode="auto">
              <a:xfrm>
                <a:off x="1824" y="1903"/>
                <a:ext cx="257" cy="305"/>
              </a:xfrm>
              <a:prstGeom prst="rect">
                <a:avLst/>
              </a:prstGeom>
              <a:solidFill>
                <a:srgbClr val="00CCFF"/>
              </a:solidFill>
              <a:ln w="9525">
                <a:solidFill>
                  <a:srgbClr val="000000"/>
                </a:solidFill>
                <a:miter lim="800000"/>
                <a:headEnd/>
                <a:tailEnd/>
              </a:ln>
            </p:spPr>
            <p:txBody>
              <a:bodyPr/>
              <a:lstStyle/>
              <a:p>
                <a:endParaRPr lang="en-US"/>
              </a:p>
            </p:txBody>
          </p:sp>
          <p:sp>
            <p:nvSpPr>
              <p:cNvPr id="201740" name="Rectangle 12"/>
              <p:cNvSpPr>
                <a:spLocks noChangeArrowheads="1"/>
              </p:cNvSpPr>
              <p:nvPr/>
            </p:nvSpPr>
            <p:spPr bwMode="auto">
              <a:xfrm>
                <a:off x="2063" y="1611"/>
                <a:ext cx="258" cy="597"/>
              </a:xfrm>
              <a:prstGeom prst="rect">
                <a:avLst/>
              </a:prstGeom>
              <a:solidFill>
                <a:srgbClr val="00CCFF"/>
              </a:solidFill>
              <a:ln w="9525">
                <a:solidFill>
                  <a:srgbClr val="000000"/>
                </a:solidFill>
                <a:miter lim="800000"/>
                <a:headEnd/>
                <a:tailEnd/>
              </a:ln>
            </p:spPr>
            <p:txBody>
              <a:bodyPr/>
              <a:lstStyle/>
              <a:p>
                <a:endParaRPr lang="en-US"/>
              </a:p>
            </p:txBody>
          </p:sp>
          <p:sp>
            <p:nvSpPr>
              <p:cNvPr id="201741" name="Rectangle 13"/>
              <p:cNvSpPr>
                <a:spLocks noChangeArrowheads="1"/>
              </p:cNvSpPr>
              <p:nvPr/>
            </p:nvSpPr>
            <p:spPr bwMode="auto">
              <a:xfrm>
                <a:off x="1174" y="2169"/>
                <a:ext cx="180" cy="37"/>
              </a:xfrm>
              <a:prstGeom prst="rect">
                <a:avLst/>
              </a:prstGeom>
              <a:solidFill>
                <a:srgbClr val="00CCFF"/>
              </a:solidFill>
              <a:ln w="9525">
                <a:solidFill>
                  <a:srgbClr val="000000"/>
                </a:solidFill>
                <a:miter lim="800000"/>
                <a:headEnd/>
                <a:tailEnd/>
              </a:ln>
            </p:spPr>
            <p:txBody>
              <a:bodyPr/>
              <a:lstStyle/>
              <a:p>
                <a:endParaRPr lang="en-US"/>
              </a:p>
            </p:txBody>
          </p:sp>
          <p:sp>
            <p:nvSpPr>
              <p:cNvPr id="201745" name="Rectangle 17"/>
              <p:cNvSpPr>
                <a:spLocks noChangeArrowheads="1"/>
              </p:cNvSpPr>
              <p:nvPr/>
            </p:nvSpPr>
            <p:spPr bwMode="auto">
              <a:xfrm>
                <a:off x="1354" y="2156"/>
                <a:ext cx="260" cy="50"/>
              </a:xfrm>
              <a:prstGeom prst="rect">
                <a:avLst/>
              </a:prstGeom>
              <a:solidFill>
                <a:srgbClr val="00CCFF"/>
              </a:solidFill>
              <a:ln w="9525">
                <a:solidFill>
                  <a:srgbClr val="000000"/>
                </a:solidFill>
                <a:miter lim="800000"/>
                <a:headEnd/>
                <a:tailEnd/>
              </a:ln>
            </p:spPr>
            <p:txBody>
              <a:bodyPr/>
              <a:lstStyle/>
              <a:p>
                <a:endParaRPr lang="en-US"/>
              </a:p>
            </p:txBody>
          </p:sp>
          <p:sp>
            <p:nvSpPr>
              <p:cNvPr id="201746" name="Rectangle 18"/>
              <p:cNvSpPr>
                <a:spLocks noChangeArrowheads="1"/>
              </p:cNvSpPr>
              <p:nvPr/>
            </p:nvSpPr>
            <p:spPr bwMode="auto">
              <a:xfrm>
                <a:off x="1585" y="2101"/>
                <a:ext cx="240" cy="105"/>
              </a:xfrm>
              <a:prstGeom prst="rect">
                <a:avLst/>
              </a:prstGeom>
              <a:solidFill>
                <a:srgbClr val="00CCFF"/>
              </a:solidFill>
              <a:ln w="9525">
                <a:solidFill>
                  <a:srgbClr val="000000"/>
                </a:solidFill>
                <a:miter lim="800000"/>
                <a:headEnd/>
                <a:tailEnd/>
              </a:ln>
            </p:spPr>
            <p:txBody>
              <a:bodyPr/>
              <a:lstStyle/>
              <a:p>
                <a:endParaRPr lang="en-US"/>
              </a:p>
            </p:txBody>
          </p:sp>
          <p:sp>
            <p:nvSpPr>
              <p:cNvPr id="201747" name="Rectangle 19"/>
              <p:cNvSpPr>
                <a:spLocks noChangeArrowheads="1"/>
              </p:cNvSpPr>
              <p:nvPr/>
            </p:nvSpPr>
            <p:spPr bwMode="auto">
              <a:xfrm>
                <a:off x="2313" y="1320"/>
                <a:ext cx="277" cy="883"/>
              </a:xfrm>
              <a:prstGeom prst="rect">
                <a:avLst/>
              </a:prstGeom>
              <a:solidFill>
                <a:srgbClr val="00CCFF"/>
              </a:solidFill>
              <a:ln w="9525">
                <a:solidFill>
                  <a:srgbClr val="000000"/>
                </a:solidFill>
                <a:miter lim="800000"/>
                <a:headEnd/>
                <a:tailEnd/>
              </a:ln>
            </p:spPr>
            <p:txBody>
              <a:bodyPr/>
              <a:lstStyle/>
              <a:p>
                <a:endParaRPr lang="en-US"/>
              </a:p>
            </p:txBody>
          </p:sp>
          <p:sp>
            <p:nvSpPr>
              <p:cNvPr id="201748" name="Rectangle 20"/>
              <p:cNvSpPr>
                <a:spLocks noChangeArrowheads="1"/>
              </p:cNvSpPr>
              <p:nvPr/>
            </p:nvSpPr>
            <p:spPr bwMode="auto">
              <a:xfrm>
                <a:off x="2592" y="1728"/>
                <a:ext cx="240" cy="480"/>
              </a:xfrm>
              <a:prstGeom prst="rect">
                <a:avLst/>
              </a:prstGeom>
              <a:solidFill>
                <a:srgbClr val="00CCFF"/>
              </a:solidFill>
              <a:ln w="9525">
                <a:solidFill>
                  <a:srgbClr val="000000"/>
                </a:solidFill>
                <a:miter lim="800000"/>
                <a:headEnd/>
                <a:tailEnd/>
              </a:ln>
            </p:spPr>
            <p:txBody>
              <a:bodyPr/>
              <a:lstStyle/>
              <a:p>
                <a:endParaRPr lang="en-US"/>
              </a:p>
            </p:txBody>
          </p:sp>
          <p:sp>
            <p:nvSpPr>
              <p:cNvPr id="201749" name="Rectangle 21"/>
              <p:cNvSpPr>
                <a:spLocks noChangeArrowheads="1"/>
              </p:cNvSpPr>
              <p:nvPr/>
            </p:nvSpPr>
            <p:spPr bwMode="auto">
              <a:xfrm>
                <a:off x="2832" y="1968"/>
                <a:ext cx="288" cy="240"/>
              </a:xfrm>
              <a:prstGeom prst="rect">
                <a:avLst/>
              </a:prstGeom>
              <a:solidFill>
                <a:srgbClr val="00CCFF"/>
              </a:solidFill>
              <a:ln w="9525">
                <a:solidFill>
                  <a:srgbClr val="000000"/>
                </a:solidFill>
                <a:miter lim="800000"/>
                <a:headEnd/>
                <a:tailEnd/>
              </a:ln>
            </p:spPr>
            <p:txBody>
              <a:bodyPr/>
              <a:lstStyle/>
              <a:p>
                <a:endParaRPr lang="en-US"/>
              </a:p>
            </p:txBody>
          </p:sp>
          <p:sp>
            <p:nvSpPr>
              <p:cNvPr id="201750" name="Rectangle 22"/>
              <p:cNvSpPr>
                <a:spLocks noChangeArrowheads="1"/>
              </p:cNvSpPr>
              <p:nvPr/>
            </p:nvSpPr>
            <p:spPr bwMode="auto">
              <a:xfrm>
                <a:off x="3120" y="2160"/>
                <a:ext cx="260" cy="48"/>
              </a:xfrm>
              <a:prstGeom prst="rect">
                <a:avLst/>
              </a:prstGeom>
              <a:solidFill>
                <a:srgbClr val="00CCFF"/>
              </a:solidFill>
              <a:ln w="9525">
                <a:solidFill>
                  <a:srgbClr val="000000"/>
                </a:solidFill>
                <a:miter lim="800000"/>
                <a:headEnd/>
                <a:tailEnd/>
              </a:ln>
            </p:spPr>
            <p:txBody>
              <a:bodyPr/>
              <a:lstStyle/>
              <a:p>
                <a:endParaRPr lang="en-US"/>
              </a:p>
            </p:txBody>
          </p:sp>
        </p:grpSp>
        <p:sp>
          <p:nvSpPr>
            <p:cNvPr id="201751" name="Line 23" descr="Wide upward diagonal"/>
            <p:cNvSpPr>
              <a:spLocks noChangeShapeType="1"/>
            </p:cNvSpPr>
            <p:nvPr/>
          </p:nvSpPr>
          <p:spPr bwMode="auto">
            <a:xfrm>
              <a:off x="768" y="2490"/>
              <a:ext cx="3957" cy="0"/>
            </a:xfrm>
            <a:prstGeom prst="line">
              <a:avLst/>
            </a:prstGeom>
            <a:noFill/>
            <a:ln w="19050">
              <a:solidFill>
                <a:srgbClr val="000000"/>
              </a:solidFill>
              <a:round/>
              <a:headEnd/>
              <a:tailEnd/>
            </a:ln>
          </p:spPr>
          <p:txBody>
            <a:bodyPr/>
            <a:lstStyle/>
            <a:p>
              <a:endParaRPr lang="en-US"/>
            </a:p>
          </p:txBody>
        </p:sp>
        <p:sp>
          <p:nvSpPr>
            <p:cNvPr id="201752" name="Text Box 24"/>
            <p:cNvSpPr txBox="1">
              <a:spLocks noChangeArrowheads="1"/>
            </p:cNvSpPr>
            <p:nvPr/>
          </p:nvSpPr>
          <p:spPr bwMode="auto">
            <a:xfrm>
              <a:off x="1728" y="2583"/>
              <a:ext cx="100"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0</a:t>
              </a:r>
            </a:p>
          </p:txBody>
        </p:sp>
      </p:grpSp>
    </p:spTree>
    <p:extLst>
      <p:ext uri="{BB962C8B-B14F-4D97-AF65-F5344CB8AC3E}">
        <p14:creationId xmlns:p14="http://schemas.microsoft.com/office/powerpoint/2010/main" val="13204869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en-US"/>
              <a:t>Answer, continued</a:t>
            </a:r>
          </a:p>
        </p:txBody>
      </p:sp>
      <p:grpSp>
        <p:nvGrpSpPr>
          <p:cNvPr id="205853" name="Group 29"/>
          <p:cNvGrpSpPr>
            <a:grpSpLocks/>
          </p:cNvGrpSpPr>
          <p:nvPr/>
        </p:nvGrpSpPr>
        <p:grpSpPr bwMode="auto">
          <a:xfrm>
            <a:off x="2743200" y="2514601"/>
            <a:ext cx="6281738" cy="2035175"/>
            <a:chOff x="218" y="1296"/>
            <a:chExt cx="3957" cy="1282"/>
          </a:xfrm>
        </p:grpSpPr>
        <p:sp>
          <p:nvSpPr>
            <p:cNvPr id="205827" name="Text Box 3"/>
            <p:cNvSpPr txBox="1">
              <a:spLocks noChangeArrowheads="1"/>
            </p:cNvSpPr>
            <p:nvPr/>
          </p:nvSpPr>
          <p:spPr bwMode="auto">
            <a:xfrm>
              <a:off x="1449" y="2319"/>
              <a:ext cx="100"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1</a:t>
              </a:r>
            </a:p>
          </p:txBody>
        </p:sp>
        <p:sp>
          <p:nvSpPr>
            <p:cNvPr id="205828" name="Text Box 4"/>
            <p:cNvSpPr txBox="1">
              <a:spLocks noChangeArrowheads="1"/>
            </p:cNvSpPr>
            <p:nvPr/>
          </p:nvSpPr>
          <p:spPr bwMode="auto">
            <a:xfrm>
              <a:off x="2198" y="2319"/>
              <a:ext cx="90"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4</a:t>
              </a:r>
            </a:p>
          </p:txBody>
        </p:sp>
        <p:sp>
          <p:nvSpPr>
            <p:cNvPr id="205829" name="Text Box 5"/>
            <p:cNvSpPr txBox="1">
              <a:spLocks noChangeArrowheads="1"/>
            </p:cNvSpPr>
            <p:nvPr/>
          </p:nvSpPr>
          <p:spPr bwMode="auto">
            <a:xfrm>
              <a:off x="2448" y="2319"/>
              <a:ext cx="100" cy="1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5</a:t>
              </a:r>
            </a:p>
          </p:txBody>
        </p:sp>
        <p:sp>
          <p:nvSpPr>
            <p:cNvPr id="205830" name="Text Box 6"/>
            <p:cNvSpPr txBox="1">
              <a:spLocks noChangeArrowheads="1"/>
            </p:cNvSpPr>
            <p:nvPr/>
          </p:nvSpPr>
          <p:spPr bwMode="auto">
            <a:xfrm>
              <a:off x="1698" y="2319"/>
              <a:ext cx="110" cy="1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2</a:t>
              </a:r>
            </a:p>
          </p:txBody>
        </p:sp>
        <p:sp>
          <p:nvSpPr>
            <p:cNvPr id="205831" name="Text Box 7"/>
            <p:cNvSpPr txBox="1">
              <a:spLocks noChangeArrowheads="1"/>
            </p:cNvSpPr>
            <p:nvPr/>
          </p:nvSpPr>
          <p:spPr bwMode="auto">
            <a:xfrm>
              <a:off x="1948" y="2319"/>
              <a:ext cx="110" cy="1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3</a:t>
              </a:r>
            </a:p>
          </p:txBody>
        </p:sp>
        <p:sp>
          <p:nvSpPr>
            <p:cNvPr id="205832" name="Line 8"/>
            <p:cNvSpPr>
              <a:spLocks noChangeShapeType="1"/>
            </p:cNvSpPr>
            <p:nvPr/>
          </p:nvSpPr>
          <p:spPr bwMode="auto">
            <a:xfrm>
              <a:off x="1199" y="1296"/>
              <a:ext cx="0" cy="12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33" name="Text Box 9"/>
            <p:cNvSpPr txBox="1">
              <a:spLocks noChangeArrowheads="1"/>
            </p:cNvSpPr>
            <p:nvPr/>
          </p:nvSpPr>
          <p:spPr bwMode="auto">
            <a:xfrm>
              <a:off x="2691" y="2319"/>
              <a:ext cx="100" cy="1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6</a:t>
              </a:r>
            </a:p>
          </p:txBody>
        </p:sp>
        <p:sp>
          <p:nvSpPr>
            <p:cNvPr id="205834" name="Text Box 10"/>
            <p:cNvSpPr txBox="1">
              <a:spLocks noChangeArrowheads="1"/>
            </p:cNvSpPr>
            <p:nvPr/>
          </p:nvSpPr>
          <p:spPr bwMode="auto">
            <a:xfrm>
              <a:off x="2920" y="2311"/>
              <a:ext cx="111" cy="1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7</a:t>
              </a:r>
            </a:p>
          </p:txBody>
        </p:sp>
        <p:sp>
          <p:nvSpPr>
            <p:cNvPr id="205835" name="Text Box 11"/>
            <p:cNvSpPr txBox="1">
              <a:spLocks noChangeArrowheads="1"/>
            </p:cNvSpPr>
            <p:nvPr/>
          </p:nvSpPr>
          <p:spPr bwMode="auto">
            <a:xfrm>
              <a:off x="3170" y="2319"/>
              <a:ext cx="110" cy="1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8</a:t>
              </a:r>
            </a:p>
          </p:txBody>
        </p:sp>
        <p:grpSp>
          <p:nvGrpSpPr>
            <p:cNvPr id="205836" name="Group 12"/>
            <p:cNvGrpSpPr>
              <a:grpSpLocks/>
            </p:cNvGrpSpPr>
            <p:nvPr/>
          </p:nvGrpSpPr>
          <p:grpSpPr bwMode="auto">
            <a:xfrm>
              <a:off x="1174" y="1320"/>
              <a:ext cx="2206" cy="888"/>
              <a:chOff x="1174" y="1320"/>
              <a:chExt cx="2206" cy="888"/>
            </a:xfrm>
          </p:grpSpPr>
          <p:sp>
            <p:nvSpPr>
              <p:cNvPr id="205837" name="Rectangle 13"/>
              <p:cNvSpPr>
                <a:spLocks noChangeArrowheads="1"/>
              </p:cNvSpPr>
              <p:nvPr/>
            </p:nvSpPr>
            <p:spPr bwMode="auto">
              <a:xfrm>
                <a:off x="1824" y="1903"/>
                <a:ext cx="257" cy="305"/>
              </a:xfrm>
              <a:prstGeom prst="rect">
                <a:avLst/>
              </a:prstGeom>
              <a:solidFill>
                <a:srgbClr val="00CCFF"/>
              </a:solidFill>
              <a:ln w="9525">
                <a:solidFill>
                  <a:srgbClr val="000000"/>
                </a:solidFill>
                <a:miter lim="800000"/>
                <a:headEnd/>
                <a:tailEnd/>
              </a:ln>
            </p:spPr>
            <p:txBody>
              <a:bodyPr/>
              <a:lstStyle/>
              <a:p>
                <a:endParaRPr lang="en-US"/>
              </a:p>
            </p:txBody>
          </p:sp>
          <p:sp>
            <p:nvSpPr>
              <p:cNvPr id="205838" name="Rectangle 14"/>
              <p:cNvSpPr>
                <a:spLocks noChangeArrowheads="1"/>
              </p:cNvSpPr>
              <p:nvPr/>
            </p:nvSpPr>
            <p:spPr bwMode="auto">
              <a:xfrm>
                <a:off x="2063" y="1611"/>
                <a:ext cx="258" cy="597"/>
              </a:xfrm>
              <a:prstGeom prst="rect">
                <a:avLst/>
              </a:prstGeom>
              <a:solidFill>
                <a:srgbClr val="00CCFF"/>
              </a:solidFill>
              <a:ln w="9525">
                <a:solidFill>
                  <a:srgbClr val="000000"/>
                </a:solidFill>
                <a:miter lim="800000"/>
                <a:headEnd/>
                <a:tailEnd/>
              </a:ln>
            </p:spPr>
            <p:txBody>
              <a:bodyPr/>
              <a:lstStyle/>
              <a:p>
                <a:endParaRPr lang="en-US"/>
              </a:p>
            </p:txBody>
          </p:sp>
          <p:sp>
            <p:nvSpPr>
              <p:cNvPr id="205839" name="Rectangle 15" descr="Wide upward diagonal"/>
              <p:cNvSpPr>
                <a:spLocks noChangeArrowheads="1"/>
              </p:cNvSpPr>
              <p:nvPr/>
            </p:nvSpPr>
            <p:spPr bwMode="auto">
              <a:xfrm>
                <a:off x="1174" y="2169"/>
                <a:ext cx="180" cy="37"/>
              </a:xfrm>
              <a:prstGeom prst="rect">
                <a:avLst/>
              </a:prstGeom>
              <a:pattFill prst="wdUpDiag">
                <a:fgClr>
                  <a:srgbClr val="00CCFF"/>
                </a:fgClr>
                <a:bgClr>
                  <a:srgbClr val="FFFFFF"/>
                </a:bgClr>
              </a:pattFill>
              <a:ln w="9525">
                <a:solidFill>
                  <a:srgbClr val="000000"/>
                </a:solidFill>
                <a:miter lim="800000"/>
                <a:headEnd/>
                <a:tailEnd/>
              </a:ln>
            </p:spPr>
            <p:txBody>
              <a:bodyPr/>
              <a:lstStyle/>
              <a:p>
                <a:endParaRPr lang="en-US"/>
              </a:p>
            </p:txBody>
          </p:sp>
          <p:sp>
            <p:nvSpPr>
              <p:cNvPr id="205840" name="Rectangle 16" descr="Wide upward diagonal"/>
              <p:cNvSpPr>
                <a:spLocks noChangeArrowheads="1"/>
              </p:cNvSpPr>
              <p:nvPr/>
            </p:nvSpPr>
            <p:spPr bwMode="auto">
              <a:xfrm>
                <a:off x="1354" y="2156"/>
                <a:ext cx="260" cy="50"/>
              </a:xfrm>
              <a:prstGeom prst="rect">
                <a:avLst/>
              </a:prstGeom>
              <a:pattFill prst="wdUpDiag">
                <a:fgClr>
                  <a:srgbClr val="00CCFF"/>
                </a:fgClr>
                <a:bgClr>
                  <a:srgbClr val="FFFFFF"/>
                </a:bgClr>
              </a:pattFill>
              <a:ln w="9525">
                <a:solidFill>
                  <a:srgbClr val="000000"/>
                </a:solidFill>
                <a:miter lim="800000"/>
                <a:headEnd/>
                <a:tailEnd/>
              </a:ln>
            </p:spPr>
            <p:txBody>
              <a:bodyPr/>
              <a:lstStyle/>
              <a:p>
                <a:endParaRPr lang="en-US"/>
              </a:p>
            </p:txBody>
          </p:sp>
          <p:sp>
            <p:nvSpPr>
              <p:cNvPr id="205841" name="Rectangle 17"/>
              <p:cNvSpPr>
                <a:spLocks noChangeArrowheads="1"/>
              </p:cNvSpPr>
              <p:nvPr/>
            </p:nvSpPr>
            <p:spPr bwMode="auto">
              <a:xfrm>
                <a:off x="1585" y="2101"/>
                <a:ext cx="240" cy="105"/>
              </a:xfrm>
              <a:prstGeom prst="rect">
                <a:avLst/>
              </a:prstGeom>
              <a:solidFill>
                <a:srgbClr val="00CCFF"/>
              </a:solidFill>
              <a:ln w="9525">
                <a:solidFill>
                  <a:srgbClr val="000000"/>
                </a:solidFill>
                <a:miter lim="800000"/>
                <a:headEnd/>
                <a:tailEnd/>
              </a:ln>
            </p:spPr>
            <p:txBody>
              <a:bodyPr/>
              <a:lstStyle/>
              <a:p>
                <a:endParaRPr lang="en-US"/>
              </a:p>
            </p:txBody>
          </p:sp>
          <p:sp>
            <p:nvSpPr>
              <p:cNvPr id="205842" name="Rectangle 18"/>
              <p:cNvSpPr>
                <a:spLocks noChangeArrowheads="1"/>
              </p:cNvSpPr>
              <p:nvPr/>
            </p:nvSpPr>
            <p:spPr bwMode="auto">
              <a:xfrm>
                <a:off x="2313" y="1320"/>
                <a:ext cx="277" cy="883"/>
              </a:xfrm>
              <a:prstGeom prst="rect">
                <a:avLst/>
              </a:prstGeom>
              <a:solidFill>
                <a:srgbClr val="00CCFF"/>
              </a:solidFill>
              <a:ln w="9525">
                <a:solidFill>
                  <a:srgbClr val="000000"/>
                </a:solidFill>
                <a:miter lim="800000"/>
                <a:headEnd/>
                <a:tailEnd/>
              </a:ln>
            </p:spPr>
            <p:txBody>
              <a:bodyPr/>
              <a:lstStyle/>
              <a:p>
                <a:endParaRPr lang="en-US"/>
              </a:p>
            </p:txBody>
          </p:sp>
          <p:sp>
            <p:nvSpPr>
              <p:cNvPr id="205843" name="Rectangle 19" descr="Wide upward diagonal"/>
              <p:cNvSpPr>
                <a:spLocks noChangeArrowheads="1"/>
              </p:cNvSpPr>
              <p:nvPr/>
            </p:nvSpPr>
            <p:spPr bwMode="auto">
              <a:xfrm>
                <a:off x="2592" y="1728"/>
                <a:ext cx="240" cy="480"/>
              </a:xfrm>
              <a:prstGeom prst="rect">
                <a:avLst/>
              </a:prstGeom>
              <a:pattFill prst="wdUpDiag">
                <a:fgClr>
                  <a:srgbClr val="00CCFF"/>
                </a:fgClr>
                <a:bgClr>
                  <a:srgbClr val="FFFFFF"/>
                </a:bgClr>
              </a:pattFill>
              <a:ln w="9525">
                <a:solidFill>
                  <a:srgbClr val="000000"/>
                </a:solidFill>
                <a:miter lim="800000"/>
                <a:headEnd/>
                <a:tailEnd/>
              </a:ln>
            </p:spPr>
            <p:txBody>
              <a:bodyPr/>
              <a:lstStyle/>
              <a:p>
                <a:endParaRPr lang="en-US"/>
              </a:p>
            </p:txBody>
          </p:sp>
          <p:sp>
            <p:nvSpPr>
              <p:cNvPr id="205844" name="Rectangle 20" descr="Wide upward diagonal"/>
              <p:cNvSpPr>
                <a:spLocks noChangeArrowheads="1"/>
              </p:cNvSpPr>
              <p:nvPr/>
            </p:nvSpPr>
            <p:spPr bwMode="auto">
              <a:xfrm>
                <a:off x="2832" y="1968"/>
                <a:ext cx="288" cy="240"/>
              </a:xfrm>
              <a:prstGeom prst="rect">
                <a:avLst/>
              </a:prstGeom>
              <a:pattFill prst="wdUpDiag">
                <a:fgClr>
                  <a:srgbClr val="00CCFF"/>
                </a:fgClr>
                <a:bgClr>
                  <a:srgbClr val="FFFFFF"/>
                </a:bgClr>
              </a:pattFill>
              <a:ln w="9525">
                <a:solidFill>
                  <a:srgbClr val="000000"/>
                </a:solidFill>
                <a:miter lim="800000"/>
                <a:headEnd/>
                <a:tailEnd/>
              </a:ln>
            </p:spPr>
            <p:txBody>
              <a:bodyPr/>
              <a:lstStyle/>
              <a:p>
                <a:endParaRPr lang="en-US"/>
              </a:p>
            </p:txBody>
          </p:sp>
          <p:sp>
            <p:nvSpPr>
              <p:cNvPr id="205845" name="Rectangle 21" descr="Wide upward diagonal"/>
              <p:cNvSpPr>
                <a:spLocks noChangeArrowheads="1"/>
              </p:cNvSpPr>
              <p:nvPr/>
            </p:nvSpPr>
            <p:spPr bwMode="auto">
              <a:xfrm>
                <a:off x="3120" y="2160"/>
                <a:ext cx="260" cy="48"/>
              </a:xfrm>
              <a:prstGeom prst="rect">
                <a:avLst/>
              </a:prstGeom>
              <a:pattFill prst="wdUpDiag">
                <a:fgClr>
                  <a:srgbClr val="00CCFF"/>
                </a:fgClr>
                <a:bgClr>
                  <a:srgbClr val="FFFFFF"/>
                </a:bgClr>
              </a:pattFill>
              <a:ln w="9525">
                <a:solidFill>
                  <a:srgbClr val="000000"/>
                </a:solidFill>
                <a:miter lim="800000"/>
                <a:headEnd/>
                <a:tailEnd/>
              </a:ln>
            </p:spPr>
            <p:txBody>
              <a:bodyPr/>
              <a:lstStyle/>
              <a:p>
                <a:endParaRPr lang="en-US"/>
              </a:p>
            </p:txBody>
          </p:sp>
        </p:grpSp>
        <p:sp>
          <p:nvSpPr>
            <p:cNvPr id="205846" name="Line 22" descr="Wide upward diagonal"/>
            <p:cNvSpPr>
              <a:spLocks noChangeShapeType="1"/>
            </p:cNvSpPr>
            <p:nvPr/>
          </p:nvSpPr>
          <p:spPr bwMode="auto">
            <a:xfrm>
              <a:off x="218" y="2202"/>
              <a:ext cx="3957" cy="0"/>
            </a:xfrm>
            <a:prstGeom prst="line">
              <a:avLst/>
            </a:prstGeom>
            <a:noFill/>
            <a:ln w="19050">
              <a:solidFill>
                <a:srgbClr val="000000"/>
              </a:solidFill>
              <a:round/>
              <a:headEnd/>
              <a:tailEnd/>
            </a:ln>
          </p:spPr>
          <p:txBody>
            <a:bodyPr/>
            <a:lstStyle/>
            <a:p>
              <a:endParaRPr lang="en-US"/>
            </a:p>
          </p:txBody>
        </p:sp>
        <p:sp>
          <p:nvSpPr>
            <p:cNvPr id="205847" name="Text Box 23"/>
            <p:cNvSpPr txBox="1">
              <a:spLocks noChangeArrowheads="1"/>
            </p:cNvSpPr>
            <p:nvPr/>
          </p:nvSpPr>
          <p:spPr bwMode="auto">
            <a:xfrm>
              <a:off x="1178" y="2295"/>
              <a:ext cx="100" cy="1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en-US" sz="2400">
                  <a:latin typeface="Times" panose="02020603050405020304" pitchFamily="18" charset="0"/>
                </a:rPr>
                <a:t>0</a:t>
              </a:r>
            </a:p>
          </p:txBody>
        </p:sp>
      </p:grpSp>
      <p:sp>
        <p:nvSpPr>
          <p:cNvPr id="205852" name="Text Box 28"/>
          <p:cNvSpPr txBox="1">
            <a:spLocks noChangeArrowheads="1"/>
          </p:cNvSpPr>
          <p:nvPr/>
        </p:nvSpPr>
        <p:spPr bwMode="auto">
          <a:xfrm>
            <a:off x="4495801" y="5257800"/>
            <a:ext cx="3482975" cy="1144588"/>
          </a:xfrm>
          <a:prstGeom prst="rect">
            <a:avLst/>
          </a:prstGeom>
          <a:solidFill>
            <a:srgbClr val="CCFFCC"/>
          </a:solidFill>
          <a:ln w="9525">
            <a:solidFill>
              <a:srgbClr val="000000"/>
            </a:solidFill>
            <a:miter lim="800000"/>
            <a:headEnd/>
            <a:tailEnd/>
          </a:ln>
        </p:spPr>
        <p:txBody>
          <a:bodyPr/>
          <a:lstStyle/>
          <a:p>
            <a:r>
              <a:rPr lang="en-US" altLang="en-US" sz="2400">
                <a:latin typeface="Times" panose="02020603050405020304" pitchFamily="18" charset="0"/>
              </a:rPr>
              <a:t>E(X) =  8 (.6) = 4.8</a:t>
            </a:r>
          </a:p>
          <a:p>
            <a:r>
              <a:rPr lang="en-US" altLang="en-US" sz="2400">
                <a:latin typeface="Times" panose="02020603050405020304" pitchFamily="18" charset="0"/>
              </a:rPr>
              <a:t>Var(X) = 8 (.6) (.4) =1.92</a:t>
            </a:r>
          </a:p>
          <a:p>
            <a:r>
              <a:rPr lang="en-US" altLang="en-US" sz="2400">
                <a:latin typeface="Times" panose="02020603050405020304" pitchFamily="18" charset="0"/>
              </a:rPr>
              <a:t>StdDev(X) = 1.38</a:t>
            </a:r>
          </a:p>
        </p:txBody>
      </p:sp>
      <p:grpSp>
        <p:nvGrpSpPr>
          <p:cNvPr id="205885" name="Group 61"/>
          <p:cNvGrpSpPr>
            <a:grpSpLocks/>
          </p:cNvGrpSpPr>
          <p:nvPr/>
        </p:nvGrpSpPr>
        <p:grpSpPr bwMode="auto">
          <a:xfrm>
            <a:off x="2057400" y="2590800"/>
            <a:ext cx="3886200" cy="1219200"/>
            <a:chOff x="336" y="1632"/>
            <a:chExt cx="2448" cy="768"/>
          </a:xfrm>
        </p:grpSpPr>
        <p:sp>
          <p:nvSpPr>
            <p:cNvPr id="205848" name="Text Box 24"/>
            <p:cNvSpPr txBox="1">
              <a:spLocks noChangeArrowheads="1"/>
            </p:cNvSpPr>
            <p:nvPr/>
          </p:nvSpPr>
          <p:spPr bwMode="auto">
            <a:xfrm>
              <a:off x="336" y="1632"/>
              <a:ext cx="244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rPr>
                <a:t>P(&lt;2)=.00065 + .008 = .00865</a:t>
              </a:r>
            </a:p>
            <a:p>
              <a:endParaRPr lang="en-US" altLang="en-US" sz="2400">
                <a:latin typeface="Times" panose="02020603050405020304" pitchFamily="18" charset="0"/>
              </a:endParaRPr>
            </a:p>
          </p:txBody>
        </p:sp>
        <p:sp>
          <p:nvSpPr>
            <p:cNvPr id="205882" name="Line 58"/>
            <p:cNvSpPr>
              <a:spLocks noChangeShapeType="1"/>
            </p:cNvSpPr>
            <p:nvPr/>
          </p:nvSpPr>
          <p:spPr bwMode="auto">
            <a:xfrm flipV="1">
              <a:off x="2112" y="1824"/>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5884" name="Group 60"/>
          <p:cNvGrpSpPr>
            <a:grpSpLocks/>
          </p:cNvGrpSpPr>
          <p:nvPr/>
        </p:nvGrpSpPr>
        <p:grpSpPr bwMode="auto">
          <a:xfrm>
            <a:off x="6781800" y="2514600"/>
            <a:ext cx="3429000" cy="990600"/>
            <a:chOff x="3312" y="1584"/>
            <a:chExt cx="3005" cy="624"/>
          </a:xfrm>
        </p:grpSpPr>
        <p:sp>
          <p:nvSpPr>
            <p:cNvPr id="205850" name="Text Box 26"/>
            <p:cNvSpPr txBox="1">
              <a:spLocks noChangeArrowheads="1"/>
            </p:cNvSpPr>
            <p:nvPr/>
          </p:nvSpPr>
          <p:spPr bwMode="auto">
            <a:xfrm>
              <a:off x="3312" y="1584"/>
              <a:ext cx="3005"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rPr>
                <a:t>P(&gt;5)=.21+.09+.0168 = .3168</a:t>
              </a:r>
              <a:endParaRPr lang="en-US" altLang="en-US" sz="2400">
                <a:latin typeface="Times" panose="02020603050405020304" pitchFamily="18" charset="0"/>
              </a:endParaRPr>
            </a:p>
          </p:txBody>
        </p:sp>
        <p:sp>
          <p:nvSpPr>
            <p:cNvPr id="205883" name="Line 59"/>
            <p:cNvSpPr>
              <a:spLocks noChangeShapeType="1"/>
            </p:cNvSpPr>
            <p:nvPr/>
          </p:nvSpPr>
          <p:spPr bwMode="auto">
            <a:xfrm flipV="1">
              <a:off x="3600" y="1824"/>
              <a:ext cx="33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133138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5885"/>
                                        </p:tgtEl>
                                        <p:attrNameLst>
                                          <p:attrName>style.visibility</p:attrName>
                                        </p:attrNameLst>
                                      </p:cBhvr>
                                      <p:to>
                                        <p:strVal val="visible"/>
                                      </p:to>
                                    </p:set>
                                    <p:animEffect transition="in" filter="wipe(down)">
                                      <p:cBhvr>
                                        <p:cTn id="7" dur="500"/>
                                        <p:tgtEl>
                                          <p:spTgt spid="205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5884"/>
                                        </p:tgtEl>
                                        <p:attrNameLst>
                                          <p:attrName>style.visibility</p:attrName>
                                        </p:attrNameLst>
                                      </p:cBhvr>
                                      <p:to>
                                        <p:strVal val="visible"/>
                                      </p:to>
                                    </p:set>
                                    <p:animEffect transition="in" filter="wipe(left)">
                                      <p:cBhvr>
                                        <p:cTn id="12" dur="500"/>
                                        <p:tgtEl>
                                          <p:spTgt spid="205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05852"/>
                                        </p:tgtEl>
                                        <p:attrNameLst>
                                          <p:attrName>style.visibility</p:attrName>
                                        </p:attrNameLst>
                                      </p:cBhvr>
                                      <p:to>
                                        <p:strVal val="visible"/>
                                      </p:to>
                                    </p:set>
                                    <p:anim calcmode="lin" valueType="num">
                                      <p:cBhvr additive="base">
                                        <p:cTn id="17" dur="500" fill="hold"/>
                                        <p:tgtEl>
                                          <p:spTgt spid="205852"/>
                                        </p:tgtEl>
                                        <p:attrNameLst>
                                          <p:attrName>ppt_x</p:attrName>
                                        </p:attrNameLst>
                                      </p:cBhvr>
                                      <p:tavLst>
                                        <p:tav tm="0">
                                          <p:val>
                                            <p:strVal val="0-#ppt_w/2"/>
                                          </p:val>
                                        </p:tav>
                                        <p:tav tm="100000">
                                          <p:val>
                                            <p:strVal val="#ppt_x"/>
                                          </p:val>
                                        </p:tav>
                                      </p:tavLst>
                                    </p:anim>
                                    <p:anim calcmode="lin" valueType="num">
                                      <p:cBhvr additive="base">
                                        <p:cTn id="18" dur="500" fill="hold"/>
                                        <p:tgtEl>
                                          <p:spTgt spid="205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2"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ltLang="en-US"/>
              <a:t>Practice problem</a:t>
            </a:r>
          </a:p>
        </p:txBody>
      </p:sp>
      <p:sp>
        <p:nvSpPr>
          <p:cNvPr id="250883" name="Rectangle 3"/>
          <p:cNvSpPr>
            <a:spLocks noGrp="1" noChangeArrowheads="1"/>
          </p:cNvSpPr>
          <p:nvPr>
            <p:ph type="body" idx="1"/>
          </p:nvPr>
        </p:nvSpPr>
        <p:spPr/>
        <p:txBody>
          <a:bodyPr/>
          <a:lstStyle/>
          <a:p>
            <a:pPr>
              <a:buFont typeface="Wingdings" panose="05000000000000000000" pitchFamily="2" charset="2"/>
              <a:buNone/>
            </a:pPr>
            <a:r>
              <a:rPr lang="en-US" altLang="en-US" sz="2400"/>
              <a:t>   If Stanford tickets in the medical center ‘A’ lot approximately twice a week (2/5 weekdays), if you want to park in the ‘A’ lot twice a week for the year, are you financially better off buying a parking sticker (which costs $726 for the year) or parking illegally (tickets are $35 each)?</a:t>
            </a:r>
          </a:p>
        </p:txBody>
      </p:sp>
    </p:spTree>
    <p:extLst>
      <p:ext uri="{BB962C8B-B14F-4D97-AF65-F5344CB8AC3E}">
        <p14:creationId xmlns:p14="http://schemas.microsoft.com/office/powerpoint/2010/main" val="7187028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a:t>Answer</a:t>
            </a:r>
          </a:p>
        </p:txBody>
      </p:sp>
      <p:sp>
        <p:nvSpPr>
          <p:cNvPr id="260099" name="Rectangle 3"/>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1800"/>
              <a:t>   If Stanford tickets in the medical center ‘A’ lot approximately twice a week (2/5 weekdays), if you want to park in the ‘A’ lot twice a week for the year, are you financially better off buying a parking sticker (which costs $726 for the year) or parking illegally (tickets are $35 each)?</a:t>
            </a:r>
          </a:p>
          <a:p>
            <a:pPr>
              <a:lnSpc>
                <a:spcPct val="80000"/>
              </a:lnSpc>
              <a:buFont typeface="Wingdings" panose="05000000000000000000" pitchFamily="2" charset="2"/>
              <a:buNone/>
            </a:pPr>
            <a:endParaRPr lang="en-US" altLang="en-US" sz="1800"/>
          </a:p>
          <a:p>
            <a:pPr>
              <a:lnSpc>
                <a:spcPct val="80000"/>
              </a:lnSpc>
              <a:buFont typeface="Wingdings" panose="05000000000000000000" pitchFamily="2" charset="2"/>
              <a:buNone/>
            </a:pPr>
            <a:r>
              <a:rPr lang="en-US" altLang="en-US" sz="1800"/>
              <a:t>Use Binomial</a:t>
            </a:r>
            <a:r>
              <a:rPr lang="en-US" altLang="en-US" sz="1800">
                <a:sym typeface="Wingdings" panose="05000000000000000000" pitchFamily="2" charset="2"/>
              </a:rPr>
              <a:t></a:t>
            </a:r>
            <a:endParaRPr lang="en-US" altLang="en-US" sz="1800"/>
          </a:p>
          <a:p>
            <a:pPr>
              <a:lnSpc>
                <a:spcPct val="80000"/>
              </a:lnSpc>
              <a:buFont typeface="Wingdings" panose="05000000000000000000" pitchFamily="2" charset="2"/>
              <a:buNone/>
            </a:pPr>
            <a:r>
              <a:rPr lang="en-US" altLang="en-US" sz="1800"/>
              <a:t>Let X be a random variable that is the number of tickets you receive in a year.</a:t>
            </a:r>
          </a:p>
          <a:p>
            <a:pPr>
              <a:lnSpc>
                <a:spcPct val="80000"/>
              </a:lnSpc>
              <a:buFont typeface="Wingdings" panose="05000000000000000000" pitchFamily="2" charset="2"/>
              <a:buNone/>
            </a:pPr>
            <a:r>
              <a:rPr lang="en-US" altLang="en-US" sz="1800"/>
              <a:t>Assuming 2 weeks vacation, there are 50x2 days (twice a week for 50 weeks) you’ll be parking illegally.  p=.40 is the chance of receiving a ticket on a given day:</a:t>
            </a:r>
          </a:p>
          <a:p>
            <a:pPr>
              <a:lnSpc>
                <a:spcPct val="80000"/>
              </a:lnSpc>
              <a:buFont typeface="Wingdings" panose="05000000000000000000" pitchFamily="2" charset="2"/>
              <a:buNone/>
            </a:pPr>
            <a:r>
              <a:rPr lang="en-US" altLang="en-US" sz="1800"/>
              <a:t>X~bin (100, .40)</a:t>
            </a:r>
          </a:p>
          <a:p>
            <a:pPr>
              <a:lnSpc>
                <a:spcPct val="80000"/>
              </a:lnSpc>
              <a:buFont typeface="Wingdings" panose="05000000000000000000" pitchFamily="2" charset="2"/>
              <a:buNone/>
            </a:pPr>
            <a:r>
              <a:rPr lang="en-US" altLang="en-US" sz="1800"/>
              <a:t>E(X) = 100x.40 = 40 tickets expected (with std dev of about 5)</a:t>
            </a:r>
          </a:p>
          <a:p>
            <a:pPr>
              <a:lnSpc>
                <a:spcPct val="80000"/>
              </a:lnSpc>
              <a:buFont typeface="Wingdings" panose="05000000000000000000" pitchFamily="2" charset="2"/>
              <a:buNone/>
            </a:pPr>
            <a:r>
              <a:rPr lang="en-US" altLang="en-US" sz="1800"/>
              <a:t>40 x $35 = $1400 in tickets (+/- $200); better to buy the sticker!</a:t>
            </a:r>
          </a:p>
        </p:txBody>
      </p:sp>
    </p:spTree>
    <p:extLst>
      <p:ext uri="{BB962C8B-B14F-4D97-AF65-F5344CB8AC3E}">
        <p14:creationId xmlns:p14="http://schemas.microsoft.com/office/powerpoint/2010/main" val="3656645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0099">
                                            <p:txEl>
                                              <p:pRg st="2" end="2"/>
                                            </p:txEl>
                                          </p:spTgt>
                                        </p:tgtEl>
                                        <p:attrNameLst>
                                          <p:attrName>style.visibility</p:attrName>
                                        </p:attrNameLst>
                                      </p:cBhvr>
                                      <p:to>
                                        <p:strVal val="visible"/>
                                      </p:to>
                                    </p:set>
                                    <p:anim calcmode="lin" valueType="num">
                                      <p:cBhvr additive="base">
                                        <p:cTn id="13" dur="500" fill="hold"/>
                                        <p:tgtEl>
                                          <p:spTgt spid="26009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0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0099">
                                            <p:txEl>
                                              <p:pRg st="3" end="3"/>
                                            </p:txEl>
                                          </p:spTgt>
                                        </p:tgtEl>
                                        <p:attrNameLst>
                                          <p:attrName>style.visibility</p:attrName>
                                        </p:attrNameLst>
                                      </p:cBhvr>
                                      <p:to>
                                        <p:strVal val="visible"/>
                                      </p:to>
                                    </p:set>
                                    <p:anim calcmode="lin" valueType="num">
                                      <p:cBhvr additive="base">
                                        <p:cTn id="19" dur="500" fill="hold"/>
                                        <p:tgtEl>
                                          <p:spTgt spid="2600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00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0099">
                                            <p:txEl>
                                              <p:pRg st="4" end="4"/>
                                            </p:txEl>
                                          </p:spTgt>
                                        </p:tgtEl>
                                        <p:attrNameLst>
                                          <p:attrName>style.visibility</p:attrName>
                                        </p:attrNameLst>
                                      </p:cBhvr>
                                      <p:to>
                                        <p:strVal val="visible"/>
                                      </p:to>
                                    </p:set>
                                    <p:anim calcmode="lin" valueType="num">
                                      <p:cBhvr additive="base">
                                        <p:cTn id="25" dur="500" fill="hold"/>
                                        <p:tgtEl>
                                          <p:spTgt spid="2600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00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0099">
                                            <p:txEl>
                                              <p:pRg st="5" end="5"/>
                                            </p:txEl>
                                          </p:spTgt>
                                        </p:tgtEl>
                                        <p:attrNameLst>
                                          <p:attrName>style.visibility</p:attrName>
                                        </p:attrNameLst>
                                      </p:cBhvr>
                                      <p:to>
                                        <p:strVal val="visible"/>
                                      </p:to>
                                    </p:set>
                                    <p:anim calcmode="lin" valueType="num">
                                      <p:cBhvr additive="base">
                                        <p:cTn id="31" dur="500" fill="hold"/>
                                        <p:tgtEl>
                                          <p:spTgt spid="26009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00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0099">
                                            <p:txEl>
                                              <p:pRg st="6" end="6"/>
                                            </p:txEl>
                                          </p:spTgt>
                                        </p:tgtEl>
                                        <p:attrNameLst>
                                          <p:attrName>style.visibility</p:attrName>
                                        </p:attrNameLst>
                                      </p:cBhvr>
                                      <p:to>
                                        <p:strVal val="visible"/>
                                      </p:to>
                                    </p:set>
                                    <p:anim calcmode="lin" valueType="num">
                                      <p:cBhvr additive="base">
                                        <p:cTn id="37" dur="500" fill="hold"/>
                                        <p:tgtEl>
                                          <p:spTgt spid="26009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00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0099">
                                            <p:txEl>
                                              <p:pRg st="7" end="7"/>
                                            </p:txEl>
                                          </p:spTgt>
                                        </p:tgtEl>
                                        <p:attrNameLst>
                                          <p:attrName>style.visibility</p:attrName>
                                        </p:attrNameLst>
                                      </p:cBhvr>
                                      <p:to>
                                        <p:strVal val="visible"/>
                                      </p:to>
                                    </p:set>
                                    <p:anim calcmode="lin" valueType="num">
                                      <p:cBhvr additive="base">
                                        <p:cTn id="43" dur="500" fill="hold"/>
                                        <p:tgtEl>
                                          <p:spTgt spid="260099">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009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en-US"/>
              <a:t>Multinomial distribution </a:t>
            </a:r>
            <a:br>
              <a:rPr lang="en-US" altLang="en-US"/>
            </a:br>
            <a:r>
              <a:rPr lang="en-US" altLang="en-US" sz="3200"/>
              <a:t>(beyond the scope of this course)</a:t>
            </a:r>
          </a:p>
        </p:txBody>
      </p:sp>
      <p:sp>
        <p:nvSpPr>
          <p:cNvPr id="203779" name="Rectangle 3"/>
          <p:cNvSpPr>
            <a:spLocks noGrp="1" noChangeArrowheads="1"/>
          </p:cNvSpPr>
          <p:nvPr>
            <p:ph type="body" idx="1"/>
          </p:nvPr>
        </p:nvSpPr>
        <p:spPr/>
        <p:txBody>
          <a:bodyPr/>
          <a:lstStyle/>
          <a:p>
            <a:pPr>
              <a:buFont typeface="Wingdings" panose="05000000000000000000" pitchFamily="2" charset="2"/>
              <a:buNone/>
            </a:pPr>
            <a:r>
              <a:rPr lang="en-US" altLang="en-US" sz="2400"/>
              <a:t>	The multinomial is a generalization of the binomial.  It is used when there are more than 2 possible outcomes (for ordinal or nominal, rather than binary, random variables).</a:t>
            </a:r>
          </a:p>
          <a:p>
            <a:pPr lvl="2"/>
            <a:r>
              <a:rPr lang="en-US" altLang="en-US"/>
              <a:t>Instead of partitioning </a:t>
            </a:r>
            <a:r>
              <a:rPr lang="en-US" altLang="en-US" i="1"/>
              <a:t>n</a:t>
            </a:r>
            <a:r>
              <a:rPr lang="en-US" altLang="en-US"/>
              <a:t> trials into 2 outcomes (yes with probability </a:t>
            </a:r>
            <a:r>
              <a:rPr lang="en-US" altLang="en-US" i="1"/>
              <a:t>p </a:t>
            </a:r>
            <a:r>
              <a:rPr lang="en-US" altLang="en-US"/>
              <a:t>/ no with probability </a:t>
            </a:r>
            <a:r>
              <a:rPr lang="en-US" altLang="en-US" i="1"/>
              <a:t>1-p</a:t>
            </a:r>
            <a:r>
              <a:rPr lang="en-US" altLang="en-US"/>
              <a:t>), you are partitioning </a:t>
            </a:r>
            <a:r>
              <a:rPr lang="en-US" altLang="en-US" i="1"/>
              <a:t>n</a:t>
            </a:r>
            <a:r>
              <a:rPr lang="en-US" altLang="en-US"/>
              <a:t> trials into 3 or more outcomes (with probabilities: </a:t>
            </a:r>
            <a:r>
              <a:rPr lang="en-US" altLang="en-US" i="1"/>
              <a:t>p</a:t>
            </a:r>
            <a:r>
              <a:rPr lang="en-US" altLang="en-US" i="1" baseline="-25000"/>
              <a:t>1,</a:t>
            </a:r>
            <a:r>
              <a:rPr lang="en-US" altLang="en-US" i="1"/>
              <a:t> p</a:t>
            </a:r>
            <a:r>
              <a:rPr lang="en-US" altLang="en-US" i="1" baseline="-25000"/>
              <a:t>2,</a:t>
            </a:r>
            <a:r>
              <a:rPr lang="en-US" altLang="en-US" i="1"/>
              <a:t> p</a:t>
            </a:r>
            <a:r>
              <a:rPr lang="en-US" altLang="en-US" i="1" baseline="-25000"/>
              <a:t>3,</a:t>
            </a:r>
            <a:r>
              <a:rPr lang="en-US" altLang="en-US" i="1"/>
              <a:t>..)</a:t>
            </a:r>
            <a:endParaRPr lang="en-US" altLang="en-US"/>
          </a:p>
          <a:p>
            <a:pPr lvl="3"/>
            <a:r>
              <a:rPr lang="en-US" altLang="en-US"/>
              <a:t>General formula for 3 outcomes: </a:t>
            </a:r>
          </a:p>
          <a:p>
            <a:pPr lvl="2"/>
            <a:endParaRPr lang="en-US" altLang="en-US"/>
          </a:p>
        </p:txBody>
      </p:sp>
      <p:graphicFrame>
        <p:nvGraphicFramePr>
          <p:cNvPr id="203780" name="Object 4"/>
          <p:cNvGraphicFramePr>
            <a:graphicFrameLocks noChangeAspect="1"/>
          </p:cNvGraphicFramePr>
          <p:nvPr/>
        </p:nvGraphicFramePr>
        <p:xfrm>
          <a:off x="3886200" y="5715001"/>
          <a:ext cx="5791200" cy="798513"/>
        </p:xfrm>
        <a:graphic>
          <a:graphicData uri="http://schemas.openxmlformats.org/presentationml/2006/ole">
            <mc:AlternateContent xmlns:mc="http://schemas.openxmlformats.org/markup-compatibility/2006">
              <mc:Choice xmlns:v="urn:schemas-microsoft-com:vml" Requires="v">
                <p:oleObj spid="_x0000_s107523" r:id="rId3" imgW="2971800" imgH="406400" progId="Equation.3">
                  <p:embed/>
                </p:oleObj>
              </mc:Choice>
              <mc:Fallback>
                <p:oleObj r:id="rId3" imgW="29718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5715001"/>
                        <a:ext cx="5791200" cy="798513"/>
                      </a:xfrm>
                      <a:prstGeom prst="rect">
                        <a:avLst/>
                      </a:prstGeom>
                      <a:solidFill>
                        <a:srgbClr val="FFFF99"/>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189886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 calcmode="lin" valueType="num">
                                      <p:cBhvr additive="base">
                                        <p:cTn id="7" dur="500" fill="hold"/>
                                        <p:tgtEl>
                                          <p:spTgt spid="203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377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3779">
                                            <p:txEl>
                                              <p:pRg st="0" end="0"/>
                                            </p:txEl>
                                          </p:spTgt>
                                        </p:tgtEl>
                                        <p:attrNameLst>
                                          <p:attrName>ppt_c</p:attrName>
                                        </p:attrNameLst>
                                      </p:cBhvr>
                                      <p:to>
                                        <a:srgbClr val="CCFFFF"/>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3779">
                                            <p:txEl>
                                              <p:pRg st="1" end="1"/>
                                            </p:txEl>
                                          </p:spTgt>
                                        </p:tgtEl>
                                        <p:attrNameLst>
                                          <p:attrName>style.visibility</p:attrName>
                                        </p:attrNameLst>
                                      </p:cBhvr>
                                      <p:to>
                                        <p:strVal val="visible"/>
                                      </p:to>
                                    </p:set>
                                    <p:anim calcmode="lin" valueType="num">
                                      <p:cBhvr additive="base">
                                        <p:cTn id="13" dur="500" fill="hold"/>
                                        <p:tgtEl>
                                          <p:spTgt spid="203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377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3779">
                                            <p:txEl>
                                              <p:pRg st="1" end="1"/>
                                            </p:txEl>
                                          </p:spTgt>
                                        </p:tgtEl>
                                        <p:attrNameLst>
                                          <p:attrName>ppt_c</p:attrName>
                                        </p:attrNameLst>
                                      </p:cBhvr>
                                      <p:to>
                                        <a:srgbClr val="CCFFFF"/>
                                      </p:to>
                                    </p:animClr>
                                  </p:subTnLst>
                                </p:cTn>
                              </p:par>
                              <p:par>
                                <p:cTn id="15" presetID="2" presetClass="entr" presetSubtype="8" fill="hold" grpId="0" nodeType="withEffect">
                                  <p:stCondLst>
                                    <p:cond delay="0"/>
                                  </p:stCondLst>
                                  <p:childTnLst>
                                    <p:set>
                                      <p:cBhvr>
                                        <p:cTn id="16" dur="1" fill="hold">
                                          <p:stCondLst>
                                            <p:cond delay="0"/>
                                          </p:stCondLst>
                                        </p:cTn>
                                        <p:tgtEl>
                                          <p:spTgt spid="203779">
                                            <p:txEl>
                                              <p:pRg st="2" end="2"/>
                                            </p:txEl>
                                          </p:spTgt>
                                        </p:tgtEl>
                                        <p:attrNameLst>
                                          <p:attrName>style.visibility</p:attrName>
                                        </p:attrNameLst>
                                      </p:cBhvr>
                                      <p:to>
                                        <p:strVal val="visible"/>
                                      </p:to>
                                    </p:set>
                                    <p:anim calcmode="lin" valueType="num">
                                      <p:cBhvr additive="base">
                                        <p:cTn id="17" dur="500" fill="hold"/>
                                        <p:tgtEl>
                                          <p:spTgt spid="20377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377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3779">
                                            <p:txEl>
                                              <p:pRg st="2" end="2"/>
                                            </p:txEl>
                                          </p:spTgt>
                                        </p:tgtEl>
                                        <p:attrNameLst>
                                          <p:attrName>ppt_c</p:attrName>
                                        </p:attrNameLst>
                                      </p:cBhvr>
                                      <p:to>
                                        <a:srgbClr val="CCFFFF"/>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03780"/>
                                        </p:tgtEl>
                                        <p:attrNameLst>
                                          <p:attrName>style.visibility</p:attrName>
                                        </p:attrNameLst>
                                      </p:cBhvr>
                                      <p:to>
                                        <p:strVal val="visible"/>
                                      </p:to>
                                    </p:set>
                                    <p:anim calcmode="lin" valueType="num">
                                      <p:cBhvr additive="base">
                                        <p:cTn id="23" dur="500" fill="hold"/>
                                        <p:tgtEl>
                                          <p:spTgt spid="203780"/>
                                        </p:tgtEl>
                                        <p:attrNameLst>
                                          <p:attrName>ppt_x</p:attrName>
                                        </p:attrNameLst>
                                      </p:cBhvr>
                                      <p:tavLst>
                                        <p:tav tm="0">
                                          <p:val>
                                            <p:strVal val="0-#ppt_w/2"/>
                                          </p:val>
                                        </p:tav>
                                        <p:tav tm="100000">
                                          <p:val>
                                            <p:strVal val="#ppt_x"/>
                                          </p:val>
                                        </p:tav>
                                      </p:tavLst>
                                    </p:anim>
                                    <p:anim calcmode="lin" valueType="num">
                                      <p:cBhvr additive="base">
                                        <p:cTn id="24" dur="500" fill="hold"/>
                                        <p:tgtEl>
                                          <p:spTgt spid="203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bldLvl="3"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926" y="928689"/>
            <a:ext cx="7883525" cy="644525"/>
          </a:xfrm>
        </p:spPr>
        <p:txBody>
          <a:bodyPr rtlCol="0">
            <a:normAutofit/>
          </a:bodyPr>
          <a:lstStyle/>
          <a:p>
            <a:pPr algn="ctr">
              <a:defRPr/>
            </a:pPr>
            <a:r>
              <a:rPr lang="en-IN" sz="2399" b="1" dirty="0" smtClean="0">
                <a:latin typeface="Times New Roman" pitchFamily="18" charset="0"/>
                <a:cs typeface="Times New Roman" pitchFamily="18" charset="0"/>
              </a:rPr>
              <a:t>Unit-2 </a:t>
            </a:r>
            <a:r>
              <a:rPr lang="en-IN" sz="2399" b="1" dirty="0">
                <a:latin typeface="Times New Roman" pitchFamily="18" charset="0"/>
                <a:cs typeface="Times New Roman" pitchFamily="18" charset="0"/>
              </a:rPr>
              <a:t>Syllabus</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00719E-AB0F-470E-A21F-52852B484448}" type="slidenum">
              <a:rPr lang="en-US" altLang="en-US">
                <a:solidFill>
                  <a:srgbClr val="898989"/>
                </a:solidFill>
              </a:rPr>
              <a:pPr/>
              <a:t>4</a:t>
            </a:fld>
            <a:endParaRPr lang="en-US" altLang="en-US">
              <a:solidFill>
                <a:srgbClr val="898989"/>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165864887"/>
              </p:ext>
            </p:extLst>
          </p:nvPr>
        </p:nvGraphicFramePr>
        <p:xfrm>
          <a:off x="2057399" y="1698626"/>
          <a:ext cx="7893051" cy="3962586"/>
        </p:xfrm>
        <a:graphic>
          <a:graphicData uri="http://schemas.openxmlformats.org/drawingml/2006/table">
            <a:tbl>
              <a:tblPr/>
              <a:tblGrid>
                <a:gridCol w="1741904"/>
                <a:gridCol w="6151147"/>
              </a:tblGrid>
              <a:tr h="607014">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Unit-2</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146" marR="27146" marT="27146" marB="271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Probability Distribution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146" marR="27146" marT="27146" marB="271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677786">
                <a:tc>
                  <a:txBody>
                    <a:bodyPr/>
                    <a:lstStyle/>
                    <a:p>
                      <a:pPr>
                        <a:lnSpc>
                          <a:spcPct val="107000"/>
                        </a:lnSpc>
                        <a:spcAft>
                          <a:spcPts val="800"/>
                        </a:spcAft>
                      </a:pPr>
                      <a:r>
                        <a:rPr lang="en-IN" sz="20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Probability Distribution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Concept of Random Variable, Bernoulli Distribution, Binomial Distribution, Poisson Distribution, Normal Distribution.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77786">
                <a:tc>
                  <a:txBody>
                    <a:bodyPr/>
                    <a:lstStyle/>
                    <a:p>
                      <a:pPr>
                        <a:lnSpc>
                          <a:spcPct val="107000"/>
                        </a:lnSpc>
                        <a:spcAft>
                          <a:spcPts val="800"/>
                        </a:spcAft>
                      </a:pPr>
                      <a:r>
                        <a:rPr lang="en-IN" sz="20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Correlation and Regression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Concept and types, Karl Pearson Method, Rank, Spearman Method, Least Square Method, Regression line by regression coefficient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62473814"/>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en-US"/>
              <a:t>Multinomial example</a:t>
            </a:r>
          </a:p>
        </p:txBody>
      </p:sp>
      <p:sp>
        <p:nvSpPr>
          <p:cNvPr id="204803" name="Rectangle 3"/>
          <p:cNvSpPr>
            <a:spLocks noGrp="1" noChangeArrowheads="1"/>
          </p:cNvSpPr>
          <p:nvPr>
            <p:ph type="body" idx="1"/>
          </p:nvPr>
        </p:nvSpPr>
        <p:spPr>
          <a:xfrm>
            <a:off x="2057400" y="1981200"/>
            <a:ext cx="7772400" cy="4114800"/>
          </a:xfrm>
        </p:spPr>
        <p:txBody>
          <a:bodyPr/>
          <a:lstStyle/>
          <a:p>
            <a:pPr lvl="2">
              <a:buFont typeface="Wingdings" panose="05000000000000000000" pitchFamily="2" charset="2"/>
              <a:buNone/>
            </a:pPr>
            <a:r>
              <a:rPr lang="en-US" altLang="en-US"/>
              <a:t>   Specific Example: if you are randomly choosing 8 people from an audience that contains 50% democrats, 30% republicans, and 20% green party, what’s the probability of choosing exactly 4 democrats, 3 republicans, and 1 green party member?</a:t>
            </a:r>
          </a:p>
          <a:p>
            <a:pPr lvl="3"/>
            <a:endParaRPr lang="en-US" altLang="en-US"/>
          </a:p>
          <a:p>
            <a:pPr lvl="2"/>
            <a:endParaRPr lang="en-US" altLang="en-US" u="sng"/>
          </a:p>
          <a:p>
            <a:pPr lvl="1"/>
            <a:endParaRPr lang="en-US" altLang="en-US"/>
          </a:p>
          <a:p>
            <a:endParaRPr lang="en-US" altLang="en-US" sz="2000"/>
          </a:p>
          <a:p>
            <a:endParaRPr lang="en-US" altLang="en-US"/>
          </a:p>
        </p:txBody>
      </p:sp>
      <p:graphicFrame>
        <p:nvGraphicFramePr>
          <p:cNvPr id="204804" name="Object 4"/>
          <p:cNvGraphicFramePr>
            <a:graphicFrameLocks noChangeAspect="1"/>
          </p:cNvGraphicFramePr>
          <p:nvPr/>
        </p:nvGraphicFramePr>
        <p:xfrm>
          <a:off x="4267200" y="3810001"/>
          <a:ext cx="5181600" cy="741363"/>
        </p:xfrm>
        <a:graphic>
          <a:graphicData uri="http://schemas.openxmlformats.org/presentationml/2006/ole">
            <mc:AlternateContent xmlns:mc="http://schemas.openxmlformats.org/markup-compatibility/2006">
              <mc:Choice xmlns:v="urn:schemas-microsoft-com:vml" Requires="v">
                <p:oleObj spid="_x0000_s108547" r:id="rId3" imgW="2730500" imgH="393700" progId="Equation.3">
                  <p:embed/>
                </p:oleObj>
              </mc:Choice>
              <mc:Fallback>
                <p:oleObj r:id="rId3" imgW="27305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810001"/>
                        <a:ext cx="5181600" cy="741363"/>
                      </a:xfrm>
                      <a:prstGeom prst="rect">
                        <a:avLst/>
                      </a:prstGeom>
                      <a:solidFill>
                        <a:srgbClr val="FFFF99"/>
                      </a:solidFill>
                      <a:ln w="9525">
                        <a:solidFill>
                          <a:schemeClr val="tx1"/>
                        </a:solidFill>
                        <a:miter lim="800000"/>
                        <a:headEnd/>
                        <a:tailEnd/>
                      </a:ln>
                    </p:spPr>
                  </p:pic>
                </p:oleObj>
              </mc:Fallback>
            </mc:AlternateContent>
          </a:graphicData>
        </a:graphic>
      </p:graphicFrame>
      <p:sp>
        <p:nvSpPr>
          <p:cNvPr id="204805" name="Rectangle 5"/>
          <p:cNvSpPr>
            <a:spLocks noChangeArrowheads="1"/>
          </p:cNvSpPr>
          <p:nvPr/>
        </p:nvSpPr>
        <p:spPr bwMode="auto">
          <a:xfrm>
            <a:off x="3352800" y="5105400"/>
            <a:ext cx="5969000" cy="14747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1" hangingPunct="1">
              <a:spcBef>
                <a:spcPct val="20000"/>
              </a:spcBef>
              <a:buClr>
                <a:schemeClr val="hlink"/>
              </a:buClr>
              <a:buSzPct val="55000"/>
              <a:buFont typeface="Wingdings" panose="05000000000000000000" pitchFamily="2" charset="2"/>
              <a:buNone/>
            </a:pPr>
            <a:r>
              <a:rPr lang="en-US" altLang="en-US"/>
              <a:t>You can see that it gets hard to calculate very fast!  The multinomial has many uses in genetics where a person may have 1 of many possible alleles (that occur with certain probabilities in a given population) at a gene locus.</a:t>
            </a:r>
          </a:p>
        </p:txBody>
      </p:sp>
    </p:spTree>
    <p:extLst>
      <p:ext uri="{BB962C8B-B14F-4D97-AF65-F5344CB8AC3E}">
        <p14:creationId xmlns:p14="http://schemas.microsoft.com/office/powerpoint/2010/main" val="903831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 calcmode="lin" valueType="num">
                                      <p:cBhvr additive="base">
                                        <p:cTn id="7" dur="500" fill="hold"/>
                                        <p:tgtEl>
                                          <p:spTgt spid="204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4804"/>
                                        </p:tgtEl>
                                        <p:attrNameLst>
                                          <p:attrName>style.visibility</p:attrName>
                                        </p:attrNameLst>
                                      </p:cBhvr>
                                      <p:to>
                                        <p:strVal val="visible"/>
                                      </p:to>
                                    </p:set>
                                    <p:anim calcmode="lin" valueType="num">
                                      <p:cBhvr additive="base">
                                        <p:cTn id="13" dur="500" fill="hold"/>
                                        <p:tgtEl>
                                          <p:spTgt spid="204804"/>
                                        </p:tgtEl>
                                        <p:attrNameLst>
                                          <p:attrName>ppt_x</p:attrName>
                                        </p:attrNameLst>
                                      </p:cBhvr>
                                      <p:tavLst>
                                        <p:tav tm="0">
                                          <p:val>
                                            <p:strVal val="0-#ppt_w/2"/>
                                          </p:val>
                                        </p:tav>
                                        <p:tav tm="100000">
                                          <p:val>
                                            <p:strVal val="#ppt_x"/>
                                          </p:val>
                                        </p:tav>
                                      </p:tavLst>
                                    </p:anim>
                                    <p:anim calcmode="lin" valueType="num">
                                      <p:cBhvr additive="base">
                                        <p:cTn id="14"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05"/>
                                        </p:tgtEl>
                                        <p:attrNameLst>
                                          <p:attrName>style.visibility</p:attrName>
                                        </p:attrNameLst>
                                      </p:cBhvr>
                                      <p:to>
                                        <p:strVal val="visible"/>
                                      </p:to>
                                    </p:set>
                                    <p:anim calcmode="lin" valueType="num">
                                      <p:cBhvr additive="base">
                                        <p:cTn id="19" dur="500" fill="hold"/>
                                        <p:tgtEl>
                                          <p:spTgt spid="204805"/>
                                        </p:tgtEl>
                                        <p:attrNameLst>
                                          <p:attrName>ppt_x</p:attrName>
                                        </p:attrNameLst>
                                      </p:cBhvr>
                                      <p:tavLst>
                                        <p:tav tm="0">
                                          <p:val>
                                            <p:strVal val="0-#ppt_w/2"/>
                                          </p:val>
                                        </p:tav>
                                        <p:tav tm="100000">
                                          <p:val>
                                            <p:strVal val="#ppt_x"/>
                                          </p:val>
                                        </p:tav>
                                      </p:tavLst>
                                    </p:anim>
                                    <p:anim calcmode="lin" valueType="num">
                                      <p:cBhvr additive="base">
                                        <p:cTn id="20" dur="500" fill="hold"/>
                                        <p:tgtEl>
                                          <p:spTgt spid="2048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utoUpdateAnimBg="0"/>
      <p:bldP spid="20480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674938" y="214314"/>
            <a:ext cx="7772400" cy="1316037"/>
          </a:xfrm>
        </p:spPr>
        <p:txBody>
          <a:bodyPr/>
          <a:lstStyle/>
          <a:p>
            <a:r>
              <a:rPr lang="en-US" altLang="en-US" sz="2800">
                <a:latin typeface="Times New Roman" panose="02020603050405020304" pitchFamily="18" charset="0"/>
                <a:cs typeface="Times New Roman" panose="02020603050405020304" pitchFamily="18" charset="0"/>
              </a:rPr>
              <a:t>Introduction to the </a:t>
            </a:r>
            <a:r>
              <a:rPr lang="en-US" altLang="en-US" sz="2800" b="1">
                <a:latin typeface="Times New Roman" panose="02020603050405020304" pitchFamily="18" charset="0"/>
                <a:cs typeface="Times New Roman" panose="02020603050405020304" pitchFamily="18" charset="0"/>
              </a:rPr>
              <a:t>Poisson Distribution</a:t>
            </a:r>
            <a:r>
              <a:rPr lang="en-US" altLang="en-US" sz="2800">
                <a:latin typeface="Times New Roman" panose="02020603050405020304" pitchFamily="18" charset="0"/>
                <a:cs typeface="Times New Roman" panose="02020603050405020304" pitchFamily="18" charset="0"/>
              </a:rPr>
              <a:t> </a:t>
            </a:r>
          </a:p>
        </p:txBody>
      </p:sp>
      <p:sp>
        <p:nvSpPr>
          <p:cNvPr id="215043" name="Rectangle 3"/>
          <p:cNvSpPr>
            <a:spLocks noGrp="1" noChangeArrowheads="1"/>
          </p:cNvSpPr>
          <p:nvPr>
            <p:ph type="body" idx="1"/>
          </p:nvPr>
        </p:nvSpPr>
        <p:spPr>
          <a:xfrm>
            <a:off x="2133600" y="1828800"/>
            <a:ext cx="8229600" cy="4800600"/>
          </a:xfrm>
          <a:solidFill>
            <a:srgbClr val="FFFFFF"/>
          </a:solidFill>
          <a:ln/>
          <a:extLst>
            <a:ext uri="{91240B29-F687-4F45-9708-019B960494DF}">
              <a14:hiddenLine xmlns:a14="http://schemas.microsoft.com/office/drawing/2010/main" w="28575" cmpd="sng">
                <a:solidFill>
                  <a:srgbClr val="000000"/>
                </a:solidFill>
                <a:miter lim="800000"/>
                <a:headEnd/>
                <a:tailEnd/>
              </a14:hiddenLine>
            </a:ext>
          </a:extLst>
        </p:spPr>
        <p:txBody>
          <a:bodyPr/>
          <a:lstStyle/>
          <a:p>
            <a:pPr>
              <a:lnSpc>
                <a:spcPct val="90000"/>
              </a:lnSpc>
            </a:pPr>
            <a:r>
              <a:rPr lang="en-US" altLang="en-US" sz="2700">
                <a:solidFill>
                  <a:srgbClr val="000000"/>
                </a:solidFill>
              </a:rPr>
              <a:t>Poisson distribution is for counts—if events happen at a constant rate over time, the Poisson distribution gives the probability of X number of events occurring in time T.</a:t>
            </a:r>
            <a:endParaRPr lang="en-US" altLang="en-US">
              <a:solidFill>
                <a:schemeClr val="bg2"/>
              </a:solidFill>
            </a:endParaRPr>
          </a:p>
        </p:txBody>
      </p:sp>
    </p:spTree>
    <p:extLst>
      <p:ext uri="{BB962C8B-B14F-4D97-AF65-F5344CB8AC3E}">
        <p14:creationId xmlns:p14="http://schemas.microsoft.com/office/powerpoint/2010/main" val="307266198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2438400" y="609600"/>
            <a:ext cx="7793038" cy="1143000"/>
          </a:xfrm>
        </p:spPr>
        <p:txBody>
          <a:bodyPr/>
          <a:lstStyle/>
          <a:p>
            <a:pPr>
              <a:lnSpc>
                <a:spcPct val="80000"/>
              </a:lnSpc>
            </a:pPr>
            <a:r>
              <a:rPr lang="en-US" altLang="en-US" sz="3600"/>
              <a:t>Poisson Mean and Variance</a:t>
            </a:r>
          </a:p>
        </p:txBody>
      </p:sp>
      <p:sp>
        <p:nvSpPr>
          <p:cNvPr id="258051" name="Rectangle 3"/>
          <p:cNvSpPr>
            <a:spLocks noGrp="1" noChangeArrowheads="1"/>
          </p:cNvSpPr>
          <p:nvPr>
            <p:ph type="body" idx="1"/>
          </p:nvPr>
        </p:nvSpPr>
        <p:spPr>
          <a:xfrm>
            <a:off x="3000375" y="2093913"/>
            <a:ext cx="1758950" cy="762000"/>
          </a:xfrm>
        </p:spPr>
        <p:txBody>
          <a:bodyPr/>
          <a:lstStyle/>
          <a:p>
            <a:r>
              <a:rPr lang="en-US" altLang="en-US"/>
              <a:t>Mean</a:t>
            </a:r>
          </a:p>
          <a:p>
            <a:pPr lvl="1">
              <a:buFont typeface="Wingdings" panose="05000000000000000000" pitchFamily="2" charset="2"/>
              <a:buNone/>
            </a:pPr>
            <a:endParaRPr lang="en-US" altLang="en-US"/>
          </a:p>
        </p:txBody>
      </p:sp>
      <p:sp>
        <p:nvSpPr>
          <p:cNvPr id="258052" name="Rectangle 4"/>
          <p:cNvSpPr>
            <a:spLocks noChangeArrowheads="1"/>
          </p:cNvSpPr>
          <p:nvPr/>
        </p:nvSpPr>
        <p:spPr bwMode="auto">
          <a:xfrm>
            <a:off x="2438400" y="2971800"/>
            <a:ext cx="5943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lang="en-US" altLang="en-US"/>
              <a:t>Variance and Standard Deviation</a:t>
            </a:r>
          </a:p>
        </p:txBody>
      </p:sp>
      <p:graphicFrame>
        <p:nvGraphicFramePr>
          <p:cNvPr id="258053" name="Object 5"/>
          <p:cNvGraphicFramePr>
            <a:graphicFrameLocks noChangeAspect="1"/>
          </p:cNvGraphicFramePr>
          <p:nvPr/>
        </p:nvGraphicFramePr>
        <p:xfrm>
          <a:off x="5583238" y="2133600"/>
          <a:ext cx="1231900" cy="635000"/>
        </p:xfrm>
        <a:graphic>
          <a:graphicData uri="http://schemas.openxmlformats.org/presentationml/2006/ole">
            <mc:AlternateContent xmlns:mc="http://schemas.openxmlformats.org/markup-compatibility/2006">
              <mc:Choice xmlns:v="urn:schemas-microsoft-com:vml" Requires="v">
                <p:oleObj spid="_x0000_s109573" name="Equation" r:id="rId3" imgW="393480" imgH="203040" progId="Equation.3">
                  <p:embed/>
                </p:oleObj>
              </mc:Choice>
              <mc:Fallback>
                <p:oleObj name="Equation" r:id="rId3" imgW="3934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3238" y="2133600"/>
                        <a:ext cx="1231900" cy="635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8054" name="Object 6"/>
          <p:cNvGraphicFramePr>
            <a:graphicFrameLocks noChangeAspect="1"/>
          </p:cNvGraphicFramePr>
          <p:nvPr/>
        </p:nvGraphicFramePr>
        <p:xfrm>
          <a:off x="5527676" y="3692525"/>
          <a:ext cx="1312863" cy="566738"/>
        </p:xfrm>
        <a:graphic>
          <a:graphicData uri="http://schemas.openxmlformats.org/presentationml/2006/ole">
            <mc:AlternateContent xmlns:mc="http://schemas.openxmlformats.org/markup-compatibility/2006">
              <mc:Choice xmlns:v="urn:schemas-microsoft-com:vml" Requires="v">
                <p:oleObj spid="_x0000_s109574" name="Equation" r:id="rId5" imgW="469800" imgH="203040" progId="Equation.3">
                  <p:embed/>
                </p:oleObj>
              </mc:Choice>
              <mc:Fallback>
                <p:oleObj name="Equation" r:id="rId5" imgW="4698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7676" y="3692525"/>
                        <a:ext cx="1312863" cy="56673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8055" name="Object 7"/>
          <p:cNvGraphicFramePr>
            <a:graphicFrameLocks noChangeAspect="1"/>
          </p:cNvGraphicFramePr>
          <p:nvPr/>
        </p:nvGraphicFramePr>
        <p:xfrm>
          <a:off x="5527675" y="4454525"/>
          <a:ext cx="1455738" cy="636588"/>
        </p:xfrm>
        <a:graphic>
          <a:graphicData uri="http://schemas.openxmlformats.org/presentationml/2006/ole">
            <mc:AlternateContent xmlns:mc="http://schemas.openxmlformats.org/markup-compatibility/2006">
              <mc:Choice xmlns:v="urn:schemas-microsoft-com:vml" Requires="v">
                <p:oleObj spid="_x0000_s109575" name="Equation" r:id="rId7" imgW="520560" imgH="228600" progId="Equation.3">
                  <p:embed/>
                </p:oleObj>
              </mc:Choice>
              <mc:Fallback>
                <p:oleObj name="Equation" r:id="rId7" imgW="5205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7675" y="4454525"/>
                        <a:ext cx="1455738" cy="63658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8056" name="Rectangle 8"/>
          <p:cNvSpPr>
            <a:spLocks noChangeArrowheads="1"/>
          </p:cNvSpPr>
          <p:nvPr/>
        </p:nvSpPr>
        <p:spPr bwMode="auto">
          <a:xfrm>
            <a:off x="2590800" y="5334000"/>
            <a:ext cx="6400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Font typeface="Wingdings" panose="05000000000000000000" pitchFamily="2" charset="2"/>
              <a:buNone/>
            </a:pPr>
            <a:r>
              <a:rPr lang="en-US" altLang="en-US" sz="2400"/>
              <a:t>where	 </a:t>
            </a:r>
            <a:r>
              <a:rPr lang="en-US" altLang="en-US" sz="2400">
                <a:sym typeface="Symbol" panose="05050102010706020507" pitchFamily="18" charset="2"/>
              </a:rPr>
              <a:t></a:t>
            </a:r>
            <a:r>
              <a:rPr lang="en-US" altLang="en-US" sz="2400"/>
              <a:t> = expected number of hits in a given time period</a:t>
            </a:r>
          </a:p>
          <a:p>
            <a:pPr eaLnBrk="1" hangingPunct="1">
              <a:buFont typeface="Wingdings" panose="05000000000000000000" pitchFamily="2" charset="2"/>
              <a:buNone/>
            </a:pPr>
            <a:endParaRPr lang="en-US" altLang="en-US" sz="2400"/>
          </a:p>
        </p:txBody>
      </p:sp>
      <p:sp>
        <p:nvSpPr>
          <p:cNvPr id="258057" name="Rectangle 9"/>
          <p:cNvSpPr>
            <a:spLocks noChangeArrowheads="1"/>
          </p:cNvSpPr>
          <p:nvPr/>
        </p:nvSpPr>
        <p:spPr bwMode="auto">
          <a:xfrm>
            <a:off x="7696200" y="1981200"/>
            <a:ext cx="19812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buClr>
                <a:schemeClr val="folHlink"/>
              </a:buClr>
              <a:buSzPct val="60000"/>
              <a:buFont typeface="Wingdings" panose="05000000000000000000" pitchFamily="2" charset="2"/>
              <a:buNone/>
            </a:pPr>
            <a:r>
              <a:rPr lang="en-US" altLang="en-US" sz="1600" b="1">
                <a:solidFill>
                  <a:schemeClr val="hlink"/>
                </a:solidFill>
                <a:cs typeface="Times New Roman" panose="02020603050405020304" pitchFamily="18" charset="0"/>
              </a:rPr>
              <a:t>For a Poisson random variable, the variance and mean are the same</a:t>
            </a:r>
            <a:r>
              <a:rPr lang="en-US" altLang="en-US" sz="1400" b="1">
                <a:solidFill>
                  <a:schemeClr val="hlink"/>
                </a:solidFill>
                <a:cs typeface="Times New Roman" panose="02020603050405020304" pitchFamily="18" charset="0"/>
              </a:rPr>
              <a:t>!</a:t>
            </a:r>
          </a:p>
        </p:txBody>
      </p:sp>
    </p:spTree>
    <p:extLst>
      <p:ext uri="{BB962C8B-B14F-4D97-AF65-F5344CB8AC3E}">
        <p14:creationId xmlns:p14="http://schemas.microsoft.com/office/powerpoint/2010/main" val="4006009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057"/>
                                        </p:tgtEl>
                                        <p:attrNameLst>
                                          <p:attrName>style.visibility</p:attrName>
                                        </p:attrNameLst>
                                      </p:cBhvr>
                                      <p:to>
                                        <p:strVal val="visible"/>
                                      </p:to>
                                    </p:set>
                                    <p:anim calcmode="lin" valueType="num">
                                      <p:cBhvr additive="base">
                                        <p:cTn id="7" dur="500" fill="hold"/>
                                        <p:tgtEl>
                                          <p:spTgt spid="258057"/>
                                        </p:tgtEl>
                                        <p:attrNameLst>
                                          <p:attrName>ppt_x</p:attrName>
                                        </p:attrNameLst>
                                      </p:cBhvr>
                                      <p:tavLst>
                                        <p:tav tm="0">
                                          <p:val>
                                            <p:strVal val="0-#ppt_w/2"/>
                                          </p:val>
                                        </p:tav>
                                        <p:tav tm="100000">
                                          <p:val>
                                            <p:strVal val="#ppt_x"/>
                                          </p:val>
                                        </p:tav>
                                      </p:tavLst>
                                    </p:anim>
                                    <p:anim calcmode="lin" valueType="num">
                                      <p:cBhvr additive="base">
                                        <p:cTn id="8" dur="500" fill="hold"/>
                                        <p:tgtEl>
                                          <p:spTgt spid="2580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en-US" sz="2800">
                <a:latin typeface="Times New Roman" panose="02020603050405020304" pitchFamily="18" charset="0"/>
                <a:cs typeface="Times New Roman" panose="02020603050405020304" pitchFamily="18" charset="0"/>
              </a:rPr>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
            </a:r>
            <a:br>
              <a:rPr lang="en-US" altLang="en-US" sz="28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Poisson Distribution, example</a:t>
            </a:r>
          </a:p>
        </p:txBody>
      </p:sp>
      <p:sp>
        <p:nvSpPr>
          <p:cNvPr id="206851" name="Rectangle 3"/>
          <p:cNvSpPr>
            <a:spLocks noGrp="1" noChangeArrowheads="1"/>
          </p:cNvSpPr>
          <p:nvPr>
            <p:ph type="body" idx="1"/>
          </p:nvPr>
        </p:nvSpPr>
        <p:spPr/>
        <p:txBody>
          <a:bodyPr/>
          <a:lstStyle/>
          <a:p>
            <a:pPr>
              <a:buFont typeface="Wingdings" panose="05000000000000000000" pitchFamily="2" charset="2"/>
              <a:buNone/>
            </a:pPr>
            <a:r>
              <a:rPr lang="en-US" altLang="en-US">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The Poisson distribution models counts, such as the number of new cases of SARS that occur in women in New England next month.  </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The distribution tells you the probability of all possible numbers of new cases, from 0 to infinity.  </a:t>
            </a:r>
          </a:p>
          <a:p>
            <a:pPr>
              <a:buFont typeface="Wingdings" panose="05000000000000000000" pitchFamily="2" charset="2"/>
              <a:buNone/>
            </a:pPr>
            <a:r>
              <a:rPr lang="en-US" altLang="en-US" sz="2000">
                <a:latin typeface="Times New Roman" panose="02020603050405020304" pitchFamily="18" charset="0"/>
                <a:cs typeface="Times New Roman" panose="02020603050405020304" pitchFamily="18" charset="0"/>
              </a:rPr>
              <a:t>	If X= # of new cases next month and </a:t>
            </a:r>
            <a:r>
              <a:rPr lang="en-US" altLang="en-US" sz="2000" i="1">
                <a:latin typeface="Times New Roman" panose="02020603050405020304" pitchFamily="18" charset="0"/>
                <a:cs typeface="Times New Roman" panose="02020603050405020304" pitchFamily="18" charset="0"/>
              </a:rPr>
              <a:t>X</a:t>
            </a:r>
            <a:r>
              <a:rPr lang="en-US" altLang="en-US" sz="2000">
                <a:latin typeface="Times New Roman" panose="02020603050405020304" pitchFamily="18" charset="0"/>
                <a:cs typeface="Times New Roman" panose="02020603050405020304" pitchFamily="18" charset="0"/>
              </a:rPr>
              <a:t> ~ Poisson (</a:t>
            </a:r>
            <a:r>
              <a:rPr lang="en-US" altLang="en-US" sz="200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a:latin typeface="Times New Roman" panose="02020603050405020304" pitchFamily="18" charset="0"/>
                <a:cs typeface="Times New Roman" panose="02020603050405020304" pitchFamily="18" charset="0"/>
              </a:rPr>
              <a:t>), then the probability that </a:t>
            </a:r>
            <a:r>
              <a:rPr lang="en-US" altLang="en-US" sz="2000" i="1">
                <a:latin typeface="Times New Roman" panose="02020603050405020304" pitchFamily="18" charset="0"/>
                <a:cs typeface="Times New Roman" panose="02020603050405020304" pitchFamily="18" charset="0"/>
              </a:rPr>
              <a:t>X=k</a:t>
            </a:r>
            <a:r>
              <a:rPr lang="en-US" altLang="en-US" sz="2000">
                <a:latin typeface="Times New Roman" panose="02020603050405020304" pitchFamily="18" charset="0"/>
                <a:cs typeface="Times New Roman" panose="02020603050405020304" pitchFamily="18" charset="0"/>
              </a:rPr>
              <a:t> (a particular count) is: </a:t>
            </a:r>
          </a:p>
        </p:txBody>
      </p:sp>
      <p:sp>
        <p:nvSpPr>
          <p:cNvPr id="206853" name="Rectangle 5"/>
          <p:cNvSpPr>
            <a:spLocks noChangeArrowheads="1"/>
          </p:cNvSpPr>
          <p:nvPr/>
        </p:nvSpPr>
        <p:spPr bwMode="auto">
          <a:xfrm>
            <a:off x="5886450" y="32337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06852" name="Object 4"/>
          <p:cNvGraphicFramePr>
            <a:graphicFrameLocks noChangeAspect="1"/>
          </p:cNvGraphicFramePr>
          <p:nvPr/>
        </p:nvGraphicFramePr>
        <p:xfrm>
          <a:off x="3886200" y="4800601"/>
          <a:ext cx="4876800" cy="1806575"/>
        </p:xfrm>
        <a:graphic>
          <a:graphicData uri="http://schemas.openxmlformats.org/presentationml/2006/ole">
            <mc:AlternateContent xmlns:mc="http://schemas.openxmlformats.org/markup-compatibility/2006">
              <mc:Choice xmlns:v="urn:schemas-microsoft-com:vml" Requires="v">
                <p:oleObj spid="_x0000_s110595" name="Equation" r:id="rId3" imgW="1054080" imgH="393480" progId="Equation.3">
                  <p:embed/>
                </p:oleObj>
              </mc:Choice>
              <mc:Fallback>
                <p:oleObj name="Equation" r:id="rId3" imgW="10540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800601"/>
                        <a:ext cx="4876800" cy="1806575"/>
                      </a:xfrm>
                      <a:prstGeom prst="rect">
                        <a:avLst/>
                      </a:prstGeom>
                      <a:solidFill>
                        <a:srgbClr val="CC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009071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a:t>Example</a:t>
            </a:r>
          </a:p>
        </p:txBody>
      </p:sp>
      <p:sp>
        <p:nvSpPr>
          <p:cNvPr id="208899" name="Rectangle 3"/>
          <p:cNvSpPr>
            <a:spLocks noGrp="1" noChangeArrowheads="1"/>
          </p:cNvSpPr>
          <p:nvPr>
            <p:ph type="body" idx="1"/>
          </p:nvPr>
        </p:nvSpPr>
        <p:spPr/>
        <p:txBody>
          <a:bodyPr/>
          <a:lstStyle/>
          <a:p>
            <a:r>
              <a:rPr lang="en-US" altLang="en-US">
                <a:cs typeface="Times New Roman" panose="02020603050405020304" pitchFamily="18" charset="0"/>
              </a:rPr>
              <a:t>For example, if new cases of West Nile Virus in New England are occurring at a rate of about 2 per month, then these are the probabilities that: 0,1, 2, 3, 4, 5, 6, to 1000 to 1 million to… cases will occur in New England in the next month:</a:t>
            </a:r>
          </a:p>
          <a:p>
            <a:endParaRPr lang="en-US" altLang="en-US"/>
          </a:p>
        </p:txBody>
      </p:sp>
    </p:spTree>
    <p:extLst>
      <p:ext uri="{BB962C8B-B14F-4D97-AF65-F5344CB8AC3E}">
        <p14:creationId xmlns:p14="http://schemas.microsoft.com/office/powerpoint/2010/main" val="225153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en-US"/>
              <a:t>Poisson Probability table</a:t>
            </a:r>
          </a:p>
        </p:txBody>
      </p:sp>
      <p:graphicFrame>
        <p:nvGraphicFramePr>
          <p:cNvPr id="209985" name="Object 65"/>
          <p:cNvGraphicFramePr>
            <a:graphicFrameLocks noChangeAspect="1"/>
          </p:cNvGraphicFramePr>
          <p:nvPr/>
        </p:nvGraphicFramePr>
        <p:xfrm>
          <a:off x="6324600" y="2590800"/>
          <a:ext cx="920750" cy="484188"/>
        </p:xfrm>
        <a:graphic>
          <a:graphicData uri="http://schemas.openxmlformats.org/presentationml/2006/ole">
            <mc:AlternateContent xmlns:mc="http://schemas.openxmlformats.org/markup-compatibility/2006">
              <mc:Choice xmlns:v="urn:schemas-microsoft-com:vml" Requires="v">
                <p:oleObj spid="_x0000_s111623" r:id="rId3" imgW="418918" imgH="406224" progId="Equation.3">
                  <p:embed/>
                </p:oleObj>
              </mc:Choice>
              <mc:Fallback>
                <p:oleObj r:id="rId3" imgW="418918"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90800"/>
                        <a:ext cx="9207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84" name="Object 64"/>
          <p:cNvGraphicFramePr>
            <a:graphicFrameLocks noChangeAspect="1"/>
          </p:cNvGraphicFramePr>
          <p:nvPr/>
        </p:nvGraphicFramePr>
        <p:xfrm>
          <a:off x="6324601" y="3200400"/>
          <a:ext cx="900113" cy="484188"/>
        </p:xfrm>
        <a:graphic>
          <a:graphicData uri="http://schemas.openxmlformats.org/presentationml/2006/ole">
            <mc:AlternateContent xmlns:mc="http://schemas.openxmlformats.org/markup-compatibility/2006">
              <mc:Choice xmlns:v="urn:schemas-microsoft-com:vml" Requires="v">
                <p:oleObj spid="_x0000_s111624" r:id="rId5" imgW="406048" imgH="406048" progId="Equation.3">
                  <p:embed/>
                </p:oleObj>
              </mc:Choice>
              <mc:Fallback>
                <p:oleObj r:id="rId5" imgW="406048" imgH="40604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1" y="3200400"/>
                        <a:ext cx="900113"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83" name="Object 63"/>
          <p:cNvGraphicFramePr>
            <a:graphicFrameLocks noChangeAspect="1"/>
          </p:cNvGraphicFramePr>
          <p:nvPr/>
        </p:nvGraphicFramePr>
        <p:xfrm>
          <a:off x="6248401" y="3733801"/>
          <a:ext cx="900113" cy="460375"/>
        </p:xfrm>
        <a:graphic>
          <a:graphicData uri="http://schemas.openxmlformats.org/presentationml/2006/ole">
            <mc:AlternateContent xmlns:mc="http://schemas.openxmlformats.org/markup-compatibility/2006">
              <mc:Choice xmlns:v="urn:schemas-microsoft-com:vml" Requires="v">
                <p:oleObj spid="_x0000_s111625" r:id="rId7" imgW="406048" imgH="393359" progId="Equation.3">
                  <p:embed/>
                </p:oleObj>
              </mc:Choice>
              <mc:Fallback>
                <p:oleObj r:id="rId7" imgW="406048" imgH="39335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1" y="3733801"/>
                        <a:ext cx="90011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82" name="Object 62"/>
          <p:cNvGraphicFramePr>
            <a:graphicFrameLocks noChangeAspect="1"/>
          </p:cNvGraphicFramePr>
          <p:nvPr/>
        </p:nvGraphicFramePr>
        <p:xfrm>
          <a:off x="6248400" y="4343400"/>
          <a:ext cx="920750" cy="484188"/>
        </p:xfrm>
        <a:graphic>
          <a:graphicData uri="http://schemas.openxmlformats.org/presentationml/2006/ole">
            <mc:AlternateContent xmlns:mc="http://schemas.openxmlformats.org/markup-compatibility/2006">
              <mc:Choice xmlns:v="urn:schemas-microsoft-com:vml" Requires="v">
                <p:oleObj spid="_x0000_s111626" r:id="rId9" imgW="418918" imgH="406224" progId="Equation.3">
                  <p:embed/>
                </p:oleObj>
              </mc:Choice>
              <mc:Fallback>
                <p:oleObj r:id="rId9" imgW="418918" imgH="4062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8400" y="4343400"/>
                        <a:ext cx="9207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9981" name="Object 61"/>
          <p:cNvGraphicFramePr>
            <a:graphicFrameLocks noChangeAspect="1"/>
          </p:cNvGraphicFramePr>
          <p:nvPr/>
        </p:nvGraphicFramePr>
        <p:xfrm>
          <a:off x="4926014" y="6883400"/>
          <a:ext cx="428625" cy="409575"/>
        </p:xfrm>
        <a:graphic>
          <a:graphicData uri="http://schemas.openxmlformats.org/presentationml/2006/ole">
            <mc:AlternateContent xmlns:mc="http://schemas.openxmlformats.org/markup-compatibility/2006">
              <mc:Choice xmlns:v="urn:schemas-microsoft-com:vml" Requires="v">
                <p:oleObj spid="_x0000_s111627" r:id="rId11" imgW="431613" imgH="406224" progId="Equation.3">
                  <p:embed/>
                </p:oleObj>
              </mc:Choice>
              <mc:Fallback>
                <p:oleObj r:id="rId11" imgW="431613" imgH="4062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6014" y="6883400"/>
                        <a:ext cx="42862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0036" name="Group 116"/>
          <p:cNvGrpSpPr>
            <a:grpSpLocks/>
          </p:cNvGrpSpPr>
          <p:nvPr/>
        </p:nvGrpSpPr>
        <p:grpSpPr bwMode="auto">
          <a:xfrm>
            <a:off x="4800600" y="2057401"/>
            <a:ext cx="4648200" cy="4441825"/>
            <a:chOff x="-3" y="-3"/>
            <a:chExt cx="1481" cy="3230"/>
          </a:xfrm>
        </p:grpSpPr>
        <p:grpSp>
          <p:nvGrpSpPr>
            <p:cNvPr id="210034" name="Group 114"/>
            <p:cNvGrpSpPr>
              <a:grpSpLocks/>
            </p:cNvGrpSpPr>
            <p:nvPr/>
          </p:nvGrpSpPr>
          <p:grpSpPr bwMode="auto">
            <a:xfrm>
              <a:off x="0" y="0"/>
              <a:ext cx="1475" cy="3224"/>
              <a:chOff x="0" y="0"/>
              <a:chExt cx="1475" cy="3224"/>
            </a:xfrm>
          </p:grpSpPr>
          <p:grpSp>
            <p:nvGrpSpPr>
              <p:cNvPr id="210003" name="Group 83"/>
              <p:cNvGrpSpPr>
                <a:grpSpLocks/>
              </p:cNvGrpSpPr>
              <p:nvPr/>
            </p:nvGrpSpPr>
            <p:grpSpPr bwMode="auto">
              <a:xfrm>
                <a:off x="0" y="0"/>
                <a:ext cx="453" cy="403"/>
                <a:chOff x="0" y="0"/>
                <a:chExt cx="453" cy="403"/>
              </a:xfrm>
            </p:grpSpPr>
            <p:sp>
              <p:nvSpPr>
                <p:cNvPr id="209986" name="Rectangle 66"/>
                <p:cNvSpPr>
                  <a:spLocks noChangeArrowheads="1"/>
                </p:cNvSpPr>
                <p:nvPr/>
              </p:nvSpPr>
              <p:spPr bwMode="auto">
                <a:xfrm>
                  <a:off x="43" y="0"/>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600">
                      <a:latin typeface="Times New Roman" panose="02020603050405020304" pitchFamily="18" charset="0"/>
                      <a:cs typeface="Times New Roman" panose="02020603050405020304" pitchFamily="18" charset="0"/>
                    </a:rPr>
                    <a:t>X</a:t>
                  </a:r>
                </a:p>
                <a:p>
                  <a:pPr algn="ctr"/>
                  <a:endParaRPr lang="en-US" altLang="en-US" sz="1600">
                    <a:latin typeface="Times New Roman" panose="02020603050405020304" pitchFamily="18" charset="0"/>
                  </a:endParaRPr>
                </a:p>
              </p:txBody>
            </p:sp>
            <p:sp>
              <p:nvSpPr>
                <p:cNvPr id="210002" name="Rectangle 82"/>
                <p:cNvSpPr>
                  <a:spLocks noChangeArrowheads="1"/>
                </p:cNvSpPr>
                <p:nvPr/>
              </p:nvSpPr>
              <p:spPr bwMode="auto">
                <a:xfrm>
                  <a:off x="0" y="0"/>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05" name="Group 85"/>
              <p:cNvGrpSpPr>
                <a:grpSpLocks/>
              </p:cNvGrpSpPr>
              <p:nvPr/>
            </p:nvGrpSpPr>
            <p:grpSpPr bwMode="auto">
              <a:xfrm>
                <a:off x="453" y="0"/>
                <a:ext cx="1022" cy="403"/>
                <a:chOff x="453" y="0"/>
                <a:chExt cx="1022" cy="403"/>
              </a:xfrm>
            </p:grpSpPr>
            <p:sp>
              <p:nvSpPr>
                <p:cNvPr id="209987" name="Rectangle 67"/>
                <p:cNvSpPr>
                  <a:spLocks noChangeArrowheads="1"/>
                </p:cNvSpPr>
                <p:nvPr/>
              </p:nvSpPr>
              <p:spPr bwMode="auto">
                <a:xfrm>
                  <a:off x="496" y="0"/>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600">
                      <a:latin typeface="Times New Roman" panose="02020603050405020304" pitchFamily="18" charset="0"/>
                      <a:cs typeface="Times New Roman" panose="02020603050405020304" pitchFamily="18" charset="0"/>
                    </a:rPr>
                    <a:t>P(X)</a:t>
                  </a:r>
                </a:p>
                <a:p>
                  <a:pPr algn="ctr"/>
                  <a:endParaRPr lang="en-US" altLang="en-US" sz="1600">
                    <a:latin typeface="Times New Roman" panose="02020603050405020304" pitchFamily="18" charset="0"/>
                  </a:endParaRPr>
                </a:p>
              </p:txBody>
            </p:sp>
            <p:sp>
              <p:nvSpPr>
                <p:cNvPr id="210004" name="Rectangle 84"/>
                <p:cNvSpPr>
                  <a:spLocks noChangeArrowheads="1"/>
                </p:cNvSpPr>
                <p:nvPr/>
              </p:nvSpPr>
              <p:spPr bwMode="auto">
                <a:xfrm>
                  <a:off x="453" y="0"/>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07" name="Group 87"/>
              <p:cNvGrpSpPr>
                <a:grpSpLocks/>
              </p:cNvGrpSpPr>
              <p:nvPr/>
            </p:nvGrpSpPr>
            <p:grpSpPr bwMode="auto">
              <a:xfrm>
                <a:off x="0" y="403"/>
                <a:ext cx="453" cy="403"/>
                <a:chOff x="0" y="403"/>
                <a:chExt cx="453" cy="403"/>
              </a:xfrm>
            </p:grpSpPr>
            <p:sp>
              <p:nvSpPr>
                <p:cNvPr id="209988" name="Rectangle 68"/>
                <p:cNvSpPr>
                  <a:spLocks noChangeArrowheads="1"/>
                </p:cNvSpPr>
                <p:nvPr/>
              </p:nvSpPr>
              <p:spPr bwMode="auto">
                <a:xfrm>
                  <a:off x="43" y="403"/>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600">
                      <a:latin typeface="Times New Roman" panose="02020603050405020304" pitchFamily="18" charset="0"/>
                      <a:cs typeface="Times New Roman" panose="02020603050405020304" pitchFamily="18" charset="0"/>
                    </a:rPr>
                    <a:t>0</a:t>
                  </a:r>
                </a:p>
                <a:p>
                  <a:pPr algn="ctr"/>
                  <a:endParaRPr lang="en-US" altLang="en-US" sz="1600">
                    <a:latin typeface="Times New Roman" panose="02020603050405020304" pitchFamily="18" charset="0"/>
                  </a:endParaRPr>
                </a:p>
              </p:txBody>
            </p:sp>
            <p:sp>
              <p:nvSpPr>
                <p:cNvPr id="210006" name="Rectangle 86"/>
                <p:cNvSpPr>
                  <a:spLocks noChangeArrowheads="1"/>
                </p:cNvSpPr>
                <p:nvPr/>
              </p:nvSpPr>
              <p:spPr bwMode="auto">
                <a:xfrm>
                  <a:off x="0" y="403"/>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09" name="Group 89"/>
              <p:cNvGrpSpPr>
                <a:grpSpLocks/>
              </p:cNvGrpSpPr>
              <p:nvPr/>
            </p:nvGrpSpPr>
            <p:grpSpPr bwMode="auto">
              <a:xfrm>
                <a:off x="453" y="403"/>
                <a:ext cx="1022" cy="403"/>
                <a:chOff x="453" y="403"/>
                <a:chExt cx="1022" cy="403"/>
              </a:xfrm>
            </p:grpSpPr>
            <p:sp>
              <p:nvSpPr>
                <p:cNvPr id="209989" name="Rectangle 69"/>
                <p:cNvSpPr>
                  <a:spLocks noChangeArrowheads="1"/>
                </p:cNvSpPr>
                <p:nvPr/>
              </p:nvSpPr>
              <p:spPr bwMode="auto">
                <a:xfrm>
                  <a:off x="496" y="403"/>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latin typeface="Times New Roman" panose="02020603050405020304" pitchFamily="18" charset="0"/>
                      <a:cs typeface="Times New Roman" panose="02020603050405020304" pitchFamily="18" charset="0"/>
                    </a:rPr>
                    <a:t>	=.135</a:t>
                  </a:r>
                </a:p>
                <a:p>
                  <a:endParaRPr lang="en-US" altLang="en-US" sz="1600">
                    <a:latin typeface="Times New Roman" panose="02020603050405020304" pitchFamily="18" charset="0"/>
                  </a:endParaRPr>
                </a:p>
              </p:txBody>
            </p:sp>
            <p:sp>
              <p:nvSpPr>
                <p:cNvPr id="210008" name="Rectangle 88"/>
                <p:cNvSpPr>
                  <a:spLocks noChangeArrowheads="1"/>
                </p:cNvSpPr>
                <p:nvPr/>
              </p:nvSpPr>
              <p:spPr bwMode="auto">
                <a:xfrm>
                  <a:off x="453" y="403"/>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11" name="Group 91"/>
              <p:cNvGrpSpPr>
                <a:grpSpLocks/>
              </p:cNvGrpSpPr>
              <p:nvPr/>
            </p:nvGrpSpPr>
            <p:grpSpPr bwMode="auto">
              <a:xfrm>
                <a:off x="0" y="806"/>
                <a:ext cx="453" cy="403"/>
                <a:chOff x="0" y="806"/>
                <a:chExt cx="453" cy="403"/>
              </a:xfrm>
            </p:grpSpPr>
            <p:sp>
              <p:nvSpPr>
                <p:cNvPr id="209990" name="Rectangle 70"/>
                <p:cNvSpPr>
                  <a:spLocks noChangeArrowheads="1"/>
                </p:cNvSpPr>
                <p:nvPr/>
              </p:nvSpPr>
              <p:spPr bwMode="auto">
                <a:xfrm>
                  <a:off x="43" y="806"/>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600">
                      <a:latin typeface="Times New Roman" panose="02020603050405020304" pitchFamily="18" charset="0"/>
                      <a:cs typeface="Times New Roman" panose="02020603050405020304" pitchFamily="18" charset="0"/>
                    </a:rPr>
                    <a:t>1</a:t>
                  </a:r>
                </a:p>
                <a:p>
                  <a:pPr algn="ctr"/>
                  <a:endParaRPr lang="en-US" altLang="en-US" sz="1600">
                    <a:latin typeface="Times New Roman" panose="02020603050405020304" pitchFamily="18" charset="0"/>
                  </a:endParaRPr>
                </a:p>
              </p:txBody>
            </p:sp>
            <p:sp>
              <p:nvSpPr>
                <p:cNvPr id="210010" name="Rectangle 90"/>
                <p:cNvSpPr>
                  <a:spLocks noChangeArrowheads="1"/>
                </p:cNvSpPr>
                <p:nvPr/>
              </p:nvSpPr>
              <p:spPr bwMode="auto">
                <a:xfrm>
                  <a:off x="0" y="806"/>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13" name="Group 93"/>
              <p:cNvGrpSpPr>
                <a:grpSpLocks/>
              </p:cNvGrpSpPr>
              <p:nvPr/>
            </p:nvGrpSpPr>
            <p:grpSpPr bwMode="auto">
              <a:xfrm>
                <a:off x="453" y="806"/>
                <a:ext cx="1022" cy="403"/>
                <a:chOff x="453" y="806"/>
                <a:chExt cx="1022" cy="403"/>
              </a:xfrm>
            </p:grpSpPr>
            <p:sp>
              <p:nvSpPr>
                <p:cNvPr id="209991" name="Rectangle 71"/>
                <p:cNvSpPr>
                  <a:spLocks noChangeArrowheads="1"/>
                </p:cNvSpPr>
                <p:nvPr/>
              </p:nvSpPr>
              <p:spPr bwMode="auto">
                <a:xfrm>
                  <a:off x="496" y="806"/>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latin typeface="Times New Roman" panose="02020603050405020304" pitchFamily="18" charset="0"/>
                      <a:cs typeface="Times New Roman" panose="02020603050405020304" pitchFamily="18" charset="0"/>
                    </a:rPr>
                    <a:t>	=.27</a:t>
                  </a:r>
                </a:p>
                <a:p>
                  <a:endParaRPr lang="en-US" altLang="en-US" sz="1600">
                    <a:latin typeface="Times New Roman" panose="02020603050405020304" pitchFamily="18" charset="0"/>
                  </a:endParaRPr>
                </a:p>
              </p:txBody>
            </p:sp>
            <p:sp>
              <p:nvSpPr>
                <p:cNvPr id="210012" name="Rectangle 92"/>
                <p:cNvSpPr>
                  <a:spLocks noChangeArrowheads="1"/>
                </p:cNvSpPr>
                <p:nvPr/>
              </p:nvSpPr>
              <p:spPr bwMode="auto">
                <a:xfrm>
                  <a:off x="453" y="806"/>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15" name="Group 95"/>
              <p:cNvGrpSpPr>
                <a:grpSpLocks/>
              </p:cNvGrpSpPr>
              <p:nvPr/>
            </p:nvGrpSpPr>
            <p:grpSpPr bwMode="auto">
              <a:xfrm>
                <a:off x="0" y="1209"/>
                <a:ext cx="453" cy="403"/>
                <a:chOff x="0" y="1209"/>
                <a:chExt cx="453" cy="403"/>
              </a:xfrm>
            </p:grpSpPr>
            <p:sp>
              <p:nvSpPr>
                <p:cNvPr id="209992" name="Rectangle 72"/>
                <p:cNvSpPr>
                  <a:spLocks noChangeArrowheads="1"/>
                </p:cNvSpPr>
                <p:nvPr/>
              </p:nvSpPr>
              <p:spPr bwMode="auto">
                <a:xfrm>
                  <a:off x="43" y="1209"/>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600">
                      <a:latin typeface="Times New Roman" panose="02020603050405020304" pitchFamily="18" charset="0"/>
                      <a:cs typeface="Times New Roman" panose="02020603050405020304" pitchFamily="18" charset="0"/>
                    </a:rPr>
                    <a:t>2</a:t>
                  </a:r>
                </a:p>
                <a:p>
                  <a:pPr algn="ctr"/>
                  <a:endParaRPr lang="en-US" altLang="en-US" sz="1600">
                    <a:latin typeface="Times New Roman" panose="02020603050405020304" pitchFamily="18" charset="0"/>
                  </a:endParaRPr>
                </a:p>
              </p:txBody>
            </p:sp>
            <p:sp>
              <p:nvSpPr>
                <p:cNvPr id="210014" name="Rectangle 94"/>
                <p:cNvSpPr>
                  <a:spLocks noChangeArrowheads="1"/>
                </p:cNvSpPr>
                <p:nvPr/>
              </p:nvSpPr>
              <p:spPr bwMode="auto">
                <a:xfrm>
                  <a:off x="0" y="1209"/>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17" name="Group 97"/>
              <p:cNvGrpSpPr>
                <a:grpSpLocks/>
              </p:cNvGrpSpPr>
              <p:nvPr/>
            </p:nvGrpSpPr>
            <p:grpSpPr bwMode="auto">
              <a:xfrm>
                <a:off x="453" y="1209"/>
                <a:ext cx="1022" cy="403"/>
                <a:chOff x="453" y="1209"/>
                <a:chExt cx="1022" cy="403"/>
              </a:xfrm>
            </p:grpSpPr>
            <p:sp>
              <p:nvSpPr>
                <p:cNvPr id="209993" name="Rectangle 73"/>
                <p:cNvSpPr>
                  <a:spLocks noChangeArrowheads="1"/>
                </p:cNvSpPr>
                <p:nvPr/>
              </p:nvSpPr>
              <p:spPr bwMode="auto">
                <a:xfrm>
                  <a:off x="496" y="1209"/>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latin typeface="Times New Roman" panose="02020603050405020304" pitchFamily="18" charset="0"/>
                      <a:cs typeface="Times New Roman" panose="02020603050405020304" pitchFamily="18" charset="0"/>
                    </a:rPr>
                    <a:t>	=.27</a:t>
                  </a:r>
                </a:p>
                <a:p>
                  <a:endParaRPr lang="en-US" altLang="en-US" sz="1600">
                    <a:latin typeface="Times New Roman" panose="02020603050405020304" pitchFamily="18" charset="0"/>
                  </a:endParaRPr>
                </a:p>
              </p:txBody>
            </p:sp>
            <p:sp>
              <p:nvSpPr>
                <p:cNvPr id="210016" name="Rectangle 96"/>
                <p:cNvSpPr>
                  <a:spLocks noChangeArrowheads="1"/>
                </p:cNvSpPr>
                <p:nvPr/>
              </p:nvSpPr>
              <p:spPr bwMode="auto">
                <a:xfrm>
                  <a:off x="453" y="1209"/>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19" name="Group 99"/>
              <p:cNvGrpSpPr>
                <a:grpSpLocks/>
              </p:cNvGrpSpPr>
              <p:nvPr/>
            </p:nvGrpSpPr>
            <p:grpSpPr bwMode="auto">
              <a:xfrm>
                <a:off x="0" y="1612"/>
                <a:ext cx="453" cy="403"/>
                <a:chOff x="0" y="1612"/>
                <a:chExt cx="453" cy="403"/>
              </a:xfrm>
            </p:grpSpPr>
            <p:sp>
              <p:nvSpPr>
                <p:cNvPr id="209994" name="Rectangle 74"/>
                <p:cNvSpPr>
                  <a:spLocks noChangeArrowheads="1"/>
                </p:cNvSpPr>
                <p:nvPr/>
              </p:nvSpPr>
              <p:spPr bwMode="auto">
                <a:xfrm>
                  <a:off x="43" y="1612"/>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600">
                      <a:latin typeface="Times New Roman" panose="02020603050405020304" pitchFamily="18" charset="0"/>
                      <a:cs typeface="Times New Roman" panose="02020603050405020304" pitchFamily="18" charset="0"/>
                    </a:rPr>
                    <a:t>3</a:t>
                  </a:r>
                </a:p>
                <a:p>
                  <a:pPr algn="ctr"/>
                  <a:endParaRPr lang="en-US" altLang="en-US" sz="1600">
                    <a:latin typeface="Times New Roman" panose="02020603050405020304" pitchFamily="18" charset="0"/>
                  </a:endParaRPr>
                </a:p>
              </p:txBody>
            </p:sp>
            <p:sp>
              <p:nvSpPr>
                <p:cNvPr id="210018" name="Rectangle 98"/>
                <p:cNvSpPr>
                  <a:spLocks noChangeArrowheads="1"/>
                </p:cNvSpPr>
                <p:nvPr/>
              </p:nvSpPr>
              <p:spPr bwMode="auto">
                <a:xfrm>
                  <a:off x="0" y="1612"/>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21" name="Group 101"/>
              <p:cNvGrpSpPr>
                <a:grpSpLocks/>
              </p:cNvGrpSpPr>
              <p:nvPr/>
            </p:nvGrpSpPr>
            <p:grpSpPr bwMode="auto">
              <a:xfrm>
                <a:off x="453" y="1612"/>
                <a:ext cx="1022" cy="403"/>
                <a:chOff x="453" y="1612"/>
                <a:chExt cx="1022" cy="403"/>
              </a:xfrm>
            </p:grpSpPr>
            <p:sp>
              <p:nvSpPr>
                <p:cNvPr id="209995" name="Rectangle 75"/>
                <p:cNvSpPr>
                  <a:spLocks noChangeArrowheads="1"/>
                </p:cNvSpPr>
                <p:nvPr/>
              </p:nvSpPr>
              <p:spPr bwMode="auto">
                <a:xfrm>
                  <a:off x="496" y="1612"/>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latin typeface="Times New Roman" panose="02020603050405020304" pitchFamily="18" charset="0"/>
                      <a:cs typeface="Times New Roman" panose="02020603050405020304" pitchFamily="18" charset="0"/>
                    </a:rPr>
                    <a:t>	=.18</a:t>
                  </a:r>
                </a:p>
                <a:p>
                  <a:endParaRPr lang="en-US" altLang="en-US" sz="1600">
                    <a:latin typeface="Times New Roman" panose="02020603050405020304" pitchFamily="18" charset="0"/>
                  </a:endParaRPr>
                </a:p>
              </p:txBody>
            </p:sp>
            <p:sp>
              <p:nvSpPr>
                <p:cNvPr id="210020" name="Rectangle 100"/>
                <p:cNvSpPr>
                  <a:spLocks noChangeArrowheads="1"/>
                </p:cNvSpPr>
                <p:nvPr/>
              </p:nvSpPr>
              <p:spPr bwMode="auto">
                <a:xfrm>
                  <a:off x="453" y="1612"/>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23" name="Group 103"/>
              <p:cNvGrpSpPr>
                <a:grpSpLocks/>
              </p:cNvGrpSpPr>
              <p:nvPr/>
            </p:nvGrpSpPr>
            <p:grpSpPr bwMode="auto">
              <a:xfrm>
                <a:off x="0" y="2015"/>
                <a:ext cx="453" cy="403"/>
                <a:chOff x="0" y="2015"/>
                <a:chExt cx="453" cy="403"/>
              </a:xfrm>
            </p:grpSpPr>
            <p:sp>
              <p:nvSpPr>
                <p:cNvPr id="209996" name="Rectangle 76"/>
                <p:cNvSpPr>
                  <a:spLocks noChangeArrowheads="1"/>
                </p:cNvSpPr>
                <p:nvPr/>
              </p:nvSpPr>
              <p:spPr bwMode="auto">
                <a:xfrm>
                  <a:off x="43" y="2015"/>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600">
                      <a:latin typeface="Times New Roman" panose="02020603050405020304" pitchFamily="18" charset="0"/>
                      <a:cs typeface="Times New Roman" panose="02020603050405020304" pitchFamily="18" charset="0"/>
                    </a:rPr>
                    <a:t>4</a:t>
                  </a:r>
                </a:p>
                <a:p>
                  <a:pPr algn="ctr"/>
                  <a:endParaRPr lang="en-US" altLang="en-US" sz="1600">
                    <a:latin typeface="Times New Roman" panose="02020603050405020304" pitchFamily="18" charset="0"/>
                  </a:endParaRPr>
                </a:p>
              </p:txBody>
            </p:sp>
            <p:sp>
              <p:nvSpPr>
                <p:cNvPr id="210022" name="Rectangle 102"/>
                <p:cNvSpPr>
                  <a:spLocks noChangeArrowheads="1"/>
                </p:cNvSpPr>
                <p:nvPr/>
              </p:nvSpPr>
              <p:spPr bwMode="auto">
                <a:xfrm>
                  <a:off x="0" y="2015"/>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25" name="Group 105"/>
              <p:cNvGrpSpPr>
                <a:grpSpLocks/>
              </p:cNvGrpSpPr>
              <p:nvPr/>
            </p:nvGrpSpPr>
            <p:grpSpPr bwMode="auto">
              <a:xfrm>
                <a:off x="453" y="2015"/>
                <a:ext cx="1022" cy="403"/>
                <a:chOff x="453" y="2015"/>
                <a:chExt cx="1022" cy="403"/>
              </a:xfrm>
            </p:grpSpPr>
            <p:sp>
              <p:nvSpPr>
                <p:cNvPr id="209997" name="Rectangle 77"/>
                <p:cNvSpPr>
                  <a:spLocks noChangeArrowheads="1"/>
                </p:cNvSpPr>
                <p:nvPr/>
              </p:nvSpPr>
              <p:spPr bwMode="auto">
                <a:xfrm>
                  <a:off x="496" y="2015"/>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latin typeface="Times New Roman" panose="02020603050405020304" pitchFamily="18" charset="0"/>
                      <a:cs typeface="Times New Roman" panose="02020603050405020304" pitchFamily="18" charset="0"/>
                    </a:rPr>
                    <a:t>	=.09</a:t>
                  </a:r>
                </a:p>
                <a:p>
                  <a:endParaRPr lang="en-US" altLang="en-US" sz="1600">
                    <a:latin typeface="Times New Roman" panose="02020603050405020304" pitchFamily="18" charset="0"/>
                  </a:endParaRPr>
                </a:p>
              </p:txBody>
            </p:sp>
            <p:sp>
              <p:nvSpPr>
                <p:cNvPr id="210024" name="Rectangle 104"/>
                <p:cNvSpPr>
                  <a:spLocks noChangeArrowheads="1"/>
                </p:cNvSpPr>
                <p:nvPr/>
              </p:nvSpPr>
              <p:spPr bwMode="auto">
                <a:xfrm>
                  <a:off x="453" y="2015"/>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27" name="Group 107"/>
              <p:cNvGrpSpPr>
                <a:grpSpLocks/>
              </p:cNvGrpSpPr>
              <p:nvPr/>
            </p:nvGrpSpPr>
            <p:grpSpPr bwMode="auto">
              <a:xfrm>
                <a:off x="0" y="2418"/>
                <a:ext cx="453" cy="403"/>
                <a:chOff x="0" y="2418"/>
                <a:chExt cx="453" cy="403"/>
              </a:xfrm>
            </p:grpSpPr>
            <p:sp>
              <p:nvSpPr>
                <p:cNvPr id="209998" name="Rectangle 78"/>
                <p:cNvSpPr>
                  <a:spLocks noChangeArrowheads="1"/>
                </p:cNvSpPr>
                <p:nvPr/>
              </p:nvSpPr>
              <p:spPr bwMode="auto">
                <a:xfrm>
                  <a:off x="43" y="2418"/>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600">
                      <a:latin typeface="Times New Roman" panose="02020603050405020304" pitchFamily="18" charset="0"/>
                      <a:cs typeface="Times New Roman" panose="02020603050405020304" pitchFamily="18" charset="0"/>
                    </a:rPr>
                    <a:t>5</a:t>
                  </a:r>
                </a:p>
                <a:p>
                  <a:pPr algn="ctr"/>
                  <a:endParaRPr lang="en-US" altLang="en-US" sz="1600">
                    <a:latin typeface="Times New Roman" panose="02020603050405020304" pitchFamily="18" charset="0"/>
                  </a:endParaRPr>
                </a:p>
              </p:txBody>
            </p:sp>
            <p:sp>
              <p:nvSpPr>
                <p:cNvPr id="210026" name="Rectangle 106"/>
                <p:cNvSpPr>
                  <a:spLocks noChangeArrowheads="1"/>
                </p:cNvSpPr>
                <p:nvPr/>
              </p:nvSpPr>
              <p:spPr bwMode="auto">
                <a:xfrm>
                  <a:off x="0" y="2418"/>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29" name="Group 109"/>
              <p:cNvGrpSpPr>
                <a:grpSpLocks/>
              </p:cNvGrpSpPr>
              <p:nvPr/>
            </p:nvGrpSpPr>
            <p:grpSpPr bwMode="auto">
              <a:xfrm>
                <a:off x="453" y="2418"/>
                <a:ext cx="1022" cy="403"/>
                <a:chOff x="453" y="2418"/>
                <a:chExt cx="1022" cy="403"/>
              </a:xfrm>
            </p:grpSpPr>
            <p:sp>
              <p:nvSpPr>
                <p:cNvPr id="209999" name="Rectangle 79"/>
                <p:cNvSpPr>
                  <a:spLocks noChangeArrowheads="1"/>
                </p:cNvSpPr>
                <p:nvPr/>
              </p:nvSpPr>
              <p:spPr bwMode="auto">
                <a:xfrm>
                  <a:off x="496" y="2418"/>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latin typeface="Times New Roman" panose="02020603050405020304" pitchFamily="18" charset="0"/>
                      <a:cs typeface="Times New Roman" panose="02020603050405020304" pitchFamily="18" charset="0"/>
                    </a:rPr>
                    <a:t> </a:t>
                  </a:r>
                </a:p>
                <a:p>
                  <a:endParaRPr lang="en-US" altLang="en-US" sz="1600">
                    <a:latin typeface="Times New Roman" panose="02020603050405020304" pitchFamily="18" charset="0"/>
                  </a:endParaRPr>
                </a:p>
              </p:txBody>
            </p:sp>
            <p:sp>
              <p:nvSpPr>
                <p:cNvPr id="210028" name="Rectangle 108"/>
                <p:cNvSpPr>
                  <a:spLocks noChangeArrowheads="1"/>
                </p:cNvSpPr>
                <p:nvPr/>
              </p:nvSpPr>
              <p:spPr bwMode="auto">
                <a:xfrm>
                  <a:off x="453" y="2418"/>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31" name="Group 111"/>
              <p:cNvGrpSpPr>
                <a:grpSpLocks/>
              </p:cNvGrpSpPr>
              <p:nvPr/>
            </p:nvGrpSpPr>
            <p:grpSpPr bwMode="auto">
              <a:xfrm>
                <a:off x="0" y="2821"/>
                <a:ext cx="453" cy="403"/>
                <a:chOff x="0" y="2821"/>
                <a:chExt cx="453" cy="403"/>
              </a:xfrm>
            </p:grpSpPr>
            <p:sp>
              <p:nvSpPr>
                <p:cNvPr id="210000" name="Rectangle 80"/>
                <p:cNvSpPr>
                  <a:spLocks noChangeArrowheads="1"/>
                </p:cNvSpPr>
                <p:nvPr/>
              </p:nvSpPr>
              <p:spPr bwMode="auto">
                <a:xfrm>
                  <a:off x="43" y="2821"/>
                  <a:ext cx="36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600">
                      <a:latin typeface="Times New Roman" panose="02020603050405020304" pitchFamily="18" charset="0"/>
                      <a:cs typeface="Times New Roman" panose="02020603050405020304" pitchFamily="18" charset="0"/>
                    </a:rPr>
                    <a:t>…</a:t>
                  </a:r>
                </a:p>
                <a:p>
                  <a:pPr algn="ctr"/>
                  <a:endParaRPr lang="en-US" altLang="en-US" sz="1600">
                    <a:latin typeface="Times New Roman" panose="02020603050405020304" pitchFamily="18" charset="0"/>
                  </a:endParaRPr>
                </a:p>
              </p:txBody>
            </p:sp>
            <p:sp>
              <p:nvSpPr>
                <p:cNvPr id="210030" name="Rectangle 110"/>
                <p:cNvSpPr>
                  <a:spLocks noChangeArrowheads="1"/>
                </p:cNvSpPr>
                <p:nvPr/>
              </p:nvSpPr>
              <p:spPr bwMode="auto">
                <a:xfrm>
                  <a:off x="0" y="2821"/>
                  <a:ext cx="45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10033" name="Group 113"/>
              <p:cNvGrpSpPr>
                <a:grpSpLocks/>
              </p:cNvGrpSpPr>
              <p:nvPr/>
            </p:nvGrpSpPr>
            <p:grpSpPr bwMode="auto">
              <a:xfrm>
                <a:off x="453" y="2821"/>
                <a:ext cx="1022" cy="403"/>
                <a:chOff x="453" y="2821"/>
                <a:chExt cx="1022" cy="403"/>
              </a:xfrm>
            </p:grpSpPr>
            <p:sp>
              <p:nvSpPr>
                <p:cNvPr id="210001" name="Rectangle 81"/>
                <p:cNvSpPr>
                  <a:spLocks noChangeArrowheads="1"/>
                </p:cNvSpPr>
                <p:nvPr/>
              </p:nvSpPr>
              <p:spPr bwMode="auto">
                <a:xfrm>
                  <a:off x="496" y="2821"/>
                  <a:ext cx="9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latin typeface="Times" panose="02020603050405020304" pitchFamily="18" charset="0"/>
                      <a:cs typeface="Times New Roman" panose="02020603050405020304" pitchFamily="18" charset="0"/>
                    </a:rPr>
                    <a:t>…</a:t>
                  </a:r>
                  <a:endParaRPr lang="en-US" altLang="en-US" sz="1600">
                    <a:cs typeface="Times New Roman" panose="02020603050405020304" pitchFamily="18" charset="0"/>
                  </a:endParaRPr>
                </a:p>
                <a:p>
                  <a:endParaRPr lang="en-US" altLang="en-US" sz="1600">
                    <a:latin typeface="Times New Roman" panose="02020603050405020304" pitchFamily="18" charset="0"/>
                  </a:endParaRPr>
                </a:p>
              </p:txBody>
            </p:sp>
            <p:sp>
              <p:nvSpPr>
                <p:cNvPr id="210032" name="Rectangle 112"/>
                <p:cNvSpPr>
                  <a:spLocks noChangeArrowheads="1"/>
                </p:cNvSpPr>
                <p:nvPr/>
              </p:nvSpPr>
              <p:spPr bwMode="auto">
                <a:xfrm>
                  <a:off x="453" y="2821"/>
                  <a:ext cx="10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10035" name="Rectangle 115"/>
            <p:cNvSpPr>
              <a:spLocks noChangeArrowheads="1"/>
            </p:cNvSpPr>
            <p:nvPr/>
          </p:nvSpPr>
          <p:spPr bwMode="auto">
            <a:xfrm>
              <a:off x="-3" y="-3"/>
              <a:ext cx="1481" cy="3230"/>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4169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a:t>Example: Poisson distribution</a:t>
            </a:r>
          </a:p>
        </p:txBody>
      </p:sp>
      <p:sp>
        <p:nvSpPr>
          <p:cNvPr id="210948" name="Rectangle 4"/>
          <p:cNvSpPr>
            <a:spLocks noChangeArrowheads="1"/>
          </p:cNvSpPr>
          <p:nvPr/>
        </p:nvSpPr>
        <p:spPr bwMode="auto">
          <a:xfrm>
            <a:off x="2362200" y="2133601"/>
            <a:ext cx="7086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000">
                <a:latin typeface="Times New Roman" panose="02020603050405020304" pitchFamily="18" charset="0"/>
                <a:cs typeface="Times New Roman" panose="02020603050405020304" pitchFamily="18" charset="0"/>
              </a:rPr>
              <a:t>Suppose that a rare disease has an incidence of 1 in 1000 person-years.  Assuming that members of the population are affected independently, find the probability of k cases in a population of 10,000 (followed over 1 year) for k=0,1,2.</a:t>
            </a:r>
          </a:p>
          <a:p>
            <a:r>
              <a:rPr lang="en-US" altLang="en-US" sz="2000">
                <a:latin typeface="Times New Roman" panose="02020603050405020304" pitchFamily="18" charset="0"/>
                <a:cs typeface="Times New Roman" panose="02020603050405020304" pitchFamily="18" charset="0"/>
              </a:rPr>
              <a:t> </a:t>
            </a:r>
          </a:p>
          <a:p>
            <a:r>
              <a:rPr lang="en-US" altLang="en-US" sz="2000">
                <a:latin typeface="Times New Roman" panose="02020603050405020304" pitchFamily="18" charset="0"/>
                <a:cs typeface="Times New Roman" panose="02020603050405020304" pitchFamily="18" charset="0"/>
              </a:rPr>
              <a:t>The expected value (mean) =</a:t>
            </a:r>
            <a:r>
              <a:rPr lang="en-US" altLang="en-US" sz="200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a:latin typeface="Times New Roman" panose="02020603050405020304" pitchFamily="18" charset="0"/>
                <a:cs typeface="Times New Roman" panose="02020603050405020304" pitchFamily="18" charset="0"/>
              </a:rPr>
              <a:t> = .001*10,000 = 10</a:t>
            </a:r>
            <a:endParaRPr lang="en-US" altLang="en-US" sz="2000">
              <a:latin typeface="Times New Roman" panose="02020603050405020304" pitchFamily="18" charset="0"/>
              <a:cs typeface="Times New Roman" panose="02020603050405020304" pitchFamily="18" charset="0"/>
              <a:sym typeface="Symbol" panose="05050102010706020507" pitchFamily="18" charset="2"/>
            </a:endParaRPr>
          </a:p>
          <a:p>
            <a:r>
              <a:rPr lang="en-US" altLang="en-US" sz="2000">
                <a:latin typeface="Times New Roman" panose="02020603050405020304" pitchFamily="18" charset="0"/>
                <a:cs typeface="Times New Roman" panose="02020603050405020304" pitchFamily="18" charset="0"/>
                <a:sym typeface="Symbol" panose="05050102010706020507" pitchFamily="18" charset="2"/>
              </a:rPr>
              <a:t>10 new cases expected in this population per year</a:t>
            </a:r>
            <a:r>
              <a:rPr lang="en-US" altLang="en-US" sz="200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a:latin typeface="Times New Roman" panose="02020603050405020304" pitchFamily="18" charset="0"/>
              </a:rPr>
              <a:t> </a:t>
            </a:r>
            <a:endParaRPr lang="en-US" altLang="en-US" sz="2000">
              <a:latin typeface="Times New Roman" panose="02020603050405020304" pitchFamily="18" charset="0"/>
              <a:cs typeface="Times New Roman" panose="02020603050405020304" pitchFamily="18" charset="0"/>
              <a:sym typeface="Wingdings" panose="05000000000000000000" pitchFamily="2" charset="2"/>
            </a:endParaRPr>
          </a:p>
        </p:txBody>
      </p:sp>
      <p:graphicFrame>
        <p:nvGraphicFramePr>
          <p:cNvPr id="210949" name="Object 5"/>
          <p:cNvGraphicFramePr>
            <a:graphicFrameLocks noChangeAspect="1"/>
          </p:cNvGraphicFramePr>
          <p:nvPr/>
        </p:nvGraphicFramePr>
        <p:xfrm>
          <a:off x="4495800" y="4724401"/>
          <a:ext cx="2819400" cy="1693863"/>
        </p:xfrm>
        <a:graphic>
          <a:graphicData uri="http://schemas.openxmlformats.org/presentationml/2006/ole">
            <mc:AlternateContent xmlns:mc="http://schemas.openxmlformats.org/markup-compatibility/2006">
              <mc:Choice xmlns:v="urn:schemas-microsoft-com:vml" Requires="v">
                <p:oleObj spid="_x0000_s112643" r:id="rId3" imgW="1981200" imgH="1193800" progId="Equation.3">
                  <p:embed/>
                </p:oleObj>
              </mc:Choice>
              <mc:Fallback>
                <p:oleObj r:id="rId3" imgW="1981200" imgH="119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724401"/>
                        <a:ext cx="2819400" cy="1693863"/>
                      </a:xfrm>
                      <a:prstGeom prst="rect">
                        <a:avLst/>
                      </a:prstGeom>
                      <a:solidFill>
                        <a:schemeClr val="accent1"/>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685333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8"/>
                                        </p:tgtEl>
                                        <p:attrNameLst>
                                          <p:attrName>style.visibility</p:attrName>
                                        </p:attrNameLst>
                                      </p:cBhvr>
                                      <p:to>
                                        <p:strVal val="visible"/>
                                      </p:to>
                                    </p:set>
                                    <p:anim calcmode="lin" valueType="num">
                                      <p:cBhvr additive="base">
                                        <p:cTn id="7" dur="500" fill="hold"/>
                                        <p:tgtEl>
                                          <p:spTgt spid="210948"/>
                                        </p:tgtEl>
                                        <p:attrNameLst>
                                          <p:attrName>ppt_x</p:attrName>
                                        </p:attrNameLst>
                                      </p:cBhvr>
                                      <p:tavLst>
                                        <p:tav tm="0">
                                          <p:val>
                                            <p:strVal val="0-#ppt_w/2"/>
                                          </p:val>
                                        </p:tav>
                                        <p:tav tm="100000">
                                          <p:val>
                                            <p:strVal val="#ppt_x"/>
                                          </p:val>
                                        </p:tav>
                                      </p:tavLst>
                                    </p:anim>
                                    <p:anim calcmode="lin" valueType="num">
                                      <p:cBhvr additive="base">
                                        <p:cTn id="8"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0949"/>
                                        </p:tgtEl>
                                        <p:attrNameLst>
                                          <p:attrName>style.visibility</p:attrName>
                                        </p:attrNameLst>
                                      </p:cBhvr>
                                      <p:to>
                                        <p:strVal val="visible"/>
                                      </p:to>
                                    </p:set>
                                    <p:anim calcmode="lin" valueType="num">
                                      <p:cBhvr additive="base">
                                        <p:cTn id="13" dur="500" fill="hold"/>
                                        <p:tgtEl>
                                          <p:spTgt spid="210949"/>
                                        </p:tgtEl>
                                        <p:attrNameLst>
                                          <p:attrName>ppt_x</p:attrName>
                                        </p:attrNameLst>
                                      </p:cBhvr>
                                      <p:tavLst>
                                        <p:tav tm="0">
                                          <p:val>
                                            <p:strVal val="0-#ppt_w/2"/>
                                          </p:val>
                                        </p:tav>
                                        <p:tav tm="100000">
                                          <p:val>
                                            <p:strVal val="#ppt_x"/>
                                          </p:val>
                                        </p:tav>
                                      </p:tavLst>
                                    </p:anim>
                                    <p:anim calcmode="lin" valueType="num">
                                      <p:cBhvr additive="base">
                                        <p:cTn id="14" dur="500" fill="hold"/>
                                        <p:tgtEl>
                                          <p:spTgt spid="210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a:t>more on Poisson…</a:t>
            </a:r>
          </a:p>
        </p:txBody>
      </p:sp>
      <p:sp>
        <p:nvSpPr>
          <p:cNvPr id="221187" name="Rectangle 3"/>
          <p:cNvSpPr>
            <a:spLocks noGrp="1" noChangeArrowheads="1"/>
          </p:cNvSpPr>
          <p:nvPr>
            <p:ph type="body" idx="1"/>
          </p:nvPr>
        </p:nvSpPr>
        <p:spPr>
          <a:xfrm>
            <a:off x="2706688" y="2017714"/>
            <a:ext cx="7772400" cy="3316287"/>
          </a:xfrm>
        </p:spPr>
        <p:txBody>
          <a:bodyPr/>
          <a:lstStyle/>
          <a:p>
            <a:pPr>
              <a:lnSpc>
                <a:spcPct val="90000"/>
              </a:lnSpc>
              <a:buFont typeface="Wingdings" panose="05000000000000000000" pitchFamily="2" charset="2"/>
              <a:buNone/>
            </a:pPr>
            <a:r>
              <a:rPr lang="en-US" altLang="en-US" sz="2400"/>
              <a:t>“Poisson Process” (rates)</a:t>
            </a:r>
          </a:p>
          <a:p>
            <a:pPr>
              <a:lnSpc>
                <a:spcPct val="90000"/>
              </a:lnSpc>
              <a:buFont typeface="Wingdings" panose="05000000000000000000" pitchFamily="2" charset="2"/>
              <a:buNone/>
            </a:pPr>
            <a:r>
              <a:rPr lang="en-US" altLang="en-US" sz="2400"/>
              <a:t>	Note that the Poisson parameter </a:t>
            </a:r>
            <a:r>
              <a:rPr lang="en-US" altLang="en-US" sz="2400">
                <a:sym typeface="Symbol" panose="05050102010706020507" pitchFamily="18" charset="2"/>
              </a:rPr>
              <a:t></a:t>
            </a:r>
            <a:r>
              <a:rPr lang="en-US" altLang="en-US" sz="2400"/>
              <a:t> can be given as the mean number of events that occur in a defined time period OR, equivalently, </a:t>
            </a:r>
            <a:r>
              <a:rPr lang="en-US" altLang="en-US" sz="2400">
                <a:sym typeface="Symbol" panose="05050102010706020507" pitchFamily="18" charset="2"/>
              </a:rPr>
              <a:t></a:t>
            </a:r>
            <a:r>
              <a:rPr lang="en-US" altLang="en-US" sz="2400"/>
              <a:t> can be given as a rate, such as </a:t>
            </a:r>
            <a:r>
              <a:rPr lang="en-US" altLang="en-US" sz="2400">
                <a:sym typeface="Symbol" panose="05050102010706020507" pitchFamily="18" charset="2"/>
              </a:rPr>
              <a:t></a:t>
            </a:r>
            <a:r>
              <a:rPr lang="en-US" altLang="en-US" sz="2400"/>
              <a:t>=2/month (2 events per 1 month) that must be multiplied by </a:t>
            </a:r>
            <a:r>
              <a:rPr lang="en-US" altLang="en-US" sz="2400" i="1"/>
              <a:t>t=</a:t>
            </a:r>
            <a:r>
              <a:rPr lang="en-US" altLang="en-US" sz="2400"/>
              <a:t>time (called a “Poisson Process”) </a:t>
            </a:r>
            <a:r>
              <a:rPr lang="en-US" altLang="en-US" sz="2400">
                <a:sym typeface="Wingdings" panose="05000000000000000000" pitchFamily="2" charset="2"/>
              </a:rPr>
              <a:t></a:t>
            </a:r>
            <a:r>
              <a:rPr lang="en-US" altLang="en-US" sz="2400"/>
              <a:t> </a:t>
            </a:r>
          </a:p>
          <a:p>
            <a:pPr>
              <a:lnSpc>
                <a:spcPct val="90000"/>
              </a:lnSpc>
              <a:buFont typeface="Wingdings" panose="05000000000000000000" pitchFamily="2" charset="2"/>
              <a:buNone/>
            </a:pPr>
            <a:r>
              <a:rPr lang="en-US" altLang="en-US" sz="2400"/>
              <a:t>X ~ Poisson (</a:t>
            </a:r>
            <a:r>
              <a:rPr lang="en-US" altLang="en-US" sz="2400">
                <a:sym typeface="Symbol" panose="05050102010706020507" pitchFamily="18" charset="2"/>
              </a:rPr>
              <a:t></a:t>
            </a:r>
            <a:r>
              <a:rPr lang="en-US" altLang="en-US" sz="2400"/>
              <a:t>)</a:t>
            </a:r>
          </a:p>
          <a:p>
            <a:pPr>
              <a:lnSpc>
                <a:spcPct val="90000"/>
              </a:lnSpc>
              <a:buFont typeface="Wingdings" panose="05000000000000000000" pitchFamily="2" charset="2"/>
              <a:buNone/>
            </a:pPr>
            <a:endParaRPr lang="en-US" altLang="en-US" sz="2400"/>
          </a:p>
        </p:txBody>
      </p:sp>
      <p:sp>
        <p:nvSpPr>
          <p:cNvPr id="221188" name="Rectangle 4"/>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1189" name="Object 5"/>
          <p:cNvGraphicFramePr>
            <a:graphicFrameLocks noChangeAspect="1"/>
          </p:cNvGraphicFramePr>
          <p:nvPr/>
        </p:nvGraphicFramePr>
        <p:xfrm>
          <a:off x="2743200" y="4953000"/>
          <a:ext cx="2895600" cy="884238"/>
        </p:xfrm>
        <a:graphic>
          <a:graphicData uri="http://schemas.openxmlformats.org/presentationml/2006/ole">
            <mc:AlternateContent xmlns:mc="http://schemas.openxmlformats.org/markup-compatibility/2006">
              <mc:Choice xmlns:v="urn:schemas-microsoft-com:vml" Requires="v">
                <p:oleObj spid="_x0000_s113667" name="Equation" r:id="rId3" imgW="1371600" imgH="419100" progId="Equation.3">
                  <p:embed/>
                </p:oleObj>
              </mc:Choice>
              <mc:Fallback>
                <p:oleObj name="Equation" r:id="rId3" imgW="13716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953000"/>
                        <a:ext cx="28956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0" name="Rectangle 6"/>
          <p:cNvSpPr>
            <a:spLocks noChangeArrowheads="1"/>
          </p:cNvSpPr>
          <p:nvPr/>
        </p:nvSpPr>
        <p:spPr bwMode="auto">
          <a:xfrm>
            <a:off x="2667000" y="5867401"/>
            <a:ext cx="457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E(X) = </a:t>
            </a:r>
            <a:r>
              <a:rPr lang="en-US" altLang="en-US" sz="2400">
                <a:sym typeface="Symbol" panose="05050102010706020507" pitchFamily="18" charset="2"/>
              </a:rPr>
              <a:t></a:t>
            </a:r>
            <a:r>
              <a:rPr lang="en-US" altLang="en-US" sz="2400"/>
              <a:t>t</a:t>
            </a:r>
          </a:p>
          <a:p>
            <a:r>
              <a:rPr lang="en-US" altLang="en-US" sz="2400"/>
              <a:t>Var(X) = </a:t>
            </a:r>
            <a:r>
              <a:rPr lang="en-US" altLang="en-US" sz="2400">
                <a:sym typeface="Symbol" panose="05050102010706020507" pitchFamily="18" charset="2"/>
              </a:rPr>
              <a:t></a:t>
            </a:r>
            <a:r>
              <a:rPr lang="en-US" altLang="en-US" sz="2400"/>
              <a:t>t</a:t>
            </a:r>
          </a:p>
        </p:txBody>
      </p:sp>
    </p:spTree>
    <p:extLst>
      <p:ext uri="{BB962C8B-B14F-4D97-AF65-F5344CB8AC3E}">
        <p14:creationId xmlns:p14="http://schemas.microsoft.com/office/powerpoint/2010/main" val="1354431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1189"/>
                                        </p:tgtEl>
                                        <p:attrNameLst>
                                          <p:attrName>style.visibility</p:attrName>
                                        </p:attrNameLst>
                                      </p:cBhvr>
                                      <p:to>
                                        <p:strVal val="visible"/>
                                      </p:to>
                                    </p:set>
                                    <p:anim calcmode="lin" valueType="num">
                                      <p:cBhvr additive="base">
                                        <p:cTn id="7" dur="500" fill="hold"/>
                                        <p:tgtEl>
                                          <p:spTgt spid="221189"/>
                                        </p:tgtEl>
                                        <p:attrNameLst>
                                          <p:attrName>ppt_x</p:attrName>
                                        </p:attrNameLst>
                                      </p:cBhvr>
                                      <p:tavLst>
                                        <p:tav tm="0">
                                          <p:val>
                                            <p:strVal val="#ppt_x"/>
                                          </p:val>
                                        </p:tav>
                                        <p:tav tm="100000">
                                          <p:val>
                                            <p:strVal val="#ppt_x"/>
                                          </p:val>
                                        </p:tav>
                                      </p:tavLst>
                                    </p:anim>
                                    <p:anim calcmode="lin" valueType="num">
                                      <p:cBhvr additive="base">
                                        <p:cTn id="8" dur="500" fill="hold"/>
                                        <p:tgtEl>
                                          <p:spTgt spid="2211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1190"/>
                                        </p:tgtEl>
                                        <p:attrNameLst>
                                          <p:attrName>style.visibility</p:attrName>
                                        </p:attrNameLst>
                                      </p:cBhvr>
                                      <p:to>
                                        <p:strVal val="visible"/>
                                      </p:to>
                                    </p:set>
                                    <p:anim calcmode="lin" valueType="num">
                                      <p:cBhvr additive="base">
                                        <p:cTn id="13" dur="500" fill="hold"/>
                                        <p:tgtEl>
                                          <p:spTgt spid="221190"/>
                                        </p:tgtEl>
                                        <p:attrNameLst>
                                          <p:attrName>ppt_x</p:attrName>
                                        </p:attrNameLst>
                                      </p:cBhvr>
                                      <p:tavLst>
                                        <p:tav tm="0">
                                          <p:val>
                                            <p:strVal val="#ppt_x"/>
                                          </p:val>
                                        </p:tav>
                                        <p:tav tm="100000">
                                          <p:val>
                                            <p:strVal val="#ppt_x"/>
                                          </p:val>
                                        </p:tav>
                                      </p:tavLst>
                                    </p:anim>
                                    <p:anim calcmode="lin" valueType="num">
                                      <p:cBhvr additive="base">
                                        <p:cTn id="14" dur="500" fill="hold"/>
                                        <p:tgtEl>
                                          <p:spTgt spid="221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a:t>Example</a:t>
            </a:r>
          </a:p>
        </p:txBody>
      </p:sp>
      <p:sp>
        <p:nvSpPr>
          <p:cNvPr id="222211" name="Rectangle 3"/>
          <p:cNvSpPr>
            <a:spLocks noGrp="1" noChangeArrowheads="1"/>
          </p:cNvSpPr>
          <p:nvPr>
            <p:ph type="body" idx="1"/>
          </p:nvPr>
        </p:nvSpPr>
        <p:spPr>
          <a:xfrm>
            <a:off x="2706688" y="2017714"/>
            <a:ext cx="7772400" cy="3087687"/>
          </a:xfrm>
        </p:spPr>
        <p:txBody>
          <a:bodyPr/>
          <a:lstStyle/>
          <a:p>
            <a:pPr>
              <a:lnSpc>
                <a:spcPct val="90000"/>
              </a:lnSpc>
              <a:buFont typeface="Wingdings" panose="05000000000000000000" pitchFamily="2" charset="2"/>
              <a:buNone/>
            </a:pPr>
            <a:r>
              <a:rPr lang="en-US" altLang="en-US"/>
              <a:t>	For example, if new cases of West Nile in New England are occurring at a rate of about 2 per month, then what’s the probability that exactly 4 cases will occur in the next 3 months?  </a:t>
            </a:r>
          </a:p>
          <a:p>
            <a:pPr>
              <a:lnSpc>
                <a:spcPct val="90000"/>
              </a:lnSpc>
              <a:buFont typeface="Wingdings" panose="05000000000000000000" pitchFamily="2" charset="2"/>
              <a:buNone/>
            </a:pPr>
            <a:r>
              <a:rPr lang="en-US" altLang="en-US"/>
              <a:t>   X ~ Poisson (</a:t>
            </a:r>
            <a:r>
              <a:rPr lang="en-US" altLang="en-US">
                <a:sym typeface="Symbol" panose="05050102010706020507" pitchFamily="18" charset="2"/>
              </a:rPr>
              <a:t></a:t>
            </a:r>
            <a:r>
              <a:rPr lang="en-US" altLang="en-US"/>
              <a:t>=2/month)</a:t>
            </a:r>
          </a:p>
          <a:p>
            <a:pPr>
              <a:lnSpc>
                <a:spcPct val="90000"/>
              </a:lnSpc>
              <a:buFont typeface="Wingdings" panose="05000000000000000000" pitchFamily="2" charset="2"/>
              <a:buNone/>
            </a:pPr>
            <a:endParaRPr lang="en-US" altLang="en-US"/>
          </a:p>
        </p:txBody>
      </p:sp>
      <p:sp>
        <p:nvSpPr>
          <p:cNvPr id="222212"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2213" name="Rectangle 5"/>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2214" name="Object 6"/>
          <p:cNvGraphicFramePr>
            <a:graphicFrameLocks noChangeAspect="1"/>
          </p:cNvGraphicFramePr>
          <p:nvPr/>
        </p:nvGraphicFramePr>
        <p:xfrm>
          <a:off x="3200400" y="4495801"/>
          <a:ext cx="6324600" cy="773113"/>
        </p:xfrm>
        <a:graphic>
          <a:graphicData uri="http://schemas.openxmlformats.org/presentationml/2006/ole">
            <mc:AlternateContent xmlns:mc="http://schemas.openxmlformats.org/markup-compatibility/2006">
              <mc:Choice xmlns:v="urn:schemas-microsoft-com:vml" Requires="v">
                <p:oleObj spid="_x0000_s114692" name="Equation" r:id="rId3" imgW="3429000" imgH="419100" progId="Equation.3">
                  <p:embed/>
                </p:oleObj>
              </mc:Choice>
              <mc:Fallback>
                <p:oleObj name="Equation" r:id="rId3" imgW="34290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495801"/>
                        <a:ext cx="6324600"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15" name="Rectangle 7"/>
          <p:cNvSpPr>
            <a:spLocks noChangeArrowheads="1"/>
          </p:cNvSpPr>
          <p:nvPr/>
        </p:nvSpPr>
        <p:spPr bwMode="auto">
          <a:xfrm>
            <a:off x="3124200" y="55626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Exactly 6 cases?</a:t>
            </a:r>
          </a:p>
        </p:txBody>
      </p:sp>
      <p:sp>
        <p:nvSpPr>
          <p:cNvPr id="222216" name="Rectangle 8"/>
          <p:cNvSpPr>
            <a:spLocks noChangeArrowheads="1"/>
          </p:cNvSpPr>
          <p:nvPr/>
        </p:nvSpPr>
        <p:spPr bwMode="auto">
          <a:xfrm>
            <a:off x="1524001"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2217" name="Object 9"/>
          <p:cNvGraphicFramePr>
            <a:graphicFrameLocks noChangeAspect="1"/>
          </p:cNvGraphicFramePr>
          <p:nvPr/>
        </p:nvGraphicFramePr>
        <p:xfrm>
          <a:off x="3200400" y="6132514"/>
          <a:ext cx="5715000" cy="725487"/>
        </p:xfrm>
        <a:graphic>
          <a:graphicData uri="http://schemas.openxmlformats.org/presentationml/2006/ole">
            <mc:AlternateContent xmlns:mc="http://schemas.openxmlformats.org/markup-compatibility/2006">
              <mc:Choice xmlns:v="urn:schemas-microsoft-com:vml" Requires="v">
                <p:oleObj spid="_x0000_s114693" name="Equation" r:id="rId5" imgW="3302000" imgH="419100" progId="Equation.3">
                  <p:embed/>
                </p:oleObj>
              </mc:Choice>
              <mc:Fallback>
                <p:oleObj name="Equation" r:id="rId5" imgW="33020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6132514"/>
                        <a:ext cx="5715000"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63204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 calcmode="lin" valueType="num">
                                      <p:cBhvr additive="base">
                                        <p:cTn id="7" dur="500" fill="hold"/>
                                        <p:tgtEl>
                                          <p:spTgt spid="222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2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2211">
                                            <p:txEl>
                                              <p:pRg st="1" end="1"/>
                                            </p:txEl>
                                          </p:spTgt>
                                        </p:tgtEl>
                                        <p:attrNameLst>
                                          <p:attrName>style.visibility</p:attrName>
                                        </p:attrNameLst>
                                      </p:cBhvr>
                                      <p:to>
                                        <p:strVal val="visible"/>
                                      </p:to>
                                    </p:set>
                                    <p:anim calcmode="lin" valueType="num">
                                      <p:cBhvr additive="base">
                                        <p:cTn id="13" dur="500" fill="hold"/>
                                        <p:tgtEl>
                                          <p:spTgt spid="222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2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22214"/>
                                        </p:tgtEl>
                                        <p:attrNameLst>
                                          <p:attrName>style.visibility</p:attrName>
                                        </p:attrNameLst>
                                      </p:cBhvr>
                                      <p:to>
                                        <p:strVal val="visible"/>
                                      </p:to>
                                    </p:set>
                                    <p:anim calcmode="lin" valueType="num">
                                      <p:cBhvr additive="base">
                                        <p:cTn id="19" dur="500" fill="hold"/>
                                        <p:tgtEl>
                                          <p:spTgt spid="222214"/>
                                        </p:tgtEl>
                                        <p:attrNameLst>
                                          <p:attrName>ppt_x</p:attrName>
                                        </p:attrNameLst>
                                      </p:cBhvr>
                                      <p:tavLst>
                                        <p:tav tm="0">
                                          <p:val>
                                            <p:strVal val="0-#ppt_w/2"/>
                                          </p:val>
                                        </p:tav>
                                        <p:tav tm="100000">
                                          <p:val>
                                            <p:strVal val="#ppt_x"/>
                                          </p:val>
                                        </p:tav>
                                      </p:tavLst>
                                    </p:anim>
                                    <p:anim calcmode="lin" valueType="num">
                                      <p:cBhvr additive="base">
                                        <p:cTn id="20" dur="500" fill="hold"/>
                                        <p:tgtEl>
                                          <p:spTgt spid="22221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2215"/>
                                        </p:tgtEl>
                                        <p:attrNameLst>
                                          <p:attrName>style.visibility</p:attrName>
                                        </p:attrNameLst>
                                      </p:cBhvr>
                                      <p:to>
                                        <p:strVal val="visible"/>
                                      </p:to>
                                    </p:set>
                                    <p:anim calcmode="lin" valueType="num">
                                      <p:cBhvr additive="base">
                                        <p:cTn id="25" dur="500" fill="hold"/>
                                        <p:tgtEl>
                                          <p:spTgt spid="222215"/>
                                        </p:tgtEl>
                                        <p:attrNameLst>
                                          <p:attrName>ppt_x</p:attrName>
                                        </p:attrNameLst>
                                      </p:cBhvr>
                                      <p:tavLst>
                                        <p:tav tm="0">
                                          <p:val>
                                            <p:strVal val="0-#ppt_w/2"/>
                                          </p:val>
                                        </p:tav>
                                        <p:tav tm="100000">
                                          <p:val>
                                            <p:strVal val="#ppt_x"/>
                                          </p:val>
                                        </p:tav>
                                      </p:tavLst>
                                    </p:anim>
                                    <p:anim calcmode="lin" valueType="num">
                                      <p:cBhvr additive="base">
                                        <p:cTn id="26" dur="500" fill="hold"/>
                                        <p:tgtEl>
                                          <p:spTgt spid="2222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22217"/>
                                        </p:tgtEl>
                                        <p:attrNameLst>
                                          <p:attrName>style.visibility</p:attrName>
                                        </p:attrNameLst>
                                      </p:cBhvr>
                                      <p:to>
                                        <p:strVal val="visible"/>
                                      </p:to>
                                    </p:set>
                                    <p:anim calcmode="lin" valueType="num">
                                      <p:cBhvr additive="base">
                                        <p:cTn id="31" dur="500" fill="hold"/>
                                        <p:tgtEl>
                                          <p:spTgt spid="222217"/>
                                        </p:tgtEl>
                                        <p:attrNameLst>
                                          <p:attrName>ppt_x</p:attrName>
                                        </p:attrNameLst>
                                      </p:cBhvr>
                                      <p:tavLst>
                                        <p:tav tm="0">
                                          <p:val>
                                            <p:strVal val="0-#ppt_w/2"/>
                                          </p:val>
                                        </p:tav>
                                        <p:tav tm="100000">
                                          <p:val>
                                            <p:strVal val="#ppt_x"/>
                                          </p:val>
                                        </p:tav>
                                      </p:tavLst>
                                    </p:anim>
                                    <p:anim calcmode="lin" valueType="num">
                                      <p:cBhvr additive="base">
                                        <p:cTn id="32" dur="500" fill="hold"/>
                                        <p:tgtEl>
                                          <p:spTgt spid="222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autoUpdateAnimBg="0"/>
      <p:bldP spid="22221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en-US"/>
              <a:t>Practice problems</a:t>
            </a:r>
          </a:p>
        </p:txBody>
      </p:sp>
      <p:sp>
        <p:nvSpPr>
          <p:cNvPr id="223235" name="Rectangle 3"/>
          <p:cNvSpPr>
            <a:spLocks noGrp="1" noChangeArrowheads="1"/>
          </p:cNvSpPr>
          <p:nvPr>
            <p:ph type="body" idx="1"/>
          </p:nvPr>
        </p:nvSpPr>
        <p:spPr/>
        <p:txBody>
          <a:bodyPr/>
          <a:lstStyle/>
          <a:p>
            <a:pPr>
              <a:buFont typeface="Wingdings" panose="05000000000000000000" pitchFamily="2" charset="2"/>
              <a:buNone/>
            </a:pPr>
            <a:r>
              <a:rPr lang="en-US" altLang="en-US"/>
              <a:t>	1a.  If calls to your cell phone are a Poisson process with a constant rate </a:t>
            </a:r>
            <a:r>
              <a:rPr lang="en-US" altLang="en-US">
                <a:sym typeface="Symbol" panose="05050102010706020507" pitchFamily="18" charset="2"/>
              </a:rPr>
              <a:t></a:t>
            </a:r>
            <a:r>
              <a:rPr lang="en-US" altLang="en-US"/>
              <a:t>=2 calls per hour, what’s the probability that, if you forget to turn your phone off in a 1.5 hour movie, your phone rings during that time? </a:t>
            </a:r>
          </a:p>
          <a:p>
            <a:pPr>
              <a:buFont typeface="Wingdings" panose="05000000000000000000" pitchFamily="2" charset="2"/>
              <a:buNone/>
            </a:pPr>
            <a:r>
              <a:rPr lang="en-US" altLang="en-US"/>
              <a:t>	</a:t>
            </a:r>
          </a:p>
          <a:p>
            <a:pPr>
              <a:buFont typeface="Wingdings" panose="05000000000000000000" pitchFamily="2" charset="2"/>
              <a:buNone/>
            </a:pPr>
            <a:r>
              <a:rPr lang="en-US" altLang="en-US"/>
              <a:t>	1b. How many phone calls do you expect to get during the movie?</a:t>
            </a:r>
          </a:p>
        </p:txBody>
      </p:sp>
    </p:spTree>
    <p:extLst>
      <p:ext uri="{BB962C8B-B14F-4D97-AF65-F5344CB8AC3E}">
        <p14:creationId xmlns:p14="http://schemas.microsoft.com/office/powerpoint/2010/main" val="3326313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 calcmode="lin" valueType="num">
                                      <p:cBhvr additive="base">
                                        <p:cTn id="7" dur="500" fill="hold"/>
                                        <p:tgtEl>
                                          <p:spTgt spid="223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3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3235">
                                            <p:txEl>
                                              <p:pRg st="1" end="1"/>
                                            </p:txEl>
                                          </p:spTgt>
                                        </p:tgtEl>
                                        <p:attrNameLst>
                                          <p:attrName>style.visibility</p:attrName>
                                        </p:attrNameLst>
                                      </p:cBhvr>
                                      <p:to>
                                        <p:strVal val="visible"/>
                                      </p:to>
                                    </p:set>
                                    <p:anim calcmode="lin" valueType="num">
                                      <p:cBhvr additive="base">
                                        <p:cTn id="13" dur="500" fill="hold"/>
                                        <p:tgtEl>
                                          <p:spTgt spid="223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3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3235">
                                            <p:txEl>
                                              <p:pRg st="2" end="2"/>
                                            </p:txEl>
                                          </p:spTgt>
                                        </p:tgtEl>
                                        <p:attrNameLst>
                                          <p:attrName>style.visibility</p:attrName>
                                        </p:attrNameLst>
                                      </p:cBhvr>
                                      <p:to>
                                        <p:strVal val="visible"/>
                                      </p:to>
                                    </p:set>
                                    <p:anim calcmode="lin" valueType="num">
                                      <p:cBhvr additive="base">
                                        <p:cTn id="19" dur="500" fill="hold"/>
                                        <p:tgtEl>
                                          <p:spTgt spid="223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32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1" y="457200"/>
            <a:ext cx="5999163" cy="458788"/>
          </a:xfrm>
        </p:spPr>
        <p:txBody>
          <a:bodyPr rtlCol="0">
            <a:normAutofit fontScale="90000"/>
          </a:bodyPr>
          <a:lstStyle/>
          <a:p>
            <a:pPr>
              <a:defRPr/>
            </a:pPr>
            <a:r>
              <a:rPr lang="en-US" sz="3008" dirty="0">
                <a:latin typeface="Times New Roman" panose="02020603050405020304" pitchFamily="18" charset="0"/>
                <a:cs typeface="Times New Roman" panose="02020603050405020304" pitchFamily="18" charset="0"/>
              </a:rPr>
              <a:t>SUGGESTIVE READINGS</a:t>
            </a:r>
          </a:p>
        </p:txBody>
      </p:sp>
      <p:sp>
        <p:nvSpPr>
          <p:cNvPr id="3" name="Content Placeholder 2"/>
          <p:cNvSpPr>
            <a:spLocks noGrp="1"/>
          </p:cNvSpPr>
          <p:nvPr>
            <p:ph idx="1"/>
          </p:nvPr>
        </p:nvSpPr>
        <p:spPr>
          <a:xfrm>
            <a:off x="1804988" y="1371600"/>
            <a:ext cx="8234362" cy="4984750"/>
          </a:xfrm>
        </p:spPr>
        <p:txBody>
          <a:bodyPr>
            <a:noAutofit/>
          </a:bodyPr>
          <a:lstStyle/>
          <a:p>
            <a:pPr marL="0" indent="0">
              <a:buNone/>
              <a:defRPr/>
            </a:pPr>
            <a:endParaRPr lang="en-US" sz="1500" b="1" dirty="0">
              <a:latin typeface="Times New Roman" panose="02020603050405020304" pitchFamily="18" charset="0"/>
              <a:cs typeface="Times New Roman" panose="02020603050405020304" pitchFamily="18" charset="0"/>
            </a:endParaRPr>
          </a:p>
          <a:p>
            <a:pPr marL="0" indent="0">
              <a:buNone/>
              <a:defRPr/>
            </a:pPr>
            <a:r>
              <a:rPr lang="en-US" sz="1500" b="1" dirty="0">
                <a:latin typeface="Times New Roman" panose="02020603050405020304" pitchFamily="18" charset="0"/>
                <a:cs typeface="Times New Roman" panose="02020603050405020304" pitchFamily="18" charset="0"/>
              </a:rPr>
              <a:t>TEXT BOOKS:</a:t>
            </a:r>
            <a:endParaRPr lang="en-US" sz="1500" b="1" i="1" dirty="0">
              <a:latin typeface="Times New Roman" panose="02020603050405020304" pitchFamily="18" charset="0"/>
              <a:cs typeface="Times New Roman" panose="02020603050405020304" pitchFamily="18" charset="0"/>
            </a:endParaRPr>
          </a:p>
          <a:p>
            <a:pPr algn="just">
              <a:defRPr/>
            </a:pPr>
            <a:r>
              <a:rPr lang="en-IN" sz="1600" b="1" dirty="0">
                <a:latin typeface="Times New Roman" panose="02020603050405020304" pitchFamily="18" charset="0"/>
                <a:cs typeface="Times New Roman" panose="02020603050405020304" pitchFamily="18" charset="0"/>
              </a:rPr>
              <a:t>T1.</a:t>
            </a:r>
            <a:r>
              <a:rPr lang="en-IN" sz="1600" dirty="0">
                <a:latin typeface="Times New Roman" panose="02020603050405020304" pitchFamily="18" charset="0"/>
                <a:cs typeface="Times New Roman" panose="02020603050405020304" pitchFamily="18" charset="0"/>
              </a:rPr>
              <a:t> Hastie, Trevor, et al., The elements of statistical learning. Vol. 2. No. 1. New  York: </a:t>
            </a:r>
            <a:r>
              <a:rPr lang="en-US" sz="1600" dirty="0">
                <a:latin typeface="Times New Roman" panose="02020603050405020304" pitchFamily="18" charset="0"/>
                <a:cs typeface="Times New Roman" panose="02020603050405020304" pitchFamily="18" charset="0"/>
              </a:rPr>
              <a:t>Publisher: Springer</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Edition: Second Edition (2009), ISBN: 978-0387848570</a:t>
            </a:r>
          </a:p>
          <a:p>
            <a:pPr algn="just">
              <a:defRPr/>
            </a:pPr>
            <a:r>
              <a:rPr lang="en-IN" sz="1600" b="1" dirty="0">
                <a:latin typeface="Times New Roman" panose="02020603050405020304" pitchFamily="18" charset="0"/>
                <a:cs typeface="Times New Roman" panose="02020603050405020304" pitchFamily="18" charset="0"/>
              </a:rPr>
              <a:t>T2.</a:t>
            </a:r>
            <a:r>
              <a:rPr lang="en-IN" sz="1600" dirty="0">
                <a:latin typeface="Times New Roman" panose="02020603050405020304" pitchFamily="18" charset="0"/>
                <a:cs typeface="Times New Roman" panose="02020603050405020304" pitchFamily="18" charset="0"/>
              </a:rPr>
              <a:t> Montgomery, Douglas C., and George C. </a:t>
            </a:r>
            <a:r>
              <a:rPr lang="en-IN" sz="1600" dirty="0" err="1">
                <a:latin typeface="Times New Roman" panose="02020603050405020304" pitchFamily="18" charset="0"/>
                <a:cs typeface="Times New Roman" panose="02020603050405020304" pitchFamily="18" charset="0"/>
              </a:rPr>
              <a:t>Runger</a:t>
            </a:r>
            <a:r>
              <a:rPr lang="en-IN" sz="1600" dirty="0">
                <a:latin typeface="Times New Roman" panose="02020603050405020304" pitchFamily="18" charset="0"/>
                <a:cs typeface="Times New Roman" panose="02020603050405020304" pitchFamily="18" charset="0"/>
              </a:rPr>
              <a:t>. Applied statistics and  probability for engineers. John Wiley &amp; Sons, 2010.</a:t>
            </a:r>
            <a:endParaRPr lang="en-US" sz="1600" dirty="0">
              <a:latin typeface="Times New Roman" panose="02020603050405020304" pitchFamily="18" charset="0"/>
              <a:cs typeface="Times New Roman" panose="02020603050405020304" pitchFamily="18" charset="0"/>
            </a:endParaRPr>
          </a:p>
          <a:p>
            <a:pPr algn="just">
              <a:defRPr/>
            </a:pPr>
            <a:r>
              <a:rPr lang="en-IN" sz="1600" b="1" dirty="0">
                <a:latin typeface="Times New Roman" panose="02020603050405020304" pitchFamily="18" charset="0"/>
                <a:cs typeface="Times New Roman" panose="02020603050405020304" pitchFamily="18" charset="0"/>
              </a:rPr>
              <a:t>T3. </a:t>
            </a:r>
            <a:r>
              <a:rPr lang="en-IN" sz="1600" dirty="0">
                <a:latin typeface="Times New Roman" panose="02020603050405020304" pitchFamily="18" charset="0"/>
                <a:cs typeface="Times New Roman" panose="02020603050405020304" pitchFamily="18" charset="0"/>
              </a:rPr>
              <a:t>Probability and Statistics The Science of Uncertainty Second Ed., Michael  J. Evans and Jeffrey S. Rosenthal.</a:t>
            </a:r>
            <a:endParaRPr lang="en-US" sz="1600" dirty="0">
              <a:latin typeface="Times New Roman" panose="02020603050405020304" pitchFamily="18" charset="0"/>
              <a:cs typeface="Times New Roman" panose="02020603050405020304" pitchFamily="18" charset="0"/>
            </a:endParaRPr>
          </a:p>
          <a:p>
            <a:pPr marL="0" indent="0">
              <a:buNone/>
              <a:defRPr/>
            </a:pPr>
            <a:endParaRPr lang="en-IN" sz="1500" b="1" dirty="0">
              <a:latin typeface="Times New Roman" panose="02020603050405020304" pitchFamily="18" charset="0"/>
              <a:cs typeface="Times New Roman" panose="02020603050405020304" pitchFamily="18" charset="0"/>
            </a:endParaRPr>
          </a:p>
          <a:p>
            <a:pPr marL="0" indent="0">
              <a:buNone/>
              <a:defRPr/>
            </a:pPr>
            <a:r>
              <a:rPr lang="en-IN" sz="1500" b="1" dirty="0">
                <a:latin typeface="Times New Roman" panose="02020603050405020304" pitchFamily="18" charset="0"/>
                <a:cs typeface="Times New Roman" panose="02020603050405020304" pitchFamily="18" charset="0"/>
              </a:rPr>
              <a:t>REFERENCE BOOKS:</a:t>
            </a:r>
            <a:endParaRPr lang="en-US" sz="1500" dirty="0">
              <a:latin typeface="Times New Roman" panose="02020603050405020304" pitchFamily="18" charset="0"/>
              <a:cs typeface="Times New Roman" panose="02020603050405020304" pitchFamily="18" charset="0"/>
            </a:endParaRPr>
          </a:p>
          <a:p>
            <a:pPr algn="just">
              <a:defRPr/>
            </a:pPr>
            <a:r>
              <a:rPr lang="en-US" sz="1600" b="1" dirty="0">
                <a:latin typeface="Times New Roman" panose="02020603050405020304" pitchFamily="18" charset="0"/>
                <a:cs typeface="Times New Roman" panose="02020603050405020304" pitchFamily="18" charset="0"/>
              </a:rPr>
              <a:t>R1.</a:t>
            </a:r>
            <a:r>
              <a:rPr lang="en-US" sz="1600" dirty="0">
                <a:latin typeface="Times New Roman" panose="02020603050405020304" pitchFamily="18" charset="0"/>
                <a:cs typeface="Times New Roman" panose="02020603050405020304" pitchFamily="18" charset="0"/>
              </a:rPr>
              <a:t> Practical Statistics for Data Scientists: 50 Essential Concepts, Authors: Peter Bruce, </a:t>
            </a:r>
            <a:r>
              <a:rPr lang="en-IN" sz="1600"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Publisher: O'Reilly Media, Edition: Second Edition (2020), ISBN: 978-1492072942</a:t>
            </a:r>
          </a:p>
          <a:p>
            <a:pPr algn="just">
              <a:defRPr/>
            </a:pPr>
            <a:r>
              <a:rPr lang="en-US" sz="1600" b="1" dirty="0">
                <a:latin typeface="Times New Roman" panose="02020603050405020304" pitchFamily="18" charset="0"/>
                <a:cs typeface="Times New Roman" panose="02020603050405020304" pitchFamily="18" charset="0"/>
              </a:rPr>
              <a:t>R2. </a:t>
            </a:r>
            <a:r>
              <a:rPr lang="en-US" sz="1600" dirty="0">
                <a:latin typeface="Times New Roman" panose="02020603050405020304" pitchFamily="18" charset="0"/>
                <a:cs typeface="Times New Roman" panose="02020603050405020304" pitchFamily="18" charset="0"/>
              </a:rPr>
              <a:t>An Introduction to Statistical Learning: with Applications in R, Authors: Gareth James, </a:t>
            </a:r>
            <a:r>
              <a:rPr lang="en-IN" sz="1600"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Publisher: Springer, Edition: Second Edition (2021), ISBN: 978-1071614174</a:t>
            </a:r>
          </a:p>
          <a:p>
            <a:pPr algn="just">
              <a:defRPr/>
            </a:pPr>
            <a:r>
              <a:rPr lang="en-US" sz="1600" b="1" dirty="0">
                <a:latin typeface="Times New Roman" panose="02020603050405020304" pitchFamily="18" charset="0"/>
                <a:cs typeface="Times New Roman" panose="02020603050405020304" pitchFamily="18" charset="0"/>
              </a:rPr>
              <a:t>R3. </a:t>
            </a:r>
            <a:r>
              <a:rPr lang="en-US" sz="1600" dirty="0">
                <a:latin typeface="Times New Roman" panose="02020603050405020304" pitchFamily="18" charset="0"/>
                <a:cs typeface="Times New Roman" panose="02020603050405020304" pitchFamily="18" charset="0"/>
              </a:rPr>
              <a:t>Think Stats: Exploratory Data Analysis in Python, Author: Allen B. Downey, Publisher: O'Reilly Media, Publication Year: 2014 (2nd Edition), ISBN: 978-1491907337</a:t>
            </a: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86A34D-CC28-481F-B1B7-9F8C8A56EC35}" type="slidenum">
              <a:rPr lang="en-US" altLang="en-US">
                <a:solidFill>
                  <a:srgbClr val="898989"/>
                </a:solidFill>
              </a:rPr>
              <a:pPr/>
              <a:t>5</a:t>
            </a:fld>
            <a:endParaRPr lang="en-US" altLang="en-US">
              <a:solidFill>
                <a:srgbClr val="898989"/>
              </a:solidFill>
            </a:endParaRPr>
          </a:p>
        </p:txBody>
      </p:sp>
    </p:spTree>
    <p:extLst>
      <p:ext uri="{BB962C8B-B14F-4D97-AF65-F5344CB8AC3E}">
        <p14:creationId xmlns:p14="http://schemas.microsoft.com/office/powerpoint/2010/main" val="3769583657"/>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en-US"/>
              <a:t>Answer</a:t>
            </a:r>
          </a:p>
        </p:txBody>
      </p:sp>
      <p:sp>
        <p:nvSpPr>
          <p:cNvPr id="224259" name="Rectangle 3"/>
          <p:cNvSpPr>
            <a:spLocks noGrp="1" noChangeArrowheads="1"/>
          </p:cNvSpPr>
          <p:nvPr>
            <p:ph type="body" idx="1"/>
          </p:nvPr>
        </p:nvSpPr>
        <p:spPr>
          <a:xfrm>
            <a:off x="2706688" y="2017714"/>
            <a:ext cx="7772400" cy="2020887"/>
          </a:xfrm>
        </p:spPr>
        <p:txBody>
          <a:bodyPr/>
          <a:lstStyle/>
          <a:p>
            <a:pPr>
              <a:lnSpc>
                <a:spcPct val="90000"/>
              </a:lnSpc>
              <a:buFont typeface="Wingdings" panose="05000000000000000000" pitchFamily="2" charset="2"/>
              <a:buNone/>
            </a:pPr>
            <a:r>
              <a:rPr lang="en-US" altLang="en-US" sz="2000"/>
              <a:t>	1a.  If calls to your cell phone are a Poisson process with a constant rate </a:t>
            </a:r>
            <a:r>
              <a:rPr lang="en-US" altLang="en-US" sz="2000">
                <a:sym typeface="Symbol" panose="05050102010706020507" pitchFamily="18" charset="2"/>
              </a:rPr>
              <a:t></a:t>
            </a:r>
            <a:r>
              <a:rPr lang="en-US" altLang="en-US" sz="2000"/>
              <a:t>=2 calls per hour, what’s the probability that, if you forget to turn your phone off in a 1.5 hour movie, your phone rings during that time? </a:t>
            </a:r>
          </a:p>
          <a:p>
            <a:pPr>
              <a:lnSpc>
                <a:spcPct val="90000"/>
              </a:lnSpc>
              <a:buFont typeface="Wingdings" panose="05000000000000000000" pitchFamily="2" charset="2"/>
              <a:buNone/>
            </a:pPr>
            <a:r>
              <a:rPr lang="en-US" altLang="en-US" sz="2000"/>
              <a:t>	X ~ Poisson (</a:t>
            </a:r>
            <a:r>
              <a:rPr lang="en-US" altLang="en-US" sz="2000">
                <a:sym typeface="Symbol" panose="05050102010706020507" pitchFamily="18" charset="2"/>
              </a:rPr>
              <a:t></a:t>
            </a:r>
            <a:r>
              <a:rPr lang="en-US" altLang="en-US" sz="2000"/>
              <a:t>=2 calls/hour)</a:t>
            </a:r>
          </a:p>
          <a:p>
            <a:pPr>
              <a:lnSpc>
                <a:spcPct val="90000"/>
              </a:lnSpc>
              <a:buFont typeface="Wingdings" panose="05000000000000000000" pitchFamily="2" charset="2"/>
              <a:buNone/>
            </a:pPr>
            <a:r>
              <a:rPr lang="en-US" altLang="en-US" sz="2000"/>
              <a:t>	P(X≥1)=1 – P(X=0)</a:t>
            </a:r>
          </a:p>
          <a:p>
            <a:pPr>
              <a:lnSpc>
                <a:spcPct val="90000"/>
              </a:lnSpc>
              <a:buFont typeface="Wingdings" panose="05000000000000000000" pitchFamily="2" charset="2"/>
              <a:buNone/>
            </a:pPr>
            <a:endParaRPr lang="en-US" altLang="en-US" sz="2000">
              <a:sym typeface="Symbol" panose="05050102010706020507" pitchFamily="18" charset="2"/>
            </a:endParaRPr>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endParaRPr lang="en-US" altLang="en-US"/>
          </a:p>
          <a:p>
            <a:pPr>
              <a:lnSpc>
                <a:spcPct val="90000"/>
              </a:lnSpc>
            </a:pPr>
            <a:endParaRPr lang="en-US" altLang="en-US" sz="1600"/>
          </a:p>
        </p:txBody>
      </p:sp>
      <p:graphicFrame>
        <p:nvGraphicFramePr>
          <p:cNvPr id="224260" name="Object 4"/>
          <p:cNvGraphicFramePr>
            <a:graphicFrameLocks noChangeAspect="1"/>
          </p:cNvGraphicFramePr>
          <p:nvPr/>
        </p:nvGraphicFramePr>
        <p:xfrm>
          <a:off x="2971801" y="4038601"/>
          <a:ext cx="5807075" cy="836613"/>
        </p:xfrm>
        <a:graphic>
          <a:graphicData uri="http://schemas.openxmlformats.org/presentationml/2006/ole">
            <mc:AlternateContent xmlns:mc="http://schemas.openxmlformats.org/markup-compatibility/2006">
              <mc:Choice xmlns:v="urn:schemas-microsoft-com:vml" Requires="v">
                <p:oleObj spid="_x0000_s115715" name="Equation" r:id="rId3" imgW="2908300" imgH="419100" progId="Equation.3">
                  <p:embed/>
                </p:oleObj>
              </mc:Choice>
              <mc:Fallback>
                <p:oleObj name="Equation" r:id="rId3" imgW="29083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1" y="4038601"/>
                        <a:ext cx="5807075"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4261" name="Rectangle 5"/>
          <p:cNvSpPr>
            <a:spLocks noChangeArrowheads="1"/>
          </p:cNvSpPr>
          <p:nvPr/>
        </p:nvSpPr>
        <p:spPr bwMode="auto">
          <a:xfrm>
            <a:off x="2971801" y="4953000"/>
            <a:ext cx="3079689"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90000"/>
              </a:lnSpc>
              <a:spcBef>
                <a:spcPct val="20000"/>
              </a:spcBef>
              <a:buClr>
                <a:schemeClr val="folHlink"/>
              </a:buClr>
              <a:buSzPct val="60000"/>
              <a:buFont typeface="Wingdings" panose="05000000000000000000" pitchFamily="2" charset="2"/>
              <a:buNone/>
            </a:pPr>
            <a:r>
              <a:rPr lang="en-US" altLang="en-US">
                <a:sym typeface="Symbol" panose="05050102010706020507" pitchFamily="18" charset="2"/>
              </a:rPr>
              <a:t></a:t>
            </a:r>
            <a:r>
              <a:rPr lang="en-US" altLang="en-US"/>
              <a:t>P(X≥1)=1 – .05 = 95% chance</a:t>
            </a:r>
          </a:p>
        </p:txBody>
      </p:sp>
      <p:sp>
        <p:nvSpPr>
          <p:cNvPr id="224262" name="Rectangle 6"/>
          <p:cNvSpPr>
            <a:spLocks noChangeArrowheads="1"/>
          </p:cNvSpPr>
          <p:nvPr/>
        </p:nvSpPr>
        <p:spPr bwMode="auto">
          <a:xfrm>
            <a:off x="2895601" y="5562600"/>
            <a:ext cx="63814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folHlink"/>
              </a:buClr>
              <a:buSzPct val="60000"/>
              <a:buFont typeface="Wingdings" panose="05000000000000000000" pitchFamily="2" charset="2"/>
              <a:buNone/>
            </a:pPr>
            <a:r>
              <a:rPr lang="en-US" altLang="en-US"/>
              <a:t>1b. How many phone calls do you expect to get during the movie?</a:t>
            </a:r>
          </a:p>
        </p:txBody>
      </p:sp>
      <p:sp>
        <p:nvSpPr>
          <p:cNvPr id="224263" name="Rectangle 7"/>
          <p:cNvSpPr>
            <a:spLocks noChangeArrowheads="1"/>
          </p:cNvSpPr>
          <p:nvPr/>
        </p:nvSpPr>
        <p:spPr bwMode="auto">
          <a:xfrm>
            <a:off x="3048000" y="6172201"/>
            <a:ext cx="24971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457200" algn="r"/>
                <a:tab pos="2743200" algn="ctr"/>
                <a:tab pos="5486400" algn="r"/>
              </a:tabLst>
              <a:defRPr sz="2400">
                <a:solidFill>
                  <a:schemeClr val="tx1"/>
                </a:solidFill>
                <a:latin typeface="Times New Roman" panose="02020603050405020304" pitchFamily="18" charset="0"/>
              </a:defRPr>
            </a:lvl1pPr>
            <a:lvl2pPr>
              <a:tabLst>
                <a:tab pos="457200" algn="r"/>
                <a:tab pos="2743200" algn="ctr"/>
                <a:tab pos="5486400" algn="r"/>
              </a:tabLst>
              <a:defRPr sz="2400">
                <a:solidFill>
                  <a:schemeClr val="tx1"/>
                </a:solidFill>
                <a:latin typeface="Times New Roman" panose="02020603050405020304" pitchFamily="18" charset="0"/>
              </a:defRPr>
            </a:lvl2pPr>
            <a:lvl3pPr>
              <a:tabLst>
                <a:tab pos="457200" algn="r"/>
                <a:tab pos="2743200" algn="ctr"/>
                <a:tab pos="5486400" algn="r"/>
              </a:tabLst>
              <a:defRPr sz="2400">
                <a:solidFill>
                  <a:schemeClr val="tx1"/>
                </a:solidFill>
                <a:latin typeface="Times New Roman" panose="02020603050405020304" pitchFamily="18" charset="0"/>
              </a:defRPr>
            </a:lvl3pPr>
            <a:lvl4pPr>
              <a:tabLst>
                <a:tab pos="457200" algn="r"/>
                <a:tab pos="2743200" algn="ctr"/>
                <a:tab pos="5486400" algn="r"/>
              </a:tabLst>
              <a:defRPr sz="2400">
                <a:solidFill>
                  <a:schemeClr val="tx1"/>
                </a:solidFill>
                <a:latin typeface="Times New Roman" panose="02020603050405020304" pitchFamily="18" charset="0"/>
              </a:defRPr>
            </a:lvl4pPr>
            <a:lvl5pPr>
              <a:tabLst>
                <a:tab pos="457200" algn="r"/>
                <a:tab pos="2743200" algn="ctr"/>
                <a:tab pos="5486400" algn="r"/>
              </a:tabLst>
              <a:defRPr sz="2400">
                <a:solidFill>
                  <a:schemeClr val="tx1"/>
                </a:solidFill>
                <a:latin typeface="Times New Roman" panose="02020603050405020304" pitchFamily="18" charset="0"/>
              </a:defRPr>
            </a:lvl5pPr>
            <a:lvl6pPr fontAlgn="base">
              <a:spcBef>
                <a:spcPct val="0"/>
              </a:spcBef>
              <a:spcAft>
                <a:spcPct val="0"/>
              </a:spcAft>
              <a:tabLst>
                <a:tab pos="457200" algn="r"/>
                <a:tab pos="2743200" algn="ctr"/>
                <a:tab pos="5486400" algn="r"/>
              </a:tabLst>
              <a:defRPr sz="2400">
                <a:solidFill>
                  <a:schemeClr val="tx1"/>
                </a:solidFill>
                <a:latin typeface="Times New Roman" panose="02020603050405020304" pitchFamily="18" charset="0"/>
              </a:defRPr>
            </a:lvl6pPr>
            <a:lvl7pPr fontAlgn="base">
              <a:spcBef>
                <a:spcPct val="0"/>
              </a:spcBef>
              <a:spcAft>
                <a:spcPct val="0"/>
              </a:spcAft>
              <a:tabLst>
                <a:tab pos="457200" algn="r"/>
                <a:tab pos="2743200" algn="ctr"/>
                <a:tab pos="5486400" algn="r"/>
              </a:tabLst>
              <a:defRPr sz="2400">
                <a:solidFill>
                  <a:schemeClr val="tx1"/>
                </a:solidFill>
                <a:latin typeface="Times New Roman" panose="02020603050405020304" pitchFamily="18" charset="0"/>
              </a:defRPr>
            </a:lvl7pPr>
            <a:lvl8pPr fontAlgn="base">
              <a:spcBef>
                <a:spcPct val="0"/>
              </a:spcBef>
              <a:spcAft>
                <a:spcPct val="0"/>
              </a:spcAft>
              <a:tabLst>
                <a:tab pos="457200" algn="r"/>
                <a:tab pos="2743200" algn="ctr"/>
                <a:tab pos="5486400" algn="r"/>
              </a:tabLst>
              <a:defRPr sz="2400">
                <a:solidFill>
                  <a:schemeClr val="tx1"/>
                </a:solidFill>
                <a:latin typeface="Times New Roman" panose="02020603050405020304" pitchFamily="18" charset="0"/>
              </a:defRPr>
            </a:lvl8pPr>
            <a:lvl9pPr fontAlgn="base">
              <a:spcBef>
                <a:spcPct val="0"/>
              </a:spcBef>
              <a:spcAft>
                <a:spcPct val="0"/>
              </a:spcAft>
              <a:tabLst>
                <a:tab pos="457200" algn="r"/>
                <a:tab pos="2743200" algn="ctr"/>
                <a:tab pos="5486400" algn="r"/>
              </a:tabLst>
              <a:defRPr sz="2400">
                <a:solidFill>
                  <a:schemeClr val="tx1"/>
                </a:solidFill>
                <a:latin typeface="Times New Roman" panose="02020603050405020304" pitchFamily="18" charset="0"/>
              </a:defRPr>
            </a:lvl9pPr>
          </a:lstStyle>
          <a:p>
            <a:pPr eaLnBrk="1" hangingPunct="1"/>
            <a:r>
              <a:rPr lang="en-US" altLang="en-US" sz="1800">
                <a:latin typeface="Tahoma" panose="020B0604030504040204" pitchFamily="34" charset="0"/>
              </a:rPr>
              <a:t>E(X) = </a:t>
            </a:r>
            <a:r>
              <a:rPr lang="en-US" altLang="en-US" sz="1800">
                <a:latin typeface="Tahoma" panose="020B0604030504040204" pitchFamily="34" charset="0"/>
                <a:sym typeface="Symbol" panose="05050102010706020507" pitchFamily="18" charset="2"/>
              </a:rPr>
              <a:t></a:t>
            </a:r>
            <a:r>
              <a:rPr lang="en-US" altLang="en-US" sz="1800">
                <a:latin typeface="Tahoma" panose="020B0604030504040204" pitchFamily="34" charset="0"/>
              </a:rPr>
              <a:t>t = 2(1.5) = 3</a:t>
            </a:r>
          </a:p>
        </p:txBody>
      </p:sp>
    </p:spTree>
    <p:extLst>
      <p:ext uri="{BB962C8B-B14F-4D97-AF65-F5344CB8AC3E}">
        <p14:creationId xmlns:p14="http://schemas.microsoft.com/office/powerpoint/2010/main" val="3007568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4259">
                                            <p:txEl>
                                              <p:pRg st="2" end="2"/>
                                            </p:txEl>
                                          </p:spTgt>
                                        </p:tgtEl>
                                        <p:attrNameLst>
                                          <p:attrName>style.visibility</p:attrName>
                                        </p:attrNameLst>
                                      </p:cBhvr>
                                      <p:to>
                                        <p:strVal val="visible"/>
                                      </p:to>
                                    </p:set>
                                    <p:anim calcmode="lin" valueType="num">
                                      <p:cBhvr additive="base">
                                        <p:cTn id="19" dur="500" fill="hold"/>
                                        <p:tgtEl>
                                          <p:spTgt spid="224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4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24260"/>
                                        </p:tgtEl>
                                        <p:attrNameLst>
                                          <p:attrName>style.visibility</p:attrName>
                                        </p:attrNameLst>
                                      </p:cBhvr>
                                      <p:to>
                                        <p:strVal val="visible"/>
                                      </p:to>
                                    </p:set>
                                    <p:anim calcmode="lin" valueType="num">
                                      <p:cBhvr additive="base">
                                        <p:cTn id="25" dur="500" fill="hold"/>
                                        <p:tgtEl>
                                          <p:spTgt spid="224260"/>
                                        </p:tgtEl>
                                        <p:attrNameLst>
                                          <p:attrName>ppt_x</p:attrName>
                                        </p:attrNameLst>
                                      </p:cBhvr>
                                      <p:tavLst>
                                        <p:tav tm="0">
                                          <p:val>
                                            <p:strVal val="0-#ppt_w/2"/>
                                          </p:val>
                                        </p:tav>
                                        <p:tav tm="100000">
                                          <p:val>
                                            <p:strVal val="#ppt_x"/>
                                          </p:val>
                                        </p:tav>
                                      </p:tavLst>
                                    </p:anim>
                                    <p:anim calcmode="lin" valueType="num">
                                      <p:cBhvr additive="base">
                                        <p:cTn id="26" dur="500" fill="hold"/>
                                        <p:tgtEl>
                                          <p:spTgt spid="22426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4261"/>
                                        </p:tgtEl>
                                        <p:attrNameLst>
                                          <p:attrName>style.visibility</p:attrName>
                                        </p:attrNameLst>
                                      </p:cBhvr>
                                      <p:to>
                                        <p:strVal val="visible"/>
                                      </p:to>
                                    </p:set>
                                    <p:anim calcmode="lin" valueType="num">
                                      <p:cBhvr additive="base">
                                        <p:cTn id="31" dur="500" fill="hold"/>
                                        <p:tgtEl>
                                          <p:spTgt spid="224261"/>
                                        </p:tgtEl>
                                        <p:attrNameLst>
                                          <p:attrName>ppt_x</p:attrName>
                                        </p:attrNameLst>
                                      </p:cBhvr>
                                      <p:tavLst>
                                        <p:tav tm="0">
                                          <p:val>
                                            <p:strVal val="0-#ppt_w/2"/>
                                          </p:val>
                                        </p:tav>
                                        <p:tav tm="100000">
                                          <p:val>
                                            <p:strVal val="#ppt_x"/>
                                          </p:val>
                                        </p:tav>
                                      </p:tavLst>
                                    </p:anim>
                                    <p:anim calcmode="lin" valueType="num">
                                      <p:cBhvr additive="base">
                                        <p:cTn id="32" dur="500" fill="hold"/>
                                        <p:tgtEl>
                                          <p:spTgt spid="22426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4262"/>
                                        </p:tgtEl>
                                        <p:attrNameLst>
                                          <p:attrName>style.visibility</p:attrName>
                                        </p:attrNameLst>
                                      </p:cBhvr>
                                      <p:to>
                                        <p:strVal val="visible"/>
                                      </p:to>
                                    </p:set>
                                    <p:anim calcmode="lin" valueType="num">
                                      <p:cBhvr additive="base">
                                        <p:cTn id="37" dur="500" fill="hold"/>
                                        <p:tgtEl>
                                          <p:spTgt spid="224262"/>
                                        </p:tgtEl>
                                        <p:attrNameLst>
                                          <p:attrName>ppt_x</p:attrName>
                                        </p:attrNameLst>
                                      </p:cBhvr>
                                      <p:tavLst>
                                        <p:tav tm="0">
                                          <p:val>
                                            <p:strVal val="0-#ppt_w/2"/>
                                          </p:val>
                                        </p:tav>
                                        <p:tav tm="100000">
                                          <p:val>
                                            <p:strVal val="#ppt_x"/>
                                          </p:val>
                                        </p:tav>
                                      </p:tavLst>
                                    </p:anim>
                                    <p:anim calcmode="lin" valueType="num">
                                      <p:cBhvr additive="base">
                                        <p:cTn id="38" dur="500" fill="hold"/>
                                        <p:tgtEl>
                                          <p:spTgt spid="22426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4263"/>
                                        </p:tgtEl>
                                        <p:attrNameLst>
                                          <p:attrName>style.visibility</p:attrName>
                                        </p:attrNameLst>
                                      </p:cBhvr>
                                      <p:to>
                                        <p:strVal val="visible"/>
                                      </p:to>
                                    </p:set>
                                    <p:anim calcmode="lin" valueType="num">
                                      <p:cBhvr additive="base">
                                        <p:cTn id="43" dur="500" fill="hold"/>
                                        <p:tgtEl>
                                          <p:spTgt spid="224263"/>
                                        </p:tgtEl>
                                        <p:attrNameLst>
                                          <p:attrName>ppt_x</p:attrName>
                                        </p:attrNameLst>
                                      </p:cBhvr>
                                      <p:tavLst>
                                        <p:tav tm="0">
                                          <p:val>
                                            <p:strVal val="0-#ppt_w/2"/>
                                          </p:val>
                                        </p:tav>
                                        <p:tav tm="100000">
                                          <p:val>
                                            <p:strVal val="#ppt_x"/>
                                          </p:val>
                                        </p:tav>
                                      </p:tavLst>
                                    </p:anim>
                                    <p:anim calcmode="lin" valueType="num">
                                      <p:cBhvr additive="base">
                                        <p:cTn id="44" dur="500" fill="hold"/>
                                        <p:tgtEl>
                                          <p:spTgt spid="2242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autoUpdateAnimBg="0"/>
      <p:bldP spid="224261" grpId="0" autoUpdateAnimBg="0"/>
      <p:bldP spid="224262" grpId="0" autoUpdateAnimBg="0"/>
      <p:bldP spid="224263"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en-US"/>
              <a:t>Calculating probabilities in SAS</a:t>
            </a:r>
          </a:p>
        </p:txBody>
      </p:sp>
      <p:sp>
        <p:nvSpPr>
          <p:cNvPr id="227331" name="Rectangle 3"/>
          <p:cNvSpPr>
            <a:spLocks noGrp="1" noChangeArrowheads="1"/>
          </p:cNvSpPr>
          <p:nvPr>
            <p:ph type="body" idx="1"/>
          </p:nvPr>
        </p:nvSpPr>
        <p:spPr/>
        <p:txBody>
          <a:bodyPr/>
          <a:lstStyle/>
          <a:p>
            <a:pPr>
              <a:buFont typeface="Wingdings" panose="05000000000000000000" pitchFamily="2" charset="2"/>
              <a:buNone/>
            </a:pPr>
            <a:r>
              <a:rPr lang="en-US" altLang="en-US"/>
              <a:t>For binomial probability distribution function:</a:t>
            </a:r>
          </a:p>
          <a:p>
            <a:pPr>
              <a:buFont typeface="Wingdings" panose="05000000000000000000" pitchFamily="2" charset="2"/>
              <a:buNone/>
            </a:pPr>
            <a:r>
              <a:rPr lang="en-US" altLang="en-US"/>
              <a:t>	P(X=C) =  pdf('binomial', C, </a:t>
            </a:r>
            <a:r>
              <a:rPr lang="en-US" altLang="en-US" i="1"/>
              <a:t>p</a:t>
            </a:r>
            <a:r>
              <a:rPr lang="en-US" altLang="en-US"/>
              <a:t>, </a:t>
            </a:r>
            <a:r>
              <a:rPr lang="en-US" altLang="en-US" i="1"/>
              <a:t>N</a:t>
            </a:r>
            <a:r>
              <a:rPr lang="en-US" altLang="en-US"/>
              <a:t>)</a:t>
            </a:r>
          </a:p>
          <a:p>
            <a:pPr>
              <a:buFont typeface="Wingdings" panose="05000000000000000000" pitchFamily="2" charset="2"/>
              <a:buNone/>
            </a:pPr>
            <a:r>
              <a:rPr lang="en-US" altLang="en-US"/>
              <a:t>For binomial cumulative distribution function:</a:t>
            </a:r>
          </a:p>
          <a:p>
            <a:pPr>
              <a:buFont typeface="Wingdings" panose="05000000000000000000" pitchFamily="2" charset="2"/>
              <a:buNone/>
            </a:pPr>
            <a:r>
              <a:rPr lang="en-US" altLang="en-US"/>
              <a:t>	P(X≤C) = cdf('binomial', C, </a:t>
            </a:r>
            <a:r>
              <a:rPr lang="en-US" altLang="en-US" i="1"/>
              <a:t>p</a:t>
            </a:r>
            <a:r>
              <a:rPr lang="en-US" altLang="en-US"/>
              <a:t>, </a:t>
            </a:r>
            <a:r>
              <a:rPr lang="en-US" altLang="en-US" i="1"/>
              <a:t>N</a:t>
            </a:r>
            <a:r>
              <a:rPr lang="en-US" altLang="en-US"/>
              <a:t>)</a:t>
            </a:r>
          </a:p>
          <a:p>
            <a:pPr>
              <a:buFont typeface="Wingdings" panose="05000000000000000000" pitchFamily="2" charset="2"/>
              <a:buNone/>
            </a:pPr>
            <a:r>
              <a:rPr lang="en-US" altLang="en-US"/>
              <a:t>For Poisson probability distribution function:</a:t>
            </a:r>
          </a:p>
          <a:p>
            <a:pPr>
              <a:buFont typeface="Wingdings" panose="05000000000000000000" pitchFamily="2" charset="2"/>
              <a:buNone/>
            </a:pPr>
            <a:r>
              <a:rPr lang="en-US" altLang="en-US"/>
              <a:t>	P(X=C) = pdf('poisson', C, </a:t>
            </a:r>
            <a:r>
              <a:rPr lang="en-US" altLang="en-US" i="1">
                <a:sym typeface="Symbol" panose="05050102010706020507" pitchFamily="18" charset="2"/>
              </a:rPr>
              <a:t></a:t>
            </a:r>
            <a:r>
              <a:rPr lang="en-US" altLang="en-US"/>
              <a:t>)</a:t>
            </a:r>
          </a:p>
          <a:p>
            <a:pPr>
              <a:buFont typeface="Wingdings" panose="05000000000000000000" pitchFamily="2" charset="2"/>
              <a:buNone/>
            </a:pPr>
            <a:r>
              <a:rPr lang="en-US" altLang="en-US"/>
              <a:t>For Poisson cumulative distribution function:</a:t>
            </a:r>
          </a:p>
          <a:p>
            <a:pPr>
              <a:buFont typeface="Wingdings" panose="05000000000000000000" pitchFamily="2" charset="2"/>
              <a:buNone/>
            </a:pPr>
            <a:r>
              <a:rPr lang="en-US" altLang="en-US"/>
              <a:t>	P(X≤C) = cdf('poisson', C, </a:t>
            </a:r>
            <a:r>
              <a:rPr lang="en-US" altLang="en-US" i="1">
                <a:sym typeface="Symbol" panose="05050102010706020507" pitchFamily="18" charset="2"/>
              </a:rPr>
              <a:t></a:t>
            </a:r>
            <a:r>
              <a:rPr lang="en-US" altLang="en-US"/>
              <a:t>)</a:t>
            </a:r>
          </a:p>
        </p:txBody>
      </p:sp>
    </p:spTree>
    <p:extLst>
      <p:ext uri="{BB962C8B-B14F-4D97-AF65-F5344CB8AC3E}">
        <p14:creationId xmlns:p14="http://schemas.microsoft.com/office/powerpoint/2010/main" val="2732623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en-US"/>
              <a:t>SAS examples</a:t>
            </a:r>
          </a:p>
        </p:txBody>
      </p:sp>
      <p:sp>
        <p:nvSpPr>
          <p:cNvPr id="228355" name="Rectangle 3"/>
          <p:cNvSpPr>
            <a:spLocks noGrp="1" noChangeArrowheads="1"/>
          </p:cNvSpPr>
          <p:nvPr>
            <p:ph type="body" idx="1"/>
          </p:nvPr>
        </p:nvSpPr>
        <p:spPr>
          <a:xfrm>
            <a:off x="2895600" y="1905000"/>
            <a:ext cx="7772400" cy="4114800"/>
          </a:xfrm>
        </p:spPr>
        <p:txBody>
          <a:bodyPr>
            <a:normAutofit fontScale="47500" lnSpcReduction="20000"/>
          </a:bodyPr>
          <a:lstStyle/>
          <a:p>
            <a:pPr>
              <a:lnSpc>
                <a:spcPct val="80000"/>
              </a:lnSpc>
              <a:buFont typeface="Wingdings" panose="05000000000000000000" pitchFamily="2" charset="2"/>
              <a:buNone/>
            </a:pPr>
            <a:r>
              <a:rPr lang="en-US" altLang="en-US" sz="1600"/>
              <a:t>data _null_;</a:t>
            </a:r>
          </a:p>
          <a:p>
            <a:pPr>
              <a:lnSpc>
                <a:spcPct val="80000"/>
              </a:lnSpc>
              <a:buFont typeface="Wingdings" panose="05000000000000000000" pitchFamily="2" charset="2"/>
              <a:buNone/>
            </a:pPr>
            <a:r>
              <a:rPr lang="en-US" altLang="en-US" sz="1600"/>
              <a:t>   TwoSixes=pdf('binomial', 8, .0278, 100);</a:t>
            </a:r>
          </a:p>
          <a:p>
            <a:pPr>
              <a:lnSpc>
                <a:spcPct val="80000"/>
              </a:lnSpc>
              <a:buFont typeface="Wingdings" panose="05000000000000000000" pitchFamily="2" charset="2"/>
              <a:buNone/>
            </a:pPr>
            <a:r>
              <a:rPr lang="en-US" altLang="en-US" sz="1600"/>
              <a:t>   put TwoSixes;</a:t>
            </a:r>
          </a:p>
          <a:p>
            <a:pPr>
              <a:lnSpc>
                <a:spcPct val="80000"/>
              </a:lnSpc>
              <a:buFont typeface="Wingdings" panose="05000000000000000000" pitchFamily="2" charset="2"/>
              <a:buNone/>
            </a:pPr>
            <a:r>
              <a:rPr lang="en-US" altLang="en-US" sz="1600"/>
              <a:t>   run;</a:t>
            </a:r>
          </a:p>
          <a:p>
            <a:pPr>
              <a:lnSpc>
                <a:spcPct val="80000"/>
              </a:lnSpc>
              <a:buFont typeface="Wingdings" panose="05000000000000000000" pitchFamily="2" charset="2"/>
              <a:buNone/>
            </a:pPr>
            <a:r>
              <a:rPr lang="en-US" altLang="en-US" sz="1600"/>
              <a:t>0.0049612742</a:t>
            </a:r>
          </a:p>
          <a:p>
            <a:pPr>
              <a:lnSpc>
                <a:spcPct val="80000"/>
              </a:lnSpc>
              <a:buFont typeface="Wingdings" panose="05000000000000000000" pitchFamily="2" charset="2"/>
              <a:buNone/>
            </a:pPr>
            <a:r>
              <a:rPr lang="en-US" altLang="en-US" sz="1600"/>
              <a:t>   data _null_;</a:t>
            </a:r>
          </a:p>
          <a:p>
            <a:pPr>
              <a:lnSpc>
                <a:spcPct val="80000"/>
              </a:lnSpc>
              <a:buFont typeface="Wingdings" panose="05000000000000000000" pitchFamily="2" charset="2"/>
              <a:buNone/>
            </a:pPr>
            <a:r>
              <a:rPr lang="en-US" altLang="en-US" sz="1600"/>
              <a:t>   TwoSixes=cdf('binomial', 8, .0278, 100);</a:t>
            </a:r>
          </a:p>
          <a:p>
            <a:pPr>
              <a:lnSpc>
                <a:spcPct val="80000"/>
              </a:lnSpc>
              <a:buFont typeface="Wingdings" panose="05000000000000000000" pitchFamily="2" charset="2"/>
              <a:buNone/>
            </a:pPr>
            <a:r>
              <a:rPr lang="en-US" altLang="en-US" sz="1600"/>
              <a:t>   put TwoSixes;</a:t>
            </a:r>
          </a:p>
          <a:p>
            <a:pPr>
              <a:lnSpc>
                <a:spcPct val="80000"/>
              </a:lnSpc>
              <a:buFont typeface="Wingdings" panose="05000000000000000000" pitchFamily="2" charset="2"/>
              <a:buNone/>
            </a:pPr>
            <a:r>
              <a:rPr lang="en-US" altLang="en-US" sz="1600"/>
              <a:t>   run;</a:t>
            </a:r>
          </a:p>
          <a:p>
            <a:pPr>
              <a:lnSpc>
                <a:spcPct val="80000"/>
              </a:lnSpc>
              <a:buFont typeface="Wingdings" panose="05000000000000000000" pitchFamily="2" charset="2"/>
              <a:buNone/>
            </a:pPr>
            <a:r>
              <a:rPr lang="en-US" altLang="en-US" sz="1600"/>
              <a:t>0.998061035</a:t>
            </a:r>
          </a:p>
          <a:p>
            <a:pPr>
              <a:lnSpc>
                <a:spcPct val="80000"/>
              </a:lnSpc>
              <a:buFont typeface="Wingdings" panose="05000000000000000000" pitchFamily="2" charset="2"/>
              <a:buNone/>
            </a:pPr>
            <a:r>
              <a:rPr lang="en-US" altLang="en-US" sz="1600"/>
              <a:t>   data _null_;</a:t>
            </a:r>
          </a:p>
          <a:p>
            <a:pPr>
              <a:lnSpc>
                <a:spcPct val="80000"/>
              </a:lnSpc>
              <a:buFont typeface="Wingdings" panose="05000000000000000000" pitchFamily="2" charset="2"/>
              <a:buNone/>
            </a:pPr>
            <a:r>
              <a:rPr lang="en-US" altLang="en-US" sz="1600"/>
              <a:t>   TwoSixes=pdf('poisson', 8, 2.78);</a:t>
            </a:r>
          </a:p>
          <a:p>
            <a:pPr>
              <a:lnSpc>
                <a:spcPct val="80000"/>
              </a:lnSpc>
              <a:buFont typeface="Wingdings" panose="05000000000000000000" pitchFamily="2" charset="2"/>
              <a:buNone/>
            </a:pPr>
            <a:r>
              <a:rPr lang="en-US" altLang="en-US" sz="1600"/>
              <a:t>   put TwoSixes;</a:t>
            </a:r>
          </a:p>
          <a:p>
            <a:pPr>
              <a:lnSpc>
                <a:spcPct val="80000"/>
              </a:lnSpc>
              <a:buFont typeface="Wingdings" panose="05000000000000000000" pitchFamily="2" charset="2"/>
              <a:buNone/>
            </a:pPr>
            <a:r>
              <a:rPr lang="en-US" altLang="en-US" sz="1600"/>
              <a:t>   run;</a:t>
            </a:r>
          </a:p>
          <a:p>
            <a:pPr>
              <a:lnSpc>
                <a:spcPct val="80000"/>
              </a:lnSpc>
              <a:buFont typeface="Wingdings" panose="05000000000000000000" pitchFamily="2" charset="2"/>
              <a:buNone/>
            </a:pPr>
            <a:r>
              <a:rPr lang="en-US" altLang="en-US" sz="1600"/>
              <a:t>0.0054890752</a:t>
            </a:r>
          </a:p>
          <a:p>
            <a:pPr>
              <a:lnSpc>
                <a:spcPct val="80000"/>
              </a:lnSpc>
              <a:buFont typeface="Wingdings" panose="05000000000000000000" pitchFamily="2" charset="2"/>
              <a:buNone/>
            </a:pPr>
            <a:r>
              <a:rPr lang="en-US" altLang="en-US" sz="1600"/>
              <a:t>   data _null_;</a:t>
            </a:r>
          </a:p>
          <a:p>
            <a:pPr>
              <a:lnSpc>
                <a:spcPct val="80000"/>
              </a:lnSpc>
              <a:buFont typeface="Wingdings" panose="05000000000000000000" pitchFamily="2" charset="2"/>
              <a:buNone/>
            </a:pPr>
            <a:r>
              <a:rPr lang="en-US" altLang="en-US" sz="1600"/>
              <a:t>   TwoSixes=cdf('poisson', 8, 2.78);</a:t>
            </a:r>
          </a:p>
          <a:p>
            <a:pPr>
              <a:lnSpc>
                <a:spcPct val="80000"/>
              </a:lnSpc>
              <a:buFont typeface="Wingdings" panose="05000000000000000000" pitchFamily="2" charset="2"/>
              <a:buNone/>
            </a:pPr>
            <a:r>
              <a:rPr lang="en-US" altLang="en-US" sz="1600"/>
              <a:t>   put TwoSixes;</a:t>
            </a:r>
          </a:p>
          <a:p>
            <a:pPr>
              <a:lnSpc>
                <a:spcPct val="80000"/>
              </a:lnSpc>
              <a:buFont typeface="Wingdings" panose="05000000000000000000" pitchFamily="2" charset="2"/>
              <a:buNone/>
            </a:pPr>
            <a:r>
              <a:rPr lang="en-US" altLang="en-US" sz="1600"/>
              <a:t>   run;</a:t>
            </a:r>
          </a:p>
          <a:p>
            <a:pPr>
              <a:lnSpc>
                <a:spcPct val="80000"/>
              </a:lnSpc>
              <a:buFont typeface="Wingdings" panose="05000000000000000000" pitchFamily="2" charset="2"/>
              <a:buNone/>
            </a:pPr>
            <a:r>
              <a:rPr lang="en-US" altLang="en-US" sz="1600"/>
              <a:t>0.9976790763</a:t>
            </a:r>
          </a:p>
        </p:txBody>
      </p:sp>
    </p:spTree>
    <p:extLst>
      <p:ext uri="{BB962C8B-B14F-4D97-AF65-F5344CB8AC3E}">
        <p14:creationId xmlns:p14="http://schemas.microsoft.com/office/powerpoint/2010/main" val="31862110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b="1">
                <a:effectLst>
                  <a:outerShdw blurRad="38100" dist="38100" dir="2700000" algn="tl">
                    <a:srgbClr val="C0C0C0"/>
                  </a:outerShdw>
                </a:effectLst>
              </a:rPr>
              <a:t>EXAMPLES</a:t>
            </a:r>
          </a:p>
        </p:txBody>
      </p:sp>
      <p:sp>
        <p:nvSpPr>
          <p:cNvPr id="20483" name="Rectangle 3"/>
          <p:cNvSpPr>
            <a:spLocks noGrp="1" noChangeArrowheads="1"/>
          </p:cNvSpPr>
          <p:nvPr>
            <p:ph type="body" idx="1"/>
          </p:nvPr>
        </p:nvSpPr>
        <p:spPr>
          <a:xfrm>
            <a:off x="2209800" y="2209800"/>
            <a:ext cx="7848600" cy="4114800"/>
          </a:xfrm>
        </p:spPr>
        <p:txBody>
          <a:bodyPr/>
          <a:lstStyle/>
          <a:p>
            <a:pPr algn="just">
              <a:lnSpc>
                <a:spcPct val="90000"/>
              </a:lnSpc>
            </a:pPr>
            <a:r>
              <a:rPr lang="en-US" altLang="en-US" sz="2400">
                <a:cs typeface="Times New Roman" panose="02020603050405020304" pitchFamily="18" charset="0"/>
              </a:rPr>
              <a:t>A coin is flipped 10 times.  Success = head. </a:t>
            </a:r>
          </a:p>
          <a:p>
            <a:pPr lvl="1" algn="just">
              <a:lnSpc>
                <a:spcPct val="90000"/>
              </a:lnSpc>
            </a:pPr>
            <a:r>
              <a:rPr lang="en-US" altLang="en-US">
                <a:cs typeface="Times New Roman" panose="02020603050405020304" pitchFamily="18" charset="0"/>
              </a:rPr>
              <a:t>X =			n =			p =</a:t>
            </a:r>
          </a:p>
          <a:p>
            <a:pPr algn="just">
              <a:lnSpc>
                <a:spcPct val="90000"/>
              </a:lnSpc>
              <a:buFont typeface="Wingdings" panose="05000000000000000000" pitchFamily="2" charset="2"/>
              <a:buNone/>
            </a:pPr>
            <a:r>
              <a:rPr lang="en-US" altLang="en-US" sz="2400">
                <a:cs typeface="Times New Roman" panose="02020603050405020304" pitchFamily="18" charset="0"/>
              </a:rPr>
              <a:t> </a:t>
            </a:r>
          </a:p>
          <a:p>
            <a:pPr algn="just">
              <a:lnSpc>
                <a:spcPct val="90000"/>
              </a:lnSpc>
            </a:pPr>
            <a:r>
              <a:rPr lang="en-US" altLang="en-US" sz="2400">
                <a:cs typeface="Times New Roman" panose="02020603050405020304" pitchFamily="18" charset="0"/>
              </a:rPr>
              <a:t>Twelve pregnant women selected at random, take a home pregnancy test.  Success = test says pregnant.</a:t>
            </a:r>
          </a:p>
          <a:p>
            <a:pPr lvl="1" algn="just">
              <a:lnSpc>
                <a:spcPct val="90000"/>
              </a:lnSpc>
            </a:pPr>
            <a:r>
              <a:rPr lang="en-US" altLang="en-US">
                <a:cs typeface="Times New Roman" panose="02020603050405020304" pitchFamily="18" charset="0"/>
              </a:rPr>
              <a:t>X =			n =			p = ?</a:t>
            </a:r>
          </a:p>
          <a:p>
            <a:pPr algn="just">
              <a:lnSpc>
                <a:spcPct val="90000"/>
              </a:lnSpc>
              <a:buFont typeface="Wingdings" panose="05000000000000000000" pitchFamily="2" charset="2"/>
              <a:buNone/>
            </a:pPr>
            <a:r>
              <a:rPr lang="en-US" altLang="en-US" sz="2400">
                <a:cs typeface="Times New Roman" panose="02020603050405020304" pitchFamily="18" charset="0"/>
              </a:rPr>
              <a:t> </a:t>
            </a:r>
          </a:p>
          <a:p>
            <a:pPr algn="just">
              <a:lnSpc>
                <a:spcPct val="90000"/>
              </a:lnSpc>
            </a:pPr>
            <a:r>
              <a:rPr lang="en-US" altLang="en-US" sz="2400">
                <a:cs typeface="Times New Roman" panose="02020603050405020304" pitchFamily="18" charset="0"/>
              </a:rPr>
              <a:t>Random guessing on a multiple choice exam.  25 questions.  4 answers per question.  Success = right answer.</a:t>
            </a:r>
          </a:p>
          <a:p>
            <a:pPr lvl="1" algn="just">
              <a:lnSpc>
                <a:spcPct val="90000"/>
              </a:lnSpc>
            </a:pPr>
            <a:r>
              <a:rPr lang="en-US" altLang="en-US">
                <a:cs typeface="Times New Roman" panose="02020603050405020304" pitchFamily="18" charset="0"/>
              </a:rPr>
              <a:t>X =			n =			p =</a:t>
            </a:r>
            <a:endParaRPr lang="en-US" altLang="en-US"/>
          </a:p>
        </p:txBody>
      </p:sp>
    </p:spTree>
    <p:extLst>
      <p:ext uri="{BB962C8B-B14F-4D97-AF65-F5344CB8AC3E}">
        <p14:creationId xmlns:p14="http://schemas.microsoft.com/office/powerpoint/2010/main" val="6294953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95600" y="533400"/>
            <a:ext cx="7391400" cy="762000"/>
          </a:xfrm>
        </p:spPr>
        <p:txBody>
          <a:bodyPr/>
          <a:lstStyle/>
          <a:p>
            <a:r>
              <a:rPr lang="en-US" altLang="en-US" sz="3200" b="1">
                <a:effectLst>
                  <a:outerShdw blurRad="38100" dist="38100" dir="2700000" algn="tl">
                    <a:srgbClr val="C0C0C0"/>
                  </a:outerShdw>
                </a:effectLst>
              </a:rPr>
              <a:t>Examples when assumptions do not hold</a:t>
            </a:r>
          </a:p>
        </p:txBody>
      </p:sp>
      <p:sp>
        <p:nvSpPr>
          <p:cNvPr id="21507" name="Rectangle 3"/>
          <p:cNvSpPr>
            <a:spLocks noGrp="1" noChangeArrowheads="1"/>
          </p:cNvSpPr>
          <p:nvPr>
            <p:ph type="body" idx="1"/>
          </p:nvPr>
        </p:nvSpPr>
        <p:spPr>
          <a:xfrm>
            <a:off x="2286000" y="2209800"/>
            <a:ext cx="7772400" cy="3868738"/>
          </a:xfrm>
        </p:spPr>
        <p:txBody>
          <a:bodyPr/>
          <a:lstStyle/>
          <a:p>
            <a:pPr algn="just"/>
            <a:r>
              <a:rPr lang="en-US" altLang="en-US">
                <a:cs typeface="Times New Roman" panose="02020603050405020304" pitchFamily="18" charset="0"/>
              </a:rPr>
              <a:t>Basketball player shoots ten free throws</a:t>
            </a:r>
          </a:p>
          <a:p>
            <a:pPr lvl="2" algn="just"/>
            <a:r>
              <a:rPr lang="en-US" altLang="en-US" sz="2600">
                <a:cs typeface="Times New Roman" panose="02020603050405020304" pitchFamily="18" charset="0"/>
              </a:rPr>
              <a:t>Feedback affects independence and constant p</a:t>
            </a:r>
          </a:p>
          <a:p>
            <a:pPr lvl="1" algn="just">
              <a:buFont typeface="Wingdings" panose="05000000000000000000" pitchFamily="2" charset="2"/>
              <a:buNone/>
            </a:pPr>
            <a:endParaRPr lang="en-US" altLang="en-US" sz="3000">
              <a:cs typeface="Times New Roman" panose="02020603050405020304" pitchFamily="18" charset="0"/>
            </a:endParaRPr>
          </a:p>
          <a:p>
            <a:pPr algn="just"/>
            <a:r>
              <a:rPr lang="en-US" altLang="en-US">
                <a:cs typeface="Times New Roman" panose="02020603050405020304" pitchFamily="18" charset="0"/>
              </a:rPr>
              <a:t>Barrel contains 3 red apples and 4 green apples; select 4 apples without replacement; X = # of red apples.</a:t>
            </a:r>
          </a:p>
          <a:p>
            <a:pPr lvl="2" algn="just"/>
            <a:r>
              <a:rPr lang="en-US" altLang="en-US" sz="2600">
                <a:cs typeface="Times New Roman" panose="02020603050405020304" pitchFamily="18" charset="0"/>
              </a:rPr>
              <a:t>Without replacement implies dependence</a:t>
            </a:r>
            <a:r>
              <a:rPr lang="en-US" altLang="en-US" sz="2600"/>
              <a:t> </a:t>
            </a:r>
          </a:p>
        </p:txBody>
      </p:sp>
    </p:spTree>
    <p:extLst>
      <p:ext uri="{BB962C8B-B14F-4D97-AF65-F5344CB8AC3E}">
        <p14:creationId xmlns:p14="http://schemas.microsoft.com/office/powerpoint/2010/main" val="19503743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152650" y="365126"/>
            <a:ext cx="7886700" cy="930275"/>
          </a:xfrm>
        </p:spPr>
        <p:txBody>
          <a:bodyPr/>
          <a:lstStyle/>
          <a:p>
            <a:pPr algn="ctr"/>
            <a:r>
              <a:rPr lang="en-IN" altLang="en-US" sz="3600" b="1">
                <a:latin typeface="Times New Roman" panose="02020603050405020304" pitchFamily="18" charset="0"/>
                <a:cs typeface="Times New Roman" panose="02020603050405020304" pitchFamily="18" charset="0"/>
              </a:rPr>
              <a:t>References</a:t>
            </a:r>
            <a:endParaRPr lang="en-US" altLang="en-US"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4059" y="1143000"/>
            <a:ext cx="10219765" cy="5213350"/>
          </a:xfrm>
        </p:spPr>
        <p:txBody>
          <a:bodyPr>
            <a:normAutofit fontScale="77500" lnSpcReduction="20000"/>
          </a:bodyPr>
          <a:lstStyle/>
          <a:p>
            <a:pPr marL="0" indent="0">
              <a:buNone/>
              <a:defRPr/>
            </a:pPr>
            <a:r>
              <a:rPr lang="en-IN" sz="2600" b="1" dirty="0">
                <a:latin typeface="Times New Roman" pitchFamily="18" charset="0"/>
                <a:cs typeface="Times New Roman" pitchFamily="18" charset="0"/>
              </a:rPr>
              <a:t>Books:</a:t>
            </a:r>
          </a:p>
          <a:p>
            <a:pPr algn="just">
              <a:defRPr/>
            </a:pPr>
            <a:r>
              <a:rPr lang="en-IN" dirty="0">
                <a:latin typeface="Times New Roman" panose="02020603050405020304" pitchFamily="18" charset="0"/>
                <a:cs typeface="Times New Roman" panose="02020603050405020304" pitchFamily="18" charset="0"/>
              </a:rPr>
              <a:t>Hastie, Trevor, et al., The elements of statistical learning. Vol. 2. No. 1. New  York: </a:t>
            </a:r>
            <a:r>
              <a:rPr lang="en-US" dirty="0">
                <a:latin typeface="Times New Roman" panose="02020603050405020304" pitchFamily="18" charset="0"/>
                <a:cs typeface="Times New Roman" panose="02020603050405020304" pitchFamily="18" charset="0"/>
              </a:rPr>
              <a:t>Publisher: Springer</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Edition: Second Edition (2009), ISBN: 978-0387848570</a:t>
            </a:r>
          </a:p>
          <a:p>
            <a:pPr algn="just">
              <a:defRPr/>
            </a:pPr>
            <a:r>
              <a:rPr lang="en-US" dirty="0">
                <a:latin typeface="Times New Roman" panose="02020603050405020304" pitchFamily="18" charset="0"/>
                <a:cs typeface="Times New Roman" panose="02020603050405020304" pitchFamily="18" charset="0"/>
              </a:rPr>
              <a:t>Practical Statistics for Data Scientists: 50 Essential Concepts, Authors: Peter Bruce, </a:t>
            </a:r>
            <a:r>
              <a:rPr lang="en-IN"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Publisher: O'Reilly Media, Edition: Second Edition (2020), ISBN: 978-1492072942</a:t>
            </a:r>
          </a:p>
          <a:p>
            <a:pPr marL="0" indent="0">
              <a:buNone/>
              <a:defRPr/>
            </a:pPr>
            <a:endParaRPr lang="en-IN" sz="2600" b="1" dirty="0">
              <a:latin typeface="Times New Roman" pitchFamily="18" charset="0"/>
              <a:cs typeface="Times New Roman" pitchFamily="18" charset="0"/>
            </a:endParaRPr>
          </a:p>
          <a:p>
            <a:pPr marL="0" indent="0">
              <a:buNone/>
              <a:defRPr/>
            </a:pPr>
            <a:r>
              <a:rPr lang="en-IN" sz="2600" b="1" dirty="0">
                <a:latin typeface="Times New Roman" pitchFamily="18" charset="0"/>
                <a:cs typeface="Times New Roman" pitchFamily="18" charset="0"/>
              </a:rPr>
              <a:t>Research Papers:</a:t>
            </a:r>
          </a:p>
          <a:p>
            <a:pPr algn="just">
              <a:defRPr/>
            </a:pPr>
            <a:r>
              <a:rPr lang="en-US" sz="1900" dirty="0">
                <a:latin typeface="Times New Roman" panose="02020603050405020304" pitchFamily="18" charset="0"/>
                <a:cs typeface="Times New Roman" panose="02020603050405020304" pitchFamily="18" charset="0"/>
              </a:rPr>
              <a:t>Carmichael, Iain, and J. S. Marron. "Data science vs. statistics: two cultures?." </a:t>
            </a:r>
            <a:r>
              <a:rPr lang="en-US" sz="1900" i="1" dirty="0">
                <a:latin typeface="Times New Roman" panose="02020603050405020304" pitchFamily="18" charset="0"/>
                <a:cs typeface="Times New Roman" panose="02020603050405020304" pitchFamily="18" charset="0"/>
              </a:rPr>
              <a:t>Japanese Journal of Statistics and Data Science</a:t>
            </a:r>
            <a:r>
              <a:rPr lang="en-US" sz="1900" dirty="0">
                <a:latin typeface="Times New Roman" panose="02020603050405020304" pitchFamily="18" charset="0"/>
                <a:cs typeface="Times New Roman" panose="02020603050405020304" pitchFamily="18" charset="0"/>
              </a:rPr>
              <a:t> 1.1 (2018): 117-138.</a:t>
            </a:r>
          </a:p>
          <a:p>
            <a:pPr algn="just">
              <a:defRPr/>
            </a:pPr>
            <a:r>
              <a:rPr lang="en-US" sz="1900" dirty="0">
                <a:latin typeface="Times New Roman" panose="02020603050405020304" pitchFamily="18" charset="0"/>
                <a:cs typeface="Times New Roman" panose="02020603050405020304" pitchFamily="18" charset="0"/>
              </a:rPr>
              <a:t>Hardin, Johanna, et al. "Data science in statistics curricula: Preparing students to “think with data”." </a:t>
            </a:r>
            <a:r>
              <a:rPr lang="en-US" sz="1900" i="1" dirty="0">
                <a:latin typeface="Times New Roman" panose="02020603050405020304" pitchFamily="18" charset="0"/>
                <a:cs typeface="Times New Roman" panose="02020603050405020304" pitchFamily="18" charset="0"/>
              </a:rPr>
              <a:t>The American Statistician</a:t>
            </a:r>
            <a:r>
              <a:rPr lang="en-US" sz="1900" dirty="0">
                <a:latin typeface="Times New Roman" panose="02020603050405020304" pitchFamily="18" charset="0"/>
                <a:cs typeface="Times New Roman" panose="02020603050405020304" pitchFamily="18" charset="0"/>
              </a:rPr>
              <a:t> 69.4 (2015): 343-353.</a:t>
            </a:r>
          </a:p>
          <a:p>
            <a:pPr marL="342900" lvl="1" indent="0">
              <a:buNone/>
              <a:defRPr/>
            </a:pPr>
            <a:endParaRPr lang="en-US" sz="2600" dirty="0">
              <a:latin typeface="Times New Roman" pitchFamily="18" charset="0"/>
              <a:cs typeface="Times New Roman" pitchFamily="18" charset="0"/>
            </a:endParaRPr>
          </a:p>
          <a:p>
            <a:pPr marL="0" indent="0">
              <a:buNone/>
              <a:defRPr/>
            </a:pPr>
            <a:r>
              <a:rPr lang="en-IN" sz="2600" b="1" dirty="0">
                <a:latin typeface="Times New Roman" pitchFamily="18" charset="0"/>
                <a:cs typeface="Times New Roman" pitchFamily="18" charset="0"/>
              </a:rPr>
              <a:t>Websites:</a:t>
            </a:r>
            <a:endParaRPr lang="en-US" sz="2600" b="1" dirty="0">
              <a:latin typeface="Times New Roman" pitchFamily="18" charset="0"/>
              <a:cs typeface="Times New Roman" pitchFamily="18" charset="0"/>
            </a:endParaRPr>
          </a:p>
          <a:p>
            <a:pPr>
              <a:defRPr/>
            </a:pPr>
            <a:r>
              <a:rPr lang="en-US" sz="2400" dirty="0">
                <a:latin typeface="Times New Roman" pitchFamily="18" charset="0"/>
                <a:cs typeface="Times New Roman" pitchFamily="18" charset="0"/>
                <a:hlinkClick r:id="rId2"/>
              </a:rPr>
              <a:t>https://365datascience.com/resources-center/course-notes/statistics/</a:t>
            </a:r>
            <a:endParaRPr lang="en-US" sz="2400" dirty="0">
              <a:latin typeface="Times New Roman" pitchFamily="18" charset="0"/>
              <a:cs typeface="Times New Roman" pitchFamily="18" charset="0"/>
            </a:endParaRPr>
          </a:p>
          <a:p>
            <a:pPr>
              <a:defRPr/>
            </a:pPr>
            <a:r>
              <a:rPr lang="en-US" sz="2400" dirty="0">
                <a:latin typeface="Times New Roman" pitchFamily="18" charset="0"/>
                <a:cs typeface="Times New Roman" pitchFamily="18" charset="0"/>
                <a:hlinkClick r:id="rId3"/>
              </a:rPr>
              <a:t>https://www.geeksforgeeks.org/7-basic-statistics-concepts-for-data-science/</a:t>
            </a:r>
            <a:endParaRPr lang="en-US" sz="2400" dirty="0">
              <a:latin typeface="Times New Roman" pitchFamily="18" charset="0"/>
              <a:cs typeface="Times New Roman" pitchFamily="18" charset="0"/>
            </a:endParaRPr>
          </a:p>
          <a:p>
            <a:pPr lvl="1">
              <a:defRPr/>
            </a:pPr>
            <a:endParaRPr lang="en-US" sz="2100" dirty="0">
              <a:latin typeface="Times New Roman" pitchFamily="18" charset="0"/>
              <a:cs typeface="Times New Roman" pitchFamily="18" charset="0"/>
            </a:endParaRPr>
          </a:p>
          <a:p>
            <a:pPr marL="0" indent="0">
              <a:buNone/>
              <a:defRPr/>
            </a:pPr>
            <a:r>
              <a:rPr lang="en-IN" sz="2600" b="1" dirty="0">
                <a:latin typeface="Times New Roman" pitchFamily="18" charset="0"/>
                <a:cs typeface="Times New Roman" pitchFamily="18" charset="0"/>
              </a:rPr>
              <a:t>Videos:</a:t>
            </a:r>
          </a:p>
          <a:p>
            <a:pPr marL="210741" lvl="1">
              <a:defRPr/>
            </a:pPr>
            <a:r>
              <a:rPr lang="en-IN" dirty="0">
                <a:latin typeface="Times New Roman" pitchFamily="18" charset="0"/>
                <a:cs typeface="Times New Roman" pitchFamily="18" charset="0"/>
              </a:rPr>
              <a:t>https://www.youtube.com/playlist?list=PLZ2ps__7DhBYrMs3zybOqr1DzMFCX49xG</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E1EE34-0EF0-47F4-83FB-27489DAC208F}" type="slidenum">
              <a:rPr lang="en-US">
                <a:solidFill>
                  <a:schemeClr val="tx1">
                    <a:tint val="75000"/>
                  </a:schemeClr>
                </a:solidFill>
                <a:latin typeface="Times New Roman" pitchFamily="18" charset="0"/>
                <a:cs typeface="Times New Roman" pitchFamily="18" charset="0"/>
              </a:rPr>
              <a:pPr>
                <a:defRPr/>
              </a:pPr>
              <a:t>55</a:t>
            </a:fld>
            <a:endParaRPr lang="en-US">
              <a:solidFill>
                <a:schemeClr val="tx1">
                  <a:tint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699069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extLst>
          </p:cNvPr>
          <p:cNvSpPr/>
          <p:nvPr/>
        </p:nvSpPr>
        <p:spPr>
          <a:xfrm>
            <a:off x="1524000" y="857251"/>
            <a:ext cx="9144000" cy="3514725"/>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defTabSz="685800">
              <a:defRPr/>
            </a:pPr>
            <a:r>
              <a:rPr lang="en-US" sz="1350" dirty="0">
                <a:solidFill>
                  <a:prstClr val="white"/>
                </a:solidFill>
                <a:latin typeface="Calibri Light"/>
              </a:rPr>
              <a:t> </a:t>
            </a:r>
          </a:p>
        </p:txBody>
      </p:sp>
      <p:cxnSp>
        <p:nvCxnSpPr>
          <p:cNvPr id="18" name="Straight Connector 17">
            <a:extLst>
              <a:ext uri="{FF2B5EF4-FFF2-40B4-BE49-F238E27FC236}"/>
            </a:extLst>
          </p:cNvPr>
          <p:cNvCxnSpPr>
            <a:cxnSpLocks/>
          </p:cNvCxnSpPr>
          <p:nvPr/>
        </p:nvCxnSpPr>
        <p:spPr>
          <a:xfrm>
            <a:off x="8534400" y="857250"/>
            <a:ext cx="1371600" cy="1371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extLst>
          </p:cNvPr>
          <p:cNvCxnSpPr>
            <a:cxnSpLocks/>
          </p:cNvCxnSpPr>
          <p:nvPr/>
        </p:nvCxnSpPr>
        <p:spPr>
          <a:xfrm>
            <a:off x="9150351" y="857251"/>
            <a:ext cx="498475" cy="4984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extLst>
          </p:cNvPr>
          <p:cNvCxnSpPr>
            <a:cxnSpLocks/>
          </p:cNvCxnSpPr>
          <p:nvPr/>
        </p:nvCxnSpPr>
        <p:spPr>
          <a:xfrm>
            <a:off x="2074863" y="5578475"/>
            <a:ext cx="417512" cy="41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extLst>
          </p:cNvPr>
          <p:cNvCxnSpPr>
            <a:cxnSpLocks/>
          </p:cNvCxnSpPr>
          <p:nvPr/>
        </p:nvCxnSpPr>
        <p:spPr>
          <a:xfrm>
            <a:off x="1817688" y="4703764"/>
            <a:ext cx="1295400" cy="12969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8855" name="Title 1"/>
          <p:cNvSpPr txBox="1">
            <a:spLocks/>
          </p:cNvSpPr>
          <p:nvPr/>
        </p:nvSpPr>
        <p:spPr bwMode="auto">
          <a:xfrm>
            <a:off x="2638426" y="2544764"/>
            <a:ext cx="80438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6000">
                <a:solidFill>
                  <a:srgbClr val="FFFFFF"/>
                </a:solidFill>
                <a:latin typeface="Casper"/>
                <a:cs typeface="Segoe UI" panose="020B0502040204020203" pitchFamily="34" charset="0"/>
              </a:rPr>
              <a:t>THANK YOU</a:t>
            </a:r>
          </a:p>
        </p:txBody>
      </p:sp>
      <p:sp>
        <p:nvSpPr>
          <p:cNvPr id="22" name="Diamond 6">
            <a:extLst>
              <a:ext uri="{FF2B5EF4-FFF2-40B4-BE49-F238E27FC236}"/>
            </a:extLst>
          </p:cNvPr>
          <p:cNvSpPr/>
          <p:nvPr/>
        </p:nvSpPr>
        <p:spPr>
          <a:xfrm>
            <a:off x="3505200" y="1768475"/>
            <a:ext cx="1822450"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anchor="ctr"/>
          <a:lstStyle/>
          <a:p>
            <a:pPr algn="ctr" defTabSz="685800">
              <a:defRPr/>
            </a:pPr>
            <a:endParaRPr lang="en-US" sz="1350">
              <a:solidFill>
                <a:prstClr val="white"/>
              </a:solidFill>
              <a:latin typeface="Calibri Light"/>
            </a:endParaRPr>
          </a:p>
        </p:txBody>
      </p:sp>
      <p:sp>
        <p:nvSpPr>
          <p:cNvPr id="23" name="Diamond 6">
            <a:extLst>
              <a:ext uri="{FF2B5EF4-FFF2-40B4-BE49-F238E27FC236}"/>
            </a:extLst>
          </p:cNvPr>
          <p:cNvSpPr/>
          <p:nvPr/>
        </p:nvSpPr>
        <p:spPr>
          <a:xfrm>
            <a:off x="3697289" y="1768475"/>
            <a:ext cx="1824037"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anchor="ctr"/>
          <a:lstStyle/>
          <a:p>
            <a:pPr algn="ctr" defTabSz="685800">
              <a:defRPr/>
            </a:pPr>
            <a:endParaRPr lang="en-US" sz="1350">
              <a:solidFill>
                <a:prstClr val="white"/>
              </a:solidFill>
              <a:latin typeface="Calibri Light"/>
            </a:endParaRPr>
          </a:p>
        </p:txBody>
      </p:sp>
      <p:grpSp>
        <p:nvGrpSpPr>
          <p:cNvPr id="78858" name="Group 28"/>
          <p:cNvGrpSpPr>
            <a:grpSpLocks/>
          </p:cNvGrpSpPr>
          <p:nvPr/>
        </p:nvGrpSpPr>
        <p:grpSpPr bwMode="auto">
          <a:xfrm>
            <a:off x="1701801" y="971551"/>
            <a:ext cx="307975" cy="1209675"/>
            <a:chOff x="83821" y="0"/>
            <a:chExt cx="219636" cy="903079"/>
          </a:xfrm>
        </p:grpSpPr>
        <p:sp>
          <p:nvSpPr>
            <p:cNvPr id="30" name="Rectangle 29"/>
            <p:cNvSpPr/>
            <p:nvPr/>
          </p:nvSpPr>
          <p:spPr>
            <a:xfrm>
              <a:off x="83821" y="0"/>
              <a:ext cx="219636" cy="210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1" name="Rectangle 30"/>
            <p:cNvSpPr/>
            <p:nvPr/>
          </p:nvSpPr>
          <p:spPr>
            <a:xfrm>
              <a:off x="83821" y="408875"/>
              <a:ext cx="219636" cy="4942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2" name="Rectangle 31"/>
            <p:cNvSpPr/>
            <p:nvPr/>
          </p:nvSpPr>
          <p:spPr>
            <a:xfrm>
              <a:off x="83821" y="210955"/>
              <a:ext cx="217372" cy="220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7886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4348"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9" name="Rectangle 1"/>
          <p:cNvSpPr>
            <a:spLocks noChangeArrowheads="1"/>
          </p:cNvSpPr>
          <p:nvPr/>
        </p:nvSpPr>
        <p:spPr bwMode="auto">
          <a:xfrm>
            <a:off x="4610100" y="4903789"/>
            <a:ext cx="35734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sper"/>
                <a:cs typeface="Segoe UI" panose="020B0502040204020203" pitchFamily="34" charset="0"/>
              </a:rPr>
              <a:t>For queries</a:t>
            </a:r>
          </a:p>
          <a:p>
            <a:pPr eaLnBrk="1" hangingPunct="1"/>
            <a:r>
              <a:rPr lang="en-US" altLang="en-US">
                <a:latin typeface="Casper"/>
                <a:cs typeface="Segoe UI" panose="020B0502040204020203" pitchFamily="34" charset="0"/>
              </a:rPr>
              <a:t>Email: madan.e13485@cumail.in</a:t>
            </a:r>
            <a:endParaRPr lang="en-US" altLang="en-US"/>
          </a:p>
        </p:txBody>
      </p:sp>
    </p:spTree>
    <p:extLst>
      <p:ext uri="{BB962C8B-B14F-4D97-AF65-F5344CB8AC3E}">
        <p14:creationId xmlns:p14="http://schemas.microsoft.com/office/powerpoint/2010/main" val="1337259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ctrTitle"/>
          </p:nvPr>
        </p:nvSpPr>
        <p:spPr/>
        <p:txBody>
          <a:bodyPr/>
          <a:lstStyle/>
          <a:p>
            <a:r>
              <a:rPr lang="en-US" altLang="en-US"/>
              <a:t>Examples of discrete probability distributions:</a:t>
            </a:r>
          </a:p>
        </p:txBody>
      </p:sp>
      <p:sp>
        <p:nvSpPr>
          <p:cNvPr id="182275" name="Rectangle 3"/>
          <p:cNvSpPr>
            <a:spLocks noGrp="1" noChangeArrowheads="1"/>
          </p:cNvSpPr>
          <p:nvPr>
            <p:ph type="subTitle" idx="1"/>
          </p:nvPr>
        </p:nvSpPr>
        <p:spPr/>
        <p:txBody>
          <a:bodyPr/>
          <a:lstStyle/>
          <a:p>
            <a:r>
              <a:rPr lang="en-US" altLang="en-US"/>
              <a:t>The binomial and Poisson distributions</a:t>
            </a:r>
          </a:p>
        </p:txBody>
      </p:sp>
    </p:spTree>
    <p:extLst>
      <p:ext uri="{BB962C8B-B14F-4D97-AF65-F5344CB8AC3E}">
        <p14:creationId xmlns:p14="http://schemas.microsoft.com/office/powerpoint/2010/main" val="784499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en-US"/>
              <a:t>Binomial Probability Distribution</a:t>
            </a:r>
          </a:p>
        </p:txBody>
      </p:sp>
      <p:sp>
        <p:nvSpPr>
          <p:cNvPr id="150531" name="Rectangle 3"/>
          <p:cNvSpPr>
            <a:spLocks noChangeArrowheads="1"/>
          </p:cNvSpPr>
          <p:nvPr/>
        </p:nvSpPr>
        <p:spPr bwMode="auto">
          <a:xfrm>
            <a:off x="1981200" y="1752600"/>
            <a:ext cx="8382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2" tIns="42672" rIns="85342" bIns="42672"/>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lang="en-US" altLang="en-US" sz="2800"/>
              <a:t>A fixed number of observations (trials), n</a:t>
            </a:r>
          </a:p>
          <a:p>
            <a:pPr lvl="1" eaLnBrk="1" hangingPunct="1">
              <a:lnSpc>
                <a:spcPct val="90000"/>
              </a:lnSpc>
            </a:pPr>
            <a:r>
              <a:rPr lang="en-US" altLang="en-US" sz="2400"/>
              <a:t>e.g., 15 tosses of a coin; 20 patients; 1000 people surveyed</a:t>
            </a:r>
          </a:p>
          <a:p>
            <a:pPr eaLnBrk="1" hangingPunct="1">
              <a:lnSpc>
                <a:spcPct val="110000"/>
              </a:lnSpc>
            </a:pPr>
            <a:r>
              <a:rPr lang="en-US" altLang="en-US" sz="2800"/>
              <a:t>A binary random variable</a:t>
            </a:r>
          </a:p>
          <a:p>
            <a:pPr lvl="1" eaLnBrk="1" hangingPunct="1">
              <a:lnSpc>
                <a:spcPct val="90000"/>
              </a:lnSpc>
            </a:pPr>
            <a:r>
              <a:rPr lang="en-US" altLang="en-US" sz="2400"/>
              <a:t>e.g., head or tail in each toss of a coin; defective or not defective light bulb</a:t>
            </a:r>
          </a:p>
          <a:p>
            <a:pPr lvl="1" eaLnBrk="1" hangingPunct="1">
              <a:lnSpc>
                <a:spcPct val="90000"/>
              </a:lnSpc>
            </a:pPr>
            <a:r>
              <a:rPr lang="en-US" altLang="en-US" sz="2400"/>
              <a:t>Generally called “success” and “failure”</a:t>
            </a:r>
          </a:p>
          <a:p>
            <a:pPr lvl="1" eaLnBrk="1" hangingPunct="1">
              <a:lnSpc>
                <a:spcPct val="90000"/>
              </a:lnSpc>
            </a:pPr>
            <a:r>
              <a:rPr lang="en-US" altLang="en-US" sz="2400"/>
              <a:t>Probability of success is p, probability of failure is 1 – p</a:t>
            </a:r>
          </a:p>
          <a:p>
            <a:pPr eaLnBrk="1" hangingPunct="1">
              <a:lnSpc>
                <a:spcPct val="110000"/>
              </a:lnSpc>
            </a:pPr>
            <a:r>
              <a:rPr lang="en-US" altLang="en-US" sz="2800"/>
              <a:t>Constant probability for each observation</a:t>
            </a:r>
          </a:p>
          <a:p>
            <a:pPr lvl="1" eaLnBrk="1" hangingPunct="1"/>
            <a:r>
              <a:rPr lang="en-US" altLang="en-US" sz="2400"/>
              <a:t>e.g., Probability of getting a tail is the same each time we toss the coin</a:t>
            </a:r>
          </a:p>
        </p:txBody>
      </p:sp>
    </p:spTree>
    <p:extLst>
      <p:ext uri="{BB962C8B-B14F-4D97-AF65-F5344CB8AC3E}">
        <p14:creationId xmlns:p14="http://schemas.microsoft.com/office/powerpoint/2010/main" val="3441214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0531">
                                            <p:txEl>
                                              <p:pRg st="0" end="0"/>
                                            </p:txEl>
                                          </p:spTgt>
                                        </p:tgtEl>
                                        <p:attrNameLst>
                                          <p:attrName>ppt_c</p:attrName>
                                        </p:attrNameLst>
                                      </p:cBhvr>
                                      <p:to>
                                        <a:srgbClr val="CCFFFF"/>
                                      </p:to>
                                    </p:animClr>
                                  </p:subTnLst>
                                </p:cTn>
                              </p:par>
                              <p:par>
                                <p:cTn id="9" presetID="2" presetClass="entr" presetSubtype="8" fill="hold" grpId="0" nodeType="with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anim calcmode="lin" valueType="num">
                                      <p:cBhvr additive="base">
                                        <p:cTn id="11" dur="500" fill="hold"/>
                                        <p:tgtEl>
                                          <p:spTgt spid="1505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053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0531">
                                            <p:txEl>
                                              <p:pRg st="1" end="1"/>
                                            </p:txEl>
                                          </p:spTgt>
                                        </p:tgtEl>
                                        <p:attrNameLst>
                                          <p:attrName>ppt_c</p:attrName>
                                        </p:attrNameLst>
                                      </p:cBhvr>
                                      <p:to>
                                        <a:srgbClr val="CCFF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0531">
                                            <p:txEl>
                                              <p:pRg st="2" end="2"/>
                                            </p:txEl>
                                          </p:spTgt>
                                        </p:tgtEl>
                                        <p:attrNameLst>
                                          <p:attrName>style.visibility</p:attrName>
                                        </p:attrNameLst>
                                      </p:cBhvr>
                                      <p:to>
                                        <p:strVal val="visible"/>
                                      </p:to>
                                    </p:set>
                                    <p:anim calcmode="lin" valueType="num">
                                      <p:cBhvr additive="base">
                                        <p:cTn id="17" dur="500" fill="hold"/>
                                        <p:tgtEl>
                                          <p:spTgt spid="1505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053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0531">
                                            <p:txEl>
                                              <p:pRg st="2" end="2"/>
                                            </p:txEl>
                                          </p:spTgt>
                                        </p:tgtEl>
                                        <p:attrNameLst>
                                          <p:attrName>ppt_c</p:attrName>
                                        </p:attrNameLst>
                                      </p:cBhvr>
                                      <p:to>
                                        <a:srgbClr val="CCFFFF"/>
                                      </p:to>
                                    </p:animClr>
                                  </p:subTnLst>
                                </p:cTn>
                              </p:par>
                              <p:par>
                                <p:cTn id="19" presetID="2" presetClass="entr" presetSubtype="8" fill="hold" grpId="0" nodeType="withEffect">
                                  <p:stCondLst>
                                    <p:cond delay="0"/>
                                  </p:stCondLst>
                                  <p:childTnLst>
                                    <p:set>
                                      <p:cBhvr>
                                        <p:cTn id="20" dur="1" fill="hold">
                                          <p:stCondLst>
                                            <p:cond delay="0"/>
                                          </p:stCondLst>
                                        </p:cTn>
                                        <p:tgtEl>
                                          <p:spTgt spid="150531">
                                            <p:txEl>
                                              <p:pRg st="3" end="3"/>
                                            </p:txEl>
                                          </p:spTgt>
                                        </p:tgtEl>
                                        <p:attrNameLst>
                                          <p:attrName>style.visibility</p:attrName>
                                        </p:attrNameLst>
                                      </p:cBhvr>
                                      <p:to>
                                        <p:strVal val="visible"/>
                                      </p:to>
                                    </p:set>
                                    <p:anim calcmode="lin" valueType="num">
                                      <p:cBhvr additive="base">
                                        <p:cTn id="21" dur="500" fill="hold"/>
                                        <p:tgtEl>
                                          <p:spTgt spid="15053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053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0531">
                                            <p:txEl>
                                              <p:pRg st="3" end="3"/>
                                            </p:txEl>
                                          </p:spTgt>
                                        </p:tgtEl>
                                        <p:attrNameLst>
                                          <p:attrName>ppt_c</p:attrName>
                                        </p:attrNameLst>
                                      </p:cBhvr>
                                      <p:to>
                                        <a:srgbClr val="CCFFFF"/>
                                      </p:to>
                                    </p:animClr>
                                  </p:subTnLst>
                                </p:cTn>
                              </p:par>
                              <p:par>
                                <p:cTn id="23" presetID="2" presetClass="entr" presetSubtype="8" fill="hold" grpId="0" nodeType="withEffect">
                                  <p:stCondLst>
                                    <p:cond delay="0"/>
                                  </p:stCondLst>
                                  <p:childTnLst>
                                    <p:set>
                                      <p:cBhvr>
                                        <p:cTn id="24" dur="1" fill="hold">
                                          <p:stCondLst>
                                            <p:cond delay="0"/>
                                          </p:stCondLst>
                                        </p:cTn>
                                        <p:tgtEl>
                                          <p:spTgt spid="150531">
                                            <p:txEl>
                                              <p:pRg st="4" end="4"/>
                                            </p:txEl>
                                          </p:spTgt>
                                        </p:tgtEl>
                                        <p:attrNameLst>
                                          <p:attrName>style.visibility</p:attrName>
                                        </p:attrNameLst>
                                      </p:cBhvr>
                                      <p:to>
                                        <p:strVal val="visible"/>
                                      </p:to>
                                    </p:set>
                                    <p:anim calcmode="lin" valueType="num">
                                      <p:cBhvr additive="base">
                                        <p:cTn id="25" dur="500" fill="hold"/>
                                        <p:tgtEl>
                                          <p:spTgt spid="15053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53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0531">
                                            <p:txEl>
                                              <p:pRg st="4" end="4"/>
                                            </p:txEl>
                                          </p:spTgt>
                                        </p:tgtEl>
                                        <p:attrNameLst>
                                          <p:attrName>ppt_c</p:attrName>
                                        </p:attrNameLst>
                                      </p:cBhvr>
                                      <p:to>
                                        <a:srgbClr val="CCFFFF"/>
                                      </p:to>
                                    </p:animClr>
                                  </p:subTnLst>
                                </p:cTn>
                              </p:par>
                              <p:par>
                                <p:cTn id="27" presetID="2" presetClass="entr" presetSubtype="8" fill="hold" grpId="0" nodeType="withEffect">
                                  <p:stCondLst>
                                    <p:cond delay="0"/>
                                  </p:stCondLst>
                                  <p:childTnLst>
                                    <p:set>
                                      <p:cBhvr>
                                        <p:cTn id="28" dur="1" fill="hold">
                                          <p:stCondLst>
                                            <p:cond delay="0"/>
                                          </p:stCondLst>
                                        </p:cTn>
                                        <p:tgtEl>
                                          <p:spTgt spid="150531">
                                            <p:txEl>
                                              <p:pRg st="5" end="5"/>
                                            </p:txEl>
                                          </p:spTgt>
                                        </p:tgtEl>
                                        <p:attrNameLst>
                                          <p:attrName>style.visibility</p:attrName>
                                        </p:attrNameLst>
                                      </p:cBhvr>
                                      <p:to>
                                        <p:strVal val="visible"/>
                                      </p:to>
                                    </p:set>
                                    <p:anim calcmode="lin" valueType="num">
                                      <p:cBhvr additive="base">
                                        <p:cTn id="29" dur="500" fill="hold"/>
                                        <p:tgtEl>
                                          <p:spTgt spid="15053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5053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0531">
                                            <p:txEl>
                                              <p:pRg st="5" end="5"/>
                                            </p:txEl>
                                          </p:spTgt>
                                        </p:tgtEl>
                                        <p:attrNameLst>
                                          <p:attrName>ppt_c</p:attrName>
                                        </p:attrNameLst>
                                      </p:cBhvr>
                                      <p:to>
                                        <a:srgbClr val="CCFFFF"/>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50531">
                                            <p:txEl>
                                              <p:pRg st="6" end="6"/>
                                            </p:txEl>
                                          </p:spTgt>
                                        </p:tgtEl>
                                        <p:attrNameLst>
                                          <p:attrName>style.visibility</p:attrName>
                                        </p:attrNameLst>
                                      </p:cBhvr>
                                      <p:to>
                                        <p:strVal val="visible"/>
                                      </p:to>
                                    </p:set>
                                    <p:anim calcmode="lin" valueType="num">
                                      <p:cBhvr additive="base">
                                        <p:cTn id="35" dur="500" fill="hold"/>
                                        <p:tgtEl>
                                          <p:spTgt spid="15053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50531">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0531">
                                            <p:txEl>
                                              <p:pRg st="6" end="6"/>
                                            </p:txEl>
                                          </p:spTgt>
                                        </p:tgtEl>
                                        <p:attrNameLst>
                                          <p:attrName>ppt_c</p:attrName>
                                        </p:attrNameLst>
                                      </p:cBhvr>
                                      <p:to>
                                        <a:srgbClr val="CCFFFF"/>
                                      </p:to>
                                    </p:animClr>
                                  </p:subTnLst>
                                </p:cTn>
                              </p:par>
                              <p:par>
                                <p:cTn id="37" presetID="2" presetClass="entr" presetSubtype="8" fill="hold" grpId="0" nodeType="withEffect">
                                  <p:stCondLst>
                                    <p:cond delay="0"/>
                                  </p:stCondLst>
                                  <p:childTnLst>
                                    <p:set>
                                      <p:cBhvr>
                                        <p:cTn id="38" dur="1" fill="hold">
                                          <p:stCondLst>
                                            <p:cond delay="0"/>
                                          </p:stCondLst>
                                        </p:cTn>
                                        <p:tgtEl>
                                          <p:spTgt spid="150531">
                                            <p:txEl>
                                              <p:pRg st="7" end="7"/>
                                            </p:txEl>
                                          </p:spTgt>
                                        </p:tgtEl>
                                        <p:attrNameLst>
                                          <p:attrName>style.visibility</p:attrName>
                                        </p:attrNameLst>
                                      </p:cBhvr>
                                      <p:to>
                                        <p:strVal val="visible"/>
                                      </p:to>
                                    </p:set>
                                    <p:anim calcmode="lin" valueType="num">
                                      <p:cBhvr additive="base">
                                        <p:cTn id="39" dur="500" fill="hold"/>
                                        <p:tgtEl>
                                          <p:spTgt spid="150531">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50531">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0531">
                                            <p:txEl>
                                              <p:pRg st="7" end="7"/>
                                            </p:txEl>
                                          </p:spTgt>
                                        </p:tgtEl>
                                        <p:attrNameLst>
                                          <p:attrName>ppt_c</p:attrName>
                                        </p:attrNameLst>
                                      </p:cBhvr>
                                      <p:to>
                                        <a:srgbClr val="CCFF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a:t>Binomial example</a:t>
            </a:r>
          </a:p>
        </p:txBody>
      </p:sp>
      <p:sp>
        <p:nvSpPr>
          <p:cNvPr id="259075" name="Rectangle 3"/>
          <p:cNvSpPr>
            <a:spLocks noGrp="1" noChangeArrowheads="1"/>
          </p:cNvSpPr>
          <p:nvPr>
            <p:ph type="body" idx="1"/>
          </p:nvPr>
        </p:nvSpPr>
        <p:spPr>
          <a:xfrm>
            <a:off x="2057400" y="2017713"/>
            <a:ext cx="8421688" cy="4114800"/>
          </a:xfrm>
        </p:spPr>
        <p:txBody>
          <a:bodyPr/>
          <a:lstStyle/>
          <a:p>
            <a:pPr>
              <a:buFont typeface="Wingdings" panose="05000000000000000000" pitchFamily="2" charset="2"/>
              <a:buNone/>
            </a:pPr>
            <a:r>
              <a:rPr lang="en-US" altLang="en-US">
                <a:cs typeface="Times New Roman" panose="02020603050405020304" pitchFamily="18" charset="0"/>
              </a:rPr>
              <a:t>	Take the example of 5 coin tosses.  What’s the probability that you flip exactly 3 heads in 5 coin tosses?</a:t>
            </a:r>
            <a:r>
              <a:rPr lang="en-US" altLang="en-US"/>
              <a:t> </a:t>
            </a:r>
          </a:p>
        </p:txBody>
      </p:sp>
    </p:spTree>
    <p:extLst>
      <p:ext uri="{BB962C8B-B14F-4D97-AF65-F5344CB8AC3E}">
        <p14:creationId xmlns:p14="http://schemas.microsoft.com/office/powerpoint/2010/main" val="3687774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2874964" y="-152400"/>
            <a:ext cx="7793037" cy="1462088"/>
          </a:xfrm>
        </p:spPr>
        <p:txBody>
          <a:bodyPr/>
          <a:lstStyle/>
          <a:p>
            <a:r>
              <a:rPr lang="en-US" altLang="en-US"/>
              <a:t>Binomial distribution</a:t>
            </a:r>
          </a:p>
        </p:txBody>
      </p:sp>
      <p:sp>
        <p:nvSpPr>
          <p:cNvPr id="165891" name="Rectangle 3"/>
          <p:cNvSpPr>
            <a:spLocks noGrp="1" noChangeArrowheads="1"/>
          </p:cNvSpPr>
          <p:nvPr>
            <p:ph type="body" idx="1"/>
          </p:nvPr>
        </p:nvSpPr>
        <p:spPr>
          <a:xfrm>
            <a:off x="2133600" y="1524001"/>
            <a:ext cx="8077200" cy="4532313"/>
          </a:xfrm>
        </p:spPr>
        <p:txBody>
          <a:bodyPr>
            <a:normAutofit lnSpcReduction="10000"/>
          </a:bodyPr>
          <a:lstStyle/>
          <a:p>
            <a:pPr>
              <a:lnSpc>
                <a:spcPct val="90000"/>
              </a:lnSpc>
              <a:buFont typeface="Wingdings" panose="05000000000000000000" pitchFamily="2" charset="2"/>
              <a:buNone/>
            </a:pPr>
            <a:r>
              <a:rPr lang="en-US" altLang="en-US" i="1">
                <a:cs typeface="Times New Roman" panose="02020603050405020304" pitchFamily="18" charset="0"/>
              </a:rPr>
              <a:t>Solution:</a:t>
            </a:r>
            <a:endParaRPr lang="en-US" altLang="en-US">
              <a:cs typeface="Times New Roman" panose="02020603050405020304" pitchFamily="18" charset="0"/>
            </a:endParaRPr>
          </a:p>
          <a:p>
            <a:pPr>
              <a:lnSpc>
                <a:spcPct val="90000"/>
              </a:lnSpc>
              <a:buFont typeface="Wingdings" panose="05000000000000000000" pitchFamily="2" charset="2"/>
              <a:buNone/>
            </a:pPr>
            <a:r>
              <a:rPr lang="en-US" altLang="en-US">
                <a:cs typeface="Times New Roman" panose="02020603050405020304" pitchFamily="18" charset="0"/>
              </a:rPr>
              <a:t>One way to get exactly 3 heads:  HHHTT</a:t>
            </a:r>
          </a:p>
          <a:p>
            <a:pPr>
              <a:lnSpc>
                <a:spcPct val="90000"/>
              </a:lnSpc>
              <a:buFont typeface="Wingdings" panose="05000000000000000000" pitchFamily="2" charset="2"/>
              <a:buNone/>
            </a:pPr>
            <a:endParaRPr lang="en-US" altLang="en-US">
              <a:cs typeface="Times New Roman" panose="02020603050405020304" pitchFamily="18" charset="0"/>
            </a:endParaRPr>
          </a:p>
          <a:p>
            <a:pPr>
              <a:lnSpc>
                <a:spcPct val="90000"/>
              </a:lnSpc>
              <a:buFont typeface="Wingdings" panose="05000000000000000000" pitchFamily="2" charset="2"/>
              <a:buNone/>
            </a:pPr>
            <a:r>
              <a:rPr lang="en-US" altLang="en-US">
                <a:cs typeface="Times New Roman" panose="02020603050405020304" pitchFamily="18" charset="0"/>
              </a:rPr>
              <a:t>What’s the probability of this </a:t>
            </a:r>
            <a:r>
              <a:rPr lang="en-US" altLang="en-US" u="sng">
                <a:cs typeface="Times New Roman" panose="02020603050405020304" pitchFamily="18" charset="0"/>
              </a:rPr>
              <a:t>exact</a:t>
            </a:r>
            <a:r>
              <a:rPr lang="en-US" altLang="en-US">
                <a:cs typeface="Times New Roman" panose="02020603050405020304" pitchFamily="18" charset="0"/>
              </a:rPr>
              <a:t> arrangement?</a:t>
            </a:r>
          </a:p>
          <a:p>
            <a:pPr>
              <a:lnSpc>
                <a:spcPct val="90000"/>
              </a:lnSpc>
              <a:buFont typeface="Wingdings" panose="05000000000000000000" pitchFamily="2" charset="2"/>
              <a:buNone/>
            </a:pPr>
            <a:r>
              <a:rPr lang="en-US" altLang="en-US" i="1">
                <a:cs typeface="Times New Roman" panose="02020603050405020304" pitchFamily="18" charset="0"/>
              </a:rPr>
              <a:t>P(heads)xP(heads) xP(heads)xP(tails)xP(tails) =</a:t>
            </a:r>
            <a:r>
              <a:rPr lang="en-US" altLang="en-US">
                <a:cs typeface="Times New Roman" panose="02020603050405020304" pitchFamily="18" charset="0"/>
              </a:rPr>
              <a:t>(1/2)</a:t>
            </a:r>
            <a:r>
              <a:rPr lang="en-US" altLang="en-US" baseline="30000">
                <a:latin typeface="Times" panose="02020603050405020304" pitchFamily="18" charset="0"/>
                <a:cs typeface="Times New Roman" panose="02020603050405020304" pitchFamily="18" charset="0"/>
              </a:rPr>
              <a:t>3</a:t>
            </a:r>
            <a:r>
              <a:rPr lang="en-US" altLang="en-US">
                <a:latin typeface="Times" panose="02020603050405020304" pitchFamily="18" charset="0"/>
                <a:cs typeface="Times New Roman" panose="02020603050405020304" pitchFamily="18" charset="0"/>
              </a:rPr>
              <a:t> </a:t>
            </a:r>
            <a:r>
              <a:rPr lang="en-US" altLang="en-US" i="1">
                <a:latin typeface="Times" panose="02020603050405020304" pitchFamily="18" charset="0"/>
                <a:cs typeface="Times New Roman" panose="02020603050405020304" pitchFamily="18" charset="0"/>
              </a:rPr>
              <a:t>x</a:t>
            </a:r>
            <a:r>
              <a:rPr lang="en-US" altLang="en-US">
                <a:latin typeface="Times" panose="02020603050405020304" pitchFamily="18" charset="0"/>
                <a:cs typeface="Times New Roman" panose="02020603050405020304" pitchFamily="18" charset="0"/>
              </a:rPr>
              <a:t> </a:t>
            </a:r>
            <a:r>
              <a:rPr lang="en-US" altLang="en-US">
                <a:cs typeface="Times New Roman" panose="02020603050405020304" pitchFamily="18" charset="0"/>
              </a:rPr>
              <a:t>(1/2)</a:t>
            </a:r>
            <a:r>
              <a:rPr lang="en-US" altLang="en-US" baseline="30000">
                <a:latin typeface="Times" panose="02020603050405020304" pitchFamily="18" charset="0"/>
                <a:cs typeface="Times New Roman" panose="02020603050405020304" pitchFamily="18" charset="0"/>
              </a:rPr>
              <a:t>2</a:t>
            </a:r>
            <a:endParaRPr lang="en-US" altLang="en-US">
              <a:cs typeface="Times New Roman" panose="02020603050405020304" pitchFamily="18" charset="0"/>
            </a:endParaRPr>
          </a:p>
          <a:p>
            <a:pPr>
              <a:lnSpc>
                <a:spcPct val="90000"/>
              </a:lnSpc>
              <a:buFont typeface="Wingdings" panose="05000000000000000000" pitchFamily="2" charset="2"/>
              <a:buNone/>
            </a:pPr>
            <a:endParaRPr lang="en-US" altLang="en-US">
              <a:cs typeface="Times New Roman" panose="02020603050405020304" pitchFamily="18" charset="0"/>
            </a:endParaRPr>
          </a:p>
          <a:p>
            <a:pPr>
              <a:lnSpc>
                <a:spcPct val="90000"/>
              </a:lnSpc>
              <a:buFont typeface="Wingdings" panose="05000000000000000000" pitchFamily="2" charset="2"/>
              <a:buNone/>
            </a:pPr>
            <a:r>
              <a:rPr lang="en-US" altLang="en-US">
                <a:cs typeface="Times New Roman" panose="02020603050405020304" pitchFamily="18" charset="0"/>
              </a:rPr>
              <a:t>Another way to get exactly 3 heads:  THHHT</a:t>
            </a:r>
          </a:p>
          <a:p>
            <a:pPr>
              <a:lnSpc>
                <a:spcPct val="90000"/>
              </a:lnSpc>
              <a:buFont typeface="Wingdings" panose="05000000000000000000" pitchFamily="2" charset="2"/>
              <a:buNone/>
            </a:pPr>
            <a:r>
              <a:rPr lang="en-US" altLang="en-US">
                <a:cs typeface="Times New Roman" panose="02020603050405020304" pitchFamily="18" charset="0"/>
              </a:rPr>
              <a:t>Probability of this exact outcome = (1/2)</a:t>
            </a:r>
            <a:r>
              <a:rPr lang="en-US" altLang="en-US" baseline="30000">
                <a:latin typeface="Times" panose="02020603050405020304" pitchFamily="18" charset="0"/>
                <a:cs typeface="Times New Roman" panose="02020603050405020304" pitchFamily="18" charset="0"/>
              </a:rPr>
              <a:t>1</a:t>
            </a:r>
            <a:r>
              <a:rPr lang="en-US" altLang="en-US">
                <a:latin typeface="Times" panose="02020603050405020304" pitchFamily="18" charset="0"/>
                <a:cs typeface="Times New Roman" panose="02020603050405020304" pitchFamily="18" charset="0"/>
              </a:rPr>
              <a:t> </a:t>
            </a:r>
            <a:r>
              <a:rPr lang="en-US" altLang="en-US" i="1">
                <a:latin typeface="Times" panose="02020603050405020304" pitchFamily="18" charset="0"/>
                <a:cs typeface="Times New Roman" panose="02020603050405020304" pitchFamily="18" charset="0"/>
              </a:rPr>
              <a:t>x </a:t>
            </a:r>
            <a:r>
              <a:rPr lang="en-US" altLang="en-US">
                <a:cs typeface="Times New Roman" panose="02020603050405020304" pitchFamily="18" charset="0"/>
              </a:rPr>
              <a:t>(1/2)</a:t>
            </a:r>
            <a:r>
              <a:rPr lang="en-US" altLang="en-US" baseline="30000">
                <a:latin typeface="Times" panose="02020603050405020304" pitchFamily="18" charset="0"/>
                <a:cs typeface="Times New Roman" panose="02020603050405020304" pitchFamily="18" charset="0"/>
              </a:rPr>
              <a:t>3</a:t>
            </a:r>
            <a:r>
              <a:rPr lang="en-US" altLang="en-US">
                <a:latin typeface="Times" panose="02020603050405020304" pitchFamily="18" charset="0"/>
                <a:cs typeface="Times New Roman" panose="02020603050405020304" pitchFamily="18" charset="0"/>
              </a:rPr>
              <a:t> </a:t>
            </a:r>
            <a:r>
              <a:rPr lang="en-US" altLang="en-US" i="1">
                <a:latin typeface="Times" panose="02020603050405020304" pitchFamily="18" charset="0"/>
                <a:cs typeface="Times New Roman" panose="02020603050405020304" pitchFamily="18" charset="0"/>
              </a:rPr>
              <a:t>x</a:t>
            </a:r>
            <a:r>
              <a:rPr lang="en-US" altLang="en-US">
                <a:latin typeface="Times" panose="02020603050405020304" pitchFamily="18" charset="0"/>
                <a:cs typeface="Times New Roman" panose="02020603050405020304" pitchFamily="18" charset="0"/>
              </a:rPr>
              <a:t> </a:t>
            </a:r>
            <a:r>
              <a:rPr lang="en-US" altLang="en-US">
                <a:cs typeface="Times New Roman" panose="02020603050405020304" pitchFamily="18" charset="0"/>
              </a:rPr>
              <a:t>(1/2)</a:t>
            </a:r>
            <a:r>
              <a:rPr lang="en-US" altLang="en-US" baseline="30000">
                <a:latin typeface="Times" panose="02020603050405020304" pitchFamily="18" charset="0"/>
                <a:cs typeface="Times New Roman" panose="02020603050405020304" pitchFamily="18" charset="0"/>
              </a:rPr>
              <a:t>1  </a:t>
            </a:r>
            <a:r>
              <a:rPr lang="en-US" altLang="en-US">
                <a:cs typeface="Times New Roman" panose="02020603050405020304" pitchFamily="18" charset="0"/>
              </a:rPr>
              <a:t>=  (1/2)</a:t>
            </a:r>
            <a:r>
              <a:rPr lang="en-US" altLang="en-US" baseline="30000">
                <a:latin typeface="Times" panose="02020603050405020304" pitchFamily="18" charset="0"/>
                <a:cs typeface="Times New Roman" panose="02020603050405020304" pitchFamily="18" charset="0"/>
              </a:rPr>
              <a:t>3</a:t>
            </a:r>
            <a:r>
              <a:rPr lang="en-US" altLang="en-US">
                <a:latin typeface="Times" panose="02020603050405020304" pitchFamily="18" charset="0"/>
                <a:cs typeface="Times New Roman" panose="02020603050405020304" pitchFamily="18" charset="0"/>
              </a:rPr>
              <a:t> </a:t>
            </a:r>
            <a:r>
              <a:rPr lang="en-US" altLang="en-US" i="1">
                <a:latin typeface="Times" panose="02020603050405020304" pitchFamily="18" charset="0"/>
                <a:cs typeface="Times New Roman" panose="02020603050405020304" pitchFamily="18" charset="0"/>
              </a:rPr>
              <a:t>x</a:t>
            </a:r>
            <a:r>
              <a:rPr lang="en-US" altLang="en-US">
                <a:latin typeface="Times" panose="02020603050405020304" pitchFamily="18" charset="0"/>
                <a:cs typeface="Times New Roman" panose="02020603050405020304" pitchFamily="18" charset="0"/>
              </a:rPr>
              <a:t> </a:t>
            </a:r>
            <a:r>
              <a:rPr lang="en-US" altLang="en-US">
                <a:cs typeface="Times New Roman" panose="02020603050405020304" pitchFamily="18" charset="0"/>
              </a:rPr>
              <a:t>(1/2)</a:t>
            </a:r>
            <a:r>
              <a:rPr lang="en-US" altLang="en-US" baseline="30000">
                <a:latin typeface="Times" panose="02020603050405020304" pitchFamily="18" charset="0"/>
                <a:cs typeface="Times New Roman" panose="02020603050405020304" pitchFamily="18" charset="0"/>
              </a:rPr>
              <a:t>2</a:t>
            </a:r>
            <a:endParaRPr lang="en-US" altLang="en-US">
              <a:cs typeface="Times New Roman" panose="02020603050405020304" pitchFamily="18" charset="0"/>
            </a:endParaRPr>
          </a:p>
          <a:p>
            <a:pPr>
              <a:lnSpc>
                <a:spcPct val="90000"/>
              </a:lnSpc>
            </a:pPr>
            <a:endParaRPr lang="en-US" altLang="en-US"/>
          </a:p>
        </p:txBody>
      </p:sp>
    </p:spTree>
    <p:extLst>
      <p:ext uri="{BB962C8B-B14F-4D97-AF65-F5344CB8AC3E}">
        <p14:creationId xmlns:p14="http://schemas.microsoft.com/office/powerpoint/2010/main" val="2064127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1">
                                            <p:txEl>
                                              <p:pRg st="1" end="1"/>
                                            </p:txEl>
                                          </p:spTgt>
                                        </p:tgtEl>
                                        <p:attrNameLst>
                                          <p:attrName>style.visibility</p:attrName>
                                        </p:attrNameLst>
                                      </p:cBhvr>
                                      <p:to>
                                        <p:strVal val="visible"/>
                                      </p:to>
                                    </p:set>
                                    <p:anim calcmode="lin" valueType="num">
                                      <p:cBhvr additive="base">
                                        <p:cTn id="13" dur="500" fill="hold"/>
                                        <p:tgtEl>
                                          <p:spTgt spid="165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5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5891">
                                            <p:txEl>
                                              <p:pRg st="3" end="3"/>
                                            </p:txEl>
                                          </p:spTgt>
                                        </p:tgtEl>
                                        <p:attrNameLst>
                                          <p:attrName>style.visibility</p:attrName>
                                        </p:attrNameLst>
                                      </p:cBhvr>
                                      <p:to>
                                        <p:strVal val="visible"/>
                                      </p:to>
                                    </p:set>
                                    <p:anim calcmode="lin" valueType="num">
                                      <p:cBhvr additive="base">
                                        <p:cTn id="19" dur="500" fill="hold"/>
                                        <p:tgtEl>
                                          <p:spTgt spid="16589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5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5891">
                                            <p:txEl>
                                              <p:pRg st="4" end="4"/>
                                            </p:txEl>
                                          </p:spTgt>
                                        </p:tgtEl>
                                        <p:attrNameLst>
                                          <p:attrName>style.visibility</p:attrName>
                                        </p:attrNameLst>
                                      </p:cBhvr>
                                      <p:to>
                                        <p:strVal val="visible"/>
                                      </p:to>
                                    </p:set>
                                    <p:anim calcmode="lin" valueType="num">
                                      <p:cBhvr additive="base">
                                        <p:cTn id="25" dur="500" fill="hold"/>
                                        <p:tgtEl>
                                          <p:spTgt spid="16589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58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5891">
                                            <p:txEl>
                                              <p:pRg st="6" end="6"/>
                                            </p:txEl>
                                          </p:spTgt>
                                        </p:tgtEl>
                                        <p:attrNameLst>
                                          <p:attrName>style.visibility</p:attrName>
                                        </p:attrNameLst>
                                      </p:cBhvr>
                                      <p:to>
                                        <p:strVal val="visible"/>
                                      </p:to>
                                    </p:set>
                                    <p:anim calcmode="lin" valueType="num">
                                      <p:cBhvr additive="base">
                                        <p:cTn id="31" dur="500" fill="hold"/>
                                        <p:tgtEl>
                                          <p:spTgt spid="165891">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58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5891">
                                            <p:txEl>
                                              <p:pRg st="7" end="7"/>
                                            </p:txEl>
                                          </p:spTgt>
                                        </p:tgtEl>
                                        <p:attrNameLst>
                                          <p:attrName>style.visibility</p:attrName>
                                        </p:attrNameLst>
                                      </p:cBhvr>
                                      <p:to>
                                        <p:strVal val="visible"/>
                                      </p:to>
                                    </p:set>
                                    <p:anim calcmode="lin" valueType="num">
                                      <p:cBhvr additive="base">
                                        <p:cTn id="37" dur="500" fill="hold"/>
                                        <p:tgtEl>
                                          <p:spTgt spid="16589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589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2059</TotalTime>
  <Words>2520</Words>
  <Application>Microsoft Office PowerPoint</Application>
  <PresentationFormat>Widescreen</PresentationFormat>
  <Paragraphs>425</Paragraphs>
  <Slides>56</Slides>
  <Notes>0</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4</vt:i4>
      </vt:variant>
      <vt:variant>
        <vt:lpstr>Slide Titles</vt:lpstr>
      </vt:variant>
      <vt:variant>
        <vt:i4>56</vt:i4>
      </vt:variant>
    </vt:vector>
  </HeadingPairs>
  <TitlesOfParts>
    <vt:vector size="75" baseType="lpstr">
      <vt:lpstr>Arial Unicode MS</vt:lpstr>
      <vt:lpstr>Arial</vt:lpstr>
      <vt:lpstr>Calibri</vt:lpstr>
      <vt:lpstr>Calibri Light</vt:lpstr>
      <vt:lpstr>Cambria</vt:lpstr>
      <vt:lpstr>Casper</vt:lpstr>
      <vt:lpstr>Karla</vt:lpstr>
      <vt:lpstr>Segoe UI</vt:lpstr>
      <vt:lpstr>Symbol</vt:lpstr>
      <vt:lpstr>Tahoma</vt:lpstr>
      <vt:lpstr>Times</vt:lpstr>
      <vt:lpstr>Times New Roman</vt:lpstr>
      <vt:lpstr>Wingdings</vt:lpstr>
      <vt:lpstr>Unit 2.1</vt:lpstr>
      <vt:lpstr>Contents Slide Master</vt:lpstr>
      <vt:lpstr>CorelDRAW</vt:lpstr>
      <vt:lpstr>Equation</vt:lpstr>
      <vt:lpstr>Equation.3</vt:lpstr>
      <vt:lpstr>Document</vt:lpstr>
      <vt:lpstr>PowerPoint Presentation</vt:lpstr>
      <vt:lpstr>Statistics for Data Science : Course Objectives</vt:lpstr>
      <vt:lpstr>COURSE OUTCOMES</vt:lpstr>
      <vt:lpstr>Unit-2 Syllabus</vt:lpstr>
      <vt:lpstr>SUGGESTIVE READINGS</vt:lpstr>
      <vt:lpstr>Examples of discrete probability distributions:</vt:lpstr>
      <vt:lpstr>Binomial Probability Distribution</vt:lpstr>
      <vt:lpstr>Binomial example</vt:lpstr>
      <vt:lpstr>Binomial distribution</vt:lpstr>
      <vt:lpstr>Binomial distribution</vt:lpstr>
      <vt:lpstr>PowerPoint Presentation</vt:lpstr>
      <vt:lpstr>PowerPoint Presentation</vt:lpstr>
      <vt:lpstr>Binomial distribution function: X= the number of heads tossed in 5 coin tosses</vt:lpstr>
      <vt:lpstr>Example 2</vt:lpstr>
      <vt:lpstr>Solution:</vt:lpstr>
      <vt:lpstr>Binomial distribution, generally</vt:lpstr>
      <vt:lpstr>Definitions: Binomial</vt:lpstr>
      <vt:lpstr>Definitions: Bernouilli</vt:lpstr>
      <vt:lpstr>Binomial distribution: example</vt:lpstr>
      <vt:lpstr>Binomial distribution: example</vt:lpstr>
      <vt:lpstr>**All probability distributions are characterized by an expected value and a variance:</vt:lpstr>
      <vt:lpstr>Characteristics of Bernouilli distribution</vt:lpstr>
      <vt:lpstr>Variance Proof (optional!)</vt:lpstr>
      <vt:lpstr>Recall coin toss example</vt:lpstr>
      <vt:lpstr>Things that follow a binomial distribution…</vt:lpstr>
      <vt:lpstr>Practice problems</vt:lpstr>
      <vt:lpstr>Answer</vt:lpstr>
      <vt:lpstr>Answer</vt:lpstr>
      <vt:lpstr>A brief distraction: Pascal’s Triangle Trick </vt:lpstr>
      <vt:lpstr>Pascal’s Triangle</vt:lpstr>
      <vt:lpstr>Same coefficients for X~Bin(5,p) </vt:lpstr>
      <vt:lpstr>Relationship between binomial probability distribution and binomial expansion</vt:lpstr>
      <vt:lpstr>Practice problems</vt:lpstr>
      <vt:lpstr>Answer</vt:lpstr>
      <vt:lpstr>Answer, continued</vt:lpstr>
      <vt:lpstr>Answer, continued</vt:lpstr>
      <vt:lpstr>Practice problem</vt:lpstr>
      <vt:lpstr>Answer</vt:lpstr>
      <vt:lpstr>Multinomial distribution  (beyond the scope of this course)</vt:lpstr>
      <vt:lpstr>Multinomial example</vt:lpstr>
      <vt:lpstr>Introduction to the Poisson Distribution </vt:lpstr>
      <vt:lpstr>Poisson Mean and Variance</vt:lpstr>
      <vt:lpstr>  Poisson Distribution, example</vt:lpstr>
      <vt:lpstr>Example</vt:lpstr>
      <vt:lpstr>Poisson Probability table</vt:lpstr>
      <vt:lpstr>Example: Poisson distribution</vt:lpstr>
      <vt:lpstr>more on Poisson…</vt:lpstr>
      <vt:lpstr>Example</vt:lpstr>
      <vt:lpstr>Practice problems</vt:lpstr>
      <vt:lpstr>Answer</vt:lpstr>
      <vt:lpstr>Calculating probabilities in SAS</vt:lpstr>
      <vt:lpstr>SAS examples</vt:lpstr>
      <vt:lpstr>EXAMPLES</vt:lpstr>
      <vt:lpstr>Examples when assumptions do not hold</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Microsoft account</cp:lastModifiedBy>
  <cp:revision>44</cp:revision>
  <dcterms:created xsi:type="dcterms:W3CDTF">2020-06-09T06:07:05Z</dcterms:created>
  <dcterms:modified xsi:type="dcterms:W3CDTF">2024-06-07T09:59:52Z</dcterms:modified>
</cp:coreProperties>
</file>