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67"/>
  </p:notesMasterIdLst>
  <p:handoutMasterIdLst>
    <p:handoutMasterId r:id="rId68"/>
  </p:handoutMasterIdLst>
  <p:sldIdLst>
    <p:sldId id="460" r:id="rId3"/>
    <p:sldId id="461" r:id="rId4"/>
    <p:sldId id="462" r:id="rId5"/>
    <p:sldId id="463" r:id="rId6"/>
    <p:sldId id="464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09" r:id="rId38"/>
    <p:sldId id="610" r:id="rId39"/>
    <p:sldId id="611" r:id="rId40"/>
    <p:sldId id="612" r:id="rId41"/>
    <p:sldId id="613" r:id="rId42"/>
    <p:sldId id="614" r:id="rId43"/>
    <p:sldId id="615" r:id="rId44"/>
    <p:sldId id="616" r:id="rId45"/>
    <p:sldId id="617" r:id="rId46"/>
    <p:sldId id="618" r:id="rId47"/>
    <p:sldId id="619" r:id="rId48"/>
    <p:sldId id="620" r:id="rId49"/>
    <p:sldId id="621" r:id="rId50"/>
    <p:sldId id="622" r:id="rId51"/>
    <p:sldId id="623" r:id="rId52"/>
    <p:sldId id="624" r:id="rId53"/>
    <p:sldId id="625" r:id="rId54"/>
    <p:sldId id="626" r:id="rId55"/>
    <p:sldId id="627" r:id="rId56"/>
    <p:sldId id="628" r:id="rId57"/>
    <p:sldId id="629" r:id="rId58"/>
    <p:sldId id="630" r:id="rId59"/>
    <p:sldId id="631" r:id="rId60"/>
    <p:sldId id="632" r:id="rId61"/>
    <p:sldId id="633" r:id="rId62"/>
    <p:sldId id="634" r:id="rId63"/>
    <p:sldId id="635" r:id="rId64"/>
    <p:sldId id="488" r:id="rId65"/>
    <p:sldId id="48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1C447-407E-46CC-8885-410E2AC64F8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90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C101D-2A43-4ED9-8BBD-C0650376A2A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71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14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2AFB7-E81B-4A9B-80B7-1142605BA38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7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58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0B4D5-8E42-4C5B-BF6E-38CF25B8CC4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5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28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99A63-BE63-434F-8D09-4B49FA24D1B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3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943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49CEB-06F1-4E39-982B-2C9FE0E0826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77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451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E55DD-3AD2-4ED1-BFEF-4E0939D9536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86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29777-E48F-4588-B899-25DC831C30A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1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98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608AF-061B-4076-A020-CD0D7A7095E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3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431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603F9-27E8-4C5A-AC82-EB23BDD5D6E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02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759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0AE90-33D1-4E26-9C4C-623DC0D5451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4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99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E30A0-42A2-4FAF-9DF4-16B5A8CCD44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47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24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BB9F4-8E1E-4102-A996-40F9AA98E2B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70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53F2E-D751-428E-BF78-95468855992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88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72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0BAA6-82A8-40A1-AD4B-6832949916A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08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r>
              <a:rPr lang="en-US" altLang="en-US"/>
              <a:t>SAY: within 1 standard deviation either way of the mean</a:t>
            </a:r>
          </a:p>
          <a:p>
            <a:endParaRPr lang="en-US" altLang="en-US"/>
          </a:p>
          <a:p>
            <a:r>
              <a:rPr lang="en-US" altLang="en-US"/>
              <a:t>within 2 standard deviations of the mean</a:t>
            </a:r>
          </a:p>
          <a:p>
            <a:endParaRPr lang="en-US" altLang="en-US"/>
          </a:p>
          <a:p>
            <a:r>
              <a:rPr lang="en-US" altLang="en-US"/>
              <a:t>within 3 standard deviations either way of the mean</a:t>
            </a:r>
          </a:p>
          <a:p>
            <a:endParaRPr lang="en-US" altLang="en-US"/>
          </a:p>
          <a:p>
            <a:r>
              <a:rPr lang="en-US" altLang="en-US"/>
              <a:t>WORKS FOR ALL NORMAL CURVES NO MATTER HOW SKINNY OR FAT</a:t>
            </a:r>
          </a:p>
        </p:txBody>
      </p:sp>
    </p:spTree>
    <p:extLst>
      <p:ext uri="{BB962C8B-B14F-4D97-AF65-F5344CB8AC3E}">
        <p14:creationId xmlns:p14="http://schemas.microsoft.com/office/powerpoint/2010/main" val="122656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E2924-4488-44B1-86F2-530A7615A31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61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44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BE9A8-9AE5-4251-A918-F440C9A8392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3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45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9B92B-7C11-4A3C-B822-9CCA4B8FA76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52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91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2FA85-DF58-4920-8B12-D535FB1BB31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7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86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37CD7-0465-4568-A39D-14B9BFA83DF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9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11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5484A99-161A-4AD0-8720-40DB6B921E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88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2413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283201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8653464" y="5311776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1582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6807201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8093" y="2376763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1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8894764" y="4857751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4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139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39889" y="5046664"/>
            <a:ext cx="48228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1799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22-23</a:t>
            </a:r>
            <a:endParaRPr lang="en-US" sz="17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80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IN" sz="180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1988" y="2100264"/>
            <a:ext cx="8324850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 smtClean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23CSH-233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1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distribution is defined by its mean and standard dev.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E(X)=</a:t>
            </a:r>
            <a:r>
              <a:rPr lang="en-US" altLang="en-US">
                <a:sym typeface="Symbol" panose="05050102010706020507" pitchFamily="18" charset="2"/>
              </a:rPr>
              <a:t></a:t>
            </a:r>
            <a:r>
              <a:rPr lang="en-US" altLang="en-US"/>
              <a:t> =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Var(X)=</a:t>
            </a:r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 baseline="30000"/>
              <a:t>2  </a:t>
            </a:r>
            <a:r>
              <a:rPr lang="en-US" altLang="en-US"/>
              <a:t>=	     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Standard Deviation(X)=</a:t>
            </a:r>
            <a:r>
              <a:rPr lang="en-US" altLang="en-US">
                <a:sym typeface="Symbol" panose="05050102010706020507" pitchFamily="18" charset="2"/>
              </a:rPr>
              <a:t></a:t>
            </a:r>
          </a:p>
        </p:txBody>
      </p:sp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2514600" cy="876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46794" name="Group 10"/>
          <p:cNvGrpSpPr>
            <a:grpSpLocks/>
          </p:cNvGrpSpPr>
          <p:nvPr/>
        </p:nvGrpSpPr>
        <p:grpSpPr bwMode="auto">
          <a:xfrm>
            <a:off x="5334000" y="3581400"/>
            <a:ext cx="4495800" cy="990600"/>
            <a:chOff x="2304" y="2208"/>
            <a:chExt cx="3072" cy="809"/>
          </a:xfrm>
        </p:grpSpPr>
        <p:pic>
          <p:nvPicPr>
            <p:cNvPr id="24678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208"/>
              <a:ext cx="3072" cy="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46793" name="Rectangle 9"/>
            <p:cNvSpPr>
              <a:spLocks noChangeArrowheads="1"/>
            </p:cNvSpPr>
            <p:nvPr/>
          </p:nvSpPr>
          <p:spPr bwMode="auto">
            <a:xfrm>
              <a:off x="2304" y="2448"/>
              <a:ext cx="144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5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8839200" cy="1295400"/>
          </a:xfrm>
        </p:spPr>
        <p:txBody>
          <a:bodyPr>
            <a:normAutofit fontScale="90000"/>
          </a:bodyPr>
          <a:lstStyle/>
          <a:p>
            <a:pPr defTabSz="852488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**The beauty of the normal curve: </a:t>
            </a:r>
            <a:b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4476750" y="321468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5505450" y="32385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4752975" y="300513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5410200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5453063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5453063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5453063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5243513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4862513" y="2657476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4862513" y="2657476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47821" name="Rectangle 13"/>
          <p:cNvSpPr>
            <a:spLocks noChangeArrowheads="1"/>
          </p:cNvSpPr>
          <p:nvPr/>
        </p:nvSpPr>
        <p:spPr bwMode="auto">
          <a:xfrm>
            <a:off x="2057400" y="2362201"/>
            <a:ext cx="83058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 matter what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are, the area between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about 68%; the area between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about 95%; and the area between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about 99.7%.  Almost all values fall within 3 standard deviations. </a:t>
            </a:r>
          </a:p>
        </p:txBody>
      </p:sp>
    </p:spTree>
    <p:extLst>
      <p:ext uri="{BB962C8B-B14F-4D97-AF65-F5344CB8AC3E}">
        <p14:creationId xmlns:p14="http://schemas.microsoft.com/office/powerpoint/2010/main" val="41666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68-95-99.7 Rule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49859" name="Picture 3" descr="norm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1"/>
            <a:ext cx="8229600" cy="50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5410200" y="3124200"/>
            <a:ext cx="1447800" cy="990600"/>
            <a:chOff x="2448" y="1968"/>
            <a:chExt cx="912" cy="624"/>
          </a:xfrm>
        </p:grpSpPr>
        <p:sp>
          <p:nvSpPr>
            <p:cNvPr id="249861" name="Line 5"/>
            <p:cNvSpPr>
              <a:spLocks noChangeShapeType="1"/>
            </p:cNvSpPr>
            <p:nvPr/>
          </p:nvSpPr>
          <p:spPr bwMode="auto">
            <a:xfrm flipH="1">
              <a:off x="2496" y="25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2" name="Line 6"/>
            <p:cNvSpPr>
              <a:spLocks noChangeShapeType="1"/>
            </p:cNvSpPr>
            <p:nvPr/>
          </p:nvSpPr>
          <p:spPr bwMode="auto">
            <a:xfrm>
              <a:off x="2928" y="25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3" name="Text Box 7"/>
            <p:cNvSpPr txBox="1">
              <a:spLocks noChangeArrowheads="1"/>
            </p:cNvSpPr>
            <p:nvPr/>
          </p:nvSpPr>
          <p:spPr bwMode="auto">
            <a:xfrm>
              <a:off x="2448" y="1968"/>
              <a:ext cx="912" cy="49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68% of the data</a:t>
              </a:r>
            </a:p>
          </p:txBody>
        </p:sp>
      </p:grp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1905000" y="5943600"/>
            <a:ext cx="84582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2057400" y="1600200"/>
            <a:ext cx="5334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pSp>
        <p:nvGrpSpPr>
          <p:cNvPr id="249866" name="Group 10"/>
          <p:cNvGrpSpPr>
            <a:grpSpLocks/>
          </p:cNvGrpSpPr>
          <p:nvPr/>
        </p:nvGrpSpPr>
        <p:grpSpPr bwMode="auto">
          <a:xfrm>
            <a:off x="4648200" y="4572005"/>
            <a:ext cx="3035300" cy="415926"/>
            <a:chOff x="1968" y="2880"/>
            <a:chExt cx="1912" cy="262"/>
          </a:xfrm>
        </p:grpSpPr>
        <p:sp>
          <p:nvSpPr>
            <p:cNvPr id="249867" name="Line 11"/>
            <p:cNvSpPr>
              <a:spLocks noChangeShapeType="1"/>
            </p:cNvSpPr>
            <p:nvPr/>
          </p:nvSpPr>
          <p:spPr bwMode="auto">
            <a:xfrm flipH="1">
              <a:off x="1968" y="3120"/>
              <a:ext cx="10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8" name="Line 12"/>
            <p:cNvSpPr>
              <a:spLocks noChangeShapeType="1"/>
            </p:cNvSpPr>
            <p:nvPr/>
          </p:nvSpPr>
          <p:spPr bwMode="auto">
            <a:xfrm>
              <a:off x="3024" y="3120"/>
              <a:ext cx="8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9" name="Text Box 13"/>
            <p:cNvSpPr txBox="1">
              <a:spLocks noChangeArrowheads="1"/>
            </p:cNvSpPr>
            <p:nvPr/>
          </p:nvSpPr>
          <p:spPr bwMode="auto">
            <a:xfrm>
              <a:off x="2236" y="2880"/>
              <a:ext cx="1429" cy="26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95% of the data</a:t>
              </a:r>
            </a:p>
          </p:txBody>
        </p:sp>
      </p:grpSp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3505200" y="5334006"/>
            <a:ext cx="5105400" cy="415926"/>
            <a:chOff x="1248" y="3360"/>
            <a:chExt cx="3216" cy="262"/>
          </a:xfrm>
        </p:grpSpPr>
        <p:sp>
          <p:nvSpPr>
            <p:cNvPr id="249871" name="Line 15"/>
            <p:cNvSpPr>
              <a:spLocks noChangeShapeType="1"/>
            </p:cNvSpPr>
            <p:nvPr/>
          </p:nvSpPr>
          <p:spPr bwMode="auto">
            <a:xfrm flipH="1">
              <a:off x="1248" y="3600"/>
              <a:ext cx="18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72" name="Line 16"/>
            <p:cNvSpPr>
              <a:spLocks noChangeShapeType="1"/>
            </p:cNvSpPr>
            <p:nvPr/>
          </p:nvSpPr>
          <p:spPr bwMode="auto">
            <a:xfrm>
              <a:off x="3072" y="3600"/>
              <a:ext cx="13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73" name="Text Box 17"/>
            <p:cNvSpPr txBox="1">
              <a:spLocks noChangeArrowheads="1"/>
            </p:cNvSpPr>
            <p:nvPr/>
          </p:nvSpPr>
          <p:spPr bwMode="auto">
            <a:xfrm>
              <a:off x="1968" y="3360"/>
              <a:ext cx="1920" cy="26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99.7% of the data</a:t>
              </a:r>
            </a:p>
          </p:txBody>
        </p:sp>
      </p:grpSp>
      <p:sp>
        <p:nvSpPr>
          <p:cNvPr id="249874" name="Rectangle 18"/>
          <p:cNvSpPr>
            <a:spLocks noChangeArrowheads="1"/>
          </p:cNvSpPr>
          <p:nvPr/>
        </p:nvSpPr>
        <p:spPr bwMode="auto">
          <a:xfrm>
            <a:off x="2057400" y="5791200"/>
            <a:ext cx="5334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68-95-99.7 Rule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in Math terms…</a:t>
            </a:r>
          </a:p>
        </p:txBody>
      </p:sp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3573464" y="2109789"/>
          <a:ext cx="4816475" cy="401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Equation" r:id="rId3" imgW="1815840" imgH="1511280" progId="Equation.3">
                  <p:embed/>
                </p:oleObj>
              </mc:Choice>
              <mc:Fallback>
                <p:oleObj name="Equation" r:id="rId3" imgW="181584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4" y="2109789"/>
                        <a:ext cx="4816475" cy="401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8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371600"/>
            <a:ext cx="8229600" cy="1143000"/>
          </a:xfrm>
        </p:spPr>
        <p:txBody>
          <a:bodyPr>
            <a:normAutofit fontScale="90000"/>
          </a:bodyPr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How good is rule for real data?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3429000"/>
            <a:ext cx="7772400" cy="1752600"/>
          </a:xfrm>
        </p:spPr>
        <p:txBody>
          <a:bodyPr/>
          <a:lstStyle/>
          <a:p>
            <a:pPr algn="l" defTabSz="852488"/>
            <a:r>
              <a:rPr lang="en-US" altLang="en-US">
                <a:latin typeface="Times New Roman" panose="02020603050405020304" pitchFamily="18" charset="0"/>
              </a:rPr>
              <a:t>Check some example data:</a:t>
            </a:r>
          </a:p>
          <a:p>
            <a:pPr algn="l" defTabSz="852488"/>
            <a:r>
              <a:rPr lang="en-US" altLang="en-US">
                <a:latin typeface="Times New Roman" panose="02020603050405020304" pitchFamily="18" charset="0"/>
              </a:rPr>
              <a:t>The mean of the weight of the women = 127.8</a:t>
            </a:r>
          </a:p>
          <a:p>
            <a:pPr algn="l" defTabSz="852488"/>
            <a:r>
              <a:rPr lang="en-US" altLang="en-US">
                <a:latin typeface="Times New Roman" panose="02020603050405020304" pitchFamily="18" charset="0"/>
              </a:rPr>
              <a:t>The standard deviation (SD) = 15.5</a:t>
            </a:r>
          </a:p>
        </p:txBody>
      </p:sp>
    </p:spTree>
    <p:extLst>
      <p:ext uri="{BB962C8B-B14F-4D97-AF65-F5344CB8AC3E}">
        <p14:creationId xmlns:p14="http://schemas.microsoft.com/office/powerpoint/2010/main" val="303007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905000" y="1600200"/>
            <a:ext cx="8229600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aphicFrame>
        <p:nvGraphicFramePr>
          <p:cNvPr id="26214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524001" y="2362201"/>
          <a:ext cx="9104313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Document" r:id="rId5" imgW="6058080" imgH="2459160" progId="Word.Document.8">
                  <p:embed/>
                </p:oleObj>
              </mc:Choice>
              <mc:Fallback>
                <p:oleObj name="Document" r:id="rId5" imgW="6058080" imgH="2459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362201"/>
                        <a:ext cx="9104313" cy="369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Line 4"/>
          <p:cNvSpPr>
            <a:spLocks noChangeShapeType="1"/>
          </p:cNvSpPr>
          <p:nvPr/>
        </p:nvSpPr>
        <p:spPr bwMode="auto">
          <a:xfrm>
            <a:off x="6553200" y="1981200"/>
            <a:ext cx="0" cy="34290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6248400" y="1600200"/>
            <a:ext cx="990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127.8</a:t>
            </a:r>
          </a:p>
        </p:txBody>
      </p:sp>
      <p:grpSp>
        <p:nvGrpSpPr>
          <p:cNvPr id="262150" name="Group 6"/>
          <p:cNvGrpSpPr>
            <a:grpSpLocks/>
          </p:cNvGrpSpPr>
          <p:nvPr/>
        </p:nvGrpSpPr>
        <p:grpSpPr bwMode="auto">
          <a:xfrm>
            <a:off x="6553200" y="1600200"/>
            <a:ext cx="1676400" cy="3886200"/>
            <a:chOff x="3168" y="1008"/>
            <a:chExt cx="1056" cy="2448"/>
          </a:xfrm>
        </p:grpSpPr>
        <p:sp>
          <p:nvSpPr>
            <p:cNvPr id="262151" name="Text Box 7"/>
            <p:cNvSpPr txBox="1">
              <a:spLocks noChangeArrowheads="1"/>
            </p:cNvSpPr>
            <p:nvPr/>
          </p:nvSpPr>
          <p:spPr bwMode="auto">
            <a:xfrm>
              <a:off x="3600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143.3</a:t>
              </a:r>
            </a:p>
          </p:txBody>
        </p:sp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3168" y="1248"/>
              <a:ext cx="672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grpSp>
        <p:nvGrpSpPr>
          <p:cNvPr id="262153" name="Group 9"/>
          <p:cNvGrpSpPr>
            <a:grpSpLocks/>
          </p:cNvGrpSpPr>
          <p:nvPr/>
        </p:nvGrpSpPr>
        <p:grpSpPr bwMode="auto">
          <a:xfrm>
            <a:off x="5029200" y="1600200"/>
            <a:ext cx="1524000" cy="3886200"/>
            <a:chOff x="2208" y="1008"/>
            <a:chExt cx="960" cy="2448"/>
          </a:xfrm>
        </p:grpSpPr>
        <p:sp>
          <p:nvSpPr>
            <p:cNvPr id="262154" name="Text Box 10"/>
            <p:cNvSpPr txBox="1">
              <a:spLocks noChangeArrowheads="1"/>
            </p:cNvSpPr>
            <p:nvPr/>
          </p:nvSpPr>
          <p:spPr bwMode="auto">
            <a:xfrm>
              <a:off x="2208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112.3</a:t>
              </a:r>
            </a:p>
          </p:txBody>
        </p:sp>
        <p:sp>
          <p:nvSpPr>
            <p:cNvPr id="262155" name="Rectangle 11"/>
            <p:cNvSpPr>
              <a:spLocks noChangeArrowheads="1"/>
            </p:cNvSpPr>
            <p:nvPr/>
          </p:nvSpPr>
          <p:spPr bwMode="auto">
            <a:xfrm>
              <a:off x="2496" y="1248"/>
              <a:ext cx="672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3200400" y="381001"/>
            <a:ext cx="6629400" cy="8175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68%  of  120 = .68x120 = ~ 82 runners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 fact, 79 runners fall within 1-SD (15.5 lbs) of the mean.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2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2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6" grpId="0" build="p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905000" y="1600200"/>
            <a:ext cx="8229600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aphicFrame>
        <p:nvGraphicFramePr>
          <p:cNvPr id="264195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524001" y="2362201"/>
          <a:ext cx="9104313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Document" r:id="rId4" imgW="6058080" imgH="2459160" progId="Word.Document.8">
                  <p:embed/>
                </p:oleObj>
              </mc:Choice>
              <mc:Fallback>
                <p:oleObj name="Document" r:id="rId4" imgW="6058080" imgH="2459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362201"/>
                        <a:ext cx="9104313" cy="369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6" name="Line 4"/>
          <p:cNvSpPr>
            <a:spLocks noChangeShapeType="1"/>
          </p:cNvSpPr>
          <p:nvPr/>
        </p:nvSpPr>
        <p:spPr bwMode="auto">
          <a:xfrm>
            <a:off x="6553200" y="1981200"/>
            <a:ext cx="0" cy="34290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6248400" y="1600200"/>
            <a:ext cx="990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127.8</a:t>
            </a:r>
          </a:p>
        </p:txBody>
      </p:sp>
      <p:grpSp>
        <p:nvGrpSpPr>
          <p:cNvPr id="264198" name="Group 6"/>
          <p:cNvGrpSpPr>
            <a:grpSpLocks/>
          </p:cNvGrpSpPr>
          <p:nvPr/>
        </p:nvGrpSpPr>
        <p:grpSpPr bwMode="auto">
          <a:xfrm>
            <a:off x="4114800" y="1600200"/>
            <a:ext cx="2438400" cy="3886200"/>
            <a:chOff x="1632" y="1008"/>
            <a:chExt cx="1536" cy="2448"/>
          </a:xfrm>
        </p:grpSpPr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1632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96.8</a:t>
              </a:r>
            </a:p>
          </p:txBody>
        </p:sp>
        <p:sp>
          <p:nvSpPr>
            <p:cNvPr id="264200" name="Rectangle 8"/>
            <p:cNvSpPr>
              <a:spLocks noChangeArrowheads="1"/>
            </p:cNvSpPr>
            <p:nvPr/>
          </p:nvSpPr>
          <p:spPr bwMode="auto">
            <a:xfrm>
              <a:off x="1872" y="1248"/>
              <a:ext cx="1296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3733800" y="304801"/>
            <a:ext cx="5715000" cy="8175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95%  of  120 = .95 x 120 = ~ 114 runners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 fact, 115 runners fall within 2-SD’s of the mean.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4202" name="Group 10"/>
          <p:cNvGrpSpPr>
            <a:grpSpLocks/>
          </p:cNvGrpSpPr>
          <p:nvPr/>
        </p:nvGrpSpPr>
        <p:grpSpPr bwMode="auto">
          <a:xfrm>
            <a:off x="6553200" y="1600200"/>
            <a:ext cx="2743200" cy="3886200"/>
            <a:chOff x="3168" y="1008"/>
            <a:chExt cx="1728" cy="2448"/>
          </a:xfrm>
        </p:grpSpPr>
        <p:sp>
          <p:nvSpPr>
            <p:cNvPr id="264203" name="Text Box 11"/>
            <p:cNvSpPr txBox="1">
              <a:spLocks noChangeArrowheads="1"/>
            </p:cNvSpPr>
            <p:nvPr/>
          </p:nvSpPr>
          <p:spPr bwMode="auto">
            <a:xfrm>
              <a:off x="4272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158.8</a:t>
              </a:r>
            </a:p>
          </p:txBody>
        </p:sp>
        <p:sp>
          <p:nvSpPr>
            <p:cNvPr id="264204" name="Rectangle 12"/>
            <p:cNvSpPr>
              <a:spLocks noChangeArrowheads="1"/>
            </p:cNvSpPr>
            <p:nvPr/>
          </p:nvSpPr>
          <p:spPr bwMode="auto">
            <a:xfrm>
              <a:off x="3168" y="1248"/>
              <a:ext cx="1344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1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2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2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905000" y="1600200"/>
            <a:ext cx="8229600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aphicFrame>
        <p:nvGraphicFramePr>
          <p:cNvPr id="266243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524001" y="2362201"/>
          <a:ext cx="9104313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Document" r:id="rId4" imgW="6058080" imgH="2459160" progId="Word.Document.8">
                  <p:embed/>
                </p:oleObj>
              </mc:Choice>
              <mc:Fallback>
                <p:oleObj name="Document" r:id="rId4" imgW="6058080" imgH="2459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362201"/>
                        <a:ext cx="9104313" cy="369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Line 4"/>
          <p:cNvSpPr>
            <a:spLocks noChangeShapeType="1"/>
          </p:cNvSpPr>
          <p:nvPr/>
        </p:nvSpPr>
        <p:spPr bwMode="auto">
          <a:xfrm>
            <a:off x="6553200" y="1981200"/>
            <a:ext cx="0" cy="34290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6248400" y="1600200"/>
            <a:ext cx="990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127.8</a:t>
            </a:r>
          </a:p>
        </p:txBody>
      </p:sp>
      <p:grpSp>
        <p:nvGrpSpPr>
          <p:cNvPr id="266246" name="Group 6"/>
          <p:cNvGrpSpPr>
            <a:grpSpLocks/>
          </p:cNvGrpSpPr>
          <p:nvPr/>
        </p:nvGrpSpPr>
        <p:grpSpPr bwMode="auto">
          <a:xfrm>
            <a:off x="2743200" y="1600200"/>
            <a:ext cx="3810000" cy="3886200"/>
            <a:chOff x="768" y="1008"/>
            <a:chExt cx="2400" cy="2448"/>
          </a:xfrm>
        </p:grpSpPr>
        <p:sp>
          <p:nvSpPr>
            <p:cNvPr id="266247" name="Text Box 7"/>
            <p:cNvSpPr txBox="1">
              <a:spLocks noChangeArrowheads="1"/>
            </p:cNvSpPr>
            <p:nvPr/>
          </p:nvSpPr>
          <p:spPr bwMode="auto">
            <a:xfrm>
              <a:off x="768" y="1008"/>
              <a:ext cx="975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81.3</a:t>
              </a:r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1143" y="1248"/>
              <a:ext cx="2025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3733800" y="304801"/>
            <a:ext cx="6019800" cy="8175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99.7%  of  120 = .997 x 120 = 119.6 runners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 fact, all 120 runners fall within 3-SD’s of the mean.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6553200" y="1600200"/>
            <a:ext cx="4343400" cy="3886200"/>
            <a:chOff x="3168" y="1008"/>
            <a:chExt cx="1728" cy="2448"/>
          </a:xfrm>
        </p:grpSpPr>
        <p:sp>
          <p:nvSpPr>
            <p:cNvPr id="266251" name="Text Box 11"/>
            <p:cNvSpPr txBox="1">
              <a:spLocks noChangeArrowheads="1"/>
            </p:cNvSpPr>
            <p:nvPr/>
          </p:nvSpPr>
          <p:spPr bwMode="auto">
            <a:xfrm>
              <a:off x="4272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174.3</a:t>
              </a:r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3168" y="1248"/>
              <a:ext cx="1344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3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9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828800"/>
            <a:ext cx="7772400" cy="41148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SAT scores roughly follows a normal distribution in the U.S. population of college-bound students (with range restricted to 200-800), and the average math SAT is 500 with a standard deviation of 50, then: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68% of students will have scores between 450 and 550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95% will be between 400 and 600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99.7% will be between 350 and 650</a:t>
            </a:r>
          </a:p>
        </p:txBody>
      </p:sp>
    </p:spTree>
    <p:extLst>
      <p:ext uri="{BB962C8B-B14F-4D97-AF65-F5344CB8AC3E}">
        <p14:creationId xmlns:p14="http://schemas.microsoft.com/office/powerpoint/2010/main" val="29417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pPr marL="320675" indent="-320675" defTabSz="852488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BUT…</a:t>
            </a:r>
          </a:p>
          <a:p>
            <a:pPr marL="320675" indent="-320675" defTabSz="852488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wanted to know the math SAT score corresponding to the 90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percentile (=90% of students are lower)?  </a:t>
            </a:r>
          </a:p>
          <a:p>
            <a:pPr marL="320675" indent="-320675" defTabSz="852488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P(X≤Q) = .90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5310188" y="322421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pSp>
        <p:nvGrpSpPr>
          <p:cNvPr id="270341" name="Group 5"/>
          <p:cNvGrpSpPr>
            <a:grpSpLocks/>
          </p:cNvGrpSpPr>
          <p:nvPr/>
        </p:nvGrpSpPr>
        <p:grpSpPr bwMode="auto">
          <a:xfrm>
            <a:off x="4572000" y="4572000"/>
            <a:ext cx="3657600" cy="1143000"/>
            <a:chOff x="2784" y="3264"/>
            <a:chExt cx="2304" cy="720"/>
          </a:xfrm>
        </p:grpSpPr>
        <p:sp>
          <p:nvSpPr>
            <p:cNvPr id="270342" name="Rectangle 6"/>
            <p:cNvSpPr>
              <a:spLocks noChangeArrowheads="1"/>
            </p:cNvSpPr>
            <p:nvPr/>
          </p:nvSpPr>
          <p:spPr bwMode="auto">
            <a:xfrm>
              <a:off x="2784" y="3264"/>
              <a:ext cx="2304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270343" name="Object 7"/>
            <p:cNvGraphicFramePr>
              <a:graphicFrameLocks noChangeAspect="1"/>
            </p:cNvGraphicFramePr>
            <p:nvPr/>
          </p:nvGraphicFramePr>
          <p:xfrm>
            <a:off x="2880" y="3363"/>
            <a:ext cx="1998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2" r:id="rId4" imgW="1854200" imgH="482600" progId="Equation.3">
                    <p:embed/>
                  </p:oleObj>
                </mc:Choice>
                <mc:Fallback>
                  <p:oleObj r:id="rId4" imgW="18542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363"/>
                          <a:ext cx="1998" cy="5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1981200" y="6019801"/>
            <a:ext cx="91440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Solve for Q?….Yikes!</a:t>
            </a:r>
          </a:p>
          <a:p>
            <a:endParaRPr lang="en-US" altLang="en-US" sz="4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  <p:bldP spid="27034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30188"/>
            <a:ext cx="7883525" cy="1014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7987" y="1244600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762000"/>
            <a:ext cx="7383463" cy="990600"/>
          </a:xfrm>
        </p:spPr>
        <p:txBody>
          <a:bodyPr>
            <a:normAutofit fontScale="90000"/>
          </a:bodyPr>
          <a:lstStyle/>
          <a:p>
            <a:pPr defTabSz="852488">
              <a:lnSpc>
                <a:spcPct val="80000"/>
              </a:lnSpc>
            </a:pPr>
            <a:r>
              <a:rPr lang="en-US" altLang="en-US"/>
              <a:t>The Standard Normal (Z):</a:t>
            </a:r>
            <a:br>
              <a:rPr lang="en-US" altLang="en-US"/>
            </a:br>
            <a:r>
              <a:rPr lang="en-US" altLang="en-US"/>
              <a:t>“Universal Currency”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931862"/>
          </a:xfrm>
        </p:spPr>
        <p:txBody>
          <a:bodyPr/>
          <a:lstStyle/>
          <a:p>
            <a:pPr marL="320675" indent="-320675" defTabSz="852488">
              <a:buNone/>
            </a:pPr>
            <a:r>
              <a:rPr lang="en-US" altLang="en-US"/>
              <a:t>The formula for the standardized normal probability density function is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5548313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86741" name="Object 21"/>
          <p:cNvGraphicFramePr>
            <a:graphicFrameLocks noChangeAspect="1"/>
          </p:cNvGraphicFramePr>
          <p:nvPr/>
        </p:nvGraphicFramePr>
        <p:xfrm>
          <a:off x="1752600" y="3276601"/>
          <a:ext cx="856615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Equation" r:id="rId4" imgW="2476440" imgH="457200" progId="Equation.3">
                  <p:embed/>
                </p:oleObj>
              </mc:Choice>
              <mc:Fallback>
                <p:oleObj name="Equation" r:id="rId4" imgW="2476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1"/>
                        <a:ext cx="8566150" cy="16176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1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10134600" cy="1524000"/>
          </a:xfrm>
        </p:spPr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Normal Distribution (Z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229600" cy="152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	All normal distributions can be converted into the standard normal curve by subtracting the mean and dividing by the standard deviation: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5462588" y="306228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pSp>
        <p:nvGrpSpPr>
          <p:cNvPr id="274437" name="Group 5"/>
          <p:cNvGrpSpPr>
            <a:grpSpLocks/>
          </p:cNvGrpSpPr>
          <p:nvPr/>
        </p:nvGrpSpPr>
        <p:grpSpPr bwMode="auto">
          <a:xfrm>
            <a:off x="4648200" y="3581400"/>
            <a:ext cx="2362200" cy="1219200"/>
            <a:chOff x="2160" y="1776"/>
            <a:chExt cx="1488" cy="768"/>
          </a:xfrm>
        </p:grpSpPr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2160" y="1776"/>
              <a:ext cx="1488" cy="7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274439" name="Object 7"/>
            <p:cNvGraphicFramePr>
              <a:graphicFrameLocks noChangeAspect="1"/>
            </p:cNvGraphicFramePr>
            <p:nvPr/>
          </p:nvGraphicFramePr>
          <p:xfrm>
            <a:off x="2352" y="1854"/>
            <a:ext cx="927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30" r:id="rId4" imgW="647700" imgH="368300" progId="Equation.3">
                    <p:embed/>
                  </p:oleObj>
                </mc:Choice>
                <mc:Fallback>
                  <p:oleObj r:id="rId4" imgW="6477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54"/>
                          <a:ext cx="927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2362200" y="5060950"/>
            <a:ext cx="87630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Somebody calculated all the integrals for the standard normal and put them in a table!  So we never have to integrate!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Even better, computers now do all the integration.</a:t>
            </a:r>
          </a:p>
        </p:txBody>
      </p:sp>
    </p:spTree>
    <p:extLst>
      <p:ext uri="{BB962C8B-B14F-4D97-AF65-F5344CB8AC3E}">
        <p14:creationId xmlns:p14="http://schemas.microsoft.com/office/powerpoint/2010/main" val="31451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  <p:bldP spid="27444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327026"/>
            <a:ext cx="7158038" cy="1236663"/>
          </a:xfrm>
        </p:spPr>
        <p:txBody>
          <a:bodyPr/>
          <a:lstStyle/>
          <a:p>
            <a:r>
              <a:rPr lang="en-US" altLang="en-US"/>
              <a:t>Comparing  X  and  Z  units</a:t>
            </a:r>
          </a:p>
        </p:txBody>
      </p:sp>
      <p:sp>
        <p:nvSpPr>
          <p:cNvPr id="292867" name="Freeform 3"/>
          <p:cNvSpPr>
            <a:spLocks/>
          </p:cNvSpPr>
          <p:nvPr/>
        </p:nvSpPr>
        <p:spPr bwMode="auto">
          <a:xfrm>
            <a:off x="3352800" y="1981201"/>
            <a:ext cx="2243138" cy="1681163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>
            <a:off x="4094164" y="24479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Line 5"/>
          <p:cNvSpPr>
            <a:spLocks noChangeShapeType="1"/>
          </p:cNvSpPr>
          <p:nvPr/>
        </p:nvSpPr>
        <p:spPr bwMode="auto">
          <a:xfrm>
            <a:off x="4094164" y="25701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4094164" y="26908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4094164" y="28130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>
            <a:off x="4094164" y="29337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>
            <a:off x="4094164" y="30559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4094164" y="31765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>
            <a:off x="4094164" y="32988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4094164" y="34194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4094164" y="35401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8" name="Line 14"/>
          <p:cNvSpPr>
            <a:spLocks noChangeShapeType="1"/>
          </p:cNvSpPr>
          <p:nvPr/>
        </p:nvSpPr>
        <p:spPr bwMode="auto">
          <a:xfrm>
            <a:off x="7112000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>
            <a:off x="6811963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>
            <a:off x="6510338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>
            <a:off x="6210300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>
            <a:off x="5910263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>
            <a:off x="5610225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5310188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>
            <a:off x="5010150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4708525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>
            <a:off x="4408488" y="3668714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3981451" y="2963863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9" name="Rectangle 25"/>
          <p:cNvSpPr>
            <a:spLocks noChangeArrowheads="1"/>
          </p:cNvSpPr>
          <p:nvPr/>
        </p:nvSpPr>
        <p:spPr bwMode="auto">
          <a:xfrm>
            <a:off x="5518150" y="3638551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7696200" y="4267200"/>
            <a:ext cx="3810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292891" name="Rectangle 27"/>
          <p:cNvSpPr>
            <a:spLocks noChangeArrowheads="1"/>
          </p:cNvSpPr>
          <p:nvPr/>
        </p:nvSpPr>
        <p:spPr bwMode="auto">
          <a:xfrm>
            <a:off x="5257800" y="3810000"/>
            <a:ext cx="914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292892" name="Rectangle 28"/>
          <p:cNvSpPr>
            <a:spLocks noChangeArrowheads="1"/>
          </p:cNvSpPr>
          <p:nvPr/>
        </p:nvSpPr>
        <p:spPr bwMode="auto">
          <a:xfrm>
            <a:off x="6553200" y="42672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FF3300"/>
                </a:solidFill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292893" name="Freeform 29"/>
          <p:cNvSpPr>
            <a:spLocks/>
          </p:cNvSpPr>
          <p:nvPr/>
        </p:nvSpPr>
        <p:spPr bwMode="auto">
          <a:xfrm>
            <a:off x="5562600" y="1981201"/>
            <a:ext cx="2101850" cy="1681163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94" name="Line 30"/>
          <p:cNvSpPr>
            <a:spLocks noChangeShapeType="1"/>
          </p:cNvSpPr>
          <p:nvPr/>
        </p:nvSpPr>
        <p:spPr bwMode="auto">
          <a:xfrm>
            <a:off x="3200400" y="3733800"/>
            <a:ext cx="457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95" name="Rectangle 31"/>
          <p:cNvSpPr>
            <a:spLocks noChangeArrowheads="1"/>
          </p:cNvSpPr>
          <p:nvPr/>
        </p:nvSpPr>
        <p:spPr bwMode="auto">
          <a:xfrm>
            <a:off x="5410201" y="4267200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FF33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2896" name="Rectangle 32"/>
          <p:cNvSpPr>
            <a:spLocks noChangeArrowheads="1"/>
          </p:cNvSpPr>
          <p:nvPr/>
        </p:nvSpPr>
        <p:spPr bwMode="auto">
          <a:xfrm>
            <a:off x="6477000" y="38100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292897" name="Rectangle 33"/>
          <p:cNvSpPr>
            <a:spLocks noChangeArrowheads="1"/>
          </p:cNvSpPr>
          <p:nvPr/>
        </p:nvSpPr>
        <p:spPr bwMode="auto">
          <a:xfrm>
            <a:off x="7696201" y="3810000"/>
            <a:ext cx="4175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92899" name="Line 35"/>
          <p:cNvSpPr>
            <a:spLocks noChangeShapeType="1"/>
          </p:cNvSpPr>
          <p:nvPr/>
        </p:nvSpPr>
        <p:spPr bwMode="auto">
          <a:xfrm>
            <a:off x="5562600" y="1981200"/>
            <a:ext cx="0" cy="1752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>
            <a:off x="6858000" y="34290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1" name="Text Box 37"/>
          <p:cNvSpPr txBox="1">
            <a:spLocks noChangeArrowheads="1"/>
          </p:cNvSpPr>
          <p:nvPr/>
        </p:nvSpPr>
        <p:spPr bwMode="auto">
          <a:xfrm>
            <a:off x="8153400" y="38862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l-GR" altLang="en-US"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en-US">
                <a:latin typeface="Times New Roman" panose="02020603050405020304" pitchFamily="18" charset="0"/>
                <a:sym typeface="Arial" panose="020B0604020202020204" pitchFamily="34" charset="0"/>
              </a:rPr>
              <a:t> = 100, </a:t>
            </a:r>
            <a:r>
              <a:rPr lang="el-GR" altLang="en-US">
                <a:latin typeface="Symbol" panose="05050102010706020507" pitchFamily="18" charset="2"/>
                <a:sym typeface="Symbol" panose="05050102010706020507" pitchFamily="18" charset="2"/>
              </a:rPr>
              <a:t></a:t>
            </a:r>
            <a:r>
              <a:rPr lang="en-US" altLang="en-US">
                <a:latin typeface="Times New Roman" panose="02020603050405020304" pitchFamily="18" charset="0"/>
                <a:sym typeface="Arial" panose="020B0604020202020204" pitchFamily="34" charset="0"/>
              </a:rPr>
              <a:t> = 50)</a:t>
            </a:r>
          </a:p>
        </p:txBody>
      </p:sp>
      <p:sp>
        <p:nvSpPr>
          <p:cNvPr id="292902" name="Text Box 38"/>
          <p:cNvSpPr txBox="1">
            <a:spLocks noChangeArrowheads="1"/>
          </p:cNvSpPr>
          <p:nvPr/>
        </p:nvSpPr>
        <p:spPr bwMode="auto">
          <a:xfrm>
            <a:off x="8153400" y="43434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l-GR" altLang="en-US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= 0, </a:t>
            </a:r>
            <a:r>
              <a:rPr lang="el-GR" altLang="en-US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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7022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609600"/>
            <a:ext cx="7772400" cy="1143000"/>
          </a:xfrm>
        </p:spPr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9144000" cy="990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What’s the probability of getting a math SAT score of 575 or less,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=500 and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=50?</a:t>
            </a:r>
          </a:p>
          <a:p>
            <a:pPr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5786438" y="324326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pSp>
        <p:nvGrpSpPr>
          <p:cNvPr id="276485" name="Group 5"/>
          <p:cNvGrpSpPr>
            <a:grpSpLocks/>
          </p:cNvGrpSpPr>
          <p:nvPr/>
        </p:nvGrpSpPr>
        <p:grpSpPr bwMode="auto">
          <a:xfrm>
            <a:off x="3352800" y="2895601"/>
            <a:ext cx="2743200" cy="898525"/>
            <a:chOff x="816" y="2448"/>
            <a:chExt cx="1728" cy="566"/>
          </a:xfrm>
        </p:grpSpPr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816" y="2448"/>
              <a:ext cx="1728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276487" name="Object 7"/>
            <p:cNvGraphicFramePr>
              <a:graphicFrameLocks noChangeAspect="1"/>
            </p:cNvGraphicFramePr>
            <p:nvPr/>
          </p:nvGraphicFramePr>
          <p:xfrm>
            <a:off x="864" y="2496"/>
            <a:ext cx="1586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54" name="Equation" r:id="rId4" imgW="1143000" imgH="368280" progId="Equation.3">
                    <p:embed/>
                  </p:oleObj>
                </mc:Choice>
                <mc:Fallback>
                  <p:oleObj name="Equation" r:id="rId4" imgW="11430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96"/>
                          <a:ext cx="1586" cy="5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1828800" y="3810001"/>
            <a:ext cx="8229600" cy="37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i.e., A score of 575 is 1.5 standard deviations above the mean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5457825" y="322421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pSp>
        <p:nvGrpSpPr>
          <p:cNvPr id="276490" name="Group 10"/>
          <p:cNvGrpSpPr>
            <a:grpSpLocks/>
          </p:cNvGrpSpPr>
          <p:nvPr/>
        </p:nvGrpSpPr>
        <p:grpSpPr bwMode="auto">
          <a:xfrm>
            <a:off x="1828800" y="4343400"/>
            <a:ext cx="8686800" cy="1143000"/>
            <a:chOff x="144" y="2544"/>
            <a:chExt cx="5472" cy="720"/>
          </a:xfrm>
        </p:grpSpPr>
        <p:sp>
          <p:nvSpPr>
            <p:cNvPr id="276491" name="Rectangle 11"/>
            <p:cNvSpPr>
              <a:spLocks noChangeArrowheads="1"/>
            </p:cNvSpPr>
            <p:nvPr/>
          </p:nvSpPr>
          <p:spPr bwMode="auto">
            <a:xfrm>
              <a:off x="144" y="2544"/>
              <a:ext cx="5472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276492" name="Object 12"/>
            <p:cNvGraphicFramePr>
              <a:graphicFrameLocks noChangeAspect="1"/>
            </p:cNvGraphicFramePr>
            <p:nvPr/>
          </p:nvGraphicFramePr>
          <p:xfrm>
            <a:off x="425" y="2592"/>
            <a:ext cx="4817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55" name="Equation" r:id="rId6" imgW="3682800" imgH="469800" progId="Equation.3">
                    <p:embed/>
                  </p:oleObj>
                </mc:Choice>
                <mc:Fallback>
                  <p:oleObj name="Equation" r:id="rId6" imgW="368280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2592"/>
                          <a:ext cx="4817" cy="6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1828800" y="5573714"/>
            <a:ext cx="8458200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Yikes!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But to look up Z= 1.5 in standard normal chart (or enter into SAS)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no problem!  = .9332 </a:t>
            </a:r>
          </a:p>
        </p:txBody>
      </p:sp>
    </p:spTree>
    <p:extLst>
      <p:ext uri="{BB962C8B-B14F-4D97-AF65-F5344CB8AC3E}">
        <p14:creationId xmlns:p14="http://schemas.microsoft.com/office/powerpoint/2010/main" val="20425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  <p:bldP spid="276488" grpId="0" autoUpdateAnimBg="0"/>
      <p:bldP spid="276489" grpId="0" animBg="1"/>
      <p:bldP spid="27649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Practice problem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If birth weights in a population are normally distributed with a mean of 109 oz and a standard deviation of 13 oz, 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chance of obtaining a birth weight of 141 oz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or heavier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when sampling birth records at random?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chance of obtaining a birth weight of 120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or lighter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1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Answer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chance of obtaining a birth weight of 141 oz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or heavier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when sampling birth records at random?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endParaRPr lang="en-US" altLang="en-US">
              <a:latin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lphaLcPeriod"/>
            </a:pPr>
            <a:endParaRPr lang="en-US" altLang="en-US">
              <a:latin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lphaLcPeriod"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5614988" y="324326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pSp>
        <p:nvGrpSpPr>
          <p:cNvPr id="280581" name="Group 5"/>
          <p:cNvGrpSpPr>
            <a:grpSpLocks/>
          </p:cNvGrpSpPr>
          <p:nvPr/>
        </p:nvGrpSpPr>
        <p:grpSpPr bwMode="auto">
          <a:xfrm>
            <a:off x="3505200" y="3657600"/>
            <a:ext cx="3886200" cy="1143000"/>
            <a:chOff x="1248" y="2304"/>
            <a:chExt cx="2448" cy="720"/>
          </a:xfrm>
        </p:grpSpPr>
        <p:sp>
          <p:nvSpPr>
            <p:cNvPr id="280582" name="Rectangle 6"/>
            <p:cNvSpPr>
              <a:spLocks noChangeArrowheads="1"/>
            </p:cNvSpPr>
            <p:nvPr/>
          </p:nvSpPr>
          <p:spPr bwMode="auto">
            <a:xfrm>
              <a:off x="1248" y="2304"/>
              <a:ext cx="2448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280583" name="Object 7"/>
            <p:cNvGraphicFramePr>
              <a:graphicFrameLocks noChangeAspect="1"/>
            </p:cNvGraphicFramePr>
            <p:nvPr/>
          </p:nvGraphicFramePr>
          <p:xfrm>
            <a:off x="1536" y="2400"/>
            <a:ext cx="190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78" name="Equation" r:id="rId4" imgW="1193760" imgH="368280" progId="Equation.3">
                    <p:embed/>
                  </p:oleObj>
                </mc:Choice>
                <mc:Fallback>
                  <p:oleObj name="Equation" r:id="rId4" imgW="11937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1900" cy="5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1828800" y="5410200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 the chart or SAS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Z of 2.46 corresponds to a right tail (greater than) 	area of: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P(Z≥2.46) = 1-(.9931)= .0069 or .69 % </a:t>
            </a:r>
          </a:p>
        </p:txBody>
      </p:sp>
    </p:spTree>
    <p:extLst>
      <p:ext uri="{BB962C8B-B14F-4D97-AF65-F5344CB8AC3E}">
        <p14:creationId xmlns:p14="http://schemas.microsoft.com/office/powerpoint/2010/main" val="34062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  <p:bldP spid="28058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Answer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 	What is the chance of obtaining a birth weight of 120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or lighter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pPr marL="609600" indent="-60960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5614988" y="324326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828800" y="5410200"/>
            <a:ext cx="914400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From the chart or SAS  Z of .85 corresponds to a left tail area of: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P(Z≤.85) = .8023= 80.23% 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5643563" y="324326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pSp>
        <p:nvGrpSpPr>
          <p:cNvPr id="282631" name="Group 7"/>
          <p:cNvGrpSpPr>
            <a:grpSpLocks/>
          </p:cNvGrpSpPr>
          <p:nvPr/>
        </p:nvGrpSpPr>
        <p:grpSpPr bwMode="auto">
          <a:xfrm>
            <a:off x="3657600" y="3276600"/>
            <a:ext cx="3886200" cy="1143000"/>
            <a:chOff x="1248" y="2304"/>
            <a:chExt cx="2448" cy="720"/>
          </a:xfrm>
        </p:grpSpPr>
        <p:sp>
          <p:nvSpPr>
            <p:cNvPr id="282632" name="Rectangle 8"/>
            <p:cNvSpPr>
              <a:spLocks noChangeArrowheads="1"/>
            </p:cNvSpPr>
            <p:nvPr/>
          </p:nvSpPr>
          <p:spPr bwMode="auto">
            <a:xfrm>
              <a:off x="1248" y="2304"/>
              <a:ext cx="2448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282633" name="Object 9"/>
            <p:cNvGraphicFramePr>
              <a:graphicFrameLocks noChangeAspect="1"/>
            </p:cNvGraphicFramePr>
            <p:nvPr/>
          </p:nvGraphicFramePr>
          <p:xfrm>
            <a:off x="1440" y="2353"/>
            <a:ext cx="196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2" name="Equation" r:id="rId4" imgW="1130040" imgH="368280" progId="Equation.3">
                    <p:embed/>
                  </p:oleObj>
                </mc:Choice>
                <mc:Fallback>
                  <p:oleObj name="Equation" r:id="rId4" imgW="11300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353"/>
                          <a:ext cx="1968" cy="6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665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  <p:bldP spid="28262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Looking up probabilities in the standard normal table</a:t>
            </a:r>
          </a:p>
        </p:txBody>
      </p:sp>
      <p:sp>
        <p:nvSpPr>
          <p:cNvPr id="2949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294921" name="Picture 9" descr="normal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4922838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7772400" y="1905001"/>
            <a:ext cx="2590800" cy="9255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What is the area to the left of Z=1.51 in a standard normal curve?</a:t>
            </a:r>
          </a:p>
        </p:txBody>
      </p:sp>
      <p:grpSp>
        <p:nvGrpSpPr>
          <p:cNvPr id="294932" name="Group 20"/>
          <p:cNvGrpSpPr>
            <a:grpSpLocks/>
          </p:cNvGrpSpPr>
          <p:nvPr/>
        </p:nvGrpSpPr>
        <p:grpSpPr bwMode="auto">
          <a:xfrm>
            <a:off x="1676400" y="4876800"/>
            <a:ext cx="5791200" cy="1295400"/>
            <a:chOff x="96" y="3072"/>
            <a:chExt cx="3648" cy="816"/>
          </a:xfrm>
        </p:grpSpPr>
        <p:sp>
          <p:nvSpPr>
            <p:cNvPr id="294924" name="Text Box 12"/>
            <p:cNvSpPr txBox="1">
              <a:spLocks noChangeArrowheads="1"/>
            </p:cNvSpPr>
            <p:nvPr/>
          </p:nvSpPr>
          <p:spPr bwMode="auto">
            <a:xfrm>
              <a:off x="96" y="3072"/>
              <a:ext cx="768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Z=</a:t>
              </a:r>
              <a:r>
                <a:rPr lang="en-US" altLang="en-US" u="sng"/>
                <a:t>1.5</a:t>
              </a:r>
              <a:r>
                <a:rPr lang="en-US" altLang="en-US"/>
                <a:t>1</a:t>
              </a:r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>
              <a:off x="624" y="3312"/>
              <a:ext cx="288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928" name="Rectangle 16"/>
            <p:cNvSpPr>
              <a:spLocks noChangeArrowheads="1"/>
            </p:cNvSpPr>
            <p:nvPr/>
          </p:nvSpPr>
          <p:spPr bwMode="auto">
            <a:xfrm>
              <a:off x="912" y="3792"/>
              <a:ext cx="2832" cy="9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4931" name="Group 19"/>
          <p:cNvGrpSpPr>
            <a:grpSpLocks/>
          </p:cNvGrpSpPr>
          <p:nvPr/>
        </p:nvGrpSpPr>
        <p:grpSpPr bwMode="auto">
          <a:xfrm>
            <a:off x="1524000" y="3505200"/>
            <a:ext cx="2590800" cy="2967038"/>
            <a:chOff x="0" y="2208"/>
            <a:chExt cx="1632" cy="1869"/>
          </a:xfrm>
        </p:grpSpPr>
        <p:sp>
          <p:nvSpPr>
            <p:cNvPr id="294925" name="Text Box 13"/>
            <p:cNvSpPr txBox="1">
              <a:spLocks noChangeArrowheads="1"/>
            </p:cNvSpPr>
            <p:nvPr/>
          </p:nvSpPr>
          <p:spPr bwMode="auto">
            <a:xfrm>
              <a:off x="0" y="3840"/>
              <a:ext cx="768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Z=1.5</a:t>
              </a:r>
              <a:r>
                <a:rPr lang="en-US" altLang="en-US" u="sng"/>
                <a:t>1</a:t>
              </a:r>
            </a:p>
          </p:txBody>
        </p:sp>
        <p:sp>
          <p:nvSpPr>
            <p:cNvPr id="294929" name="Rectangle 17"/>
            <p:cNvSpPr>
              <a:spLocks noChangeArrowheads="1"/>
            </p:cNvSpPr>
            <p:nvPr/>
          </p:nvSpPr>
          <p:spPr bwMode="auto">
            <a:xfrm>
              <a:off x="1344" y="2208"/>
              <a:ext cx="288" cy="168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 flipV="1">
              <a:off x="672" y="3840"/>
              <a:ext cx="7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4933" name="Text Box 21"/>
          <p:cNvSpPr txBox="1">
            <a:spLocks noChangeArrowheads="1"/>
          </p:cNvSpPr>
          <p:nvPr/>
        </p:nvSpPr>
        <p:spPr bwMode="auto">
          <a:xfrm>
            <a:off x="8077200" y="4648200"/>
            <a:ext cx="21336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Area is 93.45%</a:t>
            </a:r>
          </a:p>
        </p:txBody>
      </p:sp>
      <p:sp>
        <p:nvSpPr>
          <p:cNvPr id="294934" name="Oval 22"/>
          <p:cNvSpPr>
            <a:spLocks noChangeArrowheads="1"/>
          </p:cNvSpPr>
          <p:nvPr/>
        </p:nvSpPr>
        <p:spPr bwMode="auto">
          <a:xfrm>
            <a:off x="3581400" y="5943600"/>
            <a:ext cx="609600" cy="3048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2" grpId="0" animBg="1"/>
      <p:bldP spid="294933" grpId="0" animBg="1"/>
      <p:bldP spid="2949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probabilities in SAS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_null_;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theArea=probnorm(1.5);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put theArea;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0.9331927987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if you wanted to go the other direction (i.e., from the area to the Z score (called the so-called “Probit” function</a:t>
            </a:r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en-US" sz="2000" i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data _null_;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theZValue=probit(.93);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put theZValue;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run;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1.4757910282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99014" name="Group 6"/>
          <p:cNvGrpSpPr>
            <a:grpSpLocks/>
          </p:cNvGrpSpPr>
          <p:nvPr/>
        </p:nvGrpSpPr>
        <p:grpSpPr bwMode="auto">
          <a:xfrm>
            <a:off x="4648200" y="2133601"/>
            <a:ext cx="5486400" cy="923925"/>
            <a:chOff x="1968" y="1344"/>
            <a:chExt cx="3456" cy="582"/>
          </a:xfrm>
        </p:grpSpPr>
        <p:sp>
          <p:nvSpPr>
            <p:cNvPr id="299012" name="Text Box 4"/>
            <p:cNvSpPr txBox="1">
              <a:spLocks noChangeArrowheads="1"/>
            </p:cNvSpPr>
            <p:nvPr/>
          </p:nvSpPr>
          <p:spPr bwMode="auto">
            <a:xfrm>
              <a:off x="2736" y="1344"/>
              <a:ext cx="2688" cy="58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The “probnorm(Z)” function gives you the probability from negative infinity to Z (here 1.5) in a standard normal curve.</a:t>
              </a:r>
            </a:p>
          </p:txBody>
        </p:sp>
        <p:sp>
          <p:nvSpPr>
            <p:cNvPr id="299013" name="Line 5"/>
            <p:cNvSpPr>
              <a:spLocks noChangeShapeType="1"/>
            </p:cNvSpPr>
            <p:nvPr/>
          </p:nvSpPr>
          <p:spPr bwMode="auto">
            <a:xfrm flipH="1">
              <a:off x="1968" y="1392"/>
              <a:ext cx="768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9015" name="Group 7"/>
          <p:cNvGrpSpPr>
            <a:grpSpLocks/>
          </p:cNvGrpSpPr>
          <p:nvPr/>
        </p:nvGrpSpPr>
        <p:grpSpPr bwMode="auto">
          <a:xfrm>
            <a:off x="4572000" y="4724402"/>
            <a:ext cx="5486400" cy="1477963"/>
            <a:chOff x="1968" y="1344"/>
            <a:chExt cx="3456" cy="931"/>
          </a:xfrm>
        </p:grpSpPr>
        <p:sp>
          <p:nvSpPr>
            <p:cNvPr id="299016" name="Text Box 8"/>
            <p:cNvSpPr txBox="1">
              <a:spLocks noChangeArrowheads="1"/>
            </p:cNvSpPr>
            <p:nvPr/>
          </p:nvSpPr>
          <p:spPr bwMode="auto">
            <a:xfrm>
              <a:off x="2736" y="1344"/>
              <a:ext cx="2688" cy="93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The “probit(p)” function gives you the Z-value that corresponds to a left-tail area of p (here .93) from a standard normal curve. The probit function is also known as the inverse standard normal function.</a:t>
              </a:r>
            </a:p>
          </p:txBody>
        </p:sp>
        <p:sp>
          <p:nvSpPr>
            <p:cNvPr id="299017" name="Line 9"/>
            <p:cNvSpPr>
              <a:spLocks noChangeShapeType="1"/>
            </p:cNvSpPr>
            <p:nvPr/>
          </p:nvSpPr>
          <p:spPr bwMode="auto">
            <a:xfrm flipH="1">
              <a:off x="1968" y="1392"/>
              <a:ext cx="768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2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Probit function: the inverse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772400" cy="411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(area)= Z: gives the Z-value that goes with the probability you want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For example, recall SAT math scores example.  What’s the score that corresponds to the 90</a:t>
            </a:r>
            <a:r>
              <a:rPr lang="en-US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percentile?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Table, find the Z-value that corresponds to area of .90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Z= 1.28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Or use SAS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data _null_;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theZValue=probit(.90);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put theZValue;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run;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1.2815515655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Z=1.28, convert back to raw SAT score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1.28 =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 – 500 =1.28 (50)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X=1.28(50) + 500 = 564   (1.28 standard deviations above the mean!)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`</a:t>
            </a: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829300" y="32432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47493" name="Object 5"/>
          <p:cNvGraphicFramePr>
            <a:graphicFrameLocks noChangeAspect="1"/>
          </p:cNvGraphicFramePr>
          <p:nvPr/>
        </p:nvGraphicFramePr>
        <p:xfrm>
          <a:off x="3505200" y="5410200"/>
          <a:ext cx="685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6" r:id="rId3" imgW="533169" imgH="368140" progId="Equation.3">
                  <p:embed/>
                </p:oleObj>
              </mc:Choice>
              <mc:Fallback>
                <p:oleObj r:id="rId3" imgW="533169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10200"/>
                        <a:ext cx="6858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3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65338" y="367757"/>
            <a:ext cx="5765800" cy="535531"/>
          </a:xfrm>
          <a:extLst/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01888" y="941389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5338" y="1801814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2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Are my data “normal”?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 all continuous random variables are normally distributed!!</a:t>
            </a:r>
          </a:p>
          <a:p>
            <a:r>
              <a:rPr lang="en-US" altLang="en-US"/>
              <a:t>It is important to evaluate how well the data are approximated by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650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Are my data normally distributed?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1"/>
            <a:ext cx="8077200" cy="4532313"/>
          </a:xfrm>
        </p:spPr>
        <p:txBody>
          <a:bodyPr>
            <a:normAutofit fontScale="92500"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Look at the histogram! Does it appear bell shaped?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Compute descriptive summary measures—are mean, median, and mode similar?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Do 2/3 of observations lie within 1 std dev of the mean? Do 95% of observations lie within 2 std dev of the mean?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Look at a normal probability plot—is it approximately linear?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Run tests of normality (such as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Kolmogorov-Smirnov). But, be cautious, highly influenced by sample size!</a:t>
            </a:r>
          </a:p>
        </p:txBody>
      </p:sp>
    </p:spTree>
    <p:extLst>
      <p:ext uri="{BB962C8B-B14F-4D97-AF65-F5344CB8AC3E}">
        <p14:creationId xmlns:p14="http://schemas.microsoft.com/office/powerpoint/2010/main" val="15894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8458200" y="2057400"/>
            <a:ext cx="18288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Median = 6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Mean = 7.1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Mode = 0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7848600" y="3886200"/>
            <a:ext cx="2590800" cy="1093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SD = 6.8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Range = 0  to 24 </a:t>
            </a:r>
          </a:p>
          <a:p>
            <a:r>
              <a:rPr lang="en-US" altLang="en-US"/>
              <a:t>(= 3.5 </a:t>
            </a:r>
            <a:r>
              <a:rPr lang="el-GR" altLang="en-US" sz="2000">
                <a:latin typeface="Symbol" panose="05050102010706020507" pitchFamily="18" charset="2"/>
                <a:cs typeface="Arial" panose="020B0604020202020204" pitchFamily="34" charset="0"/>
              </a:rPr>
              <a:t>σ</a:t>
            </a:r>
            <a:r>
              <a:rPr lang="en-US" altLang="en-US"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04493" name="Picture 13" descr="coff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1"/>
            <a:ext cx="52578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2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8458200" y="2057400"/>
            <a:ext cx="18288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Median = 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Mean = 5.4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Mode = none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7848600" y="3886200"/>
            <a:ext cx="2590800" cy="1093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SD = 1.8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Range = 2  to 9 </a:t>
            </a:r>
          </a:p>
          <a:p>
            <a:r>
              <a:rPr lang="en-US" altLang="en-US"/>
              <a:t>(~ 4 </a:t>
            </a:r>
            <a:r>
              <a:rPr lang="el-GR" altLang="en-US" sz="2000">
                <a:latin typeface="Symbol" panose="05050102010706020507" pitchFamily="18" charset="2"/>
                <a:cs typeface="Arial" panose="020B0604020202020204" pitchFamily="34" charset="0"/>
              </a:rPr>
              <a:t>σ</a:t>
            </a:r>
            <a:r>
              <a:rPr lang="en-US" altLang="en-US">
                <a:latin typeface="Symbol" panose="05050102010706020507" pitchFamily="18" charset="2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48520" name="Picture 8" descr="writing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1"/>
            <a:ext cx="5410200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8458200" y="2057400"/>
            <a:ext cx="18288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Median = 3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Mean = 3.4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Mode = 3</a:t>
            </a:r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7924800" y="3886200"/>
            <a:ext cx="2514600" cy="1093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SD = 2.5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Range = 0 to 12 </a:t>
            </a:r>
          </a:p>
          <a:p>
            <a:r>
              <a:rPr lang="en-US" altLang="en-US"/>
              <a:t>(~ 5 </a:t>
            </a:r>
            <a:r>
              <a:rPr lang="el-GR" altLang="en-US" sz="2000">
                <a:latin typeface="Symbol" panose="05050102010706020507" pitchFamily="18" charset="2"/>
                <a:cs typeface="Arial" panose="020B0604020202020204" pitchFamily="34" charset="0"/>
              </a:rPr>
              <a:t>σ</a:t>
            </a:r>
            <a:r>
              <a:rPr lang="en-US" altLang="en-US">
                <a:latin typeface="Symbol" panose="05050102010706020507" pitchFamily="18" charset="2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99378" name="Picture 18" descr="exerc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1"/>
            <a:ext cx="5715000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8077200" y="2057400"/>
            <a:ext cx="22098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Median = 7:00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Mean = 7:04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Mode = 7:00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8077200" y="3886200"/>
            <a:ext cx="2590800" cy="1093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SD = :55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Range = 5:30 to 9:00</a:t>
            </a:r>
          </a:p>
          <a:p>
            <a:r>
              <a:rPr lang="en-US" altLang="en-US"/>
              <a:t>(~4 </a:t>
            </a:r>
            <a:r>
              <a:rPr lang="el-GR" altLang="en-US" sz="2000">
                <a:latin typeface="Symbol" panose="05050102010706020507" pitchFamily="18" charset="2"/>
                <a:cs typeface="Arial" panose="020B0604020202020204" pitchFamily="34" charset="0"/>
              </a:rPr>
              <a:t>σ</a:t>
            </a:r>
            <a:r>
              <a:rPr lang="en-US" altLang="en-US">
                <a:latin typeface="Symbol" panose="05050102010706020507" pitchFamily="18" charset="2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10636" name="Picture 12" descr="wak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1"/>
            <a:ext cx="5486400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52" name="Picture 20" descr="coff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1"/>
            <a:ext cx="52578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8458200" y="20574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7.1 +/- 6.8 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0.3 – 13.9</a:t>
            </a:r>
          </a:p>
        </p:txBody>
      </p:sp>
      <p:grpSp>
        <p:nvGrpSpPr>
          <p:cNvPr id="402450" name="Group 18"/>
          <p:cNvGrpSpPr>
            <a:grpSpLocks/>
          </p:cNvGrpSpPr>
          <p:nvPr/>
        </p:nvGrpSpPr>
        <p:grpSpPr bwMode="auto">
          <a:xfrm>
            <a:off x="2057400" y="2133600"/>
            <a:ext cx="1600200" cy="4038600"/>
            <a:chOff x="1344" y="1440"/>
            <a:chExt cx="1200" cy="2544"/>
          </a:xfrm>
        </p:grpSpPr>
        <p:sp>
          <p:nvSpPr>
            <p:cNvPr id="402438" name="Text Box 6"/>
            <p:cNvSpPr txBox="1">
              <a:spLocks noChangeArrowheads="1"/>
            </p:cNvSpPr>
            <p:nvPr/>
          </p:nvSpPr>
          <p:spPr bwMode="auto">
            <a:xfrm>
              <a:off x="1344" y="1632"/>
              <a:ext cx="432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402439" name="Rectangle 7"/>
            <p:cNvSpPr>
              <a:spLocks noChangeArrowheads="1"/>
            </p:cNvSpPr>
            <p:nvPr/>
          </p:nvSpPr>
          <p:spPr bwMode="auto">
            <a:xfrm>
              <a:off x="1824" y="1440"/>
              <a:ext cx="720" cy="254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grpSp>
        <p:nvGrpSpPr>
          <p:cNvPr id="402453" name="Group 21"/>
          <p:cNvGrpSpPr>
            <a:grpSpLocks/>
          </p:cNvGrpSpPr>
          <p:nvPr/>
        </p:nvGrpSpPr>
        <p:grpSpPr bwMode="auto">
          <a:xfrm>
            <a:off x="3657600" y="2133601"/>
            <a:ext cx="1905000" cy="4054475"/>
            <a:chOff x="1344" y="1344"/>
            <a:chExt cx="1200" cy="2554"/>
          </a:xfrm>
        </p:grpSpPr>
        <p:sp>
          <p:nvSpPr>
            <p:cNvPr id="402441" name="Text Box 9"/>
            <p:cNvSpPr txBox="1">
              <a:spLocks noChangeArrowheads="1"/>
            </p:cNvSpPr>
            <p:nvPr/>
          </p:nvSpPr>
          <p:spPr bwMode="auto">
            <a:xfrm>
              <a:off x="1985" y="1536"/>
              <a:ext cx="55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13.9</a:t>
              </a:r>
            </a:p>
          </p:txBody>
        </p:sp>
        <p:sp>
          <p:nvSpPr>
            <p:cNvPr id="402442" name="Rectangle 10"/>
            <p:cNvSpPr>
              <a:spLocks noChangeArrowheads="1"/>
            </p:cNvSpPr>
            <p:nvPr/>
          </p:nvSpPr>
          <p:spPr bwMode="auto">
            <a:xfrm>
              <a:off x="1344" y="1344"/>
              <a:ext cx="576" cy="255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94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549" name="Picture 13" descr="coff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1"/>
            <a:ext cx="52578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539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49543" name="Rectangle 7"/>
          <p:cNvSpPr>
            <a:spLocks noChangeArrowheads="1"/>
          </p:cNvSpPr>
          <p:nvPr/>
        </p:nvSpPr>
        <p:spPr bwMode="auto">
          <a:xfrm>
            <a:off x="2438400" y="2209800"/>
            <a:ext cx="1219200" cy="40386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3657600" y="2209801"/>
            <a:ext cx="1905000" cy="4054475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449547" name="Text Box 11"/>
          <p:cNvSpPr txBox="1">
            <a:spLocks noChangeArrowheads="1"/>
          </p:cNvSpPr>
          <p:nvPr/>
        </p:nvSpPr>
        <p:spPr bwMode="auto">
          <a:xfrm>
            <a:off x="8458200" y="20574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7.1 +/- 2*6.8 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0 – 20.7</a:t>
            </a:r>
          </a:p>
        </p:txBody>
      </p:sp>
    </p:spTree>
    <p:extLst>
      <p:ext uri="{BB962C8B-B14F-4D97-AF65-F5344CB8AC3E}">
        <p14:creationId xmlns:p14="http://schemas.microsoft.com/office/powerpoint/2010/main" val="17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3" grpId="0" animBg="1"/>
      <p:bldP spid="4495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8" name="Picture 8" descr="coff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1"/>
            <a:ext cx="52578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5683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3657600" y="2286000"/>
            <a:ext cx="2971800" cy="40386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1676400" y="2286001"/>
            <a:ext cx="1981200" cy="4054475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8458200" y="20574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7.1 +/- 3*6.8 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0 – 27.5</a:t>
            </a:r>
          </a:p>
        </p:txBody>
      </p:sp>
    </p:spTree>
    <p:extLst>
      <p:ext uri="{BB962C8B-B14F-4D97-AF65-F5344CB8AC3E}">
        <p14:creationId xmlns:p14="http://schemas.microsoft.com/office/powerpoint/2010/main" val="36560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  <p:bldP spid="4556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51" name="Picture 23" descr="writing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1"/>
            <a:ext cx="5410200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8458200" y="20574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5.4 +/- 1.8 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3.6 – 7.2</a:t>
            </a:r>
          </a:p>
        </p:txBody>
      </p:sp>
      <p:grpSp>
        <p:nvGrpSpPr>
          <p:cNvPr id="406549" name="Group 21"/>
          <p:cNvGrpSpPr>
            <a:grpSpLocks/>
          </p:cNvGrpSpPr>
          <p:nvPr/>
        </p:nvGrpSpPr>
        <p:grpSpPr bwMode="auto">
          <a:xfrm>
            <a:off x="3276600" y="2362201"/>
            <a:ext cx="1295400" cy="3825875"/>
            <a:chOff x="288" y="1392"/>
            <a:chExt cx="768" cy="2410"/>
          </a:xfrm>
        </p:grpSpPr>
        <p:sp>
          <p:nvSpPr>
            <p:cNvPr id="406537" name="Text Box 9"/>
            <p:cNvSpPr txBox="1">
              <a:spLocks noChangeArrowheads="1"/>
            </p:cNvSpPr>
            <p:nvPr/>
          </p:nvSpPr>
          <p:spPr bwMode="auto">
            <a:xfrm>
              <a:off x="288" y="1728"/>
              <a:ext cx="75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3.6</a:t>
              </a:r>
            </a:p>
          </p:txBody>
        </p:sp>
        <p:sp>
          <p:nvSpPr>
            <p:cNvPr id="406538" name="Rectangle 10"/>
            <p:cNvSpPr>
              <a:spLocks noChangeArrowheads="1"/>
            </p:cNvSpPr>
            <p:nvPr/>
          </p:nvSpPr>
          <p:spPr bwMode="auto">
            <a:xfrm>
              <a:off x="576" y="1392"/>
              <a:ext cx="480" cy="241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grpSp>
        <p:nvGrpSpPr>
          <p:cNvPr id="406548" name="Group 20"/>
          <p:cNvGrpSpPr>
            <a:grpSpLocks/>
          </p:cNvGrpSpPr>
          <p:nvPr/>
        </p:nvGrpSpPr>
        <p:grpSpPr bwMode="auto">
          <a:xfrm>
            <a:off x="4572000" y="2362200"/>
            <a:ext cx="1828800" cy="3810000"/>
            <a:chOff x="1056" y="1392"/>
            <a:chExt cx="1008" cy="2400"/>
          </a:xfrm>
        </p:grpSpPr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1056" y="1392"/>
              <a:ext cx="480" cy="240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1584" y="1728"/>
              <a:ext cx="48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7.2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5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6" y="928689"/>
            <a:ext cx="7883525" cy="6445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IN" sz="2399" b="1" dirty="0" smtClean="0">
                <a:latin typeface="Times New Roman" pitchFamily="18" charset="0"/>
                <a:cs typeface="Times New Roman" pitchFamily="18" charset="0"/>
              </a:rPr>
              <a:t>Unit-2 </a:t>
            </a: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64887"/>
              </p:ext>
            </p:extLst>
          </p:nvPr>
        </p:nvGraphicFramePr>
        <p:xfrm>
          <a:off x="2057399" y="1698626"/>
          <a:ext cx="7893051" cy="3962586"/>
        </p:xfrm>
        <a:graphic>
          <a:graphicData uri="http://schemas.openxmlformats.org/drawingml/2006/table">
            <a:tbl>
              <a:tblPr/>
              <a:tblGrid>
                <a:gridCol w="1741904"/>
                <a:gridCol w="6151147"/>
              </a:tblGrid>
              <a:tr h="60701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Unit-2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Distribution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Distribution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 of Random Variable, Bernoulli Distribution, Binomial Distribution, Poisson Distribution, Normal Distribution.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and Regression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 and types, Karl Pearson Method, Rank, Spearman Method, Least Square Method, Regression line by regression coefficient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922" name="Picture 2" descr="writing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1"/>
            <a:ext cx="5410200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5923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8458200" y="20574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5.4 +/- 2*1.8 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1.8 – 9.0</a:t>
            </a:r>
          </a:p>
        </p:txBody>
      </p:sp>
      <p:grpSp>
        <p:nvGrpSpPr>
          <p:cNvPr id="465931" name="Group 11"/>
          <p:cNvGrpSpPr>
            <a:grpSpLocks/>
          </p:cNvGrpSpPr>
          <p:nvPr/>
        </p:nvGrpSpPr>
        <p:grpSpPr bwMode="auto">
          <a:xfrm>
            <a:off x="2362200" y="2362201"/>
            <a:ext cx="2635250" cy="3825875"/>
            <a:chOff x="528" y="1488"/>
            <a:chExt cx="1660" cy="2410"/>
          </a:xfrm>
        </p:grpSpPr>
        <p:sp>
          <p:nvSpPr>
            <p:cNvPr id="465926" name="Text Box 6"/>
            <p:cNvSpPr txBox="1">
              <a:spLocks noChangeArrowheads="1"/>
            </p:cNvSpPr>
            <p:nvPr/>
          </p:nvSpPr>
          <p:spPr bwMode="auto">
            <a:xfrm>
              <a:off x="528" y="1824"/>
              <a:ext cx="166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1.8</a:t>
              </a:r>
            </a:p>
          </p:txBody>
        </p:sp>
        <p:sp>
          <p:nvSpPr>
            <p:cNvPr id="465927" name="Rectangle 7"/>
            <p:cNvSpPr>
              <a:spLocks noChangeArrowheads="1"/>
            </p:cNvSpPr>
            <p:nvPr/>
          </p:nvSpPr>
          <p:spPr bwMode="auto">
            <a:xfrm>
              <a:off x="870" y="1488"/>
              <a:ext cx="1050" cy="241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grpSp>
        <p:nvGrpSpPr>
          <p:cNvPr id="465928" name="Group 8"/>
          <p:cNvGrpSpPr>
            <a:grpSpLocks/>
          </p:cNvGrpSpPr>
          <p:nvPr/>
        </p:nvGrpSpPr>
        <p:grpSpPr bwMode="auto">
          <a:xfrm>
            <a:off x="4572000" y="2362200"/>
            <a:ext cx="3657600" cy="3810000"/>
            <a:chOff x="1056" y="1392"/>
            <a:chExt cx="1008" cy="2400"/>
          </a:xfrm>
        </p:grpSpPr>
        <p:sp>
          <p:nvSpPr>
            <p:cNvPr id="465929" name="Rectangle 9"/>
            <p:cNvSpPr>
              <a:spLocks noChangeArrowheads="1"/>
            </p:cNvSpPr>
            <p:nvPr/>
          </p:nvSpPr>
          <p:spPr bwMode="auto">
            <a:xfrm>
              <a:off x="1056" y="1392"/>
              <a:ext cx="480" cy="240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65930" name="Text Box 10"/>
            <p:cNvSpPr txBox="1">
              <a:spLocks noChangeArrowheads="1"/>
            </p:cNvSpPr>
            <p:nvPr/>
          </p:nvSpPr>
          <p:spPr bwMode="auto">
            <a:xfrm>
              <a:off x="1584" y="1728"/>
              <a:ext cx="48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9.0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94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6" name="Picture 2" descr="writing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1"/>
            <a:ext cx="5410200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8458200" y="20574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5.4 +/- 3*1.8 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0– 10</a:t>
            </a:r>
          </a:p>
        </p:txBody>
      </p:sp>
      <p:grpSp>
        <p:nvGrpSpPr>
          <p:cNvPr id="466949" name="Group 5"/>
          <p:cNvGrpSpPr>
            <a:grpSpLocks/>
          </p:cNvGrpSpPr>
          <p:nvPr/>
        </p:nvGrpSpPr>
        <p:grpSpPr bwMode="auto">
          <a:xfrm>
            <a:off x="1524000" y="2362201"/>
            <a:ext cx="3581400" cy="3825875"/>
            <a:chOff x="528" y="1488"/>
            <a:chExt cx="1660" cy="2410"/>
          </a:xfrm>
        </p:grpSpPr>
        <p:sp>
          <p:nvSpPr>
            <p:cNvPr id="466950" name="Text Box 6"/>
            <p:cNvSpPr txBox="1">
              <a:spLocks noChangeArrowheads="1"/>
            </p:cNvSpPr>
            <p:nvPr/>
          </p:nvSpPr>
          <p:spPr bwMode="auto">
            <a:xfrm>
              <a:off x="528" y="1824"/>
              <a:ext cx="166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6951" name="Rectangle 7"/>
            <p:cNvSpPr>
              <a:spLocks noChangeArrowheads="1"/>
            </p:cNvSpPr>
            <p:nvPr/>
          </p:nvSpPr>
          <p:spPr bwMode="auto">
            <a:xfrm>
              <a:off x="870" y="1488"/>
              <a:ext cx="1050" cy="241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grpSp>
        <p:nvGrpSpPr>
          <p:cNvPr id="466952" name="Group 8"/>
          <p:cNvGrpSpPr>
            <a:grpSpLocks/>
          </p:cNvGrpSpPr>
          <p:nvPr/>
        </p:nvGrpSpPr>
        <p:grpSpPr bwMode="auto">
          <a:xfrm>
            <a:off x="4518026" y="2362200"/>
            <a:ext cx="4854575" cy="3810000"/>
            <a:chOff x="1056" y="1392"/>
            <a:chExt cx="1008" cy="2400"/>
          </a:xfrm>
        </p:grpSpPr>
        <p:sp>
          <p:nvSpPr>
            <p:cNvPr id="466953" name="Rectangle 9"/>
            <p:cNvSpPr>
              <a:spLocks noChangeArrowheads="1"/>
            </p:cNvSpPr>
            <p:nvPr/>
          </p:nvSpPr>
          <p:spPr bwMode="auto">
            <a:xfrm>
              <a:off x="1056" y="1392"/>
              <a:ext cx="480" cy="240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66954" name="Text Box 10"/>
            <p:cNvSpPr txBox="1">
              <a:spLocks noChangeArrowheads="1"/>
            </p:cNvSpPr>
            <p:nvPr/>
          </p:nvSpPr>
          <p:spPr bwMode="auto">
            <a:xfrm>
              <a:off x="1584" y="1728"/>
              <a:ext cx="48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599" name="Picture 15" descr="exerc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1"/>
            <a:ext cx="5715000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587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8382000" y="27432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3.4 +/- 2.5=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0.9 – 7.9</a:t>
            </a:r>
          </a:p>
        </p:txBody>
      </p:sp>
      <p:grpSp>
        <p:nvGrpSpPr>
          <p:cNvPr id="451594" name="Group 10"/>
          <p:cNvGrpSpPr>
            <a:grpSpLocks/>
          </p:cNvGrpSpPr>
          <p:nvPr/>
        </p:nvGrpSpPr>
        <p:grpSpPr bwMode="auto">
          <a:xfrm>
            <a:off x="2463801" y="2312989"/>
            <a:ext cx="1565275" cy="3825875"/>
            <a:chOff x="1344" y="1440"/>
            <a:chExt cx="1056" cy="2410"/>
          </a:xfrm>
        </p:grpSpPr>
        <p:sp>
          <p:nvSpPr>
            <p:cNvPr id="451589" name="Rectangle 5"/>
            <p:cNvSpPr>
              <a:spLocks noChangeArrowheads="1"/>
            </p:cNvSpPr>
            <p:nvPr/>
          </p:nvSpPr>
          <p:spPr bwMode="auto">
            <a:xfrm>
              <a:off x="1776" y="1440"/>
              <a:ext cx="624" cy="241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51590" name="Text Box 6"/>
            <p:cNvSpPr txBox="1">
              <a:spLocks noChangeArrowheads="1"/>
            </p:cNvSpPr>
            <p:nvPr/>
          </p:nvSpPr>
          <p:spPr bwMode="auto">
            <a:xfrm>
              <a:off x="1344" y="1584"/>
              <a:ext cx="57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0.9</a:t>
              </a:r>
            </a:p>
          </p:txBody>
        </p:sp>
      </p:grpSp>
      <p:grpSp>
        <p:nvGrpSpPr>
          <p:cNvPr id="451598" name="Group 14"/>
          <p:cNvGrpSpPr>
            <a:grpSpLocks/>
          </p:cNvGrpSpPr>
          <p:nvPr/>
        </p:nvGrpSpPr>
        <p:grpSpPr bwMode="auto">
          <a:xfrm>
            <a:off x="4029076" y="2327275"/>
            <a:ext cx="1839913" cy="3810000"/>
            <a:chOff x="2928" y="1440"/>
            <a:chExt cx="1159" cy="2400"/>
          </a:xfrm>
        </p:grpSpPr>
        <p:sp>
          <p:nvSpPr>
            <p:cNvPr id="451592" name="Rectangle 8"/>
            <p:cNvSpPr>
              <a:spLocks noChangeArrowheads="1"/>
            </p:cNvSpPr>
            <p:nvPr/>
          </p:nvSpPr>
          <p:spPr bwMode="auto">
            <a:xfrm>
              <a:off x="2928" y="1440"/>
              <a:ext cx="528" cy="240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51593" name="Text Box 9"/>
            <p:cNvSpPr txBox="1">
              <a:spLocks noChangeArrowheads="1"/>
            </p:cNvSpPr>
            <p:nvPr/>
          </p:nvSpPr>
          <p:spPr bwMode="auto">
            <a:xfrm>
              <a:off x="3456" y="1584"/>
              <a:ext cx="63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5.9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0" name="Picture 2" descr="exerc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1"/>
            <a:ext cx="5715000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8382000" y="27432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3.4 +/- 2*2.5=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0 – 8.4</a:t>
            </a:r>
          </a:p>
        </p:txBody>
      </p:sp>
      <p:grpSp>
        <p:nvGrpSpPr>
          <p:cNvPr id="467973" name="Group 5"/>
          <p:cNvGrpSpPr>
            <a:grpSpLocks/>
          </p:cNvGrpSpPr>
          <p:nvPr/>
        </p:nvGrpSpPr>
        <p:grpSpPr bwMode="auto">
          <a:xfrm>
            <a:off x="1524001" y="2312989"/>
            <a:ext cx="2505075" cy="3825875"/>
            <a:chOff x="1344" y="1440"/>
            <a:chExt cx="1056" cy="2410"/>
          </a:xfrm>
        </p:grpSpPr>
        <p:sp>
          <p:nvSpPr>
            <p:cNvPr id="467974" name="Rectangle 6"/>
            <p:cNvSpPr>
              <a:spLocks noChangeArrowheads="1"/>
            </p:cNvSpPr>
            <p:nvPr/>
          </p:nvSpPr>
          <p:spPr bwMode="auto">
            <a:xfrm>
              <a:off x="1776" y="1440"/>
              <a:ext cx="624" cy="241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67975" name="Text Box 7"/>
            <p:cNvSpPr txBox="1">
              <a:spLocks noChangeArrowheads="1"/>
            </p:cNvSpPr>
            <p:nvPr/>
          </p:nvSpPr>
          <p:spPr bwMode="auto">
            <a:xfrm>
              <a:off x="1344" y="1584"/>
              <a:ext cx="57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67976" name="Group 8"/>
          <p:cNvGrpSpPr>
            <a:grpSpLocks/>
          </p:cNvGrpSpPr>
          <p:nvPr/>
        </p:nvGrpSpPr>
        <p:grpSpPr bwMode="auto">
          <a:xfrm>
            <a:off x="4029076" y="2327275"/>
            <a:ext cx="4295775" cy="3810000"/>
            <a:chOff x="2928" y="1440"/>
            <a:chExt cx="1159" cy="2400"/>
          </a:xfrm>
        </p:grpSpPr>
        <p:sp>
          <p:nvSpPr>
            <p:cNvPr id="467977" name="Rectangle 9"/>
            <p:cNvSpPr>
              <a:spLocks noChangeArrowheads="1"/>
            </p:cNvSpPr>
            <p:nvPr/>
          </p:nvSpPr>
          <p:spPr bwMode="auto">
            <a:xfrm>
              <a:off x="2928" y="1440"/>
              <a:ext cx="528" cy="240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67978" name="Text Box 10"/>
            <p:cNvSpPr txBox="1">
              <a:spLocks noChangeArrowheads="1"/>
            </p:cNvSpPr>
            <p:nvPr/>
          </p:nvSpPr>
          <p:spPr bwMode="auto">
            <a:xfrm>
              <a:off x="3456" y="1584"/>
              <a:ext cx="63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8.4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6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4" name="Picture 2" descr="exerc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1"/>
            <a:ext cx="5715000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8382000" y="27432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3.4 +/- 3*2.5=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0 – 10.9</a:t>
            </a: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1524001" y="2312989"/>
            <a:ext cx="2505075" cy="3825875"/>
            <a:chOff x="1344" y="1440"/>
            <a:chExt cx="1056" cy="2410"/>
          </a:xfrm>
        </p:grpSpPr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1776" y="1440"/>
              <a:ext cx="624" cy="241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68999" name="Text Box 7"/>
            <p:cNvSpPr txBox="1">
              <a:spLocks noChangeArrowheads="1"/>
            </p:cNvSpPr>
            <p:nvPr/>
          </p:nvSpPr>
          <p:spPr bwMode="auto">
            <a:xfrm>
              <a:off x="1344" y="1584"/>
              <a:ext cx="57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69000" name="Group 8"/>
          <p:cNvGrpSpPr>
            <a:grpSpLocks/>
          </p:cNvGrpSpPr>
          <p:nvPr/>
        </p:nvGrpSpPr>
        <p:grpSpPr bwMode="auto">
          <a:xfrm>
            <a:off x="4029075" y="2327275"/>
            <a:ext cx="6396038" cy="3810000"/>
            <a:chOff x="2928" y="1440"/>
            <a:chExt cx="1159" cy="2400"/>
          </a:xfrm>
        </p:grpSpPr>
        <p:sp>
          <p:nvSpPr>
            <p:cNvPr id="469001" name="Rectangle 9"/>
            <p:cNvSpPr>
              <a:spLocks noChangeArrowheads="1"/>
            </p:cNvSpPr>
            <p:nvPr/>
          </p:nvSpPr>
          <p:spPr bwMode="auto">
            <a:xfrm>
              <a:off x="2928" y="1440"/>
              <a:ext cx="528" cy="240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69002" name="Text Box 10"/>
            <p:cNvSpPr txBox="1">
              <a:spLocks noChangeArrowheads="1"/>
            </p:cNvSpPr>
            <p:nvPr/>
          </p:nvSpPr>
          <p:spPr bwMode="auto">
            <a:xfrm>
              <a:off x="3456" y="1584"/>
              <a:ext cx="63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10.9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0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713" name="Picture 17" descr="wak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1"/>
            <a:ext cx="5486400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382000" y="2743200"/>
            <a:ext cx="1828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7:04+/- 0:55 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6:09 – 7:59</a:t>
            </a:r>
          </a:p>
        </p:txBody>
      </p:sp>
      <p:grpSp>
        <p:nvGrpSpPr>
          <p:cNvPr id="413714" name="Group 18"/>
          <p:cNvGrpSpPr>
            <a:grpSpLocks/>
          </p:cNvGrpSpPr>
          <p:nvPr/>
        </p:nvGrpSpPr>
        <p:grpSpPr bwMode="auto">
          <a:xfrm>
            <a:off x="2973388" y="2120901"/>
            <a:ext cx="1644650" cy="4054475"/>
            <a:chOff x="895" y="1336"/>
            <a:chExt cx="1045" cy="2554"/>
          </a:xfrm>
        </p:grpSpPr>
        <p:sp>
          <p:nvSpPr>
            <p:cNvPr id="413702" name="Rectangle 6"/>
            <p:cNvSpPr>
              <a:spLocks noChangeArrowheads="1"/>
            </p:cNvSpPr>
            <p:nvPr/>
          </p:nvSpPr>
          <p:spPr bwMode="auto">
            <a:xfrm>
              <a:off x="1456" y="1336"/>
              <a:ext cx="484" cy="255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13703" name="Text Box 7"/>
            <p:cNvSpPr txBox="1">
              <a:spLocks noChangeArrowheads="1"/>
            </p:cNvSpPr>
            <p:nvPr/>
          </p:nvSpPr>
          <p:spPr bwMode="auto">
            <a:xfrm>
              <a:off x="895" y="1384"/>
              <a:ext cx="561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6:09</a:t>
              </a:r>
            </a:p>
          </p:txBody>
        </p:sp>
      </p:grpSp>
      <p:grpSp>
        <p:nvGrpSpPr>
          <p:cNvPr id="413715" name="Group 19"/>
          <p:cNvGrpSpPr>
            <a:grpSpLocks/>
          </p:cNvGrpSpPr>
          <p:nvPr/>
        </p:nvGrpSpPr>
        <p:grpSpPr bwMode="auto">
          <a:xfrm>
            <a:off x="4618038" y="2133600"/>
            <a:ext cx="1719262" cy="4038600"/>
            <a:chOff x="1949" y="1344"/>
            <a:chExt cx="1083" cy="2544"/>
          </a:xfrm>
        </p:grpSpPr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1949" y="1344"/>
              <a:ext cx="515" cy="254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13706" name="Text Box 10"/>
            <p:cNvSpPr txBox="1">
              <a:spLocks noChangeArrowheads="1"/>
            </p:cNvSpPr>
            <p:nvPr/>
          </p:nvSpPr>
          <p:spPr bwMode="auto">
            <a:xfrm>
              <a:off x="2474" y="1625"/>
              <a:ext cx="55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7:59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0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018" name="Picture 2" descr="wak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1"/>
            <a:ext cx="5486400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0019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8382000" y="2743200"/>
            <a:ext cx="18288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7:04+/- 2*0:55 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5:14 – 8:54</a:t>
            </a:r>
          </a:p>
        </p:txBody>
      </p:sp>
      <p:grpSp>
        <p:nvGrpSpPr>
          <p:cNvPr id="470021" name="Group 5"/>
          <p:cNvGrpSpPr>
            <a:grpSpLocks/>
          </p:cNvGrpSpPr>
          <p:nvPr/>
        </p:nvGrpSpPr>
        <p:grpSpPr bwMode="auto">
          <a:xfrm>
            <a:off x="1225550" y="2120901"/>
            <a:ext cx="3392488" cy="4054475"/>
            <a:chOff x="895" y="1336"/>
            <a:chExt cx="1045" cy="2554"/>
          </a:xfrm>
        </p:grpSpPr>
        <p:sp>
          <p:nvSpPr>
            <p:cNvPr id="470022" name="Rectangle 6"/>
            <p:cNvSpPr>
              <a:spLocks noChangeArrowheads="1"/>
            </p:cNvSpPr>
            <p:nvPr/>
          </p:nvSpPr>
          <p:spPr bwMode="auto">
            <a:xfrm>
              <a:off x="1456" y="1336"/>
              <a:ext cx="484" cy="255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70023" name="Text Box 7"/>
            <p:cNvSpPr txBox="1">
              <a:spLocks noChangeArrowheads="1"/>
            </p:cNvSpPr>
            <p:nvPr/>
          </p:nvSpPr>
          <p:spPr bwMode="auto">
            <a:xfrm>
              <a:off x="895" y="1384"/>
              <a:ext cx="56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5:14</a:t>
              </a:r>
            </a:p>
          </p:txBody>
        </p:sp>
      </p:grpSp>
      <p:grpSp>
        <p:nvGrpSpPr>
          <p:cNvPr id="470024" name="Group 8"/>
          <p:cNvGrpSpPr>
            <a:grpSpLocks/>
          </p:cNvGrpSpPr>
          <p:nvPr/>
        </p:nvGrpSpPr>
        <p:grpSpPr bwMode="auto">
          <a:xfrm>
            <a:off x="4618039" y="2133600"/>
            <a:ext cx="3451225" cy="4038600"/>
            <a:chOff x="1949" y="1344"/>
            <a:chExt cx="1083" cy="2544"/>
          </a:xfrm>
        </p:grpSpPr>
        <p:sp>
          <p:nvSpPr>
            <p:cNvPr id="470025" name="Rectangle 9"/>
            <p:cNvSpPr>
              <a:spLocks noChangeArrowheads="1"/>
            </p:cNvSpPr>
            <p:nvPr/>
          </p:nvSpPr>
          <p:spPr bwMode="auto">
            <a:xfrm>
              <a:off x="1949" y="1344"/>
              <a:ext cx="515" cy="254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70026" name="Text Box 10"/>
            <p:cNvSpPr txBox="1">
              <a:spLocks noChangeArrowheads="1"/>
            </p:cNvSpPr>
            <p:nvPr/>
          </p:nvSpPr>
          <p:spPr bwMode="auto">
            <a:xfrm>
              <a:off x="2474" y="1625"/>
              <a:ext cx="55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8:54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8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066" name="Picture 2" descr="wak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1"/>
            <a:ext cx="5486400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2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93038" cy="838200"/>
          </a:xfrm>
        </p:spPr>
        <p:txBody>
          <a:bodyPr/>
          <a:lstStyle/>
          <a:p>
            <a:r>
              <a:rPr lang="en-US" altLang="en-US"/>
              <a:t>Data from our class…</a:t>
            </a: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8382000" y="2743200"/>
            <a:ext cx="18288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7:04+/- 2*0:55 =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4:19 – 9:49</a:t>
            </a:r>
          </a:p>
        </p:txBody>
      </p:sp>
      <p:grpSp>
        <p:nvGrpSpPr>
          <p:cNvPr id="472069" name="Group 5"/>
          <p:cNvGrpSpPr>
            <a:grpSpLocks/>
          </p:cNvGrpSpPr>
          <p:nvPr/>
        </p:nvGrpSpPr>
        <p:grpSpPr bwMode="auto">
          <a:xfrm>
            <a:off x="406400" y="2120901"/>
            <a:ext cx="4211638" cy="4054475"/>
            <a:chOff x="895" y="1336"/>
            <a:chExt cx="1045" cy="2554"/>
          </a:xfrm>
        </p:grpSpPr>
        <p:sp>
          <p:nvSpPr>
            <p:cNvPr id="472070" name="Rectangle 6"/>
            <p:cNvSpPr>
              <a:spLocks noChangeArrowheads="1"/>
            </p:cNvSpPr>
            <p:nvPr/>
          </p:nvSpPr>
          <p:spPr bwMode="auto">
            <a:xfrm>
              <a:off x="1456" y="1336"/>
              <a:ext cx="484" cy="255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72071" name="Text Box 7"/>
            <p:cNvSpPr txBox="1">
              <a:spLocks noChangeArrowheads="1"/>
            </p:cNvSpPr>
            <p:nvPr/>
          </p:nvSpPr>
          <p:spPr bwMode="auto">
            <a:xfrm>
              <a:off x="895" y="1384"/>
              <a:ext cx="56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             4:19</a:t>
              </a:r>
            </a:p>
          </p:txBody>
        </p:sp>
      </p:grpSp>
      <p:grpSp>
        <p:nvGrpSpPr>
          <p:cNvPr id="472072" name="Group 8"/>
          <p:cNvGrpSpPr>
            <a:grpSpLocks/>
          </p:cNvGrpSpPr>
          <p:nvPr/>
        </p:nvGrpSpPr>
        <p:grpSpPr bwMode="auto">
          <a:xfrm>
            <a:off x="4618039" y="2133600"/>
            <a:ext cx="4992687" cy="4038600"/>
            <a:chOff x="1949" y="1344"/>
            <a:chExt cx="1083" cy="2544"/>
          </a:xfrm>
        </p:grpSpPr>
        <p:sp>
          <p:nvSpPr>
            <p:cNvPr id="472073" name="Rectangle 9"/>
            <p:cNvSpPr>
              <a:spLocks noChangeArrowheads="1"/>
            </p:cNvSpPr>
            <p:nvPr/>
          </p:nvSpPr>
          <p:spPr bwMode="auto">
            <a:xfrm>
              <a:off x="1949" y="1344"/>
              <a:ext cx="515" cy="2544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72074" name="Text Box 10"/>
            <p:cNvSpPr txBox="1">
              <a:spLocks noChangeArrowheads="1"/>
            </p:cNvSpPr>
            <p:nvPr/>
          </p:nvSpPr>
          <p:spPr bwMode="auto">
            <a:xfrm>
              <a:off x="2474" y="1625"/>
              <a:ext cx="55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9:49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95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Normal Probability Plot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Normal probability plot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Order the data.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Find corresponding standardized normal quantile values:</a:t>
            </a:r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Plot the observed data values against normal quantile values. 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Evaluate the plot for evidence of linearity.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4513264" y="3657600"/>
          <a:ext cx="45354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Equation" r:id="rId4" imgW="3035160" imgH="774360" progId="Equation.3">
                  <p:embed/>
                </p:oleObj>
              </mc:Choice>
              <mc:Fallback>
                <p:oleObj name="Equation" r:id="rId4" imgW="30351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4" y="3657600"/>
                        <a:ext cx="4535487" cy="11572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8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probability plot coffee…</a:t>
            </a:r>
          </a:p>
        </p:txBody>
      </p:sp>
      <p:pic>
        <p:nvPicPr>
          <p:cNvPr id="403494" name="Picture 38" descr="coffee n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9" y="1960564"/>
            <a:ext cx="5545137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97" name="Freeform 41"/>
          <p:cNvSpPr>
            <a:spLocks/>
          </p:cNvSpPr>
          <p:nvPr/>
        </p:nvSpPr>
        <p:spPr bwMode="auto">
          <a:xfrm>
            <a:off x="2982914" y="2525714"/>
            <a:ext cx="4149725" cy="3506787"/>
          </a:xfrm>
          <a:custGeom>
            <a:avLst/>
            <a:gdLst>
              <a:gd name="T0" fmla="*/ 0 w 2614"/>
              <a:gd name="T1" fmla="*/ 2175 h 2209"/>
              <a:gd name="T2" fmla="*/ 1006 w 2614"/>
              <a:gd name="T3" fmla="*/ 2011 h 2209"/>
              <a:gd name="T4" fmla="*/ 2081 w 2614"/>
              <a:gd name="T5" fmla="*/ 988 h 2209"/>
              <a:gd name="T6" fmla="*/ 2614 w 2614"/>
              <a:gd name="T7" fmla="*/ 0 h 2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4" h="2209">
                <a:moveTo>
                  <a:pt x="0" y="2175"/>
                </a:moveTo>
                <a:cubicBezTo>
                  <a:pt x="329" y="2192"/>
                  <a:pt x="659" y="2209"/>
                  <a:pt x="1006" y="2011"/>
                </a:cubicBezTo>
                <a:cubicBezTo>
                  <a:pt x="1353" y="1813"/>
                  <a:pt x="1813" y="1323"/>
                  <a:pt x="2081" y="988"/>
                </a:cubicBezTo>
                <a:cubicBezTo>
                  <a:pt x="2349" y="653"/>
                  <a:pt x="2525" y="165"/>
                  <a:pt x="2614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498" name="Text Box 42"/>
          <p:cNvSpPr txBox="1">
            <a:spLocks noChangeArrowheads="1"/>
          </p:cNvSpPr>
          <p:nvPr/>
        </p:nvSpPr>
        <p:spPr bwMode="auto">
          <a:xfrm>
            <a:off x="7848600" y="3581401"/>
            <a:ext cx="2438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Right-Skewed!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(concave up)</a:t>
            </a:r>
          </a:p>
        </p:txBody>
      </p:sp>
    </p:spTree>
    <p:extLst>
      <p:ext uri="{BB962C8B-B14F-4D97-AF65-F5344CB8AC3E}">
        <p14:creationId xmlns:p14="http://schemas.microsoft.com/office/powerpoint/2010/main" val="12452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457200"/>
            <a:ext cx="5999163" cy="4587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88" y="1371600"/>
            <a:ext cx="8234362" cy="49847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978-1071614174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4" name="Picture 6" descr="writing n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6" y="2039939"/>
            <a:ext cx="5491163" cy="46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probability plot love of writing…</a:t>
            </a:r>
          </a:p>
        </p:txBody>
      </p:sp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7956550" y="3143250"/>
            <a:ext cx="2438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Neither right-skewed or left-skewed, but big gap at 6. </a:t>
            </a:r>
          </a:p>
        </p:txBody>
      </p:sp>
      <p:sp>
        <p:nvSpPr>
          <p:cNvPr id="473095" name="Line 7"/>
          <p:cNvSpPr>
            <a:spLocks noChangeShapeType="1"/>
          </p:cNvSpPr>
          <p:nvPr/>
        </p:nvSpPr>
        <p:spPr bwMode="auto">
          <a:xfrm flipV="1">
            <a:off x="3257551" y="2484438"/>
            <a:ext cx="4067175" cy="33575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793038" cy="1462088"/>
          </a:xfrm>
        </p:spPr>
        <p:txBody>
          <a:bodyPr/>
          <a:lstStyle/>
          <a:p>
            <a:r>
              <a:rPr lang="en-US" altLang="en-US"/>
              <a:t>Norm prob. plot Exercise…</a:t>
            </a:r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8229600" y="3568701"/>
            <a:ext cx="2438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Right-Skewed!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(concave up)</a:t>
            </a:r>
          </a:p>
        </p:txBody>
      </p:sp>
      <p:pic>
        <p:nvPicPr>
          <p:cNvPr id="405536" name="Picture 32" descr="ex n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890714"/>
            <a:ext cx="5922963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538" name="Freeform 34"/>
          <p:cNvSpPr>
            <a:spLocks/>
          </p:cNvSpPr>
          <p:nvPr/>
        </p:nvSpPr>
        <p:spPr bwMode="auto">
          <a:xfrm>
            <a:off x="3106738" y="2497138"/>
            <a:ext cx="4392612" cy="3846512"/>
          </a:xfrm>
          <a:custGeom>
            <a:avLst/>
            <a:gdLst>
              <a:gd name="T0" fmla="*/ 0 w 2793"/>
              <a:gd name="T1" fmla="*/ 2382 h 2423"/>
              <a:gd name="T2" fmla="*/ 542 w 2793"/>
              <a:gd name="T3" fmla="*/ 2192 h 2423"/>
              <a:gd name="T4" fmla="*/ 2425 w 2793"/>
              <a:gd name="T5" fmla="*/ 998 h 2423"/>
              <a:gd name="T6" fmla="*/ 2751 w 2793"/>
              <a:gd name="T7" fmla="*/ 0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3" h="2423">
                <a:moveTo>
                  <a:pt x="0" y="2382"/>
                </a:moveTo>
                <a:cubicBezTo>
                  <a:pt x="69" y="2402"/>
                  <a:pt x="138" y="2423"/>
                  <a:pt x="542" y="2192"/>
                </a:cubicBezTo>
                <a:cubicBezTo>
                  <a:pt x="946" y="1961"/>
                  <a:pt x="2057" y="1363"/>
                  <a:pt x="2425" y="998"/>
                </a:cubicBezTo>
                <a:cubicBezTo>
                  <a:pt x="2793" y="633"/>
                  <a:pt x="2697" y="166"/>
                  <a:pt x="2751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915" name="Picture 51" descr="wakeup n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2020889"/>
            <a:ext cx="5613400" cy="470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914400"/>
            <a:ext cx="7793038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Norm prob. plot Wake up time</a:t>
            </a:r>
          </a:p>
        </p:txBody>
      </p: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7848600" y="35052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Closest to a straight line…</a:t>
            </a:r>
          </a:p>
        </p:txBody>
      </p:sp>
      <p:sp>
        <p:nvSpPr>
          <p:cNvPr id="420914" name="Line 50"/>
          <p:cNvSpPr>
            <a:spLocks noChangeShapeType="1"/>
          </p:cNvSpPr>
          <p:nvPr/>
        </p:nvSpPr>
        <p:spPr bwMode="auto">
          <a:xfrm flipV="1">
            <a:off x="3071813" y="2409826"/>
            <a:ext cx="3941762" cy="39354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5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tests for normality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Results: </a:t>
            </a:r>
            <a:endParaRPr lang="en-US" altLang="en-US" u="sng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Coffee: Strong evidence of non-normality (p&lt;.01)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Writing love: Moderate evidence of non-normality (p=.01)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Exercise: Weak to no evidence of non-normality (p&gt;.10)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Wakeup time: No evidence of non-normality (p&gt;.25)</a:t>
            </a:r>
          </a:p>
        </p:txBody>
      </p:sp>
    </p:spTree>
    <p:extLst>
      <p:ext uri="{BB962C8B-B14F-4D97-AF65-F5344CB8AC3E}">
        <p14:creationId xmlns:p14="http://schemas.microsoft.com/office/powerpoint/2010/main" val="2038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approximation to the binomial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When you have a binomial distribution where </a:t>
            </a:r>
            <a:r>
              <a:rPr lang="en-US" altLang="en-US" sz="2400" i="1">
                <a:cs typeface="Times New Roman" panose="02020603050405020304" pitchFamily="18" charset="0"/>
              </a:rPr>
              <a:t>n</a:t>
            </a:r>
            <a:r>
              <a:rPr lang="en-US" altLang="en-US" sz="2400">
                <a:cs typeface="Times New Roman" panose="02020603050405020304" pitchFamily="18" charset="0"/>
              </a:rPr>
              <a:t> is large and </a:t>
            </a:r>
            <a:r>
              <a:rPr lang="en-US" altLang="en-US" sz="2400" i="1">
                <a:cs typeface="Times New Roman" panose="02020603050405020304" pitchFamily="18" charset="0"/>
              </a:rPr>
              <a:t>p</a:t>
            </a:r>
            <a:r>
              <a:rPr lang="en-US" altLang="en-US" sz="2400">
                <a:cs typeface="Times New Roman" panose="02020603050405020304" pitchFamily="18" charset="0"/>
              </a:rPr>
              <a:t> is middle-of-the road (not too small, not too big, closer to .5), then the binomial starts to look like a normal distribution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cs typeface="Times New Roman" panose="02020603050405020304" pitchFamily="18" charset="0"/>
              </a:rPr>
              <a:t> in fact, this doesn’t even take a particularly large </a:t>
            </a:r>
            <a:r>
              <a:rPr lang="en-US" altLang="en-US" sz="2400" i="1"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u="sng">
                <a:cs typeface="Times New Roman" panose="02020603050405020304" pitchFamily="18" charset="0"/>
              </a:rPr>
              <a:t>Recall:</a:t>
            </a:r>
            <a:r>
              <a:rPr lang="en-US" altLang="en-US" sz="2400">
                <a:cs typeface="Times New Roman" panose="02020603050405020304" pitchFamily="18" charset="0"/>
              </a:rPr>
              <a:t> What is the probability of being a smoker among a group of cases with lung cancer is .6, what’s the probability that in a group of 8 cases you have less than 2 smokers?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657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approximation to the binomial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	When you have a binomial distribution where </a:t>
            </a:r>
            <a:r>
              <a:rPr lang="en-US" altLang="en-US" i="1">
                <a:cs typeface="Times New Roman" panose="02020603050405020304" pitchFamily="18" charset="0"/>
              </a:rPr>
              <a:t>n </a:t>
            </a:r>
            <a:r>
              <a:rPr lang="en-US" altLang="en-US">
                <a:cs typeface="Times New Roman" panose="02020603050405020304" pitchFamily="18" charset="0"/>
              </a:rPr>
              <a:t>is large and p isn’t too small (rule of thumb: mean&gt;5), then the binomial starts to look like a normal distribution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>
                <a:cs typeface="Times New Roman" panose="02020603050405020304" pitchFamily="18" charset="0"/>
              </a:rPr>
              <a:t>  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u="sng">
                <a:cs typeface="Times New Roman" panose="02020603050405020304" pitchFamily="18" charset="0"/>
              </a:rPr>
              <a:t>Recall:</a:t>
            </a:r>
            <a:r>
              <a:rPr lang="en-US" altLang="en-US" sz="2400">
                <a:cs typeface="Times New Roman" panose="02020603050405020304" pitchFamily="18" charset="0"/>
              </a:rPr>
              <a:t> smoking example…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pSp>
        <p:nvGrpSpPr>
          <p:cNvPr id="439300" name="Group 4"/>
          <p:cNvGrpSpPr>
            <a:grpSpLocks/>
          </p:cNvGrpSpPr>
          <p:nvPr/>
        </p:nvGrpSpPr>
        <p:grpSpPr bwMode="auto">
          <a:xfrm>
            <a:off x="3124200" y="4800601"/>
            <a:ext cx="6858000" cy="1731963"/>
            <a:chOff x="1056" y="1440"/>
            <a:chExt cx="4320" cy="1091"/>
          </a:xfrm>
        </p:grpSpPr>
        <p:grpSp>
          <p:nvGrpSpPr>
            <p:cNvPr id="439301" name="Group 5"/>
            <p:cNvGrpSpPr>
              <a:grpSpLocks/>
            </p:cNvGrpSpPr>
            <p:nvPr/>
          </p:nvGrpSpPr>
          <p:grpSpPr bwMode="auto">
            <a:xfrm>
              <a:off x="1056" y="1440"/>
              <a:ext cx="2370" cy="1091"/>
              <a:chOff x="2591" y="4074"/>
              <a:chExt cx="5925" cy="2729"/>
            </a:xfrm>
          </p:grpSpPr>
          <p:grpSp>
            <p:nvGrpSpPr>
              <p:cNvPr id="439302" name="Group 6"/>
              <p:cNvGrpSpPr>
                <a:grpSpLocks/>
              </p:cNvGrpSpPr>
              <p:nvPr/>
            </p:nvGrpSpPr>
            <p:grpSpPr bwMode="auto">
              <a:xfrm>
                <a:off x="2591" y="4083"/>
                <a:ext cx="5925" cy="2720"/>
                <a:chOff x="2081" y="9354"/>
                <a:chExt cx="5925" cy="2720"/>
              </a:xfrm>
            </p:grpSpPr>
            <p:sp>
              <p:nvSpPr>
                <p:cNvPr id="439303" name="Line 7" descr="Wide upward diagonal"/>
                <p:cNvSpPr>
                  <a:spLocks noChangeShapeType="1"/>
                </p:cNvSpPr>
                <p:nvPr/>
              </p:nvSpPr>
              <p:spPr bwMode="auto">
                <a:xfrm>
                  <a:off x="2081" y="11351"/>
                  <a:ext cx="592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39304" name="Group 8"/>
                <p:cNvGrpSpPr>
                  <a:grpSpLocks/>
                </p:cNvGrpSpPr>
                <p:nvPr/>
              </p:nvGrpSpPr>
              <p:grpSpPr bwMode="auto">
                <a:xfrm>
                  <a:off x="2835" y="9354"/>
                  <a:ext cx="4950" cy="2720"/>
                  <a:chOff x="2835" y="9354"/>
                  <a:chExt cx="4950" cy="2720"/>
                </a:xfrm>
              </p:grpSpPr>
              <p:sp>
                <p:nvSpPr>
                  <p:cNvPr id="43930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4" y="11575"/>
                    <a:ext cx="150" cy="19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1200"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3930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6" y="11575"/>
                    <a:ext cx="135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1200"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43930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20" y="11575"/>
                    <a:ext cx="150" cy="27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1200">
                        <a:latin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43930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8" y="11575"/>
                    <a:ext cx="165" cy="22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1200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3930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72" y="11575"/>
                    <a:ext cx="165" cy="22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1200"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4393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505" y="10775"/>
                    <a:ext cx="366" cy="561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31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844" y="10214"/>
                    <a:ext cx="386" cy="1108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3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11287"/>
                    <a:ext cx="269" cy="71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31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84" y="11575"/>
                    <a:ext cx="150" cy="22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1200">
                        <a:latin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43931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8" y="11560"/>
                    <a:ext cx="165" cy="22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1200">
                        <a:latin typeface="Times New Roman" panose="02020603050405020304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43931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02" y="11575"/>
                    <a:ext cx="165" cy="22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1200">
                        <a:latin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4393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783" y="11262"/>
                    <a:ext cx="389" cy="96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3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1157"/>
                    <a:ext cx="359" cy="201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3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219" y="9653"/>
                    <a:ext cx="415" cy="1699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3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619" y="10401"/>
                    <a:ext cx="359" cy="936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3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963" y="10932"/>
                    <a:ext cx="404" cy="404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32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6367" y="11231"/>
                    <a:ext cx="389" cy="96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322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19" y="11530"/>
                    <a:ext cx="150" cy="19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1200">
                        <a:latin typeface="Times New Roman" panose="02020603050405020304" pitchFamily="18" charset="0"/>
                      </a:rPr>
                      <a:t>0</a:t>
                    </a:r>
                  </a:p>
                </p:txBody>
              </p:sp>
              <p:grpSp>
                <p:nvGrpSpPr>
                  <p:cNvPr id="439323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835" y="9354"/>
                    <a:ext cx="4950" cy="2720"/>
                    <a:chOff x="2835" y="9354"/>
                    <a:chExt cx="4950" cy="2720"/>
                  </a:xfrm>
                </p:grpSpPr>
                <p:sp>
                  <p:nvSpPr>
                    <p:cNvPr id="43932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0" y="9607"/>
                      <a:ext cx="0" cy="24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932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2835" y="9354"/>
                      <a:ext cx="4950" cy="2105"/>
                    </a:xfrm>
                    <a:custGeom>
                      <a:avLst/>
                      <a:gdLst>
                        <a:gd name="T0" fmla="*/ 0 w 6180"/>
                        <a:gd name="T1" fmla="*/ 2715 h 2930"/>
                        <a:gd name="T2" fmla="*/ 1650 w 6180"/>
                        <a:gd name="T3" fmla="*/ 2295 h 2930"/>
                        <a:gd name="T4" fmla="*/ 3180 w 6180"/>
                        <a:gd name="T5" fmla="*/ 30 h 2930"/>
                        <a:gd name="T6" fmla="*/ 4665 w 6180"/>
                        <a:gd name="T7" fmla="*/ 2475 h 2930"/>
                        <a:gd name="T8" fmla="*/ 6180 w 6180"/>
                        <a:gd name="T9" fmla="*/ 2760 h 29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180" h="2930">
                          <a:moveTo>
                            <a:pt x="0" y="2715"/>
                          </a:moveTo>
                          <a:cubicBezTo>
                            <a:pt x="560" y="2728"/>
                            <a:pt x="1120" y="2742"/>
                            <a:pt x="1650" y="2295"/>
                          </a:cubicBezTo>
                          <a:cubicBezTo>
                            <a:pt x="2180" y="1848"/>
                            <a:pt x="2678" y="0"/>
                            <a:pt x="3180" y="30"/>
                          </a:cubicBezTo>
                          <a:cubicBezTo>
                            <a:pt x="3682" y="60"/>
                            <a:pt x="4165" y="2020"/>
                            <a:pt x="4665" y="2475"/>
                          </a:cubicBezTo>
                          <a:cubicBezTo>
                            <a:pt x="5165" y="2930"/>
                            <a:pt x="5928" y="2713"/>
                            <a:pt x="6180" y="2760"/>
                          </a:cubicBezTo>
                        </a:path>
                      </a:pathLst>
                    </a:custGeom>
                    <a:noFill/>
                    <a:ln w="19050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439326" name="Text Box 30"/>
              <p:cNvSpPr txBox="1">
                <a:spLocks noChangeArrowheads="1"/>
              </p:cNvSpPr>
              <p:nvPr/>
            </p:nvSpPr>
            <p:spPr bwMode="auto">
              <a:xfrm>
                <a:off x="3915" y="4074"/>
                <a:ext cx="36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1200">
                    <a:latin typeface="Times New Roman" panose="02020603050405020304" pitchFamily="18" charset="0"/>
                  </a:rPr>
                  <a:t>.27</a:t>
                </a:r>
              </a:p>
            </p:txBody>
          </p:sp>
        </p:grpSp>
        <p:grpSp>
          <p:nvGrpSpPr>
            <p:cNvPr id="439327" name="Group 31"/>
            <p:cNvGrpSpPr>
              <a:grpSpLocks/>
            </p:cNvGrpSpPr>
            <p:nvPr/>
          </p:nvGrpSpPr>
          <p:grpSpPr bwMode="auto">
            <a:xfrm>
              <a:off x="2880" y="1440"/>
              <a:ext cx="2496" cy="624"/>
              <a:chOff x="6720" y="4044"/>
              <a:chExt cx="4560" cy="1590"/>
            </a:xfrm>
          </p:grpSpPr>
          <p:sp>
            <p:nvSpPr>
              <p:cNvPr id="439328" name="Line 32"/>
              <p:cNvSpPr>
                <a:spLocks noChangeShapeType="1"/>
              </p:cNvSpPr>
              <p:nvPr/>
            </p:nvSpPr>
            <p:spPr bwMode="auto">
              <a:xfrm flipH="1">
                <a:off x="6720" y="4494"/>
                <a:ext cx="1890" cy="5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9" name="Text Box 33"/>
              <p:cNvSpPr txBox="1">
                <a:spLocks noChangeArrowheads="1"/>
              </p:cNvSpPr>
              <p:nvPr/>
            </p:nvSpPr>
            <p:spPr bwMode="auto">
              <a:xfrm>
                <a:off x="8580" y="4044"/>
                <a:ext cx="2700" cy="15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400">
                    <a:latin typeface="Times New Roman" panose="02020603050405020304" pitchFamily="18" charset="0"/>
                  </a:rPr>
                  <a:t>Starting to have a normal shape even with fairly small 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n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.  You can imagine that if 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n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 got larger, the bars would get thinner and thinner and this would look more and more like a continuous function, with a bell curve shape. Here np=4.8.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0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approximation to binomial</a:t>
            </a:r>
          </a:p>
        </p:txBody>
      </p:sp>
      <p:grpSp>
        <p:nvGrpSpPr>
          <p:cNvPr id="440323" name="Group 3"/>
          <p:cNvGrpSpPr>
            <a:grpSpLocks/>
          </p:cNvGrpSpPr>
          <p:nvPr/>
        </p:nvGrpSpPr>
        <p:grpSpPr bwMode="auto">
          <a:xfrm>
            <a:off x="3886201" y="1905001"/>
            <a:ext cx="3762375" cy="1731963"/>
            <a:chOff x="2591" y="4074"/>
            <a:chExt cx="5925" cy="2729"/>
          </a:xfrm>
        </p:grpSpPr>
        <p:grpSp>
          <p:nvGrpSpPr>
            <p:cNvPr id="440324" name="Group 4"/>
            <p:cNvGrpSpPr>
              <a:grpSpLocks/>
            </p:cNvGrpSpPr>
            <p:nvPr/>
          </p:nvGrpSpPr>
          <p:grpSpPr bwMode="auto">
            <a:xfrm>
              <a:off x="2591" y="4083"/>
              <a:ext cx="5925" cy="2720"/>
              <a:chOff x="2081" y="9354"/>
              <a:chExt cx="5925" cy="2720"/>
            </a:xfrm>
          </p:grpSpPr>
          <p:sp>
            <p:nvSpPr>
              <p:cNvPr id="440325" name="Line 5" descr="Wide upward diagonal"/>
              <p:cNvSpPr>
                <a:spLocks noChangeShapeType="1"/>
              </p:cNvSpPr>
              <p:nvPr/>
            </p:nvSpPr>
            <p:spPr bwMode="auto">
              <a:xfrm>
                <a:off x="2081" y="11351"/>
                <a:ext cx="59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0326" name="Group 6"/>
              <p:cNvGrpSpPr>
                <a:grpSpLocks/>
              </p:cNvGrpSpPr>
              <p:nvPr/>
            </p:nvGrpSpPr>
            <p:grpSpPr bwMode="auto">
              <a:xfrm>
                <a:off x="2835" y="9354"/>
                <a:ext cx="4950" cy="2720"/>
                <a:chOff x="2835" y="9354"/>
                <a:chExt cx="4950" cy="2720"/>
              </a:xfrm>
            </p:grpSpPr>
            <p:sp>
              <p:nvSpPr>
                <p:cNvPr id="44032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24" y="11575"/>
                  <a:ext cx="150" cy="19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12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403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046" y="11575"/>
                  <a:ext cx="135" cy="25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120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4032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420" y="11575"/>
                  <a:ext cx="150" cy="2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1200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4403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98" y="11575"/>
                  <a:ext cx="165" cy="2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12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403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672" y="11575"/>
                  <a:ext cx="165" cy="2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12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440332" name="Rectangle 12"/>
                <p:cNvSpPr>
                  <a:spLocks noChangeArrowheads="1"/>
                </p:cNvSpPr>
                <p:nvPr/>
              </p:nvSpPr>
              <p:spPr bwMode="auto">
                <a:xfrm>
                  <a:off x="4505" y="10775"/>
                  <a:ext cx="366" cy="561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33" name="Rectangle 13"/>
                <p:cNvSpPr>
                  <a:spLocks noChangeArrowheads="1"/>
                </p:cNvSpPr>
                <p:nvPr/>
              </p:nvSpPr>
              <p:spPr bwMode="auto">
                <a:xfrm>
                  <a:off x="4844" y="10214"/>
                  <a:ext cx="386" cy="1108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3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3" y="11287"/>
                  <a:ext cx="269" cy="71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784" y="11575"/>
                  <a:ext cx="150" cy="2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1200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403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128" y="11560"/>
                  <a:ext cx="165" cy="2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1200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440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502" y="11575"/>
                  <a:ext cx="165" cy="2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1200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440338" name="Rectangle 18"/>
                <p:cNvSpPr>
                  <a:spLocks noChangeArrowheads="1"/>
                </p:cNvSpPr>
                <p:nvPr/>
              </p:nvSpPr>
              <p:spPr bwMode="auto">
                <a:xfrm>
                  <a:off x="3783" y="11262"/>
                  <a:ext cx="389" cy="96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39" name="Rectangle 19"/>
                <p:cNvSpPr>
                  <a:spLocks noChangeArrowheads="1"/>
                </p:cNvSpPr>
                <p:nvPr/>
              </p:nvSpPr>
              <p:spPr bwMode="auto">
                <a:xfrm>
                  <a:off x="4128" y="11157"/>
                  <a:ext cx="359" cy="201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40" name="Rectangle 20"/>
                <p:cNvSpPr>
                  <a:spLocks noChangeArrowheads="1"/>
                </p:cNvSpPr>
                <p:nvPr/>
              </p:nvSpPr>
              <p:spPr bwMode="auto">
                <a:xfrm>
                  <a:off x="5219" y="9653"/>
                  <a:ext cx="415" cy="1699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41" name="Rectangle 21"/>
                <p:cNvSpPr>
                  <a:spLocks noChangeArrowheads="1"/>
                </p:cNvSpPr>
                <p:nvPr/>
              </p:nvSpPr>
              <p:spPr bwMode="auto">
                <a:xfrm>
                  <a:off x="5619" y="10401"/>
                  <a:ext cx="359" cy="936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42" name="Rectangle 22"/>
                <p:cNvSpPr>
                  <a:spLocks noChangeArrowheads="1"/>
                </p:cNvSpPr>
                <p:nvPr/>
              </p:nvSpPr>
              <p:spPr bwMode="auto">
                <a:xfrm>
                  <a:off x="5963" y="10932"/>
                  <a:ext cx="404" cy="404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43" name="Rectangle 23"/>
                <p:cNvSpPr>
                  <a:spLocks noChangeArrowheads="1"/>
                </p:cNvSpPr>
                <p:nvPr/>
              </p:nvSpPr>
              <p:spPr bwMode="auto">
                <a:xfrm>
                  <a:off x="6367" y="11231"/>
                  <a:ext cx="389" cy="96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519" y="11530"/>
                  <a:ext cx="150" cy="19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12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grpSp>
              <p:nvGrpSpPr>
                <p:cNvPr id="440345" name="Group 25"/>
                <p:cNvGrpSpPr>
                  <a:grpSpLocks/>
                </p:cNvGrpSpPr>
                <p:nvPr/>
              </p:nvGrpSpPr>
              <p:grpSpPr bwMode="auto">
                <a:xfrm>
                  <a:off x="2835" y="9354"/>
                  <a:ext cx="4950" cy="2720"/>
                  <a:chOff x="2835" y="9354"/>
                  <a:chExt cx="4950" cy="2720"/>
                </a:xfrm>
              </p:grpSpPr>
              <p:sp>
                <p:nvSpPr>
                  <p:cNvPr id="44034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550" y="9607"/>
                    <a:ext cx="0" cy="24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347" name="Freeform 27"/>
                  <p:cNvSpPr>
                    <a:spLocks/>
                  </p:cNvSpPr>
                  <p:nvPr/>
                </p:nvSpPr>
                <p:spPr bwMode="auto">
                  <a:xfrm>
                    <a:off x="2835" y="9354"/>
                    <a:ext cx="4950" cy="2105"/>
                  </a:xfrm>
                  <a:custGeom>
                    <a:avLst/>
                    <a:gdLst>
                      <a:gd name="T0" fmla="*/ 0 w 6180"/>
                      <a:gd name="T1" fmla="*/ 2715 h 2930"/>
                      <a:gd name="T2" fmla="*/ 1650 w 6180"/>
                      <a:gd name="T3" fmla="*/ 2295 h 2930"/>
                      <a:gd name="T4" fmla="*/ 3180 w 6180"/>
                      <a:gd name="T5" fmla="*/ 30 h 2930"/>
                      <a:gd name="T6" fmla="*/ 4665 w 6180"/>
                      <a:gd name="T7" fmla="*/ 2475 h 2930"/>
                      <a:gd name="T8" fmla="*/ 6180 w 6180"/>
                      <a:gd name="T9" fmla="*/ 2760 h 29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80" h="2930">
                        <a:moveTo>
                          <a:pt x="0" y="2715"/>
                        </a:moveTo>
                        <a:cubicBezTo>
                          <a:pt x="560" y="2728"/>
                          <a:pt x="1120" y="2742"/>
                          <a:pt x="1650" y="2295"/>
                        </a:cubicBezTo>
                        <a:cubicBezTo>
                          <a:pt x="2180" y="1848"/>
                          <a:pt x="2678" y="0"/>
                          <a:pt x="3180" y="30"/>
                        </a:cubicBezTo>
                        <a:cubicBezTo>
                          <a:pt x="3682" y="60"/>
                          <a:pt x="4165" y="2020"/>
                          <a:pt x="4665" y="2475"/>
                        </a:cubicBezTo>
                        <a:cubicBezTo>
                          <a:pt x="5165" y="2930"/>
                          <a:pt x="5928" y="2713"/>
                          <a:pt x="6180" y="2760"/>
                        </a:cubicBez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40348" name="Text Box 28"/>
            <p:cNvSpPr txBox="1">
              <a:spLocks noChangeArrowheads="1"/>
            </p:cNvSpPr>
            <p:nvPr/>
          </p:nvSpPr>
          <p:spPr bwMode="auto">
            <a:xfrm>
              <a:off x="3915" y="4074"/>
              <a:ext cx="360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en-US" sz="1200">
                  <a:latin typeface="Times New Roman" panose="02020603050405020304" pitchFamily="18" charset="0"/>
                </a:rPr>
                <a:t>.27</a:t>
              </a:r>
            </a:p>
          </p:txBody>
        </p:sp>
      </p:grp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1524000" y="3581400"/>
            <a:ext cx="70104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i="1">
                <a:latin typeface="Times New Roman" panose="02020603050405020304" pitchFamily="18" charset="0"/>
              </a:rPr>
              <a:t>What is the probability of fewer than 2 smokers?</a:t>
            </a:r>
          </a:p>
        </p:txBody>
      </p:sp>
      <p:sp>
        <p:nvSpPr>
          <p:cNvPr id="440350" name="Rectangle 30"/>
          <p:cNvSpPr>
            <a:spLocks noChangeArrowheads="1"/>
          </p:cNvSpPr>
          <p:nvPr/>
        </p:nvSpPr>
        <p:spPr bwMode="auto">
          <a:xfrm>
            <a:off x="1524000" y="4343400"/>
            <a:ext cx="9144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Normal approximation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probability: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=4.8 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=1.39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40351" name="Object 31"/>
          <p:cNvGraphicFramePr>
            <a:graphicFrameLocks noChangeAspect="1"/>
          </p:cNvGraphicFramePr>
          <p:nvPr/>
        </p:nvGraphicFramePr>
        <p:xfrm>
          <a:off x="2971801" y="5410201"/>
          <a:ext cx="38528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Equation" r:id="rId3" imgW="1625400" imgH="393480" progId="Equation.3">
                  <p:embed/>
                </p:oleObj>
              </mc:Choice>
              <mc:Fallback>
                <p:oleObj name="Equation" r:id="rId3" imgW="1625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410201"/>
                        <a:ext cx="3852863" cy="9382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2" name="Rectangle 32"/>
          <p:cNvSpPr>
            <a:spLocks noChangeArrowheads="1"/>
          </p:cNvSpPr>
          <p:nvPr/>
        </p:nvSpPr>
        <p:spPr bwMode="auto">
          <a:xfrm>
            <a:off x="1524000" y="4038601"/>
            <a:ext cx="698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binomial probability (from before) = .00065 + .008 = </a:t>
            </a:r>
            <a:r>
              <a:rPr lang="en-US" altLang="en-US" sz="2000" u="sng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.00865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7162800" y="5715001"/>
            <a:ext cx="1506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P(Z&lt;2)=</a:t>
            </a:r>
            <a:r>
              <a:rPr lang="en-US" altLang="en-US" sz="2000" u="sng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.022</a:t>
            </a:r>
          </a:p>
        </p:txBody>
      </p:sp>
    </p:spTree>
    <p:extLst>
      <p:ext uri="{BB962C8B-B14F-4D97-AF65-F5344CB8AC3E}">
        <p14:creationId xmlns:p14="http://schemas.microsoft.com/office/powerpoint/2010/main" val="10369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0" grpId="0" build="p" autoUpdateAnimBg="0"/>
      <p:bldP spid="440352" grpId="0" autoUpdateAnimBg="0"/>
      <p:bldP spid="44035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685800"/>
            <a:ext cx="857408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A little off, but in the right ballpark… we could also use the value to the left of 1.5 (as we really wanted to know less than but not including 2; called the “continuity correction”)…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41347" name="Object 3"/>
          <p:cNvGraphicFramePr>
            <a:graphicFrameLocks noChangeAspect="1"/>
          </p:cNvGraphicFramePr>
          <p:nvPr/>
        </p:nvGraphicFramePr>
        <p:xfrm>
          <a:off x="2660650" y="2209800"/>
          <a:ext cx="39941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Equation" r:id="rId3" imgW="1904760" imgH="393480" progId="Equation.3">
                  <p:embed/>
                </p:oleObj>
              </mc:Choice>
              <mc:Fallback>
                <p:oleObj name="Equation" r:id="rId3" imgW="1904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209800"/>
                        <a:ext cx="3994150" cy="8334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2438400" y="3429001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P(Z≤-2.37) =.0069</a:t>
            </a:r>
          </a:p>
          <a:p>
            <a:endParaRPr lang="en-US" altLang="en-US" sz="2000"/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648200" y="3276600"/>
            <a:ext cx="34290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fairly good approximation of the exact probability, .00865.</a:t>
            </a:r>
          </a:p>
        </p:txBody>
      </p:sp>
    </p:spTree>
    <p:extLst>
      <p:ext uri="{BB962C8B-B14F-4D97-AF65-F5344CB8AC3E}">
        <p14:creationId xmlns:p14="http://schemas.microsoft.com/office/powerpoint/2010/main" val="4773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build="p" autoUpdateAnimBg="0"/>
      <p:bldP spid="441348" grpId="0" autoUpdateAnimBg="0"/>
      <p:bldP spid="441349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problem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1. You are performing a cohort study.  If the probability of developing disease in the exposed group is .25 for the study duration, then if you sample (randomly) 500 exposed people, What’s the probability that </a:t>
            </a:r>
            <a:r>
              <a:rPr lang="en-US" altLang="en-US" sz="2400" b="1" u="sng">
                <a:cs typeface="Times New Roman" panose="02020603050405020304" pitchFamily="18" charset="0"/>
              </a:rPr>
              <a:t>at most</a:t>
            </a:r>
            <a:r>
              <a:rPr lang="en-US" altLang="en-US" sz="2400">
                <a:cs typeface="Times New Roman" panose="02020603050405020304" pitchFamily="18" charset="0"/>
              </a:rPr>
              <a:t> 120 people develop the disease?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0846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Answer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6172201"/>
            <a:ext cx="8650288" cy="34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P(Z&lt;-.52)= </a:t>
            </a:r>
            <a:r>
              <a:rPr lang="en-US" altLang="en-US" sz="1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.3015</a:t>
            </a:r>
          </a:p>
          <a:p>
            <a:pPr>
              <a:lnSpc>
                <a:spcPct val="90000"/>
              </a:lnSpc>
            </a:pPr>
            <a:endParaRPr lang="en-US" altLang="en-US" sz="1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2319338" y="6019800"/>
          <a:ext cx="20113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2" name="Equation" r:id="rId3" imgW="1307880" imgH="393480" progId="Equation.3">
                  <p:embed/>
                </p:oleObj>
              </mc:Choice>
              <mc:Fallback>
                <p:oleObj name="Equation" r:id="rId3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6019800"/>
                        <a:ext cx="2011362" cy="6111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3397" name="Group 5"/>
          <p:cNvGrpSpPr>
            <a:grpSpLocks/>
          </p:cNvGrpSpPr>
          <p:nvPr/>
        </p:nvGrpSpPr>
        <p:grpSpPr bwMode="auto">
          <a:xfrm>
            <a:off x="1752600" y="1981201"/>
            <a:ext cx="8001000" cy="1204913"/>
            <a:chOff x="144" y="1248"/>
            <a:chExt cx="5040" cy="759"/>
          </a:xfrm>
        </p:grpSpPr>
        <p:grpSp>
          <p:nvGrpSpPr>
            <p:cNvPr id="443398" name="Group 6"/>
            <p:cNvGrpSpPr>
              <a:grpSpLocks/>
            </p:cNvGrpSpPr>
            <p:nvPr/>
          </p:nvGrpSpPr>
          <p:grpSpPr bwMode="auto">
            <a:xfrm>
              <a:off x="912" y="1728"/>
              <a:ext cx="4176" cy="279"/>
              <a:chOff x="864" y="1920"/>
              <a:chExt cx="4176" cy="279"/>
            </a:xfrm>
          </p:grpSpPr>
          <p:graphicFrame>
            <p:nvGraphicFramePr>
              <p:cNvPr id="443399" name="Object 7"/>
              <p:cNvGraphicFramePr>
                <a:graphicFrameLocks noChangeAspect="1"/>
              </p:cNvGraphicFramePr>
              <p:nvPr/>
            </p:nvGraphicFramePr>
            <p:xfrm>
              <a:off x="3888" y="1920"/>
              <a:ext cx="67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23" r:id="rId5" imgW="1066337" imgH="406224" progId="Equation.3">
                      <p:embed/>
                    </p:oleObj>
                  </mc:Choice>
                  <mc:Fallback>
                    <p:oleObj r:id="rId5" imgW="1066337" imgH="406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920"/>
                            <a:ext cx="672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3400" name="Object 8"/>
              <p:cNvGraphicFramePr>
                <a:graphicFrameLocks noChangeAspect="1"/>
              </p:cNvGraphicFramePr>
              <p:nvPr/>
            </p:nvGraphicFramePr>
            <p:xfrm>
              <a:off x="2928" y="1920"/>
              <a:ext cx="666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24" r:id="rId7" imgW="1053643" imgH="406224" progId="Equation.3">
                      <p:embed/>
                    </p:oleObj>
                  </mc:Choice>
                  <mc:Fallback>
                    <p:oleObj r:id="rId7" imgW="1053643" imgH="406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920"/>
                            <a:ext cx="666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3401" name="Object 9"/>
              <p:cNvGraphicFramePr>
                <a:graphicFrameLocks noChangeAspect="1"/>
              </p:cNvGraphicFramePr>
              <p:nvPr/>
            </p:nvGraphicFramePr>
            <p:xfrm>
              <a:off x="1968" y="1920"/>
              <a:ext cx="67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25" r:id="rId9" imgW="1066337" imgH="406224" progId="Equation.3">
                      <p:embed/>
                    </p:oleObj>
                  </mc:Choice>
                  <mc:Fallback>
                    <p:oleObj r:id="rId9" imgW="1066337" imgH="406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920"/>
                            <a:ext cx="672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3402" name="Object 10"/>
              <p:cNvGraphicFramePr>
                <a:graphicFrameLocks noChangeAspect="1"/>
              </p:cNvGraphicFramePr>
              <p:nvPr/>
            </p:nvGraphicFramePr>
            <p:xfrm>
              <a:off x="864" y="1920"/>
              <a:ext cx="720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26" r:id="rId11" imgW="1143000" imgH="406400" progId="Equation.3">
                      <p:embed/>
                    </p:oleObj>
                  </mc:Choice>
                  <mc:Fallback>
                    <p:oleObj r:id="rId11" imgW="1143000" imgH="406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920"/>
                            <a:ext cx="720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3403" name="Text Box 11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+</a:t>
                </a:r>
              </a:p>
            </p:txBody>
          </p:sp>
          <p:sp>
            <p:nvSpPr>
              <p:cNvPr id="443404" name="Text Box 12"/>
              <p:cNvSpPr txBox="1">
                <a:spLocks noChangeArrowheads="1"/>
              </p:cNvSpPr>
              <p:nvPr/>
            </p:nvSpPr>
            <p:spPr bwMode="auto">
              <a:xfrm>
                <a:off x="2640" y="192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+</a:t>
                </a:r>
              </a:p>
            </p:txBody>
          </p:sp>
          <p:sp>
            <p:nvSpPr>
              <p:cNvPr id="443405" name="Text Box 13"/>
              <p:cNvSpPr txBox="1">
                <a:spLocks noChangeArrowheads="1"/>
              </p:cNvSpPr>
              <p:nvPr/>
            </p:nvSpPr>
            <p:spPr bwMode="auto">
              <a:xfrm>
                <a:off x="3552" y="1968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+</a:t>
                </a:r>
              </a:p>
            </p:txBody>
          </p:sp>
          <p:sp>
            <p:nvSpPr>
              <p:cNvPr id="443406" name="Text Box 14"/>
              <p:cNvSpPr txBox="1">
                <a:spLocks noChangeArrowheads="1"/>
              </p:cNvSpPr>
              <p:nvPr/>
            </p:nvSpPr>
            <p:spPr bwMode="auto">
              <a:xfrm>
                <a:off x="4656" y="192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…</a:t>
                </a:r>
              </a:p>
            </p:txBody>
          </p:sp>
        </p:grpSp>
        <p:sp>
          <p:nvSpPr>
            <p:cNvPr id="443407" name="Rectangle 15"/>
            <p:cNvSpPr>
              <a:spLocks noChangeArrowheads="1"/>
            </p:cNvSpPr>
            <p:nvPr/>
          </p:nvSpPr>
          <p:spPr bwMode="auto">
            <a:xfrm>
              <a:off x="144" y="1248"/>
              <a:ext cx="5040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By hand (yikes!):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 P(X≤120) = P(X=0) + P(X=1) + P(X=2) + P(X=3) + P(X=4)+….+ P(X=120)=</a:t>
              </a:r>
            </a:p>
          </p:txBody>
        </p:sp>
      </p:grpSp>
      <p:sp>
        <p:nvSpPr>
          <p:cNvPr id="443408" name="Rectangle 16"/>
          <p:cNvSpPr>
            <a:spLocks noChangeArrowheads="1"/>
          </p:cNvSpPr>
          <p:nvPr/>
        </p:nvSpPr>
        <p:spPr bwMode="auto">
          <a:xfrm>
            <a:off x="1828800" y="3352801"/>
            <a:ext cx="754380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OR Use SAS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data _null_;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Cohort=cdf('binomial', 120, .25, 500);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put Cohort;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run;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0.323504227</a:t>
            </a:r>
          </a:p>
        </p:txBody>
      </p:sp>
      <p:sp>
        <p:nvSpPr>
          <p:cNvPr id="443409" name="Rectangle 17"/>
          <p:cNvSpPr>
            <a:spLocks noChangeArrowheads="1"/>
          </p:cNvSpPr>
          <p:nvPr/>
        </p:nvSpPr>
        <p:spPr bwMode="auto">
          <a:xfrm>
            <a:off x="1828800" y="5334000"/>
            <a:ext cx="7620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OR use, normal approximation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=np=500(.25)=125 and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=np(1-p)=93.75;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=9.68</a:t>
            </a:r>
          </a:p>
        </p:txBody>
      </p:sp>
    </p:spTree>
    <p:extLst>
      <p:ext uri="{BB962C8B-B14F-4D97-AF65-F5344CB8AC3E}">
        <p14:creationId xmlns:p14="http://schemas.microsoft.com/office/powerpoint/2010/main" val="8571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  <p:bldP spid="443408" grpId="0" autoUpdateAnimBg="0"/>
      <p:bldP spid="44340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Examples of continuous probability distributions: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normal and standard normal</a:t>
            </a:r>
          </a:p>
        </p:txBody>
      </p:sp>
    </p:spTree>
    <p:extLst>
      <p:ext uri="{BB962C8B-B14F-4D97-AF65-F5344CB8AC3E}">
        <p14:creationId xmlns:p14="http://schemas.microsoft.com/office/powerpoint/2010/main" val="30457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Proportions…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binomial distribution forms the basis of statistics for proportions.</a:t>
            </a:r>
          </a:p>
          <a:p>
            <a:r>
              <a:rPr lang="en-US" altLang="en-US"/>
              <a:t>A proportion is just a binomial count divided by n.</a:t>
            </a:r>
          </a:p>
          <a:p>
            <a:pPr lvl="1"/>
            <a:r>
              <a:rPr lang="en-US" altLang="en-US"/>
              <a:t>For example, if we sample 200 cases and find 60 smokers, X=60 but the observed proportion=.30.</a:t>
            </a:r>
          </a:p>
          <a:p>
            <a:r>
              <a:rPr lang="en-US" altLang="en-US"/>
              <a:t>Statistics for proportions are similar to binomial counts, but differ by a factor of n.</a:t>
            </a:r>
          </a:p>
        </p:txBody>
      </p:sp>
    </p:spTree>
    <p:extLst>
      <p:ext uri="{BB962C8B-B14F-4D97-AF65-F5344CB8AC3E}">
        <p14:creationId xmlns:p14="http://schemas.microsoft.com/office/powerpoint/2010/main" val="32200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Stats for proportions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8016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For binomial:</a:t>
            </a:r>
          </a:p>
        </p:txBody>
      </p:sp>
      <p:graphicFrame>
        <p:nvGraphicFramePr>
          <p:cNvPr id="445444" name="Object 4"/>
          <p:cNvGraphicFramePr>
            <a:graphicFrameLocks noChangeAspect="1"/>
          </p:cNvGraphicFramePr>
          <p:nvPr/>
        </p:nvGraphicFramePr>
        <p:xfrm>
          <a:off x="5535613" y="1997075"/>
          <a:ext cx="25447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6" name="Equation" r:id="rId3" imgW="1028520" imgH="749160" progId="Equation.3">
                  <p:embed/>
                </p:oleObj>
              </mc:Choice>
              <mc:Fallback>
                <p:oleObj name="Equation" r:id="rId3" imgW="102852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1997075"/>
                        <a:ext cx="254476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2667000" y="4572000"/>
            <a:ext cx="7772400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For proportion:</a:t>
            </a:r>
          </a:p>
        </p:txBody>
      </p:sp>
      <p:graphicFrame>
        <p:nvGraphicFramePr>
          <p:cNvPr id="445446" name="Object 6"/>
          <p:cNvGraphicFramePr>
            <a:graphicFrameLocks noChangeAspect="1"/>
          </p:cNvGraphicFramePr>
          <p:nvPr/>
        </p:nvGraphicFramePr>
        <p:xfrm>
          <a:off x="5943601" y="4495801"/>
          <a:ext cx="3071813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7" name="Equation" r:id="rId5" imgW="1663560" imgH="1104840" progId="Equation.3">
                  <p:embed/>
                </p:oleObj>
              </mc:Choice>
              <mc:Fallback>
                <p:oleObj name="Equation" r:id="rId5" imgW="16635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495801"/>
                        <a:ext cx="3071813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47" name="Group 7"/>
          <p:cNvGrpSpPr>
            <a:grpSpLocks/>
          </p:cNvGrpSpPr>
          <p:nvPr/>
        </p:nvGrpSpPr>
        <p:grpSpPr bwMode="auto">
          <a:xfrm>
            <a:off x="1676400" y="5334000"/>
            <a:ext cx="4724400" cy="1066800"/>
            <a:chOff x="96" y="3360"/>
            <a:chExt cx="2976" cy="672"/>
          </a:xfrm>
        </p:grpSpPr>
        <p:sp useBgFill="1">
          <p:nvSpPr>
            <p:cNvPr id="445448" name="Rectangle 8"/>
            <p:cNvSpPr>
              <a:spLocks noChangeArrowheads="1"/>
            </p:cNvSpPr>
            <p:nvPr/>
          </p:nvSpPr>
          <p:spPr bwMode="auto">
            <a:xfrm>
              <a:off x="96" y="3648"/>
              <a:ext cx="2160" cy="384"/>
            </a:xfrm>
            <a:prstGeom prst="rect">
              <a:avLst/>
            </a:prstGeom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chemeClr val="hlink"/>
                  </a:solidFill>
                </a:rPr>
                <a:t>P-hat stands for “sample proportion.”</a:t>
              </a:r>
            </a:p>
          </p:txBody>
        </p:sp>
        <p:sp>
          <p:nvSpPr>
            <p:cNvPr id="445449" name="Line 9"/>
            <p:cNvSpPr>
              <a:spLocks noChangeShapeType="1"/>
            </p:cNvSpPr>
            <p:nvPr/>
          </p:nvSpPr>
          <p:spPr bwMode="auto">
            <a:xfrm flipV="1">
              <a:off x="2208" y="3456"/>
              <a:ext cx="672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0" name="Oval 10"/>
            <p:cNvSpPr>
              <a:spLocks noChangeArrowheads="1"/>
            </p:cNvSpPr>
            <p:nvPr/>
          </p:nvSpPr>
          <p:spPr bwMode="auto">
            <a:xfrm>
              <a:off x="2832" y="3360"/>
              <a:ext cx="240" cy="144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5451" name="Group 11"/>
          <p:cNvGrpSpPr>
            <a:grpSpLocks/>
          </p:cNvGrpSpPr>
          <p:nvPr/>
        </p:nvGrpSpPr>
        <p:grpSpPr bwMode="auto">
          <a:xfrm>
            <a:off x="6705600" y="2286000"/>
            <a:ext cx="3200400" cy="2286000"/>
            <a:chOff x="3264" y="1440"/>
            <a:chExt cx="2016" cy="1440"/>
          </a:xfrm>
        </p:grpSpPr>
        <p:sp>
          <p:nvSpPr>
            <p:cNvPr id="445452" name="Text Box 12"/>
            <p:cNvSpPr txBox="1">
              <a:spLocks noChangeArrowheads="1"/>
            </p:cNvSpPr>
            <p:nvPr/>
          </p:nvSpPr>
          <p:spPr bwMode="auto">
            <a:xfrm>
              <a:off x="4464" y="1440"/>
              <a:ext cx="816" cy="40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Differs by  a factor of n.</a:t>
              </a:r>
            </a:p>
          </p:txBody>
        </p:sp>
        <p:sp>
          <p:nvSpPr>
            <p:cNvPr id="445453" name="Line 13"/>
            <p:cNvSpPr>
              <a:spLocks noChangeShapeType="1"/>
            </p:cNvSpPr>
            <p:nvPr/>
          </p:nvSpPr>
          <p:spPr bwMode="auto">
            <a:xfrm flipH="1" flipV="1">
              <a:off x="3264" y="1440"/>
              <a:ext cx="120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4" name="Line 14"/>
            <p:cNvSpPr>
              <a:spLocks noChangeShapeType="1"/>
            </p:cNvSpPr>
            <p:nvPr/>
          </p:nvSpPr>
          <p:spPr bwMode="auto">
            <a:xfrm flipH="1">
              <a:off x="3312" y="2016"/>
              <a:ext cx="1488" cy="8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455" name="Group 15"/>
          <p:cNvGrpSpPr>
            <a:grpSpLocks/>
          </p:cNvGrpSpPr>
          <p:nvPr/>
        </p:nvGrpSpPr>
        <p:grpSpPr bwMode="auto">
          <a:xfrm>
            <a:off x="7467600" y="3657600"/>
            <a:ext cx="2362200" cy="2286000"/>
            <a:chOff x="3264" y="1440"/>
            <a:chExt cx="2016" cy="1440"/>
          </a:xfrm>
        </p:grpSpPr>
        <p:sp>
          <p:nvSpPr>
            <p:cNvPr id="445456" name="Text Box 16"/>
            <p:cNvSpPr txBox="1">
              <a:spLocks noChangeArrowheads="1"/>
            </p:cNvSpPr>
            <p:nvPr/>
          </p:nvSpPr>
          <p:spPr bwMode="auto">
            <a:xfrm>
              <a:off x="4464" y="1440"/>
              <a:ext cx="816" cy="7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Differs by  a factor of n.</a:t>
              </a:r>
            </a:p>
          </p:txBody>
        </p:sp>
        <p:sp>
          <p:nvSpPr>
            <p:cNvPr id="445457" name="Line 17"/>
            <p:cNvSpPr>
              <a:spLocks noChangeShapeType="1"/>
            </p:cNvSpPr>
            <p:nvPr/>
          </p:nvSpPr>
          <p:spPr bwMode="auto">
            <a:xfrm flipH="1" flipV="1">
              <a:off x="3264" y="1440"/>
              <a:ext cx="120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8" name="Line 18"/>
            <p:cNvSpPr>
              <a:spLocks noChangeShapeType="1"/>
            </p:cNvSpPr>
            <p:nvPr/>
          </p:nvSpPr>
          <p:spPr bwMode="auto">
            <a:xfrm flipH="1">
              <a:off x="3312" y="2016"/>
              <a:ext cx="1488" cy="8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9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 all comes back to Z…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Statistics for proportions are based on a normal distribution, because the binomial can be approximated as normal if np&gt;5</a:t>
            </a:r>
          </a:p>
        </p:txBody>
      </p:sp>
    </p:spTree>
    <p:extLst>
      <p:ext uri="{BB962C8B-B14F-4D97-AF65-F5344CB8AC3E}">
        <p14:creationId xmlns:p14="http://schemas.microsoft.com/office/powerpoint/2010/main" val="9479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143000"/>
            <a:ext cx="10219765" cy="5213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 algn="just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>
              <a:buNone/>
              <a:defRPr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Research Papers: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Carmichael, Iain, and J. S. Marron. "Data science vs. statistics: two cultures?."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 Journal of Statistics and Data Science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1.1 (2018): 117-138.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Hardin, Johanna, et al. "Data science in statistics curricula: Preparing students to “think with data”."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69.4 (2015): 343-353.</a:t>
            </a:r>
          </a:p>
          <a:p>
            <a:pPr marL="342900" lvl="1" indent="0">
              <a:buNone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https://365datascience.com/resources-center/course-notes/statistics/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https://www.geeksforgeeks.org/7-basic-statistics-concepts-for-data-science/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10741" lvl="1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https://www.youtube.com/playlist?list=PLZ2ps__7DhBYrMs3zybOqr1DzMFCX49xG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63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1524000" y="857251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150351" y="857251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074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817688" y="4703764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2638426" y="2544764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3505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3697289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01801" y="971551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4610100" y="4903789"/>
            <a:ext cx="3573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0" y="685800"/>
            <a:ext cx="6713538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300"/>
              <a:t>The Normal Distribution</a:t>
            </a:r>
          </a:p>
        </p:txBody>
      </p:sp>
      <p:sp>
        <p:nvSpPr>
          <p:cNvPr id="241667" name="Line 3"/>
          <p:cNvSpPr>
            <a:spLocks noChangeShapeType="1"/>
          </p:cNvSpPr>
          <p:nvPr/>
        </p:nvSpPr>
        <p:spPr bwMode="auto">
          <a:xfrm flipV="1">
            <a:off x="5791200" y="4267200"/>
            <a:ext cx="76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8" name="Freeform 4"/>
          <p:cNvSpPr>
            <a:spLocks/>
          </p:cNvSpPr>
          <p:nvPr/>
        </p:nvSpPr>
        <p:spPr bwMode="auto">
          <a:xfrm>
            <a:off x="3352800" y="2971800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69" name="Line 5"/>
          <p:cNvSpPr>
            <a:spLocks noChangeShapeType="1"/>
          </p:cNvSpPr>
          <p:nvPr/>
        </p:nvSpPr>
        <p:spPr bwMode="auto">
          <a:xfrm>
            <a:off x="4424364" y="32067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>
            <a:off x="4424364" y="33289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>
            <a:off x="4424364" y="34496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4424364" y="35718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>
            <a:off x="4424364" y="36925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>
            <a:off x="4424364" y="38147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5" name="Line 11"/>
          <p:cNvSpPr>
            <a:spLocks noChangeShapeType="1"/>
          </p:cNvSpPr>
          <p:nvPr/>
        </p:nvSpPr>
        <p:spPr bwMode="auto">
          <a:xfrm>
            <a:off x="4424364" y="39354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>
            <a:off x="4424364" y="40576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4424364" y="41783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>
            <a:off x="4424364" y="42989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7442200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>
            <a:off x="7142163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1" name="Line 17"/>
          <p:cNvSpPr>
            <a:spLocks noChangeShapeType="1"/>
          </p:cNvSpPr>
          <p:nvPr/>
        </p:nvSpPr>
        <p:spPr bwMode="auto">
          <a:xfrm>
            <a:off x="6840538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2" name="Line 18"/>
          <p:cNvSpPr>
            <a:spLocks noChangeShapeType="1"/>
          </p:cNvSpPr>
          <p:nvPr/>
        </p:nvSpPr>
        <p:spPr bwMode="auto">
          <a:xfrm>
            <a:off x="6540500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3" name="Line 19"/>
          <p:cNvSpPr>
            <a:spLocks noChangeShapeType="1"/>
          </p:cNvSpPr>
          <p:nvPr/>
        </p:nvSpPr>
        <p:spPr bwMode="auto">
          <a:xfrm>
            <a:off x="6240463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4" name="Line 20"/>
          <p:cNvSpPr>
            <a:spLocks noChangeShapeType="1"/>
          </p:cNvSpPr>
          <p:nvPr/>
        </p:nvSpPr>
        <p:spPr bwMode="auto">
          <a:xfrm>
            <a:off x="5940425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5" name="Line 21"/>
          <p:cNvSpPr>
            <a:spLocks noChangeShapeType="1"/>
          </p:cNvSpPr>
          <p:nvPr/>
        </p:nvSpPr>
        <p:spPr bwMode="auto">
          <a:xfrm>
            <a:off x="5640388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6" name="Line 22"/>
          <p:cNvSpPr>
            <a:spLocks noChangeShapeType="1"/>
          </p:cNvSpPr>
          <p:nvPr/>
        </p:nvSpPr>
        <p:spPr bwMode="auto">
          <a:xfrm>
            <a:off x="5340350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7" name="Line 23"/>
          <p:cNvSpPr>
            <a:spLocks noChangeShapeType="1"/>
          </p:cNvSpPr>
          <p:nvPr/>
        </p:nvSpPr>
        <p:spPr bwMode="auto">
          <a:xfrm>
            <a:off x="5038725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8" name="Line 24"/>
          <p:cNvSpPr>
            <a:spLocks noChangeShapeType="1"/>
          </p:cNvSpPr>
          <p:nvPr/>
        </p:nvSpPr>
        <p:spPr bwMode="auto">
          <a:xfrm>
            <a:off x="4738688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89" name="Rectangle 25"/>
          <p:cNvSpPr>
            <a:spLocks noChangeArrowheads="1"/>
          </p:cNvSpPr>
          <p:nvPr/>
        </p:nvSpPr>
        <p:spPr bwMode="auto">
          <a:xfrm>
            <a:off x="4311651" y="3722688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0" name="Rectangle 26"/>
          <p:cNvSpPr>
            <a:spLocks noChangeArrowheads="1"/>
          </p:cNvSpPr>
          <p:nvPr/>
        </p:nvSpPr>
        <p:spPr bwMode="auto">
          <a:xfrm>
            <a:off x="5848350" y="4397376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1" name="Rectangle 27"/>
          <p:cNvSpPr>
            <a:spLocks noChangeArrowheads="1"/>
          </p:cNvSpPr>
          <p:nvPr/>
        </p:nvSpPr>
        <p:spPr bwMode="auto">
          <a:xfrm>
            <a:off x="8534400" y="5410200"/>
            <a:ext cx="38792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339933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41692" name="Rectangle 28"/>
          <p:cNvSpPr>
            <a:spLocks noChangeArrowheads="1"/>
          </p:cNvSpPr>
          <p:nvPr/>
        </p:nvSpPr>
        <p:spPr bwMode="auto">
          <a:xfrm>
            <a:off x="2819400" y="2362200"/>
            <a:ext cx="695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339933"/>
                </a:solidFill>
                <a:latin typeface="Arial" panose="020B0604020202020204" pitchFamily="34" charset="0"/>
              </a:rPr>
              <a:t>f(X)</a:t>
            </a:r>
          </a:p>
        </p:txBody>
      </p:sp>
      <p:sp>
        <p:nvSpPr>
          <p:cNvPr id="241693" name="Rectangle 29"/>
          <p:cNvSpPr>
            <a:spLocks noChangeArrowheads="1"/>
          </p:cNvSpPr>
          <p:nvPr/>
        </p:nvSpPr>
        <p:spPr bwMode="auto">
          <a:xfrm>
            <a:off x="5638801" y="5410200"/>
            <a:ext cx="479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>
                <a:solidFill>
                  <a:schemeClr val="bg2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μ</a:t>
            </a:r>
          </a:p>
        </p:txBody>
      </p:sp>
      <p:sp>
        <p:nvSpPr>
          <p:cNvPr id="241694" name="Rectangle 30"/>
          <p:cNvSpPr>
            <a:spLocks noChangeArrowheads="1"/>
          </p:cNvSpPr>
          <p:nvPr/>
        </p:nvSpPr>
        <p:spPr bwMode="auto">
          <a:xfrm>
            <a:off x="6019801" y="4191000"/>
            <a:ext cx="479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>
                <a:solidFill>
                  <a:schemeClr val="bg2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241695" name="Freeform 31"/>
          <p:cNvSpPr>
            <a:spLocks/>
          </p:cNvSpPr>
          <p:nvPr/>
        </p:nvSpPr>
        <p:spPr bwMode="auto">
          <a:xfrm>
            <a:off x="5791200" y="3429000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96" name="Freeform 32"/>
          <p:cNvSpPr>
            <a:spLocks/>
          </p:cNvSpPr>
          <p:nvPr/>
        </p:nvSpPr>
        <p:spPr bwMode="auto">
          <a:xfrm>
            <a:off x="3429000" y="3429000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97" name="Line 33"/>
          <p:cNvSpPr>
            <a:spLocks noChangeShapeType="1"/>
          </p:cNvSpPr>
          <p:nvPr/>
        </p:nvSpPr>
        <p:spPr bwMode="auto">
          <a:xfrm>
            <a:off x="5791200" y="3505200"/>
            <a:ext cx="0" cy="1905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8" name="Text Box 34"/>
          <p:cNvSpPr txBox="1">
            <a:spLocks noChangeArrowheads="1"/>
          </p:cNvSpPr>
          <p:nvPr/>
        </p:nvSpPr>
        <p:spPr bwMode="auto">
          <a:xfrm>
            <a:off x="4343400" y="2438401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</a:rPr>
              <a:t>Changing</a:t>
            </a:r>
            <a:r>
              <a:rPr lang="en-US" altLang="en-US" sz="2400">
                <a:solidFill>
                  <a:schemeClr val="bg2"/>
                </a:solidFill>
                <a:sym typeface="Arial" panose="020B0604020202020204" pitchFamily="34" charset="0"/>
              </a:rPr>
              <a:t> </a:t>
            </a:r>
            <a:r>
              <a:rPr lang="el-GR" altLang="en-US" sz="2400">
                <a:solidFill>
                  <a:schemeClr val="bg2"/>
                </a:solidFill>
                <a:cs typeface="Arial" panose="020B0604020202020204" pitchFamily="34" charset="0"/>
              </a:rPr>
              <a:t>μ</a:t>
            </a:r>
            <a:r>
              <a:rPr lang="en-US" altLang="en-US" sz="2400" b="1">
                <a:solidFill>
                  <a:schemeClr val="folHlink"/>
                </a:solidFill>
              </a:rPr>
              <a:t> </a:t>
            </a:r>
            <a:r>
              <a:rPr lang="en-US" altLang="en-US" sz="2400">
                <a:solidFill>
                  <a:schemeClr val="bg2"/>
                </a:solidFill>
              </a:rPr>
              <a:t>shifts the distribution left or right</a:t>
            </a:r>
            <a:r>
              <a:rPr lang="en-US" altLang="en-US" sz="2400"/>
              <a:t>.</a:t>
            </a:r>
          </a:p>
        </p:txBody>
      </p:sp>
      <p:sp>
        <p:nvSpPr>
          <p:cNvPr id="241699" name="Text Box 35"/>
          <p:cNvSpPr txBox="1">
            <a:spLocks noChangeArrowheads="1"/>
          </p:cNvSpPr>
          <p:nvPr/>
        </p:nvSpPr>
        <p:spPr bwMode="auto">
          <a:xfrm>
            <a:off x="6934200" y="3581401"/>
            <a:ext cx="342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</a:rPr>
              <a:t>Changing </a:t>
            </a:r>
            <a:r>
              <a:rPr lang="el-GR" altLang="en-US" sz="2400">
                <a:solidFill>
                  <a:schemeClr val="bg2"/>
                </a:solidFill>
                <a:cs typeface="Arial" panose="020B0604020202020204" pitchFamily="34" charset="0"/>
              </a:rPr>
              <a:t>σ</a:t>
            </a:r>
            <a:r>
              <a:rPr lang="en-US" altLang="en-US" sz="2400">
                <a:solidFill>
                  <a:schemeClr val="bg2"/>
                </a:solidFill>
              </a:rPr>
              <a:t> increases or decreases the spread.</a:t>
            </a:r>
          </a:p>
        </p:txBody>
      </p:sp>
    </p:spTree>
    <p:extLst>
      <p:ext uri="{BB962C8B-B14F-4D97-AF65-F5344CB8AC3E}">
        <p14:creationId xmlns:p14="http://schemas.microsoft.com/office/powerpoint/2010/main" val="37821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7793038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Normal Distribution:</a:t>
            </a:r>
            <a:br>
              <a:rPr lang="en-US" altLang="en-US"/>
            </a:br>
            <a:r>
              <a:rPr lang="en-US" altLang="en-US"/>
              <a:t>as mathematical function (pdf)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4476750" y="321468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5505450" y="32385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4752975" y="300513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pic>
        <p:nvPicPr>
          <p:cNvPr id="4382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1"/>
            <a:ext cx="6858000" cy="21637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3200400" y="5351463"/>
            <a:ext cx="9144000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Note constants: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=3.14159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e=2.71828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38280" name="Group 8"/>
          <p:cNvGrpSpPr>
            <a:grpSpLocks/>
          </p:cNvGrpSpPr>
          <p:nvPr/>
        </p:nvGrpSpPr>
        <p:grpSpPr bwMode="auto">
          <a:xfrm>
            <a:off x="4495800" y="2514600"/>
            <a:ext cx="5562600" cy="4076700"/>
            <a:chOff x="1872" y="1584"/>
            <a:chExt cx="3504" cy="2568"/>
          </a:xfrm>
        </p:grpSpPr>
        <p:sp>
          <p:nvSpPr>
            <p:cNvPr id="438281" name="Text Box 9"/>
            <p:cNvSpPr txBox="1">
              <a:spLocks noChangeArrowheads="1"/>
            </p:cNvSpPr>
            <p:nvPr/>
          </p:nvSpPr>
          <p:spPr bwMode="auto">
            <a:xfrm>
              <a:off x="3216" y="3168"/>
              <a:ext cx="2160" cy="9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</a:rPr>
                <a:t>This is a bell shaped curve with different centers and spreads depending on </a:t>
              </a:r>
              <a:r>
                <a:rPr lang="en-US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 and </a:t>
              </a:r>
              <a:endParaRPr lang="en-US" altLang="en-US" sz="2400">
                <a:solidFill>
                  <a:schemeClr val="hlink"/>
                </a:solidFill>
              </a:endParaRPr>
            </a:p>
          </p:txBody>
        </p:sp>
        <p:sp>
          <p:nvSpPr>
            <p:cNvPr id="438282" name="Rectangle 10"/>
            <p:cNvSpPr>
              <a:spLocks noChangeArrowheads="1"/>
            </p:cNvSpPr>
            <p:nvPr/>
          </p:nvSpPr>
          <p:spPr bwMode="auto">
            <a:xfrm>
              <a:off x="4416" y="1584"/>
              <a:ext cx="240" cy="288"/>
            </a:xfrm>
            <a:prstGeom prst="rect">
              <a:avLst/>
            </a:prstGeom>
            <a:noFill/>
            <a:ln w="158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3" name="Rectangle 11"/>
            <p:cNvSpPr>
              <a:spLocks noChangeArrowheads="1"/>
            </p:cNvSpPr>
            <p:nvPr/>
          </p:nvSpPr>
          <p:spPr bwMode="auto">
            <a:xfrm>
              <a:off x="1872" y="2400"/>
              <a:ext cx="432" cy="432"/>
            </a:xfrm>
            <a:prstGeom prst="rect">
              <a:avLst/>
            </a:prstGeom>
            <a:noFill/>
            <a:ln w="158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4" name="Line 12"/>
            <p:cNvSpPr>
              <a:spLocks noChangeShapeType="1"/>
            </p:cNvSpPr>
            <p:nvPr/>
          </p:nvSpPr>
          <p:spPr bwMode="auto">
            <a:xfrm flipH="1" flipV="1">
              <a:off x="2304" y="2832"/>
              <a:ext cx="912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8285" name="Line 13"/>
            <p:cNvSpPr>
              <a:spLocks noChangeShapeType="1"/>
            </p:cNvSpPr>
            <p:nvPr/>
          </p:nvSpPr>
          <p:spPr bwMode="auto">
            <a:xfrm flipV="1">
              <a:off x="4224" y="1872"/>
              <a:ext cx="288" cy="12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9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>
              <a:lnSpc>
                <a:spcPct val="80000"/>
              </a:lnSpc>
            </a:pPr>
            <a:r>
              <a:rPr lang="en-US" altLang="en-US"/>
              <a:t>The Normal PDF</a:t>
            </a:r>
          </a:p>
        </p:txBody>
      </p:sp>
      <p:pic>
        <p:nvPicPr>
          <p:cNvPr id="243736" name="Picture 24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3124201"/>
            <a:ext cx="4724400" cy="1522413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3743" name="Text Box 31"/>
          <p:cNvSpPr txBox="1">
            <a:spLocks noChangeArrowheads="1"/>
          </p:cNvSpPr>
          <p:nvPr>
            <p:ph type="body" sz="half" idx="1"/>
          </p:nvPr>
        </p:nvSpPr>
        <p:spPr>
          <a:xfrm>
            <a:off x="1524000" y="2057400"/>
            <a:ext cx="9220200" cy="4114800"/>
          </a:xfrm>
          <a:noFill/>
          <a:ln/>
        </p:spPr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It’s a probability function, so no matter what the values of </a:t>
            </a:r>
            <a:r>
              <a:rPr lang="en-US" altLang="en-US">
                <a:sym typeface="Symbol" panose="05050102010706020507" pitchFamily="18" charset="2"/>
              </a:rPr>
              <a:t> and , must integrate to 1!</a:t>
            </a:r>
          </a:p>
        </p:txBody>
      </p:sp>
    </p:spTree>
    <p:extLst>
      <p:ext uri="{BB962C8B-B14F-4D97-AF65-F5344CB8AC3E}">
        <p14:creationId xmlns:p14="http://schemas.microsoft.com/office/powerpoint/2010/main" val="1817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2057</TotalTime>
  <Words>2097</Words>
  <Application>Microsoft Office PowerPoint</Application>
  <PresentationFormat>Widescreen</PresentationFormat>
  <Paragraphs>419</Paragraphs>
  <Slides>64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Arial Unicode MS</vt:lpstr>
      <vt:lpstr>Arial</vt:lpstr>
      <vt:lpstr>Calibri</vt:lpstr>
      <vt:lpstr>Calibri Light</vt:lpstr>
      <vt:lpstr>Cambria</vt:lpstr>
      <vt:lpstr>Casper</vt:lpstr>
      <vt:lpstr>Karla</vt:lpstr>
      <vt:lpstr>Segoe UI</vt:lpstr>
      <vt:lpstr>Symbol</vt:lpstr>
      <vt:lpstr>Tahoma</vt:lpstr>
      <vt:lpstr>Times New Roman</vt:lpstr>
      <vt:lpstr>Wingdings</vt:lpstr>
      <vt:lpstr>Unit 2.1</vt:lpstr>
      <vt:lpstr>Contents Slide Master</vt:lpstr>
      <vt:lpstr>CorelDRAW</vt:lpstr>
      <vt:lpstr>Microsoft Equation 3.0</vt:lpstr>
      <vt:lpstr>Microsoft Word Document</vt:lpstr>
      <vt:lpstr>PowerPoint Presentation</vt:lpstr>
      <vt:lpstr>Statistics for Data Science : Course Objectives</vt:lpstr>
      <vt:lpstr>COURSE OUTCOMES</vt:lpstr>
      <vt:lpstr>Unit-2 Syllabus</vt:lpstr>
      <vt:lpstr>SUGGESTIVE READINGS</vt:lpstr>
      <vt:lpstr>Examples of continuous probability distributions:</vt:lpstr>
      <vt:lpstr>The Normal Distribution</vt:lpstr>
      <vt:lpstr>The Normal Distribution: as mathematical function (pdf)</vt:lpstr>
      <vt:lpstr>The Normal PDF</vt:lpstr>
      <vt:lpstr>Normal distribution is defined by its mean and standard dev. </vt:lpstr>
      <vt:lpstr>**The beauty of the normal curve:  </vt:lpstr>
      <vt:lpstr>68-95-99.7 Rule</vt:lpstr>
      <vt:lpstr>68-95-99.7 Rule in Math terms…</vt:lpstr>
      <vt:lpstr>How good is rule for real data?</vt:lpstr>
      <vt:lpstr>PowerPoint Presentation</vt:lpstr>
      <vt:lpstr>PowerPoint Presentation</vt:lpstr>
      <vt:lpstr>PowerPoint Presentation</vt:lpstr>
      <vt:lpstr>Example</vt:lpstr>
      <vt:lpstr>Example</vt:lpstr>
      <vt:lpstr>The Standard Normal (Z): “Universal Currency”</vt:lpstr>
      <vt:lpstr> The Standard Normal Distribution (Z)  </vt:lpstr>
      <vt:lpstr>Comparing  X  and  Z  units</vt:lpstr>
      <vt:lpstr>Example</vt:lpstr>
      <vt:lpstr>Practice problem</vt:lpstr>
      <vt:lpstr>Answer</vt:lpstr>
      <vt:lpstr>Answer</vt:lpstr>
      <vt:lpstr>Looking up probabilities in the standard normal table</vt:lpstr>
      <vt:lpstr>Normal probabilities in SAS</vt:lpstr>
      <vt:lpstr>Probit function: the inverse</vt:lpstr>
      <vt:lpstr>Are my data “normal”?</vt:lpstr>
      <vt:lpstr>Are my data normally distributed?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Data from our class…</vt:lpstr>
      <vt:lpstr>The Normal Probability Plot</vt:lpstr>
      <vt:lpstr>Normal probability plot coffee…</vt:lpstr>
      <vt:lpstr>Normal probability plot love of writing…</vt:lpstr>
      <vt:lpstr>Norm prob. plot Exercise…</vt:lpstr>
      <vt:lpstr>Norm prob. plot Wake up time</vt:lpstr>
      <vt:lpstr>Formal tests for normality</vt:lpstr>
      <vt:lpstr>Normal approximation to the binomial</vt:lpstr>
      <vt:lpstr>Normal approximation to the binomial</vt:lpstr>
      <vt:lpstr>Normal approximation to binomial</vt:lpstr>
      <vt:lpstr>PowerPoint Presentation</vt:lpstr>
      <vt:lpstr>Practice problem</vt:lpstr>
      <vt:lpstr>Answer</vt:lpstr>
      <vt:lpstr>Proportions…</vt:lpstr>
      <vt:lpstr>Stats for proportions</vt:lpstr>
      <vt:lpstr>It all comes back to Z…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43</cp:revision>
  <dcterms:created xsi:type="dcterms:W3CDTF">2020-06-09T06:07:05Z</dcterms:created>
  <dcterms:modified xsi:type="dcterms:W3CDTF">2024-06-07T09:58:48Z</dcterms:modified>
</cp:coreProperties>
</file>