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comments/comment1.xml" ContentType="application/vnd.openxmlformats-officedocument.presentationml.comments+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686" r:id="rId2"/>
  </p:sldMasterIdLst>
  <p:notesMasterIdLst>
    <p:notesMasterId r:id="rId81"/>
  </p:notesMasterIdLst>
  <p:handoutMasterIdLst>
    <p:handoutMasterId r:id="rId82"/>
  </p:handoutMasterIdLst>
  <p:sldIdLst>
    <p:sldId id="460" r:id="rId3"/>
    <p:sldId id="461" r:id="rId4"/>
    <p:sldId id="462" r:id="rId5"/>
    <p:sldId id="463" r:id="rId6"/>
    <p:sldId id="464" r:id="rId7"/>
    <p:sldId id="579" r:id="rId8"/>
    <p:sldId id="580" r:id="rId9"/>
    <p:sldId id="581" r:id="rId10"/>
    <p:sldId id="582" r:id="rId11"/>
    <p:sldId id="583" r:id="rId12"/>
    <p:sldId id="584" r:id="rId13"/>
    <p:sldId id="585" r:id="rId14"/>
    <p:sldId id="586" r:id="rId15"/>
    <p:sldId id="587" r:id="rId16"/>
    <p:sldId id="588" r:id="rId17"/>
    <p:sldId id="589" r:id="rId18"/>
    <p:sldId id="590" r:id="rId19"/>
    <p:sldId id="591" r:id="rId20"/>
    <p:sldId id="592" r:id="rId21"/>
    <p:sldId id="593" r:id="rId22"/>
    <p:sldId id="594" r:id="rId23"/>
    <p:sldId id="595" r:id="rId24"/>
    <p:sldId id="596" r:id="rId25"/>
    <p:sldId id="597" r:id="rId26"/>
    <p:sldId id="598" r:id="rId27"/>
    <p:sldId id="599" r:id="rId28"/>
    <p:sldId id="600" r:id="rId29"/>
    <p:sldId id="601" r:id="rId30"/>
    <p:sldId id="602" r:id="rId31"/>
    <p:sldId id="603" r:id="rId32"/>
    <p:sldId id="604" r:id="rId33"/>
    <p:sldId id="605" r:id="rId34"/>
    <p:sldId id="606" r:id="rId35"/>
    <p:sldId id="607" r:id="rId36"/>
    <p:sldId id="608" r:id="rId37"/>
    <p:sldId id="609" r:id="rId38"/>
    <p:sldId id="610" r:id="rId39"/>
    <p:sldId id="611" r:id="rId40"/>
    <p:sldId id="612" r:id="rId41"/>
    <p:sldId id="613" r:id="rId42"/>
    <p:sldId id="614" r:id="rId43"/>
    <p:sldId id="615" r:id="rId44"/>
    <p:sldId id="616" r:id="rId45"/>
    <p:sldId id="617" r:id="rId46"/>
    <p:sldId id="618" r:id="rId47"/>
    <p:sldId id="619" r:id="rId48"/>
    <p:sldId id="620" r:id="rId49"/>
    <p:sldId id="621" r:id="rId50"/>
    <p:sldId id="622" r:id="rId51"/>
    <p:sldId id="623" r:id="rId52"/>
    <p:sldId id="624" r:id="rId53"/>
    <p:sldId id="625" r:id="rId54"/>
    <p:sldId id="626" r:id="rId55"/>
    <p:sldId id="627" r:id="rId56"/>
    <p:sldId id="628" r:id="rId57"/>
    <p:sldId id="629" r:id="rId58"/>
    <p:sldId id="630" r:id="rId59"/>
    <p:sldId id="631" r:id="rId60"/>
    <p:sldId id="632" r:id="rId61"/>
    <p:sldId id="633" r:id="rId62"/>
    <p:sldId id="634" r:id="rId63"/>
    <p:sldId id="635" r:id="rId64"/>
    <p:sldId id="636" r:id="rId65"/>
    <p:sldId id="637" r:id="rId66"/>
    <p:sldId id="638" r:id="rId67"/>
    <p:sldId id="639" r:id="rId68"/>
    <p:sldId id="640" r:id="rId69"/>
    <p:sldId id="641" r:id="rId70"/>
    <p:sldId id="642" r:id="rId71"/>
    <p:sldId id="643" r:id="rId72"/>
    <p:sldId id="644" r:id="rId73"/>
    <p:sldId id="645" r:id="rId74"/>
    <p:sldId id="646" r:id="rId75"/>
    <p:sldId id="647" r:id="rId76"/>
    <p:sldId id="648" r:id="rId77"/>
    <p:sldId id="649" r:id="rId78"/>
    <p:sldId id="488" r:id="rId79"/>
    <p:sldId id="489" r:id="rId8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ICFAI" initials="INC"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8137"/>
    <a:srgbClr val="BC8F00"/>
    <a:srgbClr val="860000"/>
    <a:srgbClr val="00B0F0"/>
    <a:srgbClr val="1B3F5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515" autoAdjust="0"/>
    <p:restoredTop sz="94660"/>
  </p:normalViewPr>
  <p:slideViewPr>
    <p:cSldViewPr snapToGrid="0">
      <p:cViewPr varScale="1">
        <p:scale>
          <a:sx n="71" d="100"/>
          <a:sy n="71" d="100"/>
        </p:scale>
        <p:origin x="594"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slide" Target="slides/slide78.xml"/><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notesMaster" Target="notesMasters/notesMaster1.xml"/><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tableStyles" Target="tableStyles.xml"/><Relationship Id="rId61" Type="http://schemas.openxmlformats.org/officeDocument/2006/relationships/slide" Target="slides/slide59.xml"/><Relationship Id="rId82" Type="http://schemas.openxmlformats.org/officeDocument/2006/relationships/handoutMaster" Target="handoutMasters/handout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06-11-01T09:27:00.671" idx="1">
    <p:pos x="5699" y="2002"/>
    <p:text>s at establishing the variabkle</p:text>
  </p:cm>
</p:cmLst>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2CDA8E9-9948-4BC7-A1DE-415AE6D34228}" type="datetimeFigureOut">
              <a:rPr lang="en-US" smtClean="0"/>
              <a:pPr/>
              <a:t>6/7/2024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9B5F544-A886-482E-AF73-1D6364AAC657}" type="slidenum">
              <a:rPr lang="en-US" smtClean="0"/>
              <a:pPr/>
              <a:t>‹#›</a:t>
            </a:fld>
            <a:endParaRPr lang="en-US"/>
          </a:p>
        </p:txBody>
      </p:sp>
    </p:spTree>
    <p:extLst>
      <p:ext uri="{BB962C8B-B14F-4D97-AF65-F5344CB8AC3E}">
        <p14:creationId xmlns:p14="http://schemas.microsoft.com/office/powerpoint/2010/main" val="225191961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A4AE53-78AB-4E30-A376-70F5FA87A326}" type="datetimeFigureOut">
              <a:rPr lang="en-US" smtClean="0"/>
              <a:pPr/>
              <a:t>6/7/2024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732FBC-CC67-4B17-8935-02F23E3364AC}" type="slidenum">
              <a:rPr lang="en-US" smtClean="0"/>
              <a:pPr/>
              <a:t>‹#›</a:t>
            </a:fld>
            <a:endParaRPr lang="en-US"/>
          </a:p>
        </p:txBody>
      </p:sp>
    </p:spTree>
    <p:extLst>
      <p:ext uri="{BB962C8B-B14F-4D97-AF65-F5344CB8AC3E}">
        <p14:creationId xmlns:p14="http://schemas.microsoft.com/office/powerpoint/2010/main" val="2540555822"/>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897"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0898"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06742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3"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0114"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7213348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1137"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1138"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088088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1"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162"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3245061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5"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3186"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2128346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4209"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4210"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705968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5233"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5234"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3606285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7"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6258"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41479212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7281"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7282"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8163562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5"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6"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6226204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9329"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9330"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4571606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1"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1922"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76929362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3"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0354"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4054226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1377"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1378"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1831531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401"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2402"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6351036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3425"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3426"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4611927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4449"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4450"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06880656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3"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5474"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5114619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6497"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6498"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36022932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7521"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7522"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9356128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8545"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8546"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1635611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9569"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09570"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0737594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2945" name="Rectangle 1"/>
          <p:cNvSpPr>
            <a:spLocks noChangeArrowheads="1" noTextEdit="1"/>
          </p:cNvSpPr>
          <p:nvPr>
            <p:ph type="sldImg"/>
          </p:nvPr>
        </p:nvSpPr>
        <p:spPr bwMode="auto">
          <a:xfrm>
            <a:off x="177800" y="303213"/>
            <a:ext cx="6502400" cy="36576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2946"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80563831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3"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0594"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92035671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7"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1618"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90938824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41"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2642"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09367196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3665"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3666"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80024846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689"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4690"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5575725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5713"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5714"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42779698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6737"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6738"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5882665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7761"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7762"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84864288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785"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8786"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4787464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9809"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19810"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539056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69"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3970"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78704035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0833"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0834"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95950023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7"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1858"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19107196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2881"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2882"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43253618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3905"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3906"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4264995710"/>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4929"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4930"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87322800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5953"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5954"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10518374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7"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6978"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78789748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8001"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8002"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17146538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9025"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29026"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9908955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0049"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0050"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8298055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4993" name="Rectangle 1"/>
          <p:cNvSpPr>
            <a:spLocks noChangeArrowheads="1" noTextEdit="1"/>
          </p:cNvSpPr>
          <p:nvPr>
            <p:ph type="sldImg"/>
          </p:nvPr>
        </p:nvSpPr>
        <p:spPr bwMode="auto">
          <a:xfrm>
            <a:off x="177800" y="303213"/>
            <a:ext cx="6502400" cy="3657600"/>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4994"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7969384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1073"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1074"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98014324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2097"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2098"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036449968"/>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3121"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22"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096419528"/>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4145"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4146"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51257892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8722" name="Rectangle 2"/>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8723" name="Rectangle 3"/>
          <p:cNvSpPr txBox="1">
            <a:spLocks noChangeArrowheads="1"/>
          </p:cNvSpPr>
          <p:nvPr>
            <p:ph type="body" idx="1"/>
          </p:nvPr>
        </p:nvSpPr>
        <p:spPr>
          <a:xfrm>
            <a:off x="503238" y="4316413"/>
            <a:ext cx="5856287" cy="4060825"/>
          </a:xfrm>
          <a:noFill/>
          <a:ln/>
        </p:spPr>
        <p:txBody>
          <a:bodyPr wrap="none" anchor="ctr"/>
          <a:lstStyle/>
          <a:p>
            <a:endParaRPr lang="en-US" altLang="en-US"/>
          </a:p>
        </p:txBody>
      </p:sp>
    </p:spTree>
    <p:extLst>
      <p:ext uri="{BB962C8B-B14F-4D97-AF65-F5344CB8AC3E}">
        <p14:creationId xmlns:p14="http://schemas.microsoft.com/office/powerpoint/2010/main" val="89817813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6193"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6194"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4100277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7217"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7218"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09381466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8241"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8242"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4147568261"/>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9265"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9266"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310658730"/>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0289"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0290"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5066777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7"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6018"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222237841"/>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1313"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1314"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260534747"/>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2337"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2338"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05424639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3361"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3362"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164434441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4385"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4386"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96420182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5409"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5410"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63289386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6433"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6434"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15844961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47457"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47458"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421332839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1"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7042"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2395382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5"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8066"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35810377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89" name="Rectangle 1"/>
          <p:cNvSpPr>
            <a:spLocks noChangeArrowheads="1" noTextEdit="1"/>
          </p:cNvSpPr>
          <p:nvPr>
            <p:ph type="sldImg"/>
          </p:nvPr>
        </p:nvSpPr>
        <p:spPr bwMode="auto">
          <a:xfrm>
            <a:off x="0" y="303213"/>
            <a:ext cx="1588" cy="1587"/>
          </a:xfrm>
          <a:prstGeom prst="rect">
            <a:avLst/>
          </a:prstGeom>
          <a:solidFill>
            <a:srgbClr val="FFFFFF"/>
          </a:solidFill>
          <a:ln>
            <a:solidFill>
              <a:srgbClr val="000000"/>
            </a:solidFill>
            <a:miter lim="800000"/>
            <a:headEnd/>
            <a:tailEnd/>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89090" name="Rectangle 2"/>
          <p:cNvSpPr txBox="1">
            <a:spLocks noChangeArrowheads="1"/>
          </p:cNvSpPr>
          <p:nvPr>
            <p:ph type="body" idx="1"/>
          </p:nvPr>
        </p:nvSpPr>
        <p:spPr bwMode="auto">
          <a:xfrm>
            <a:off x="503238" y="4316413"/>
            <a:ext cx="5856287" cy="4060825"/>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ltLang="en-US"/>
          </a:p>
        </p:txBody>
      </p:sp>
    </p:spTree>
    <p:extLst>
      <p:ext uri="{BB962C8B-B14F-4D97-AF65-F5344CB8AC3E}">
        <p14:creationId xmlns:p14="http://schemas.microsoft.com/office/powerpoint/2010/main" val="9902130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372219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050815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1344941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Титульный слайд">
    <p:spTree>
      <p:nvGrpSpPr>
        <p:cNvPr id="1" name=""/>
        <p:cNvGrpSpPr/>
        <p:nvPr/>
      </p:nvGrpSpPr>
      <p:grpSpPr>
        <a:xfrm>
          <a:off x="0" y="0"/>
          <a:ext cx="0" cy="0"/>
          <a:chOff x="0" y="0"/>
          <a:chExt cx="0" cy="0"/>
        </a:xfrm>
      </p:grpSpPr>
      <p:sp>
        <p:nvSpPr>
          <p:cNvPr id="3" name="Прямоугольник 1"/>
          <p:cNvSpPr/>
          <p:nvPr userDrawn="1"/>
        </p:nvSpPr>
        <p:spPr>
          <a:xfrm>
            <a:off x="-19050" y="1905000"/>
            <a:ext cx="12211050" cy="49530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4" name="Прямоугольник 8"/>
          <p:cNvSpPr/>
          <p:nvPr userDrawn="1"/>
        </p:nvSpPr>
        <p:spPr>
          <a:xfrm>
            <a:off x="-19050" y="0"/>
            <a:ext cx="12211050" cy="4438650"/>
          </a:xfrm>
          <a:custGeom>
            <a:avLst/>
            <a:gdLst>
              <a:gd name="connsiteX0" fmla="*/ 0 w 12192000"/>
              <a:gd name="connsiteY0" fmla="*/ 0 h 4133850"/>
              <a:gd name="connsiteX1" fmla="*/ 12192000 w 12192000"/>
              <a:gd name="connsiteY1" fmla="*/ 0 h 4133850"/>
              <a:gd name="connsiteX2" fmla="*/ 12192000 w 12192000"/>
              <a:gd name="connsiteY2" fmla="*/ 4133850 h 4133850"/>
              <a:gd name="connsiteX3" fmla="*/ 0 w 12192000"/>
              <a:gd name="connsiteY3" fmla="*/ 4133850 h 4133850"/>
              <a:gd name="connsiteX4" fmla="*/ 0 w 12192000"/>
              <a:gd name="connsiteY4" fmla="*/ 0 h 4133850"/>
              <a:gd name="connsiteX0" fmla="*/ 19050 w 12211050"/>
              <a:gd name="connsiteY0" fmla="*/ 0 h 4133850"/>
              <a:gd name="connsiteX1" fmla="*/ 12211050 w 12211050"/>
              <a:gd name="connsiteY1" fmla="*/ 0 h 4133850"/>
              <a:gd name="connsiteX2" fmla="*/ 12211050 w 12211050"/>
              <a:gd name="connsiteY2" fmla="*/ 4133850 h 4133850"/>
              <a:gd name="connsiteX3" fmla="*/ 0 w 12211050"/>
              <a:gd name="connsiteY3" fmla="*/ 3219450 h 4133850"/>
              <a:gd name="connsiteX4" fmla="*/ 19050 w 12211050"/>
              <a:gd name="connsiteY4" fmla="*/ 0 h 4133850"/>
              <a:gd name="connsiteX0" fmla="*/ 19050 w 12211050"/>
              <a:gd name="connsiteY0" fmla="*/ 0 h 4438650"/>
              <a:gd name="connsiteX1" fmla="*/ 12211050 w 12211050"/>
              <a:gd name="connsiteY1" fmla="*/ 0 h 4438650"/>
              <a:gd name="connsiteX2" fmla="*/ 12211050 w 12211050"/>
              <a:gd name="connsiteY2" fmla="*/ 4438650 h 4438650"/>
              <a:gd name="connsiteX3" fmla="*/ 0 w 12211050"/>
              <a:gd name="connsiteY3" fmla="*/ 3219450 h 4438650"/>
              <a:gd name="connsiteX4" fmla="*/ 19050 w 12211050"/>
              <a:gd name="connsiteY4" fmla="*/ 0 h 44386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11050" h="4438650">
                <a:moveTo>
                  <a:pt x="19050" y="0"/>
                </a:moveTo>
                <a:lnTo>
                  <a:pt x="12211050" y="0"/>
                </a:lnTo>
                <a:lnTo>
                  <a:pt x="12211050" y="4438650"/>
                </a:lnTo>
                <a:lnTo>
                  <a:pt x="0" y="3219450"/>
                </a:lnTo>
                <a:lnTo>
                  <a:pt x="19050" y="0"/>
                </a:lnTo>
                <a:close/>
              </a:path>
            </a:pathLst>
          </a:cu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5" name="Прямоугольник 3"/>
          <p:cNvSpPr/>
          <p:nvPr userDrawn="1"/>
        </p:nvSpPr>
        <p:spPr>
          <a:xfrm>
            <a:off x="1085850" y="1009650"/>
            <a:ext cx="10020300" cy="52387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ru-RU" dirty="0"/>
          </a:p>
        </p:txBody>
      </p:sp>
      <p:sp>
        <p:nvSpPr>
          <p:cNvPr id="8" name="Рисунок 7"/>
          <p:cNvSpPr>
            <a:spLocks noGrp="1"/>
          </p:cNvSpPr>
          <p:nvPr>
            <p:ph type="pic" sz="quarter" idx="10"/>
          </p:nvPr>
        </p:nvSpPr>
        <p:spPr>
          <a:xfrm>
            <a:off x="1847850" y="2819400"/>
            <a:ext cx="8496300" cy="2800350"/>
          </a:xfrm>
          <a:prstGeom prst="rect">
            <a:avLst/>
          </a:prstGeom>
        </p:spPr>
        <p:txBody>
          <a:bodyPr/>
          <a:lstStyle/>
          <a:p>
            <a:pPr lvl="0"/>
            <a:r>
              <a:rPr lang="en-US" noProof="0" smtClean="0"/>
              <a:t>Click icon to add picture</a:t>
            </a:r>
            <a:endParaRPr lang="ru-RU" noProof="0" dirty="0"/>
          </a:p>
        </p:txBody>
      </p:sp>
    </p:spTree>
    <p:extLst>
      <p:ext uri="{BB962C8B-B14F-4D97-AF65-F5344CB8AC3E}">
        <p14:creationId xmlns:p14="http://schemas.microsoft.com/office/powerpoint/2010/main" val="3974081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fontAlgn="base">
              <a:spcBef>
                <a:spcPct val="0"/>
              </a:spcBef>
              <a:spcAft>
                <a:spcPct val="0"/>
              </a:spcAft>
              <a:defRPr smtClean="0">
                <a:latin typeface="Arial" panose="020B0604020202020204" pitchFamily="34" charset="0"/>
              </a:defRPr>
            </a:lvl1pPr>
          </a:lstStyle>
          <a:p>
            <a:pPr>
              <a:defRPr/>
            </a:pPr>
            <a:fld id="{86D0467C-1281-4CEF-BBEF-B41959660B8E}" type="datetimeFigureOut">
              <a:rPr lang="en-US"/>
              <a:pPr>
                <a:defRPr/>
              </a:pPr>
              <a:t>6/7/2024</a:t>
            </a:fld>
            <a:endParaRPr lang="en-US"/>
          </a:p>
        </p:txBody>
      </p:sp>
      <p:sp>
        <p:nvSpPr>
          <p:cNvPr id="3" name="Footer Placeholder 4"/>
          <p:cNvSpPr>
            <a:spLocks noGrp="1"/>
          </p:cNvSpPr>
          <p:nvPr>
            <p:ph type="ftr" sz="quarter" idx="11"/>
          </p:nvPr>
        </p:nvSpPr>
        <p:spPr/>
        <p:txBody>
          <a:bodyPr/>
          <a:lstStyle>
            <a:lvl1pPr fontAlgn="base">
              <a:spcBef>
                <a:spcPct val="0"/>
              </a:spcBef>
              <a:spcAft>
                <a:spcPct val="0"/>
              </a:spcAft>
              <a:defRPr>
                <a:latin typeface="Arial" panose="020B0604020202020204" pitchFamily="34" charset="0"/>
              </a:defRPr>
            </a:lvl1pPr>
          </a:lstStyle>
          <a:p>
            <a:pPr>
              <a:defRPr/>
            </a:pPr>
            <a:endParaRPr lang="en-US"/>
          </a:p>
        </p:txBody>
      </p:sp>
      <p:sp>
        <p:nvSpPr>
          <p:cNvPr id="4" name="Slide Number Placeholder 5"/>
          <p:cNvSpPr>
            <a:spLocks noGrp="1"/>
          </p:cNvSpPr>
          <p:nvPr>
            <p:ph type="sldNum" sz="quarter" idx="12"/>
          </p:nvPr>
        </p:nvSpPr>
        <p:spPr/>
        <p:txBody>
          <a:bodyPr/>
          <a:lstStyle>
            <a:lvl1pPr fontAlgn="base">
              <a:spcBef>
                <a:spcPct val="0"/>
              </a:spcBef>
              <a:spcAft>
                <a:spcPct val="0"/>
              </a:spcAft>
              <a:defRPr>
                <a:latin typeface="Arial" panose="020B0604020202020204" pitchFamily="34" charset="0"/>
              </a:defRPr>
            </a:lvl1pPr>
          </a:lstStyle>
          <a:p>
            <a:pPr>
              <a:defRPr/>
            </a:pPr>
            <a:fld id="{733D820E-3AF4-4C49-A209-EBD14F438091}" type="slidenum">
              <a:rPr lang="en-US"/>
              <a:pPr>
                <a:defRPr/>
              </a:pPr>
              <a:t>‹#›</a:t>
            </a:fld>
            <a:endParaRPr lang="en-US"/>
          </a:p>
        </p:txBody>
      </p:sp>
    </p:spTree>
    <p:extLst>
      <p:ext uri="{BB962C8B-B14F-4D97-AF65-F5344CB8AC3E}">
        <p14:creationId xmlns:p14="http://schemas.microsoft.com/office/powerpoint/2010/main" val="24079401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524001" y="1981201"/>
            <a:ext cx="10361084" cy="1141413"/>
          </a:xfrm>
        </p:spPr>
        <p:txBody>
          <a:bodyPr/>
          <a:lstStyle/>
          <a:p>
            <a:r>
              <a:rPr lang="en-US" smtClean="0"/>
              <a:t>Click to edit Master title style</a:t>
            </a:r>
            <a:endParaRPr lang="en-US"/>
          </a:p>
        </p:txBody>
      </p:sp>
    </p:spTree>
    <p:extLst>
      <p:ext uri="{BB962C8B-B14F-4D97-AF65-F5344CB8AC3E}">
        <p14:creationId xmlns:p14="http://schemas.microsoft.com/office/powerpoint/2010/main" val="217181976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422401" y="838201"/>
            <a:ext cx="10361084" cy="114141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1422401" y="2101851"/>
            <a:ext cx="5077884" cy="41132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703484" y="2101851"/>
            <a:ext cx="5080000" cy="19796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703484" y="4233863"/>
            <a:ext cx="5080000" cy="19812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23827179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302043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asic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70909644"/>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0" y="932723"/>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5" name="Rectangle 4"/>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227159557"/>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Basic Layout">
    <p:bg>
      <p:bgPr>
        <a:solidFill>
          <a:schemeClr val="bg1"/>
        </a:solidFill>
        <a:effectLst/>
      </p:bgPr>
    </p:bg>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2735627" y="164638"/>
            <a:ext cx="9456373" cy="768085"/>
          </a:xfrm>
          <a:prstGeom prst="rect">
            <a:avLst/>
          </a:prstGeom>
        </p:spPr>
        <p:txBody>
          <a:bodyPr anchor="ctr"/>
          <a:lstStyle>
            <a:lvl1pPr marL="0" indent="0" algn="l">
              <a:buNone/>
              <a:defRPr sz="4800" b="0" baseline="0">
                <a:solidFill>
                  <a:schemeClr val="tx1">
                    <a:lumMod val="75000"/>
                    <a:lumOff val="25000"/>
                  </a:schemeClr>
                </a:solidFill>
                <a:latin typeface="+mj-lt"/>
                <a:cs typeface="Arial" pitchFamily="34" charset="0"/>
              </a:defRPr>
            </a:lvl1pPr>
          </a:lstStyle>
          <a:p>
            <a:pPr lvl="0"/>
            <a:r>
              <a:rPr lang="en-US" altLang="ko-KR" dirty="0"/>
              <a:t>BASIC LAYOUT</a:t>
            </a:r>
          </a:p>
        </p:txBody>
      </p:sp>
      <p:sp>
        <p:nvSpPr>
          <p:cNvPr id="11" name="Text Placeholder 9"/>
          <p:cNvSpPr>
            <a:spLocks noGrp="1"/>
          </p:cNvSpPr>
          <p:nvPr>
            <p:ph type="body" sz="quarter" idx="11" hasCustomPrompt="1"/>
          </p:nvPr>
        </p:nvSpPr>
        <p:spPr>
          <a:xfrm>
            <a:off x="2735627" y="932723"/>
            <a:ext cx="9456373" cy="384043"/>
          </a:xfrm>
          <a:prstGeom prst="rect">
            <a:avLst/>
          </a:prstGeom>
        </p:spPr>
        <p:txBody>
          <a:bodyPr anchor="ctr"/>
          <a:lstStyle>
            <a:lvl1pPr marL="0" indent="0" algn="l">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5" name="Rectangle 4"/>
          <p:cNvSpPr/>
          <p:nvPr userDrawn="1"/>
        </p:nvSpPr>
        <p:spPr>
          <a:xfrm>
            <a:off x="0" y="1"/>
            <a:ext cx="2543605" cy="686418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3804378142"/>
      </p:ext>
    </p:extLst>
  </p:cSld>
  <p:clrMapOvr>
    <a:masterClrMapping/>
  </p:clrMapOvr>
  <p:extLst mod="1">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45136952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0" y="2276872"/>
            <a:ext cx="12192000" cy="240026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3" name="Isosceles Triangle 2"/>
          <p:cNvSpPr/>
          <p:nvPr userDrawn="1"/>
        </p:nvSpPr>
        <p:spPr>
          <a:xfrm rot="10800000">
            <a:off x="158339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2" name="Isosceles Triangle 11"/>
          <p:cNvSpPr/>
          <p:nvPr userDrawn="1"/>
        </p:nvSpPr>
        <p:spPr>
          <a:xfrm rot="10800000">
            <a:off x="446371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3" name="Isosceles Triangle 12"/>
          <p:cNvSpPr/>
          <p:nvPr userDrawn="1"/>
        </p:nvSpPr>
        <p:spPr>
          <a:xfrm rot="10800000">
            <a:off x="7344032"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4" name="Isosceles Triangle 13"/>
          <p:cNvSpPr/>
          <p:nvPr userDrawn="1"/>
        </p:nvSpPr>
        <p:spPr>
          <a:xfrm rot="10800000">
            <a:off x="10224348" y="4677509"/>
            <a:ext cx="384043" cy="33107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white"/>
              </a:solidFill>
            </a:endParaRPr>
          </a:p>
        </p:txBody>
      </p:sp>
      <p:sp>
        <p:nvSpPr>
          <p:cNvPr id="15" name="Rectangle 14"/>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6" name="Rectangle 15"/>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Picture Placeholder 2"/>
          <p:cNvSpPr>
            <a:spLocks noGrp="1"/>
          </p:cNvSpPr>
          <p:nvPr>
            <p:ph type="pic" idx="1" hasCustomPrompt="1"/>
          </p:nvPr>
        </p:nvSpPr>
        <p:spPr>
          <a:xfrm>
            <a:off x="815413"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2" hasCustomPrompt="1"/>
          </p:nvPr>
        </p:nvSpPr>
        <p:spPr>
          <a:xfrm>
            <a:off x="3695732"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3" hasCustomPrompt="1"/>
          </p:nvPr>
        </p:nvSpPr>
        <p:spPr>
          <a:xfrm>
            <a:off x="6576051"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4" hasCustomPrompt="1"/>
          </p:nvPr>
        </p:nvSpPr>
        <p:spPr>
          <a:xfrm>
            <a:off x="9456369" y="2517005"/>
            <a:ext cx="1920000" cy="1920000"/>
          </a:xfrm>
          <a:prstGeom prst="ellipse">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772175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mages and Contents Layout">
    <p:spTree>
      <p:nvGrpSpPr>
        <p:cNvPr id="1" name=""/>
        <p:cNvGrpSpPr/>
        <p:nvPr/>
      </p:nvGrpSpPr>
      <p:grpSpPr>
        <a:xfrm>
          <a:off x="0" y="0"/>
          <a:ext cx="0" cy="0"/>
          <a:chOff x="0" y="0"/>
          <a:chExt cx="0" cy="0"/>
        </a:xfrm>
      </p:grpSpPr>
      <p:sp>
        <p:nvSpPr>
          <p:cNvPr id="2" name="Rectangle 1"/>
          <p:cNvSpPr/>
          <p:nvPr userDrawn="1"/>
        </p:nvSpPr>
        <p:spPr>
          <a:xfrm>
            <a:off x="5231904" y="2276872"/>
            <a:ext cx="5711957" cy="393643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2400">
              <a:solidFill>
                <a:prstClr val="black">
                  <a:lumMod val="75000"/>
                  <a:lumOff val="25000"/>
                </a:prstClr>
              </a:solidFill>
            </a:endParaRPr>
          </a:p>
        </p:txBody>
      </p:sp>
      <p:sp>
        <p:nvSpPr>
          <p:cNvPr id="7" name="Picture Placeholder 2"/>
          <p:cNvSpPr>
            <a:spLocks noGrp="1"/>
          </p:cNvSpPr>
          <p:nvPr>
            <p:ph type="pic" idx="1" hasCustomPrompt="1"/>
          </p:nvPr>
        </p:nvSpPr>
        <p:spPr>
          <a:xfrm>
            <a:off x="1103445" y="1412776"/>
            <a:ext cx="4560000" cy="3696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5620052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Images and Contents Layout">
    <p:spTree>
      <p:nvGrpSpPr>
        <p:cNvPr id="1" name=""/>
        <p:cNvGrpSpPr/>
        <p:nvPr/>
      </p:nvGrpSpPr>
      <p:grpSpPr>
        <a:xfrm>
          <a:off x="0" y="0"/>
          <a:ext cx="0" cy="0"/>
          <a:chOff x="0" y="0"/>
          <a:chExt cx="0" cy="0"/>
        </a:xfrm>
      </p:grpSpPr>
      <p:sp>
        <p:nvSpPr>
          <p:cNvPr id="7" name="Picture Placeholder 2"/>
          <p:cNvSpPr>
            <a:spLocks noGrp="1"/>
          </p:cNvSpPr>
          <p:nvPr>
            <p:ph type="pic" idx="1" hasCustomPrompt="1"/>
          </p:nvPr>
        </p:nvSpPr>
        <p:spPr>
          <a:xfrm>
            <a:off x="0" y="990600"/>
            <a:ext cx="3887755" cy="58674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Picture Placeholder 2"/>
          <p:cNvSpPr>
            <a:spLocks noGrp="1"/>
          </p:cNvSpPr>
          <p:nvPr>
            <p:ph type="pic" idx="11" hasCustomPrompt="1"/>
          </p:nvPr>
        </p:nvSpPr>
        <p:spPr>
          <a:xfrm>
            <a:off x="4079776" y="0"/>
            <a:ext cx="8112224" cy="362102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15957474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Images and Contents Layout">
    <p:spTree>
      <p:nvGrpSpPr>
        <p:cNvPr id="1" name=""/>
        <p:cNvGrpSpPr/>
        <p:nvPr/>
      </p:nvGrpSpPr>
      <p:grpSpPr>
        <a:xfrm>
          <a:off x="0" y="0"/>
          <a:ext cx="0" cy="0"/>
          <a:chOff x="0" y="0"/>
          <a:chExt cx="0" cy="0"/>
        </a:xfrm>
      </p:grpSpPr>
      <p:sp>
        <p:nvSpPr>
          <p:cNvPr id="9" name="Picture Placeholder 2"/>
          <p:cNvSpPr>
            <a:spLocks noGrp="1"/>
          </p:cNvSpPr>
          <p:nvPr>
            <p:ph type="pic" idx="1" hasCustomPrompt="1"/>
          </p:nvPr>
        </p:nvSpPr>
        <p:spPr>
          <a:xfrm>
            <a:off x="0" y="1013496"/>
            <a:ext cx="3887755" cy="356763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2" name="Picture Placeholder 2"/>
          <p:cNvSpPr>
            <a:spLocks noGrp="1"/>
          </p:cNvSpPr>
          <p:nvPr>
            <p:ph type="pic" idx="10" hasCustomPrompt="1"/>
          </p:nvPr>
        </p:nvSpPr>
        <p:spPr>
          <a:xfrm>
            <a:off x="8304245" y="0"/>
            <a:ext cx="3887755" cy="45811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3" name="Picture Placeholder 2"/>
          <p:cNvSpPr>
            <a:spLocks noGrp="1"/>
          </p:cNvSpPr>
          <p:nvPr>
            <p:ph type="pic" idx="11" hasCustomPrompt="1"/>
          </p:nvPr>
        </p:nvSpPr>
        <p:spPr>
          <a:xfrm>
            <a:off x="0" y="4773149"/>
            <a:ext cx="6096000" cy="2084851"/>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394759519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4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sp>
        <p:nvSpPr>
          <p:cNvPr id="2" name="Rectangle 1"/>
          <p:cNvSpPr/>
          <p:nvPr userDrawn="1"/>
        </p:nvSpPr>
        <p:spPr>
          <a:xfrm>
            <a:off x="595027" y="4101331"/>
            <a:ext cx="2400000" cy="2304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2" name="Rectangle 11"/>
          <p:cNvSpPr/>
          <p:nvPr userDrawn="1"/>
        </p:nvSpPr>
        <p:spPr>
          <a:xfrm>
            <a:off x="9196973" y="1700808"/>
            <a:ext cx="2400000" cy="2304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latinLnBrk="1"/>
            <a:endParaRPr lang="ko-KR" altLang="en-US" sz="1600">
              <a:solidFill>
                <a:prstClr val="black">
                  <a:lumMod val="75000"/>
                  <a:lumOff val="25000"/>
                </a:prstClr>
              </a:solidFill>
            </a:endParaRPr>
          </a:p>
        </p:txBody>
      </p:sp>
      <p:sp>
        <p:nvSpPr>
          <p:cNvPr id="13" name="Picture Placeholder 2"/>
          <p:cNvSpPr>
            <a:spLocks noGrp="1"/>
          </p:cNvSpPr>
          <p:nvPr>
            <p:ph type="pic" idx="12" hasCustomPrompt="1"/>
          </p:nvPr>
        </p:nvSpPr>
        <p:spPr>
          <a:xfrm>
            <a:off x="595027" y="1700808"/>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3" hasCustomPrompt="1"/>
          </p:nvPr>
        </p:nvSpPr>
        <p:spPr>
          <a:xfrm>
            <a:off x="9196973" y="4101331"/>
            <a:ext cx="2400000"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4" hasCustomPrompt="1"/>
          </p:nvPr>
        </p:nvSpPr>
        <p:spPr>
          <a:xfrm>
            <a:off x="3119669" y="4101331"/>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Picture Placeholder 2"/>
          <p:cNvSpPr>
            <a:spLocks noGrp="1"/>
          </p:cNvSpPr>
          <p:nvPr>
            <p:ph type="pic" idx="15" hasCustomPrompt="1"/>
          </p:nvPr>
        </p:nvSpPr>
        <p:spPr>
          <a:xfrm>
            <a:off x="3119669" y="1700808"/>
            <a:ext cx="5952663" cy="2304000"/>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427835944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Images and Contents Layout">
    <p:spTree>
      <p:nvGrpSpPr>
        <p:cNvPr id="1" name=""/>
        <p:cNvGrpSpPr/>
        <p:nvPr/>
      </p:nvGrpSpPr>
      <p:grpSpPr>
        <a:xfrm>
          <a:off x="0" y="0"/>
          <a:ext cx="0" cy="0"/>
          <a:chOff x="0" y="0"/>
          <a:chExt cx="0" cy="0"/>
        </a:xfrm>
      </p:grpSpPr>
      <p:sp>
        <p:nvSpPr>
          <p:cNvPr id="16" name="Picture Placeholder 2"/>
          <p:cNvSpPr>
            <a:spLocks noGrp="1"/>
          </p:cNvSpPr>
          <p:nvPr>
            <p:ph type="pic" idx="12" hasCustomPrompt="1"/>
          </p:nvPr>
        </p:nvSpPr>
        <p:spPr>
          <a:xfrm>
            <a:off x="709650" y="480055"/>
            <a:ext cx="4224469" cy="419708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7" name="Picture Placeholder 2"/>
          <p:cNvSpPr>
            <a:spLocks noGrp="1"/>
          </p:cNvSpPr>
          <p:nvPr>
            <p:ph type="pic" idx="13" hasCustomPrompt="1"/>
          </p:nvPr>
        </p:nvSpPr>
        <p:spPr>
          <a:xfrm>
            <a:off x="5126140" y="480056"/>
            <a:ext cx="6336704" cy="2296105"/>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8" name="Picture Placeholder 2"/>
          <p:cNvSpPr>
            <a:spLocks noGrp="1"/>
          </p:cNvSpPr>
          <p:nvPr>
            <p:ph type="pic" idx="14" hasCustomPrompt="1"/>
          </p:nvPr>
        </p:nvSpPr>
        <p:spPr>
          <a:xfrm>
            <a:off x="5126140"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9" name="Picture Placeholder 2"/>
          <p:cNvSpPr>
            <a:spLocks noGrp="1"/>
          </p:cNvSpPr>
          <p:nvPr>
            <p:ph type="pic" idx="16" hasCustomPrompt="1"/>
          </p:nvPr>
        </p:nvSpPr>
        <p:spPr>
          <a:xfrm>
            <a:off x="7310492"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20" name="Picture Placeholder 2"/>
          <p:cNvSpPr>
            <a:spLocks noGrp="1"/>
          </p:cNvSpPr>
          <p:nvPr>
            <p:ph type="pic" idx="17" hasCustomPrompt="1"/>
          </p:nvPr>
        </p:nvSpPr>
        <p:spPr>
          <a:xfrm>
            <a:off x="9494844" y="2948948"/>
            <a:ext cx="1968000" cy="1728192"/>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70230215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7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그림 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546767" y="2276873"/>
            <a:ext cx="7238124" cy="3966041"/>
          </a:xfrm>
          <a:prstGeom prst="rect">
            <a:avLst/>
          </a:prstGeom>
        </p:spPr>
      </p:pic>
      <p:sp>
        <p:nvSpPr>
          <p:cNvPr id="7" name="Picture Placeholder 2"/>
          <p:cNvSpPr>
            <a:spLocks noGrp="1"/>
          </p:cNvSpPr>
          <p:nvPr>
            <p:ph type="pic" idx="1" hasCustomPrompt="1"/>
          </p:nvPr>
        </p:nvSpPr>
        <p:spPr>
          <a:xfrm>
            <a:off x="5705875" y="2485912"/>
            <a:ext cx="4832891" cy="312423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8" name="Rectangle 7"/>
          <p:cNvSpPr/>
          <p:nvPr userDrawn="1"/>
        </p:nvSpPr>
        <p:spPr>
          <a:xfrm>
            <a:off x="4037371" y="1"/>
            <a:ext cx="4128459" cy="60959"/>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9" name="Rectangle 8"/>
          <p:cNvSpPr/>
          <p:nvPr userDrawn="1"/>
        </p:nvSpPr>
        <p:spPr>
          <a:xfrm>
            <a:off x="0" y="6753308"/>
            <a:ext cx="12192000" cy="110875"/>
          </a:xfrm>
          <a:prstGeom prst="rect">
            <a:avLst/>
          </a:prstGeom>
          <a:solidFill>
            <a:srgbClr val="EB49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221804153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8_Images and Conten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242176"/>
            <a:ext cx="12192000" cy="768085"/>
          </a:xfrm>
          <a:prstGeom prst="rect">
            <a:avLst/>
          </a:prstGeom>
        </p:spPr>
        <p:txBody>
          <a:bodyPr anchor="ctr"/>
          <a:lstStyle>
            <a:lvl1pPr marL="0" indent="0" algn="ctr">
              <a:buNone/>
              <a:defRPr sz="4800" b="0" baseline="0">
                <a:solidFill>
                  <a:schemeClr val="tx1">
                    <a:lumMod val="75000"/>
                    <a:lumOff val="25000"/>
                  </a:schemeClr>
                </a:solidFill>
                <a:latin typeface="+mj-lt"/>
                <a:cs typeface="Arial" pitchFamily="34" charset="0"/>
              </a:defRPr>
            </a:lvl1pPr>
          </a:lstStyle>
          <a:p>
            <a:pPr lvl="0"/>
            <a:r>
              <a:rPr lang="en-US" altLang="ko-KR" dirty="0"/>
              <a:t>IMAGES &amp; CONTENTS</a:t>
            </a:r>
          </a:p>
        </p:txBody>
      </p:sp>
      <p:sp>
        <p:nvSpPr>
          <p:cNvPr id="11" name="Text Placeholder 9"/>
          <p:cNvSpPr>
            <a:spLocks noGrp="1"/>
          </p:cNvSpPr>
          <p:nvPr>
            <p:ph type="body" sz="quarter" idx="11" hasCustomPrompt="1"/>
          </p:nvPr>
        </p:nvSpPr>
        <p:spPr>
          <a:xfrm>
            <a:off x="0" y="1010261"/>
            <a:ext cx="12192000" cy="384043"/>
          </a:xfrm>
          <a:prstGeom prst="rect">
            <a:avLst/>
          </a:prstGeom>
        </p:spPr>
        <p:txBody>
          <a:bodyPr anchor="ctr"/>
          <a:lstStyle>
            <a:lvl1pPr marL="0" indent="0" algn="ctr">
              <a:buNone/>
              <a:defRPr sz="1867" b="0" baseline="0">
                <a:solidFill>
                  <a:schemeClr val="tx1">
                    <a:lumMod val="75000"/>
                    <a:lumOff val="25000"/>
                  </a:schemeClr>
                </a:solidFill>
                <a:latin typeface="+mn-lt"/>
                <a:cs typeface="Arial" pitchFamily="34" charset="0"/>
              </a:defRPr>
            </a:lvl1pPr>
          </a:lstStyle>
          <a:p>
            <a:pPr lvl="0"/>
            <a:r>
              <a:rPr lang="en-US" altLang="ko-KR" dirty="0"/>
              <a:t>Insert the title of your subtitle Here</a:t>
            </a:r>
          </a:p>
        </p:txBody>
      </p:sp>
      <p:pic>
        <p:nvPicPr>
          <p:cNvPr id="5" name="Picture 4"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6400"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4406826"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D:\Fullppt\005-PNG이미지\모니터.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37251" y="1815747"/>
            <a:ext cx="3360373" cy="3350541"/>
          </a:xfrm>
          <a:prstGeom prst="rect">
            <a:avLst/>
          </a:prstGeom>
          <a:noFill/>
          <a:extLst>
            <a:ext uri="{909E8E84-426E-40DD-AFC4-6F175D3DCCD1}">
              <a14:hiddenFill xmlns:a14="http://schemas.microsoft.com/office/drawing/2010/main">
                <a:solidFill>
                  <a:srgbClr val="FFFFFF"/>
                </a:solidFill>
              </a14:hiddenFill>
            </a:ext>
          </a:extLst>
        </p:spPr>
      </p:pic>
      <p:sp>
        <p:nvSpPr>
          <p:cNvPr id="13" name="Picture Placeholder 2"/>
          <p:cNvSpPr>
            <a:spLocks noGrp="1"/>
          </p:cNvSpPr>
          <p:nvPr>
            <p:ph type="pic" idx="1" hasCustomPrompt="1"/>
          </p:nvPr>
        </p:nvSpPr>
        <p:spPr>
          <a:xfrm>
            <a:off x="90990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4" name="Picture Placeholder 2"/>
          <p:cNvSpPr>
            <a:spLocks noGrp="1"/>
          </p:cNvSpPr>
          <p:nvPr>
            <p:ph type="pic" idx="12" hasCustomPrompt="1"/>
          </p:nvPr>
        </p:nvSpPr>
        <p:spPr>
          <a:xfrm>
            <a:off x="453956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5" name="Picture Placeholder 2"/>
          <p:cNvSpPr>
            <a:spLocks noGrp="1"/>
          </p:cNvSpPr>
          <p:nvPr>
            <p:ph type="pic" idx="13" hasCustomPrompt="1"/>
          </p:nvPr>
        </p:nvSpPr>
        <p:spPr>
          <a:xfrm>
            <a:off x="8169221" y="1957962"/>
            <a:ext cx="3073864" cy="2080028"/>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
        <p:nvSpPr>
          <p:cNvPr id="16" name="Rectangle 15"/>
          <p:cNvSpPr/>
          <p:nvPr userDrawn="1"/>
        </p:nvSpPr>
        <p:spPr>
          <a:xfrm>
            <a:off x="4037371" y="1"/>
            <a:ext cx="4128459"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
        <p:nvSpPr>
          <p:cNvPr id="17" name="Rectangle 16"/>
          <p:cNvSpPr/>
          <p:nvPr userDrawn="1"/>
        </p:nvSpPr>
        <p:spPr>
          <a:xfrm>
            <a:off x="0" y="6753308"/>
            <a:ext cx="12192000" cy="110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en-US" sz="2400">
              <a:solidFill>
                <a:prstClr val="white"/>
              </a:solidFill>
            </a:endParaRPr>
          </a:p>
        </p:txBody>
      </p:sp>
    </p:spTree>
    <p:extLst>
      <p:ext uri="{BB962C8B-B14F-4D97-AF65-F5344CB8AC3E}">
        <p14:creationId xmlns:p14="http://schemas.microsoft.com/office/powerpoint/2010/main" val="407940683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9_Images and Contents Layout">
    <p:spTree>
      <p:nvGrpSpPr>
        <p:cNvPr id="1" name=""/>
        <p:cNvGrpSpPr/>
        <p:nvPr/>
      </p:nvGrpSpPr>
      <p:grpSpPr>
        <a:xfrm>
          <a:off x="0" y="0"/>
          <a:ext cx="0" cy="0"/>
          <a:chOff x="0" y="0"/>
          <a:chExt cx="0" cy="0"/>
        </a:xfrm>
      </p:grpSpPr>
      <p:sp>
        <p:nvSpPr>
          <p:cNvPr id="6" name="Picture Placeholder 2"/>
          <p:cNvSpPr>
            <a:spLocks noGrp="1"/>
          </p:cNvSpPr>
          <p:nvPr>
            <p:ph type="pic" idx="1" hasCustomPrompt="1"/>
          </p:nvPr>
        </p:nvSpPr>
        <p:spPr>
          <a:xfrm>
            <a:off x="0" y="0"/>
            <a:ext cx="12192000" cy="4101075"/>
          </a:xfrm>
          <a:prstGeom prst="rect">
            <a:avLst/>
          </a:prstGeom>
          <a:solidFill>
            <a:schemeClr val="bg1">
              <a:lumMod val="8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ltLang="ko-KR" dirty="0"/>
              <a:t>Your Picture Here</a:t>
            </a:r>
            <a:endParaRPr lang="ko-KR" altLang="en-US" dirty="0"/>
          </a:p>
        </p:txBody>
      </p:sp>
    </p:spTree>
    <p:extLst>
      <p:ext uri="{BB962C8B-B14F-4D97-AF65-F5344CB8AC3E}">
        <p14:creationId xmlns:p14="http://schemas.microsoft.com/office/powerpoint/2010/main" val="201465714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icon sets layout">
    <p:spTree>
      <p:nvGrpSpPr>
        <p:cNvPr id="1" name=""/>
        <p:cNvGrpSpPr/>
        <p:nvPr/>
      </p:nvGrpSpPr>
      <p:grpSpPr>
        <a:xfrm>
          <a:off x="0" y="0"/>
          <a:ext cx="0" cy="0"/>
          <a:chOff x="0" y="0"/>
          <a:chExt cx="0" cy="0"/>
        </a:xfrm>
      </p:grpSpPr>
      <p:sp>
        <p:nvSpPr>
          <p:cNvPr id="10" name="Text Placeholder 9"/>
          <p:cNvSpPr>
            <a:spLocks noGrp="1"/>
          </p:cNvSpPr>
          <p:nvPr>
            <p:ph type="body" sz="quarter" idx="10" hasCustomPrompt="1"/>
          </p:nvPr>
        </p:nvSpPr>
        <p:spPr>
          <a:xfrm>
            <a:off x="0" y="164638"/>
            <a:ext cx="12192000" cy="768085"/>
          </a:xfrm>
          <a:prstGeom prst="rect">
            <a:avLst/>
          </a:prstGeom>
        </p:spPr>
        <p:txBody>
          <a:bodyPr anchor="ctr"/>
          <a:lstStyle>
            <a:lvl1pPr marL="0" indent="0" algn="ctr">
              <a:buNone/>
              <a:defRPr sz="4800" b="0" baseline="0">
                <a:latin typeface="+mj-lt"/>
                <a:cs typeface="Arial" pitchFamily="34" charset="0"/>
              </a:defRPr>
            </a:lvl1pPr>
          </a:lstStyle>
          <a:p>
            <a:pPr lvl="0"/>
            <a:r>
              <a:rPr lang="en-US" altLang="ko-KR" dirty="0"/>
              <a:t>ICON SETS LAYOUT</a:t>
            </a:r>
          </a:p>
        </p:txBody>
      </p:sp>
      <p:grpSp>
        <p:nvGrpSpPr>
          <p:cNvPr id="5" name="Group 4"/>
          <p:cNvGrpSpPr/>
          <p:nvPr userDrawn="1"/>
        </p:nvGrpSpPr>
        <p:grpSpPr>
          <a:xfrm>
            <a:off x="472011" y="1508786"/>
            <a:ext cx="3799787" cy="4865561"/>
            <a:chOff x="354008" y="1131589"/>
            <a:chExt cx="2849840" cy="3649171"/>
          </a:xfrm>
        </p:grpSpPr>
        <p:sp>
          <p:nvSpPr>
            <p:cNvPr id="6" name="Rounded Rectangle 5"/>
            <p:cNvSpPr/>
            <p:nvPr/>
          </p:nvSpPr>
          <p:spPr>
            <a:xfrm>
              <a:off x="354008" y="1131589"/>
              <a:ext cx="2849840" cy="364917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dirty="0">
                <a:solidFill>
                  <a:prstClr val="white"/>
                </a:solidFill>
              </a:endParaRPr>
            </a:p>
          </p:txBody>
        </p:sp>
        <p:sp>
          <p:nvSpPr>
            <p:cNvPr id="9" name="Rounded Rectangle 8"/>
            <p:cNvSpPr/>
            <p:nvPr/>
          </p:nvSpPr>
          <p:spPr>
            <a:xfrm>
              <a:off x="531932" y="1347500"/>
              <a:ext cx="108520" cy="3240473"/>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white"/>
                </a:solidFill>
              </a:endParaRPr>
            </a:p>
          </p:txBody>
        </p:sp>
        <p:sp>
          <p:nvSpPr>
            <p:cNvPr id="12" name="Half Frame 11"/>
            <p:cNvSpPr/>
            <p:nvPr/>
          </p:nvSpPr>
          <p:spPr>
            <a:xfrm rot="5400000">
              <a:off x="2592642" y="1238201"/>
              <a:ext cx="502331" cy="502331"/>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latinLnBrk="1"/>
              <a:endParaRPr lang="ko-KR" altLang="en-US" sz="2400">
                <a:solidFill>
                  <a:prstClr val="black"/>
                </a:solidFill>
              </a:endParaRPr>
            </a:p>
          </p:txBody>
        </p:sp>
      </p:grpSp>
    </p:spTree>
    <p:extLst>
      <p:ext uri="{BB962C8B-B14F-4D97-AF65-F5344CB8AC3E}">
        <p14:creationId xmlns:p14="http://schemas.microsoft.com/office/powerpoint/2010/main" val="26219781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4117143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712201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18012169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8812041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783193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2691860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DCDBBEF-AA6C-4BA6-85B2-A17D7F280E38}" type="slidenum">
              <a:rPr lang="en-US" smtClean="0"/>
              <a:pPr/>
              <a:t>‹#›</a:t>
            </a:fld>
            <a:endParaRPr lang="en-US"/>
          </a:p>
        </p:txBody>
      </p:sp>
    </p:spTree>
    <p:extLst>
      <p:ext uri="{BB962C8B-B14F-4D97-AF65-F5344CB8AC3E}">
        <p14:creationId xmlns:p14="http://schemas.microsoft.com/office/powerpoint/2010/main" val="524762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theme" Target="../theme/theme2.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7">
            <a:lum/>
          </a:blip>
          <a:srcRect/>
          <a:stretch>
            <a:fillRect l="1000" t="-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DCDBBEF-AA6C-4BA6-85B2-A17D7F280E38}" type="slidenum">
              <a:rPr lang="en-US" smtClean="0"/>
              <a:pPr/>
              <a:t>‹#›</a:t>
            </a:fld>
            <a:endParaRPr lang="en-US"/>
          </a:p>
        </p:txBody>
      </p:sp>
    </p:spTree>
    <p:extLst>
      <p:ext uri="{BB962C8B-B14F-4D97-AF65-F5344CB8AC3E}">
        <p14:creationId xmlns:p14="http://schemas.microsoft.com/office/powerpoint/2010/main" val="333339139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60" r:id="rId12"/>
    <p:sldLayoutId id="2147483701" r:id="rId13"/>
    <p:sldLayoutId id="2147483702" r:id="rId14"/>
    <p:sldLayoutId id="2147483703" r:id="rId15"/>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8544627"/>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 id="2147483698" r:id="rId12"/>
    <p:sldLayoutId id="2147483699" r:id="rId13"/>
    <p:sldLayoutId id="2147483700" r:id="rId14"/>
  </p:sldLayoutIdLst>
  <p:txStyles>
    <p:titleStyle>
      <a:lvl1pPr algn="ctr" defTabSz="1219170" rtl="0" eaLnBrk="1" latinLnBrk="1"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7.png"/><Relationship Id="rId4" Type="http://schemas.openxmlformats.org/officeDocument/2006/relationships/image" Target="../media/image6.emf"/></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s://www.geeksforgeeks.org/7-basic-statistics-concepts-for-data-science/" TargetMode="External"/><Relationship Id="rId2" Type="http://schemas.openxmlformats.org/officeDocument/2006/relationships/hyperlink" Target="https://365datascience.com/resources-center/course-notes/statistics/" TargetMode="Externa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6.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angle 30"/>
          <p:cNvSpPr/>
          <p:nvPr/>
        </p:nvSpPr>
        <p:spPr>
          <a:xfrm>
            <a:off x="1522413" y="4927600"/>
            <a:ext cx="9144001" cy="11382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49">
              <a:solidFill>
                <a:prstClr val="white"/>
              </a:solidFill>
            </a:endParaRPr>
          </a:p>
        </p:txBody>
      </p:sp>
      <p:sp>
        <p:nvSpPr>
          <p:cNvPr id="32" name="Rectangle 31"/>
          <p:cNvSpPr/>
          <p:nvPr/>
        </p:nvSpPr>
        <p:spPr>
          <a:xfrm>
            <a:off x="1752600" y="5283201"/>
            <a:ext cx="33338" cy="46037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49">
              <a:solidFill>
                <a:prstClr val="white"/>
              </a:solidFill>
            </a:endParaRPr>
          </a:p>
        </p:txBody>
      </p:sp>
      <p:sp>
        <p:nvSpPr>
          <p:cNvPr id="44" name="Slide Number Placeholder 2"/>
          <p:cNvSpPr txBox="1">
            <a:spLocks/>
          </p:cNvSpPr>
          <p:nvPr/>
        </p:nvSpPr>
        <p:spPr>
          <a:xfrm>
            <a:off x="8096251" y="5737225"/>
            <a:ext cx="2055813" cy="274638"/>
          </a:xfrm>
          <a:prstGeom prst="rect">
            <a:avLst/>
          </a:prstGeom>
        </p:spPr>
        <p:txBody>
          <a:bodyPr lIns="68556" tIns="34279" rIns="68556" bIns="34279"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899" dirty="0">
              <a:solidFill>
                <a:prstClr val="black">
                  <a:tint val="75000"/>
                </a:prstClr>
              </a:solidFill>
            </a:endParaRPr>
          </a:p>
        </p:txBody>
      </p:sp>
      <p:sp>
        <p:nvSpPr>
          <p:cNvPr id="46" name="Right Triangle 45">
            <a:extLst>
              <a:ext uri="{FF2B5EF4-FFF2-40B4-BE49-F238E27FC236}"/>
            </a:extLst>
          </p:cNvPr>
          <p:cNvSpPr/>
          <p:nvPr/>
        </p:nvSpPr>
        <p:spPr>
          <a:xfrm flipV="1">
            <a:off x="8653464" y="5311776"/>
            <a:ext cx="968375" cy="868363"/>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sz="1349" kern="0">
              <a:solidFill>
                <a:srgbClr val="FFFFFF"/>
              </a:solidFill>
              <a:latin typeface="Calibri"/>
            </a:endParaRPr>
          </a:p>
        </p:txBody>
      </p:sp>
      <p:graphicFrame>
        <p:nvGraphicFramePr>
          <p:cNvPr id="19462" name="Object 47"/>
          <p:cNvGraphicFramePr>
            <a:graphicFrameLocks noChangeAspect="1"/>
          </p:cNvGraphicFramePr>
          <p:nvPr/>
        </p:nvGraphicFramePr>
        <p:xfrm>
          <a:off x="1582738" y="3198813"/>
          <a:ext cx="2476500" cy="2360612"/>
        </p:xfrm>
        <a:graphic>
          <a:graphicData uri="http://schemas.openxmlformats.org/presentationml/2006/ole">
            <mc:AlternateContent xmlns:mc="http://schemas.openxmlformats.org/markup-compatibility/2006">
              <mc:Choice xmlns:v="urn:schemas-microsoft-com:vml" Requires="v">
                <p:oleObj spid="_x0000_s11277" name="CorelDRAW" r:id="rId3" imgW="2169000" imgH="2169360" progId="">
                  <p:embed/>
                </p:oleObj>
              </mc:Choice>
              <mc:Fallback>
                <p:oleObj name="CorelDRAW" r:id="rId3" imgW="2169000" imgH="2169360" progId="">
                  <p:embed/>
                  <p:pic>
                    <p:nvPicPr>
                      <p:cNvPr id="0" name=""/>
                      <p:cNvPicPr>
                        <a:picLocks noChangeAspect="1" noChangeArrowheads="1"/>
                      </p:cNvPicPr>
                      <p:nvPr/>
                    </p:nvPicPr>
                    <p:blipFill>
                      <a:blip r:embed="rId4">
                        <a:lum bright="76000"/>
                        <a:extLst>
                          <a:ext uri="{28A0092B-C50C-407E-A947-70E740481C1C}">
                            <a14:useLocalDpi xmlns:a14="http://schemas.microsoft.com/office/drawing/2010/main" val="0"/>
                          </a:ext>
                        </a:extLst>
                      </a:blip>
                      <a:srcRect/>
                      <a:stretch>
                        <a:fillRect/>
                      </a:stretch>
                    </p:blipFill>
                    <p:spPr bwMode="auto">
                      <a:xfrm>
                        <a:off x="1582738" y="3198813"/>
                        <a:ext cx="2476500" cy="2360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37" name="Right Triangle 36">
            <a:extLst>
              <a:ext uri="{FF2B5EF4-FFF2-40B4-BE49-F238E27FC236}"/>
            </a:extLst>
          </p:cNvPr>
          <p:cNvSpPr/>
          <p:nvPr/>
        </p:nvSpPr>
        <p:spPr>
          <a:xfrm flipH="1">
            <a:off x="6807201" y="838200"/>
            <a:ext cx="3859213" cy="4387850"/>
          </a:xfrm>
          <a:prstGeom prst="rtTriangle">
            <a:avLst/>
          </a:prstGeom>
          <a:solidFill>
            <a:srgbClr val="FFFFFF">
              <a:lumMod val="95000"/>
              <a:alpha val="17000"/>
            </a:srgbClr>
          </a:solidFill>
          <a:ln w="12700" cap="flat" cmpd="sng" algn="ctr">
            <a:noFill/>
            <a:prstDash val="solid"/>
            <a:miter lim="800000"/>
          </a:ln>
          <a:effectLst/>
        </p:spPr>
        <p:txBody>
          <a:bodyPr anchor="ctr"/>
          <a:lstStyle/>
          <a:p>
            <a:pPr algn="ctr">
              <a:defRPr/>
            </a:pPr>
            <a:endParaRPr lang="en-ID" sz="1349" kern="0">
              <a:solidFill>
                <a:srgbClr val="FFFFFF"/>
              </a:solidFill>
              <a:latin typeface="Calibri"/>
            </a:endParaRPr>
          </a:p>
        </p:txBody>
      </p:sp>
      <p:sp>
        <p:nvSpPr>
          <p:cNvPr id="45" name="Rectangle 44"/>
          <p:cNvSpPr/>
          <p:nvPr/>
        </p:nvSpPr>
        <p:spPr>
          <a:xfrm>
            <a:off x="3118093" y="2376763"/>
            <a:ext cx="5120286" cy="1185097"/>
          </a:xfrm>
          <a:prstGeom prst="rect">
            <a:avLst/>
          </a:prstGeom>
          <a:gradFill flip="none" rotWithShape="1">
            <a:gsLst>
              <a:gs pos="15000">
                <a:srgbClr val="FFFFFF">
                  <a:alpha val="34000"/>
                </a:srgbClr>
              </a:gs>
              <a:gs pos="94000">
                <a:srgbClr val="FFFFFF">
                  <a:alpha val="34000"/>
                </a:srgbClr>
              </a:gs>
              <a:gs pos="2655">
                <a:schemeClr val="bg1">
                  <a:alpha val="0"/>
                </a:schemeClr>
              </a:gs>
              <a:gs pos="51000">
                <a:schemeClr val="bg1"/>
              </a:gs>
              <a:gs pos="100000">
                <a:schemeClr val="bg1">
                  <a:alpha val="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49">
              <a:solidFill>
                <a:prstClr val="white"/>
              </a:solidFill>
            </a:endParaRPr>
          </a:p>
        </p:txBody>
      </p:sp>
      <p:pic>
        <p:nvPicPr>
          <p:cNvPr id="19467" name="Picture 29"/>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743200" y="304801"/>
            <a:ext cx="6629400" cy="1725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Right Triangle 42"/>
          <p:cNvSpPr/>
          <p:nvPr/>
        </p:nvSpPr>
        <p:spPr>
          <a:xfrm rot="10800000" flipV="1">
            <a:off x="8894764" y="4857751"/>
            <a:ext cx="1774825" cy="1198563"/>
          </a:xfrm>
          <a:prstGeom prst="rtTriangl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49">
              <a:solidFill>
                <a:prstClr val="white"/>
              </a:solidFill>
            </a:endParaRPr>
          </a:p>
        </p:txBody>
      </p:sp>
      <p:sp>
        <p:nvSpPr>
          <p:cNvPr id="36" name="TextBox 35"/>
          <p:cNvSpPr txBox="1">
            <a:spLocks noChangeArrowheads="1"/>
          </p:cNvSpPr>
          <p:nvPr/>
        </p:nvSpPr>
        <p:spPr bwMode="auto">
          <a:xfrm>
            <a:off x="6684963" y="5370513"/>
            <a:ext cx="3695700" cy="50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defRPr/>
            </a:pPr>
            <a:r>
              <a:rPr lang="en-US" sz="1500" b="1" dirty="0">
                <a:solidFill>
                  <a:prstClr val="black">
                    <a:lumMod val="65000"/>
                    <a:lumOff val="35000"/>
                  </a:prstClr>
                </a:solidFill>
                <a:latin typeface="Casper" panose="02000506000000020004" pitchFamily="2" charset="0"/>
                <a:ea typeface="Karla" pitchFamily="2" charset="0"/>
                <a:cs typeface="Karla" pitchFamily="2" charset="0"/>
              </a:rPr>
              <a:t>DISCOVER . </a:t>
            </a:r>
            <a:r>
              <a:rPr lang="en-US" sz="1500" b="1" dirty="0">
                <a:solidFill>
                  <a:srgbClr val="C00000"/>
                </a:solidFill>
                <a:latin typeface="Casper" panose="02000506000000020004" pitchFamily="2" charset="0"/>
                <a:ea typeface="Karla" pitchFamily="2" charset="0"/>
                <a:cs typeface="Karla" pitchFamily="2" charset="0"/>
              </a:rPr>
              <a:t>LEARN</a:t>
            </a:r>
            <a:r>
              <a:rPr lang="en-US" sz="1500" b="1" dirty="0">
                <a:solidFill>
                  <a:prstClr val="black">
                    <a:lumMod val="65000"/>
                    <a:lumOff val="35000"/>
                  </a:prstClr>
                </a:solidFill>
                <a:latin typeface="Casper" panose="02000506000000020004" pitchFamily="2" charset="0"/>
                <a:ea typeface="Karla" pitchFamily="2" charset="0"/>
                <a:cs typeface="Karla" pitchFamily="2" charset="0"/>
              </a:rPr>
              <a:t> . EMPOWER</a:t>
            </a:r>
            <a:endParaRPr lang="en-US" sz="899" b="1" dirty="0">
              <a:solidFill>
                <a:prstClr val="black"/>
              </a:solidFill>
              <a:latin typeface="Casper" panose="02000506000000020004" pitchFamily="2" charset="0"/>
            </a:endParaRPr>
          </a:p>
          <a:p>
            <a:pPr>
              <a:defRPr/>
            </a:pPr>
            <a:endParaRPr lang="en-US" sz="1199" b="1" dirty="0">
              <a:solidFill>
                <a:prstClr val="black"/>
              </a:solidFill>
              <a:latin typeface="Casper" panose="02000506000000020004" pitchFamily="2" charset="0"/>
            </a:endParaRPr>
          </a:p>
        </p:txBody>
      </p:sp>
      <p:sp>
        <p:nvSpPr>
          <p:cNvPr id="52" name="Rectangle 51"/>
          <p:cNvSpPr/>
          <p:nvPr/>
        </p:nvSpPr>
        <p:spPr>
          <a:xfrm>
            <a:off x="6688139" y="5389563"/>
            <a:ext cx="34925" cy="277812"/>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49">
              <a:solidFill>
                <a:prstClr val="white"/>
              </a:solidFill>
            </a:endParaRPr>
          </a:p>
        </p:txBody>
      </p:sp>
      <p:sp>
        <p:nvSpPr>
          <p:cNvPr id="53" name="TextBox 52"/>
          <p:cNvSpPr txBox="1">
            <a:spLocks noChangeArrowheads="1"/>
          </p:cNvSpPr>
          <p:nvPr/>
        </p:nvSpPr>
        <p:spPr bwMode="auto">
          <a:xfrm>
            <a:off x="1639889" y="5046664"/>
            <a:ext cx="4822825" cy="687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lgn="ctr" defTabSz="466534">
              <a:lnSpc>
                <a:spcPct val="90000"/>
              </a:lnSpc>
              <a:spcAft>
                <a:spcPct val="35000"/>
              </a:spcAft>
              <a:defRPr/>
            </a:pPr>
            <a:r>
              <a:rPr lang="en-IN" sz="1799" b="1" dirty="0">
                <a:solidFill>
                  <a:prstClr val="black">
                    <a:lumMod val="85000"/>
                    <a:lumOff val="15000"/>
                  </a:prstClr>
                </a:solidFill>
                <a:latin typeface="Times New Roman" panose="02020603050405020304" pitchFamily="18" charset="0"/>
                <a:cs typeface="Times New Roman" panose="02020603050405020304" pitchFamily="18" charset="0"/>
              </a:rPr>
              <a:t>Lecture – </a:t>
            </a:r>
            <a:r>
              <a:rPr lang="en-IN" sz="1799" b="1" dirty="0" smtClean="0">
                <a:solidFill>
                  <a:prstClr val="black">
                    <a:lumMod val="85000"/>
                    <a:lumOff val="15000"/>
                  </a:prstClr>
                </a:solidFill>
                <a:latin typeface="Times New Roman" panose="02020603050405020304" pitchFamily="18" charset="0"/>
                <a:cs typeface="Times New Roman" panose="02020603050405020304" pitchFamily="18" charset="0"/>
              </a:rPr>
              <a:t>24-25</a:t>
            </a:r>
            <a:endParaRPr lang="en-US" sz="1799" b="1" dirty="0">
              <a:solidFill>
                <a:prstClr val="black">
                  <a:lumMod val="85000"/>
                  <a:lumOff val="15000"/>
                </a:prstClr>
              </a:solidFill>
              <a:latin typeface="Times New Roman" panose="02020603050405020304" pitchFamily="18" charset="0"/>
              <a:cs typeface="Times New Roman" panose="02020603050405020304" pitchFamily="18" charset="0"/>
            </a:endParaRPr>
          </a:p>
          <a:p>
            <a:pPr algn="ctr" defTabSz="466534">
              <a:lnSpc>
                <a:spcPct val="90000"/>
              </a:lnSpc>
              <a:spcAft>
                <a:spcPct val="35000"/>
              </a:spcAft>
              <a:defRPr/>
            </a:pPr>
            <a:r>
              <a:rPr lang="en-IN" sz="1805" dirty="0" smtClean="0">
                <a:solidFill>
                  <a:prstClr val="black"/>
                </a:solidFill>
                <a:latin typeface="Times New Roman" panose="02020603050405020304" pitchFamily="18" charset="0"/>
                <a:ea typeface="Times New Roman" panose="02020603050405020304" pitchFamily="18" charset="0"/>
              </a:rPr>
              <a:t>Karl Pearson Rank</a:t>
            </a:r>
            <a:endParaRPr lang="en-US" sz="1799" b="1" dirty="0">
              <a:solidFill>
                <a:prstClr val="black"/>
              </a:solidFill>
              <a:latin typeface="Times New Roman" panose="02020603050405020304" pitchFamily="18" charset="0"/>
              <a:cs typeface="Times New Roman" panose="02020603050405020304" pitchFamily="18" charset="0"/>
            </a:endParaRPr>
          </a:p>
        </p:txBody>
      </p:sp>
      <p:sp>
        <p:nvSpPr>
          <p:cNvPr id="26" name="TextBox 25"/>
          <p:cNvSpPr txBox="1">
            <a:spLocks noChangeArrowheads="1"/>
          </p:cNvSpPr>
          <p:nvPr/>
        </p:nvSpPr>
        <p:spPr bwMode="auto">
          <a:xfrm>
            <a:off x="1931988" y="2100264"/>
            <a:ext cx="8324850" cy="245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IN" altLang="en-US" sz="3500" b="1" dirty="0">
                <a:solidFill>
                  <a:srgbClr val="000000"/>
                </a:solidFill>
                <a:latin typeface="Cambria" panose="02040503050406030204" pitchFamily="18" charset="0"/>
              </a:rPr>
              <a:t>APEX INSTITUTE OF TECHNOLOGY</a:t>
            </a:r>
            <a:endParaRPr lang="en-US" altLang="en-US" sz="3500" dirty="0">
              <a:solidFill>
                <a:srgbClr val="000000"/>
              </a:solidFill>
              <a:latin typeface="Cambria" panose="02040503050406030204" pitchFamily="18" charset="0"/>
            </a:endParaRPr>
          </a:p>
          <a:p>
            <a:pPr algn="ctr" eaLnBrk="1" hangingPunct="1"/>
            <a:r>
              <a:rPr lang="en-IN" altLang="en-US" sz="2100" b="1" dirty="0">
                <a:solidFill>
                  <a:srgbClr val="000000"/>
                </a:solidFill>
                <a:latin typeface="Cambria" panose="02040503050406030204" pitchFamily="18" charset="0"/>
              </a:rPr>
              <a:t>DEPARTMENT OF COMPUTER SCIENCE &amp; ENGINEERING</a:t>
            </a:r>
            <a:endParaRPr lang="en-US" altLang="en-US" sz="2100" b="1" dirty="0">
              <a:solidFill>
                <a:srgbClr val="000000"/>
              </a:solidFill>
              <a:latin typeface="Cambria" panose="02040503050406030204" pitchFamily="18" charset="0"/>
            </a:endParaRPr>
          </a:p>
          <a:p>
            <a:pPr algn="ctr" eaLnBrk="1" hangingPunct="1">
              <a:lnSpc>
                <a:spcPct val="90000"/>
              </a:lnSpc>
              <a:spcAft>
                <a:spcPct val="35000"/>
              </a:spcAft>
            </a:pPr>
            <a:endParaRPr lang="en-US" altLang="en-US" sz="2300" b="1" dirty="0">
              <a:solidFill>
                <a:srgbClr val="000000"/>
              </a:solidFill>
              <a:latin typeface="Cambria" panose="02040503050406030204" pitchFamily="18" charset="0"/>
              <a:ea typeface="Calibri" panose="020F0502020204030204" pitchFamily="34" charset="0"/>
              <a:cs typeface="Times New Roman" panose="02020603050405020304" pitchFamily="18" charset="0"/>
            </a:endParaRPr>
          </a:p>
          <a:p>
            <a:pPr algn="ctr" eaLnBrk="1" hangingPunct="1">
              <a:lnSpc>
                <a:spcPct val="90000"/>
              </a:lnSpc>
              <a:spcAft>
                <a:spcPct val="35000"/>
              </a:spcAft>
            </a:pPr>
            <a:r>
              <a:rPr lang="en-IN" altLang="en-US" sz="2400" dirty="0">
                <a:latin typeface="Cambria" panose="02040503050406030204" pitchFamily="18" charset="0"/>
                <a:ea typeface="Cambria" panose="02040503050406030204" pitchFamily="18" charset="0"/>
                <a:cs typeface="Times New Roman" panose="02020603050405020304" pitchFamily="18" charset="0"/>
              </a:rPr>
              <a:t>Statistics for Data Science</a:t>
            </a:r>
            <a:r>
              <a:rPr lang="en-US" altLang="en-US" sz="2400" dirty="0" smtClean="0">
                <a:solidFill>
                  <a:srgbClr val="262626"/>
                </a:solidFill>
                <a:latin typeface="Cambria" panose="02040503050406030204" pitchFamily="18" charset="0"/>
                <a:ea typeface="Cambria" panose="02040503050406030204" pitchFamily="18" charset="0"/>
                <a:cs typeface="Times New Roman" panose="02020603050405020304" pitchFamily="18" charset="0"/>
              </a:rPr>
              <a:t>(</a:t>
            </a:r>
            <a:r>
              <a:rPr lang="en-IN" altLang="en-US" sz="2400" dirty="0" smtClean="0">
                <a:latin typeface="Cambria" panose="02040503050406030204" pitchFamily="18" charset="0"/>
                <a:ea typeface="Cambria" panose="02040503050406030204" pitchFamily="18" charset="0"/>
                <a:cs typeface="Times New Roman" panose="02020603050405020304" pitchFamily="18" charset="0"/>
              </a:rPr>
              <a:t>23CSH-233</a:t>
            </a:r>
            <a:r>
              <a:rPr lang="en-US" altLang="en-US" sz="2400" dirty="0">
                <a:solidFill>
                  <a:srgbClr val="262626"/>
                </a:solidFill>
                <a:latin typeface="Cambria" panose="02040503050406030204" pitchFamily="18" charset="0"/>
                <a:ea typeface="Cambria" panose="02040503050406030204" pitchFamily="18" charset="0"/>
                <a:cs typeface="Times New Roman" panose="02020603050405020304" pitchFamily="18" charset="0"/>
              </a:rPr>
              <a:t>)</a:t>
            </a:r>
          </a:p>
          <a:p>
            <a:pPr algn="ctr" eaLnBrk="1" hangingPunct="1">
              <a:lnSpc>
                <a:spcPct val="90000"/>
              </a:lnSpc>
              <a:spcAft>
                <a:spcPct val="35000"/>
              </a:spcAft>
            </a:pPr>
            <a:r>
              <a:rPr lang="en-US" altLang="en-US" sz="2300" b="1" dirty="0">
                <a:solidFill>
                  <a:srgbClr val="262626"/>
                </a:solidFill>
                <a:latin typeface="Cambria" panose="02040503050406030204" pitchFamily="18" charset="0"/>
                <a:cs typeface="Times New Roman" panose="02020603050405020304" pitchFamily="18" charset="0"/>
              </a:rPr>
              <a:t>Faculty:</a:t>
            </a:r>
            <a:r>
              <a:rPr lang="en-US" altLang="en-US" sz="2300" dirty="0">
                <a:solidFill>
                  <a:srgbClr val="262626"/>
                </a:solidFill>
                <a:latin typeface="Cambria" panose="02040503050406030204" pitchFamily="18" charset="0"/>
                <a:cs typeface="Times New Roman" panose="02020603050405020304" pitchFamily="18" charset="0"/>
              </a:rPr>
              <a:t> Prof. (Dr.) Madan Lal Saini(E13485)</a:t>
            </a:r>
          </a:p>
          <a:p>
            <a:pPr algn="ctr" eaLnBrk="1" hangingPunct="1">
              <a:lnSpc>
                <a:spcPct val="90000"/>
              </a:lnSpc>
              <a:spcAft>
                <a:spcPct val="35000"/>
              </a:spcAft>
            </a:pPr>
            <a:endParaRPr lang="en-US" altLang="en-US" sz="1100" dirty="0">
              <a:solidFill>
                <a:srgbClr val="000000"/>
              </a:solidFill>
              <a:latin typeface="Cambria" panose="02040503050406030204" pitchFamily="18" charset="0"/>
            </a:endParaRPr>
          </a:p>
        </p:txBody>
      </p:sp>
      <p:sp>
        <p:nvSpPr>
          <p:cNvPr id="19473" name="Slide Number Placeholder 1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A599001-675D-4B60-A887-D2832D117055}" type="slidenum">
              <a:rPr lang="en-US" altLang="en-US">
                <a:solidFill>
                  <a:srgbClr val="898989"/>
                </a:solidFill>
              </a:rPr>
              <a:pPr/>
              <a:t>1</a:t>
            </a:fld>
            <a:endParaRPr lang="en-US" altLang="en-US">
              <a:solidFill>
                <a:srgbClr val="898989"/>
              </a:solidFill>
            </a:endParaRPr>
          </a:p>
        </p:txBody>
      </p:sp>
    </p:spTree>
    <p:extLst>
      <p:ext uri="{BB962C8B-B14F-4D97-AF65-F5344CB8AC3E}">
        <p14:creationId xmlns:p14="http://schemas.microsoft.com/office/powerpoint/2010/main" val="1856401421"/>
      </p:ext>
    </p:extLst>
  </p:cSld>
  <p:clrMapOvr>
    <a:masterClrMapping/>
  </p:clrMapOvr>
  <p:transition spd="slow"/>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2"/>
          <p:cNvSpPr>
            <a:spLocks noGrp="1" noChangeArrowheads="1"/>
          </p:cNvSpPr>
          <p:nvPr>
            <p:ph type="title"/>
          </p:nvPr>
        </p:nvSpPr>
        <p:spPr>
          <a:xfrm>
            <a:off x="3276600" y="685800"/>
            <a:ext cx="5867400" cy="609600"/>
          </a:xfrm>
        </p:spPr>
        <p:txBody>
          <a:bodyPr>
            <a:normAutofit fontScale="90000"/>
          </a:bodyPr>
          <a:lstStyle/>
          <a:p>
            <a:r>
              <a:rPr lang="en-US" altLang="en-US" sz="4000" b="1"/>
              <a:t>Correlation &amp; Causation</a:t>
            </a:r>
          </a:p>
        </p:txBody>
      </p:sp>
      <p:sp>
        <p:nvSpPr>
          <p:cNvPr id="177155" name="Rectangle 3"/>
          <p:cNvSpPr>
            <a:spLocks noGrp="1" noChangeArrowheads="1"/>
          </p:cNvSpPr>
          <p:nvPr>
            <p:ph type="body" idx="1"/>
          </p:nvPr>
        </p:nvSpPr>
        <p:spPr>
          <a:xfrm>
            <a:off x="1524001" y="1524000"/>
            <a:ext cx="8837613" cy="5334000"/>
          </a:xfrm>
        </p:spPr>
        <p:txBody>
          <a:bodyPr/>
          <a:lstStyle/>
          <a:p>
            <a:r>
              <a:rPr lang="en-US" altLang="en-US"/>
              <a:t>Causation means cause  &amp;  effect relation.</a:t>
            </a:r>
          </a:p>
          <a:p>
            <a:r>
              <a:rPr lang="en-US" altLang="en-US"/>
              <a:t> Correlation denotes the interdependency among the variables for correlating two phenomenon, it is essential that the two phenomenon should have cause-effect relationship,&amp; if such relationship does not exist then the two phenomenon can not be correlated. </a:t>
            </a:r>
          </a:p>
          <a:p>
            <a:r>
              <a:rPr lang="en-US" altLang="en-US"/>
              <a:t>If two variables vary in such a way that movement in one are accompanied by movement in other, these variables  are called cause and effect relationship.</a:t>
            </a:r>
          </a:p>
          <a:p>
            <a:r>
              <a:rPr lang="en-US" altLang="en-US"/>
              <a:t>Causation always implies correlation but correlation does not necessarily implies causation.</a:t>
            </a:r>
          </a:p>
        </p:txBody>
      </p:sp>
    </p:spTree>
    <p:extLst>
      <p:ext uri="{BB962C8B-B14F-4D97-AF65-F5344CB8AC3E}">
        <p14:creationId xmlns:p14="http://schemas.microsoft.com/office/powerpoint/2010/main" val="150983204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ext Box 1"/>
          <p:cNvSpPr txBox="1">
            <a:spLocks noChangeArrowheads="1"/>
          </p:cNvSpPr>
          <p:nvPr/>
        </p:nvSpPr>
        <p:spPr bwMode="auto">
          <a:xfrm>
            <a:off x="2590800" y="600180"/>
            <a:ext cx="7772400" cy="138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lnSpc>
                <a:spcPct val="95000"/>
              </a:lnSpc>
              <a:buClr>
                <a:srgbClr val="2A3D7A"/>
              </a:buClr>
              <a:buSzPct val="100000"/>
              <a:buFont typeface="Times New Roman" panose="02020603050405020304" pitchFamily="18" charset="0"/>
              <a:buNone/>
            </a:pPr>
            <a:r>
              <a:rPr lang="en-GB" altLang="en-US" sz="4400">
                <a:solidFill>
                  <a:srgbClr val="2A3D7A"/>
                </a:solidFill>
              </a:rPr>
              <a:t>Types of Correlation </a:t>
            </a:r>
            <a:br>
              <a:rPr lang="en-GB" altLang="en-US" sz="4400">
                <a:solidFill>
                  <a:srgbClr val="2A3D7A"/>
                </a:solidFill>
              </a:rPr>
            </a:br>
            <a:r>
              <a:rPr lang="en-GB" altLang="en-US" sz="4400">
                <a:solidFill>
                  <a:srgbClr val="2A3D7A"/>
                </a:solidFill>
              </a:rPr>
              <a:t>Type  I</a:t>
            </a:r>
          </a:p>
        </p:txBody>
      </p:sp>
      <p:grpSp>
        <p:nvGrpSpPr>
          <p:cNvPr id="7170" name="Group 2"/>
          <p:cNvGrpSpPr>
            <a:grpSpLocks/>
          </p:cNvGrpSpPr>
          <p:nvPr/>
        </p:nvGrpSpPr>
        <p:grpSpPr bwMode="auto">
          <a:xfrm>
            <a:off x="2057401" y="2101851"/>
            <a:ext cx="8380413" cy="3001963"/>
            <a:chOff x="336" y="1324"/>
            <a:chExt cx="5279" cy="1891"/>
          </a:xfrm>
        </p:grpSpPr>
        <p:sp>
          <p:nvSpPr>
            <p:cNvPr id="7171" name="AutoShape 3"/>
            <p:cNvSpPr>
              <a:spLocks noChangeArrowheads="1"/>
            </p:cNvSpPr>
            <p:nvPr/>
          </p:nvSpPr>
          <p:spPr bwMode="auto">
            <a:xfrm>
              <a:off x="336" y="1324"/>
              <a:ext cx="5280" cy="1892"/>
            </a:xfrm>
            <a:prstGeom prst="roundRect">
              <a:avLst>
                <a:gd name="adj" fmla="val 5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440">
                  <a:solidFill>
                    <a:srgbClr val="000000"/>
                  </a:solidFill>
                  <a:round/>
                  <a:headEnd/>
                  <a:tailEnd/>
                </a14:hiddenLine>
              </a:ext>
            </a:extLst>
          </p:spPr>
          <p:txBody>
            <a:bodyPr wrap="none" anchor="ctr"/>
            <a:lstStyle/>
            <a:p>
              <a:endParaRPr lang="en-US"/>
            </a:p>
          </p:txBody>
        </p:sp>
        <p:cxnSp>
          <p:nvCxnSpPr>
            <p:cNvPr id="7172" name="AutoShape 4"/>
            <p:cNvCxnSpPr>
              <a:cxnSpLocks noChangeShapeType="1"/>
              <a:stCxn id="7181" idx="0"/>
              <a:endCxn id="7175" idx="2"/>
            </p:cNvCxnSpPr>
            <p:nvPr/>
          </p:nvCxnSpPr>
          <p:spPr bwMode="auto">
            <a:xfrm flipH="1" flipV="1">
              <a:off x="2976" y="2081"/>
              <a:ext cx="1421" cy="378"/>
            </a:xfrm>
            <a:prstGeom prst="bentConnector3">
              <a:avLst>
                <a:gd name="adj1" fmla="val 50000"/>
              </a:avLst>
            </a:prstGeom>
            <a:noFill/>
            <a:ln w="28440">
              <a:solidFill>
                <a:srgbClr val="5B5249"/>
              </a:solidFill>
              <a:miter lim="800000"/>
              <a:headEnd/>
              <a:tailEnd/>
            </a:ln>
            <a:extLst>
              <a:ext uri="{909E8E84-426E-40DD-AFC4-6F175D3DCCD1}">
                <a14:hiddenFill xmlns:a14="http://schemas.microsoft.com/office/drawing/2010/main">
                  <a:noFill/>
                </a14:hiddenFill>
              </a:ext>
            </a:extLst>
          </p:spPr>
        </p:cxnSp>
        <p:cxnSp>
          <p:nvCxnSpPr>
            <p:cNvPr id="7173" name="AutoShape 5"/>
            <p:cNvCxnSpPr>
              <a:cxnSpLocks noChangeShapeType="1"/>
              <a:stCxn id="7178" idx="0"/>
              <a:endCxn id="7175" idx="2"/>
            </p:cNvCxnSpPr>
            <p:nvPr/>
          </p:nvCxnSpPr>
          <p:spPr bwMode="auto">
            <a:xfrm flipV="1">
              <a:off x="1555" y="2081"/>
              <a:ext cx="1422" cy="378"/>
            </a:xfrm>
            <a:prstGeom prst="bentConnector3">
              <a:avLst>
                <a:gd name="adj1" fmla="val 50000"/>
              </a:avLst>
            </a:prstGeom>
            <a:noFill/>
            <a:ln w="28440">
              <a:solidFill>
                <a:srgbClr val="5B5249"/>
              </a:solidFill>
              <a:miter lim="800000"/>
              <a:headEnd/>
              <a:tailEnd/>
            </a:ln>
            <a:extLst>
              <a:ext uri="{909E8E84-426E-40DD-AFC4-6F175D3DCCD1}">
                <a14:hiddenFill xmlns:a14="http://schemas.microsoft.com/office/drawing/2010/main">
                  <a:noFill/>
                </a14:hiddenFill>
              </a:ext>
            </a:extLst>
          </p:spPr>
        </p:cxnSp>
        <p:grpSp>
          <p:nvGrpSpPr>
            <p:cNvPr id="7174" name="Group 6"/>
            <p:cNvGrpSpPr>
              <a:grpSpLocks/>
            </p:cNvGrpSpPr>
            <p:nvPr/>
          </p:nvGrpSpPr>
          <p:grpSpPr bwMode="auto">
            <a:xfrm>
              <a:off x="1758" y="1324"/>
              <a:ext cx="2436" cy="756"/>
              <a:chOff x="1758" y="1324"/>
              <a:chExt cx="2436" cy="756"/>
            </a:xfrm>
          </p:grpSpPr>
          <p:sp>
            <p:nvSpPr>
              <p:cNvPr id="7175" name="AutoShape 7"/>
              <p:cNvSpPr>
                <a:spLocks noChangeArrowheads="1"/>
              </p:cNvSpPr>
              <p:nvPr/>
            </p:nvSpPr>
            <p:spPr bwMode="auto">
              <a:xfrm>
                <a:off x="1758" y="1324"/>
                <a:ext cx="2437" cy="757"/>
              </a:xfrm>
              <a:prstGeom prst="roundRect">
                <a:avLst>
                  <a:gd name="adj" fmla="val 6347"/>
                </a:avLst>
              </a:prstGeom>
              <a:solidFill>
                <a:srgbClr val="C9DDF1"/>
              </a:solidFill>
              <a:ln w="9360">
                <a:solidFill>
                  <a:srgbClr val="5B5249"/>
                </a:solidFill>
                <a:round/>
                <a:headEnd/>
                <a:tailEnd/>
              </a:ln>
            </p:spPr>
            <p:txBody>
              <a:bodyPr wrap="none" anchor="ctr"/>
              <a:lstStyle/>
              <a:p>
                <a:endParaRPr lang="en-US"/>
              </a:p>
            </p:txBody>
          </p:sp>
          <p:sp>
            <p:nvSpPr>
              <p:cNvPr id="7176" name="AutoShape 8"/>
              <p:cNvSpPr>
                <a:spLocks noChangeArrowheads="1"/>
              </p:cNvSpPr>
              <p:nvPr/>
            </p:nvSpPr>
            <p:spPr bwMode="auto">
              <a:xfrm>
                <a:off x="1803" y="1366"/>
                <a:ext cx="2348" cy="674"/>
              </a:xfrm>
              <a:prstGeom prst="roundRect">
                <a:avLst>
                  <a:gd name="adj" fmla="val 14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lnSpc>
                    <a:spcPct val="95000"/>
                  </a:lnSpc>
                  <a:buClr>
                    <a:srgbClr val="5B5249"/>
                  </a:buClr>
                  <a:buSzPct val="100000"/>
                  <a:buFont typeface="Times New Roman" panose="02020603050405020304" pitchFamily="18" charset="0"/>
                  <a:buNone/>
                </a:pPr>
                <a:endParaRPr lang="en-GB" altLang="en-US" sz="3100"/>
              </a:p>
              <a:p>
                <a:pPr algn="ctr" eaLnBrk="1" hangingPunct="1">
                  <a:buClr>
                    <a:srgbClr val="000000"/>
                  </a:buClr>
                  <a:buSzPct val="100000"/>
                  <a:buFont typeface="Times New Roman" panose="02020603050405020304" pitchFamily="18" charset="0"/>
                  <a:buNone/>
                </a:pPr>
                <a:r>
                  <a:rPr lang="en-GB" altLang="en-US" sz="4000">
                    <a:solidFill>
                      <a:srgbClr val="000000"/>
                    </a:solidFill>
                  </a:rPr>
                  <a:t>Correlation</a:t>
                </a:r>
              </a:p>
            </p:txBody>
          </p:sp>
        </p:grpSp>
        <p:grpSp>
          <p:nvGrpSpPr>
            <p:cNvPr id="7177" name="Group 9"/>
            <p:cNvGrpSpPr>
              <a:grpSpLocks/>
            </p:cNvGrpSpPr>
            <p:nvPr/>
          </p:nvGrpSpPr>
          <p:grpSpPr bwMode="auto">
            <a:xfrm>
              <a:off x="336" y="2459"/>
              <a:ext cx="2436" cy="756"/>
              <a:chOff x="336" y="2459"/>
              <a:chExt cx="2436" cy="756"/>
            </a:xfrm>
          </p:grpSpPr>
          <p:sp>
            <p:nvSpPr>
              <p:cNvPr id="7178" name="AutoShape 10"/>
              <p:cNvSpPr>
                <a:spLocks noChangeArrowheads="1"/>
              </p:cNvSpPr>
              <p:nvPr/>
            </p:nvSpPr>
            <p:spPr bwMode="auto">
              <a:xfrm>
                <a:off x="336" y="2459"/>
                <a:ext cx="2437" cy="757"/>
              </a:xfrm>
              <a:prstGeom prst="roundRect">
                <a:avLst>
                  <a:gd name="adj" fmla="val 6347"/>
                </a:avLst>
              </a:prstGeom>
              <a:solidFill>
                <a:srgbClr val="C9DDF1"/>
              </a:solidFill>
              <a:ln w="9360">
                <a:solidFill>
                  <a:srgbClr val="5B5249"/>
                </a:solidFill>
                <a:round/>
                <a:headEnd/>
                <a:tailEnd/>
              </a:ln>
            </p:spPr>
            <p:txBody>
              <a:bodyPr wrap="none" anchor="ctr"/>
              <a:lstStyle/>
              <a:p>
                <a:endParaRPr lang="en-US"/>
              </a:p>
            </p:txBody>
          </p:sp>
          <p:sp>
            <p:nvSpPr>
              <p:cNvPr id="7179" name="AutoShape 11"/>
              <p:cNvSpPr>
                <a:spLocks noChangeArrowheads="1"/>
              </p:cNvSpPr>
              <p:nvPr/>
            </p:nvSpPr>
            <p:spPr bwMode="auto">
              <a:xfrm>
                <a:off x="381" y="2501"/>
                <a:ext cx="2348" cy="674"/>
              </a:xfrm>
              <a:prstGeom prst="roundRect">
                <a:avLst>
                  <a:gd name="adj" fmla="val 14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lnSpc>
                    <a:spcPct val="95000"/>
                  </a:lnSpc>
                  <a:buClr>
                    <a:srgbClr val="000000"/>
                  </a:buClr>
                  <a:buSzPct val="100000"/>
                  <a:buFont typeface="Times New Roman" panose="02020603050405020304" pitchFamily="18" charset="0"/>
                  <a:buNone/>
                </a:pPr>
                <a:r>
                  <a:rPr lang="en-GB" altLang="en-US" sz="3200">
                    <a:solidFill>
                      <a:srgbClr val="000000"/>
                    </a:solidFill>
                  </a:rPr>
                  <a:t>Positive Correlation</a:t>
                </a:r>
              </a:p>
            </p:txBody>
          </p:sp>
        </p:grpSp>
        <p:grpSp>
          <p:nvGrpSpPr>
            <p:cNvPr id="7180" name="Group 12"/>
            <p:cNvGrpSpPr>
              <a:grpSpLocks/>
            </p:cNvGrpSpPr>
            <p:nvPr/>
          </p:nvGrpSpPr>
          <p:grpSpPr bwMode="auto">
            <a:xfrm>
              <a:off x="3179" y="2459"/>
              <a:ext cx="2436" cy="756"/>
              <a:chOff x="3179" y="2459"/>
              <a:chExt cx="2436" cy="756"/>
            </a:xfrm>
          </p:grpSpPr>
          <p:sp>
            <p:nvSpPr>
              <p:cNvPr id="7181" name="AutoShape 13"/>
              <p:cNvSpPr>
                <a:spLocks noChangeArrowheads="1"/>
              </p:cNvSpPr>
              <p:nvPr/>
            </p:nvSpPr>
            <p:spPr bwMode="auto">
              <a:xfrm>
                <a:off x="3179" y="2459"/>
                <a:ext cx="2437" cy="757"/>
              </a:xfrm>
              <a:prstGeom prst="roundRect">
                <a:avLst>
                  <a:gd name="adj" fmla="val 6347"/>
                </a:avLst>
              </a:prstGeom>
              <a:solidFill>
                <a:srgbClr val="C9DDF1"/>
              </a:solidFill>
              <a:ln w="9360">
                <a:solidFill>
                  <a:srgbClr val="5B5249"/>
                </a:solidFill>
                <a:round/>
                <a:headEnd/>
                <a:tailEnd/>
              </a:ln>
            </p:spPr>
            <p:txBody>
              <a:bodyPr wrap="none" anchor="ctr"/>
              <a:lstStyle/>
              <a:p>
                <a:endParaRPr lang="en-US"/>
              </a:p>
            </p:txBody>
          </p:sp>
          <p:sp>
            <p:nvSpPr>
              <p:cNvPr id="7182" name="AutoShape 14"/>
              <p:cNvSpPr>
                <a:spLocks noChangeArrowheads="1"/>
              </p:cNvSpPr>
              <p:nvPr/>
            </p:nvSpPr>
            <p:spPr bwMode="auto">
              <a:xfrm>
                <a:off x="3224" y="2501"/>
                <a:ext cx="2348" cy="674"/>
              </a:xfrm>
              <a:prstGeom prst="roundRect">
                <a:avLst>
                  <a:gd name="adj" fmla="val 148"/>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lnSpc>
                    <a:spcPct val="95000"/>
                  </a:lnSpc>
                  <a:buClr>
                    <a:srgbClr val="000000"/>
                  </a:buClr>
                  <a:buSzPct val="100000"/>
                  <a:buFont typeface="Times New Roman" panose="02020603050405020304" pitchFamily="18" charset="0"/>
                  <a:buNone/>
                </a:pPr>
                <a:r>
                  <a:rPr lang="en-GB" altLang="en-US" sz="3200">
                    <a:solidFill>
                      <a:srgbClr val="000000"/>
                    </a:solidFill>
                  </a:rPr>
                  <a:t>Negative Correlation</a:t>
                </a:r>
              </a:p>
            </p:txBody>
          </p:sp>
        </p:grpSp>
      </p:grpSp>
    </p:spTree>
    <p:extLst>
      <p:ext uri="{BB962C8B-B14F-4D97-AF65-F5344CB8AC3E}">
        <p14:creationId xmlns:p14="http://schemas.microsoft.com/office/powerpoint/2010/main" val="3564064845"/>
      </p:ext>
    </p:extLst>
  </p:cSld>
  <p:clrMapOvr>
    <a:masterClrMapping/>
  </p:clrMapOvr>
  <p:transition spd="med"/>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1"/>
          <p:cNvSpPr>
            <a:spLocks noGrp="1" noChangeArrowheads="1"/>
          </p:cNvSpPr>
          <p:nvPr>
            <p:ph type="title"/>
          </p:nvPr>
        </p:nvSpPr>
        <p:spPr>
          <a:xfrm>
            <a:off x="1981200" y="762000"/>
            <a:ext cx="8382000" cy="838200"/>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t>Types of Correlation Type </a:t>
            </a:r>
            <a:r>
              <a:rPr lang="en-GB" altLang="en-US"/>
              <a:t> I</a:t>
            </a:r>
          </a:p>
        </p:txBody>
      </p:sp>
      <p:sp>
        <p:nvSpPr>
          <p:cNvPr id="8194" name="Rectangle 2"/>
          <p:cNvSpPr>
            <a:spLocks noGrp="1" noChangeArrowheads="1"/>
          </p:cNvSpPr>
          <p:nvPr>
            <p:ph type="body" idx="1"/>
          </p:nvPr>
        </p:nvSpPr>
        <p:spPr>
          <a:xfrm>
            <a:off x="1752600" y="1676400"/>
            <a:ext cx="8610600" cy="4953000"/>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Positive Correlation: </a:t>
            </a:r>
            <a:r>
              <a:rPr lang="en-GB" altLang="en-US">
                <a:solidFill>
                  <a:srgbClr val="000000"/>
                </a:solidFill>
              </a:rPr>
              <a:t>The correlation is said to be positive correlation if the values of two variables changing with same direction.</a:t>
            </a:r>
          </a:p>
          <a:p>
            <a:pPr>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    Ex. Pub. Exp. &amp; sales, Height &amp; weight.</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Negative Correlation: </a:t>
            </a:r>
            <a:r>
              <a:rPr lang="en-GB" altLang="en-US">
                <a:solidFill>
                  <a:srgbClr val="000000"/>
                </a:solidFill>
              </a:rPr>
              <a:t>The correlation is said to be negative correlation when the values of variables change  with opposite direction. </a:t>
            </a:r>
          </a:p>
          <a:p>
            <a:pPr>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   Ex. Price &amp; qty. demanded.</a:t>
            </a:r>
          </a:p>
        </p:txBody>
      </p:sp>
    </p:spTree>
    <p:extLst>
      <p:ext uri="{BB962C8B-B14F-4D97-AF65-F5344CB8AC3E}">
        <p14:creationId xmlns:p14="http://schemas.microsoft.com/office/powerpoint/2010/main" val="1673597234"/>
      </p:ext>
    </p:extLst>
  </p:cSld>
  <p:clrMapOvr>
    <a:masterClrMapping/>
  </p:clrMapOvr>
  <p:transition spd="med"/>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1"/>
          <p:cNvSpPr>
            <a:spLocks noGrp="1" noChangeArrowheads="1"/>
          </p:cNvSpPr>
          <p:nvPr>
            <p:ph type="title"/>
          </p:nvPr>
        </p:nvSpPr>
        <p:spPr>
          <a:xfrm>
            <a:off x="2590800" y="838200"/>
            <a:ext cx="7772400" cy="685800"/>
          </a:xfrm>
          <a:ln/>
        </p:spPr>
        <p:txBody>
          <a:bodyPr vert="horz" lIns="92160" tIns="46080" rIns="92160" bIns="46080" rtlCol="0" anchor="ctr">
            <a:normAutofit/>
          </a:bodyPr>
          <a:lstStyle/>
          <a:p>
            <a:pPr>
              <a:lnSpc>
                <a:spcPct val="95000"/>
              </a:lnSpc>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b="1"/>
              <a:t> Direction of the Correlation</a:t>
            </a:r>
          </a:p>
        </p:txBody>
      </p:sp>
      <p:sp>
        <p:nvSpPr>
          <p:cNvPr id="9218" name="Rectangle 2"/>
          <p:cNvSpPr>
            <a:spLocks noGrp="1" noChangeArrowheads="1"/>
          </p:cNvSpPr>
          <p:nvPr>
            <p:ph type="body" idx="1"/>
          </p:nvPr>
        </p:nvSpPr>
        <p:spPr>
          <a:xfrm>
            <a:off x="1752600" y="1917700"/>
            <a:ext cx="8915400" cy="4787900"/>
          </a:xfrm>
          <a:ln/>
        </p:spPr>
        <p:txBody>
          <a:bodyPr vert="horz" lIns="92160" tIns="46080" rIns="92160" bIns="46080" rtlCol="0">
            <a:normAutofit/>
          </a:bodyPr>
          <a:lstStyle/>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Positive relationship</a:t>
            </a:r>
            <a:r>
              <a:rPr lang="en-GB" altLang="en-US"/>
              <a:t> – </a:t>
            </a:r>
            <a:r>
              <a:rPr lang="en-GB" altLang="en-US">
                <a:solidFill>
                  <a:srgbClr val="000000"/>
                </a:solidFill>
              </a:rPr>
              <a:t>Variables change in the same direction.</a:t>
            </a:r>
          </a:p>
          <a:p>
            <a:pPr lvl="2">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As X is increasing, Y is increasing</a:t>
            </a:r>
          </a:p>
          <a:p>
            <a:pPr lvl="2">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As X is decreasing, Y is decreasing</a:t>
            </a:r>
          </a:p>
          <a:p>
            <a:pPr lvl="1">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E.g., As height increases, so does weight.</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Negative relationship</a:t>
            </a:r>
            <a:r>
              <a:rPr lang="en-GB" altLang="en-US"/>
              <a:t> – </a:t>
            </a:r>
            <a:r>
              <a:rPr lang="en-GB" altLang="en-US">
                <a:solidFill>
                  <a:srgbClr val="000000"/>
                </a:solidFill>
              </a:rPr>
              <a:t>Variables change in</a:t>
            </a:r>
            <a:r>
              <a:rPr lang="en-GB" altLang="en-US"/>
              <a:t> </a:t>
            </a:r>
            <a:r>
              <a:rPr lang="en-GB" altLang="en-US">
                <a:solidFill>
                  <a:srgbClr val="000000"/>
                </a:solidFill>
              </a:rPr>
              <a:t>opposite directions.</a:t>
            </a:r>
          </a:p>
          <a:p>
            <a:pPr lvl="2">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As X is increasing, Y is decreasing</a:t>
            </a:r>
          </a:p>
          <a:p>
            <a:pPr lvl="2">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As X is decreasing, Y is increasing</a:t>
            </a:r>
          </a:p>
          <a:p>
            <a:pPr lvl="1">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E.g., As TV time increases, grades decrease</a:t>
            </a:r>
          </a:p>
        </p:txBody>
      </p:sp>
      <p:grpSp>
        <p:nvGrpSpPr>
          <p:cNvPr id="9219" name="Group 3"/>
          <p:cNvGrpSpPr>
            <a:grpSpLocks/>
          </p:cNvGrpSpPr>
          <p:nvPr/>
        </p:nvGrpSpPr>
        <p:grpSpPr bwMode="auto">
          <a:xfrm>
            <a:off x="7804151" y="2586037"/>
            <a:ext cx="2663826" cy="955674"/>
            <a:chOff x="3956" y="1629"/>
            <a:chExt cx="1678" cy="602"/>
          </a:xfrm>
        </p:grpSpPr>
        <p:sp>
          <p:nvSpPr>
            <p:cNvPr id="9220" name="AutoShape 4"/>
            <p:cNvSpPr>
              <a:spLocks noChangeArrowheads="1"/>
            </p:cNvSpPr>
            <p:nvPr/>
          </p:nvSpPr>
          <p:spPr bwMode="auto">
            <a:xfrm>
              <a:off x="3956" y="1629"/>
              <a:ext cx="1664" cy="596"/>
            </a:xfrm>
            <a:prstGeom prst="roundRect">
              <a:avLst>
                <a:gd name="adj" fmla="val 167"/>
              </a:avLst>
            </a:prstGeom>
            <a:solidFill>
              <a:srgbClr val="2A3D7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9221" name="AutoShape 5"/>
            <p:cNvSpPr>
              <a:spLocks noChangeArrowheads="1"/>
            </p:cNvSpPr>
            <p:nvPr/>
          </p:nvSpPr>
          <p:spPr bwMode="auto">
            <a:xfrm>
              <a:off x="3956" y="1629"/>
              <a:ext cx="1678" cy="602"/>
            </a:xfrm>
            <a:prstGeom prst="roundRect">
              <a:avLst>
                <a:gd name="adj" fmla="val 1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buClr>
                  <a:srgbClr val="FF0000"/>
                </a:buClr>
                <a:buSzPct val="100000"/>
                <a:buFont typeface="Tahoma" panose="020B0604030504040204" pitchFamily="34" charset="0"/>
                <a:buNone/>
              </a:pPr>
              <a:r>
                <a:rPr lang="en-GB" altLang="en-US" sz="2800">
                  <a:solidFill>
                    <a:srgbClr val="FF0000"/>
                  </a:solidFill>
                  <a:latin typeface="Tahoma" panose="020B0604030504040204" pitchFamily="34" charset="0"/>
                </a:rPr>
                <a:t>Indicated by</a:t>
              </a:r>
            </a:p>
            <a:p>
              <a:pPr eaLnBrk="1" hangingPunct="1">
                <a:buClr>
                  <a:srgbClr val="FF0000"/>
                </a:buClr>
                <a:buSzPct val="100000"/>
                <a:buFont typeface="Tahoma" panose="020B0604030504040204" pitchFamily="34" charset="0"/>
                <a:buNone/>
              </a:pPr>
              <a:r>
                <a:rPr lang="en-GB" altLang="en-US" sz="2800">
                  <a:solidFill>
                    <a:srgbClr val="FF0000"/>
                  </a:solidFill>
                  <a:latin typeface="Tahoma" panose="020B0604030504040204" pitchFamily="34" charset="0"/>
                </a:rPr>
                <a:t>sign; (+) or (-).</a:t>
              </a:r>
            </a:p>
          </p:txBody>
        </p:sp>
      </p:grpSp>
    </p:spTree>
    <p:extLst>
      <p:ext uri="{BB962C8B-B14F-4D97-AF65-F5344CB8AC3E}">
        <p14:creationId xmlns:p14="http://schemas.microsoft.com/office/powerpoint/2010/main" val="206301771"/>
      </p:ext>
    </p:extLst>
  </p:cSld>
  <p:clrMapOvr>
    <a:masterClrMapping/>
  </p:clrMapOvr>
  <p:transition spd="med"/>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1"/>
          <p:cNvSpPr>
            <a:spLocks noGrp="1" noChangeArrowheads="1"/>
          </p:cNvSpPr>
          <p:nvPr>
            <p:ph type="title"/>
          </p:nvPr>
        </p:nvSpPr>
        <p:spPr>
          <a:xfrm>
            <a:off x="2590800" y="838200"/>
            <a:ext cx="7772400" cy="685800"/>
          </a:xfrm>
          <a:ln/>
        </p:spPr>
        <p:txBody>
          <a:bodyPr>
            <a:normAutofit fontScale="90000"/>
          </a:bodyPr>
          <a:lstStyle/>
          <a:p>
            <a:pPr>
              <a:lnSpc>
                <a:spcPct val="95000"/>
              </a:lnSpc>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t>More examples</a:t>
            </a:r>
          </a:p>
        </p:txBody>
      </p:sp>
      <p:sp>
        <p:nvSpPr>
          <p:cNvPr id="10242" name="Rectangle 2"/>
          <p:cNvSpPr>
            <a:spLocks noGrp="1" noChangeArrowheads="1"/>
          </p:cNvSpPr>
          <p:nvPr>
            <p:ph type="body" idx="1"/>
          </p:nvPr>
        </p:nvSpPr>
        <p:spPr>
          <a:xfrm>
            <a:off x="1752600" y="1828800"/>
            <a:ext cx="4267200" cy="3124200"/>
          </a:xfrm>
          <a:solidFill>
            <a:srgbClr val="FFFFFF"/>
          </a:solidFill>
          <a:ln/>
        </p:spPr>
        <p:txBody>
          <a:bodyPr/>
          <a:lstStyle/>
          <a:p>
            <a:pPr>
              <a:lnSpc>
                <a:spcPct val="95000"/>
              </a:lnSpc>
              <a:spcBef>
                <a:spcPts val="7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u="sng">
                <a:solidFill>
                  <a:srgbClr val="000000"/>
                </a:solidFill>
                <a:effectLst>
                  <a:outerShdw blurRad="38100" dist="38100" dir="2700000" algn="tl">
                    <a:srgbClr val="C0C0C0"/>
                  </a:outerShdw>
                </a:effectLst>
              </a:rPr>
              <a:t>Positive relationships</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water consumption and temperature.</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study time and grades.</a:t>
            </a:r>
          </a:p>
        </p:txBody>
      </p:sp>
      <p:sp>
        <p:nvSpPr>
          <p:cNvPr id="10243" name="Rectangle 3"/>
          <p:cNvSpPr>
            <a:spLocks noGrp="1" noChangeArrowheads="1"/>
          </p:cNvSpPr>
          <p:nvPr>
            <p:ph type="body" idx="2"/>
          </p:nvPr>
        </p:nvSpPr>
        <p:spPr>
          <a:xfrm>
            <a:off x="6169026" y="1831976"/>
            <a:ext cx="4310063" cy="3121025"/>
          </a:xfrm>
          <a:solidFill>
            <a:srgbClr val="FFFFFF"/>
          </a:solidFill>
          <a:ln/>
        </p:spPr>
        <p:txBody>
          <a:bodyPr/>
          <a:lstStyle/>
          <a:p>
            <a:pPr>
              <a:lnSpc>
                <a:spcPct val="95000"/>
              </a:lnSpc>
              <a:spcBef>
                <a:spcPts val="7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u="sng">
                <a:solidFill>
                  <a:srgbClr val="000000"/>
                </a:solidFill>
                <a:effectLst>
                  <a:outerShdw blurRad="38100" dist="38100" dir="2700000" algn="tl">
                    <a:srgbClr val="C0C0C0"/>
                  </a:outerShdw>
                </a:effectLst>
              </a:rPr>
              <a:t>Negative relationships</a:t>
            </a:r>
            <a:r>
              <a:rPr lang="en-GB" altLang="en-US" b="1">
                <a:solidFill>
                  <a:srgbClr val="000000"/>
                </a:solidFill>
              </a:rPr>
              <a:t>:</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alcohol consumption and driving ability.</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Price &amp; quantity demanded</a:t>
            </a:r>
          </a:p>
        </p:txBody>
      </p:sp>
    </p:spTree>
    <p:extLst>
      <p:ext uri="{BB962C8B-B14F-4D97-AF65-F5344CB8AC3E}">
        <p14:creationId xmlns:p14="http://schemas.microsoft.com/office/powerpoint/2010/main" val="608953778"/>
      </p:ext>
    </p:extLst>
  </p:cSld>
  <p:clrMapOvr>
    <a:masterClrMapping/>
  </p:clrMapOvr>
  <p:transition spd="med"/>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Text Box 1"/>
          <p:cNvSpPr txBox="1">
            <a:spLocks noChangeArrowheads="1"/>
          </p:cNvSpPr>
          <p:nvPr/>
        </p:nvSpPr>
        <p:spPr bwMode="auto">
          <a:xfrm>
            <a:off x="1981200" y="523980"/>
            <a:ext cx="8229600" cy="138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lnSpc>
                <a:spcPct val="95000"/>
              </a:lnSpc>
              <a:buClr>
                <a:srgbClr val="2A3D7A"/>
              </a:buClr>
              <a:buSzPct val="100000"/>
              <a:buFont typeface="Times New Roman" panose="02020603050405020304" pitchFamily="18" charset="0"/>
              <a:buNone/>
            </a:pPr>
            <a:r>
              <a:rPr lang="en-GB" altLang="en-US" sz="4400">
                <a:solidFill>
                  <a:srgbClr val="2A3D7A"/>
                </a:solidFill>
              </a:rPr>
              <a:t>Types of Correlation </a:t>
            </a:r>
            <a:br>
              <a:rPr lang="en-GB" altLang="en-US" sz="4400">
                <a:solidFill>
                  <a:srgbClr val="2A3D7A"/>
                </a:solidFill>
              </a:rPr>
            </a:br>
            <a:r>
              <a:rPr lang="en-GB" altLang="en-US" sz="4400">
                <a:solidFill>
                  <a:srgbClr val="2A3D7A"/>
                </a:solidFill>
              </a:rPr>
              <a:t>Type  II</a:t>
            </a:r>
          </a:p>
        </p:txBody>
      </p:sp>
      <p:grpSp>
        <p:nvGrpSpPr>
          <p:cNvPr id="11266" name="Group 2"/>
          <p:cNvGrpSpPr>
            <a:grpSpLocks/>
          </p:cNvGrpSpPr>
          <p:nvPr/>
        </p:nvGrpSpPr>
        <p:grpSpPr bwMode="auto">
          <a:xfrm>
            <a:off x="2057401" y="2362201"/>
            <a:ext cx="8228013" cy="4265613"/>
            <a:chOff x="336" y="1488"/>
            <a:chExt cx="5183" cy="2687"/>
          </a:xfrm>
        </p:grpSpPr>
        <p:sp>
          <p:nvSpPr>
            <p:cNvPr id="11267" name="AutoShape 3"/>
            <p:cNvSpPr>
              <a:spLocks noChangeArrowheads="1"/>
            </p:cNvSpPr>
            <p:nvPr/>
          </p:nvSpPr>
          <p:spPr bwMode="auto">
            <a:xfrm>
              <a:off x="336" y="1488"/>
              <a:ext cx="5184" cy="2688"/>
            </a:xfrm>
            <a:prstGeom prst="roundRect">
              <a:avLst>
                <a:gd name="adj" fmla="val 3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440">
                  <a:solidFill>
                    <a:srgbClr val="000000"/>
                  </a:solidFill>
                  <a:round/>
                  <a:headEnd/>
                  <a:tailEnd/>
                </a14:hiddenLine>
              </a:ext>
            </a:extLst>
          </p:spPr>
          <p:txBody>
            <a:bodyPr wrap="none" anchor="ctr"/>
            <a:lstStyle/>
            <a:p>
              <a:endParaRPr lang="en-US"/>
            </a:p>
          </p:txBody>
        </p:sp>
        <p:cxnSp>
          <p:nvCxnSpPr>
            <p:cNvPr id="11268" name="AutoShape 4"/>
            <p:cNvCxnSpPr>
              <a:cxnSpLocks noChangeShapeType="1"/>
              <a:stCxn id="11285" idx="0"/>
              <a:endCxn id="11279" idx="2"/>
            </p:cNvCxnSpPr>
            <p:nvPr/>
          </p:nvCxnSpPr>
          <p:spPr bwMode="auto">
            <a:xfrm flipH="1" flipV="1">
              <a:off x="3478" y="3168"/>
              <a:ext cx="1100" cy="336"/>
            </a:xfrm>
            <a:prstGeom prst="bentConnector3">
              <a:avLst>
                <a:gd name="adj1" fmla="val 50000"/>
              </a:avLst>
            </a:prstGeom>
            <a:noFill/>
            <a:ln w="28440">
              <a:solidFill>
                <a:srgbClr val="5B5249"/>
              </a:solidFill>
              <a:miter lim="800000"/>
              <a:headEnd/>
              <a:tailEnd/>
            </a:ln>
            <a:extLst>
              <a:ext uri="{909E8E84-426E-40DD-AFC4-6F175D3DCCD1}">
                <a14:hiddenFill xmlns:a14="http://schemas.microsoft.com/office/drawing/2010/main">
                  <a:noFill/>
                </a14:hiddenFill>
              </a:ext>
            </a:extLst>
          </p:spPr>
        </p:cxnSp>
        <p:cxnSp>
          <p:nvCxnSpPr>
            <p:cNvPr id="11269" name="AutoShape 5"/>
            <p:cNvCxnSpPr>
              <a:cxnSpLocks noChangeShapeType="1"/>
              <a:stCxn id="11282" idx="0"/>
              <a:endCxn id="11279" idx="2"/>
            </p:cNvCxnSpPr>
            <p:nvPr/>
          </p:nvCxnSpPr>
          <p:spPr bwMode="auto">
            <a:xfrm flipV="1">
              <a:off x="2378" y="3168"/>
              <a:ext cx="1100" cy="336"/>
            </a:xfrm>
            <a:prstGeom prst="bentConnector3">
              <a:avLst>
                <a:gd name="adj1" fmla="val 50000"/>
              </a:avLst>
            </a:prstGeom>
            <a:noFill/>
            <a:ln w="28440">
              <a:solidFill>
                <a:srgbClr val="5B5249"/>
              </a:solidFill>
              <a:miter lim="800000"/>
              <a:headEnd/>
              <a:tailEnd/>
            </a:ln>
            <a:extLst>
              <a:ext uri="{909E8E84-426E-40DD-AFC4-6F175D3DCCD1}">
                <a14:hiddenFill xmlns:a14="http://schemas.microsoft.com/office/drawing/2010/main">
                  <a:noFill/>
                </a14:hiddenFill>
              </a:ext>
            </a:extLst>
          </p:spPr>
        </p:cxnSp>
        <p:cxnSp>
          <p:nvCxnSpPr>
            <p:cNvPr id="11270" name="AutoShape 6"/>
            <p:cNvCxnSpPr>
              <a:cxnSpLocks noChangeShapeType="1"/>
              <a:stCxn id="11279" idx="0"/>
              <a:endCxn id="11273" idx="2"/>
            </p:cNvCxnSpPr>
            <p:nvPr/>
          </p:nvCxnSpPr>
          <p:spPr bwMode="auto">
            <a:xfrm flipH="1" flipV="1">
              <a:off x="2378" y="2160"/>
              <a:ext cx="1099" cy="336"/>
            </a:xfrm>
            <a:prstGeom prst="bentConnector3">
              <a:avLst>
                <a:gd name="adj1" fmla="val 50000"/>
              </a:avLst>
            </a:prstGeom>
            <a:noFill/>
            <a:ln w="28440">
              <a:solidFill>
                <a:srgbClr val="5B5249"/>
              </a:solidFill>
              <a:miter lim="800000"/>
              <a:headEnd/>
              <a:tailEnd/>
            </a:ln>
            <a:extLst>
              <a:ext uri="{909E8E84-426E-40DD-AFC4-6F175D3DCCD1}">
                <a14:hiddenFill xmlns:a14="http://schemas.microsoft.com/office/drawing/2010/main">
                  <a:noFill/>
                </a14:hiddenFill>
              </a:ext>
            </a:extLst>
          </p:spPr>
        </p:cxnSp>
        <p:cxnSp>
          <p:nvCxnSpPr>
            <p:cNvPr id="11271" name="AutoShape 7"/>
            <p:cNvCxnSpPr>
              <a:cxnSpLocks noChangeShapeType="1"/>
              <a:stCxn id="11276" idx="0"/>
              <a:endCxn id="11273" idx="2"/>
            </p:cNvCxnSpPr>
            <p:nvPr/>
          </p:nvCxnSpPr>
          <p:spPr bwMode="auto">
            <a:xfrm flipV="1">
              <a:off x="1279" y="2160"/>
              <a:ext cx="1100" cy="336"/>
            </a:xfrm>
            <a:prstGeom prst="bentConnector3">
              <a:avLst>
                <a:gd name="adj1" fmla="val 50000"/>
              </a:avLst>
            </a:prstGeom>
            <a:noFill/>
            <a:ln w="28440">
              <a:solidFill>
                <a:srgbClr val="5B5249"/>
              </a:solidFill>
              <a:miter lim="800000"/>
              <a:headEnd/>
              <a:tailEnd/>
            </a:ln>
            <a:extLst>
              <a:ext uri="{909E8E84-426E-40DD-AFC4-6F175D3DCCD1}">
                <a14:hiddenFill xmlns:a14="http://schemas.microsoft.com/office/drawing/2010/main">
                  <a:noFill/>
                </a14:hiddenFill>
              </a:ext>
            </a:extLst>
          </p:spPr>
        </p:cxnSp>
        <p:grpSp>
          <p:nvGrpSpPr>
            <p:cNvPr id="11272" name="Group 8"/>
            <p:cNvGrpSpPr>
              <a:grpSpLocks/>
            </p:cNvGrpSpPr>
            <p:nvPr/>
          </p:nvGrpSpPr>
          <p:grpSpPr bwMode="auto">
            <a:xfrm>
              <a:off x="1436" y="1488"/>
              <a:ext cx="1884" cy="671"/>
              <a:chOff x="1436" y="1488"/>
              <a:chExt cx="1884" cy="671"/>
            </a:xfrm>
          </p:grpSpPr>
          <p:sp>
            <p:nvSpPr>
              <p:cNvPr id="11273" name="AutoShape 9"/>
              <p:cNvSpPr>
                <a:spLocks noChangeArrowheads="1"/>
              </p:cNvSpPr>
              <p:nvPr/>
            </p:nvSpPr>
            <p:spPr bwMode="auto">
              <a:xfrm>
                <a:off x="1436" y="1488"/>
                <a:ext cx="1885" cy="672"/>
              </a:xfrm>
              <a:prstGeom prst="roundRect">
                <a:avLst>
                  <a:gd name="adj" fmla="val 7139"/>
                </a:avLst>
              </a:prstGeom>
              <a:solidFill>
                <a:srgbClr val="C9DDF1"/>
              </a:solidFill>
              <a:ln w="9360">
                <a:solidFill>
                  <a:srgbClr val="5B5249"/>
                </a:solidFill>
                <a:round/>
                <a:headEnd/>
                <a:tailEnd/>
              </a:ln>
            </p:spPr>
            <p:txBody>
              <a:bodyPr wrap="none" anchor="ctr"/>
              <a:lstStyle/>
              <a:p>
                <a:endParaRPr lang="en-US"/>
              </a:p>
            </p:txBody>
          </p:sp>
          <p:sp>
            <p:nvSpPr>
              <p:cNvPr id="11274" name="AutoShape 10"/>
              <p:cNvSpPr>
                <a:spLocks noChangeArrowheads="1"/>
              </p:cNvSpPr>
              <p:nvPr/>
            </p:nvSpPr>
            <p:spPr bwMode="auto">
              <a:xfrm>
                <a:off x="1471" y="1525"/>
                <a:ext cx="1816" cy="598"/>
              </a:xfrm>
              <a:prstGeom prst="roundRect">
                <a:avLst>
                  <a:gd name="adj" fmla="val 1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lnSpc>
                    <a:spcPct val="95000"/>
                  </a:lnSpc>
                  <a:buClr>
                    <a:srgbClr val="000000"/>
                  </a:buClr>
                  <a:buSzPct val="100000"/>
                  <a:buFont typeface="Times New Roman" panose="02020603050405020304" pitchFamily="18" charset="0"/>
                  <a:buNone/>
                </a:pPr>
                <a:r>
                  <a:rPr lang="en-GB" altLang="en-US" sz="4000">
                    <a:solidFill>
                      <a:srgbClr val="000000"/>
                    </a:solidFill>
                  </a:rPr>
                  <a:t>Correlation</a:t>
                </a:r>
              </a:p>
            </p:txBody>
          </p:sp>
        </p:grpSp>
        <p:grpSp>
          <p:nvGrpSpPr>
            <p:cNvPr id="11275" name="Group 11"/>
            <p:cNvGrpSpPr>
              <a:grpSpLocks/>
            </p:cNvGrpSpPr>
            <p:nvPr/>
          </p:nvGrpSpPr>
          <p:grpSpPr bwMode="auto">
            <a:xfrm>
              <a:off x="336" y="2496"/>
              <a:ext cx="1884" cy="671"/>
              <a:chOff x="336" y="2496"/>
              <a:chExt cx="1884" cy="671"/>
            </a:xfrm>
          </p:grpSpPr>
          <p:sp>
            <p:nvSpPr>
              <p:cNvPr id="11276" name="AutoShape 12"/>
              <p:cNvSpPr>
                <a:spLocks noChangeArrowheads="1"/>
              </p:cNvSpPr>
              <p:nvPr/>
            </p:nvSpPr>
            <p:spPr bwMode="auto">
              <a:xfrm>
                <a:off x="336" y="2496"/>
                <a:ext cx="1885" cy="672"/>
              </a:xfrm>
              <a:prstGeom prst="roundRect">
                <a:avLst>
                  <a:gd name="adj" fmla="val 7139"/>
                </a:avLst>
              </a:prstGeom>
              <a:solidFill>
                <a:srgbClr val="C9DDF1"/>
              </a:solidFill>
              <a:ln w="9360">
                <a:solidFill>
                  <a:srgbClr val="5B5249"/>
                </a:solidFill>
                <a:round/>
                <a:headEnd/>
                <a:tailEnd/>
              </a:ln>
            </p:spPr>
            <p:txBody>
              <a:bodyPr wrap="none" anchor="ctr"/>
              <a:lstStyle/>
              <a:p>
                <a:endParaRPr lang="en-US"/>
              </a:p>
            </p:txBody>
          </p:sp>
          <p:sp>
            <p:nvSpPr>
              <p:cNvPr id="11277" name="AutoShape 13"/>
              <p:cNvSpPr>
                <a:spLocks noChangeArrowheads="1"/>
              </p:cNvSpPr>
              <p:nvPr/>
            </p:nvSpPr>
            <p:spPr bwMode="auto">
              <a:xfrm>
                <a:off x="371" y="2533"/>
                <a:ext cx="1816" cy="598"/>
              </a:xfrm>
              <a:prstGeom prst="roundRect">
                <a:avLst>
                  <a:gd name="adj" fmla="val 1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lnSpc>
                    <a:spcPct val="95000"/>
                  </a:lnSpc>
                  <a:buClr>
                    <a:srgbClr val="000000"/>
                  </a:buClr>
                  <a:buSzPct val="100000"/>
                  <a:buFont typeface="Times New Roman" panose="02020603050405020304" pitchFamily="18" charset="0"/>
                  <a:buNone/>
                </a:pPr>
                <a:r>
                  <a:rPr lang="en-GB" altLang="en-US" sz="4000">
                    <a:solidFill>
                      <a:srgbClr val="000000"/>
                    </a:solidFill>
                  </a:rPr>
                  <a:t>Simple</a:t>
                </a:r>
              </a:p>
            </p:txBody>
          </p:sp>
        </p:grpSp>
        <p:grpSp>
          <p:nvGrpSpPr>
            <p:cNvPr id="11278" name="Group 14"/>
            <p:cNvGrpSpPr>
              <a:grpSpLocks/>
            </p:cNvGrpSpPr>
            <p:nvPr/>
          </p:nvGrpSpPr>
          <p:grpSpPr bwMode="auto">
            <a:xfrm>
              <a:off x="2535" y="2496"/>
              <a:ext cx="1884" cy="671"/>
              <a:chOff x="2535" y="2496"/>
              <a:chExt cx="1884" cy="671"/>
            </a:xfrm>
          </p:grpSpPr>
          <p:sp>
            <p:nvSpPr>
              <p:cNvPr id="11279" name="AutoShape 15"/>
              <p:cNvSpPr>
                <a:spLocks noChangeArrowheads="1"/>
              </p:cNvSpPr>
              <p:nvPr/>
            </p:nvSpPr>
            <p:spPr bwMode="auto">
              <a:xfrm>
                <a:off x="2535" y="2496"/>
                <a:ext cx="1885" cy="672"/>
              </a:xfrm>
              <a:prstGeom prst="roundRect">
                <a:avLst>
                  <a:gd name="adj" fmla="val 7139"/>
                </a:avLst>
              </a:prstGeom>
              <a:solidFill>
                <a:srgbClr val="C9DDF1"/>
              </a:solidFill>
              <a:ln w="9360">
                <a:solidFill>
                  <a:srgbClr val="5B5249"/>
                </a:solidFill>
                <a:round/>
                <a:headEnd/>
                <a:tailEnd/>
              </a:ln>
            </p:spPr>
            <p:txBody>
              <a:bodyPr wrap="none" anchor="ctr"/>
              <a:lstStyle/>
              <a:p>
                <a:endParaRPr lang="en-US"/>
              </a:p>
            </p:txBody>
          </p:sp>
          <p:sp>
            <p:nvSpPr>
              <p:cNvPr id="11280" name="AutoShape 16"/>
              <p:cNvSpPr>
                <a:spLocks noChangeArrowheads="1"/>
              </p:cNvSpPr>
              <p:nvPr/>
            </p:nvSpPr>
            <p:spPr bwMode="auto">
              <a:xfrm>
                <a:off x="2570" y="2533"/>
                <a:ext cx="1816" cy="598"/>
              </a:xfrm>
              <a:prstGeom prst="roundRect">
                <a:avLst>
                  <a:gd name="adj" fmla="val 1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lnSpc>
                    <a:spcPct val="95000"/>
                  </a:lnSpc>
                  <a:buClr>
                    <a:srgbClr val="000000"/>
                  </a:buClr>
                  <a:buSzPct val="100000"/>
                  <a:buFont typeface="Times New Roman" panose="02020603050405020304" pitchFamily="18" charset="0"/>
                  <a:buNone/>
                </a:pPr>
                <a:r>
                  <a:rPr lang="en-GB" altLang="en-US" sz="4000" u="sng">
                    <a:solidFill>
                      <a:srgbClr val="000000"/>
                    </a:solidFill>
                  </a:rPr>
                  <a:t>Multiple</a:t>
                </a:r>
              </a:p>
            </p:txBody>
          </p:sp>
        </p:grpSp>
        <p:grpSp>
          <p:nvGrpSpPr>
            <p:cNvPr id="11281" name="Group 17"/>
            <p:cNvGrpSpPr>
              <a:grpSpLocks/>
            </p:cNvGrpSpPr>
            <p:nvPr/>
          </p:nvGrpSpPr>
          <p:grpSpPr bwMode="auto">
            <a:xfrm>
              <a:off x="1436" y="3504"/>
              <a:ext cx="1884" cy="671"/>
              <a:chOff x="1436" y="3504"/>
              <a:chExt cx="1884" cy="671"/>
            </a:xfrm>
          </p:grpSpPr>
          <p:sp>
            <p:nvSpPr>
              <p:cNvPr id="11282" name="AutoShape 18"/>
              <p:cNvSpPr>
                <a:spLocks noChangeArrowheads="1"/>
              </p:cNvSpPr>
              <p:nvPr/>
            </p:nvSpPr>
            <p:spPr bwMode="auto">
              <a:xfrm>
                <a:off x="1436" y="3504"/>
                <a:ext cx="1885" cy="672"/>
              </a:xfrm>
              <a:prstGeom prst="roundRect">
                <a:avLst>
                  <a:gd name="adj" fmla="val 7139"/>
                </a:avLst>
              </a:prstGeom>
              <a:solidFill>
                <a:srgbClr val="C9DDF1"/>
              </a:solidFill>
              <a:ln w="9360">
                <a:solidFill>
                  <a:srgbClr val="5B5249"/>
                </a:solidFill>
                <a:round/>
                <a:headEnd/>
                <a:tailEnd/>
              </a:ln>
            </p:spPr>
            <p:txBody>
              <a:bodyPr wrap="none" anchor="ctr"/>
              <a:lstStyle/>
              <a:p>
                <a:endParaRPr lang="en-US"/>
              </a:p>
            </p:txBody>
          </p:sp>
          <p:sp>
            <p:nvSpPr>
              <p:cNvPr id="11283" name="AutoShape 19"/>
              <p:cNvSpPr>
                <a:spLocks noChangeArrowheads="1"/>
              </p:cNvSpPr>
              <p:nvPr/>
            </p:nvSpPr>
            <p:spPr bwMode="auto">
              <a:xfrm>
                <a:off x="1471" y="3541"/>
                <a:ext cx="1816" cy="598"/>
              </a:xfrm>
              <a:prstGeom prst="roundRect">
                <a:avLst>
                  <a:gd name="adj" fmla="val 1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lnSpc>
                    <a:spcPct val="95000"/>
                  </a:lnSpc>
                  <a:buClr>
                    <a:srgbClr val="000000"/>
                  </a:buClr>
                  <a:buSzPct val="100000"/>
                  <a:buFont typeface="Times New Roman" panose="02020603050405020304" pitchFamily="18" charset="0"/>
                  <a:buNone/>
                </a:pPr>
                <a:r>
                  <a:rPr lang="en-GB" altLang="en-US" sz="2600">
                    <a:solidFill>
                      <a:srgbClr val="000000"/>
                    </a:solidFill>
                  </a:rPr>
                  <a:t>Partial</a:t>
                </a:r>
              </a:p>
            </p:txBody>
          </p:sp>
        </p:grpSp>
        <p:grpSp>
          <p:nvGrpSpPr>
            <p:cNvPr id="11284" name="Group 20"/>
            <p:cNvGrpSpPr>
              <a:grpSpLocks/>
            </p:cNvGrpSpPr>
            <p:nvPr/>
          </p:nvGrpSpPr>
          <p:grpSpPr bwMode="auto">
            <a:xfrm>
              <a:off x="3635" y="3504"/>
              <a:ext cx="1884" cy="668"/>
              <a:chOff x="3635" y="3504"/>
              <a:chExt cx="1884" cy="668"/>
            </a:xfrm>
          </p:grpSpPr>
          <p:sp>
            <p:nvSpPr>
              <p:cNvPr id="11285" name="AutoShape 21"/>
              <p:cNvSpPr>
                <a:spLocks noChangeArrowheads="1"/>
              </p:cNvSpPr>
              <p:nvPr/>
            </p:nvSpPr>
            <p:spPr bwMode="auto">
              <a:xfrm>
                <a:off x="3635" y="3504"/>
                <a:ext cx="1885" cy="669"/>
              </a:xfrm>
              <a:prstGeom prst="roundRect">
                <a:avLst>
                  <a:gd name="adj" fmla="val 7185"/>
                </a:avLst>
              </a:prstGeom>
              <a:solidFill>
                <a:srgbClr val="C9DDF1"/>
              </a:solidFill>
              <a:ln w="9360">
                <a:solidFill>
                  <a:srgbClr val="5B5249"/>
                </a:solidFill>
                <a:round/>
                <a:headEnd/>
                <a:tailEnd/>
              </a:ln>
            </p:spPr>
            <p:txBody>
              <a:bodyPr wrap="none" anchor="ctr"/>
              <a:lstStyle/>
              <a:p>
                <a:endParaRPr lang="en-US"/>
              </a:p>
            </p:txBody>
          </p:sp>
          <p:sp>
            <p:nvSpPr>
              <p:cNvPr id="11286" name="AutoShape 22"/>
              <p:cNvSpPr>
                <a:spLocks noChangeArrowheads="1"/>
              </p:cNvSpPr>
              <p:nvPr/>
            </p:nvSpPr>
            <p:spPr bwMode="auto">
              <a:xfrm>
                <a:off x="3670" y="3541"/>
                <a:ext cx="1816" cy="596"/>
              </a:xfrm>
              <a:prstGeom prst="roundRect">
                <a:avLst>
                  <a:gd name="adj" fmla="val 1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lnSpc>
                    <a:spcPct val="95000"/>
                  </a:lnSpc>
                  <a:buClr>
                    <a:srgbClr val="000000"/>
                  </a:buClr>
                  <a:buSzPct val="100000"/>
                  <a:buFont typeface="Times New Roman" panose="02020603050405020304" pitchFamily="18" charset="0"/>
                  <a:buNone/>
                </a:pPr>
                <a:r>
                  <a:rPr lang="en-GB" altLang="en-US" sz="2600">
                    <a:solidFill>
                      <a:srgbClr val="000000"/>
                    </a:solidFill>
                  </a:rPr>
                  <a:t>Total</a:t>
                </a:r>
              </a:p>
            </p:txBody>
          </p:sp>
        </p:grpSp>
      </p:grpSp>
    </p:spTree>
    <p:extLst>
      <p:ext uri="{BB962C8B-B14F-4D97-AF65-F5344CB8AC3E}">
        <p14:creationId xmlns:p14="http://schemas.microsoft.com/office/powerpoint/2010/main" val="364791388"/>
      </p:ext>
    </p:extLst>
  </p:cSld>
  <p:clrMapOvr>
    <a:masterClrMapping/>
  </p:clrMapOvr>
  <p:transition spd="med"/>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1"/>
          <p:cNvSpPr>
            <a:spLocks noGrp="1" noChangeArrowheads="1"/>
          </p:cNvSpPr>
          <p:nvPr>
            <p:ph type="title"/>
          </p:nvPr>
        </p:nvSpPr>
        <p:spPr>
          <a:xfrm>
            <a:off x="2057400" y="838200"/>
            <a:ext cx="8305800" cy="762000"/>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t>    Types of Correlation Type </a:t>
            </a:r>
            <a:r>
              <a:rPr lang="en-GB" altLang="en-US"/>
              <a:t> II</a:t>
            </a:r>
          </a:p>
        </p:txBody>
      </p:sp>
      <p:sp>
        <p:nvSpPr>
          <p:cNvPr id="12290" name="Rectangle 2"/>
          <p:cNvSpPr>
            <a:spLocks noGrp="1" noChangeArrowheads="1"/>
          </p:cNvSpPr>
          <p:nvPr>
            <p:ph type="body" idx="1"/>
          </p:nvPr>
        </p:nvSpPr>
        <p:spPr>
          <a:xfrm>
            <a:off x="1752600" y="1676401"/>
            <a:ext cx="8610600" cy="5199063"/>
          </a:xfrm>
          <a:ln/>
        </p:spPr>
        <p:txBody>
          <a:bodyPr/>
          <a:lstStyle/>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Simple correlation:</a:t>
            </a:r>
            <a:r>
              <a:rPr lang="en-GB" altLang="en-US">
                <a:solidFill>
                  <a:srgbClr val="000000"/>
                </a:solidFill>
              </a:rPr>
              <a:t> Under simple correlation problem there are only two variables are studied.</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Multiple Correlation:</a:t>
            </a:r>
            <a:r>
              <a:rPr lang="en-GB" altLang="en-US">
                <a:solidFill>
                  <a:srgbClr val="000000"/>
                </a:solidFill>
              </a:rPr>
              <a:t> Under Multiple Correlation three or more than three variables are studied. Ex. Q</a:t>
            </a:r>
            <a:r>
              <a:rPr lang="en-GB" altLang="en-US" baseline="-25000">
                <a:solidFill>
                  <a:srgbClr val="000000"/>
                </a:solidFill>
              </a:rPr>
              <a:t>d</a:t>
            </a:r>
            <a:r>
              <a:rPr lang="en-GB" altLang="en-US">
                <a:solidFill>
                  <a:srgbClr val="000000"/>
                </a:solidFill>
              </a:rPr>
              <a:t> = f ( P,P</a:t>
            </a:r>
            <a:r>
              <a:rPr lang="en-GB" altLang="en-US" baseline="-25000">
                <a:solidFill>
                  <a:srgbClr val="000000"/>
                </a:solidFill>
              </a:rPr>
              <a:t>C</a:t>
            </a:r>
            <a:r>
              <a:rPr lang="en-GB" altLang="en-US">
                <a:solidFill>
                  <a:srgbClr val="000000"/>
                </a:solidFill>
              </a:rPr>
              <a:t>, P</a:t>
            </a:r>
            <a:r>
              <a:rPr lang="en-GB" altLang="en-US" baseline="-25000">
                <a:solidFill>
                  <a:srgbClr val="000000"/>
                </a:solidFill>
              </a:rPr>
              <a:t>S</a:t>
            </a:r>
            <a:r>
              <a:rPr lang="en-GB" altLang="en-US">
                <a:solidFill>
                  <a:srgbClr val="000000"/>
                </a:solidFill>
              </a:rPr>
              <a:t>, t, y )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Partial correlation:</a:t>
            </a:r>
            <a:r>
              <a:rPr lang="en-GB" altLang="en-US">
                <a:solidFill>
                  <a:srgbClr val="000000"/>
                </a:solidFill>
              </a:rPr>
              <a:t> analysis recognizes more than two variables but considers only two variables keeping the other constant.</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Total correlation:</a:t>
            </a:r>
            <a:r>
              <a:rPr lang="en-GB" altLang="en-US">
                <a:solidFill>
                  <a:srgbClr val="000000"/>
                </a:solidFill>
              </a:rPr>
              <a:t> is based on all the relevant variables, which is normally not feasible.</a:t>
            </a:r>
          </a:p>
        </p:txBody>
      </p:sp>
    </p:spTree>
    <p:extLst>
      <p:ext uri="{BB962C8B-B14F-4D97-AF65-F5344CB8AC3E}">
        <p14:creationId xmlns:p14="http://schemas.microsoft.com/office/powerpoint/2010/main" val="1634870282"/>
      </p:ext>
    </p:extLst>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ext Box 1"/>
          <p:cNvSpPr txBox="1">
            <a:spLocks noChangeArrowheads="1"/>
          </p:cNvSpPr>
          <p:nvPr/>
        </p:nvSpPr>
        <p:spPr bwMode="auto">
          <a:xfrm>
            <a:off x="1981200" y="523980"/>
            <a:ext cx="8229600" cy="138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nchor="b">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lnSpc>
                <a:spcPct val="95000"/>
              </a:lnSpc>
              <a:buClr>
                <a:srgbClr val="2A3D7A"/>
              </a:buClr>
              <a:buSzPct val="100000"/>
              <a:buFont typeface="Times New Roman" panose="02020603050405020304" pitchFamily="18" charset="0"/>
              <a:buNone/>
            </a:pPr>
            <a:r>
              <a:rPr lang="en-GB" altLang="en-US" sz="4400">
                <a:solidFill>
                  <a:srgbClr val="2A3D7A"/>
                </a:solidFill>
              </a:rPr>
              <a:t>Types of Correlation</a:t>
            </a:r>
            <a:br>
              <a:rPr lang="en-GB" altLang="en-US" sz="4400">
                <a:solidFill>
                  <a:srgbClr val="2A3D7A"/>
                </a:solidFill>
              </a:rPr>
            </a:br>
            <a:r>
              <a:rPr lang="en-GB" altLang="en-US" sz="4400">
                <a:solidFill>
                  <a:srgbClr val="2A3D7A"/>
                </a:solidFill>
              </a:rPr>
              <a:t> Type III</a:t>
            </a:r>
          </a:p>
        </p:txBody>
      </p:sp>
      <p:grpSp>
        <p:nvGrpSpPr>
          <p:cNvPr id="13314" name="Group 2"/>
          <p:cNvGrpSpPr>
            <a:grpSpLocks/>
          </p:cNvGrpSpPr>
          <p:nvPr/>
        </p:nvGrpSpPr>
        <p:grpSpPr bwMode="auto">
          <a:xfrm>
            <a:off x="1981201" y="2667001"/>
            <a:ext cx="8228013" cy="3503613"/>
            <a:chOff x="288" y="1680"/>
            <a:chExt cx="5183" cy="2207"/>
          </a:xfrm>
        </p:grpSpPr>
        <p:sp>
          <p:nvSpPr>
            <p:cNvPr id="13315" name="AutoShape 3"/>
            <p:cNvSpPr>
              <a:spLocks noChangeArrowheads="1"/>
            </p:cNvSpPr>
            <p:nvPr/>
          </p:nvSpPr>
          <p:spPr bwMode="auto">
            <a:xfrm>
              <a:off x="288" y="1680"/>
              <a:ext cx="5184" cy="2208"/>
            </a:xfrm>
            <a:prstGeom prst="roundRect">
              <a:avLst>
                <a:gd name="adj" fmla="val 42"/>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440">
                  <a:solidFill>
                    <a:srgbClr val="000000"/>
                  </a:solidFill>
                  <a:round/>
                  <a:headEnd/>
                  <a:tailEnd/>
                </a14:hiddenLine>
              </a:ext>
            </a:extLst>
          </p:spPr>
          <p:txBody>
            <a:bodyPr wrap="none" anchor="ctr"/>
            <a:lstStyle/>
            <a:p>
              <a:endParaRPr lang="en-US"/>
            </a:p>
          </p:txBody>
        </p:sp>
        <p:cxnSp>
          <p:nvCxnSpPr>
            <p:cNvPr id="13316" name="AutoShape 4"/>
            <p:cNvCxnSpPr>
              <a:cxnSpLocks noChangeShapeType="1"/>
              <a:stCxn id="13325" idx="0"/>
              <a:endCxn id="13319" idx="2"/>
            </p:cNvCxnSpPr>
            <p:nvPr/>
          </p:nvCxnSpPr>
          <p:spPr bwMode="auto">
            <a:xfrm flipH="1" flipV="1">
              <a:off x="2880" y="2563"/>
              <a:ext cx="1395" cy="441"/>
            </a:xfrm>
            <a:prstGeom prst="bentConnector3">
              <a:avLst>
                <a:gd name="adj1" fmla="val 50000"/>
              </a:avLst>
            </a:prstGeom>
            <a:noFill/>
            <a:ln w="28440">
              <a:solidFill>
                <a:srgbClr val="5B5249"/>
              </a:solidFill>
              <a:miter lim="800000"/>
              <a:headEnd/>
              <a:tailEnd/>
            </a:ln>
            <a:extLst>
              <a:ext uri="{909E8E84-426E-40DD-AFC4-6F175D3DCCD1}">
                <a14:hiddenFill xmlns:a14="http://schemas.microsoft.com/office/drawing/2010/main">
                  <a:noFill/>
                </a14:hiddenFill>
              </a:ext>
            </a:extLst>
          </p:spPr>
        </p:cxnSp>
        <p:cxnSp>
          <p:nvCxnSpPr>
            <p:cNvPr id="13317" name="AutoShape 5"/>
            <p:cNvCxnSpPr>
              <a:cxnSpLocks noChangeShapeType="1"/>
              <a:stCxn id="13322" idx="0"/>
              <a:endCxn id="13319" idx="2"/>
            </p:cNvCxnSpPr>
            <p:nvPr/>
          </p:nvCxnSpPr>
          <p:spPr bwMode="auto">
            <a:xfrm flipV="1">
              <a:off x="1484" y="2563"/>
              <a:ext cx="1396" cy="441"/>
            </a:xfrm>
            <a:prstGeom prst="bentConnector3">
              <a:avLst>
                <a:gd name="adj1" fmla="val 50000"/>
              </a:avLst>
            </a:prstGeom>
            <a:noFill/>
            <a:ln w="28440">
              <a:solidFill>
                <a:srgbClr val="5B5249"/>
              </a:solidFill>
              <a:miter lim="800000"/>
              <a:headEnd/>
              <a:tailEnd/>
            </a:ln>
            <a:extLst>
              <a:ext uri="{909E8E84-426E-40DD-AFC4-6F175D3DCCD1}">
                <a14:hiddenFill xmlns:a14="http://schemas.microsoft.com/office/drawing/2010/main">
                  <a:noFill/>
                </a14:hiddenFill>
              </a:ext>
            </a:extLst>
          </p:spPr>
        </p:cxnSp>
        <p:grpSp>
          <p:nvGrpSpPr>
            <p:cNvPr id="13318" name="Group 6"/>
            <p:cNvGrpSpPr>
              <a:grpSpLocks/>
            </p:cNvGrpSpPr>
            <p:nvPr/>
          </p:nvGrpSpPr>
          <p:grpSpPr bwMode="auto">
            <a:xfrm>
              <a:off x="1684" y="1680"/>
              <a:ext cx="2392" cy="883"/>
              <a:chOff x="1684" y="1680"/>
              <a:chExt cx="2392" cy="883"/>
            </a:xfrm>
          </p:grpSpPr>
          <p:sp>
            <p:nvSpPr>
              <p:cNvPr id="13319" name="AutoShape 7"/>
              <p:cNvSpPr>
                <a:spLocks noChangeArrowheads="1"/>
              </p:cNvSpPr>
              <p:nvPr/>
            </p:nvSpPr>
            <p:spPr bwMode="auto">
              <a:xfrm>
                <a:off x="1684" y="1680"/>
                <a:ext cx="2393" cy="884"/>
              </a:xfrm>
              <a:prstGeom prst="roundRect">
                <a:avLst>
                  <a:gd name="adj" fmla="val 5426"/>
                </a:avLst>
              </a:prstGeom>
              <a:solidFill>
                <a:srgbClr val="C9DDF1"/>
              </a:solidFill>
              <a:ln w="9360">
                <a:solidFill>
                  <a:srgbClr val="5B5249"/>
                </a:solidFill>
                <a:round/>
                <a:headEnd/>
                <a:tailEnd/>
              </a:ln>
            </p:spPr>
            <p:txBody>
              <a:bodyPr wrap="none" anchor="ctr"/>
              <a:lstStyle/>
              <a:p>
                <a:endParaRPr lang="en-US"/>
              </a:p>
            </p:txBody>
          </p:sp>
          <p:sp>
            <p:nvSpPr>
              <p:cNvPr id="13320" name="AutoShape 8"/>
              <p:cNvSpPr>
                <a:spLocks noChangeArrowheads="1"/>
              </p:cNvSpPr>
              <p:nvPr/>
            </p:nvSpPr>
            <p:spPr bwMode="auto">
              <a:xfrm>
                <a:off x="1728" y="1729"/>
                <a:ext cx="2305" cy="786"/>
              </a:xfrm>
              <a:prstGeom prst="roundRect">
                <a:avLst>
                  <a:gd name="adj" fmla="val 12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lnSpc>
                    <a:spcPct val="95000"/>
                  </a:lnSpc>
                  <a:buClr>
                    <a:srgbClr val="000000"/>
                  </a:buClr>
                  <a:buSzPct val="100000"/>
                  <a:buFont typeface="Times New Roman" panose="02020603050405020304" pitchFamily="18" charset="0"/>
                  <a:buNone/>
                </a:pPr>
                <a:r>
                  <a:rPr lang="en-GB" altLang="en-US" sz="4000">
                    <a:solidFill>
                      <a:srgbClr val="000000"/>
                    </a:solidFill>
                  </a:rPr>
                  <a:t>Correlation</a:t>
                </a:r>
              </a:p>
            </p:txBody>
          </p:sp>
        </p:grpSp>
        <p:grpSp>
          <p:nvGrpSpPr>
            <p:cNvPr id="13321" name="Group 9"/>
            <p:cNvGrpSpPr>
              <a:grpSpLocks/>
            </p:cNvGrpSpPr>
            <p:nvPr/>
          </p:nvGrpSpPr>
          <p:grpSpPr bwMode="auto">
            <a:xfrm>
              <a:off x="288" y="3005"/>
              <a:ext cx="2392" cy="883"/>
              <a:chOff x="288" y="3005"/>
              <a:chExt cx="2392" cy="883"/>
            </a:xfrm>
          </p:grpSpPr>
          <p:sp>
            <p:nvSpPr>
              <p:cNvPr id="13322" name="AutoShape 10"/>
              <p:cNvSpPr>
                <a:spLocks noChangeArrowheads="1"/>
              </p:cNvSpPr>
              <p:nvPr/>
            </p:nvSpPr>
            <p:spPr bwMode="auto">
              <a:xfrm>
                <a:off x="288" y="3005"/>
                <a:ext cx="2393" cy="884"/>
              </a:xfrm>
              <a:prstGeom prst="roundRect">
                <a:avLst>
                  <a:gd name="adj" fmla="val 5426"/>
                </a:avLst>
              </a:prstGeom>
              <a:solidFill>
                <a:srgbClr val="C9DDF1"/>
              </a:solidFill>
              <a:ln w="9360">
                <a:solidFill>
                  <a:srgbClr val="5B5249"/>
                </a:solidFill>
                <a:round/>
                <a:headEnd/>
                <a:tailEnd/>
              </a:ln>
            </p:spPr>
            <p:txBody>
              <a:bodyPr wrap="none" anchor="ctr"/>
              <a:lstStyle/>
              <a:p>
                <a:endParaRPr lang="en-US"/>
              </a:p>
            </p:txBody>
          </p:sp>
          <p:sp>
            <p:nvSpPr>
              <p:cNvPr id="13323" name="AutoShape 11"/>
              <p:cNvSpPr>
                <a:spLocks noChangeArrowheads="1"/>
              </p:cNvSpPr>
              <p:nvPr/>
            </p:nvSpPr>
            <p:spPr bwMode="auto">
              <a:xfrm>
                <a:off x="332" y="3053"/>
                <a:ext cx="2305" cy="786"/>
              </a:xfrm>
              <a:prstGeom prst="roundRect">
                <a:avLst>
                  <a:gd name="adj" fmla="val 12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lnSpc>
                    <a:spcPct val="95000"/>
                  </a:lnSpc>
                  <a:buClr>
                    <a:srgbClr val="000000"/>
                  </a:buClr>
                  <a:buSzPct val="100000"/>
                  <a:buFont typeface="Times New Roman" panose="02020603050405020304" pitchFamily="18" charset="0"/>
                  <a:buNone/>
                </a:pPr>
                <a:r>
                  <a:rPr lang="en-GB" altLang="en-US" sz="3300">
                    <a:solidFill>
                      <a:srgbClr val="000000"/>
                    </a:solidFill>
                  </a:rPr>
                  <a:t>LINEAR</a:t>
                </a:r>
              </a:p>
            </p:txBody>
          </p:sp>
        </p:grpSp>
        <p:grpSp>
          <p:nvGrpSpPr>
            <p:cNvPr id="13324" name="Group 12"/>
            <p:cNvGrpSpPr>
              <a:grpSpLocks/>
            </p:cNvGrpSpPr>
            <p:nvPr/>
          </p:nvGrpSpPr>
          <p:grpSpPr bwMode="auto">
            <a:xfrm>
              <a:off x="3079" y="3005"/>
              <a:ext cx="2392" cy="883"/>
              <a:chOff x="3079" y="3005"/>
              <a:chExt cx="2392" cy="883"/>
            </a:xfrm>
          </p:grpSpPr>
          <p:sp>
            <p:nvSpPr>
              <p:cNvPr id="13325" name="AutoShape 13"/>
              <p:cNvSpPr>
                <a:spLocks noChangeArrowheads="1"/>
              </p:cNvSpPr>
              <p:nvPr/>
            </p:nvSpPr>
            <p:spPr bwMode="auto">
              <a:xfrm>
                <a:off x="3079" y="3005"/>
                <a:ext cx="2393" cy="884"/>
              </a:xfrm>
              <a:prstGeom prst="roundRect">
                <a:avLst>
                  <a:gd name="adj" fmla="val 5426"/>
                </a:avLst>
              </a:prstGeom>
              <a:solidFill>
                <a:srgbClr val="C9DDF1"/>
              </a:solidFill>
              <a:ln w="9360">
                <a:solidFill>
                  <a:srgbClr val="5B5249"/>
                </a:solidFill>
                <a:round/>
                <a:headEnd/>
                <a:tailEnd/>
              </a:ln>
            </p:spPr>
            <p:txBody>
              <a:bodyPr wrap="none" anchor="ctr"/>
              <a:lstStyle/>
              <a:p>
                <a:endParaRPr lang="en-US"/>
              </a:p>
            </p:txBody>
          </p:sp>
          <p:sp>
            <p:nvSpPr>
              <p:cNvPr id="13326" name="AutoShape 14"/>
              <p:cNvSpPr>
                <a:spLocks noChangeArrowheads="1"/>
              </p:cNvSpPr>
              <p:nvPr/>
            </p:nvSpPr>
            <p:spPr bwMode="auto">
              <a:xfrm>
                <a:off x="3123" y="3053"/>
                <a:ext cx="2305" cy="786"/>
              </a:xfrm>
              <a:prstGeom prst="roundRect">
                <a:avLst>
                  <a:gd name="adj" fmla="val 125"/>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lIns="0" tIns="0" rIns="0" bIns="0" anchor="ctr" anchorCtr="1"/>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eaLnBrk="1" hangingPunct="1">
                  <a:lnSpc>
                    <a:spcPct val="95000"/>
                  </a:lnSpc>
                  <a:buClr>
                    <a:srgbClr val="000000"/>
                  </a:buClr>
                  <a:buSzPct val="100000"/>
                  <a:buFont typeface="Times New Roman" panose="02020603050405020304" pitchFamily="18" charset="0"/>
                  <a:buNone/>
                </a:pPr>
                <a:r>
                  <a:rPr lang="en-GB" altLang="en-US" sz="3300">
                    <a:solidFill>
                      <a:srgbClr val="000000"/>
                    </a:solidFill>
                  </a:rPr>
                  <a:t>NON LINEAR</a:t>
                </a:r>
              </a:p>
            </p:txBody>
          </p:sp>
        </p:grpSp>
      </p:grpSp>
    </p:spTree>
    <p:extLst>
      <p:ext uri="{BB962C8B-B14F-4D97-AF65-F5344CB8AC3E}">
        <p14:creationId xmlns:p14="http://schemas.microsoft.com/office/powerpoint/2010/main" val="2186243872"/>
      </p:ext>
    </p:extLst>
  </p:cSld>
  <p:clrMapOvr>
    <a:masterClrMapping/>
  </p:clrMapOvr>
  <p:transition spd="med"/>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1"/>
          <p:cNvSpPr>
            <a:spLocks noGrp="1" noChangeArrowheads="1"/>
          </p:cNvSpPr>
          <p:nvPr>
            <p:ph type="title"/>
          </p:nvPr>
        </p:nvSpPr>
        <p:spPr>
          <a:xfrm>
            <a:off x="2209800" y="838200"/>
            <a:ext cx="8153400" cy="685800"/>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b="1"/>
              <a:t>     Types of Correlation Type III</a:t>
            </a:r>
          </a:p>
        </p:txBody>
      </p:sp>
      <p:sp>
        <p:nvSpPr>
          <p:cNvPr id="14338" name="Rectangle 2"/>
          <p:cNvSpPr>
            <a:spLocks noGrp="1" noChangeArrowheads="1"/>
          </p:cNvSpPr>
          <p:nvPr>
            <p:ph type="body" idx="1"/>
          </p:nvPr>
        </p:nvSpPr>
        <p:spPr>
          <a:xfrm>
            <a:off x="1905000" y="1905000"/>
            <a:ext cx="8458200" cy="4724400"/>
          </a:xfrm>
          <a:ln/>
        </p:spPr>
        <p:txBody>
          <a:bodyPr/>
          <a:lstStyle/>
          <a:p>
            <a:pPr>
              <a:lnSpc>
                <a:spcPct val="80000"/>
              </a:lnSpc>
              <a:spcBef>
                <a:spcPts val="7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Linear correlation:</a:t>
            </a:r>
            <a:r>
              <a:rPr lang="en-GB" altLang="en-US">
                <a:solidFill>
                  <a:srgbClr val="000000"/>
                </a:solidFill>
              </a:rPr>
              <a:t> Correlation is said to be linear when the amount of change in one variable tends to bear a constant ratio to the amount of change in the other. The graph of the variables having a linear relationship will form a straight line.</a:t>
            </a:r>
          </a:p>
          <a:p>
            <a:pPr>
              <a:lnSpc>
                <a:spcPct val="80000"/>
              </a:lnSpc>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         Ex  X = 1,   2,   3,   4,   5,   6,   7,   8,  </a:t>
            </a:r>
          </a:p>
          <a:p>
            <a:pPr>
              <a:lnSpc>
                <a:spcPct val="80000"/>
              </a:lnSpc>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               Y = 5,   7,   9,  11, 13, 15, 17, 19, </a:t>
            </a:r>
          </a:p>
          <a:p>
            <a:pPr>
              <a:lnSpc>
                <a:spcPct val="80000"/>
              </a:lnSpc>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               Y = 3 + 2x</a:t>
            </a:r>
          </a:p>
          <a:p>
            <a:pPr>
              <a:lnSpc>
                <a:spcPct val="80000"/>
              </a:lnSpc>
              <a:spcBef>
                <a:spcPts val="7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Non Linear correlation:</a:t>
            </a:r>
            <a:r>
              <a:rPr lang="en-GB" altLang="en-US">
                <a:solidFill>
                  <a:srgbClr val="000000"/>
                </a:solidFill>
              </a:rPr>
              <a:t> The correlation would be non linear if the amount of change in one variable does not bear a constant ratio to the amount of change in the other variable. </a:t>
            </a:r>
          </a:p>
        </p:txBody>
      </p:sp>
    </p:spTree>
    <p:extLst>
      <p:ext uri="{BB962C8B-B14F-4D97-AF65-F5344CB8AC3E}">
        <p14:creationId xmlns:p14="http://schemas.microsoft.com/office/powerpoint/2010/main" val="1203312888"/>
      </p:ext>
    </p:extLst>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xfrm>
            <a:off x="1981200" y="838200"/>
            <a:ext cx="8229600" cy="838200"/>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t>Methods of Studying Correlation</a:t>
            </a:r>
          </a:p>
        </p:txBody>
      </p:sp>
      <p:sp>
        <p:nvSpPr>
          <p:cNvPr id="15362" name="Rectangle 2"/>
          <p:cNvSpPr>
            <a:spLocks noGrp="1" noChangeArrowheads="1"/>
          </p:cNvSpPr>
          <p:nvPr>
            <p:ph type="body" idx="1"/>
          </p:nvPr>
        </p:nvSpPr>
        <p:spPr>
          <a:xfrm>
            <a:off x="1981200" y="2133600"/>
            <a:ext cx="8458200" cy="4267200"/>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a:solidFill>
                  <a:srgbClr val="000000"/>
                </a:solidFill>
              </a:rPr>
              <a:t>Scatter Diagram Method</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a:solidFill>
                  <a:srgbClr val="000000"/>
                </a:solidFill>
              </a:rPr>
              <a:t>Graphic Method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a:solidFill>
                  <a:srgbClr val="000000"/>
                </a:solidFill>
              </a:rPr>
              <a:t>Karl Pearson’s Coefficient of Correlation</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a:solidFill>
                  <a:srgbClr val="000000"/>
                </a:solidFill>
              </a:rPr>
              <a:t>Method of Least Squares</a:t>
            </a:r>
          </a:p>
        </p:txBody>
      </p:sp>
    </p:spTree>
    <p:extLst>
      <p:ext uri="{BB962C8B-B14F-4D97-AF65-F5344CB8AC3E}">
        <p14:creationId xmlns:p14="http://schemas.microsoft.com/office/powerpoint/2010/main" val="877146111"/>
      </p:ext>
    </p:extLst>
  </p:cSld>
  <p:clrMapOvr>
    <a:masterClrMapping/>
  </p:clrMapOvr>
  <p:transition spd="med"/>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1" y="230188"/>
            <a:ext cx="7883525" cy="1014412"/>
          </a:xfrm>
        </p:spPr>
        <p:txBody>
          <a:bodyPr rtlCol="0">
            <a:normAutofit/>
          </a:bodyPr>
          <a:lstStyle/>
          <a:p>
            <a:pPr>
              <a:defRPr/>
            </a:pPr>
            <a:r>
              <a:rPr lang="en-IN" sz="2400" b="1" dirty="0">
                <a:latin typeface="Times New Roman" panose="02020603050405020304" pitchFamily="18" charset="0"/>
                <a:ea typeface="Cambria" panose="02040503050406030204" pitchFamily="18" charset="0"/>
                <a:cs typeface="Times New Roman" panose="02020603050405020304" pitchFamily="18" charset="0"/>
              </a:rPr>
              <a:t>Statistics for Data Science </a:t>
            </a:r>
            <a:r>
              <a:rPr lang="en-IN" sz="2399"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IN" sz="2399" b="1" dirty="0">
                <a:latin typeface="Times New Roman" panose="02020603050405020304" pitchFamily="18" charset="0"/>
                <a:ea typeface="Cambria" panose="02040503050406030204" pitchFamily="18" charset="0"/>
                <a:cs typeface="Times New Roman" panose="02020603050405020304" pitchFamily="18" charset="0"/>
              </a:rPr>
              <a:t>Course Objectives</a:t>
            </a:r>
          </a:p>
        </p:txBody>
      </p:sp>
      <p:sp>
        <p:nvSpPr>
          <p:cNvPr id="20483" name="Slide Number Placeholder 8"/>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FE1C20E-C2E6-4D03-AF46-77BE991C1876}" type="slidenum">
              <a:rPr lang="en-US" altLang="en-US">
                <a:solidFill>
                  <a:srgbClr val="898989"/>
                </a:solidFill>
              </a:rPr>
              <a:pPr/>
              <a:t>2</a:t>
            </a:fld>
            <a:endParaRPr lang="en-US" altLang="en-US">
              <a:solidFill>
                <a:srgbClr val="898989"/>
              </a:solidFill>
            </a:endParaRPr>
          </a:p>
        </p:txBody>
      </p:sp>
      <p:sp>
        <p:nvSpPr>
          <p:cNvPr id="4" name="Rectangle 3"/>
          <p:cNvSpPr/>
          <p:nvPr/>
        </p:nvSpPr>
        <p:spPr>
          <a:xfrm>
            <a:off x="1677987" y="1244600"/>
            <a:ext cx="8304213" cy="4403725"/>
          </a:xfrm>
          <a:prstGeom prst="rect">
            <a:avLst/>
          </a:prstGeom>
        </p:spPr>
        <p:txBody>
          <a:bodyPr>
            <a:spAutoFit/>
          </a:bodyPr>
          <a:lstStyle/>
          <a:p>
            <a:pPr algn="just">
              <a:spcAft>
                <a:spcPts val="902"/>
              </a:spcAft>
              <a:defRPr/>
            </a:pPr>
            <a:r>
              <a:rPr lang="en-US" b="1" dirty="0">
                <a:solidFill>
                  <a:prstClr val="black"/>
                </a:solidFill>
                <a:latin typeface="Times New Roman" panose="02020603050405020304" pitchFamily="18" charset="0"/>
                <a:cs typeface="Times New Roman" panose="02020603050405020304" pitchFamily="18" charset="0"/>
              </a:rPr>
              <a:t>COURSE OBJECTIVES</a:t>
            </a:r>
            <a:endParaRPr lang="en-US" b="1" i="1" dirty="0">
              <a:solidFill>
                <a:prstClr val="black"/>
              </a:solidFill>
              <a:latin typeface="Times New Roman" panose="02020603050405020304" pitchFamily="18" charset="0"/>
              <a:cs typeface="Times New Roman" panose="02020603050405020304" pitchFamily="18" charset="0"/>
            </a:endParaRPr>
          </a:p>
          <a:p>
            <a:pPr algn="just">
              <a:spcAft>
                <a:spcPts val="902"/>
              </a:spcAft>
              <a:defRPr/>
            </a:pPr>
            <a:r>
              <a:rPr lang="en-US" sz="2100" b="1" dirty="0">
                <a:solidFill>
                  <a:prstClr val="black"/>
                </a:solidFill>
                <a:latin typeface="Times New Roman" panose="02020603050405020304" pitchFamily="18" charset="0"/>
                <a:cs typeface="Times New Roman" panose="02020603050405020304" pitchFamily="18" charset="0"/>
              </a:rPr>
              <a:t>The Course aims to:</a:t>
            </a:r>
          </a:p>
          <a:p>
            <a:pPr marL="342900" indent="-342900" algn="just">
              <a:lnSpc>
                <a:spcPct val="114000"/>
              </a:lnSpc>
              <a:buFont typeface="+mj-lt"/>
              <a:buAutoNum type="arabicPeriod"/>
              <a:defRPr/>
            </a:pPr>
            <a:r>
              <a:rPr lang="en-US" dirty="0">
                <a:latin typeface="Times New Roman" panose="02020603050405020304" pitchFamily="18" charset="0"/>
                <a:cs typeface="Times New Roman" panose="02020603050405020304" pitchFamily="18" charset="0"/>
              </a:rPr>
              <a:t>To equip students with the skills to summarize and interpret data using descriptive statistics and visualization techniques.</a:t>
            </a:r>
          </a:p>
          <a:p>
            <a:pPr marL="342900" indent="-342900" algn="just">
              <a:lnSpc>
                <a:spcPct val="114000"/>
              </a:lnSpc>
              <a:buFont typeface="+mj-lt"/>
              <a:buAutoNum type="arabicPeriod"/>
              <a:defRPr/>
            </a:pPr>
            <a:r>
              <a:rPr lang="en-US" dirty="0">
                <a:latin typeface="Times New Roman" panose="02020603050405020304" pitchFamily="18" charset="0"/>
                <a:cs typeface="Times New Roman" panose="02020603050405020304" pitchFamily="18" charset="0"/>
              </a:rPr>
              <a:t>To develop a foundational understanding of probability and its applications in data science.</a:t>
            </a:r>
          </a:p>
          <a:p>
            <a:pPr marL="342900" indent="-342900" algn="just">
              <a:lnSpc>
                <a:spcPct val="114000"/>
              </a:lnSpc>
              <a:buFont typeface="+mj-lt"/>
              <a:buAutoNum type="arabicPeriod"/>
              <a:defRPr/>
            </a:pPr>
            <a:r>
              <a:rPr lang="en-US" dirty="0">
                <a:latin typeface="Times New Roman" panose="02020603050405020304" pitchFamily="18" charset="0"/>
                <a:cs typeface="Times New Roman" panose="02020603050405020304" pitchFamily="18" charset="0"/>
              </a:rPr>
              <a:t>To enable students to perform hypothesis testing and construct confidence intervals for statistical inference.</a:t>
            </a:r>
          </a:p>
          <a:p>
            <a:pPr marL="342900" indent="-342900" algn="just">
              <a:lnSpc>
                <a:spcPct val="114000"/>
              </a:lnSpc>
              <a:buFont typeface="+mj-lt"/>
              <a:buAutoNum type="arabicPeriod"/>
              <a:defRPr/>
            </a:pPr>
            <a:r>
              <a:rPr lang="en-US" dirty="0">
                <a:latin typeface="Times New Roman" panose="02020603050405020304" pitchFamily="18" charset="0"/>
                <a:cs typeface="Times New Roman" panose="02020603050405020304" pitchFamily="18" charset="0"/>
              </a:rPr>
              <a:t>To teach students how to build and assess linear and logistic regression models for predictive analysis.</a:t>
            </a:r>
          </a:p>
          <a:p>
            <a:pPr marL="342900" indent="-342900" algn="just">
              <a:lnSpc>
                <a:spcPct val="114000"/>
              </a:lnSpc>
              <a:buFont typeface="+mj-lt"/>
              <a:buAutoNum type="arabicPeriod"/>
              <a:defRPr/>
            </a:pPr>
            <a:r>
              <a:rPr lang="en-US" dirty="0">
                <a:latin typeface="Times New Roman" panose="02020603050405020304" pitchFamily="18" charset="0"/>
                <a:cs typeface="Times New Roman" panose="02020603050405020304" pitchFamily="18" charset="0"/>
              </a:rPr>
              <a:t>To provide hands-on experience with statistical software for data manipulation, analysis, and visualization.</a:t>
            </a:r>
          </a:p>
          <a:p>
            <a:pPr algn="just">
              <a:spcAft>
                <a:spcPts val="902"/>
              </a:spcAft>
              <a:defRPr/>
            </a:pPr>
            <a:endParaRPr lang="en-US" sz="2100" dirty="0">
              <a:solidFill>
                <a:prstClr val="black"/>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7437740"/>
      </p:ext>
    </p:extLst>
  </p:cSld>
  <p:clrMapOvr>
    <a:masterClrMapping/>
  </p:clrMapOvr>
  <p:transition spd="slow"/>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1"/>
          <p:cNvSpPr>
            <a:spLocks noGrp="1" noChangeArrowheads="1"/>
          </p:cNvSpPr>
          <p:nvPr>
            <p:ph type="title"/>
          </p:nvPr>
        </p:nvSpPr>
        <p:spPr>
          <a:xfrm>
            <a:off x="1981200" y="838200"/>
            <a:ext cx="8229600" cy="914400"/>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t>Scatter Diagram Method</a:t>
            </a:r>
          </a:p>
        </p:txBody>
      </p:sp>
      <p:sp>
        <p:nvSpPr>
          <p:cNvPr id="16386" name="Rectangle 2"/>
          <p:cNvSpPr>
            <a:spLocks noGrp="1" noChangeArrowheads="1"/>
          </p:cNvSpPr>
          <p:nvPr>
            <p:ph type="body" idx="1"/>
          </p:nvPr>
        </p:nvSpPr>
        <p:spPr>
          <a:xfrm>
            <a:off x="2057400" y="2725738"/>
            <a:ext cx="8305800" cy="3490912"/>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600">
                <a:solidFill>
                  <a:srgbClr val="000000"/>
                </a:solidFill>
              </a:rPr>
              <a:t>Scatter Diagram is  a graph of observed plotted points where each points represents the values of  X &amp; Y  as a coordinate. It portrays the relationship between these two variables graphically. </a:t>
            </a:r>
            <a:endParaRPr lang="en-GB" altLang="en-US" sz="3600" b="1">
              <a:solidFill>
                <a:srgbClr val="000000"/>
              </a:solidFill>
            </a:endParaRPr>
          </a:p>
        </p:txBody>
      </p:sp>
    </p:spTree>
    <p:extLst>
      <p:ext uri="{BB962C8B-B14F-4D97-AF65-F5344CB8AC3E}">
        <p14:creationId xmlns:p14="http://schemas.microsoft.com/office/powerpoint/2010/main" val="1394604866"/>
      </p:ext>
    </p:extLst>
  </p:cSld>
  <p:clrMapOvr>
    <a:masterClrMapping/>
  </p:clrMapOvr>
  <p:transition spd="med"/>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1"/>
          <p:cNvSpPr>
            <a:spLocks noGrp="1" noChangeArrowheads="1"/>
          </p:cNvSpPr>
          <p:nvPr>
            <p:ph type="title"/>
          </p:nvPr>
        </p:nvSpPr>
        <p:spPr>
          <a:xfrm>
            <a:off x="2624138" y="990600"/>
            <a:ext cx="6958012" cy="457200"/>
          </a:xfrm>
          <a:ln/>
        </p:spPr>
        <p:txBody>
          <a:bodyPr vert="horz" lIns="92160" tIns="46080" rIns="92160" bIns="46080" rtlCol="0" anchor="ctr">
            <a:normAutofit fontScale="90000"/>
          </a:bodyPr>
          <a:lstStyle/>
          <a:p>
            <a:pPr>
              <a:lnSpc>
                <a:spcPct val="95000"/>
              </a:lnSpc>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b="1"/>
              <a:t>A perfect positive  correlation</a:t>
            </a:r>
          </a:p>
        </p:txBody>
      </p:sp>
      <p:grpSp>
        <p:nvGrpSpPr>
          <p:cNvPr id="17410" name="Group 2"/>
          <p:cNvGrpSpPr>
            <a:grpSpLocks/>
          </p:cNvGrpSpPr>
          <p:nvPr/>
        </p:nvGrpSpPr>
        <p:grpSpPr bwMode="auto">
          <a:xfrm>
            <a:off x="2743200" y="1752600"/>
            <a:ext cx="7118350" cy="3797300"/>
            <a:chOff x="768" y="1104"/>
            <a:chExt cx="4484" cy="2392"/>
          </a:xfrm>
        </p:grpSpPr>
        <p:sp>
          <p:nvSpPr>
            <p:cNvPr id="17411" name="Line 3"/>
            <p:cNvSpPr>
              <a:spLocks noChangeShapeType="1"/>
            </p:cNvSpPr>
            <p:nvPr/>
          </p:nvSpPr>
          <p:spPr bwMode="auto">
            <a:xfrm>
              <a:off x="1210" y="1354"/>
              <a:ext cx="1" cy="2016"/>
            </a:xfrm>
            <a:prstGeom prst="line">
              <a:avLst/>
            </a:prstGeom>
            <a:noFill/>
            <a:ln w="76320">
              <a:solidFill>
                <a:srgbClr val="5B524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2" name="Line 4"/>
            <p:cNvSpPr>
              <a:spLocks noChangeShapeType="1"/>
            </p:cNvSpPr>
            <p:nvPr/>
          </p:nvSpPr>
          <p:spPr bwMode="auto">
            <a:xfrm>
              <a:off x="1210" y="3370"/>
              <a:ext cx="3408" cy="1"/>
            </a:xfrm>
            <a:prstGeom prst="line">
              <a:avLst/>
            </a:prstGeom>
            <a:noFill/>
            <a:ln w="76320">
              <a:solidFill>
                <a:srgbClr val="5B524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7413" name="AutoShape 5"/>
            <p:cNvSpPr>
              <a:spLocks noChangeArrowheads="1"/>
            </p:cNvSpPr>
            <p:nvPr/>
          </p:nvSpPr>
          <p:spPr bwMode="auto">
            <a:xfrm>
              <a:off x="4608" y="3216"/>
              <a:ext cx="644" cy="28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5000"/>
                </a:lnSpc>
                <a:buClr>
                  <a:srgbClr val="000000"/>
                </a:buClr>
                <a:buSzPct val="100000"/>
                <a:buFont typeface="Times New Roman" panose="02020603050405020304" pitchFamily="18" charset="0"/>
                <a:buNone/>
              </a:pPr>
              <a:r>
                <a:rPr lang="en-GB" altLang="en-US">
                  <a:solidFill>
                    <a:srgbClr val="000000"/>
                  </a:solidFill>
                </a:rPr>
                <a:t>Height</a:t>
              </a:r>
            </a:p>
          </p:txBody>
        </p:sp>
        <p:grpSp>
          <p:nvGrpSpPr>
            <p:cNvPr id="17414" name="Group 6"/>
            <p:cNvGrpSpPr>
              <a:grpSpLocks/>
            </p:cNvGrpSpPr>
            <p:nvPr/>
          </p:nvGrpSpPr>
          <p:grpSpPr bwMode="auto">
            <a:xfrm>
              <a:off x="768" y="1104"/>
              <a:ext cx="713" cy="288"/>
              <a:chOff x="768" y="1104"/>
              <a:chExt cx="713" cy="288"/>
            </a:xfrm>
          </p:grpSpPr>
          <p:sp>
            <p:nvSpPr>
              <p:cNvPr id="17415" name="AutoShape 7"/>
              <p:cNvSpPr>
                <a:spLocks noChangeArrowheads="1"/>
              </p:cNvSpPr>
              <p:nvPr/>
            </p:nvSpPr>
            <p:spPr bwMode="auto">
              <a:xfrm>
                <a:off x="768" y="1104"/>
                <a:ext cx="713" cy="288"/>
              </a:xfrm>
              <a:prstGeom prst="roundRect">
                <a:avLst>
                  <a:gd name="adj" fmla="val 347"/>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7416" name="AutoShape 8"/>
              <p:cNvSpPr>
                <a:spLocks noChangeArrowheads="1"/>
              </p:cNvSpPr>
              <p:nvPr/>
            </p:nvSpPr>
            <p:spPr bwMode="auto">
              <a:xfrm>
                <a:off x="768" y="1104"/>
                <a:ext cx="671" cy="280"/>
              </a:xfrm>
              <a:prstGeom prst="roundRect">
                <a:avLst>
                  <a:gd name="adj" fmla="val 347"/>
                </a:avLst>
              </a:pr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5000"/>
                  </a:lnSpc>
                  <a:buClr>
                    <a:srgbClr val="000000"/>
                  </a:buClr>
                  <a:buSzPct val="100000"/>
                  <a:buFont typeface="Times New Roman" panose="02020603050405020304" pitchFamily="18" charset="0"/>
                  <a:buNone/>
                </a:pPr>
                <a:r>
                  <a:rPr lang="en-GB" altLang="en-US">
                    <a:solidFill>
                      <a:srgbClr val="000000"/>
                    </a:solidFill>
                  </a:rPr>
                  <a:t>Weight</a:t>
                </a:r>
              </a:p>
            </p:txBody>
          </p:sp>
        </p:grpSp>
        <p:sp>
          <p:nvSpPr>
            <p:cNvPr id="17417" name="Line 9"/>
            <p:cNvSpPr>
              <a:spLocks noChangeShapeType="1"/>
            </p:cNvSpPr>
            <p:nvPr/>
          </p:nvSpPr>
          <p:spPr bwMode="auto">
            <a:xfrm flipV="1">
              <a:off x="1306" y="1401"/>
              <a:ext cx="3072" cy="1586"/>
            </a:xfrm>
            <a:prstGeom prst="line">
              <a:avLst/>
            </a:prstGeom>
            <a:noFill/>
            <a:ln w="50760">
              <a:solidFill>
                <a:srgbClr val="5B5249"/>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17418" name="Group 10"/>
          <p:cNvGrpSpPr>
            <a:grpSpLocks/>
          </p:cNvGrpSpPr>
          <p:nvPr/>
        </p:nvGrpSpPr>
        <p:grpSpPr bwMode="auto">
          <a:xfrm>
            <a:off x="2286001" y="2971801"/>
            <a:ext cx="4405313" cy="3194051"/>
            <a:chOff x="480" y="1872"/>
            <a:chExt cx="2775" cy="2012"/>
          </a:xfrm>
        </p:grpSpPr>
        <p:sp>
          <p:nvSpPr>
            <p:cNvPr id="17419" name="Line 11"/>
            <p:cNvSpPr>
              <a:spLocks noChangeShapeType="1"/>
            </p:cNvSpPr>
            <p:nvPr/>
          </p:nvSpPr>
          <p:spPr bwMode="auto">
            <a:xfrm>
              <a:off x="1183" y="2122"/>
              <a:ext cx="1728" cy="1"/>
            </a:xfrm>
            <a:prstGeom prst="line">
              <a:avLst/>
            </a:prstGeom>
            <a:noFill/>
            <a:ln w="12600">
              <a:solidFill>
                <a:srgbClr val="5B524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7420" name="Line 12"/>
            <p:cNvSpPr>
              <a:spLocks noChangeShapeType="1"/>
            </p:cNvSpPr>
            <p:nvPr/>
          </p:nvSpPr>
          <p:spPr bwMode="auto">
            <a:xfrm>
              <a:off x="2911" y="2122"/>
              <a:ext cx="1" cy="1248"/>
            </a:xfrm>
            <a:prstGeom prst="line">
              <a:avLst/>
            </a:prstGeom>
            <a:noFill/>
            <a:ln w="12600">
              <a:solidFill>
                <a:srgbClr val="5B524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7421" name="Group 13"/>
            <p:cNvGrpSpPr>
              <a:grpSpLocks/>
            </p:cNvGrpSpPr>
            <p:nvPr/>
          </p:nvGrpSpPr>
          <p:grpSpPr bwMode="auto">
            <a:xfrm>
              <a:off x="2611" y="3360"/>
              <a:ext cx="644" cy="524"/>
              <a:chOff x="2611" y="3360"/>
              <a:chExt cx="644" cy="524"/>
            </a:xfrm>
          </p:grpSpPr>
          <p:sp>
            <p:nvSpPr>
              <p:cNvPr id="17422" name="AutoShape 14"/>
              <p:cNvSpPr>
                <a:spLocks noChangeArrowheads="1"/>
              </p:cNvSpPr>
              <p:nvPr/>
            </p:nvSpPr>
            <p:spPr bwMode="auto">
              <a:xfrm>
                <a:off x="2611" y="3360"/>
                <a:ext cx="644" cy="524"/>
              </a:xfrm>
              <a:prstGeom prst="roundRect">
                <a:avLst>
                  <a:gd name="adj" fmla="val 190"/>
                </a:avLst>
              </a:prstGeom>
              <a:noFill/>
              <a:ln w="9360">
                <a:solidFill>
                  <a:srgbClr val="000000"/>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17423" name="AutoShape 15"/>
              <p:cNvSpPr>
                <a:spLocks noChangeArrowheads="1"/>
              </p:cNvSpPr>
              <p:nvPr/>
            </p:nvSpPr>
            <p:spPr bwMode="auto">
              <a:xfrm>
                <a:off x="2611" y="3360"/>
                <a:ext cx="644" cy="501"/>
              </a:xfrm>
              <a:prstGeom prst="roundRect">
                <a:avLst>
                  <a:gd name="adj" fmla="val 19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5000"/>
                  </a:lnSpc>
                  <a:buClr>
                    <a:srgbClr val="000000"/>
                  </a:buClr>
                  <a:buSzPct val="100000"/>
                  <a:buFont typeface="Times New Roman" panose="02020603050405020304" pitchFamily="18" charset="0"/>
                  <a:buNone/>
                </a:pPr>
                <a:r>
                  <a:rPr lang="en-GB" altLang="en-US">
                    <a:solidFill>
                      <a:srgbClr val="000000"/>
                    </a:solidFill>
                  </a:rPr>
                  <a:t>Height</a:t>
                </a:r>
                <a:br>
                  <a:rPr lang="en-GB" altLang="en-US">
                    <a:solidFill>
                      <a:srgbClr val="000000"/>
                    </a:solidFill>
                  </a:rPr>
                </a:br>
                <a:r>
                  <a:rPr lang="en-GB" altLang="en-US">
                    <a:solidFill>
                      <a:srgbClr val="000000"/>
                    </a:solidFill>
                  </a:rPr>
                  <a:t>of A</a:t>
                </a:r>
              </a:p>
            </p:txBody>
          </p:sp>
        </p:grpSp>
        <p:sp>
          <p:nvSpPr>
            <p:cNvPr id="17424" name="AutoShape 16"/>
            <p:cNvSpPr>
              <a:spLocks noChangeArrowheads="1"/>
            </p:cNvSpPr>
            <p:nvPr/>
          </p:nvSpPr>
          <p:spPr bwMode="auto">
            <a:xfrm>
              <a:off x="480" y="1872"/>
              <a:ext cx="681" cy="518"/>
            </a:xfrm>
            <a:prstGeom prst="roundRect">
              <a:avLst>
                <a:gd name="adj" fmla="val 19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5000"/>
                </a:lnSpc>
                <a:buClr>
                  <a:srgbClr val="000000"/>
                </a:buClr>
                <a:buSzPct val="100000"/>
                <a:buFont typeface="Times New Roman" panose="02020603050405020304" pitchFamily="18" charset="0"/>
                <a:buNone/>
              </a:pPr>
              <a:r>
                <a:rPr lang="en-GB" altLang="en-US">
                  <a:solidFill>
                    <a:srgbClr val="000000"/>
                  </a:solidFill>
                </a:rPr>
                <a:t>Weight</a:t>
              </a:r>
              <a:br>
                <a:rPr lang="en-GB" altLang="en-US">
                  <a:solidFill>
                    <a:srgbClr val="000000"/>
                  </a:solidFill>
                </a:rPr>
              </a:br>
              <a:r>
                <a:rPr lang="en-GB" altLang="en-US">
                  <a:solidFill>
                    <a:srgbClr val="000000"/>
                  </a:solidFill>
                </a:rPr>
                <a:t>of A</a:t>
              </a:r>
            </a:p>
          </p:txBody>
        </p:sp>
      </p:grpSp>
      <p:grpSp>
        <p:nvGrpSpPr>
          <p:cNvPr id="17425" name="Group 17"/>
          <p:cNvGrpSpPr>
            <a:grpSpLocks/>
          </p:cNvGrpSpPr>
          <p:nvPr/>
        </p:nvGrpSpPr>
        <p:grpSpPr bwMode="auto">
          <a:xfrm>
            <a:off x="2362201" y="2133600"/>
            <a:ext cx="5922963" cy="4021138"/>
            <a:chOff x="528" y="1344"/>
            <a:chExt cx="3731" cy="2533"/>
          </a:xfrm>
        </p:grpSpPr>
        <p:sp>
          <p:nvSpPr>
            <p:cNvPr id="17426" name="Line 18"/>
            <p:cNvSpPr>
              <a:spLocks noChangeShapeType="1"/>
            </p:cNvSpPr>
            <p:nvPr/>
          </p:nvSpPr>
          <p:spPr bwMode="auto">
            <a:xfrm>
              <a:off x="1231" y="1642"/>
              <a:ext cx="2688" cy="1"/>
            </a:xfrm>
            <a:prstGeom prst="line">
              <a:avLst/>
            </a:prstGeom>
            <a:noFill/>
            <a:ln w="12600">
              <a:solidFill>
                <a:srgbClr val="5B524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7427" name="Line 19"/>
            <p:cNvSpPr>
              <a:spLocks noChangeShapeType="1"/>
            </p:cNvSpPr>
            <p:nvPr/>
          </p:nvSpPr>
          <p:spPr bwMode="auto">
            <a:xfrm>
              <a:off x="3919" y="1642"/>
              <a:ext cx="1" cy="1680"/>
            </a:xfrm>
            <a:prstGeom prst="line">
              <a:avLst/>
            </a:prstGeom>
            <a:noFill/>
            <a:ln w="12600">
              <a:solidFill>
                <a:srgbClr val="5B5249"/>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7428" name="AutoShape 20"/>
            <p:cNvSpPr>
              <a:spLocks noChangeArrowheads="1"/>
            </p:cNvSpPr>
            <p:nvPr/>
          </p:nvSpPr>
          <p:spPr bwMode="auto">
            <a:xfrm>
              <a:off x="3621" y="3360"/>
              <a:ext cx="639" cy="518"/>
            </a:xfrm>
            <a:prstGeom prst="roundRect">
              <a:avLst>
                <a:gd name="adj" fmla="val 19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5000"/>
                </a:lnSpc>
                <a:buClr>
                  <a:srgbClr val="000000"/>
                </a:buClr>
                <a:buSzPct val="100000"/>
                <a:buFont typeface="Times New Roman" panose="02020603050405020304" pitchFamily="18" charset="0"/>
                <a:buNone/>
              </a:pPr>
              <a:r>
                <a:rPr lang="en-GB" altLang="en-US">
                  <a:solidFill>
                    <a:srgbClr val="000000"/>
                  </a:solidFill>
                </a:rPr>
                <a:t>Height</a:t>
              </a:r>
              <a:br>
                <a:rPr lang="en-GB" altLang="en-US">
                  <a:solidFill>
                    <a:srgbClr val="000000"/>
                  </a:solidFill>
                </a:rPr>
              </a:br>
              <a:r>
                <a:rPr lang="en-GB" altLang="en-US">
                  <a:solidFill>
                    <a:srgbClr val="000000"/>
                  </a:solidFill>
                </a:rPr>
                <a:t>of B</a:t>
              </a:r>
            </a:p>
          </p:txBody>
        </p:sp>
        <p:sp>
          <p:nvSpPr>
            <p:cNvPr id="17429" name="AutoShape 21"/>
            <p:cNvSpPr>
              <a:spLocks noChangeArrowheads="1"/>
            </p:cNvSpPr>
            <p:nvPr/>
          </p:nvSpPr>
          <p:spPr bwMode="auto">
            <a:xfrm>
              <a:off x="528" y="1344"/>
              <a:ext cx="681" cy="518"/>
            </a:xfrm>
            <a:prstGeom prst="roundRect">
              <a:avLst>
                <a:gd name="adj" fmla="val 190"/>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gn="ctr">
                <a:lnSpc>
                  <a:spcPct val="95000"/>
                </a:lnSpc>
                <a:buClr>
                  <a:srgbClr val="000000"/>
                </a:buClr>
                <a:buSzPct val="100000"/>
                <a:buFont typeface="Times New Roman" panose="02020603050405020304" pitchFamily="18" charset="0"/>
                <a:buNone/>
              </a:pPr>
              <a:r>
                <a:rPr lang="en-GB" altLang="en-US">
                  <a:solidFill>
                    <a:srgbClr val="000000"/>
                  </a:solidFill>
                </a:rPr>
                <a:t>Weight</a:t>
              </a:r>
              <a:br>
                <a:rPr lang="en-GB" altLang="en-US">
                  <a:solidFill>
                    <a:srgbClr val="000000"/>
                  </a:solidFill>
                </a:rPr>
              </a:br>
              <a:r>
                <a:rPr lang="en-GB" altLang="en-US">
                  <a:solidFill>
                    <a:srgbClr val="000000"/>
                  </a:solidFill>
                </a:rPr>
                <a:t>of B</a:t>
              </a:r>
            </a:p>
          </p:txBody>
        </p:sp>
      </p:grpSp>
      <p:grpSp>
        <p:nvGrpSpPr>
          <p:cNvPr id="17430" name="Group 22"/>
          <p:cNvGrpSpPr>
            <a:grpSpLocks/>
          </p:cNvGrpSpPr>
          <p:nvPr/>
        </p:nvGrpSpPr>
        <p:grpSpPr bwMode="auto">
          <a:xfrm>
            <a:off x="8305801" y="2968625"/>
            <a:ext cx="2366963" cy="1074738"/>
            <a:chOff x="4272" y="1870"/>
            <a:chExt cx="1491" cy="677"/>
          </a:xfrm>
        </p:grpSpPr>
        <p:sp>
          <p:nvSpPr>
            <p:cNvPr id="17431" name="AutoShape 23"/>
            <p:cNvSpPr>
              <a:spLocks noChangeArrowheads="1"/>
            </p:cNvSpPr>
            <p:nvPr/>
          </p:nvSpPr>
          <p:spPr bwMode="auto">
            <a:xfrm>
              <a:off x="4272" y="1870"/>
              <a:ext cx="1492" cy="678"/>
            </a:xfrm>
            <a:prstGeom prst="roundRect">
              <a:avLst>
                <a:gd name="adj" fmla="val 144"/>
              </a:avLst>
            </a:prstGeom>
            <a:solidFill>
              <a:srgbClr val="2A3D7A"/>
            </a:solidFill>
            <a:ln w="9360">
              <a:solidFill>
                <a:srgbClr val="2A3D7A"/>
              </a:solidFill>
              <a:round/>
              <a:headEnd/>
              <a:tailEnd/>
            </a:ln>
          </p:spPr>
          <p:txBody>
            <a:bodyPr wrap="none" anchor="ctr"/>
            <a:lstStyle/>
            <a:p>
              <a:endParaRPr lang="en-US"/>
            </a:p>
          </p:txBody>
        </p:sp>
        <p:sp>
          <p:nvSpPr>
            <p:cNvPr id="17432" name="Text Box 24"/>
            <p:cNvSpPr txBox="1">
              <a:spLocks noChangeArrowheads="1"/>
            </p:cNvSpPr>
            <p:nvPr/>
          </p:nvSpPr>
          <p:spPr bwMode="auto">
            <a:xfrm>
              <a:off x="4272" y="1870"/>
              <a:ext cx="1492" cy="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buClr>
                  <a:srgbClr val="FFFF00"/>
                </a:buClr>
                <a:buSzPct val="100000"/>
                <a:buFont typeface="Tahoma" panose="020B0604030504040204" pitchFamily="34" charset="0"/>
                <a:buNone/>
              </a:pPr>
              <a:r>
                <a:rPr lang="en-GB" altLang="en-US" sz="3200">
                  <a:solidFill>
                    <a:srgbClr val="FFFF00"/>
                  </a:solidFill>
                  <a:latin typeface="Tahoma" panose="020B0604030504040204" pitchFamily="34" charset="0"/>
                </a:rPr>
                <a:t>A linear</a:t>
              </a:r>
            </a:p>
            <a:p>
              <a:pPr eaLnBrk="1" hangingPunct="1">
                <a:buClr>
                  <a:srgbClr val="FFFF00"/>
                </a:buClr>
                <a:buSzPct val="100000"/>
                <a:buFont typeface="Tahoma" panose="020B0604030504040204" pitchFamily="34" charset="0"/>
                <a:buNone/>
              </a:pPr>
              <a:r>
                <a:rPr lang="en-GB" altLang="en-US" sz="3200">
                  <a:solidFill>
                    <a:srgbClr val="FFFF00"/>
                  </a:solidFill>
                  <a:latin typeface="Tahoma" panose="020B0604030504040204" pitchFamily="34" charset="0"/>
                </a:rPr>
                <a:t>relationship</a:t>
              </a:r>
            </a:p>
          </p:txBody>
        </p:sp>
      </p:grpSp>
    </p:spTree>
    <p:extLst>
      <p:ext uri="{BB962C8B-B14F-4D97-AF65-F5344CB8AC3E}">
        <p14:creationId xmlns:p14="http://schemas.microsoft.com/office/powerpoint/2010/main" val="2026067726"/>
      </p:ext>
    </p:extLst>
  </p:cSld>
  <p:clrMapOvr>
    <a:masterClrMapping/>
  </p:clrMapOvr>
  <p:transition spd="med"/>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1"/>
          <p:cNvSpPr>
            <a:spLocks noGrp="1" noChangeArrowheads="1"/>
          </p:cNvSpPr>
          <p:nvPr>
            <p:ph type="title"/>
          </p:nvPr>
        </p:nvSpPr>
        <p:spPr>
          <a:xfrm>
            <a:off x="1981200" y="914400"/>
            <a:ext cx="8382000" cy="795338"/>
          </a:xfrm>
          <a:ln/>
        </p:spPr>
        <p:txBody>
          <a:bodyPr/>
          <a:lstStyle/>
          <a:p>
            <a:pPr>
              <a:lnSpc>
                <a:spcPct val="95000"/>
              </a:lnSpc>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b="1"/>
              <a:t>High Degree of positive correlation</a:t>
            </a:r>
          </a:p>
        </p:txBody>
      </p:sp>
      <p:sp>
        <p:nvSpPr>
          <p:cNvPr id="18434" name="Rectangle 2"/>
          <p:cNvSpPr>
            <a:spLocks noGrp="1" noChangeArrowheads="1"/>
          </p:cNvSpPr>
          <p:nvPr>
            <p:ph type="body" idx="1"/>
          </p:nvPr>
        </p:nvSpPr>
        <p:spPr>
          <a:xfrm>
            <a:off x="2590800" y="2101850"/>
            <a:ext cx="7772400" cy="762000"/>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Positive relationship</a:t>
            </a:r>
          </a:p>
        </p:txBody>
      </p:sp>
      <p:sp>
        <p:nvSpPr>
          <p:cNvPr id="18435" name="Line 3"/>
          <p:cNvSpPr>
            <a:spLocks noChangeShapeType="1"/>
          </p:cNvSpPr>
          <p:nvPr/>
        </p:nvSpPr>
        <p:spPr bwMode="auto">
          <a:xfrm>
            <a:off x="3810000" y="2971800"/>
            <a:ext cx="1588" cy="2895600"/>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6" name="Line 4"/>
          <p:cNvSpPr>
            <a:spLocks noChangeShapeType="1"/>
          </p:cNvSpPr>
          <p:nvPr/>
        </p:nvSpPr>
        <p:spPr bwMode="auto">
          <a:xfrm>
            <a:off x="3810000" y="5867400"/>
            <a:ext cx="4038600" cy="1588"/>
          </a:xfrm>
          <a:prstGeom prst="line">
            <a:avLst/>
          </a:prstGeom>
          <a:noFill/>
          <a:ln w="38160">
            <a:solidFill>
              <a:srgbClr val="5B524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437" name="AutoShape 5"/>
          <p:cNvSpPr>
            <a:spLocks noChangeArrowheads="1"/>
          </p:cNvSpPr>
          <p:nvPr/>
        </p:nvSpPr>
        <p:spPr bwMode="auto">
          <a:xfrm>
            <a:off x="5334001" y="5943600"/>
            <a:ext cx="101282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5000"/>
              </a:lnSpc>
              <a:buClr>
                <a:srgbClr val="000000"/>
              </a:buClr>
              <a:buSzPct val="100000"/>
              <a:buFont typeface="Times New Roman" panose="02020603050405020304" pitchFamily="18" charset="0"/>
              <a:buNone/>
            </a:pPr>
            <a:r>
              <a:rPr lang="en-GB" altLang="en-US">
                <a:solidFill>
                  <a:srgbClr val="000000"/>
                </a:solidFill>
              </a:rPr>
              <a:t>Height</a:t>
            </a:r>
          </a:p>
        </p:txBody>
      </p:sp>
      <p:sp>
        <p:nvSpPr>
          <p:cNvPr id="18438" name="Text Box 6"/>
          <p:cNvSpPr txBox="1">
            <a:spLocks noChangeArrowheads="1"/>
          </p:cNvSpPr>
          <p:nvPr/>
        </p:nvSpPr>
        <p:spPr bwMode="auto">
          <a:xfrm>
            <a:off x="2362200" y="4349750"/>
            <a:ext cx="1143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5000"/>
              </a:lnSpc>
              <a:buClr>
                <a:srgbClr val="000000"/>
              </a:buClr>
              <a:buSzPct val="100000"/>
              <a:buFont typeface="Times New Roman" panose="02020603050405020304" pitchFamily="18" charset="0"/>
              <a:buNone/>
            </a:pPr>
            <a:r>
              <a:rPr lang="en-GB" altLang="en-US">
                <a:solidFill>
                  <a:srgbClr val="000000"/>
                </a:solidFill>
              </a:rPr>
              <a:t>Weight</a:t>
            </a:r>
          </a:p>
        </p:txBody>
      </p:sp>
      <p:sp>
        <p:nvSpPr>
          <p:cNvPr id="18439" name="Oval 7"/>
          <p:cNvSpPr>
            <a:spLocks noChangeArrowheads="1"/>
          </p:cNvSpPr>
          <p:nvPr/>
        </p:nvSpPr>
        <p:spPr bwMode="auto">
          <a:xfrm rot="15960000">
            <a:off x="4383088" y="5219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40" name="Oval 8"/>
          <p:cNvSpPr>
            <a:spLocks noChangeArrowheads="1"/>
          </p:cNvSpPr>
          <p:nvPr/>
        </p:nvSpPr>
        <p:spPr bwMode="auto">
          <a:xfrm rot="15960000">
            <a:off x="4678363" y="50482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41" name="Oval 9"/>
          <p:cNvSpPr>
            <a:spLocks noChangeArrowheads="1"/>
          </p:cNvSpPr>
          <p:nvPr/>
        </p:nvSpPr>
        <p:spPr bwMode="auto">
          <a:xfrm rot="15960000">
            <a:off x="4668838" y="48958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42" name="Oval 10"/>
          <p:cNvSpPr>
            <a:spLocks noChangeArrowheads="1"/>
          </p:cNvSpPr>
          <p:nvPr/>
        </p:nvSpPr>
        <p:spPr bwMode="auto">
          <a:xfrm rot="15960000">
            <a:off x="4962525" y="47259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43" name="Oval 11"/>
          <p:cNvSpPr>
            <a:spLocks noChangeArrowheads="1"/>
          </p:cNvSpPr>
          <p:nvPr/>
        </p:nvSpPr>
        <p:spPr bwMode="auto">
          <a:xfrm rot="15960000">
            <a:off x="4954588" y="45735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44" name="Oval 12"/>
          <p:cNvSpPr>
            <a:spLocks noChangeArrowheads="1"/>
          </p:cNvSpPr>
          <p:nvPr/>
        </p:nvSpPr>
        <p:spPr bwMode="auto">
          <a:xfrm rot="15960000">
            <a:off x="5248275" y="44021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45" name="Oval 13"/>
          <p:cNvSpPr>
            <a:spLocks noChangeArrowheads="1"/>
          </p:cNvSpPr>
          <p:nvPr/>
        </p:nvSpPr>
        <p:spPr bwMode="auto">
          <a:xfrm rot="15960000">
            <a:off x="5238750" y="42497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46" name="Oval 14"/>
          <p:cNvSpPr>
            <a:spLocks noChangeArrowheads="1"/>
          </p:cNvSpPr>
          <p:nvPr/>
        </p:nvSpPr>
        <p:spPr bwMode="auto">
          <a:xfrm rot="15960000">
            <a:off x="5534025" y="40798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47" name="Oval 15"/>
          <p:cNvSpPr>
            <a:spLocks noChangeArrowheads="1"/>
          </p:cNvSpPr>
          <p:nvPr/>
        </p:nvSpPr>
        <p:spPr bwMode="auto">
          <a:xfrm rot="15960000">
            <a:off x="5600700" y="39227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48" name="Oval 16"/>
          <p:cNvSpPr>
            <a:spLocks noChangeArrowheads="1"/>
          </p:cNvSpPr>
          <p:nvPr/>
        </p:nvSpPr>
        <p:spPr bwMode="auto">
          <a:xfrm rot="15960000">
            <a:off x="4649788" y="5259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49" name="Oval 17"/>
          <p:cNvSpPr>
            <a:spLocks noChangeArrowheads="1"/>
          </p:cNvSpPr>
          <p:nvPr/>
        </p:nvSpPr>
        <p:spPr bwMode="auto">
          <a:xfrm rot="15960000">
            <a:off x="4945063" y="50879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50" name="Oval 18"/>
          <p:cNvSpPr>
            <a:spLocks noChangeArrowheads="1"/>
          </p:cNvSpPr>
          <p:nvPr/>
        </p:nvSpPr>
        <p:spPr bwMode="auto">
          <a:xfrm rot="15960000">
            <a:off x="4935538" y="4935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51" name="Oval 19"/>
          <p:cNvSpPr>
            <a:spLocks noChangeArrowheads="1"/>
          </p:cNvSpPr>
          <p:nvPr/>
        </p:nvSpPr>
        <p:spPr bwMode="auto">
          <a:xfrm rot="15960000">
            <a:off x="5229225" y="47656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52" name="Oval 20"/>
          <p:cNvSpPr>
            <a:spLocks noChangeArrowheads="1"/>
          </p:cNvSpPr>
          <p:nvPr/>
        </p:nvSpPr>
        <p:spPr bwMode="auto">
          <a:xfrm rot="15960000">
            <a:off x="5221288" y="46132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53" name="Oval 21"/>
          <p:cNvSpPr>
            <a:spLocks noChangeArrowheads="1"/>
          </p:cNvSpPr>
          <p:nvPr/>
        </p:nvSpPr>
        <p:spPr bwMode="auto">
          <a:xfrm rot="15960000">
            <a:off x="5514975" y="44418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54" name="Oval 22"/>
          <p:cNvSpPr>
            <a:spLocks noChangeArrowheads="1"/>
          </p:cNvSpPr>
          <p:nvPr/>
        </p:nvSpPr>
        <p:spPr bwMode="auto">
          <a:xfrm rot="15960000">
            <a:off x="5505450" y="42894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55" name="Oval 23"/>
          <p:cNvSpPr>
            <a:spLocks noChangeArrowheads="1"/>
          </p:cNvSpPr>
          <p:nvPr/>
        </p:nvSpPr>
        <p:spPr bwMode="auto">
          <a:xfrm rot="15960000">
            <a:off x="5800725" y="41195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56" name="Oval 24"/>
          <p:cNvSpPr>
            <a:spLocks noChangeArrowheads="1"/>
          </p:cNvSpPr>
          <p:nvPr/>
        </p:nvSpPr>
        <p:spPr bwMode="auto">
          <a:xfrm rot="15960000">
            <a:off x="5867400" y="3962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57" name="Oval 25"/>
          <p:cNvSpPr>
            <a:spLocks noChangeArrowheads="1"/>
          </p:cNvSpPr>
          <p:nvPr/>
        </p:nvSpPr>
        <p:spPr bwMode="auto">
          <a:xfrm rot="15960000">
            <a:off x="4649788" y="47259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58" name="Oval 26"/>
          <p:cNvSpPr>
            <a:spLocks noChangeArrowheads="1"/>
          </p:cNvSpPr>
          <p:nvPr/>
        </p:nvSpPr>
        <p:spPr bwMode="auto">
          <a:xfrm rot="15960000">
            <a:off x="4945063" y="4554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59" name="Oval 27"/>
          <p:cNvSpPr>
            <a:spLocks noChangeArrowheads="1"/>
          </p:cNvSpPr>
          <p:nvPr/>
        </p:nvSpPr>
        <p:spPr bwMode="auto">
          <a:xfrm rot="15960000">
            <a:off x="4935538" y="44021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60" name="Oval 28"/>
          <p:cNvSpPr>
            <a:spLocks noChangeArrowheads="1"/>
          </p:cNvSpPr>
          <p:nvPr/>
        </p:nvSpPr>
        <p:spPr bwMode="auto">
          <a:xfrm rot="15960000">
            <a:off x="5229225" y="42322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61" name="Oval 29"/>
          <p:cNvSpPr>
            <a:spLocks noChangeArrowheads="1"/>
          </p:cNvSpPr>
          <p:nvPr/>
        </p:nvSpPr>
        <p:spPr bwMode="auto">
          <a:xfrm rot="15960000">
            <a:off x="5221288" y="40798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62" name="Oval 30"/>
          <p:cNvSpPr>
            <a:spLocks noChangeArrowheads="1"/>
          </p:cNvSpPr>
          <p:nvPr/>
        </p:nvSpPr>
        <p:spPr bwMode="auto">
          <a:xfrm rot="15960000">
            <a:off x="5514975" y="39084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63" name="Oval 31"/>
          <p:cNvSpPr>
            <a:spLocks noChangeArrowheads="1"/>
          </p:cNvSpPr>
          <p:nvPr/>
        </p:nvSpPr>
        <p:spPr bwMode="auto">
          <a:xfrm rot="15960000">
            <a:off x="5505450" y="37560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64" name="Oval 32"/>
          <p:cNvSpPr>
            <a:spLocks noChangeArrowheads="1"/>
          </p:cNvSpPr>
          <p:nvPr/>
        </p:nvSpPr>
        <p:spPr bwMode="auto">
          <a:xfrm rot="15960000">
            <a:off x="5800725" y="35861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65" name="Oval 33"/>
          <p:cNvSpPr>
            <a:spLocks noChangeArrowheads="1"/>
          </p:cNvSpPr>
          <p:nvPr/>
        </p:nvSpPr>
        <p:spPr bwMode="auto">
          <a:xfrm rot="15960000">
            <a:off x="5867400" y="34290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66" name="Oval 34"/>
          <p:cNvSpPr>
            <a:spLocks noChangeArrowheads="1"/>
          </p:cNvSpPr>
          <p:nvPr/>
        </p:nvSpPr>
        <p:spPr bwMode="auto">
          <a:xfrm rot="15960000">
            <a:off x="4994275" y="4914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67" name="Oval 35"/>
          <p:cNvSpPr>
            <a:spLocks noChangeArrowheads="1"/>
          </p:cNvSpPr>
          <p:nvPr/>
        </p:nvSpPr>
        <p:spPr bwMode="auto">
          <a:xfrm rot="15960000">
            <a:off x="5287963" y="47434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68" name="Oval 36"/>
          <p:cNvSpPr>
            <a:spLocks noChangeArrowheads="1"/>
          </p:cNvSpPr>
          <p:nvPr/>
        </p:nvSpPr>
        <p:spPr bwMode="auto">
          <a:xfrm rot="15960000">
            <a:off x="5280025" y="45910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69" name="Oval 37"/>
          <p:cNvSpPr>
            <a:spLocks noChangeArrowheads="1"/>
          </p:cNvSpPr>
          <p:nvPr/>
        </p:nvSpPr>
        <p:spPr bwMode="auto">
          <a:xfrm rot="15960000">
            <a:off x="5573713" y="44211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70" name="Oval 38"/>
          <p:cNvSpPr>
            <a:spLocks noChangeArrowheads="1"/>
          </p:cNvSpPr>
          <p:nvPr/>
        </p:nvSpPr>
        <p:spPr bwMode="auto">
          <a:xfrm rot="15960000">
            <a:off x="5565775" y="4268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71" name="Oval 39"/>
          <p:cNvSpPr>
            <a:spLocks noChangeArrowheads="1"/>
          </p:cNvSpPr>
          <p:nvPr/>
        </p:nvSpPr>
        <p:spPr bwMode="auto">
          <a:xfrm rot="15960000">
            <a:off x="5859463" y="40973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72" name="Oval 40"/>
          <p:cNvSpPr>
            <a:spLocks noChangeArrowheads="1"/>
          </p:cNvSpPr>
          <p:nvPr/>
        </p:nvSpPr>
        <p:spPr bwMode="auto">
          <a:xfrm rot="15960000">
            <a:off x="5849938" y="39449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73" name="Oval 41"/>
          <p:cNvSpPr>
            <a:spLocks noChangeArrowheads="1"/>
          </p:cNvSpPr>
          <p:nvPr/>
        </p:nvSpPr>
        <p:spPr bwMode="auto">
          <a:xfrm rot="15960000">
            <a:off x="6145213" y="37750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74" name="Oval 42"/>
          <p:cNvSpPr>
            <a:spLocks noChangeArrowheads="1"/>
          </p:cNvSpPr>
          <p:nvPr/>
        </p:nvSpPr>
        <p:spPr bwMode="auto">
          <a:xfrm rot="15960000">
            <a:off x="6211888" y="36179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75" name="Oval 43"/>
          <p:cNvSpPr>
            <a:spLocks noChangeArrowheads="1"/>
          </p:cNvSpPr>
          <p:nvPr/>
        </p:nvSpPr>
        <p:spPr bwMode="auto">
          <a:xfrm rot="15960000">
            <a:off x="5260975" y="49545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76" name="Oval 44"/>
          <p:cNvSpPr>
            <a:spLocks noChangeArrowheads="1"/>
          </p:cNvSpPr>
          <p:nvPr/>
        </p:nvSpPr>
        <p:spPr bwMode="auto">
          <a:xfrm rot="15960000">
            <a:off x="5556250" y="47831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77" name="Oval 45"/>
          <p:cNvSpPr>
            <a:spLocks noChangeArrowheads="1"/>
          </p:cNvSpPr>
          <p:nvPr/>
        </p:nvSpPr>
        <p:spPr bwMode="auto">
          <a:xfrm rot="15960000">
            <a:off x="5546725" y="46307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78" name="Oval 46"/>
          <p:cNvSpPr>
            <a:spLocks noChangeArrowheads="1"/>
          </p:cNvSpPr>
          <p:nvPr/>
        </p:nvSpPr>
        <p:spPr bwMode="auto">
          <a:xfrm rot="15960000">
            <a:off x="5840413" y="44608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79" name="Oval 47"/>
          <p:cNvSpPr>
            <a:spLocks noChangeArrowheads="1"/>
          </p:cNvSpPr>
          <p:nvPr/>
        </p:nvSpPr>
        <p:spPr bwMode="auto">
          <a:xfrm rot="15960000">
            <a:off x="5832475" y="43084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80" name="Oval 48"/>
          <p:cNvSpPr>
            <a:spLocks noChangeArrowheads="1"/>
          </p:cNvSpPr>
          <p:nvPr/>
        </p:nvSpPr>
        <p:spPr bwMode="auto">
          <a:xfrm rot="15960000">
            <a:off x="6126163" y="41370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81" name="Oval 49"/>
          <p:cNvSpPr>
            <a:spLocks noChangeArrowheads="1"/>
          </p:cNvSpPr>
          <p:nvPr/>
        </p:nvSpPr>
        <p:spPr bwMode="auto">
          <a:xfrm rot="15960000">
            <a:off x="6116638" y="39846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82" name="Oval 50"/>
          <p:cNvSpPr>
            <a:spLocks noChangeArrowheads="1"/>
          </p:cNvSpPr>
          <p:nvPr/>
        </p:nvSpPr>
        <p:spPr bwMode="auto">
          <a:xfrm rot="15960000">
            <a:off x="6411913" y="38147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83" name="Oval 51"/>
          <p:cNvSpPr>
            <a:spLocks noChangeArrowheads="1"/>
          </p:cNvSpPr>
          <p:nvPr/>
        </p:nvSpPr>
        <p:spPr bwMode="auto">
          <a:xfrm rot="15960000">
            <a:off x="6478588" y="36576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84" name="Oval 52"/>
          <p:cNvSpPr>
            <a:spLocks noChangeArrowheads="1"/>
          </p:cNvSpPr>
          <p:nvPr/>
        </p:nvSpPr>
        <p:spPr bwMode="auto">
          <a:xfrm rot="15960000">
            <a:off x="5260975" y="44211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85" name="Oval 53"/>
          <p:cNvSpPr>
            <a:spLocks noChangeArrowheads="1"/>
          </p:cNvSpPr>
          <p:nvPr/>
        </p:nvSpPr>
        <p:spPr bwMode="auto">
          <a:xfrm rot="15960000">
            <a:off x="5556250" y="42497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86" name="Oval 54"/>
          <p:cNvSpPr>
            <a:spLocks noChangeArrowheads="1"/>
          </p:cNvSpPr>
          <p:nvPr/>
        </p:nvSpPr>
        <p:spPr bwMode="auto">
          <a:xfrm rot="15960000">
            <a:off x="5546725" y="40973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87" name="Oval 55"/>
          <p:cNvSpPr>
            <a:spLocks noChangeArrowheads="1"/>
          </p:cNvSpPr>
          <p:nvPr/>
        </p:nvSpPr>
        <p:spPr bwMode="auto">
          <a:xfrm rot="15960000">
            <a:off x="5840413" y="39274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88" name="Oval 56"/>
          <p:cNvSpPr>
            <a:spLocks noChangeArrowheads="1"/>
          </p:cNvSpPr>
          <p:nvPr/>
        </p:nvSpPr>
        <p:spPr bwMode="auto">
          <a:xfrm rot="15960000">
            <a:off x="5832475" y="37750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89" name="Oval 57"/>
          <p:cNvSpPr>
            <a:spLocks noChangeArrowheads="1"/>
          </p:cNvSpPr>
          <p:nvPr/>
        </p:nvSpPr>
        <p:spPr bwMode="auto">
          <a:xfrm rot="15960000">
            <a:off x="6126163" y="36036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90" name="Oval 58"/>
          <p:cNvSpPr>
            <a:spLocks noChangeArrowheads="1"/>
          </p:cNvSpPr>
          <p:nvPr/>
        </p:nvSpPr>
        <p:spPr bwMode="auto">
          <a:xfrm rot="15960000">
            <a:off x="6116638" y="3451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91" name="Oval 59"/>
          <p:cNvSpPr>
            <a:spLocks noChangeArrowheads="1"/>
          </p:cNvSpPr>
          <p:nvPr/>
        </p:nvSpPr>
        <p:spPr bwMode="auto">
          <a:xfrm rot="15960000">
            <a:off x="6411913" y="32813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92" name="Oval 60"/>
          <p:cNvSpPr>
            <a:spLocks noChangeArrowheads="1"/>
          </p:cNvSpPr>
          <p:nvPr/>
        </p:nvSpPr>
        <p:spPr bwMode="auto">
          <a:xfrm rot="15960000">
            <a:off x="6478588" y="3124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8493" name="Line 61"/>
          <p:cNvSpPr>
            <a:spLocks noChangeShapeType="1"/>
          </p:cNvSpPr>
          <p:nvPr/>
        </p:nvSpPr>
        <p:spPr bwMode="auto">
          <a:xfrm flipV="1">
            <a:off x="4267200" y="2970214"/>
            <a:ext cx="2667000" cy="2593975"/>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8494" name="Group 62"/>
          <p:cNvGrpSpPr>
            <a:grpSpLocks/>
          </p:cNvGrpSpPr>
          <p:nvPr/>
        </p:nvGrpSpPr>
        <p:grpSpPr bwMode="auto">
          <a:xfrm>
            <a:off x="8361367" y="2795586"/>
            <a:ext cx="1363663" cy="463549"/>
            <a:chOff x="4307" y="1761"/>
            <a:chExt cx="859" cy="292"/>
          </a:xfrm>
        </p:grpSpPr>
        <p:sp>
          <p:nvSpPr>
            <p:cNvPr id="18495" name="AutoShape 63"/>
            <p:cNvSpPr>
              <a:spLocks noChangeArrowheads="1"/>
            </p:cNvSpPr>
            <p:nvPr/>
          </p:nvSpPr>
          <p:spPr bwMode="auto">
            <a:xfrm>
              <a:off x="4307" y="1761"/>
              <a:ext cx="853" cy="288"/>
            </a:xfrm>
            <a:prstGeom prst="roundRect">
              <a:avLst>
                <a:gd name="adj" fmla="val 347"/>
              </a:avLst>
            </a:prstGeom>
            <a:solidFill>
              <a:srgbClr val="FFFF66"/>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18496" name="AutoShape 64"/>
            <p:cNvSpPr>
              <a:spLocks noChangeArrowheads="1"/>
            </p:cNvSpPr>
            <p:nvPr/>
          </p:nvSpPr>
          <p:spPr bwMode="auto">
            <a:xfrm>
              <a:off x="4307" y="1761"/>
              <a:ext cx="859" cy="292"/>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buClr>
                  <a:srgbClr val="FF0000"/>
                </a:buClr>
                <a:buSzPct val="100000"/>
                <a:buFont typeface="Tahoma" panose="020B0604030504040204" pitchFamily="34" charset="0"/>
                <a:buNone/>
              </a:pPr>
              <a:r>
                <a:rPr lang="en-GB" altLang="en-US">
                  <a:solidFill>
                    <a:srgbClr val="FF0000"/>
                  </a:solidFill>
                  <a:latin typeface="Tahoma" panose="020B0604030504040204" pitchFamily="34" charset="0"/>
                </a:rPr>
                <a:t>r = +.80</a:t>
              </a:r>
            </a:p>
          </p:txBody>
        </p:sp>
      </p:grpSp>
    </p:spTree>
    <p:extLst>
      <p:ext uri="{BB962C8B-B14F-4D97-AF65-F5344CB8AC3E}">
        <p14:creationId xmlns:p14="http://schemas.microsoft.com/office/powerpoint/2010/main" val="1279730018"/>
      </p:ext>
    </p:extLst>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1"/>
          <p:cNvSpPr>
            <a:spLocks noGrp="1" noChangeArrowheads="1"/>
          </p:cNvSpPr>
          <p:nvPr>
            <p:ph type="title"/>
          </p:nvPr>
        </p:nvSpPr>
        <p:spPr>
          <a:xfrm>
            <a:off x="2590800" y="1133475"/>
            <a:ext cx="7772400" cy="712788"/>
          </a:xfrm>
          <a:ln/>
        </p:spPr>
        <p:txBody>
          <a:bodyPr>
            <a:normAutofit fontScale="90000"/>
          </a:bodyPr>
          <a:lstStyle/>
          <a:p>
            <a:pPr>
              <a:lnSpc>
                <a:spcPct val="95000"/>
              </a:lnSpc>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t>        Degree of correlation</a:t>
            </a:r>
          </a:p>
        </p:txBody>
      </p:sp>
      <p:sp>
        <p:nvSpPr>
          <p:cNvPr id="19458" name="Rectangle 2"/>
          <p:cNvSpPr>
            <a:spLocks noGrp="1" noChangeArrowheads="1"/>
          </p:cNvSpPr>
          <p:nvPr>
            <p:ph type="body" idx="1"/>
          </p:nvPr>
        </p:nvSpPr>
        <p:spPr>
          <a:xfrm>
            <a:off x="2590800" y="2101850"/>
            <a:ext cx="7772400" cy="4114800"/>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Moderate  Positive Correlation</a:t>
            </a:r>
          </a:p>
        </p:txBody>
      </p:sp>
      <p:sp>
        <p:nvSpPr>
          <p:cNvPr id="19459" name="Line 3"/>
          <p:cNvSpPr>
            <a:spLocks noChangeShapeType="1"/>
          </p:cNvSpPr>
          <p:nvPr/>
        </p:nvSpPr>
        <p:spPr bwMode="auto">
          <a:xfrm>
            <a:off x="3810000" y="2971800"/>
            <a:ext cx="1588" cy="2895600"/>
          </a:xfrm>
          <a:prstGeom prst="line">
            <a:avLst/>
          </a:prstGeom>
          <a:noFill/>
          <a:ln w="38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0" name="Line 4"/>
          <p:cNvSpPr>
            <a:spLocks noChangeShapeType="1"/>
          </p:cNvSpPr>
          <p:nvPr/>
        </p:nvSpPr>
        <p:spPr bwMode="auto">
          <a:xfrm>
            <a:off x="3810000" y="5867400"/>
            <a:ext cx="4038600" cy="1588"/>
          </a:xfrm>
          <a:prstGeom prst="line">
            <a:avLst/>
          </a:prstGeom>
          <a:noFill/>
          <a:ln w="38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461" name="AutoShape 5"/>
          <p:cNvSpPr>
            <a:spLocks noChangeArrowheads="1"/>
          </p:cNvSpPr>
          <p:nvPr/>
        </p:nvSpPr>
        <p:spPr bwMode="auto">
          <a:xfrm>
            <a:off x="5334000" y="5943600"/>
            <a:ext cx="107950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5000"/>
              </a:lnSpc>
              <a:buClr>
                <a:srgbClr val="000000"/>
              </a:buClr>
              <a:buSzPct val="100000"/>
              <a:buFont typeface="Times New Roman" panose="02020603050405020304" pitchFamily="18" charset="0"/>
              <a:buNone/>
            </a:pPr>
            <a:r>
              <a:rPr lang="en-GB" altLang="en-US">
                <a:solidFill>
                  <a:srgbClr val="000000"/>
                </a:solidFill>
              </a:rPr>
              <a:t>Weight</a:t>
            </a:r>
          </a:p>
        </p:txBody>
      </p:sp>
      <p:sp>
        <p:nvSpPr>
          <p:cNvPr id="19462" name="Text Box 6"/>
          <p:cNvSpPr txBox="1">
            <a:spLocks noChangeArrowheads="1"/>
          </p:cNvSpPr>
          <p:nvPr/>
        </p:nvSpPr>
        <p:spPr bwMode="auto">
          <a:xfrm>
            <a:off x="2743200" y="3592514"/>
            <a:ext cx="8382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5000"/>
              </a:lnSpc>
              <a:buClr>
                <a:srgbClr val="000000"/>
              </a:buClr>
              <a:buSzPct val="100000"/>
              <a:buFont typeface="Times New Roman" panose="02020603050405020304" pitchFamily="18" charset="0"/>
              <a:buNone/>
            </a:pPr>
            <a:r>
              <a:rPr lang="en-GB" altLang="en-US">
                <a:solidFill>
                  <a:srgbClr val="000000"/>
                </a:solidFill>
              </a:rPr>
              <a:t>Shoe Size</a:t>
            </a:r>
          </a:p>
        </p:txBody>
      </p:sp>
      <p:sp>
        <p:nvSpPr>
          <p:cNvPr id="19463" name="Oval 7"/>
          <p:cNvSpPr>
            <a:spLocks noChangeArrowheads="1"/>
          </p:cNvSpPr>
          <p:nvPr/>
        </p:nvSpPr>
        <p:spPr bwMode="auto">
          <a:xfrm rot="5100000">
            <a:off x="6713538" y="32051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64" name="Oval 8"/>
          <p:cNvSpPr>
            <a:spLocks noChangeArrowheads="1"/>
          </p:cNvSpPr>
          <p:nvPr/>
        </p:nvSpPr>
        <p:spPr bwMode="auto">
          <a:xfrm rot="5100000">
            <a:off x="6284913" y="33131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65" name="Oval 9"/>
          <p:cNvSpPr>
            <a:spLocks noChangeArrowheads="1"/>
          </p:cNvSpPr>
          <p:nvPr/>
        </p:nvSpPr>
        <p:spPr bwMode="auto">
          <a:xfrm rot="5100000">
            <a:off x="6299200" y="34655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66" name="Oval 10"/>
          <p:cNvSpPr>
            <a:spLocks noChangeArrowheads="1"/>
          </p:cNvSpPr>
          <p:nvPr/>
        </p:nvSpPr>
        <p:spPr bwMode="auto">
          <a:xfrm rot="5100000">
            <a:off x="6056313" y="36179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67" name="Oval 11"/>
          <p:cNvSpPr>
            <a:spLocks noChangeArrowheads="1"/>
          </p:cNvSpPr>
          <p:nvPr/>
        </p:nvSpPr>
        <p:spPr bwMode="auto">
          <a:xfrm rot="5100000">
            <a:off x="6070600" y="3770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68" name="Oval 12"/>
          <p:cNvSpPr>
            <a:spLocks noChangeArrowheads="1"/>
          </p:cNvSpPr>
          <p:nvPr/>
        </p:nvSpPr>
        <p:spPr bwMode="auto">
          <a:xfrm rot="5100000">
            <a:off x="5765800" y="3919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69" name="Oval 13"/>
          <p:cNvSpPr>
            <a:spLocks noChangeArrowheads="1"/>
          </p:cNvSpPr>
          <p:nvPr/>
        </p:nvSpPr>
        <p:spPr bwMode="auto">
          <a:xfrm rot="5100000">
            <a:off x="5780088" y="40719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70" name="Oval 14"/>
          <p:cNvSpPr>
            <a:spLocks noChangeArrowheads="1"/>
          </p:cNvSpPr>
          <p:nvPr/>
        </p:nvSpPr>
        <p:spPr bwMode="auto">
          <a:xfrm rot="5100000">
            <a:off x="5594350" y="43767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71" name="Oval 15"/>
          <p:cNvSpPr>
            <a:spLocks noChangeArrowheads="1"/>
          </p:cNvSpPr>
          <p:nvPr/>
        </p:nvSpPr>
        <p:spPr bwMode="auto">
          <a:xfrm rot="5100000">
            <a:off x="5424488" y="44450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72" name="Oval 16"/>
          <p:cNvSpPr>
            <a:spLocks noChangeArrowheads="1"/>
          </p:cNvSpPr>
          <p:nvPr/>
        </p:nvSpPr>
        <p:spPr bwMode="auto">
          <a:xfrm rot="5100000">
            <a:off x="6446838" y="31718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73" name="Oval 17"/>
          <p:cNvSpPr>
            <a:spLocks noChangeArrowheads="1"/>
          </p:cNvSpPr>
          <p:nvPr/>
        </p:nvSpPr>
        <p:spPr bwMode="auto">
          <a:xfrm rot="5100000">
            <a:off x="6156325" y="3352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74" name="Oval 18"/>
          <p:cNvSpPr>
            <a:spLocks noChangeArrowheads="1"/>
          </p:cNvSpPr>
          <p:nvPr/>
        </p:nvSpPr>
        <p:spPr bwMode="auto">
          <a:xfrm rot="5100000">
            <a:off x="6170613" y="35036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75" name="Oval 19"/>
          <p:cNvSpPr>
            <a:spLocks noChangeArrowheads="1"/>
          </p:cNvSpPr>
          <p:nvPr/>
        </p:nvSpPr>
        <p:spPr bwMode="auto">
          <a:xfrm rot="5100000">
            <a:off x="5967413" y="3822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76" name="Oval 20"/>
          <p:cNvSpPr>
            <a:spLocks noChangeArrowheads="1"/>
          </p:cNvSpPr>
          <p:nvPr/>
        </p:nvSpPr>
        <p:spPr bwMode="auto">
          <a:xfrm rot="5100000">
            <a:off x="5873750" y="38465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77" name="Oval 21"/>
          <p:cNvSpPr>
            <a:spLocks noChangeArrowheads="1"/>
          </p:cNvSpPr>
          <p:nvPr/>
        </p:nvSpPr>
        <p:spPr bwMode="auto">
          <a:xfrm rot="5100000">
            <a:off x="5605463" y="4014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78" name="Oval 22"/>
          <p:cNvSpPr>
            <a:spLocks noChangeArrowheads="1"/>
          </p:cNvSpPr>
          <p:nvPr/>
        </p:nvSpPr>
        <p:spPr bwMode="auto">
          <a:xfrm rot="5100000">
            <a:off x="5618163" y="41656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79" name="Oval 23"/>
          <p:cNvSpPr>
            <a:spLocks noChangeArrowheads="1"/>
          </p:cNvSpPr>
          <p:nvPr/>
        </p:nvSpPr>
        <p:spPr bwMode="auto">
          <a:xfrm rot="5100000">
            <a:off x="5448300" y="44561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80" name="Oval 24"/>
          <p:cNvSpPr>
            <a:spLocks noChangeArrowheads="1"/>
          </p:cNvSpPr>
          <p:nvPr/>
        </p:nvSpPr>
        <p:spPr bwMode="auto">
          <a:xfrm rot="5100000">
            <a:off x="5265738" y="45037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81" name="Oval 25"/>
          <p:cNvSpPr>
            <a:spLocks noChangeArrowheads="1"/>
          </p:cNvSpPr>
          <p:nvPr/>
        </p:nvSpPr>
        <p:spPr bwMode="auto">
          <a:xfrm rot="5100000">
            <a:off x="6323013" y="3633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82" name="Oval 26"/>
          <p:cNvSpPr>
            <a:spLocks noChangeArrowheads="1"/>
          </p:cNvSpPr>
          <p:nvPr/>
        </p:nvSpPr>
        <p:spPr bwMode="auto">
          <a:xfrm rot="5100000">
            <a:off x="6081713" y="37893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83" name="Oval 27"/>
          <p:cNvSpPr>
            <a:spLocks noChangeArrowheads="1"/>
          </p:cNvSpPr>
          <p:nvPr/>
        </p:nvSpPr>
        <p:spPr bwMode="auto">
          <a:xfrm rot="5100000">
            <a:off x="6094413" y="39401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84" name="Oval 28"/>
          <p:cNvSpPr>
            <a:spLocks noChangeArrowheads="1"/>
          </p:cNvSpPr>
          <p:nvPr/>
        </p:nvSpPr>
        <p:spPr bwMode="auto">
          <a:xfrm rot="5100000">
            <a:off x="5788025" y="4089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85" name="Oval 29"/>
          <p:cNvSpPr>
            <a:spLocks noChangeArrowheads="1"/>
          </p:cNvSpPr>
          <p:nvPr/>
        </p:nvSpPr>
        <p:spPr bwMode="auto">
          <a:xfrm rot="5100000">
            <a:off x="5800725" y="42402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86" name="Oval 30"/>
          <p:cNvSpPr>
            <a:spLocks noChangeArrowheads="1"/>
          </p:cNvSpPr>
          <p:nvPr/>
        </p:nvSpPr>
        <p:spPr bwMode="auto">
          <a:xfrm rot="5100000">
            <a:off x="5510213" y="4457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87" name="Oval 31"/>
          <p:cNvSpPr>
            <a:spLocks noChangeArrowheads="1"/>
          </p:cNvSpPr>
          <p:nvPr/>
        </p:nvSpPr>
        <p:spPr bwMode="auto">
          <a:xfrm rot="5100000">
            <a:off x="5524500" y="46085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88" name="Oval 32"/>
          <p:cNvSpPr>
            <a:spLocks noChangeArrowheads="1"/>
          </p:cNvSpPr>
          <p:nvPr/>
        </p:nvSpPr>
        <p:spPr bwMode="auto">
          <a:xfrm rot="5100000">
            <a:off x="5203825" y="47609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89" name="Oval 33"/>
          <p:cNvSpPr>
            <a:spLocks noChangeArrowheads="1"/>
          </p:cNvSpPr>
          <p:nvPr/>
        </p:nvSpPr>
        <p:spPr bwMode="auto">
          <a:xfrm rot="5100000">
            <a:off x="5141913" y="49196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90" name="Oval 34"/>
          <p:cNvSpPr>
            <a:spLocks noChangeArrowheads="1"/>
          </p:cNvSpPr>
          <p:nvPr/>
        </p:nvSpPr>
        <p:spPr bwMode="auto">
          <a:xfrm rot="5100000">
            <a:off x="6110288" y="35258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91" name="Oval 35"/>
          <p:cNvSpPr>
            <a:spLocks noChangeArrowheads="1"/>
          </p:cNvSpPr>
          <p:nvPr/>
        </p:nvSpPr>
        <p:spPr bwMode="auto">
          <a:xfrm rot="5100000">
            <a:off x="5908675" y="38465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92" name="Oval 36"/>
          <p:cNvSpPr>
            <a:spLocks noChangeArrowheads="1"/>
          </p:cNvSpPr>
          <p:nvPr/>
        </p:nvSpPr>
        <p:spPr bwMode="auto">
          <a:xfrm rot="5100000">
            <a:off x="5816600" y="38719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93" name="Oval 37"/>
          <p:cNvSpPr>
            <a:spLocks noChangeArrowheads="1"/>
          </p:cNvSpPr>
          <p:nvPr/>
        </p:nvSpPr>
        <p:spPr bwMode="auto">
          <a:xfrm rot="5100000">
            <a:off x="5545138" y="4037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94" name="Oval 38"/>
          <p:cNvSpPr>
            <a:spLocks noChangeArrowheads="1"/>
          </p:cNvSpPr>
          <p:nvPr/>
        </p:nvSpPr>
        <p:spPr bwMode="auto">
          <a:xfrm rot="5100000">
            <a:off x="5559425" y="41894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95" name="Oval 39"/>
          <p:cNvSpPr>
            <a:spLocks noChangeArrowheads="1"/>
          </p:cNvSpPr>
          <p:nvPr/>
        </p:nvSpPr>
        <p:spPr bwMode="auto">
          <a:xfrm rot="5100000">
            <a:off x="5268913" y="4368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96" name="Oval 40"/>
          <p:cNvSpPr>
            <a:spLocks noChangeArrowheads="1"/>
          </p:cNvSpPr>
          <p:nvPr/>
        </p:nvSpPr>
        <p:spPr bwMode="auto">
          <a:xfrm rot="5100000">
            <a:off x="5284788" y="4521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97" name="Oval 41"/>
          <p:cNvSpPr>
            <a:spLocks noChangeArrowheads="1"/>
          </p:cNvSpPr>
          <p:nvPr/>
        </p:nvSpPr>
        <p:spPr bwMode="auto">
          <a:xfrm rot="5100000">
            <a:off x="4994275" y="46990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98" name="Oval 42"/>
          <p:cNvSpPr>
            <a:spLocks noChangeArrowheads="1"/>
          </p:cNvSpPr>
          <p:nvPr/>
        </p:nvSpPr>
        <p:spPr bwMode="auto">
          <a:xfrm rot="5100000">
            <a:off x="4932363" y="48577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499" name="Oval 43"/>
          <p:cNvSpPr>
            <a:spLocks noChangeArrowheads="1"/>
          </p:cNvSpPr>
          <p:nvPr/>
        </p:nvSpPr>
        <p:spPr bwMode="auto">
          <a:xfrm rot="5100000">
            <a:off x="5930900" y="3633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00" name="Oval 44"/>
          <p:cNvSpPr>
            <a:spLocks noChangeArrowheads="1"/>
          </p:cNvSpPr>
          <p:nvPr/>
        </p:nvSpPr>
        <p:spPr bwMode="auto">
          <a:xfrm rot="5100000">
            <a:off x="5641975" y="38131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01" name="Oval 45"/>
          <p:cNvSpPr>
            <a:spLocks noChangeArrowheads="1"/>
          </p:cNvSpPr>
          <p:nvPr/>
        </p:nvSpPr>
        <p:spPr bwMode="auto">
          <a:xfrm rot="5100000">
            <a:off x="5653088" y="39655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02" name="Oval 46"/>
          <p:cNvSpPr>
            <a:spLocks noChangeArrowheads="1"/>
          </p:cNvSpPr>
          <p:nvPr/>
        </p:nvSpPr>
        <p:spPr bwMode="auto">
          <a:xfrm rot="5100000">
            <a:off x="5397500" y="4114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03" name="Oval 47"/>
          <p:cNvSpPr>
            <a:spLocks noChangeArrowheads="1"/>
          </p:cNvSpPr>
          <p:nvPr/>
        </p:nvSpPr>
        <p:spPr bwMode="auto">
          <a:xfrm rot="5100000">
            <a:off x="5408613" y="4267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04" name="Oval 48"/>
          <p:cNvSpPr>
            <a:spLocks noChangeArrowheads="1"/>
          </p:cNvSpPr>
          <p:nvPr/>
        </p:nvSpPr>
        <p:spPr bwMode="auto">
          <a:xfrm rot="5100000">
            <a:off x="5121275" y="44481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05" name="Oval 49"/>
          <p:cNvSpPr>
            <a:spLocks noChangeArrowheads="1"/>
          </p:cNvSpPr>
          <p:nvPr/>
        </p:nvSpPr>
        <p:spPr bwMode="auto">
          <a:xfrm rot="5100000">
            <a:off x="5016500" y="44878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06" name="Oval 50"/>
          <p:cNvSpPr>
            <a:spLocks noChangeArrowheads="1"/>
          </p:cNvSpPr>
          <p:nvPr/>
        </p:nvSpPr>
        <p:spPr bwMode="auto">
          <a:xfrm rot="5100000">
            <a:off x="4672013" y="49069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07" name="Oval 51"/>
          <p:cNvSpPr>
            <a:spLocks noChangeArrowheads="1"/>
          </p:cNvSpPr>
          <p:nvPr/>
        </p:nvSpPr>
        <p:spPr bwMode="auto">
          <a:xfrm rot="5100000">
            <a:off x="4610100" y="50657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08" name="Oval 52"/>
          <p:cNvSpPr>
            <a:spLocks noChangeArrowheads="1"/>
          </p:cNvSpPr>
          <p:nvPr/>
        </p:nvSpPr>
        <p:spPr bwMode="auto">
          <a:xfrm rot="5100000">
            <a:off x="5753100" y="39004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09" name="Oval 53"/>
          <p:cNvSpPr>
            <a:spLocks noChangeArrowheads="1"/>
          </p:cNvSpPr>
          <p:nvPr/>
        </p:nvSpPr>
        <p:spPr bwMode="auto">
          <a:xfrm rot="5100000">
            <a:off x="5567363" y="42068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10" name="Oval 54"/>
          <p:cNvSpPr>
            <a:spLocks noChangeArrowheads="1"/>
          </p:cNvSpPr>
          <p:nvPr/>
        </p:nvSpPr>
        <p:spPr bwMode="auto">
          <a:xfrm rot="5100000">
            <a:off x="5583238" y="43592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11" name="Oval 55"/>
          <p:cNvSpPr>
            <a:spLocks noChangeArrowheads="1"/>
          </p:cNvSpPr>
          <p:nvPr/>
        </p:nvSpPr>
        <p:spPr bwMode="auto">
          <a:xfrm rot="5100000">
            <a:off x="5292725" y="45370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12" name="Oval 56"/>
          <p:cNvSpPr>
            <a:spLocks noChangeArrowheads="1"/>
          </p:cNvSpPr>
          <p:nvPr/>
        </p:nvSpPr>
        <p:spPr bwMode="auto">
          <a:xfrm rot="5100000">
            <a:off x="5307013" y="46894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13" name="Oval 57"/>
          <p:cNvSpPr>
            <a:spLocks noChangeArrowheads="1"/>
          </p:cNvSpPr>
          <p:nvPr/>
        </p:nvSpPr>
        <p:spPr bwMode="auto">
          <a:xfrm rot="5100000">
            <a:off x="5018088" y="48688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14" name="Oval 58"/>
          <p:cNvSpPr>
            <a:spLocks noChangeArrowheads="1"/>
          </p:cNvSpPr>
          <p:nvPr/>
        </p:nvSpPr>
        <p:spPr bwMode="auto">
          <a:xfrm rot="5100000">
            <a:off x="5032375" y="50212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15" name="Oval 59"/>
          <p:cNvSpPr>
            <a:spLocks noChangeArrowheads="1"/>
          </p:cNvSpPr>
          <p:nvPr/>
        </p:nvSpPr>
        <p:spPr bwMode="auto">
          <a:xfrm rot="5100000">
            <a:off x="4741863" y="51990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16" name="Oval 60"/>
          <p:cNvSpPr>
            <a:spLocks noChangeArrowheads="1"/>
          </p:cNvSpPr>
          <p:nvPr/>
        </p:nvSpPr>
        <p:spPr bwMode="auto">
          <a:xfrm rot="5100000">
            <a:off x="4676775" y="5359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17" name="Line 61"/>
          <p:cNvSpPr>
            <a:spLocks noChangeShapeType="1"/>
          </p:cNvSpPr>
          <p:nvPr/>
        </p:nvSpPr>
        <p:spPr bwMode="auto">
          <a:xfrm flipH="1">
            <a:off x="4303713" y="2933701"/>
            <a:ext cx="2595562" cy="2665413"/>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518" name="Oval 62"/>
          <p:cNvSpPr>
            <a:spLocks noChangeArrowheads="1"/>
          </p:cNvSpPr>
          <p:nvPr/>
        </p:nvSpPr>
        <p:spPr bwMode="auto">
          <a:xfrm rot="5100000">
            <a:off x="5438775" y="36306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19" name="Oval 63"/>
          <p:cNvSpPr>
            <a:spLocks noChangeArrowheads="1"/>
          </p:cNvSpPr>
          <p:nvPr/>
        </p:nvSpPr>
        <p:spPr bwMode="auto">
          <a:xfrm rot="5100000">
            <a:off x="5451475" y="37814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20" name="Oval 64"/>
          <p:cNvSpPr>
            <a:spLocks noChangeArrowheads="1"/>
          </p:cNvSpPr>
          <p:nvPr/>
        </p:nvSpPr>
        <p:spPr bwMode="auto">
          <a:xfrm rot="5100000">
            <a:off x="5378450" y="36528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21" name="Oval 65"/>
          <p:cNvSpPr>
            <a:spLocks noChangeArrowheads="1"/>
          </p:cNvSpPr>
          <p:nvPr/>
        </p:nvSpPr>
        <p:spPr bwMode="auto">
          <a:xfrm rot="5100000">
            <a:off x="5392738" y="38052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22" name="Oval 66"/>
          <p:cNvSpPr>
            <a:spLocks noChangeArrowheads="1"/>
          </p:cNvSpPr>
          <p:nvPr/>
        </p:nvSpPr>
        <p:spPr bwMode="auto">
          <a:xfrm rot="5100000">
            <a:off x="5475288" y="34290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23" name="Oval 67"/>
          <p:cNvSpPr>
            <a:spLocks noChangeArrowheads="1"/>
          </p:cNvSpPr>
          <p:nvPr/>
        </p:nvSpPr>
        <p:spPr bwMode="auto">
          <a:xfrm rot="5100000">
            <a:off x="5486400" y="3581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24" name="Oval 68"/>
          <p:cNvSpPr>
            <a:spLocks noChangeArrowheads="1"/>
          </p:cNvSpPr>
          <p:nvPr/>
        </p:nvSpPr>
        <p:spPr bwMode="auto">
          <a:xfrm rot="5100000">
            <a:off x="5230813" y="37306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25" name="Oval 69"/>
          <p:cNvSpPr>
            <a:spLocks noChangeArrowheads="1"/>
          </p:cNvSpPr>
          <p:nvPr/>
        </p:nvSpPr>
        <p:spPr bwMode="auto">
          <a:xfrm rot="5100000">
            <a:off x="5400675" y="3822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26" name="Oval 70"/>
          <p:cNvSpPr>
            <a:spLocks noChangeArrowheads="1"/>
          </p:cNvSpPr>
          <p:nvPr/>
        </p:nvSpPr>
        <p:spPr bwMode="auto">
          <a:xfrm rot="5100000">
            <a:off x="5086350" y="39989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27" name="Oval 71"/>
          <p:cNvSpPr>
            <a:spLocks noChangeArrowheads="1"/>
          </p:cNvSpPr>
          <p:nvPr/>
        </p:nvSpPr>
        <p:spPr bwMode="auto">
          <a:xfrm rot="5100000">
            <a:off x="5099050" y="41497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28" name="Oval 72"/>
          <p:cNvSpPr>
            <a:spLocks noChangeArrowheads="1"/>
          </p:cNvSpPr>
          <p:nvPr/>
        </p:nvSpPr>
        <p:spPr bwMode="auto">
          <a:xfrm rot="5100000">
            <a:off x="5027613" y="40211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29" name="Oval 73"/>
          <p:cNvSpPr>
            <a:spLocks noChangeArrowheads="1"/>
          </p:cNvSpPr>
          <p:nvPr/>
        </p:nvSpPr>
        <p:spPr bwMode="auto">
          <a:xfrm rot="5100000">
            <a:off x="5040313" y="4173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30" name="Oval 74"/>
          <p:cNvSpPr>
            <a:spLocks noChangeArrowheads="1"/>
          </p:cNvSpPr>
          <p:nvPr/>
        </p:nvSpPr>
        <p:spPr bwMode="auto">
          <a:xfrm rot="5100000">
            <a:off x="5122863" y="3797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31" name="Oval 75"/>
          <p:cNvSpPr>
            <a:spLocks noChangeArrowheads="1"/>
          </p:cNvSpPr>
          <p:nvPr/>
        </p:nvSpPr>
        <p:spPr bwMode="auto">
          <a:xfrm rot="5100000">
            <a:off x="5133975" y="3949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32" name="Oval 76"/>
          <p:cNvSpPr>
            <a:spLocks noChangeArrowheads="1"/>
          </p:cNvSpPr>
          <p:nvPr/>
        </p:nvSpPr>
        <p:spPr bwMode="auto">
          <a:xfrm rot="5100000">
            <a:off x="4878388" y="40989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33" name="Oval 77"/>
          <p:cNvSpPr>
            <a:spLocks noChangeArrowheads="1"/>
          </p:cNvSpPr>
          <p:nvPr/>
        </p:nvSpPr>
        <p:spPr bwMode="auto">
          <a:xfrm rot="5100000">
            <a:off x="5048250" y="41910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34" name="Oval 78"/>
          <p:cNvSpPr>
            <a:spLocks noChangeArrowheads="1"/>
          </p:cNvSpPr>
          <p:nvPr/>
        </p:nvSpPr>
        <p:spPr bwMode="auto">
          <a:xfrm rot="5100000">
            <a:off x="5970588" y="4164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35" name="Oval 79"/>
          <p:cNvSpPr>
            <a:spLocks noChangeArrowheads="1"/>
          </p:cNvSpPr>
          <p:nvPr/>
        </p:nvSpPr>
        <p:spPr bwMode="auto">
          <a:xfrm rot="5100000">
            <a:off x="5984875" y="43148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36" name="Oval 80"/>
          <p:cNvSpPr>
            <a:spLocks noChangeArrowheads="1"/>
          </p:cNvSpPr>
          <p:nvPr/>
        </p:nvSpPr>
        <p:spPr bwMode="auto">
          <a:xfrm rot="5100000">
            <a:off x="5913438" y="41862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37" name="Oval 81"/>
          <p:cNvSpPr>
            <a:spLocks noChangeArrowheads="1"/>
          </p:cNvSpPr>
          <p:nvPr/>
        </p:nvSpPr>
        <p:spPr bwMode="auto">
          <a:xfrm rot="5100000">
            <a:off x="5924550" y="43386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38" name="Oval 82"/>
          <p:cNvSpPr>
            <a:spLocks noChangeArrowheads="1"/>
          </p:cNvSpPr>
          <p:nvPr/>
        </p:nvSpPr>
        <p:spPr bwMode="auto">
          <a:xfrm rot="5100000">
            <a:off x="6008688" y="3962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39" name="Oval 83"/>
          <p:cNvSpPr>
            <a:spLocks noChangeArrowheads="1"/>
          </p:cNvSpPr>
          <p:nvPr/>
        </p:nvSpPr>
        <p:spPr bwMode="auto">
          <a:xfrm rot="5100000">
            <a:off x="6021388" y="4114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40" name="Oval 84"/>
          <p:cNvSpPr>
            <a:spLocks noChangeArrowheads="1"/>
          </p:cNvSpPr>
          <p:nvPr/>
        </p:nvSpPr>
        <p:spPr bwMode="auto">
          <a:xfrm rot="5100000">
            <a:off x="5764213" y="42640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41" name="Oval 85"/>
          <p:cNvSpPr>
            <a:spLocks noChangeArrowheads="1"/>
          </p:cNvSpPr>
          <p:nvPr/>
        </p:nvSpPr>
        <p:spPr bwMode="auto">
          <a:xfrm rot="5100000">
            <a:off x="5935663" y="43561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42" name="Oval 86"/>
          <p:cNvSpPr>
            <a:spLocks noChangeArrowheads="1"/>
          </p:cNvSpPr>
          <p:nvPr/>
        </p:nvSpPr>
        <p:spPr bwMode="auto">
          <a:xfrm rot="5100000">
            <a:off x="5618163" y="47609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43" name="Oval 87"/>
          <p:cNvSpPr>
            <a:spLocks noChangeArrowheads="1"/>
          </p:cNvSpPr>
          <p:nvPr/>
        </p:nvSpPr>
        <p:spPr bwMode="auto">
          <a:xfrm rot="5100000">
            <a:off x="5632450" y="49117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44" name="Oval 88"/>
          <p:cNvSpPr>
            <a:spLocks noChangeArrowheads="1"/>
          </p:cNvSpPr>
          <p:nvPr/>
        </p:nvSpPr>
        <p:spPr bwMode="auto">
          <a:xfrm rot="5100000">
            <a:off x="5559425" y="47831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45" name="Oval 89"/>
          <p:cNvSpPr>
            <a:spLocks noChangeArrowheads="1"/>
          </p:cNvSpPr>
          <p:nvPr/>
        </p:nvSpPr>
        <p:spPr bwMode="auto">
          <a:xfrm rot="5100000">
            <a:off x="5572125" y="4935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46" name="Oval 90"/>
          <p:cNvSpPr>
            <a:spLocks noChangeArrowheads="1"/>
          </p:cNvSpPr>
          <p:nvPr/>
        </p:nvSpPr>
        <p:spPr bwMode="auto">
          <a:xfrm rot="5100000">
            <a:off x="5656263" y="4559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47" name="Oval 91"/>
          <p:cNvSpPr>
            <a:spLocks noChangeArrowheads="1"/>
          </p:cNvSpPr>
          <p:nvPr/>
        </p:nvSpPr>
        <p:spPr bwMode="auto">
          <a:xfrm rot="5100000">
            <a:off x="5668963" y="4711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48" name="Oval 92"/>
          <p:cNvSpPr>
            <a:spLocks noChangeArrowheads="1"/>
          </p:cNvSpPr>
          <p:nvPr/>
        </p:nvSpPr>
        <p:spPr bwMode="auto">
          <a:xfrm rot="5100000">
            <a:off x="5411788" y="48609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49" name="Oval 93"/>
          <p:cNvSpPr>
            <a:spLocks noChangeArrowheads="1"/>
          </p:cNvSpPr>
          <p:nvPr/>
        </p:nvSpPr>
        <p:spPr bwMode="auto">
          <a:xfrm rot="5100000">
            <a:off x="5583238" y="49530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50" name="Oval 94"/>
          <p:cNvSpPr>
            <a:spLocks noChangeArrowheads="1"/>
          </p:cNvSpPr>
          <p:nvPr/>
        </p:nvSpPr>
        <p:spPr bwMode="auto">
          <a:xfrm rot="5100000">
            <a:off x="5238750" y="51546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51" name="Oval 95"/>
          <p:cNvSpPr>
            <a:spLocks noChangeArrowheads="1"/>
          </p:cNvSpPr>
          <p:nvPr/>
        </p:nvSpPr>
        <p:spPr bwMode="auto">
          <a:xfrm rot="5100000">
            <a:off x="5249863" y="53054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52" name="Oval 96"/>
          <p:cNvSpPr>
            <a:spLocks noChangeArrowheads="1"/>
          </p:cNvSpPr>
          <p:nvPr/>
        </p:nvSpPr>
        <p:spPr bwMode="auto">
          <a:xfrm rot="5100000">
            <a:off x="5180013" y="51768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53" name="Oval 97"/>
          <p:cNvSpPr>
            <a:spLocks noChangeArrowheads="1"/>
          </p:cNvSpPr>
          <p:nvPr/>
        </p:nvSpPr>
        <p:spPr bwMode="auto">
          <a:xfrm rot="5100000">
            <a:off x="5192713" y="53292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54" name="Oval 98"/>
          <p:cNvSpPr>
            <a:spLocks noChangeArrowheads="1"/>
          </p:cNvSpPr>
          <p:nvPr/>
        </p:nvSpPr>
        <p:spPr bwMode="auto">
          <a:xfrm rot="5100000">
            <a:off x="5273675" y="49530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55" name="Oval 99"/>
          <p:cNvSpPr>
            <a:spLocks noChangeArrowheads="1"/>
          </p:cNvSpPr>
          <p:nvPr/>
        </p:nvSpPr>
        <p:spPr bwMode="auto">
          <a:xfrm rot="5100000">
            <a:off x="5287963" y="5105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56" name="Oval 100"/>
          <p:cNvSpPr>
            <a:spLocks noChangeArrowheads="1"/>
          </p:cNvSpPr>
          <p:nvPr/>
        </p:nvSpPr>
        <p:spPr bwMode="auto">
          <a:xfrm rot="5100000">
            <a:off x="5029200" y="52546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57" name="Oval 101"/>
          <p:cNvSpPr>
            <a:spLocks noChangeArrowheads="1"/>
          </p:cNvSpPr>
          <p:nvPr/>
        </p:nvSpPr>
        <p:spPr bwMode="auto">
          <a:xfrm rot="5100000">
            <a:off x="5202238" y="5346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58" name="Oval 102"/>
          <p:cNvSpPr>
            <a:spLocks noChangeArrowheads="1"/>
          </p:cNvSpPr>
          <p:nvPr/>
        </p:nvSpPr>
        <p:spPr bwMode="auto">
          <a:xfrm rot="5100000">
            <a:off x="5970588" y="46085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59" name="Oval 103"/>
          <p:cNvSpPr>
            <a:spLocks noChangeArrowheads="1"/>
          </p:cNvSpPr>
          <p:nvPr/>
        </p:nvSpPr>
        <p:spPr bwMode="auto">
          <a:xfrm rot="5100000">
            <a:off x="5984875" y="47593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60" name="Oval 104"/>
          <p:cNvSpPr>
            <a:spLocks noChangeArrowheads="1"/>
          </p:cNvSpPr>
          <p:nvPr/>
        </p:nvSpPr>
        <p:spPr bwMode="auto">
          <a:xfrm rot="5100000">
            <a:off x="5913438" y="46307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61" name="Oval 105"/>
          <p:cNvSpPr>
            <a:spLocks noChangeArrowheads="1"/>
          </p:cNvSpPr>
          <p:nvPr/>
        </p:nvSpPr>
        <p:spPr bwMode="auto">
          <a:xfrm rot="5100000">
            <a:off x="5924550" y="47831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62" name="Oval 106"/>
          <p:cNvSpPr>
            <a:spLocks noChangeArrowheads="1"/>
          </p:cNvSpPr>
          <p:nvPr/>
        </p:nvSpPr>
        <p:spPr bwMode="auto">
          <a:xfrm rot="5100000">
            <a:off x="6008688" y="4406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63" name="Oval 107"/>
          <p:cNvSpPr>
            <a:spLocks noChangeArrowheads="1"/>
          </p:cNvSpPr>
          <p:nvPr/>
        </p:nvSpPr>
        <p:spPr bwMode="auto">
          <a:xfrm rot="5100000">
            <a:off x="6021388" y="4559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64" name="Oval 108"/>
          <p:cNvSpPr>
            <a:spLocks noChangeArrowheads="1"/>
          </p:cNvSpPr>
          <p:nvPr/>
        </p:nvSpPr>
        <p:spPr bwMode="auto">
          <a:xfrm rot="5100000">
            <a:off x="5764213" y="4708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65" name="Oval 109"/>
          <p:cNvSpPr>
            <a:spLocks noChangeArrowheads="1"/>
          </p:cNvSpPr>
          <p:nvPr/>
        </p:nvSpPr>
        <p:spPr bwMode="auto">
          <a:xfrm rot="5100000">
            <a:off x="5935663" y="48006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66" name="Oval 110"/>
          <p:cNvSpPr>
            <a:spLocks noChangeArrowheads="1"/>
          </p:cNvSpPr>
          <p:nvPr/>
        </p:nvSpPr>
        <p:spPr bwMode="auto">
          <a:xfrm rot="5100000">
            <a:off x="6381750" y="4164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67" name="Oval 111"/>
          <p:cNvSpPr>
            <a:spLocks noChangeArrowheads="1"/>
          </p:cNvSpPr>
          <p:nvPr/>
        </p:nvSpPr>
        <p:spPr bwMode="auto">
          <a:xfrm rot="5100000">
            <a:off x="6392863" y="43148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68" name="Oval 112"/>
          <p:cNvSpPr>
            <a:spLocks noChangeArrowheads="1"/>
          </p:cNvSpPr>
          <p:nvPr/>
        </p:nvSpPr>
        <p:spPr bwMode="auto">
          <a:xfrm rot="5100000">
            <a:off x="6323013" y="41862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69" name="Oval 113"/>
          <p:cNvSpPr>
            <a:spLocks noChangeArrowheads="1"/>
          </p:cNvSpPr>
          <p:nvPr/>
        </p:nvSpPr>
        <p:spPr bwMode="auto">
          <a:xfrm rot="5100000">
            <a:off x="6335713" y="43386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70" name="Oval 114"/>
          <p:cNvSpPr>
            <a:spLocks noChangeArrowheads="1"/>
          </p:cNvSpPr>
          <p:nvPr/>
        </p:nvSpPr>
        <p:spPr bwMode="auto">
          <a:xfrm rot="5100000">
            <a:off x="6416675" y="3962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71" name="Oval 115"/>
          <p:cNvSpPr>
            <a:spLocks noChangeArrowheads="1"/>
          </p:cNvSpPr>
          <p:nvPr/>
        </p:nvSpPr>
        <p:spPr bwMode="auto">
          <a:xfrm rot="5100000">
            <a:off x="6430963" y="4114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72" name="Oval 116"/>
          <p:cNvSpPr>
            <a:spLocks noChangeArrowheads="1"/>
          </p:cNvSpPr>
          <p:nvPr/>
        </p:nvSpPr>
        <p:spPr bwMode="auto">
          <a:xfrm rot="5100000">
            <a:off x="6172200" y="42640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73" name="Oval 117"/>
          <p:cNvSpPr>
            <a:spLocks noChangeArrowheads="1"/>
          </p:cNvSpPr>
          <p:nvPr/>
        </p:nvSpPr>
        <p:spPr bwMode="auto">
          <a:xfrm rot="5100000">
            <a:off x="6345238" y="43561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74" name="Oval 118"/>
          <p:cNvSpPr>
            <a:spLocks noChangeArrowheads="1"/>
          </p:cNvSpPr>
          <p:nvPr/>
        </p:nvSpPr>
        <p:spPr bwMode="auto">
          <a:xfrm rot="5100000">
            <a:off x="6532563" y="34782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75" name="Oval 119"/>
          <p:cNvSpPr>
            <a:spLocks noChangeArrowheads="1"/>
          </p:cNvSpPr>
          <p:nvPr/>
        </p:nvSpPr>
        <p:spPr bwMode="auto">
          <a:xfrm rot="5100000">
            <a:off x="6546850" y="36290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76" name="Oval 120"/>
          <p:cNvSpPr>
            <a:spLocks noChangeArrowheads="1"/>
          </p:cNvSpPr>
          <p:nvPr/>
        </p:nvSpPr>
        <p:spPr bwMode="auto">
          <a:xfrm rot="5100000">
            <a:off x="6473825" y="35004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77" name="Oval 121"/>
          <p:cNvSpPr>
            <a:spLocks noChangeArrowheads="1"/>
          </p:cNvSpPr>
          <p:nvPr/>
        </p:nvSpPr>
        <p:spPr bwMode="auto">
          <a:xfrm rot="5100000">
            <a:off x="6486525" y="36528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78" name="Oval 122"/>
          <p:cNvSpPr>
            <a:spLocks noChangeArrowheads="1"/>
          </p:cNvSpPr>
          <p:nvPr/>
        </p:nvSpPr>
        <p:spPr bwMode="auto">
          <a:xfrm rot="5100000">
            <a:off x="6570663" y="32766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79" name="Oval 123"/>
          <p:cNvSpPr>
            <a:spLocks noChangeArrowheads="1"/>
          </p:cNvSpPr>
          <p:nvPr/>
        </p:nvSpPr>
        <p:spPr bwMode="auto">
          <a:xfrm rot="5100000">
            <a:off x="6583363" y="34290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80" name="Oval 124"/>
          <p:cNvSpPr>
            <a:spLocks noChangeArrowheads="1"/>
          </p:cNvSpPr>
          <p:nvPr/>
        </p:nvSpPr>
        <p:spPr bwMode="auto">
          <a:xfrm rot="5100000">
            <a:off x="6326188" y="3578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81" name="Oval 125"/>
          <p:cNvSpPr>
            <a:spLocks noChangeArrowheads="1"/>
          </p:cNvSpPr>
          <p:nvPr/>
        </p:nvSpPr>
        <p:spPr bwMode="auto">
          <a:xfrm rot="5100000">
            <a:off x="6497638" y="3670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82" name="Oval 126"/>
          <p:cNvSpPr>
            <a:spLocks noChangeArrowheads="1"/>
          </p:cNvSpPr>
          <p:nvPr/>
        </p:nvSpPr>
        <p:spPr bwMode="auto">
          <a:xfrm rot="5100000">
            <a:off x="5819775" y="34655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83" name="Oval 127"/>
          <p:cNvSpPr>
            <a:spLocks noChangeArrowheads="1"/>
          </p:cNvSpPr>
          <p:nvPr/>
        </p:nvSpPr>
        <p:spPr bwMode="auto">
          <a:xfrm rot="5100000">
            <a:off x="5830888" y="36163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84" name="Oval 128"/>
          <p:cNvSpPr>
            <a:spLocks noChangeArrowheads="1"/>
          </p:cNvSpPr>
          <p:nvPr/>
        </p:nvSpPr>
        <p:spPr bwMode="auto">
          <a:xfrm rot="5100000">
            <a:off x="5761038" y="34877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85" name="Oval 129"/>
          <p:cNvSpPr>
            <a:spLocks noChangeArrowheads="1"/>
          </p:cNvSpPr>
          <p:nvPr/>
        </p:nvSpPr>
        <p:spPr bwMode="auto">
          <a:xfrm rot="5100000">
            <a:off x="5773738" y="36401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86" name="Oval 130"/>
          <p:cNvSpPr>
            <a:spLocks noChangeArrowheads="1"/>
          </p:cNvSpPr>
          <p:nvPr/>
        </p:nvSpPr>
        <p:spPr bwMode="auto">
          <a:xfrm rot="5100000">
            <a:off x="5854700" y="3263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87" name="Oval 131"/>
          <p:cNvSpPr>
            <a:spLocks noChangeArrowheads="1"/>
          </p:cNvSpPr>
          <p:nvPr/>
        </p:nvSpPr>
        <p:spPr bwMode="auto">
          <a:xfrm rot="5100000">
            <a:off x="5868988" y="3416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88" name="Oval 132"/>
          <p:cNvSpPr>
            <a:spLocks noChangeArrowheads="1"/>
          </p:cNvSpPr>
          <p:nvPr/>
        </p:nvSpPr>
        <p:spPr bwMode="auto">
          <a:xfrm rot="5100000">
            <a:off x="5610225" y="3565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89" name="Oval 133"/>
          <p:cNvSpPr>
            <a:spLocks noChangeArrowheads="1"/>
          </p:cNvSpPr>
          <p:nvPr/>
        </p:nvSpPr>
        <p:spPr bwMode="auto">
          <a:xfrm rot="5100000">
            <a:off x="5783263" y="36576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90" name="Oval 134"/>
          <p:cNvSpPr>
            <a:spLocks noChangeArrowheads="1"/>
          </p:cNvSpPr>
          <p:nvPr/>
        </p:nvSpPr>
        <p:spPr bwMode="auto">
          <a:xfrm rot="5100000">
            <a:off x="4781550" y="44688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91" name="Oval 135"/>
          <p:cNvSpPr>
            <a:spLocks noChangeArrowheads="1"/>
          </p:cNvSpPr>
          <p:nvPr/>
        </p:nvSpPr>
        <p:spPr bwMode="auto">
          <a:xfrm rot="5100000">
            <a:off x="4792663" y="46196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92" name="Oval 136"/>
          <p:cNvSpPr>
            <a:spLocks noChangeArrowheads="1"/>
          </p:cNvSpPr>
          <p:nvPr/>
        </p:nvSpPr>
        <p:spPr bwMode="auto">
          <a:xfrm rot="5100000">
            <a:off x="4722813" y="44910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93" name="Oval 137"/>
          <p:cNvSpPr>
            <a:spLocks noChangeArrowheads="1"/>
          </p:cNvSpPr>
          <p:nvPr/>
        </p:nvSpPr>
        <p:spPr bwMode="auto">
          <a:xfrm rot="5100000">
            <a:off x="4735513" y="46434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94" name="Oval 138"/>
          <p:cNvSpPr>
            <a:spLocks noChangeArrowheads="1"/>
          </p:cNvSpPr>
          <p:nvPr/>
        </p:nvSpPr>
        <p:spPr bwMode="auto">
          <a:xfrm rot="5100000">
            <a:off x="4816475" y="4267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95" name="Oval 139"/>
          <p:cNvSpPr>
            <a:spLocks noChangeArrowheads="1"/>
          </p:cNvSpPr>
          <p:nvPr/>
        </p:nvSpPr>
        <p:spPr bwMode="auto">
          <a:xfrm rot="5100000">
            <a:off x="4830763" y="44196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96" name="Oval 140"/>
          <p:cNvSpPr>
            <a:spLocks noChangeArrowheads="1"/>
          </p:cNvSpPr>
          <p:nvPr/>
        </p:nvSpPr>
        <p:spPr bwMode="auto">
          <a:xfrm rot="5100000">
            <a:off x="4572000" y="45688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97" name="Oval 141"/>
          <p:cNvSpPr>
            <a:spLocks noChangeArrowheads="1"/>
          </p:cNvSpPr>
          <p:nvPr/>
        </p:nvSpPr>
        <p:spPr bwMode="auto">
          <a:xfrm rot="5100000">
            <a:off x="4745038" y="4660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19598" name="AutoShape 142"/>
          <p:cNvSpPr>
            <a:spLocks noChangeArrowheads="1"/>
          </p:cNvSpPr>
          <p:nvPr/>
        </p:nvSpPr>
        <p:spPr bwMode="auto">
          <a:xfrm>
            <a:off x="7985126" y="3317875"/>
            <a:ext cx="1274763"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5000"/>
              </a:lnSpc>
              <a:buClr>
                <a:srgbClr val="000000"/>
              </a:buClr>
              <a:buSzPct val="100000"/>
              <a:buFont typeface="Times New Roman" panose="02020603050405020304" pitchFamily="18" charset="0"/>
              <a:buNone/>
            </a:pPr>
            <a:r>
              <a:rPr lang="en-GB" altLang="en-US">
                <a:solidFill>
                  <a:srgbClr val="000000"/>
                </a:solidFill>
              </a:rPr>
              <a:t>r = + 0.4</a:t>
            </a:r>
          </a:p>
        </p:txBody>
      </p:sp>
    </p:spTree>
    <p:extLst>
      <p:ext uri="{BB962C8B-B14F-4D97-AF65-F5344CB8AC3E}">
        <p14:creationId xmlns:p14="http://schemas.microsoft.com/office/powerpoint/2010/main" val="3191954812"/>
      </p:ext>
    </p:extLst>
  </p:cSld>
  <p:clrMapOvr>
    <a:masterClrMapping/>
  </p:clrMapOvr>
  <p:transition spd="med"/>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1"/>
          <p:cNvSpPr>
            <a:spLocks noGrp="1" noChangeArrowheads="1"/>
          </p:cNvSpPr>
          <p:nvPr>
            <p:ph type="title"/>
          </p:nvPr>
        </p:nvSpPr>
        <p:spPr>
          <a:xfrm>
            <a:off x="2590800" y="1079500"/>
            <a:ext cx="7772400" cy="712788"/>
          </a:xfrm>
          <a:ln/>
        </p:spPr>
        <p:txBody>
          <a:bodyPr>
            <a:normAutofit fontScale="90000"/>
          </a:bodyPr>
          <a:lstStyle/>
          <a:p>
            <a:pPr>
              <a:lnSpc>
                <a:spcPct val="95000"/>
              </a:lnSpc>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t>        Degree of correlation</a:t>
            </a:r>
          </a:p>
        </p:txBody>
      </p:sp>
      <p:sp>
        <p:nvSpPr>
          <p:cNvPr id="20482" name="Rectangle 2"/>
          <p:cNvSpPr>
            <a:spLocks noGrp="1" noChangeArrowheads="1"/>
          </p:cNvSpPr>
          <p:nvPr>
            <p:ph type="body" idx="1"/>
          </p:nvPr>
        </p:nvSpPr>
        <p:spPr>
          <a:xfrm>
            <a:off x="1752600" y="2101850"/>
            <a:ext cx="8610600" cy="4451350"/>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Perfect  Negative Correlation</a:t>
            </a:r>
          </a:p>
        </p:txBody>
      </p:sp>
      <p:sp>
        <p:nvSpPr>
          <p:cNvPr id="20483" name="Line 3"/>
          <p:cNvSpPr>
            <a:spLocks noChangeShapeType="1"/>
          </p:cNvSpPr>
          <p:nvPr/>
        </p:nvSpPr>
        <p:spPr bwMode="auto">
          <a:xfrm>
            <a:off x="3810000" y="2971800"/>
            <a:ext cx="1588" cy="2895600"/>
          </a:xfrm>
          <a:prstGeom prst="line">
            <a:avLst/>
          </a:prstGeom>
          <a:noFill/>
          <a:ln w="38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4" name="Line 4"/>
          <p:cNvSpPr>
            <a:spLocks noChangeShapeType="1"/>
          </p:cNvSpPr>
          <p:nvPr/>
        </p:nvSpPr>
        <p:spPr bwMode="auto">
          <a:xfrm>
            <a:off x="3810000" y="5867400"/>
            <a:ext cx="4038600" cy="1588"/>
          </a:xfrm>
          <a:prstGeom prst="line">
            <a:avLst/>
          </a:prstGeom>
          <a:noFill/>
          <a:ln w="38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485" name="AutoShape 5"/>
          <p:cNvSpPr>
            <a:spLocks noChangeArrowheads="1"/>
          </p:cNvSpPr>
          <p:nvPr/>
        </p:nvSpPr>
        <p:spPr bwMode="auto">
          <a:xfrm>
            <a:off x="5334000" y="5943600"/>
            <a:ext cx="161290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5000"/>
              </a:lnSpc>
              <a:buClr>
                <a:srgbClr val="000000"/>
              </a:buClr>
              <a:buSzPct val="100000"/>
              <a:buFont typeface="Times New Roman" panose="02020603050405020304" pitchFamily="18" charset="0"/>
              <a:buNone/>
            </a:pPr>
            <a:r>
              <a:rPr lang="en-GB" altLang="en-US">
                <a:solidFill>
                  <a:srgbClr val="000000"/>
                </a:solidFill>
              </a:rPr>
              <a:t>Exam score</a:t>
            </a:r>
          </a:p>
        </p:txBody>
      </p:sp>
      <p:sp>
        <p:nvSpPr>
          <p:cNvPr id="20486" name="Text Box 6"/>
          <p:cNvSpPr txBox="1">
            <a:spLocks noChangeArrowheads="1"/>
          </p:cNvSpPr>
          <p:nvPr/>
        </p:nvSpPr>
        <p:spPr bwMode="auto">
          <a:xfrm>
            <a:off x="2057400" y="3505201"/>
            <a:ext cx="1524000"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5000"/>
              </a:lnSpc>
              <a:buClr>
                <a:srgbClr val="000000"/>
              </a:buClr>
              <a:buSzPct val="100000"/>
              <a:buFont typeface="Times New Roman" panose="02020603050405020304" pitchFamily="18" charset="0"/>
              <a:buNone/>
            </a:pPr>
            <a:r>
              <a:rPr lang="en-GB" altLang="en-US">
                <a:solidFill>
                  <a:srgbClr val="000000"/>
                </a:solidFill>
              </a:rPr>
              <a:t>TV watching per</a:t>
            </a:r>
          </a:p>
          <a:p>
            <a:pPr>
              <a:buClr>
                <a:srgbClr val="000000"/>
              </a:buClr>
              <a:buSzPct val="100000"/>
              <a:buFont typeface="Times New Roman" panose="02020603050405020304" pitchFamily="18" charset="0"/>
              <a:buNone/>
            </a:pPr>
            <a:r>
              <a:rPr lang="en-GB" altLang="en-US">
                <a:solidFill>
                  <a:srgbClr val="000000"/>
                </a:solidFill>
              </a:rPr>
              <a:t>week</a:t>
            </a:r>
          </a:p>
        </p:txBody>
      </p:sp>
      <p:sp>
        <p:nvSpPr>
          <p:cNvPr id="20487" name="Oval 7"/>
          <p:cNvSpPr>
            <a:spLocks noChangeArrowheads="1"/>
          </p:cNvSpPr>
          <p:nvPr/>
        </p:nvSpPr>
        <p:spPr bwMode="auto">
          <a:xfrm rot="10500000">
            <a:off x="4267200" y="3125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488" name="Oval 8"/>
          <p:cNvSpPr>
            <a:spLocks noChangeArrowheads="1"/>
          </p:cNvSpPr>
          <p:nvPr/>
        </p:nvSpPr>
        <p:spPr bwMode="auto">
          <a:xfrm rot="10500000">
            <a:off x="4419600" y="32766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489" name="Oval 9"/>
          <p:cNvSpPr>
            <a:spLocks noChangeArrowheads="1"/>
          </p:cNvSpPr>
          <p:nvPr/>
        </p:nvSpPr>
        <p:spPr bwMode="auto">
          <a:xfrm rot="10500000">
            <a:off x="4572000" y="34305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490" name="Oval 10"/>
          <p:cNvSpPr>
            <a:spLocks noChangeArrowheads="1"/>
          </p:cNvSpPr>
          <p:nvPr/>
        </p:nvSpPr>
        <p:spPr bwMode="auto">
          <a:xfrm rot="10500000">
            <a:off x="4724400" y="35829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491" name="Oval 11"/>
          <p:cNvSpPr>
            <a:spLocks noChangeArrowheads="1"/>
          </p:cNvSpPr>
          <p:nvPr/>
        </p:nvSpPr>
        <p:spPr bwMode="auto">
          <a:xfrm rot="10500000">
            <a:off x="4876800" y="3733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492" name="Oval 12"/>
          <p:cNvSpPr>
            <a:spLocks noChangeArrowheads="1"/>
          </p:cNvSpPr>
          <p:nvPr/>
        </p:nvSpPr>
        <p:spPr bwMode="auto">
          <a:xfrm rot="10500000">
            <a:off x="5029200" y="3887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493" name="Oval 13"/>
          <p:cNvSpPr>
            <a:spLocks noChangeArrowheads="1"/>
          </p:cNvSpPr>
          <p:nvPr/>
        </p:nvSpPr>
        <p:spPr bwMode="auto">
          <a:xfrm rot="10500000">
            <a:off x="5181600" y="40401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494" name="Oval 14"/>
          <p:cNvSpPr>
            <a:spLocks noChangeArrowheads="1"/>
          </p:cNvSpPr>
          <p:nvPr/>
        </p:nvSpPr>
        <p:spPr bwMode="auto">
          <a:xfrm rot="10500000">
            <a:off x="5334000" y="41910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495" name="Oval 15"/>
          <p:cNvSpPr>
            <a:spLocks noChangeArrowheads="1"/>
          </p:cNvSpPr>
          <p:nvPr/>
        </p:nvSpPr>
        <p:spPr bwMode="auto">
          <a:xfrm rot="10500000">
            <a:off x="5486400" y="43449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496" name="Oval 16"/>
          <p:cNvSpPr>
            <a:spLocks noChangeArrowheads="1"/>
          </p:cNvSpPr>
          <p:nvPr/>
        </p:nvSpPr>
        <p:spPr bwMode="auto">
          <a:xfrm rot="10500000">
            <a:off x="5638800" y="4497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497" name="Oval 17"/>
          <p:cNvSpPr>
            <a:spLocks noChangeArrowheads="1"/>
          </p:cNvSpPr>
          <p:nvPr/>
        </p:nvSpPr>
        <p:spPr bwMode="auto">
          <a:xfrm rot="10500000">
            <a:off x="5791200" y="4648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498" name="Oval 18"/>
          <p:cNvSpPr>
            <a:spLocks noChangeArrowheads="1"/>
          </p:cNvSpPr>
          <p:nvPr/>
        </p:nvSpPr>
        <p:spPr bwMode="auto">
          <a:xfrm rot="10500000">
            <a:off x="5943600" y="48021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499" name="Oval 19"/>
          <p:cNvSpPr>
            <a:spLocks noChangeArrowheads="1"/>
          </p:cNvSpPr>
          <p:nvPr/>
        </p:nvSpPr>
        <p:spPr bwMode="auto">
          <a:xfrm rot="10500000">
            <a:off x="6096000" y="49545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500" name="Oval 20"/>
          <p:cNvSpPr>
            <a:spLocks noChangeArrowheads="1"/>
          </p:cNvSpPr>
          <p:nvPr/>
        </p:nvSpPr>
        <p:spPr bwMode="auto">
          <a:xfrm rot="10500000">
            <a:off x="6248400" y="5105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501" name="Oval 21"/>
          <p:cNvSpPr>
            <a:spLocks noChangeArrowheads="1"/>
          </p:cNvSpPr>
          <p:nvPr/>
        </p:nvSpPr>
        <p:spPr bwMode="auto">
          <a:xfrm rot="10500000">
            <a:off x="6400800" y="5259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502" name="Oval 22"/>
          <p:cNvSpPr>
            <a:spLocks noChangeArrowheads="1"/>
          </p:cNvSpPr>
          <p:nvPr/>
        </p:nvSpPr>
        <p:spPr bwMode="auto">
          <a:xfrm rot="10500000">
            <a:off x="6553200" y="5411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503" name="Oval 23"/>
          <p:cNvSpPr>
            <a:spLocks noChangeArrowheads="1"/>
          </p:cNvSpPr>
          <p:nvPr/>
        </p:nvSpPr>
        <p:spPr bwMode="auto">
          <a:xfrm rot="10500000">
            <a:off x="6705600" y="55626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0504" name="Line 24"/>
          <p:cNvSpPr>
            <a:spLocks noChangeShapeType="1"/>
          </p:cNvSpPr>
          <p:nvPr/>
        </p:nvSpPr>
        <p:spPr bwMode="auto">
          <a:xfrm>
            <a:off x="4191000" y="3048000"/>
            <a:ext cx="2590800" cy="2590800"/>
          </a:xfrm>
          <a:prstGeom prst="line">
            <a:avLst/>
          </a:prstGeom>
          <a:noFill/>
          <a:ln w="38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505" name="AutoShape 25"/>
          <p:cNvSpPr>
            <a:spLocks noChangeArrowheads="1"/>
          </p:cNvSpPr>
          <p:nvPr/>
        </p:nvSpPr>
        <p:spPr bwMode="auto">
          <a:xfrm>
            <a:off x="7908926" y="3241675"/>
            <a:ext cx="120332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5000"/>
              </a:lnSpc>
              <a:buClr>
                <a:srgbClr val="000000"/>
              </a:buClr>
              <a:buSzPct val="100000"/>
              <a:buFont typeface="Times New Roman" panose="02020603050405020304" pitchFamily="18" charset="0"/>
              <a:buNone/>
            </a:pPr>
            <a:r>
              <a:rPr lang="en-GB" altLang="en-US">
                <a:solidFill>
                  <a:srgbClr val="000000"/>
                </a:solidFill>
              </a:rPr>
              <a:t>r = -1.0</a:t>
            </a:r>
            <a:r>
              <a:rPr lang="en-GB" altLang="en-US"/>
              <a:t> </a:t>
            </a:r>
          </a:p>
        </p:txBody>
      </p:sp>
    </p:spTree>
    <p:extLst>
      <p:ext uri="{BB962C8B-B14F-4D97-AF65-F5344CB8AC3E}">
        <p14:creationId xmlns:p14="http://schemas.microsoft.com/office/powerpoint/2010/main" val="3010510223"/>
      </p:ext>
    </p:extLst>
  </p:cSld>
  <p:clrMapOvr>
    <a:masterClrMapping/>
  </p:clrMapOvr>
  <p:transition spd="med"/>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1"/>
          <p:cNvSpPr>
            <a:spLocks noGrp="1" noChangeArrowheads="1"/>
          </p:cNvSpPr>
          <p:nvPr>
            <p:ph type="title"/>
          </p:nvPr>
        </p:nvSpPr>
        <p:spPr>
          <a:xfrm>
            <a:off x="2590800" y="996950"/>
            <a:ext cx="7772400" cy="712788"/>
          </a:xfrm>
          <a:ln/>
        </p:spPr>
        <p:txBody>
          <a:bodyPr>
            <a:normAutofit fontScale="90000"/>
          </a:bodyPr>
          <a:lstStyle/>
          <a:p>
            <a:pPr>
              <a:lnSpc>
                <a:spcPct val="95000"/>
              </a:lnSpc>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t>          Degree of correlation</a:t>
            </a:r>
          </a:p>
        </p:txBody>
      </p:sp>
      <p:sp>
        <p:nvSpPr>
          <p:cNvPr id="21506" name="Rectangle 2"/>
          <p:cNvSpPr>
            <a:spLocks noGrp="1" noChangeArrowheads="1"/>
          </p:cNvSpPr>
          <p:nvPr>
            <p:ph type="body" idx="1"/>
          </p:nvPr>
        </p:nvSpPr>
        <p:spPr>
          <a:xfrm>
            <a:off x="2590800" y="2101850"/>
            <a:ext cx="7772400" cy="762000"/>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Moderate Negative Correlation</a:t>
            </a:r>
          </a:p>
        </p:txBody>
      </p:sp>
      <p:sp>
        <p:nvSpPr>
          <p:cNvPr id="21507" name="Line 3"/>
          <p:cNvSpPr>
            <a:spLocks noChangeShapeType="1"/>
          </p:cNvSpPr>
          <p:nvPr/>
        </p:nvSpPr>
        <p:spPr bwMode="auto">
          <a:xfrm>
            <a:off x="3810000" y="2971800"/>
            <a:ext cx="1588" cy="2895600"/>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08" name="Line 4"/>
          <p:cNvSpPr>
            <a:spLocks noChangeShapeType="1"/>
          </p:cNvSpPr>
          <p:nvPr/>
        </p:nvSpPr>
        <p:spPr bwMode="auto">
          <a:xfrm>
            <a:off x="3810000" y="5867400"/>
            <a:ext cx="4038600" cy="1588"/>
          </a:xfrm>
          <a:prstGeom prst="line">
            <a:avLst/>
          </a:prstGeom>
          <a:noFill/>
          <a:ln w="38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509" name="AutoShape 5"/>
          <p:cNvSpPr>
            <a:spLocks noChangeArrowheads="1"/>
          </p:cNvSpPr>
          <p:nvPr/>
        </p:nvSpPr>
        <p:spPr bwMode="auto">
          <a:xfrm>
            <a:off x="5334000" y="5943600"/>
            <a:ext cx="161290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5000"/>
              </a:lnSpc>
              <a:buClr>
                <a:srgbClr val="000000"/>
              </a:buClr>
              <a:buSzPct val="100000"/>
              <a:buFont typeface="Times New Roman" panose="02020603050405020304" pitchFamily="18" charset="0"/>
              <a:buNone/>
            </a:pPr>
            <a:r>
              <a:rPr lang="en-GB" altLang="en-US">
                <a:solidFill>
                  <a:srgbClr val="000000"/>
                </a:solidFill>
              </a:rPr>
              <a:t>Exam score</a:t>
            </a:r>
          </a:p>
        </p:txBody>
      </p:sp>
      <p:sp>
        <p:nvSpPr>
          <p:cNvPr id="21510" name="Text Box 6"/>
          <p:cNvSpPr txBox="1">
            <a:spLocks noChangeArrowheads="1"/>
          </p:cNvSpPr>
          <p:nvPr/>
        </p:nvSpPr>
        <p:spPr bwMode="auto">
          <a:xfrm>
            <a:off x="2257426" y="3200401"/>
            <a:ext cx="1400175" cy="1552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5000"/>
              </a:lnSpc>
              <a:buClr>
                <a:srgbClr val="000000"/>
              </a:buClr>
              <a:buSzPct val="100000"/>
              <a:buFont typeface="Times New Roman" panose="02020603050405020304" pitchFamily="18" charset="0"/>
              <a:buNone/>
            </a:pPr>
            <a:r>
              <a:rPr lang="en-GB" altLang="en-US">
                <a:solidFill>
                  <a:srgbClr val="000000"/>
                </a:solidFill>
              </a:rPr>
              <a:t>TV watching per</a:t>
            </a:r>
          </a:p>
          <a:p>
            <a:pPr>
              <a:buClr>
                <a:srgbClr val="000000"/>
              </a:buClr>
              <a:buSzPct val="100000"/>
              <a:buFont typeface="Times New Roman" panose="02020603050405020304" pitchFamily="18" charset="0"/>
              <a:buNone/>
            </a:pPr>
            <a:r>
              <a:rPr lang="en-GB" altLang="en-US">
                <a:solidFill>
                  <a:srgbClr val="000000"/>
                </a:solidFill>
              </a:rPr>
              <a:t>week</a:t>
            </a:r>
          </a:p>
        </p:txBody>
      </p:sp>
      <p:grpSp>
        <p:nvGrpSpPr>
          <p:cNvPr id="21511" name="Group 7"/>
          <p:cNvGrpSpPr>
            <a:grpSpLocks/>
          </p:cNvGrpSpPr>
          <p:nvPr/>
        </p:nvGrpSpPr>
        <p:grpSpPr bwMode="auto">
          <a:xfrm>
            <a:off x="4305301" y="3009900"/>
            <a:ext cx="2663825" cy="2590800"/>
            <a:chOff x="1752" y="1896"/>
            <a:chExt cx="1678" cy="1632"/>
          </a:xfrm>
        </p:grpSpPr>
        <p:sp>
          <p:nvSpPr>
            <p:cNvPr id="21512" name="Oval 8"/>
            <p:cNvSpPr>
              <a:spLocks noChangeArrowheads="1"/>
            </p:cNvSpPr>
            <p:nvPr/>
          </p:nvSpPr>
          <p:spPr bwMode="auto">
            <a:xfrm rot="10500000">
              <a:off x="3213" y="3414"/>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13" name="Oval 9"/>
            <p:cNvSpPr>
              <a:spLocks noChangeArrowheads="1"/>
            </p:cNvSpPr>
            <p:nvPr/>
          </p:nvSpPr>
          <p:spPr bwMode="auto">
            <a:xfrm rot="10500000">
              <a:off x="3100" y="3232"/>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14" name="Oval 10"/>
            <p:cNvSpPr>
              <a:spLocks noChangeArrowheads="1"/>
            </p:cNvSpPr>
            <p:nvPr/>
          </p:nvSpPr>
          <p:spPr bwMode="auto">
            <a:xfrm rot="10500000">
              <a:off x="3004" y="3240"/>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15" name="Oval 11"/>
            <p:cNvSpPr>
              <a:spLocks noChangeArrowheads="1"/>
            </p:cNvSpPr>
            <p:nvPr/>
          </p:nvSpPr>
          <p:spPr bwMode="auto">
            <a:xfrm rot="10500000">
              <a:off x="2891" y="3059"/>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16" name="Oval 12"/>
            <p:cNvSpPr>
              <a:spLocks noChangeArrowheads="1"/>
            </p:cNvSpPr>
            <p:nvPr/>
          </p:nvSpPr>
          <p:spPr bwMode="auto">
            <a:xfrm rot="10500000">
              <a:off x="2796" y="3066"/>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17" name="Oval 13"/>
            <p:cNvSpPr>
              <a:spLocks noChangeArrowheads="1"/>
            </p:cNvSpPr>
            <p:nvPr/>
          </p:nvSpPr>
          <p:spPr bwMode="auto">
            <a:xfrm rot="10500000">
              <a:off x="2683" y="2884"/>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18" name="Oval 14"/>
            <p:cNvSpPr>
              <a:spLocks noChangeArrowheads="1"/>
            </p:cNvSpPr>
            <p:nvPr/>
          </p:nvSpPr>
          <p:spPr bwMode="auto">
            <a:xfrm rot="10500000">
              <a:off x="2586" y="2893"/>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19" name="Oval 15"/>
            <p:cNvSpPr>
              <a:spLocks noChangeArrowheads="1"/>
            </p:cNvSpPr>
            <p:nvPr/>
          </p:nvSpPr>
          <p:spPr bwMode="auto">
            <a:xfrm rot="10500000">
              <a:off x="2475" y="2710"/>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20" name="Oval 16"/>
            <p:cNvSpPr>
              <a:spLocks noChangeArrowheads="1"/>
            </p:cNvSpPr>
            <p:nvPr/>
          </p:nvSpPr>
          <p:spPr bwMode="auto">
            <a:xfrm rot="10500000">
              <a:off x="2375" y="2671"/>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21" name="Oval 17"/>
            <p:cNvSpPr>
              <a:spLocks noChangeArrowheads="1"/>
            </p:cNvSpPr>
            <p:nvPr/>
          </p:nvSpPr>
          <p:spPr bwMode="auto">
            <a:xfrm rot="10500000">
              <a:off x="3233" y="3246"/>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22" name="Oval 18"/>
            <p:cNvSpPr>
              <a:spLocks noChangeArrowheads="1"/>
            </p:cNvSpPr>
            <p:nvPr/>
          </p:nvSpPr>
          <p:spPr bwMode="auto">
            <a:xfrm rot="10500000">
              <a:off x="3120" y="3063"/>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23" name="Oval 19"/>
            <p:cNvSpPr>
              <a:spLocks noChangeArrowheads="1"/>
            </p:cNvSpPr>
            <p:nvPr/>
          </p:nvSpPr>
          <p:spPr bwMode="auto">
            <a:xfrm rot="10500000">
              <a:off x="3024" y="3072"/>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24" name="Oval 20"/>
            <p:cNvSpPr>
              <a:spLocks noChangeArrowheads="1"/>
            </p:cNvSpPr>
            <p:nvPr/>
          </p:nvSpPr>
          <p:spPr bwMode="auto">
            <a:xfrm rot="10500000">
              <a:off x="2912" y="2890"/>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25" name="Oval 21"/>
            <p:cNvSpPr>
              <a:spLocks noChangeArrowheads="1"/>
            </p:cNvSpPr>
            <p:nvPr/>
          </p:nvSpPr>
          <p:spPr bwMode="auto">
            <a:xfrm rot="10500000">
              <a:off x="2816" y="2898"/>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26" name="Oval 22"/>
            <p:cNvSpPr>
              <a:spLocks noChangeArrowheads="1"/>
            </p:cNvSpPr>
            <p:nvPr/>
          </p:nvSpPr>
          <p:spPr bwMode="auto">
            <a:xfrm rot="10500000">
              <a:off x="2703" y="2716"/>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27" name="Oval 23"/>
            <p:cNvSpPr>
              <a:spLocks noChangeArrowheads="1"/>
            </p:cNvSpPr>
            <p:nvPr/>
          </p:nvSpPr>
          <p:spPr bwMode="auto">
            <a:xfrm rot="10500000">
              <a:off x="2607" y="2725"/>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28" name="Oval 24"/>
            <p:cNvSpPr>
              <a:spLocks noChangeArrowheads="1"/>
            </p:cNvSpPr>
            <p:nvPr/>
          </p:nvSpPr>
          <p:spPr bwMode="auto">
            <a:xfrm rot="10500000">
              <a:off x="2495" y="2542"/>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29" name="Oval 25"/>
            <p:cNvSpPr>
              <a:spLocks noChangeArrowheads="1"/>
            </p:cNvSpPr>
            <p:nvPr/>
          </p:nvSpPr>
          <p:spPr bwMode="auto">
            <a:xfrm rot="10500000">
              <a:off x="2395" y="2502"/>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30" name="Oval 26"/>
            <p:cNvSpPr>
              <a:spLocks noChangeArrowheads="1"/>
            </p:cNvSpPr>
            <p:nvPr/>
          </p:nvSpPr>
          <p:spPr bwMode="auto">
            <a:xfrm rot="10500000">
              <a:off x="2897" y="3256"/>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31" name="Oval 27"/>
            <p:cNvSpPr>
              <a:spLocks noChangeArrowheads="1"/>
            </p:cNvSpPr>
            <p:nvPr/>
          </p:nvSpPr>
          <p:spPr bwMode="auto">
            <a:xfrm rot="10500000">
              <a:off x="2784" y="3072"/>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32" name="Oval 28"/>
            <p:cNvSpPr>
              <a:spLocks noChangeArrowheads="1"/>
            </p:cNvSpPr>
            <p:nvPr/>
          </p:nvSpPr>
          <p:spPr bwMode="auto">
            <a:xfrm rot="10500000">
              <a:off x="2688" y="3081"/>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33" name="Oval 29"/>
            <p:cNvSpPr>
              <a:spLocks noChangeArrowheads="1"/>
            </p:cNvSpPr>
            <p:nvPr/>
          </p:nvSpPr>
          <p:spPr bwMode="auto">
            <a:xfrm rot="10500000">
              <a:off x="2576" y="2899"/>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34" name="Oval 30"/>
            <p:cNvSpPr>
              <a:spLocks noChangeArrowheads="1"/>
            </p:cNvSpPr>
            <p:nvPr/>
          </p:nvSpPr>
          <p:spPr bwMode="auto">
            <a:xfrm rot="10500000">
              <a:off x="2481" y="2907"/>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35" name="Oval 31"/>
            <p:cNvSpPr>
              <a:spLocks noChangeArrowheads="1"/>
            </p:cNvSpPr>
            <p:nvPr/>
          </p:nvSpPr>
          <p:spPr bwMode="auto">
            <a:xfrm rot="10500000">
              <a:off x="2367" y="2725"/>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36" name="Oval 32"/>
            <p:cNvSpPr>
              <a:spLocks noChangeArrowheads="1"/>
            </p:cNvSpPr>
            <p:nvPr/>
          </p:nvSpPr>
          <p:spPr bwMode="auto">
            <a:xfrm rot="10500000">
              <a:off x="2271" y="2734"/>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37" name="Oval 33"/>
            <p:cNvSpPr>
              <a:spLocks noChangeArrowheads="1"/>
            </p:cNvSpPr>
            <p:nvPr/>
          </p:nvSpPr>
          <p:spPr bwMode="auto">
            <a:xfrm rot="10500000">
              <a:off x="2159" y="2551"/>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38" name="Oval 34"/>
            <p:cNvSpPr>
              <a:spLocks noChangeArrowheads="1"/>
            </p:cNvSpPr>
            <p:nvPr/>
          </p:nvSpPr>
          <p:spPr bwMode="auto">
            <a:xfrm rot="10500000">
              <a:off x="2059" y="2512"/>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39" name="Oval 35"/>
            <p:cNvSpPr>
              <a:spLocks noChangeArrowheads="1"/>
            </p:cNvSpPr>
            <p:nvPr/>
          </p:nvSpPr>
          <p:spPr bwMode="auto">
            <a:xfrm rot="10500000">
              <a:off x="3010" y="3035"/>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40" name="Oval 36"/>
            <p:cNvSpPr>
              <a:spLocks noChangeArrowheads="1"/>
            </p:cNvSpPr>
            <p:nvPr/>
          </p:nvSpPr>
          <p:spPr bwMode="auto">
            <a:xfrm rot="10500000">
              <a:off x="2897" y="2852"/>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41" name="Oval 37"/>
            <p:cNvSpPr>
              <a:spLocks noChangeArrowheads="1"/>
            </p:cNvSpPr>
            <p:nvPr/>
          </p:nvSpPr>
          <p:spPr bwMode="auto">
            <a:xfrm rot="10500000">
              <a:off x="2801" y="2861"/>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42" name="Oval 38"/>
            <p:cNvSpPr>
              <a:spLocks noChangeArrowheads="1"/>
            </p:cNvSpPr>
            <p:nvPr/>
          </p:nvSpPr>
          <p:spPr bwMode="auto">
            <a:xfrm rot="10500000">
              <a:off x="2689" y="2679"/>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43" name="Oval 39"/>
            <p:cNvSpPr>
              <a:spLocks noChangeArrowheads="1"/>
            </p:cNvSpPr>
            <p:nvPr/>
          </p:nvSpPr>
          <p:spPr bwMode="auto">
            <a:xfrm rot="10500000">
              <a:off x="2593" y="2687"/>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44" name="Oval 40"/>
            <p:cNvSpPr>
              <a:spLocks noChangeArrowheads="1"/>
            </p:cNvSpPr>
            <p:nvPr/>
          </p:nvSpPr>
          <p:spPr bwMode="auto">
            <a:xfrm rot="10500000">
              <a:off x="2480" y="2505"/>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45" name="Oval 41"/>
            <p:cNvSpPr>
              <a:spLocks noChangeArrowheads="1"/>
            </p:cNvSpPr>
            <p:nvPr/>
          </p:nvSpPr>
          <p:spPr bwMode="auto">
            <a:xfrm rot="10500000">
              <a:off x="2384" y="2514"/>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46" name="Oval 42"/>
            <p:cNvSpPr>
              <a:spLocks noChangeArrowheads="1"/>
            </p:cNvSpPr>
            <p:nvPr/>
          </p:nvSpPr>
          <p:spPr bwMode="auto">
            <a:xfrm rot="10500000">
              <a:off x="2272" y="2331"/>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47" name="Oval 43"/>
            <p:cNvSpPr>
              <a:spLocks noChangeArrowheads="1"/>
            </p:cNvSpPr>
            <p:nvPr/>
          </p:nvSpPr>
          <p:spPr bwMode="auto">
            <a:xfrm rot="10500000">
              <a:off x="2171" y="2292"/>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48" name="Oval 44"/>
            <p:cNvSpPr>
              <a:spLocks noChangeArrowheads="1"/>
            </p:cNvSpPr>
            <p:nvPr/>
          </p:nvSpPr>
          <p:spPr bwMode="auto">
            <a:xfrm rot="10500000">
              <a:off x="3030" y="2867"/>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49" name="Oval 45"/>
            <p:cNvSpPr>
              <a:spLocks noChangeArrowheads="1"/>
            </p:cNvSpPr>
            <p:nvPr/>
          </p:nvSpPr>
          <p:spPr bwMode="auto">
            <a:xfrm rot="10500000">
              <a:off x="2917" y="2684"/>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50" name="Oval 46"/>
            <p:cNvSpPr>
              <a:spLocks noChangeArrowheads="1"/>
            </p:cNvSpPr>
            <p:nvPr/>
          </p:nvSpPr>
          <p:spPr bwMode="auto">
            <a:xfrm rot="10500000">
              <a:off x="2821" y="2692"/>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51" name="Oval 47"/>
            <p:cNvSpPr>
              <a:spLocks noChangeArrowheads="1"/>
            </p:cNvSpPr>
            <p:nvPr/>
          </p:nvSpPr>
          <p:spPr bwMode="auto">
            <a:xfrm rot="10500000">
              <a:off x="2709" y="2510"/>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52" name="Oval 48"/>
            <p:cNvSpPr>
              <a:spLocks noChangeArrowheads="1"/>
            </p:cNvSpPr>
            <p:nvPr/>
          </p:nvSpPr>
          <p:spPr bwMode="auto">
            <a:xfrm rot="10500000">
              <a:off x="2613" y="2518"/>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53" name="Oval 49"/>
            <p:cNvSpPr>
              <a:spLocks noChangeArrowheads="1"/>
            </p:cNvSpPr>
            <p:nvPr/>
          </p:nvSpPr>
          <p:spPr bwMode="auto">
            <a:xfrm rot="10500000">
              <a:off x="2500" y="2337"/>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54" name="Oval 50"/>
            <p:cNvSpPr>
              <a:spLocks noChangeArrowheads="1"/>
            </p:cNvSpPr>
            <p:nvPr/>
          </p:nvSpPr>
          <p:spPr bwMode="auto">
            <a:xfrm rot="10500000">
              <a:off x="2404" y="2345"/>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55" name="Oval 51"/>
            <p:cNvSpPr>
              <a:spLocks noChangeArrowheads="1"/>
            </p:cNvSpPr>
            <p:nvPr/>
          </p:nvSpPr>
          <p:spPr bwMode="auto">
            <a:xfrm rot="10500000">
              <a:off x="2292" y="2162"/>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56" name="Oval 52"/>
            <p:cNvSpPr>
              <a:spLocks noChangeArrowheads="1"/>
            </p:cNvSpPr>
            <p:nvPr/>
          </p:nvSpPr>
          <p:spPr bwMode="auto">
            <a:xfrm rot="10500000">
              <a:off x="2192" y="2123"/>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57" name="Oval 53"/>
            <p:cNvSpPr>
              <a:spLocks noChangeArrowheads="1"/>
            </p:cNvSpPr>
            <p:nvPr/>
          </p:nvSpPr>
          <p:spPr bwMode="auto">
            <a:xfrm rot="10500000">
              <a:off x="2695" y="2876"/>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58" name="Oval 54"/>
            <p:cNvSpPr>
              <a:spLocks noChangeArrowheads="1"/>
            </p:cNvSpPr>
            <p:nvPr/>
          </p:nvSpPr>
          <p:spPr bwMode="auto">
            <a:xfrm rot="10500000">
              <a:off x="2581" y="2693"/>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59" name="Oval 55"/>
            <p:cNvSpPr>
              <a:spLocks noChangeArrowheads="1"/>
            </p:cNvSpPr>
            <p:nvPr/>
          </p:nvSpPr>
          <p:spPr bwMode="auto">
            <a:xfrm rot="10500000">
              <a:off x="2486" y="2702"/>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60" name="Oval 56"/>
            <p:cNvSpPr>
              <a:spLocks noChangeArrowheads="1"/>
            </p:cNvSpPr>
            <p:nvPr/>
          </p:nvSpPr>
          <p:spPr bwMode="auto">
            <a:xfrm rot="10500000">
              <a:off x="2373" y="2520"/>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61" name="Oval 57"/>
            <p:cNvSpPr>
              <a:spLocks noChangeArrowheads="1"/>
            </p:cNvSpPr>
            <p:nvPr/>
          </p:nvSpPr>
          <p:spPr bwMode="auto">
            <a:xfrm rot="10500000">
              <a:off x="2278" y="2528"/>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62" name="Oval 58"/>
            <p:cNvSpPr>
              <a:spLocks noChangeArrowheads="1"/>
            </p:cNvSpPr>
            <p:nvPr/>
          </p:nvSpPr>
          <p:spPr bwMode="auto">
            <a:xfrm rot="10500000">
              <a:off x="2164" y="2346"/>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63" name="Oval 59"/>
            <p:cNvSpPr>
              <a:spLocks noChangeArrowheads="1"/>
            </p:cNvSpPr>
            <p:nvPr/>
          </p:nvSpPr>
          <p:spPr bwMode="auto">
            <a:xfrm rot="10500000">
              <a:off x="2068" y="2355"/>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64" name="Oval 60"/>
            <p:cNvSpPr>
              <a:spLocks noChangeArrowheads="1"/>
            </p:cNvSpPr>
            <p:nvPr/>
          </p:nvSpPr>
          <p:spPr bwMode="auto">
            <a:xfrm rot="10500000">
              <a:off x="1956" y="2172"/>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65" name="Oval 61"/>
            <p:cNvSpPr>
              <a:spLocks noChangeArrowheads="1"/>
            </p:cNvSpPr>
            <p:nvPr/>
          </p:nvSpPr>
          <p:spPr bwMode="auto">
            <a:xfrm rot="10500000">
              <a:off x="1856" y="2133"/>
              <a:ext cx="48" cy="48"/>
            </a:xfrm>
            <a:prstGeom prst="ellipse">
              <a:avLst/>
            </a:prstGeom>
            <a:solidFill>
              <a:srgbClr val="C9DDF1"/>
            </a:solidFill>
            <a:ln w="19080">
              <a:solidFill>
                <a:srgbClr val="000000"/>
              </a:solidFill>
              <a:round/>
              <a:headEnd/>
              <a:tailEnd/>
            </a:ln>
          </p:spPr>
          <p:txBody>
            <a:bodyPr wrap="none" anchor="ctr"/>
            <a:lstStyle/>
            <a:p>
              <a:endParaRPr lang="en-US"/>
            </a:p>
          </p:txBody>
        </p:sp>
        <p:sp>
          <p:nvSpPr>
            <p:cNvPr id="21566" name="Line 62"/>
            <p:cNvSpPr>
              <a:spLocks noChangeShapeType="1"/>
            </p:cNvSpPr>
            <p:nvPr/>
          </p:nvSpPr>
          <p:spPr bwMode="auto">
            <a:xfrm flipH="1" flipV="1">
              <a:off x="1752" y="1894"/>
              <a:ext cx="1681" cy="1635"/>
            </a:xfrm>
            <a:prstGeom prst="line">
              <a:avLst/>
            </a:prstGeom>
            <a:noFill/>
            <a:ln w="38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1567" name="Group 63"/>
          <p:cNvGrpSpPr>
            <a:grpSpLocks/>
          </p:cNvGrpSpPr>
          <p:nvPr/>
        </p:nvGrpSpPr>
        <p:grpSpPr bwMode="auto">
          <a:xfrm>
            <a:off x="8361363" y="2795586"/>
            <a:ext cx="1250950" cy="463549"/>
            <a:chOff x="4307" y="1761"/>
            <a:chExt cx="788" cy="292"/>
          </a:xfrm>
        </p:grpSpPr>
        <p:sp>
          <p:nvSpPr>
            <p:cNvPr id="21568" name="AutoShape 64"/>
            <p:cNvSpPr>
              <a:spLocks noChangeArrowheads="1"/>
            </p:cNvSpPr>
            <p:nvPr/>
          </p:nvSpPr>
          <p:spPr bwMode="auto">
            <a:xfrm>
              <a:off x="4307" y="1761"/>
              <a:ext cx="783" cy="288"/>
            </a:xfrm>
            <a:prstGeom prst="roundRect">
              <a:avLst>
                <a:gd name="adj" fmla="val 347"/>
              </a:avLst>
            </a:prstGeom>
            <a:solidFill>
              <a:srgbClr val="FFFF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1569" name="AutoShape 65"/>
            <p:cNvSpPr>
              <a:spLocks noChangeArrowheads="1"/>
            </p:cNvSpPr>
            <p:nvPr/>
          </p:nvSpPr>
          <p:spPr bwMode="auto">
            <a:xfrm>
              <a:off x="4307" y="1761"/>
              <a:ext cx="788" cy="292"/>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buClr>
                  <a:srgbClr val="FF0000"/>
                </a:buClr>
                <a:buSzPct val="100000"/>
                <a:buFont typeface="Tahoma" panose="020B0604030504040204" pitchFamily="34" charset="0"/>
                <a:buNone/>
              </a:pPr>
              <a:r>
                <a:rPr lang="en-GB" altLang="en-US">
                  <a:solidFill>
                    <a:srgbClr val="FF0000"/>
                  </a:solidFill>
                  <a:latin typeface="Tahoma" panose="020B0604030504040204" pitchFamily="34" charset="0"/>
                </a:rPr>
                <a:t>r = -.80</a:t>
              </a:r>
            </a:p>
          </p:txBody>
        </p:sp>
      </p:grpSp>
    </p:spTree>
    <p:extLst>
      <p:ext uri="{BB962C8B-B14F-4D97-AF65-F5344CB8AC3E}">
        <p14:creationId xmlns:p14="http://schemas.microsoft.com/office/powerpoint/2010/main" val="258203134"/>
      </p:ext>
    </p:extLst>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
          <p:cNvSpPr>
            <a:spLocks noGrp="1" noChangeArrowheads="1"/>
          </p:cNvSpPr>
          <p:nvPr>
            <p:ph type="title"/>
          </p:nvPr>
        </p:nvSpPr>
        <p:spPr>
          <a:xfrm>
            <a:off x="2590800" y="1066801"/>
            <a:ext cx="7772400" cy="779463"/>
          </a:xfrm>
          <a:ln/>
        </p:spPr>
        <p:txBody>
          <a:bodyPr/>
          <a:lstStyle/>
          <a:p>
            <a:pPr>
              <a:lnSpc>
                <a:spcPct val="95000"/>
              </a:lnSpc>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t>       Degree of correlation</a:t>
            </a:r>
          </a:p>
        </p:txBody>
      </p:sp>
      <p:sp>
        <p:nvSpPr>
          <p:cNvPr id="22530" name="Rectangle 2"/>
          <p:cNvSpPr>
            <a:spLocks noGrp="1" noChangeArrowheads="1"/>
          </p:cNvSpPr>
          <p:nvPr>
            <p:ph type="body" idx="1"/>
          </p:nvPr>
        </p:nvSpPr>
        <p:spPr>
          <a:xfrm>
            <a:off x="2057400" y="2133600"/>
            <a:ext cx="8229600" cy="4343400"/>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Weak negative Correlation</a:t>
            </a:r>
          </a:p>
        </p:txBody>
      </p:sp>
      <p:sp>
        <p:nvSpPr>
          <p:cNvPr id="22531" name="Line 3"/>
          <p:cNvSpPr>
            <a:spLocks noChangeShapeType="1"/>
          </p:cNvSpPr>
          <p:nvPr/>
        </p:nvSpPr>
        <p:spPr bwMode="auto">
          <a:xfrm>
            <a:off x="3810000" y="2971800"/>
            <a:ext cx="1588" cy="2895600"/>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2" name="Line 4"/>
          <p:cNvSpPr>
            <a:spLocks noChangeShapeType="1"/>
          </p:cNvSpPr>
          <p:nvPr/>
        </p:nvSpPr>
        <p:spPr bwMode="auto">
          <a:xfrm>
            <a:off x="3810000" y="5867400"/>
            <a:ext cx="4038600" cy="1588"/>
          </a:xfrm>
          <a:prstGeom prst="line">
            <a:avLst/>
          </a:prstGeom>
          <a:noFill/>
          <a:ln w="38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33" name="AutoShape 5"/>
          <p:cNvSpPr>
            <a:spLocks noChangeArrowheads="1"/>
          </p:cNvSpPr>
          <p:nvPr/>
        </p:nvSpPr>
        <p:spPr bwMode="auto">
          <a:xfrm>
            <a:off x="5334000" y="5943600"/>
            <a:ext cx="1079500"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5000"/>
              </a:lnSpc>
              <a:buClr>
                <a:srgbClr val="000000"/>
              </a:buClr>
              <a:buSzPct val="100000"/>
              <a:buFont typeface="Times New Roman" panose="02020603050405020304" pitchFamily="18" charset="0"/>
              <a:buNone/>
            </a:pPr>
            <a:r>
              <a:rPr lang="en-GB" altLang="en-US">
                <a:solidFill>
                  <a:srgbClr val="000000"/>
                </a:solidFill>
              </a:rPr>
              <a:t>Weight</a:t>
            </a:r>
          </a:p>
        </p:txBody>
      </p:sp>
      <p:sp>
        <p:nvSpPr>
          <p:cNvPr id="22534" name="Text Box 6"/>
          <p:cNvSpPr txBox="1">
            <a:spLocks noChangeArrowheads="1"/>
          </p:cNvSpPr>
          <p:nvPr/>
        </p:nvSpPr>
        <p:spPr bwMode="auto">
          <a:xfrm>
            <a:off x="2667000" y="3124201"/>
            <a:ext cx="91440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5000"/>
              </a:lnSpc>
              <a:buClr>
                <a:srgbClr val="000000"/>
              </a:buClr>
              <a:buSzPct val="100000"/>
              <a:buFont typeface="Times New Roman" panose="02020603050405020304" pitchFamily="18" charset="0"/>
              <a:buNone/>
            </a:pPr>
            <a:r>
              <a:rPr lang="en-GB" altLang="en-US">
                <a:solidFill>
                  <a:srgbClr val="000000"/>
                </a:solidFill>
              </a:rPr>
              <a:t>Shoe Size</a:t>
            </a:r>
          </a:p>
        </p:txBody>
      </p:sp>
      <p:sp>
        <p:nvSpPr>
          <p:cNvPr id="22535" name="Oval 7"/>
          <p:cNvSpPr>
            <a:spLocks noChangeArrowheads="1"/>
          </p:cNvSpPr>
          <p:nvPr/>
        </p:nvSpPr>
        <p:spPr bwMode="auto">
          <a:xfrm rot="10500000">
            <a:off x="6584950" y="53768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36" name="Oval 8"/>
          <p:cNvSpPr>
            <a:spLocks noChangeArrowheads="1"/>
          </p:cNvSpPr>
          <p:nvPr/>
        </p:nvSpPr>
        <p:spPr bwMode="auto">
          <a:xfrm rot="10500000">
            <a:off x="6477000" y="49498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37" name="Oval 9"/>
          <p:cNvSpPr>
            <a:spLocks noChangeArrowheads="1"/>
          </p:cNvSpPr>
          <p:nvPr/>
        </p:nvSpPr>
        <p:spPr bwMode="auto">
          <a:xfrm rot="10500000">
            <a:off x="6324600" y="4962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38" name="Oval 10"/>
          <p:cNvSpPr>
            <a:spLocks noChangeArrowheads="1"/>
          </p:cNvSpPr>
          <p:nvPr/>
        </p:nvSpPr>
        <p:spPr bwMode="auto">
          <a:xfrm rot="10500000">
            <a:off x="6172200" y="4721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39" name="Oval 11"/>
          <p:cNvSpPr>
            <a:spLocks noChangeArrowheads="1"/>
          </p:cNvSpPr>
          <p:nvPr/>
        </p:nvSpPr>
        <p:spPr bwMode="auto">
          <a:xfrm rot="10500000">
            <a:off x="6019800" y="47339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40" name="Oval 12"/>
          <p:cNvSpPr>
            <a:spLocks noChangeArrowheads="1"/>
          </p:cNvSpPr>
          <p:nvPr/>
        </p:nvSpPr>
        <p:spPr bwMode="auto">
          <a:xfrm rot="10500000">
            <a:off x="5870575" y="44307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41" name="Oval 13"/>
          <p:cNvSpPr>
            <a:spLocks noChangeArrowheads="1"/>
          </p:cNvSpPr>
          <p:nvPr/>
        </p:nvSpPr>
        <p:spPr bwMode="auto">
          <a:xfrm rot="10500000">
            <a:off x="5718175" y="44434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42" name="Oval 14"/>
          <p:cNvSpPr>
            <a:spLocks noChangeArrowheads="1"/>
          </p:cNvSpPr>
          <p:nvPr/>
        </p:nvSpPr>
        <p:spPr bwMode="auto">
          <a:xfrm rot="10500000">
            <a:off x="5413375" y="42608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43" name="Oval 15"/>
          <p:cNvSpPr>
            <a:spLocks noChangeArrowheads="1"/>
          </p:cNvSpPr>
          <p:nvPr/>
        </p:nvSpPr>
        <p:spPr bwMode="auto">
          <a:xfrm rot="10500000">
            <a:off x="5345113" y="4089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44" name="Oval 16"/>
          <p:cNvSpPr>
            <a:spLocks noChangeArrowheads="1"/>
          </p:cNvSpPr>
          <p:nvPr/>
        </p:nvSpPr>
        <p:spPr bwMode="auto">
          <a:xfrm rot="10500000">
            <a:off x="6618288" y="51117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45" name="Oval 17"/>
          <p:cNvSpPr>
            <a:spLocks noChangeArrowheads="1"/>
          </p:cNvSpPr>
          <p:nvPr/>
        </p:nvSpPr>
        <p:spPr bwMode="auto">
          <a:xfrm rot="10500000">
            <a:off x="6437313" y="48212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46" name="Oval 18"/>
          <p:cNvSpPr>
            <a:spLocks noChangeArrowheads="1"/>
          </p:cNvSpPr>
          <p:nvPr/>
        </p:nvSpPr>
        <p:spPr bwMode="auto">
          <a:xfrm rot="10500000">
            <a:off x="6286500" y="48339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47" name="Oval 19"/>
          <p:cNvSpPr>
            <a:spLocks noChangeArrowheads="1"/>
          </p:cNvSpPr>
          <p:nvPr/>
        </p:nvSpPr>
        <p:spPr bwMode="auto">
          <a:xfrm rot="10500000">
            <a:off x="5967413" y="46323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48" name="Oval 20"/>
          <p:cNvSpPr>
            <a:spLocks noChangeArrowheads="1"/>
          </p:cNvSpPr>
          <p:nvPr/>
        </p:nvSpPr>
        <p:spPr bwMode="auto">
          <a:xfrm rot="10500000">
            <a:off x="5943600" y="45402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49" name="Oval 21"/>
          <p:cNvSpPr>
            <a:spLocks noChangeArrowheads="1"/>
          </p:cNvSpPr>
          <p:nvPr/>
        </p:nvSpPr>
        <p:spPr bwMode="auto">
          <a:xfrm rot="10500000">
            <a:off x="5775325" y="4268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50" name="Oval 22"/>
          <p:cNvSpPr>
            <a:spLocks noChangeArrowheads="1"/>
          </p:cNvSpPr>
          <p:nvPr/>
        </p:nvSpPr>
        <p:spPr bwMode="auto">
          <a:xfrm rot="10500000">
            <a:off x="5624513" y="42830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51" name="Oval 23"/>
          <p:cNvSpPr>
            <a:spLocks noChangeArrowheads="1"/>
          </p:cNvSpPr>
          <p:nvPr/>
        </p:nvSpPr>
        <p:spPr bwMode="auto">
          <a:xfrm rot="10500000">
            <a:off x="5334000" y="41132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52" name="Oval 24"/>
          <p:cNvSpPr>
            <a:spLocks noChangeArrowheads="1"/>
          </p:cNvSpPr>
          <p:nvPr/>
        </p:nvSpPr>
        <p:spPr bwMode="auto">
          <a:xfrm rot="10500000">
            <a:off x="5286375" y="39306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53" name="Oval 25"/>
          <p:cNvSpPr>
            <a:spLocks noChangeArrowheads="1"/>
          </p:cNvSpPr>
          <p:nvPr/>
        </p:nvSpPr>
        <p:spPr bwMode="auto">
          <a:xfrm rot="10500000">
            <a:off x="6156325" y="49879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54" name="Oval 26"/>
          <p:cNvSpPr>
            <a:spLocks noChangeArrowheads="1"/>
          </p:cNvSpPr>
          <p:nvPr/>
        </p:nvSpPr>
        <p:spPr bwMode="auto">
          <a:xfrm rot="10500000">
            <a:off x="6000750" y="47450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55" name="Oval 27"/>
          <p:cNvSpPr>
            <a:spLocks noChangeArrowheads="1"/>
          </p:cNvSpPr>
          <p:nvPr/>
        </p:nvSpPr>
        <p:spPr bwMode="auto">
          <a:xfrm rot="10500000">
            <a:off x="5849938" y="47593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56" name="Oval 28"/>
          <p:cNvSpPr>
            <a:spLocks noChangeArrowheads="1"/>
          </p:cNvSpPr>
          <p:nvPr/>
        </p:nvSpPr>
        <p:spPr bwMode="auto">
          <a:xfrm rot="10500000">
            <a:off x="5700713" y="4454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57" name="Oval 29"/>
          <p:cNvSpPr>
            <a:spLocks noChangeArrowheads="1"/>
          </p:cNvSpPr>
          <p:nvPr/>
        </p:nvSpPr>
        <p:spPr bwMode="auto">
          <a:xfrm rot="10500000">
            <a:off x="5549900" y="44656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58" name="Oval 30"/>
          <p:cNvSpPr>
            <a:spLocks noChangeArrowheads="1"/>
          </p:cNvSpPr>
          <p:nvPr/>
        </p:nvSpPr>
        <p:spPr bwMode="auto">
          <a:xfrm rot="10500000">
            <a:off x="5332413" y="41751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59" name="Oval 31"/>
          <p:cNvSpPr>
            <a:spLocks noChangeArrowheads="1"/>
          </p:cNvSpPr>
          <p:nvPr/>
        </p:nvSpPr>
        <p:spPr bwMode="auto">
          <a:xfrm rot="10500000">
            <a:off x="5181600" y="41894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60" name="Oval 32"/>
          <p:cNvSpPr>
            <a:spLocks noChangeArrowheads="1"/>
          </p:cNvSpPr>
          <p:nvPr/>
        </p:nvSpPr>
        <p:spPr bwMode="auto">
          <a:xfrm rot="10500000">
            <a:off x="5029200" y="38703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61" name="Oval 33"/>
          <p:cNvSpPr>
            <a:spLocks noChangeArrowheads="1"/>
          </p:cNvSpPr>
          <p:nvPr/>
        </p:nvSpPr>
        <p:spPr bwMode="auto">
          <a:xfrm rot="10500000">
            <a:off x="4870450" y="38068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62" name="Oval 34"/>
          <p:cNvSpPr>
            <a:spLocks noChangeArrowheads="1"/>
          </p:cNvSpPr>
          <p:nvPr/>
        </p:nvSpPr>
        <p:spPr bwMode="auto">
          <a:xfrm rot="10500000">
            <a:off x="6264275" y="4776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63" name="Oval 35"/>
          <p:cNvSpPr>
            <a:spLocks noChangeArrowheads="1"/>
          </p:cNvSpPr>
          <p:nvPr/>
        </p:nvSpPr>
        <p:spPr bwMode="auto">
          <a:xfrm rot="10500000">
            <a:off x="5943600" y="45735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64" name="Oval 36"/>
          <p:cNvSpPr>
            <a:spLocks noChangeArrowheads="1"/>
          </p:cNvSpPr>
          <p:nvPr/>
        </p:nvSpPr>
        <p:spPr bwMode="auto">
          <a:xfrm rot="10500000">
            <a:off x="5918200" y="44815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65" name="Oval 37"/>
          <p:cNvSpPr>
            <a:spLocks noChangeArrowheads="1"/>
          </p:cNvSpPr>
          <p:nvPr/>
        </p:nvSpPr>
        <p:spPr bwMode="auto">
          <a:xfrm rot="10500000">
            <a:off x="5753100" y="42100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66" name="Oval 38"/>
          <p:cNvSpPr>
            <a:spLocks noChangeArrowheads="1"/>
          </p:cNvSpPr>
          <p:nvPr/>
        </p:nvSpPr>
        <p:spPr bwMode="auto">
          <a:xfrm rot="10500000">
            <a:off x="5600700" y="42243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67" name="Oval 39"/>
          <p:cNvSpPr>
            <a:spLocks noChangeArrowheads="1"/>
          </p:cNvSpPr>
          <p:nvPr/>
        </p:nvSpPr>
        <p:spPr bwMode="auto">
          <a:xfrm rot="10500000">
            <a:off x="5421313" y="39354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68" name="Oval 40"/>
          <p:cNvSpPr>
            <a:spLocks noChangeArrowheads="1"/>
          </p:cNvSpPr>
          <p:nvPr/>
        </p:nvSpPr>
        <p:spPr bwMode="auto">
          <a:xfrm rot="10500000">
            <a:off x="5268913" y="3949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69" name="Oval 41"/>
          <p:cNvSpPr>
            <a:spLocks noChangeArrowheads="1"/>
          </p:cNvSpPr>
          <p:nvPr/>
        </p:nvSpPr>
        <p:spPr bwMode="auto">
          <a:xfrm rot="10500000">
            <a:off x="5091113" y="36591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70" name="Oval 42"/>
          <p:cNvSpPr>
            <a:spLocks noChangeArrowheads="1"/>
          </p:cNvSpPr>
          <p:nvPr/>
        </p:nvSpPr>
        <p:spPr bwMode="auto">
          <a:xfrm rot="10500000">
            <a:off x="4932363" y="35972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71" name="Oval 43"/>
          <p:cNvSpPr>
            <a:spLocks noChangeArrowheads="1"/>
          </p:cNvSpPr>
          <p:nvPr/>
        </p:nvSpPr>
        <p:spPr bwMode="auto">
          <a:xfrm rot="10500000">
            <a:off x="6156325" y="4594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72" name="Oval 44"/>
          <p:cNvSpPr>
            <a:spLocks noChangeArrowheads="1"/>
          </p:cNvSpPr>
          <p:nvPr/>
        </p:nvSpPr>
        <p:spPr bwMode="auto">
          <a:xfrm rot="10500000">
            <a:off x="5976938" y="43068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73" name="Oval 45"/>
          <p:cNvSpPr>
            <a:spLocks noChangeArrowheads="1"/>
          </p:cNvSpPr>
          <p:nvPr/>
        </p:nvSpPr>
        <p:spPr bwMode="auto">
          <a:xfrm rot="10500000">
            <a:off x="5824538" y="43195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74" name="Oval 46"/>
          <p:cNvSpPr>
            <a:spLocks noChangeArrowheads="1"/>
          </p:cNvSpPr>
          <p:nvPr/>
        </p:nvSpPr>
        <p:spPr bwMode="auto">
          <a:xfrm rot="10500000">
            <a:off x="5675313" y="40624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75" name="Oval 47"/>
          <p:cNvSpPr>
            <a:spLocks noChangeArrowheads="1"/>
          </p:cNvSpPr>
          <p:nvPr/>
        </p:nvSpPr>
        <p:spPr bwMode="auto">
          <a:xfrm rot="10500000">
            <a:off x="5522913" y="40751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76" name="Oval 48"/>
          <p:cNvSpPr>
            <a:spLocks noChangeArrowheads="1"/>
          </p:cNvSpPr>
          <p:nvPr/>
        </p:nvSpPr>
        <p:spPr bwMode="auto">
          <a:xfrm rot="10500000">
            <a:off x="5341938" y="37846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77" name="Oval 49"/>
          <p:cNvSpPr>
            <a:spLocks noChangeArrowheads="1"/>
          </p:cNvSpPr>
          <p:nvPr/>
        </p:nvSpPr>
        <p:spPr bwMode="auto">
          <a:xfrm rot="10500000">
            <a:off x="5302250" y="36798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78" name="Oval 50"/>
          <p:cNvSpPr>
            <a:spLocks noChangeArrowheads="1"/>
          </p:cNvSpPr>
          <p:nvPr/>
        </p:nvSpPr>
        <p:spPr bwMode="auto">
          <a:xfrm rot="10500000">
            <a:off x="4883150" y="33353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79" name="Oval 51"/>
          <p:cNvSpPr>
            <a:spLocks noChangeArrowheads="1"/>
          </p:cNvSpPr>
          <p:nvPr/>
        </p:nvSpPr>
        <p:spPr bwMode="auto">
          <a:xfrm rot="10500000">
            <a:off x="4724400" y="3275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80" name="Oval 52"/>
          <p:cNvSpPr>
            <a:spLocks noChangeArrowheads="1"/>
          </p:cNvSpPr>
          <p:nvPr/>
        </p:nvSpPr>
        <p:spPr bwMode="auto">
          <a:xfrm rot="10500000">
            <a:off x="5889625" y="4418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81" name="Oval 53"/>
          <p:cNvSpPr>
            <a:spLocks noChangeArrowheads="1"/>
          </p:cNvSpPr>
          <p:nvPr/>
        </p:nvSpPr>
        <p:spPr bwMode="auto">
          <a:xfrm rot="10500000">
            <a:off x="5583238" y="42338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82" name="Oval 54"/>
          <p:cNvSpPr>
            <a:spLocks noChangeArrowheads="1"/>
          </p:cNvSpPr>
          <p:nvPr/>
        </p:nvSpPr>
        <p:spPr bwMode="auto">
          <a:xfrm rot="10500000">
            <a:off x="5430838" y="42481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83" name="Oval 55"/>
          <p:cNvSpPr>
            <a:spLocks noChangeArrowheads="1"/>
          </p:cNvSpPr>
          <p:nvPr/>
        </p:nvSpPr>
        <p:spPr bwMode="auto">
          <a:xfrm rot="10500000">
            <a:off x="5253038" y="3959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84" name="Oval 56"/>
          <p:cNvSpPr>
            <a:spLocks noChangeArrowheads="1"/>
          </p:cNvSpPr>
          <p:nvPr/>
        </p:nvSpPr>
        <p:spPr bwMode="auto">
          <a:xfrm rot="10500000">
            <a:off x="5100638" y="39703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85" name="Oval 57"/>
          <p:cNvSpPr>
            <a:spLocks noChangeArrowheads="1"/>
          </p:cNvSpPr>
          <p:nvPr/>
        </p:nvSpPr>
        <p:spPr bwMode="auto">
          <a:xfrm rot="10500000">
            <a:off x="4921250" y="36830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86" name="Oval 58"/>
          <p:cNvSpPr>
            <a:spLocks noChangeArrowheads="1"/>
          </p:cNvSpPr>
          <p:nvPr/>
        </p:nvSpPr>
        <p:spPr bwMode="auto">
          <a:xfrm rot="10500000">
            <a:off x="4768850" y="36972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87" name="Oval 59"/>
          <p:cNvSpPr>
            <a:spLocks noChangeArrowheads="1"/>
          </p:cNvSpPr>
          <p:nvPr/>
        </p:nvSpPr>
        <p:spPr bwMode="auto">
          <a:xfrm rot="10500000">
            <a:off x="4591050" y="3406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88" name="Oval 60"/>
          <p:cNvSpPr>
            <a:spLocks noChangeArrowheads="1"/>
          </p:cNvSpPr>
          <p:nvPr/>
        </p:nvSpPr>
        <p:spPr bwMode="auto">
          <a:xfrm rot="10500000">
            <a:off x="4430713" y="33432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89" name="Line 61"/>
          <p:cNvSpPr>
            <a:spLocks noChangeShapeType="1"/>
          </p:cNvSpPr>
          <p:nvPr/>
        </p:nvSpPr>
        <p:spPr bwMode="auto">
          <a:xfrm flipH="1" flipV="1">
            <a:off x="4265614" y="2970213"/>
            <a:ext cx="2668587" cy="2595562"/>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590" name="Oval 62"/>
          <p:cNvSpPr>
            <a:spLocks noChangeArrowheads="1"/>
          </p:cNvSpPr>
          <p:nvPr/>
        </p:nvSpPr>
        <p:spPr bwMode="auto">
          <a:xfrm rot="10500000">
            <a:off x="6159500" y="41021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91" name="Oval 63"/>
          <p:cNvSpPr>
            <a:spLocks noChangeArrowheads="1"/>
          </p:cNvSpPr>
          <p:nvPr/>
        </p:nvSpPr>
        <p:spPr bwMode="auto">
          <a:xfrm rot="10500000">
            <a:off x="6008688" y="4116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92" name="Oval 64"/>
          <p:cNvSpPr>
            <a:spLocks noChangeArrowheads="1"/>
          </p:cNvSpPr>
          <p:nvPr/>
        </p:nvSpPr>
        <p:spPr bwMode="auto">
          <a:xfrm rot="10500000">
            <a:off x="6137275" y="40433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93" name="Oval 65"/>
          <p:cNvSpPr>
            <a:spLocks noChangeArrowheads="1"/>
          </p:cNvSpPr>
          <p:nvPr/>
        </p:nvSpPr>
        <p:spPr bwMode="auto">
          <a:xfrm rot="10500000">
            <a:off x="5984875" y="40576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94" name="Oval 66"/>
          <p:cNvSpPr>
            <a:spLocks noChangeArrowheads="1"/>
          </p:cNvSpPr>
          <p:nvPr/>
        </p:nvSpPr>
        <p:spPr bwMode="auto">
          <a:xfrm rot="10500000">
            <a:off x="6361113" y="4140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95" name="Oval 67"/>
          <p:cNvSpPr>
            <a:spLocks noChangeArrowheads="1"/>
          </p:cNvSpPr>
          <p:nvPr/>
        </p:nvSpPr>
        <p:spPr bwMode="auto">
          <a:xfrm rot="10500000">
            <a:off x="6208713" y="4152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96" name="Oval 68"/>
          <p:cNvSpPr>
            <a:spLocks noChangeArrowheads="1"/>
          </p:cNvSpPr>
          <p:nvPr/>
        </p:nvSpPr>
        <p:spPr bwMode="auto">
          <a:xfrm rot="10500000">
            <a:off x="6059488" y="38957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97" name="Oval 69"/>
          <p:cNvSpPr>
            <a:spLocks noChangeArrowheads="1"/>
          </p:cNvSpPr>
          <p:nvPr/>
        </p:nvSpPr>
        <p:spPr bwMode="auto">
          <a:xfrm rot="10500000">
            <a:off x="5967413" y="40671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98" name="Oval 70"/>
          <p:cNvSpPr>
            <a:spLocks noChangeArrowheads="1"/>
          </p:cNvSpPr>
          <p:nvPr/>
        </p:nvSpPr>
        <p:spPr bwMode="auto">
          <a:xfrm rot="10500000">
            <a:off x="5791200" y="37496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599" name="Oval 71"/>
          <p:cNvSpPr>
            <a:spLocks noChangeArrowheads="1"/>
          </p:cNvSpPr>
          <p:nvPr/>
        </p:nvSpPr>
        <p:spPr bwMode="auto">
          <a:xfrm rot="10500000">
            <a:off x="5640388" y="37639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00" name="Oval 72"/>
          <p:cNvSpPr>
            <a:spLocks noChangeArrowheads="1"/>
          </p:cNvSpPr>
          <p:nvPr/>
        </p:nvSpPr>
        <p:spPr bwMode="auto">
          <a:xfrm rot="10500000">
            <a:off x="5768975" y="36909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01" name="Oval 73"/>
          <p:cNvSpPr>
            <a:spLocks noChangeArrowheads="1"/>
          </p:cNvSpPr>
          <p:nvPr/>
        </p:nvSpPr>
        <p:spPr bwMode="auto">
          <a:xfrm rot="10500000">
            <a:off x="5616575" y="3705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02" name="Oval 74"/>
          <p:cNvSpPr>
            <a:spLocks noChangeArrowheads="1"/>
          </p:cNvSpPr>
          <p:nvPr/>
        </p:nvSpPr>
        <p:spPr bwMode="auto">
          <a:xfrm rot="10500000">
            <a:off x="5992813" y="3787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03" name="Oval 75"/>
          <p:cNvSpPr>
            <a:spLocks noChangeArrowheads="1"/>
          </p:cNvSpPr>
          <p:nvPr/>
        </p:nvSpPr>
        <p:spPr bwMode="auto">
          <a:xfrm rot="10500000">
            <a:off x="5840413" y="38004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04" name="Oval 76"/>
          <p:cNvSpPr>
            <a:spLocks noChangeArrowheads="1"/>
          </p:cNvSpPr>
          <p:nvPr/>
        </p:nvSpPr>
        <p:spPr bwMode="auto">
          <a:xfrm rot="10500000">
            <a:off x="5691188" y="3543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05" name="Oval 77"/>
          <p:cNvSpPr>
            <a:spLocks noChangeArrowheads="1"/>
          </p:cNvSpPr>
          <p:nvPr/>
        </p:nvSpPr>
        <p:spPr bwMode="auto">
          <a:xfrm rot="10500000">
            <a:off x="5599113" y="37147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06" name="Oval 78"/>
          <p:cNvSpPr>
            <a:spLocks noChangeArrowheads="1"/>
          </p:cNvSpPr>
          <p:nvPr/>
        </p:nvSpPr>
        <p:spPr bwMode="auto">
          <a:xfrm rot="10500000">
            <a:off x="5626100" y="46370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07" name="Oval 79"/>
          <p:cNvSpPr>
            <a:spLocks noChangeArrowheads="1"/>
          </p:cNvSpPr>
          <p:nvPr/>
        </p:nvSpPr>
        <p:spPr bwMode="auto">
          <a:xfrm rot="10500000">
            <a:off x="5475288" y="4648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08" name="Oval 80"/>
          <p:cNvSpPr>
            <a:spLocks noChangeArrowheads="1"/>
          </p:cNvSpPr>
          <p:nvPr/>
        </p:nvSpPr>
        <p:spPr bwMode="auto">
          <a:xfrm rot="10500000">
            <a:off x="5603875" y="45783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09" name="Oval 81"/>
          <p:cNvSpPr>
            <a:spLocks noChangeArrowheads="1"/>
          </p:cNvSpPr>
          <p:nvPr/>
        </p:nvSpPr>
        <p:spPr bwMode="auto">
          <a:xfrm rot="10500000">
            <a:off x="5451475" y="45894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10" name="Oval 82"/>
          <p:cNvSpPr>
            <a:spLocks noChangeArrowheads="1"/>
          </p:cNvSpPr>
          <p:nvPr/>
        </p:nvSpPr>
        <p:spPr bwMode="auto">
          <a:xfrm rot="10500000">
            <a:off x="5827713" y="4672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11" name="Oval 83"/>
          <p:cNvSpPr>
            <a:spLocks noChangeArrowheads="1"/>
          </p:cNvSpPr>
          <p:nvPr/>
        </p:nvSpPr>
        <p:spPr bwMode="auto">
          <a:xfrm rot="10500000">
            <a:off x="5675313" y="4686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12" name="Oval 84"/>
          <p:cNvSpPr>
            <a:spLocks noChangeArrowheads="1"/>
          </p:cNvSpPr>
          <p:nvPr/>
        </p:nvSpPr>
        <p:spPr bwMode="auto">
          <a:xfrm rot="10500000">
            <a:off x="5526088" y="4427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13" name="Oval 85"/>
          <p:cNvSpPr>
            <a:spLocks noChangeArrowheads="1"/>
          </p:cNvSpPr>
          <p:nvPr/>
        </p:nvSpPr>
        <p:spPr bwMode="auto">
          <a:xfrm rot="10500000">
            <a:off x="5434013" y="46005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14" name="Oval 86"/>
          <p:cNvSpPr>
            <a:spLocks noChangeArrowheads="1"/>
          </p:cNvSpPr>
          <p:nvPr/>
        </p:nvSpPr>
        <p:spPr bwMode="auto">
          <a:xfrm rot="10500000">
            <a:off x="5029200" y="42846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15" name="Oval 87"/>
          <p:cNvSpPr>
            <a:spLocks noChangeArrowheads="1"/>
          </p:cNvSpPr>
          <p:nvPr/>
        </p:nvSpPr>
        <p:spPr bwMode="auto">
          <a:xfrm rot="10500000">
            <a:off x="4878388" y="4295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16" name="Oval 88"/>
          <p:cNvSpPr>
            <a:spLocks noChangeArrowheads="1"/>
          </p:cNvSpPr>
          <p:nvPr/>
        </p:nvSpPr>
        <p:spPr bwMode="auto">
          <a:xfrm rot="10500000">
            <a:off x="5006975" y="42259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17" name="Oval 89"/>
          <p:cNvSpPr>
            <a:spLocks noChangeArrowheads="1"/>
          </p:cNvSpPr>
          <p:nvPr/>
        </p:nvSpPr>
        <p:spPr bwMode="auto">
          <a:xfrm rot="10500000">
            <a:off x="4854575" y="42370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18" name="Oval 90"/>
          <p:cNvSpPr>
            <a:spLocks noChangeArrowheads="1"/>
          </p:cNvSpPr>
          <p:nvPr/>
        </p:nvSpPr>
        <p:spPr bwMode="auto">
          <a:xfrm rot="10500000">
            <a:off x="5230813" y="43211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19" name="Oval 91"/>
          <p:cNvSpPr>
            <a:spLocks noChangeArrowheads="1"/>
          </p:cNvSpPr>
          <p:nvPr/>
        </p:nvSpPr>
        <p:spPr bwMode="auto">
          <a:xfrm rot="10500000">
            <a:off x="5078413" y="43338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20" name="Oval 92"/>
          <p:cNvSpPr>
            <a:spLocks noChangeArrowheads="1"/>
          </p:cNvSpPr>
          <p:nvPr/>
        </p:nvSpPr>
        <p:spPr bwMode="auto">
          <a:xfrm rot="10500000">
            <a:off x="4929188" y="40751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21" name="Oval 93"/>
          <p:cNvSpPr>
            <a:spLocks noChangeArrowheads="1"/>
          </p:cNvSpPr>
          <p:nvPr/>
        </p:nvSpPr>
        <p:spPr bwMode="auto">
          <a:xfrm rot="10500000">
            <a:off x="4837113" y="42481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22" name="Oval 94"/>
          <p:cNvSpPr>
            <a:spLocks noChangeArrowheads="1"/>
          </p:cNvSpPr>
          <p:nvPr/>
        </p:nvSpPr>
        <p:spPr bwMode="auto">
          <a:xfrm rot="10500000">
            <a:off x="4635500" y="39036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23" name="Oval 95"/>
          <p:cNvSpPr>
            <a:spLocks noChangeArrowheads="1"/>
          </p:cNvSpPr>
          <p:nvPr/>
        </p:nvSpPr>
        <p:spPr bwMode="auto">
          <a:xfrm rot="10500000">
            <a:off x="4484688" y="39163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24" name="Oval 96"/>
          <p:cNvSpPr>
            <a:spLocks noChangeArrowheads="1"/>
          </p:cNvSpPr>
          <p:nvPr/>
        </p:nvSpPr>
        <p:spPr bwMode="auto">
          <a:xfrm rot="10500000">
            <a:off x="4613275" y="38449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25" name="Oval 97"/>
          <p:cNvSpPr>
            <a:spLocks noChangeArrowheads="1"/>
          </p:cNvSpPr>
          <p:nvPr/>
        </p:nvSpPr>
        <p:spPr bwMode="auto">
          <a:xfrm rot="10500000">
            <a:off x="4460875" y="38576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26" name="Oval 98"/>
          <p:cNvSpPr>
            <a:spLocks noChangeArrowheads="1"/>
          </p:cNvSpPr>
          <p:nvPr/>
        </p:nvSpPr>
        <p:spPr bwMode="auto">
          <a:xfrm rot="10500000">
            <a:off x="4837113" y="39385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27" name="Oval 99"/>
          <p:cNvSpPr>
            <a:spLocks noChangeArrowheads="1"/>
          </p:cNvSpPr>
          <p:nvPr/>
        </p:nvSpPr>
        <p:spPr bwMode="auto">
          <a:xfrm rot="10500000">
            <a:off x="4684713" y="39512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28" name="Oval 100"/>
          <p:cNvSpPr>
            <a:spLocks noChangeArrowheads="1"/>
          </p:cNvSpPr>
          <p:nvPr/>
        </p:nvSpPr>
        <p:spPr bwMode="auto">
          <a:xfrm rot="10500000">
            <a:off x="4535488" y="3695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29" name="Oval 101"/>
          <p:cNvSpPr>
            <a:spLocks noChangeArrowheads="1"/>
          </p:cNvSpPr>
          <p:nvPr/>
        </p:nvSpPr>
        <p:spPr bwMode="auto">
          <a:xfrm rot="10500000">
            <a:off x="4443413" y="38655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30" name="Oval 102"/>
          <p:cNvSpPr>
            <a:spLocks noChangeArrowheads="1"/>
          </p:cNvSpPr>
          <p:nvPr/>
        </p:nvSpPr>
        <p:spPr bwMode="auto">
          <a:xfrm rot="10500000">
            <a:off x="5181600" y="46370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31" name="Oval 103"/>
          <p:cNvSpPr>
            <a:spLocks noChangeArrowheads="1"/>
          </p:cNvSpPr>
          <p:nvPr/>
        </p:nvSpPr>
        <p:spPr bwMode="auto">
          <a:xfrm rot="10500000">
            <a:off x="5030788" y="4648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32" name="Oval 104"/>
          <p:cNvSpPr>
            <a:spLocks noChangeArrowheads="1"/>
          </p:cNvSpPr>
          <p:nvPr/>
        </p:nvSpPr>
        <p:spPr bwMode="auto">
          <a:xfrm rot="10500000">
            <a:off x="5159375" y="45783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33" name="Oval 105"/>
          <p:cNvSpPr>
            <a:spLocks noChangeArrowheads="1"/>
          </p:cNvSpPr>
          <p:nvPr/>
        </p:nvSpPr>
        <p:spPr bwMode="auto">
          <a:xfrm rot="10500000">
            <a:off x="5006975" y="45894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34" name="Oval 106"/>
          <p:cNvSpPr>
            <a:spLocks noChangeArrowheads="1"/>
          </p:cNvSpPr>
          <p:nvPr/>
        </p:nvSpPr>
        <p:spPr bwMode="auto">
          <a:xfrm rot="10500000">
            <a:off x="5383213" y="4672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35" name="Oval 107"/>
          <p:cNvSpPr>
            <a:spLocks noChangeArrowheads="1"/>
          </p:cNvSpPr>
          <p:nvPr/>
        </p:nvSpPr>
        <p:spPr bwMode="auto">
          <a:xfrm rot="10500000">
            <a:off x="5230813" y="4686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36" name="Oval 108"/>
          <p:cNvSpPr>
            <a:spLocks noChangeArrowheads="1"/>
          </p:cNvSpPr>
          <p:nvPr/>
        </p:nvSpPr>
        <p:spPr bwMode="auto">
          <a:xfrm rot="10500000">
            <a:off x="5081588" y="4427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37" name="Oval 109"/>
          <p:cNvSpPr>
            <a:spLocks noChangeArrowheads="1"/>
          </p:cNvSpPr>
          <p:nvPr/>
        </p:nvSpPr>
        <p:spPr bwMode="auto">
          <a:xfrm rot="10500000">
            <a:off x="4989513" y="46005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38" name="Oval 110"/>
          <p:cNvSpPr>
            <a:spLocks noChangeArrowheads="1"/>
          </p:cNvSpPr>
          <p:nvPr/>
        </p:nvSpPr>
        <p:spPr bwMode="auto">
          <a:xfrm rot="10500000">
            <a:off x="5626100" y="50466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39" name="Oval 111"/>
          <p:cNvSpPr>
            <a:spLocks noChangeArrowheads="1"/>
          </p:cNvSpPr>
          <p:nvPr/>
        </p:nvSpPr>
        <p:spPr bwMode="auto">
          <a:xfrm rot="10500000">
            <a:off x="5475288" y="50593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40" name="Oval 112"/>
          <p:cNvSpPr>
            <a:spLocks noChangeArrowheads="1"/>
          </p:cNvSpPr>
          <p:nvPr/>
        </p:nvSpPr>
        <p:spPr bwMode="auto">
          <a:xfrm rot="10500000">
            <a:off x="5603875" y="49879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41" name="Oval 113"/>
          <p:cNvSpPr>
            <a:spLocks noChangeArrowheads="1"/>
          </p:cNvSpPr>
          <p:nvPr/>
        </p:nvSpPr>
        <p:spPr bwMode="auto">
          <a:xfrm rot="10500000">
            <a:off x="5451475" y="50006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42" name="Oval 114"/>
          <p:cNvSpPr>
            <a:spLocks noChangeArrowheads="1"/>
          </p:cNvSpPr>
          <p:nvPr/>
        </p:nvSpPr>
        <p:spPr bwMode="auto">
          <a:xfrm rot="10500000">
            <a:off x="5827713" y="50815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43" name="Oval 115"/>
          <p:cNvSpPr>
            <a:spLocks noChangeArrowheads="1"/>
          </p:cNvSpPr>
          <p:nvPr/>
        </p:nvSpPr>
        <p:spPr bwMode="auto">
          <a:xfrm rot="10500000">
            <a:off x="5675313" y="50942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44" name="Oval 116"/>
          <p:cNvSpPr>
            <a:spLocks noChangeArrowheads="1"/>
          </p:cNvSpPr>
          <p:nvPr/>
        </p:nvSpPr>
        <p:spPr bwMode="auto">
          <a:xfrm rot="10500000">
            <a:off x="5526088" y="4838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45" name="Oval 117"/>
          <p:cNvSpPr>
            <a:spLocks noChangeArrowheads="1"/>
          </p:cNvSpPr>
          <p:nvPr/>
        </p:nvSpPr>
        <p:spPr bwMode="auto">
          <a:xfrm rot="10500000">
            <a:off x="5434013" y="50085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46" name="Oval 118"/>
          <p:cNvSpPr>
            <a:spLocks noChangeArrowheads="1"/>
          </p:cNvSpPr>
          <p:nvPr/>
        </p:nvSpPr>
        <p:spPr bwMode="auto">
          <a:xfrm rot="10500000">
            <a:off x="6311900" y="51990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47" name="Oval 119"/>
          <p:cNvSpPr>
            <a:spLocks noChangeArrowheads="1"/>
          </p:cNvSpPr>
          <p:nvPr/>
        </p:nvSpPr>
        <p:spPr bwMode="auto">
          <a:xfrm rot="10500000">
            <a:off x="6161088" y="52101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48" name="Oval 120"/>
          <p:cNvSpPr>
            <a:spLocks noChangeArrowheads="1"/>
          </p:cNvSpPr>
          <p:nvPr/>
        </p:nvSpPr>
        <p:spPr bwMode="auto">
          <a:xfrm rot="10500000">
            <a:off x="6289675" y="51403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49" name="Oval 121"/>
          <p:cNvSpPr>
            <a:spLocks noChangeArrowheads="1"/>
          </p:cNvSpPr>
          <p:nvPr/>
        </p:nvSpPr>
        <p:spPr bwMode="auto">
          <a:xfrm rot="10500000">
            <a:off x="6137275" y="51514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50" name="Oval 122"/>
          <p:cNvSpPr>
            <a:spLocks noChangeArrowheads="1"/>
          </p:cNvSpPr>
          <p:nvPr/>
        </p:nvSpPr>
        <p:spPr bwMode="auto">
          <a:xfrm rot="10500000">
            <a:off x="6513513" y="52355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51" name="Oval 123"/>
          <p:cNvSpPr>
            <a:spLocks noChangeArrowheads="1"/>
          </p:cNvSpPr>
          <p:nvPr/>
        </p:nvSpPr>
        <p:spPr bwMode="auto">
          <a:xfrm rot="10500000">
            <a:off x="6361113" y="52482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52" name="Oval 124"/>
          <p:cNvSpPr>
            <a:spLocks noChangeArrowheads="1"/>
          </p:cNvSpPr>
          <p:nvPr/>
        </p:nvSpPr>
        <p:spPr bwMode="auto">
          <a:xfrm rot="10500000">
            <a:off x="6211888" y="49895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53" name="Oval 125"/>
          <p:cNvSpPr>
            <a:spLocks noChangeArrowheads="1"/>
          </p:cNvSpPr>
          <p:nvPr/>
        </p:nvSpPr>
        <p:spPr bwMode="auto">
          <a:xfrm rot="10500000">
            <a:off x="6119813" y="51625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54" name="Oval 126"/>
          <p:cNvSpPr>
            <a:spLocks noChangeArrowheads="1"/>
          </p:cNvSpPr>
          <p:nvPr/>
        </p:nvSpPr>
        <p:spPr bwMode="auto">
          <a:xfrm rot="10500000">
            <a:off x="6324600" y="44846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55" name="Oval 127"/>
          <p:cNvSpPr>
            <a:spLocks noChangeArrowheads="1"/>
          </p:cNvSpPr>
          <p:nvPr/>
        </p:nvSpPr>
        <p:spPr bwMode="auto">
          <a:xfrm rot="10500000">
            <a:off x="6173788" y="4497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56" name="Oval 128"/>
          <p:cNvSpPr>
            <a:spLocks noChangeArrowheads="1"/>
          </p:cNvSpPr>
          <p:nvPr/>
        </p:nvSpPr>
        <p:spPr bwMode="auto">
          <a:xfrm rot="10500000">
            <a:off x="6302375" y="44259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57" name="Oval 129"/>
          <p:cNvSpPr>
            <a:spLocks noChangeArrowheads="1"/>
          </p:cNvSpPr>
          <p:nvPr/>
        </p:nvSpPr>
        <p:spPr bwMode="auto">
          <a:xfrm rot="10500000">
            <a:off x="6149975" y="44386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58" name="Oval 130"/>
          <p:cNvSpPr>
            <a:spLocks noChangeArrowheads="1"/>
          </p:cNvSpPr>
          <p:nvPr/>
        </p:nvSpPr>
        <p:spPr bwMode="auto">
          <a:xfrm rot="10500000">
            <a:off x="6526213" y="4521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59" name="Oval 131"/>
          <p:cNvSpPr>
            <a:spLocks noChangeArrowheads="1"/>
          </p:cNvSpPr>
          <p:nvPr/>
        </p:nvSpPr>
        <p:spPr bwMode="auto">
          <a:xfrm rot="10500000">
            <a:off x="6373813" y="4532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60" name="Oval 132"/>
          <p:cNvSpPr>
            <a:spLocks noChangeArrowheads="1"/>
          </p:cNvSpPr>
          <p:nvPr/>
        </p:nvSpPr>
        <p:spPr bwMode="auto">
          <a:xfrm rot="10500000">
            <a:off x="6224588" y="42767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61" name="Oval 133"/>
          <p:cNvSpPr>
            <a:spLocks noChangeArrowheads="1"/>
          </p:cNvSpPr>
          <p:nvPr/>
        </p:nvSpPr>
        <p:spPr bwMode="auto">
          <a:xfrm rot="10500000">
            <a:off x="6132513" y="44465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62" name="Oval 134"/>
          <p:cNvSpPr>
            <a:spLocks noChangeArrowheads="1"/>
          </p:cNvSpPr>
          <p:nvPr/>
        </p:nvSpPr>
        <p:spPr bwMode="auto">
          <a:xfrm rot="10500000">
            <a:off x="5321300" y="34464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63" name="Oval 135"/>
          <p:cNvSpPr>
            <a:spLocks noChangeArrowheads="1"/>
          </p:cNvSpPr>
          <p:nvPr/>
        </p:nvSpPr>
        <p:spPr bwMode="auto">
          <a:xfrm rot="10500000">
            <a:off x="5170488" y="34591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64" name="Oval 136"/>
          <p:cNvSpPr>
            <a:spLocks noChangeArrowheads="1"/>
          </p:cNvSpPr>
          <p:nvPr/>
        </p:nvSpPr>
        <p:spPr bwMode="auto">
          <a:xfrm rot="10500000">
            <a:off x="5299075" y="33877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65" name="Oval 137"/>
          <p:cNvSpPr>
            <a:spLocks noChangeArrowheads="1"/>
          </p:cNvSpPr>
          <p:nvPr/>
        </p:nvSpPr>
        <p:spPr bwMode="auto">
          <a:xfrm rot="10500000">
            <a:off x="5146675" y="34004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66" name="Oval 138"/>
          <p:cNvSpPr>
            <a:spLocks noChangeArrowheads="1"/>
          </p:cNvSpPr>
          <p:nvPr/>
        </p:nvSpPr>
        <p:spPr bwMode="auto">
          <a:xfrm rot="10500000">
            <a:off x="5522913" y="3481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67" name="Oval 139"/>
          <p:cNvSpPr>
            <a:spLocks noChangeArrowheads="1"/>
          </p:cNvSpPr>
          <p:nvPr/>
        </p:nvSpPr>
        <p:spPr bwMode="auto">
          <a:xfrm rot="10500000">
            <a:off x="5370513" y="34940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68" name="Oval 140"/>
          <p:cNvSpPr>
            <a:spLocks noChangeArrowheads="1"/>
          </p:cNvSpPr>
          <p:nvPr/>
        </p:nvSpPr>
        <p:spPr bwMode="auto">
          <a:xfrm rot="10500000">
            <a:off x="5221288" y="3238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69" name="Oval 141"/>
          <p:cNvSpPr>
            <a:spLocks noChangeArrowheads="1"/>
          </p:cNvSpPr>
          <p:nvPr/>
        </p:nvSpPr>
        <p:spPr bwMode="auto">
          <a:xfrm rot="10500000">
            <a:off x="5129213" y="34083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70" name="AutoShape 142"/>
          <p:cNvSpPr>
            <a:spLocks noChangeArrowheads="1"/>
          </p:cNvSpPr>
          <p:nvPr/>
        </p:nvSpPr>
        <p:spPr bwMode="auto">
          <a:xfrm>
            <a:off x="7985126" y="3317875"/>
            <a:ext cx="120332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5000"/>
              </a:lnSpc>
              <a:buClr>
                <a:srgbClr val="000000"/>
              </a:buClr>
              <a:buSzPct val="100000"/>
              <a:buFont typeface="Times New Roman" panose="02020603050405020304" pitchFamily="18" charset="0"/>
              <a:buNone/>
            </a:pPr>
            <a:r>
              <a:rPr lang="en-GB" altLang="en-US">
                <a:solidFill>
                  <a:srgbClr val="000000"/>
                </a:solidFill>
              </a:rPr>
              <a:t>r = - 0.2</a:t>
            </a:r>
          </a:p>
        </p:txBody>
      </p:sp>
      <p:sp>
        <p:nvSpPr>
          <p:cNvPr id="22671" name="Oval 143"/>
          <p:cNvSpPr>
            <a:spLocks noChangeArrowheads="1"/>
          </p:cNvSpPr>
          <p:nvPr/>
        </p:nvSpPr>
        <p:spPr bwMode="auto">
          <a:xfrm rot="10500000">
            <a:off x="5986463" y="44529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72" name="Oval 144"/>
          <p:cNvSpPr>
            <a:spLocks noChangeArrowheads="1"/>
          </p:cNvSpPr>
          <p:nvPr/>
        </p:nvSpPr>
        <p:spPr bwMode="auto">
          <a:xfrm rot="10500000">
            <a:off x="5918200" y="4279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73" name="Oval 145"/>
          <p:cNvSpPr>
            <a:spLocks noChangeArrowheads="1"/>
          </p:cNvSpPr>
          <p:nvPr/>
        </p:nvSpPr>
        <p:spPr bwMode="auto">
          <a:xfrm rot="10500000">
            <a:off x="6348413" y="44624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74" name="Oval 146"/>
          <p:cNvSpPr>
            <a:spLocks noChangeArrowheads="1"/>
          </p:cNvSpPr>
          <p:nvPr/>
        </p:nvSpPr>
        <p:spPr bwMode="auto">
          <a:xfrm rot="10500000">
            <a:off x="6197600" y="44735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75" name="Oval 147"/>
          <p:cNvSpPr>
            <a:spLocks noChangeArrowheads="1"/>
          </p:cNvSpPr>
          <p:nvPr/>
        </p:nvSpPr>
        <p:spPr bwMode="auto">
          <a:xfrm rot="10500000">
            <a:off x="5907088" y="43037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76" name="Oval 148"/>
          <p:cNvSpPr>
            <a:spLocks noChangeArrowheads="1"/>
          </p:cNvSpPr>
          <p:nvPr/>
        </p:nvSpPr>
        <p:spPr bwMode="auto">
          <a:xfrm rot="10500000">
            <a:off x="5859463" y="41211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77" name="Oval 149"/>
          <p:cNvSpPr>
            <a:spLocks noChangeArrowheads="1"/>
          </p:cNvSpPr>
          <p:nvPr/>
        </p:nvSpPr>
        <p:spPr bwMode="auto">
          <a:xfrm rot="10500000">
            <a:off x="5905500" y="43656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78" name="Oval 150"/>
          <p:cNvSpPr>
            <a:spLocks noChangeArrowheads="1"/>
          </p:cNvSpPr>
          <p:nvPr/>
        </p:nvSpPr>
        <p:spPr bwMode="auto">
          <a:xfrm rot="10500000">
            <a:off x="5754688" y="4381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79" name="Oval 151"/>
          <p:cNvSpPr>
            <a:spLocks noChangeArrowheads="1"/>
          </p:cNvSpPr>
          <p:nvPr/>
        </p:nvSpPr>
        <p:spPr bwMode="auto">
          <a:xfrm rot="10500000">
            <a:off x="5602288" y="40624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80" name="Oval 152"/>
          <p:cNvSpPr>
            <a:spLocks noChangeArrowheads="1"/>
          </p:cNvSpPr>
          <p:nvPr/>
        </p:nvSpPr>
        <p:spPr bwMode="auto">
          <a:xfrm rot="10500000">
            <a:off x="5443538" y="4000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81" name="Oval 153"/>
          <p:cNvSpPr>
            <a:spLocks noChangeArrowheads="1"/>
          </p:cNvSpPr>
          <p:nvPr/>
        </p:nvSpPr>
        <p:spPr bwMode="auto">
          <a:xfrm rot="10500000">
            <a:off x="6326188" y="44037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82" name="Oval 154"/>
          <p:cNvSpPr>
            <a:spLocks noChangeArrowheads="1"/>
          </p:cNvSpPr>
          <p:nvPr/>
        </p:nvSpPr>
        <p:spPr bwMode="auto">
          <a:xfrm rot="10500000">
            <a:off x="6173788" y="44164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83" name="Oval 155"/>
          <p:cNvSpPr>
            <a:spLocks noChangeArrowheads="1"/>
          </p:cNvSpPr>
          <p:nvPr/>
        </p:nvSpPr>
        <p:spPr bwMode="auto">
          <a:xfrm rot="10500000">
            <a:off x="5994400" y="4127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84" name="Oval 156"/>
          <p:cNvSpPr>
            <a:spLocks noChangeArrowheads="1"/>
          </p:cNvSpPr>
          <p:nvPr/>
        </p:nvSpPr>
        <p:spPr bwMode="auto">
          <a:xfrm rot="10500000">
            <a:off x="5842000" y="4140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85" name="Oval 157"/>
          <p:cNvSpPr>
            <a:spLocks noChangeArrowheads="1"/>
          </p:cNvSpPr>
          <p:nvPr/>
        </p:nvSpPr>
        <p:spPr bwMode="auto">
          <a:xfrm rot="10500000">
            <a:off x="5664200" y="38496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86" name="Oval 158"/>
          <p:cNvSpPr>
            <a:spLocks noChangeArrowheads="1"/>
          </p:cNvSpPr>
          <p:nvPr/>
        </p:nvSpPr>
        <p:spPr bwMode="auto">
          <a:xfrm rot="10500000">
            <a:off x="5505450" y="3787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87" name="Oval 159"/>
          <p:cNvSpPr>
            <a:spLocks noChangeArrowheads="1"/>
          </p:cNvSpPr>
          <p:nvPr/>
        </p:nvSpPr>
        <p:spPr bwMode="auto">
          <a:xfrm rot="10500000">
            <a:off x="6550025" y="4497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88" name="Oval 160"/>
          <p:cNvSpPr>
            <a:spLocks noChangeArrowheads="1"/>
          </p:cNvSpPr>
          <p:nvPr/>
        </p:nvSpPr>
        <p:spPr bwMode="auto">
          <a:xfrm rot="10500000">
            <a:off x="6397625" y="45116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89" name="Oval 161"/>
          <p:cNvSpPr>
            <a:spLocks noChangeArrowheads="1"/>
          </p:cNvSpPr>
          <p:nvPr/>
        </p:nvSpPr>
        <p:spPr bwMode="auto">
          <a:xfrm rot="10500000">
            <a:off x="6248400" y="42529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90" name="Oval 162"/>
          <p:cNvSpPr>
            <a:spLocks noChangeArrowheads="1"/>
          </p:cNvSpPr>
          <p:nvPr/>
        </p:nvSpPr>
        <p:spPr bwMode="auto">
          <a:xfrm rot="10500000">
            <a:off x="6096000" y="4267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91" name="Oval 163"/>
          <p:cNvSpPr>
            <a:spLocks noChangeArrowheads="1"/>
          </p:cNvSpPr>
          <p:nvPr/>
        </p:nvSpPr>
        <p:spPr bwMode="auto">
          <a:xfrm rot="10500000">
            <a:off x="5915025" y="39782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92" name="Oval 164"/>
          <p:cNvSpPr>
            <a:spLocks noChangeArrowheads="1"/>
          </p:cNvSpPr>
          <p:nvPr/>
        </p:nvSpPr>
        <p:spPr bwMode="auto">
          <a:xfrm rot="10500000">
            <a:off x="5875338" y="3873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93" name="Oval 165"/>
          <p:cNvSpPr>
            <a:spLocks noChangeArrowheads="1"/>
          </p:cNvSpPr>
          <p:nvPr/>
        </p:nvSpPr>
        <p:spPr bwMode="auto">
          <a:xfrm rot="10500000">
            <a:off x="5456238" y="3529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94" name="Oval 166"/>
          <p:cNvSpPr>
            <a:spLocks noChangeArrowheads="1"/>
          </p:cNvSpPr>
          <p:nvPr/>
        </p:nvSpPr>
        <p:spPr bwMode="auto">
          <a:xfrm rot="10500000">
            <a:off x="6156325" y="44259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95" name="Oval 167"/>
          <p:cNvSpPr>
            <a:spLocks noChangeArrowheads="1"/>
          </p:cNvSpPr>
          <p:nvPr/>
        </p:nvSpPr>
        <p:spPr bwMode="auto">
          <a:xfrm rot="10500000">
            <a:off x="6003925" y="44386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96" name="Oval 168"/>
          <p:cNvSpPr>
            <a:spLocks noChangeArrowheads="1"/>
          </p:cNvSpPr>
          <p:nvPr/>
        </p:nvSpPr>
        <p:spPr bwMode="auto">
          <a:xfrm rot="10500000">
            <a:off x="5826125" y="4151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97" name="Oval 169"/>
          <p:cNvSpPr>
            <a:spLocks noChangeArrowheads="1"/>
          </p:cNvSpPr>
          <p:nvPr/>
        </p:nvSpPr>
        <p:spPr bwMode="auto">
          <a:xfrm rot="10500000">
            <a:off x="5673725" y="4164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98" name="Oval 170"/>
          <p:cNvSpPr>
            <a:spLocks noChangeArrowheads="1"/>
          </p:cNvSpPr>
          <p:nvPr/>
        </p:nvSpPr>
        <p:spPr bwMode="auto">
          <a:xfrm rot="10500000">
            <a:off x="5494338" y="3873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699" name="Oval 171"/>
          <p:cNvSpPr>
            <a:spLocks noChangeArrowheads="1"/>
          </p:cNvSpPr>
          <p:nvPr/>
        </p:nvSpPr>
        <p:spPr bwMode="auto">
          <a:xfrm rot="10500000">
            <a:off x="6732588" y="4295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00" name="Oval 172"/>
          <p:cNvSpPr>
            <a:spLocks noChangeArrowheads="1"/>
          </p:cNvSpPr>
          <p:nvPr/>
        </p:nvSpPr>
        <p:spPr bwMode="auto">
          <a:xfrm rot="10500000">
            <a:off x="6581775" y="43068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01" name="Oval 173"/>
          <p:cNvSpPr>
            <a:spLocks noChangeArrowheads="1"/>
          </p:cNvSpPr>
          <p:nvPr/>
        </p:nvSpPr>
        <p:spPr bwMode="auto">
          <a:xfrm rot="10500000">
            <a:off x="6710363" y="42370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02" name="Oval 174"/>
          <p:cNvSpPr>
            <a:spLocks noChangeArrowheads="1"/>
          </p:cNvSpPr>
          <p:nvPr/>
        </p:nvSpPr>
        <p:spPr bwMode="auto">
          <a:xfrm rot="10500000">
            <a:off x="6557963" y="42497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03" name="Oval 175"/>
          <p:cNvSpPr>
            <a:spLocks noChangeArrowheads="1"/>
          </p:cNvSpPr>
          <p:nvPr/>
        </p:nvSpPr>
        <p:spPr bwMode="auto">
          <a:xfrm rot="10500000">
            <a:off x="6934200" y="4330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04" name="Oval 176"/>
          <p:cNvSpPr>
            <a:spLocks noChangeArrowheads="1"/>
          </p:cNvSpPr>
          <p:nvPr/>
        </p:nvSpPr>
        <p:spPr bwMode="auto">
          <a:xfrm rot="10500000">
            <a:off x="6781800" y="43449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05" name="Oval 177"/>
          <p:cNvSpPr>
            <a:spLocks noChangeArrowheads="1"/>
          </p:cNvSpPr>
          <p:nvPr/>
        </p:nvSpPr>
        <p:spPr bwMode="auto">
          <a:xfrm rot="10500000">
            <a:off x="6632575" y="4086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06" name="Oval 178"/>
          <p:cNvSpPr>
            <a:spLocks noChangeArrowheads="1"/>
          </p:cNvSpPr>
          <p:nvPr/>
        </p:nvSpPr>
        <p:spPr bwMode="auto">
          <a:xfrm rot="10500000">
            <a:off x="6540500" y="42592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07" name="Oval 179"/>
          <p:cNvSpPr>
            <a:spLocks noChangeArrowheads="1"/>
          </p:cNvSpPr>
          <p:nvPr/>
        </p:nvSpPr>
        <p:spPr bwMode="auto">
          <a:xfrm rot="10500000">
            <a:off x="6364288" y="39433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08" name="Oval 180"/>
          <p:cNvSpPr>
            <a:spLocks noChangeArrowheads="1"/>
          </p:cNvSpPr>
          <p:nvPr/>
        </p:nvSpPr>
        <p:spPr bwMode="auto">
          <a:xfrm rot="10500000">
            <a:off x="6213475" y="39544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09" name="Oval 181"/>
          <p:cNvSpPr>
            <a:spLocks noChangeArrowheads="1"/>
          </p:cNvSpPr>
          <p:nvPr/>
        </p:nvSpPr>
        <p:spPr bwMode="auto">
          <a:xfrm rot="10500000">
            <a:off x="4983163" y="4930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10" name="Oval 182"/>
          <p:cNvSpPr>
            <a:spLocks noChangeArrowheads="1"/>
          </p:cNvSpPr>
          <p:nvPr/>
        </p:nvSpPr>
        <p:spPr bwMode="auto">
          <a:xfrm rot="10500000">
            <a:off x="6189663" y="3897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11" name="Oval 183"/>
          <p:cNvSpPr>
            <a:spLocks noChangeArrowheads="1"/>
          </p:cNvSpPr>
          <p:nvPr/>
        </p:nvSpPr>
        <p:spPr bwMode="auto">
          <a:xfrm rot="10500000">
            <a:off x="6565900" y="39782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12" name="Oval 184"/>
          <p:cNvSpPr>
            <a:spLocks noChangeArrowheads="1"/>
          </p:cNvSpPr>
          <p:nvPr/>
        </p:nvSpPr>
        <p:spPr bwMode="auto">
          <a:xfrm rot="10500000">
            <a:off x="6413500" y="39925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13" name="Oval 185"/>
          <p:cNvSpPr>
            <a:spLocks noChangeArrowheads="1"/>
          </p:cNvSpPr>
          <p:nvPr/>
        </p:nvSpPr>
        <p:spPr bwMode="auto">
          <a:xfrm rot="10500000">
            <a:off x="4905375" y="47831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14" name="Oval 186"/>
          <p:cNvSpPr>
            <a:spLocks noChangeArrowheads="1"/>
          </p:cNvSpPr>
          <p:nvPr/>
        </p:nvSpPr>
        <p:spPr bwMode="auto">
          <a:xfrm rot="10500000">
            <a:off x="6172200" y="39068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15" name="Oval 187"/>
          <p:cNvSpPr>
            <a:spLocks noChangeArrowheads="1"/>
          </p:cNvSpPr>
          <p:nvPr/>
        </p:nvSpPr>
        <p:spPr bwMode="auto">
          <a:xfrm rot="10500000">
            <a:off x="5602288" y="44767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16" name="Oval 188"/>
          <p:cNvSpPr>
            <a:spLocks noChangeArrowheads="1"/>
          </p:cNvSpPr>
          <p:nvPr/>
        </p:nvSpPr>
        <p:spPr bwMode="auto">
          <a:xfrm rot="10500000">
            <a:off x="5451475" y="44894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17" name="Oval 189"/>
          <p:cNvSpPr>
            <a:spLocks noChangeArrowheads="1"/>
          </p:cNvSpPr>
          <p:nvPr/>
        </p:nvSpPr>
        <p:spPr bwMode="auto">
          <a:xfrm rot="10500000">
            <a:off x="5580063" y="4418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18" name="Oval 190"/>
          <p:cNvSpPr>
            <a:spLocks noChangeArrowheads="1"/>
          </p:cNvSpPr>
          <p:nvPr/>
        </p:nvSpPr>
        <p:spPr bwMode="auto">
          <a:xfrm rot="10500000">
            <a:off x="5427663" y="44307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19" name="Oval 191"/>
          <p:cNvSpPr>
            <a:spLocks noChangeArrowheads="1"/>
          </p:cNvSpPr>
          <p:nvPr/>
        </p:nvSpPr>
        <p:spPr bwMode="auto">
          <a:xfrm rot="10500000">
            <a:off x="5803900" y="45132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20" name="Oval 192"/>
          <p:cNvSpPr>
            <a:spLocks noChangeArrowheads="1"/>
          </p:cNvSpPr>
          <p:nvPr/>
        </p:nvSpPr>
        <p:spPr bwMode="auto">
          <a:xfrm rot="10500000">
            <a:off x="5651500" y="45243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21" name="Oval 193"/>
          <p:cNvSpPr>
            <a:spLocks noChangeArrowheads="1"/>
          </p:cNvSpPr>
          <p:nvPr/>
        </p:nvSpPr>
        <p:spPr bwMode="auto">
          <a:xfrm rot="10500000">
            <a:off x="5502275" y="4268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22" name="Oval 194"/>
          <p:cNvSpPr>
            <a:spLocks noChangeArrowheads="1"/>
          </p:cNvSpPr>
          <p:nvPr/>
        </p:nvSpPr>
        <p:spPr bwMode="auto">
          <a:xfrm rot="10500000">
            <a:off x="5410200" y="44386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23" name="Oval 195"/>
          <p:cNvSpPr>
            <a:spLocks noChangeArrowheads="1"/>
          </p:cNvSpPr>
          <p:nvPr/>
        </p:nvSpPr>
        <p:spPr bwMode="auto">
          <a:xfrm rot="10500000">
            <a:off x="5410200" y="41322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24" name="Oval 196"/>
          <p:cNvSpPr>
            <a:spLocks noChangeArrowheads="1"/>
          </p:cNvSpPr>
          <p:nvPr/>
        </p:nvSpPr>
        <p:spPr bwMode="auto">
          <a:xfrm rot="10500000">
            <a:off x="6797675" y="44688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25" name="Oval 197"/>
          <p:cNvSpPr>
            <a:spLocks noChangeArrowheads="1"/>
          </p:cNvSpPr>
          <p:nvPr/>
        </p:nvSpPr>
        <p:spPr bwMode="auto">
          <a:xfrm rot="10500000">
            <a:off x="5894388" y="36369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26" name="Oval 198"/>
          <p:cNvSpPr>
            <a:spLocks noChangeArrowheads="1"/>
          </p:cNvSpPr>
          <p:nvPr/>
        </p:nvSpPr>
        <p:spPr bwMode="auto">
          <a:xfrm rot="10500000">
            <a:off x="5743575" y="36512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27" name="Oval 199"/>
          <p:cNvSpPr>
            <a:spLocks noChangeArrowheads="1"/>
          </p:cNvSpPr>
          <p:nvPr/>
        </p:nvSpPr>
        <p:spPr bwMode="auto">
          <a:xfrm rot="10500000">
            <a:off x="5872163" y="3578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28" name="Oval 200"/>
          <p:cNvSpPr>
            <a:spLocks noChangeArrowheads="1"/>
          </p:cNvSpPr>
          <p:nvPr/>
        </p:nvSpPr>
        <p:spPr bwMode="auto">
          <a:xfrm rot="10500000">
            <a:off x="5719763" y="35909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29" name="Oval 201"/>
          <p:cNvSpPr>
            <a:spLocks noChangeArrowheads="1"/>
          </p:cNvSpPr>
          <p:nvPr/>
        </p:nvSpPr>
        <p:spPr bwMode="auto">
          <a:xfrm rot="10500000">
            <a:off x="6096000" y="36750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30" name="Oval 202"/>
          <p:cNvSpPr>
            <a:spLocks noChangeArrowheads="1"/>
          </p:cNvSpPr>
          <p:nvPr/>
        </p:nvSpPr>
        <p:spPr bwMode="auto">
          <a:xfrm rot="10500000">
            <a:off x="5943600" y="36877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31" name="Oval 203"/>
          <p:cNvSpPr>
            <a:spLocks noChangeArrowheads="1"/>
          </p:cNvSpPr>
          <p:nvPr/>
        </p:nvSpPr>
        <p:spPr bwMode="auto">
          <a:xfrm rot="10500000">
            <a:off x="5794375" y="34305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32" name="Oval 204"/>
          <p:cNvSpPr>
            <a:spLocks noChangeArrowheads="1"/>
          </p:cNvSpPr>
          <p:nvPr/>
        </p:nvSpPr>
        <p:spPr bwMode="auto">
          <a:xfrm rot="10500000">
            <a:off x="5702300" y="36020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33" name="Oval 205"/>
          <p:cNvSpPr>
            <a:spLocks noChangeArrowheads="1"/>
          </p:cNvSpPr>
          <p:nvPr/>
        </p:nvSpPr>
        <p:spPr bwMode="auto">
          <a:xfrm rot="10500000">
            <a:off x="6596063" y="4962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34" name="Oval 206"/>
          <p:cNvSpPr>
            <a:spLocks noChangeArrowheads="1"/>
          </p:cNvSpPr>
          <p:nvPr/>
        </p:nvSpPr>
        <p:spPr bwMode="auto">
          <a:xfrm rot="10500000">
            <a:off x="6443663" y="4978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35" name="Oval 207"/>
          <p:cNvSpPr>
            <a:spLocks noChangeArrowheads="1"/>
          </p:cNvSpPr>
          <p:nvPr/>
        </p:nvSpPr>
        <p:spPr bwMode="auto">
          <a:xfrm rot="10500000">
            <a:off x="6138863" y="47942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36" name="Oval 208"/>
          <p:cNvSpPr>
            <a:spLocks noChangeArrowheads="1"/>
          </p:cNvSpPr>
          <p:nvPr/>
        </p:nvSpPr>
        <p:spPr bwMode="auto">
          <a:xfrm rot="10500000">
            <a:off x="6070600" y="46212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37" name="Oval 209"/>
          <p:cNvSpPr>
            <a:spLocks noChangeArrowheads="1"/>
          </p:cNvSpPr>
          <p:nvPr/>
        </p:nvSpPr>
        <p:spPr bwMode="auto">
          <a:xfrm rot="10500000">
            <a:off x="6692900" y="5167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38" name="Oval 210"/>
          <p:cNvSpPr>
            <a:spLocks noChangeArrowheads="1"/>
          </p:cNvSpPr>
          <p:nvPr/>
        </p:nvSpPr>
        <p:spPr bwMode="auto">
          <a:xfrm rot="10500000">
            <a:off x="6669088" y="50736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39" name="Oval 211"/>
          <p:cNvSpPr>
            <a:spLocks noChangeArrowheads="1"/>
          </p:cNvSpPr>
          <p:nvPr/>
        </p:nvSpPr>
        <p:spPr bwMode="auto">
          <a:xfrm rot="10500000">
            <a:off x="6500813" y="4803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40" name="Oval 212"/>
          <p:cNvSpPr>
            <a:spLocks noChangeArrowheads="1"/>
          </p:cNvSpPr>
          <p:nvPr/>
        </p:nvSpPr>
        <p:spPr bwMode="auto">
          <a:xfrm rot="10500000">
            <a:off x="6350000" y="48148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41" name="Oval 213"/>
          <p:cNvSpPr>
            <a:spLocks noChangeArrowheads="1"/>
          </p:cNvSpPr>
          <p:nvPr/>
        </p:nvSpPr>
        <p:spPr bwMode="auto">
          <a:xfrm rot="10500000">
            <a:off x="6059488" y="46466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42" name="Oval 214"/>
          <p:cNvSpPr>
            <a:spLocks noChangeArrowheads="1"/>
          </p:cNvSpPr>
          <p:nvPr/>
        </p:nvSpPr>
        <p:spPr bwMode="auto">
          <a:xfrm rot="10500000">
            <a:off x="6426200" y="49879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43" name="Oval 215"/>
          <p:cNvSpPr>
            <a:spLocks noChangeArrowheads="1"/>
          </p:cNvSpPr>
          <p:nvPr/>
        </p:nvSpPr>
        <p:spPr bwMode="auto">
          <a:xfrm rot="10500000">
            <a:off x="6275388" y="50006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44" name="Oval 216"/>
          <p:cNvSpPr>
            <a:spLocks noChangeArrowheads="1"/>
          </p:cNvSpPr>
          <p:nvPr/>
        </p:nvSpPr>
        <p:spPr bwMode="auto">
          <a:xfrm rot="10500000">
            <a:off x="6057900" y="47069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45" name="Oval 217"/>
          <p:cNvSpPr>
            <a:spLocks noChangeArrowheads="1"/>
          </p:cNvSpPr>
          <p:nvPr/>
        </p:nvSpPr>
        <p:spPr bwMode="auto">
          <a:xfrm rot="10500000">
            <a:off x="5907088" y="4721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46" name="Oval 218"/>
          <p:cNvSpPr>
            <a:spLocks noChangeArrowheads="1"/>
          </p:cNvSpPr>
          <p:nvPr/>
        </p:nvSpPr>
        <p:spPr bwMode="auto">
          <a:xfrm rot="10500000">
            <a:off x="6669088" y="5105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47" name="Oval 219"/>
          <p:cNvSpPr>
            <a:spLocks noChangeArrowheads="1"/>
          </p:cNvSpPr>
          <p:nvPr/>
        </p:nvSpPr>
        <p:spPr bwMode="auto">
          <a:xfrm rot="10500000">
            <a:off x="6643688" y="50149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48" name="Oval 220"/>
          <p:cNvSpPr>
            <a:spLocks noChangeArrowheads="1"/>
          </p:cNvSpPr>
          <p:nvPr/>
        </p:nvSpPr>
        <p:spPr bwMode="auto">
          <a:xfrm rot="10500000">
            <a:off x="6478588" y="47450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49" name="Oval 221"/>
          <p:cNvSpPr>
            <a:spLocks noChangeArrowheads="1"/>
          </p:cNvSpPr>
          <p:nvPr/>
        </p:nvSpPr>
        <p:spPr bwMode="auto">
          <a:xfrm rot="10500000">
            <a:off x="6326188" y="47561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50" name="Oval 222"/>
          <p:cNvSpPr>
            <a:spLocks noChangeArrowheads="1"/>
          </p:cNvSpPr>
          <p:nvPr/>
        </p:nvSpPr>
        <p:spPr bwMode="auto">
          <a:xfrm rot="10500000">
            <a:off x="6702425" y="48402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51" name="Oval 223"/>
          <p:cNvSpPr>
            <a:spLocks noChangeArrowheads="1"/>
          </p:cNvSpPr>
          <p:nvPr/>
        </p:nvSpPr>
        <p:spPr bwMode="auto">
          <a:xfrm rot="10500000">
            <a:off x="6550025" y="48529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52" name="Oval 224"/>
          <p:cNvSpPr>
            <a:spLocks noChangeArrowheads="1"/>
          </p:cNvSpPr>
          <p:nvPr/>
        </p:nvSpPr>
        <p:spPr bwMode="auto">
          <a:xfrm rot="10500000">
            <a:off x="6400800" y="4594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53" name="Oval 225"/>
          <p:cNvSpPr>
            <a:spLocks noChangeArrowheads="1"/>
          </p:cNvSpPr>
          <p:nvPr/>
        </p:nvSpPr>
        <p:spPr bwMode="auto">
          <a:xfrm rot="10500000">
            <a:off x="6248400" y="46085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54" name="Oval 226"/>
          <p:cNvSpPr>
            <a:spLocks noChangeArrowheads="1"/>
          </p:cNvSpPr>
          <p:nvPr/>
        </p:nvSpPr>
        <p:spPr bwMode="auto">
          <a:xfrm rot="10500000">
            <a:off x="6615113" y="49498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55" name="Oval 227"/>
          <p:cNvSpPr>
            <a:spLocks noChangeArrowheads="1"/>
          </p:cNvSpPr>
          <p:nvPr/>
        </p:nvSpPr>
        <p:spPr bwMode="auto">
          <a:xfrm rot="10500000">
            <a:off x="6308725" y="47672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56" name="Oval 228"/>
          <p:cNvSpPr>
            <a:spLocks noChangeArrowheads="1"/>
          </p:cNvSpPr>
          <p:nvPr/>
        </p:nvSpPr>
        <p:spPr bwMode="auto">
          <a:xfrm rot="10500000">
            <a:off x="6156325" y="47799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57" name="Oval 229"/>
          <p:cNvSpPr>
            <a:spLocks noChangeArrowheads="1"/>
          </p:cNvSpPr>
          <p:nvPr/>
        </p:nvSpPr>
        <p:spPr bwMode="auto">
          <a:xfrm rot="10500000">
            <a:off x="6734175" y="4648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58" name="Oval 230"/>
          <p:cNvSpPr>
            <a:spLocks noChangeArrowheads="1"/>
          </p:cNvSpPr>
          <p:nvPr/>
        </p:nvSpPr>
        <p:spPr bwMode="auto">
          <a:xfrm rot="10500000">
            <a:off x="6710363" y="45894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59" name="Oval 231"/>
          <p:cNvSpPr>
            <a:spLocks noChangeArrowheads="1"/>
          </p:cNvSpPr>
          <p:nvPr/>
        </p:nvSpPr>
        <p:spPr bwMode="auto">
          <a:xfrm rot="10500000">
            <a:off x="6692900" y="46005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60" name="Oval 232"/>
          <p:cNvSpPr>
            <a:spLocks noChangeArrowheads="1"/>
          </p:cNvSpPr>
          <p:nvPr/>
        </p:nvSpPr>
        <p:spPr bwMode="auto">
          <a:xfrm rot="10500000">
            <a:off x="6351588" y="51704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61" name="Oval 233"/>
          <p:cNvSpPr>
            <a:spLocks noChangeArrowheads="1"/>
          </p:cNvSpPr>
          <p:nvPr/>
        </p:nvSpPr>
        <p:spPr bwMode="auto">
          <a:xfrm rot="10500000">
            <a:off x="6200775" y="51831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62" name="Oval 234"/>
          <p:cNvSpPr>
            <a:spLocks noChangeArrowheads="1"/>
          </p:cNvSpPr>
          <p:nvPr/>
        </p:nvSpPr>
        <p:spPr bwMode="auto">
          <a:xfrm rot="10500000">
            <a:off x="6329363" y="51117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63" name="Oval 235"/>
          <p:cNvSpPr>
            <a:spLocks noChangeArrowheads="1"/>
          </p:cNvSpPr>
          <p:nvPr/>
        </p:nvSpPr>
        <p:spPr bwMode="auto">
          <a:xfrm rot="10500000">
            <a:off x="6176963" y="51244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64" name="Oval 236"/>
          <p:cNvSpPr>
            <a:spLocks noChangeArrowheads="1"/>
          </p:cNvSpPr>
          <p:nvPr/>
        </p:nvSpPr>
        <p:spPr bwMode="auto">
          <a:xfrm rot="10500000">
            <a:off x="6251575" y="4962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65" name="Oval 237"/>
          <p:cNvSpPr>
            <a:spLocks noChangeArrowheads="1"/>
          </p:cNvSpPr>
          <p:nvPr/>
        </p:nvSpPr>
        <p:spPr bwMode="auto">
          <a:xfrm rot="10500000">
            <a:off x="6159500" y="5132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66" name="Oval 238"/>
          <p:cNvSpPr>
            <a:spLocks noChangeArrowheads="1"/>
          </p:cNvSpPr>
          <p:nvPr/>
        </p:nvSpPr>
        <p:spPr bwMode="auto">
          <a:xfrm rot="10500000">
            <a:off x="5754688" y="48180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67" name="Oval 239"/>
          <p:cNvSpPr>
            <a:spLocks noChangeArrowheads="1"/>
          </p:cNvSpPr>
          <p:nvPr/>
        </p:nvSpPr>
        <p:spPr bwMode="auto">
          <a:xfrm rot="10500000">
            <a:off x="5603875" y="48307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68" name="Oval 240"/>
          <p:cNvSpPr>
            <a:spLocks noChangeArrowheads="1"/>
          </p:cNvSpPr>
          <p:nvPr/>
        </p:nvSpPr>
        <p:spPr bwMode="auto">
          <a:xfrm rot="10500000">
            <a:off x="5732463" y="47593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69" name="Oval 241"/>
          <p:cNvSpPr>
            <a:spLocks noChangeArrowheads="1"/>
          </p:cNvSpPr>
          <p:nvPr/>
        </p:nvSpPr>
        <p:spPr bwMode="auto">
          <a:xfrm rot="10500000">
            <a:off x="5580063" y="47720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70" name="Oval 242"/>
          <p:cNvSpPr>
            <a:spLocks noChangeArrowheads="1"/>
          </p:cNvSpPr>
          <p:nvPr/>
        </p:nvSpPr>
        <p:spPr bwMode="auto">
          <a:xfrm rot="10500000">
            <a:off x="5956300" y="48529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71" name="Oval 243"/>
          <p:cNvSpPr>
            <a:spLocks noChangeArrowheads="1"/>
          </p:cNvSpPr>
          <p:nvPr/>
        </p:nvSpPr>
        <p:spPr bwMode="auto">
          <a:xfrm rot="10500000">
            <a:off x="5803900" y="48656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72" name="Oval 244"/>
          <p:cNvSpPr>
            <a:spLocks noChangeArrowheads="1"/>
          </p:cNvSpPr>
          <p:nvPr/>
        </p:nvSpPr>
        <p:spPr bwMode="auto">
          <a:xfrm rot="10500000">
            <a:off x="5654675" y="46101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73" name="Oval 245"/>
          <p:cNvSpPr>
            <a:spLocks noChangeArrowheads="1"/>
          </p:cNvSpPr>
          <p:nvPr/>
        </p:nvSpPr>
        <p:spPr bwMode="auto">
          <a:xfrm rot="10500000">
            <a:off x="5562600" y="47799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74" name="Oval 246"/>
          <p:cNvSpPr>
            <a:spLocks noChangeArrowheads="1"/>
          </p:cNvSpPr>
          <p:nvPr/>
        </p:nvSpPr>
        <p:spPr bwMode="auto">
          <a:xfrm rot="10500000">
            <a:off x="5907088" y="51704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75" name="Oval 247"/>
          <p:cNvSpPr>
            <a:spLocks noChangeArrowheads="1"/>
          </p:cNvSpPr>
          <p:nvPr/>
        </p:nvSpPr>
        <p:spPr bwMode="auto">
          <a:xfrm rot="10500000">
            <a:off x="5756275" y="51831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76" name="Oval 248"/>
          <p:cNvSpPr>
            <a:spLocks noChangeArrowheads="1"/>
          </p:cNvSpPr>
          <p:nvPr/>
        </p:nvSpPr>
        <p:spPr bwMode="auto">
          <a:xfrm rot="10500000">
            <a:off x="5884863" y="51117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77" name="Oval 249"/>
          <p:cNvSpPr>
            <a:spLocks noChangeArrowheads="1"/>
          </p:cNvSpPr>
          <p:nvPr/>
        </p:nvSpPr>
        <p:spPr bwMode="auto">
          <a:xfrm rot="10500000">
            <a:off x="5732463" y="51244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78" name="Oval 250"/>
          <p:cNvSpPr>
            <a:spLocks noChangeArrowheads="1"/>
          </p:cNvSpPr>
          <p:nvPr/>
        </p:nvSpPr>
        <p:spPr bwMode="auto">
          <a:xfrm rot="10500000">
            <a:off x="5807075" y="4962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79" name="Oval 251"/>
          <p:cNvSpPr>
            <a:spLocks noChangeArrowheads="1"/>
          </p:cNvSpPr>
          <p:nvPr/>
        </p:nvSpPr>
        <p:spPr bwMode="auto">
          <a:xfrm rot="10500000">
            <a:off x="5715000" y="5132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80" name="Oval 252"/>
          <p:cNvSpPr>
            <a:spLocks noChangeArrowheads="1"/>
          </p:cNvSpPr>
          <p:nvPr/>
        </p:nvSpPr>
        <p:spPr bwMode="auto">
          <a:xfrm rot="10500000">
            <a:off x="6711950" y="49847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81" name="Oval 253"/>
          <p:cNvSpPr>
            <a:spLocks noChangeArrowheads="1"/>
          </p:cNvSpPr>
          <p:nvPr/>
        </p:nvSpPr>
        <p:spPr bwMode="auto">
          <a:xfrm rot="10500000">
            <a:off x="6643688" y="48148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82" name="Oval 254"/>
          <p:cNvSpPr>
            <a:spLocks noChangeArrowheads="1"/>
          </p:cNvSpPr>
          <p:nvPr/>
        </p:nvSpPr>
        <p:spPr bwMode="auto">
          <a:xfrm rot="10500000">
            <a:off x="6632575" y="4838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83" name="Oval 255"/>
          <p:cNvSpPr>
            <a:spLocks noChangeArrowheads="1"/>
          </p:cNvSpPr>
          <p:nvPr/>
        </p:nvSpPr>
        <p:spPr bwMode="auto">
          <a:xfrm rot="10500000">
            <a:off x="6584950" y="46561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84" name="Oval 256"/>
          <p:cNvSpPr>
            <a:spLocks noChangeArrowheads="1"/>
          </p:cNvSpPr>
          <p:nvPr/>
        </p:nvSpPr>
        <p:spPr bwMode="auto">
          <a:xfrm rot="10500000">
            <a:off x="6630988" y="49006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85" name="Oval 257"/>
          <p:cNvSpPr>
            <a:spLocks noChangeArrowheads="1"/>
          </p:cNvSpPr>
          <p:nvPr/>
        </p:nvSpPr>
        <p:spPr bwMode="auto">
          <a:xfrm rot="10500000">
            <a:off x="6480175" y="4914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86" name="Oval 258"/>
          <p:cNvSpPr>
            <a:spLocks noChangeArrowheads="1"/>
          </p:cNvSpPr>
          <p:nvPr/>
        </p:nvSpPr>
        <p:spPr bwMode="auto">
          <a:xfrm rot="10500000">
            <a:off x="6327775" y="4594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87" name="Oval 259"/>
          <p:cNvSpPr>
            <a:spLocks noChangeArrowheads="1"/>
          </p:cNvSpPr>
          <p:nvPr/>
        </p:nvSpPr>
        <p:spPr bwMode="auto">
          <a:xfrm rot="10500000">
            <a:off x="6719888" y="4659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88" name="Oval 260"/>
          <p:cNvSpPr>
            <a:spLocks noChangeArrowheads="1"/>
          </p:cNvSpPr>
          <p:nvPr/>
        </p:nvSpPr>
        <p:spPr bwMode="auto">
          <a:xfrm rot="10500000">
            <a:off x="6567488" y="46751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89" name="Oval 261"/>
          <p:cNvSpPr>
            <a:spLocks noChangeArrowheads="1"/>
          </p:cNvSpPr>
          <p:nvPr/>
        </p:nvSpPr>
        <p:spPr bwMode="auto">
          <a:xfrm rot="10500000">
            <a:off x="6821488" y="4799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90" name="Oval 262"/>
          <p:cNvSpPr>
            <a:spLocks noChangeArrowheads="1"/>
          </p:cNvSpPr>
          <p:nvPr/>
        </p:nvSpPr>
        <p:spPr bwMode="auto">
          <a:xfrm rot="10500000">
            <a:off x="6729413" y="49736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91" name="Oval 263"/>
          <p:cNvSpPr>
            <a:spLocks noChangeArrowheads="1"/>
          </p:cNvSpPr>
          <p:nvPr/>
        </p:nvSpPr>
        <p:spPr bwMode="auto">
          <a:xfrm rot="10500000">
            <a:off x="6551613" y="46831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92" name="Oval 264"/>
          <p:cNvSpPr>
            <a:spLocks noChangeArrowheads="1"/>
          </p:cNvSpPr>
          <p:nvPr/>
        </p:nvSpPr>
        <p:spPr bwMode="auto">
          <a:xfrm rot="10500000">
            <a:off x="6399213" y="46974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93" name="Oval 265"/>
          <p:cNvSpPr>
            <a:spLocks noChangeArrowheads="1"/>
          </p:cNvSpPr>
          <p:nvPr/>
        </p:nvSpPr>
        <p:spPr bwMode="auto">
          <a:xfrm rot="10500000">
            <a:off x="6327775" y="50085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94" name="Oval 266"/>
          <p:cNvSpPr>
            <a:spLocks noChangeArrowheads="1"/>
          </p:cNvSpPr>
          <p:nvPr/>
        </p:nvSpPr>
        <p:spPr bwMode="auto">
          <a:xfrm rot="10500000">
            <a:off x="6176963" y="50228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95" name="Oval 267"/>
          <p:cNvSpPr>
            <a:spLocks noChangeArrowheads="1"/>
          </p:cNvSpPr>
          <p:nvPr/>
        </p:nvSpPr>
        <p:spPr bwMode="auto">
          <a:xfrm rot="10500000">
            <a:off x="6305550" y="49498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96" name="Oval 268"/>
          <p:cNvSpPr>
            <a:spLocks noChangeArrowheads="1"/>
          </p:cNvSpPr>
          <p:nvPr/>
        </p:nvSpPr>
        <p:spPr bwMode="auto">
          <a:xfrm rot="10500000">
            <a:off x="6153150" y="4962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97" name="Oval 269"/>
          <p:cNvSpPr>
            <a:spLocks noChangeArrowheads="1"/>
          </p:cNvSpPr>
          <p:nvPr/>
        </p:nvSpPr>
        <p:spPr bwMode="auto">
          <a:xfrm rot="10500000">
            <a:off x="6529388" y="50466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98" name="Oval 270"/>
          <p:cNvSpPr>
            <a:spLocks noChangeArrowheads="1"/>
          </p:cNvSpPr>
          <p:nvPr/>
        </p:nvSpPr>
        <p:spPr bwMode="auto">
          <a:xfrm rot="10500000">
            <a:off x="6376988" y="50593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799" name="Oval 271"/>
          <p:cNvSpPr>
            <a:spLocks noChangeArrowheads="1"/>
          </p:cNvSpPr>
          <p:nvPr/>
        </p:nvSpPr>
        <p:spPr bwMode="auto">
          <a:xfrm rot="10500000">
            <a:off x="6227763" y="48021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00" name="Oval 272"/>
          <p:cNvSpPr>
            <a:spLocks noChangeArrowheads="1"/>
          </p:cNvSpPr>
          <p:nvPr/>
        </p:nvSpPr>
        <p:spPr bwMode="auto">
          <a:xfrm rot="10500000">
            <a:off x="6135688" y="49736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01" name="Oval 273"/>
          <p:cNvSpPr>
            <a:spLocks noChangeArrowheads="1"/>
          </p:cNvSpPr>
          <p:nvPr/>
        </p:nvSpPr>
        <p:spPr bwMode="auto">
          <a:xfrm rot="10500000">
            <a:off x="6135688" y="46640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02" name="Oval 274"/>
          <p:cNvSpPr>
            <a:spLocks noChangeArrowheads="1"/>
          </p:cNvSpPr>
          <p:nvPr/>
        </p:nvSpPr>
        <p:spPr bwMode="auto">
          <a:xfrm rot="10500000">
            <a:off x="6503988" y="41290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03" name="Oval 275"/>
          <p:cNvSpPr>
            <a:spLocks noChangeArrowheads="1"/>
          </p:cNvSpPr>
          <p:nvPr/>
        </p:nvSpPr>
        <p:spPr bwMode="auto">
          <a:xfrm rot="10500000">
            <a:off x="6351588" y="41433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04" name="Oval 276"/>
          <p:cNvSpPr>
            <a:spLocks noChangeArrowheads="1"/>
          </p:cNvSpPr>
          <p:nvPr/>
        </p:nvSpPr>
        <p:spPr bwMode="auto">
          <a:xfrm rot="10500000">
            <a:off x="6046788" y="3959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05" name="Oval 277"/>
          <p:cNvSpPr>
            <a:spLocks noChangeArrowheads="1"/>
          </p:cNvSpPr>
          <p:nvPr/>
        </p:nvSpPr>
        <p:spPr bwMode="auto">
          <a:xfrm rot="10500000">
            <a:off x="5978525" y="3787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06" name="Oval 278"/>
          <p:cNvSpPr>
            <a:spLocks noChangeArrowheads="1"/>
          </p:cNvSpPr>
          <p:nvPr/>
        </p:nvSpPr>
        <p:spPr bwMode="auto">
          <a:xfrm rot="10500000">
            <a:off x="6600825" y="4330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07" name="Oval 279"/>
          <p:cNvSpPr>
            <a:spLocks noChangeArrowheads="1"/>
          </p:cNvSpPr>
          <p:nvPr/>
        </p:nvSpPr>
        <p:spPr bwMode="auto">
          <a:xfrm rot="10500000">
            <a:off x="6577013" y="42370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08" name="Oval 280"/>
          <p:cNvSpPr>
            <a:spLocks noChangeArrowheads="1"/>
          </p:cNvSpPr>
          <p:nvPr/>
        </p:nvSpPr>
        <p:spPr bwMode="auto">
          <a:xfrm rot="10500000">
            <a:off x="6408738" y="39687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09" name="Oval 281"/>
          <p:cNvSpPr>
            <a:spLocks noChangeArrowheads="1"/>
          </p:cNvSpPr>
          <p:nvPr/>
        </p:nvSpPr>
        <p:spPr bwMode="auto">
          <a:xfrm rot="10500000">
            <a:off x="6257925" y="39814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10" name="Oval 282"/>
          <p:cNvSpPr>
            <a:spLocks noChangeArrowheads="1"/>
          </p:cNvSpPr>
          <p:nvPr/>
        </p:nvSpPr>
        <p:spPr bwMode="auto">
          <a:xfrm rot="10500000">
            <a:off x="5967413" y="38115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11" name="Oval 283"/>
          <p:cNvSpPr>
            <a:spLocks noChangeArrowheads="1"/>
          </p:cNvSpPr>
          <p:nvPr/>
        </p:nvSpPr>
        <p:spPr bwMode="auto">
          <a:xfrm rot="10500000">
            <a:off x="5919788" y="36290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12" name="Oval 284"/>
          <p:cNvSpPr>
            <a:spLocks noChangeArrowheads="1"/>
          </p:cNvSpPr>
          <p:nvPr/>
        </p:nvSpPr>
        <p:spPr bwMode="auto">
          <a:xfrm rot="10500000">
            <a:off x="6334125" y="4152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13" name="Oval 285"/>
          <p:cNvSpPr>
            <a:spLocks noChangeArrowheads="1"/>
          </p:cNvSpPr>
          <p:nvPr/>
        </p:nvSpPr>
        <p:spPr bwMode="auto">
          <a:xfrm rot="10500000">
            <a:off x="6183313" y="4164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14" name="Oval 286"/>
          <p:cNvSpPr>
            <a:spLocks noChangeArrowheads="1"/>
          </p:cNvSpPr>
          <p:nvPr/>
        </p:nvSpPr>
        <p:spPr bwMode="auto">
          <a:xfrm rot="10500000">
            <a:off x="5965825" y="3873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15" name="Oval 287"/>
          <p:cNvSpPr>
            <a:spLocks noChangeArrowheads="1"/>
          </p:cNvSpPr>
          <p:nvPr/>
        </p:nvSpPr>
        <p:spPr bwMode="auto">
          <a:xfrm rot="10500000">
            <a:off x="5815013" y="3887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16" name="Oval 288"/>
          <p:cNvSpPr>
            <a:spLocks noChangeArrowheads="1"/>
          </p:cNvSpPr>
          <p:nvPr/>
        </p:nvSpPr>
        <p:spPr bwMode="auto">
          <a:xfrm rot="10500000">
            <a:off x="5662613" y="35671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17" name="Oval 289"/>
          <p:cNvSpPr>
            <a:spLocks noChangeArrowheads="1"/>
          </p:cNvSpPr>
          <p:nvPr/>
        </p:nvSpPr>
        <p:spPr bwMode="auto">
          <a:xfrm rot="10500000">
            <a:off x="6577013" y="42719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18" name="Oval 290"/>
          <p:cNvSpPr>
            <a:spLocks noChangeArrowheads="1"/>
          </p:cNvSpPr>
          <p:nvPr/>
        </p:nvSpPr>
        <p:spPr bwMode="auto">
          <a:xfrm rot="10500000">
            <a:off x="6551613" y="41798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19" name="Oval 291"/>
          <p:cNvSpPr>
            <a:spLocks noChangeArrowheads="1"/>
          </p:cNvSpPr>
          <p:nvPr/>
        </p:nvSpPr>
        <p:spPr bwMode="auto">
          <a:xfrm rot="10500000">
            <a:off x="6386513" y="39084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20" name="Oval 292"/>
          <p:cNvSpPr>
            <a:spLocks noChangeArrowheads="1"/>
          </p:cNvSpPr>
          <p:nvPr/>
        </p:nvSpPr>
        <p:spPr bwMode="auto">
          <a:xfrm rot="10500000">
            <a:off x="6234113" y="39227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21" name="Oval 293"/>
          <p:cNvSpPr>
            <a:spLocks noChangeArrowheads="1"/>
          </p:cNvSpPr>
          <p:nvPr/>
        </p:nvSpPr>
        <p:spPr bwMode="auto">
          <a:xfrm rot="10500000">
            <a:off x="6054725" y="3633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22" name="Oval 294"/>
          <p:cNvSpPr>
            <a:spLocks noChangeArrowheads="1"/>
          </p:cNvSpPr>
          <p:nvPr/>
        </p:nvSpPr>
        <p:spPr bwMode="auto">
          <a:xfrm rot="10500000">
            <a:off x="5902325" y="36480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23" name="Oval 295"/>
          <p:cNvSpPr>
            <a:spLocks noChangeArrowheads="1"/>
          </p:cNvSpPr>
          <p:nvPr/>
        </p:nvSpPr>
        <p:spPr bwMode="auto">
          <a:xfrm rot="10500000">
            <a:off x="6610350" y="40052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24" name="Oval 296"/>
          <p:cNvSpPr>
            <a:spLocks noChangeArrowheads="1"/>
          </p:cNvSpPr>
          <p:nvPr/>
        </p:nvSpPr>
        <p:spPr bwMode="auto">
          <a:xfrm rot="10500000">
            <a:off x="6457950" y="40163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25" name="Oval 297"/>
          <p:cNvSpPr>
            <a:spLocks noChangeArrowheads="1"/>
          </p:cNvSpPr>
          <p:nvPr/>
        </p:nvSpPr>
        <p:spPr bwMode="auto">
          <a:xfrm rot="10500000">
            <a:off x="4949825" y="48069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26" name="Oval 298"/>
          <p:cNvSpPr>
            <a:spLocks noChangeArrowheads="1"/>
          </p:cNvSpPr>
          <p:nvPr/>
        </p:nvSpPr>
        <p:spPr bwMode="auto">
          <a:xfrm rot="10500000">
            <a:off x="6156325" y="3771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27" name="Oval 299"/>
          <p:cNvSpPr>
            <a:spLocks noChangeArrowheads="1"/>
          </p:cNvSpPr>
          <p:nvPr/>
        </p:nvSpPr>
        <p:spPr bwMode="auto">
          <a:xfrm rot="10500000">
            <a:off x="5975350" y="34845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28" name="Oval 300"/>
          <p:cNvSpPr>
            <a:spLocks noChangeArrowheads="1"/>
          </p:cNvSpPr>
          <p:nvPr/>
        </p:nvSpPr>
        <p:spPr bwMode="auto">
          <a:xfrm rot="10500000">
            <a:off x="6523038" y="4116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29" name="Oval 301"/>
          <p:cNvSpPr>
            <a:spLocks noChangeArrowheads="1"/>
          </p:cNvSpPr>
          <p:nvPr/>
        </p:nvSpPr>
        <p:spPr bwMode="auto">
          <a:xfrm rot="10500000">
            <a:off x="6216650" y="39322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30" name="Oval 302"/>
          <p:cNvSpPr>
            <a:spLocks noChangeArrowheads="1"/>
          </p:cNvSpPr>
          <p:nvPr/>
        </p:nvSpPr>
        <p:spPr bwMode="auto">
          <a:xfrm rot="10500000">
            <a:off x="6064250" y="3946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31" name="Oval 303"/>
          <p:cNvSpPr>
            <a:spLocks noChangeArrowheads="1"/>
          </p:cNvSpPr>
          <p:nvPr/>
        </p:nvSpPr>
        <p:spPr bwMode="auto">
          <a:xfrm rot="10500000">
            <a:off x="5886450" y="3656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32" name="Oval 304"/>
          <p:cNvSpPr>
            <a:spLocks noChangeArrowheads="1"/>
          </p:cNvSpPr>
          <p:nvPr/>
        </p:nvSpPr>
        <p:spPr bwMode="auto">
          <a:xfrm rot="10500000">
            <a:off x="5734050" y="3670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33" name="Oval 305"/>
          <p:cNvSpPr>
            <a:spLocks noChangeArrowheads="1"/>
          </p:cNvSpPr>
          <p:nvPr/>
        </p:nvSpPr>
        <p:spPr bwMode="auto">
          <a:xfrm rot="10500000">
            <a:off x="5283200" y="48609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34" name="Oval 306"/>
          <p:cNvSpPr>
            <a:spLocks noChangeArrowheads="1"/>
          </p:cNvSpPr>
          <p:nvPr/>
        </p:nvSpPr>
        <p:spPr bwMode="auto">
          <a:xfrm rot="10500000">
            <a:off x="5259388" y="4803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35" name="Oval 307"/>
          <p:cNvSpPr>
            <a:spLocks noChangeArrowheads="1"/>
          </p:cNvSpPr>
          <p:nvPr/>
        </p:nvSpPr>
        <p:spPr bwMode="auto">
          <a:xfrm rot="10500000">
            <a:off x="5334000" y="46402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36" name="Oval 308"/>
          <p:cNvSpPr>
            <a:spLocks noChangeArrowheads="1"/>
          </p:cNvSpPr>
          <p:nvPr/>
        </p:nvSpPr>
        <p:spPr bwMode="auto">
          <a:xfrm rot="10500000">
            <a:off x="5241925" y="4813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37" name="Oval 309"/>
          <p:cNvSpPr>
            <a:spLocks noChangeArrowheads="1"/>
          </p:cNvSpPr>
          <p:nvPr/>
        </p:nvSpPr>
        <p:spPr bwMode="auto">
          <a:xfrm rot="10500000">
            <a:off x="5065713" y="4497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38" name="Oval 310"/>
          <p:cNvSpPr>
            <a:spLocks noChangeArrowheads="1"/>
          </p:cNvSpPr>
          <p:nvPr/>
        </p:nvSpPr>
        <p:spPr bwMode="auto">
          <a:xfrm rot="10500000">
            <a:off x="4914900" y="4508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39" name="Oval 311"/>
          <p:cNvSpPr>
            <a:spLocks noChangeArrowheads="1"/>
          </p:cNvSpPr>
          <p:nvPr/>
        </p:nvSpPr>
        <p:spPr bwMode="auto">
          <a:xfrm rot="10500000">
            <a:off x="5267325" y="4532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40" name="Oval 312"/>
          <p:cNvSpPr>
            <a:spLocks noChangeArrowheads="1"/>
          </p:cNvSpPr>
          <p:nvPr/>
        </p:nvSpPr>
        <p:spPr bwMode="auto">
          <a:xfrm rot="10500000">
            <a:off x="5114925" y="45466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41" name="Oval 313"/>
          <p:cNvSpPr>
            <a:spLocks noChangeArrowheads="1"/>
          </p:cNvSpPr>
          <p:nvPr/>
        </p:nvSpPr>
        <p:spPr bwMode="auto">
          <a:xfrm rot="10500000">
            <a:off x="6259513" y="43338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42" name="Oval 314"/>
          <p:cNvSpPr>
            <a:spLocks noChangeArrowheads="1"/>
          </p:cNvSpPr>
          <p:nvPr/>
        </p:nvSpPr>
        <p:spPr bwMode="auto">
          <a:xfrm rot="10500000">
            <a:off x="6237288" y="42767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43" name="Oval 315"/>
          <p:cNvSpPr>
            <a:spLocks noChangeArrowheads="1"/>
          </p:cNvSpPr>
          <p:nvPr/>
        </p:nvSpPr>
        <p:spPr bwMode="auto">
          <a:xfrm rot="10500000">
            <a:off x="6084888" y="42878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44" name="Oval 316"/>
          <p:cNvSpPr>
            <a:spLocks noChangeArrowheads="1"/>
          </p:cNvSpPr>
          <p:nvPr/>
        </p:nvSpPr>
        <p:spPr bwMode="auto">
          <a:xfrm rot="10500000">
            <a:off x="6159500" y="4127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45" name="Oval 317"/>
          <p:cNvSpPr>
            <a:spLocks noChangeArrowheads="1"/>
          </p:cNvSpPr>
          <p:nvPr/>
        </p:nvSpPr>
        <p:spPr bwMode="auto">
          <a:xfrm rot="10500000">
            <a:off x="6067425" y="42989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46" name="Oval 318"/>
          <p:cNvSpPr>
            <a:spLocks noChangeArrowheads="1"/>
          </p:cNvSpPr>
          <p:nvPr/>
        </p:nvSpPr>
        <p:spPr bwMode="auto">
          <a:xfrm rot="10500000">
            <a:off x="5662613" y="39814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47" name="Oval 319"/>
          <p:cNvSpPr>
            <a:spLocks noChangeArrowheads="1"/>
          </p:cNvSpPr>
          <p:nvPr/>
        </p:nvSpPr>
        <p:spPr bwMode="auto">
          <a:xfrm rot="10500000">
            <a:off x="5640388" y="3924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48" name="Oval 320"/>
          <p:cNvSpPr>
            <a:spLocks noChangeArrowheads="1"/>
          </p:cNvSpPr>
          <p:nvPr/>
        </p:nvSpPr>
        <p:spPr bwMode="auto">
          <a:xfrm rot="10500000">
            <a:off x="5864225" y="40195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49" name="Oval 321"/>
          <p:cNvSpPr>
            <a:spLocks noChangeArrowheads="1"/>
          </p:cNvSpPr>
          <p:nvPr/>
        </p:nvSpPr>
        <p:spPr bwMode="auto">
          <a:xfrm rot="10500000">
            <a:off x="5711825" y="40322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50" name="Oval 322"/>
          <p:cNvSpPr>
            <a:spLocks noChangeArrowheads="1"/>
          </p:cNvSpPr>
          <p:nvPr/>
        </p:nvSpPr>
        <p:spPr bwMode="auto">
          <a:xfrm rot="10500000">
            <a:off x="5562600" y="37750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51" name="Oval 323"/>
          <p:cNvSpPr>
            <a:spLocks noChangeArrowheads="1"/>
          </p:cNvSpPr>
          <p:nvPr/>
        </p:nvSpPr>
        <p:spPr bwMode="auto">
          <a:xfrm rot="10500000">
            <a:off x="5815013" y="43338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52" name="Oval 324"/>
          <p:cNvSpPr>
            <a:spLocks noChangeArrowheads="1"/>
          </p:cNvSpPr>
          <p:nvPr/>
        </p:nvSpPr>
        <p:spPr bwMode="auto">
          <a:xfrm rot="10500000">
            <a:off x="5792788" y="42767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53" name="Oval 325"/>
          <p:cNvSpPr>
            <a:spLocks noChangeArrowheads="1"/>
          </p:cNvSpPr>
          <p:nvPr/>
        </p:nvSpPr>
        <p:spPr bwMode="auto">
          <a:xfrm rot="10500000">
            <a:off x="5640388" y="42878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54" name="Oval 326"/>
          <p:cNvSpPr>
            <a:spLocks noChangeArrowheads="1"/>
          </p:cNvSpPr>
          <p:nvPr/>
        </p:nvSpPr>
        <p:spPr bwMode="auto">
          <a:xfrm rot="10500000">
            <a:off x="5715000" y="4127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55" name="Oval 327"/>
          <p:cNvSpPr>
            <a:spLocks noChangeArrowheads="1"/>
          </p:cNvSpPr>
          <p:nvPr/>
        </p:nvSpPr>
        <p:spPr bwMode="auto">
          <a:xfrm rot="10500000">
            <a:off x="5622925" y="42989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56" name="Oval 328"/>
          <p:cNvSpPr>
            <a:spLocks noChangeArrowheads="1"/>
          </p:cNvSpPr>
          <p:nvPr/>
        </p:nvSpPr>
        <p:spPr bwMode="auto">
          <a:xfrm rot="10500000">
            <a:off x="6619875" y="4151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57" name="Oval 329"/>
          <p:cNvSpPr>
            <a:spLocks noChangeArrowheads="1"/>
          </p:cNvSpPr>
          <p:nvPr/>
        </p:nvSpPr>
        <p:spPr bwMode="auto">
          <a:xfrm rot="10500000">
            <a:off x="6551613" y="39782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58" name="Oval 330"/>
          <p:cNvSpPr>
            <a:spLocks noChangeArrowheads="1"/>
          </p:cNvSpPr>
          <p:nvPr/>
        </p:nvSpPr>
        <p:spPr bwMode="auto">
          <a:xfrm rot="10500000">
            <a:off x="6540500" y="40036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59" name="Oval 331"/>
          <p:cNvSpPr>
            <a:spLocks noChangeArrowheads="1"/>
          </p:cNvSpPr>
          <p:nvPr/>
        </p:nvSpPr>
        <p:spPr bwMode="auto">
          <a:xfrm rot="10500000">
            <a:off x="5133975" y="48688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60" name="Oval 332"/>
          <p:cNvSpPr>
            <a:spLocks noChangeArrowheads="1"/>
          </p:cNvSpPr>
          <p:nvPr/>
        </p:nvSpPr>
        <p:spPr bwMode="auto">
          <a:xfrm rot="10500000">
            <a:off x="6538913" y="40655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61" name="Oval 333"/>
          <p:cNvSpPr>
            <a:spLocks noChangeArrowheads="1"/>
          </p:cNvSpPr>
          <p:nvPr/>
        </p:nvSpPr>
        <p:spPr bwMode="auto">
          <a:xfrm rot="10500000">
            <a:off x="6388100" y="40782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62" name="Oval 334"/>
          <p:cNvSpPr>
            <a:spLocks noChangeArrowheads="1"/>
          </p:cNvSpPr>
          <p:nvPr/>
        </p:nvSpPr>
        <p:spPr bwMode="auto">
          <a:xfrm rot="10500000">
            <a:off x="4876800" y="48069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63" name="Oval 335"/>
          <p:cNvSpPr>
            <a:spLocks noChangeArrowheads="1"/>
          </p:cNvSpPr>
          <p:nvPr/>
        </p:nvSpPr>
        <p:spPr bwMode="auto">
          <a:xfrm rot="10500000">
            <a:off x="6076950" y="36988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64" name="Oval 336"/>
          <p:cNvSpPr>
            <a:spLocks noChangeArrowheads="1"/>
          </p:cNvSpPr>
          <p:nvPr/>
        </p:nvSpPr>
        <p:spPr bwMode="auto">
          <a:xfrm rot="10500000">
            <a:off x="5268913" y="48736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65" name="Oval 337"/>
          <p:cNvSpPr>
            <a:spLocks noChangeArrowheads="1"/>
          </p:cNvSpPr>
          <p:nvPr/>
        </p:nvSpPr>
        <p:spPr bwMode="auto">
          <a:xfrm rot="10500000">
            <a:off x="5116513" y="48879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66" name="Oval 338"/>
          <p:cNvSpPr>
            <a:spLocks noChangeArrowheads="1"/>
          </p:cNvSpPr>
          <p:nvPr/>
        </p:nvSpPr>
        <p:spPr bwMode="auto">
          <a:xfrm rot="10500000">
            <a:off x="4938713" y="4597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67" name="Oval 339"/>
          <p:cNvSpPr>
            <a:spLocks noChangeArrowheads="1"/>
          </p:cNvSpPr>
          <p:nvPr/>
        </p:nvSpPr>
        <p:spPr bwMode="auto">
          <a:xfrm rot="10500000">
            <a:off x="6138863" y="34861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68" name="Oval 340"/>
          <p:cNvSpPr>
            <a:spLocks noChangeArrowheads="1"/>
          </p:cNvSpPr>
          <p:nvPr/>
        </p:nvSpPr>
        <p:spPr bwMode="auto">
          <a:xfrm rot="10500000">
            <a:off x="6729413" y="39655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69" name="Oval 341"/>
          <p:cNvSpPr>
            <a:spLocks noChangeArrowheads="1"/>
          </p:cNvSpPr>
          <p:nvPr/>
        </p:nvSpPr>
        <p:spPr bwMode="auto">
          <a:xfrm rot="10500000">
            <a:off x="5189538" y="4724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70" name="Oval 342"/>
          <p:cNvSpPr>
            <a:spLocks noChangeArrowheads="1"/>
          </p:cNvSpPr>
          <p:nvPr/>
        </p:nvSpPr>
        <p:spPr bwMode="auto">
          <a:xfrm rot="10500000">
            <a:off x="5149850" y="46196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71" name="Oval 343"/>
          <p:cNvSpPr>
            <a:spLocks noChangeArrowheads="1"/>
          </p:cNvSpPr>
          <p:nvPr/>
        </p:nvSpPr>
        <p:spPr bwMode="auto">
          <a:xfrm rot="10500000">
            <a:off x="6637338" y="41370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72" name="Oval 344"/>
          <p:cNvSpPr>
            <a:spLocks noChangeArrowheads="1"/>
          </p:cNvSpPr>
          <p:nvPr/>
        </p:nvSpPr>
        <p:spPr bwMode="auto">
          <a:xfrm rot="10500000">
            <a:off x="5100638" y="48958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73" name="Oval 345"/>
          <p:cNvSpPr>
            <a:spLocks noChangeArrowheads="1"/>
          </p:cNvSpPr>
          <p:nvPr/>
        </p:nvSpPr>
        <p:spPr bwMode="auto">
          <a:xfrm rot="10500000">
            <a:off x="4948238" y="49101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74" name="Oval 346"/>
          <p:cNvSpPr>
            <a:spLocks noChangeArrowheads="1"/>
          </p:cNvSpPr>
          <p:nvPr/>
        </p:nvSpPr>
        <p:spPr bwMode="auto">
          <a:xfrm rot="10500000">
            <a:off x="6127750" y="35734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75" name="Oval 347"/>
          <p:cNvSpPr>
            <a:spLocks noChangeArrowheads="1"/>
          </p:cNvSpPr>
          <p:nvPr/>
        </p:nvSpPr>
        <p:spPr bwMode="auto">
          <a:xfrm rot="10500000">
            <a:off x="6235700" y="41751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76" name="Oval 348"/>
          <p:cNvSpPr>
            <a:spLocks noChangeArrowheads="1"/>
          </p:cNvSpPr>
          <p:nvPr/>
        </p:nvSpPr>
        <p:spPr bwMode="auto">
          <a:xfrm rot="10500000">
            <a:off x="6084888" y="41878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77" name="Oval 349"/>
          <p:cNvSpPr>
            <a:spLocks noChangeArrowheads="1"/>
          </p:cNvSpPr>
          <p:nvPr/>
        </p:nvSpPr>
        <p:spPr bwMode="auto">
          <a:xfrm rot="10500000">
            <a:off x="6213475" y="4116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78" name="Oval 350"/>
          <p:cNvSpPr>
            <a:spLocks noChangeArrowheads="1"/>
          </p:cNvSpPr>
          <p:nvPr/>
        </p:nvSpPr>
        <p:spPr bwMode="auto">
          <a:xfrm rot="10500000">
            <a:off x="6061075" y="41290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79" name="Oval 351"/>
          <p:cNvSpPr>
            <a:spLocks noChangeArrowheads="1"/>
          </p:cNvSpPr>
          <p:nvPr/>
        </p:nvSpPr>
        <p:spPr bwMode="auto">
          <a:xfrm rot="10500000">
            <a:off x="6437313" y="42100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80" name="Oval 352"/>
          <p:cNvSpPr>
            <a:spLocks noChangeArrowheads="1"/>
          </p:cNvSpPr>
          <p:nvPr/>
        </p:nvSpPr>
        <p:spPr bwMode="auto">
          <a:xfrm rot="10500000">
            <a:off x="6284913" y="42243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81" name="Oval 353"/>
          <p:cNvSpPr>
            <a:spLocks noChangeArrowheads="1"/>
          </p:cNvSpPr>
          <p:nvPr/>
        </p:nvSpPr>
        <p:spPr bwMode="auto">
          <a:xfrm rot="10500000">
            <a:off x="6135688" y="39671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82" name="Oval 354"/>
          <p:cNvSpPr>
            <a:spLocks noChangeArrowheads="1"/>
          </p:cNvSpPr>
          <p:nvPr/>
        </p:nvSpPr>
        <p:spPr bwMode="auto">
          <a:xfrm rot="10500000">
            <a:off x="6043613" y="41370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83" name="Oval 355"/>
          <p:cNvSpPr>
            <a:spLocks noChangeArrowheads="1"/>
          </p:cNvSpPr>
          <p:nvPr/>
        </p:nvSpPr>
        <p:spPr bwMode="auto">
          <a:xfrm rot="10500000">
            <a:off x="6043613" y="38306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84" name="Oval 356"/>
          <p:cNvSpPr>
            <a:spLocks noChangeArrowheads="1"/>
          </p:cNvSpPr>
          <p:nvPr/>
        </p:nvSpPr>
        <p:spPr bwMode="auto">
          <a:xfrm rot="10500000">
            <a:off x="6704013" y="43211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85" name="Oval 357"/>
          <p:cNvSpPr>
            <a:spLocks noChangeArrowheads="1"/>
          </p:cNvSpPr>
          <p:nvPr/>
        </p:nvSpPr>
        <p:spPr bwMode="auto">
          <a:xfrm rot="10500000">
            <a:off x="6692900" y="43449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86" name="Oval 358"/>
          <p:cNvSpPr>
            <a:spLocks noChangeArrowheads="1"/>
          </p:cNvSpPr>
          <p:nvPr/>
        </p:nvSpPr>
        <p:spPr bwMode="auto">
          <a:xfrm rot="10500000">
            <a:off x="6288088" y="43068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87" name="Oval 359"/>
          <p:cNvSpPr>
            <a:spLocks noChangeArrowheads="1"/>
          </p:cNvSpPr>
          <p:nvPr/>
        </p:nvSpPr>
        <p:spPr bwMode="auto">
          <a:xfrm rot="10500000">
            <a:off x="6442075" y="36830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88" name="Oval 360"/>
          <p:cNvSpPr>
            <a:spLocks noChangeArrowheads="1"/>
          </p:cNvSpPr>
          <p:nvPr/>
        </p:nvSpPr>
        <p:spPr bwMode="auto">
          <a:xfrm rot="10500000">
            <a:off x="6424613" y="36941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89" name="Oval 361"/>
          <p:cNvSpPr>
            <a:spLocks noChangeArrowheads="1"/>
          </p:cNvSpPr>
          <p:nvPr/>
        </p:nvSpPr>
        <p:spPr bwMode="auto">
          <a:xfrm rot="10500000">
            <a:off x="6172200" y="37306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90" name="Oval 362"/>
          <p:cNvSpPr>
            <a:spLocks noChangeArrowheads="1"/>
          </p:cNvSpPr>
          <p:nvPr/>
        </p:nvSpPr>
        <p:spPr bwMode="auto">
          <a:xfrm rot="10500000">
            <a:off x="6021388" y="37417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91" name="Oval 363"/>
          <p:cNvSpPr>
            <a:spLocks noChangeArrowheads="1"/>
          </p:cNvSpPr>
          <p:nvPr/>
        </p:nvSpPr>
        <p:spPr bwMode="auto">
          <a:xfrm rot="10500000">
            <a:off x="6149975" y="36718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92" name="Oval 364"/>
          <p:cNvSpPr>
            <a:spLocks noChangeArrowheads="1"/>
          </p:cNvSpPr>
          <p:nvPr/>
        </p:nvSpPr>
        <p:spPr bwMode="auto">
          <a:xfrm rot="10500000">
            <a:off x="5997575" y="36830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93" name="Oval 365"/>
          <p:cNvSpPr>
            <a:spLocks noChangeArrowheads="1"/>
          </p:cNvSpPr>
          <p:nvPr/>
        </p:nvSpPr>
        <p:spPr bwMode="auto">
          <a:xfrm rot="10500000">
            <a:off x="6373813" y="37671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94" name="Oval 366"/>
          <p:cNvSpPr>
            <a:spLocks noChangeArrowheads="1"/>
          </p:cNvSpPr>
          <p:nvPr/>
        </p:nvSpPr>
        <p:spPr bwMode="auto">
          <a:xfrm rot="10500000">
            <a:off x="6221413" y="37798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95" name="Oval 367"/>
          <p:cNvSpPr>
            <a:spLocks noChangeArrowheads="1"/>
          </p:cNvSpPr>
          <p:nvPr/>
        </p:nvSpPr>
        <p:spPr bwMode="auto">
          <a:xfrm rot="10500000">
            <a:off x="5980113" y="36941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96" name="Oval 368"/>
          <p:cNvSpPr>
            <a:spLocks noChangeArrowheads="1"/>
          </p:cNvSpPr>
          <p:nvPr/>
        </p:nvSpPr>
        <p:spPr bwMode="auto">
          <a:xfrm rot="10500000">
            <a:off x="5973763" y="4024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97" name="Oval 369"/>
          <p:cNvSpPr>
            <a:spLocks noChangeArrowheads="1"/>
          </p:cNvSpPr>
          <p:nvPr/>
        </p:nvSpPr>
        <p:spPr bwMode="auto">
          <a:xfrm rot="10500000">
            <a:off x="5895975" y="38766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98" name="Oval 370"/>
          <p:cNvSpPr>
            <a:spLocks noChangeArrowheads="1"/>
          </p:cNvSpPr>
          <p:nvPr/>
        </p:nvSpPr>
        <p:spPr bwMode="auto">
          <a:xfrm rot="10500000">
            <a:off x="6442075" y="35829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899" name="Oval 371"/>
          <p:cNvSpPr>
            <a:spLocks noChangeArrowheads="1"/>
          </p:cNvSpPr>
          <p:nvPr/>
        </p:nvSpPr>
        <p:spPr bwMode="auto">
          <a:xfrm rot="10500000">
            <a:off x="5940425" y="39004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00" name="Oval 372"/>
          <p:cNvSpPr>
            <a:spLocks noChangeArrowheads="1"/>
          </p:cNvSpPr>
          <p:nvPr/>
        </p:nvSpPr>
        <p:spPr bwMode="auto">
          <a:xfrm rot="10500000">
            <a:off x="6273800" y="39544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01" name="Oval 373"/>
          <p:cNvSpPr>
            <a:spLocks noChangeArrowheads="1"/>
          </p:cNvSpPr>
          <p:nvPr/>
        </p:nvSpPr>
        <p:spPr bwMode="auto">
          <a:xfrm rot="10500000">
            <a:off x="6249988" y="3897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02" name="Oval 374"/>
          <p:cNvSpPr>
            <a:spLocks noChangeArrowheads="1"/>
          </p:cNvSpPr>
          <p:nvPr/>
        </p:nvSpPr>
        <p:spPr bwMode="auto">
          <a:xfrm rot="10500000">
            <a:off x="6324600" y="3733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03" name="Oval 375"/>
          <p:cNvSpPr>
            <a:spLocks noChangeArrowheads="1"/>
          </p:cNvSpPr>
          <p:nvPr/>
        </p:nvSpPr>
        <p:spPr bwMode="auto">
          <a:xfrm rot="10500000">
            <a:off x="6232525" y="39068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04" name="Oval 376"/>
          <p:cNvSpPr>
            <a:spLocks noChangeArrowheads="1"/>
          </p:cNvSpPr>
          <p:nvPr/>
        </p:nvSpPr>
        <p:spPr bwMode="auto">
          <a:xfrm rot="10500000">
            <a:off x="6056313" y="35909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05" name="Oval 377"/>
          <p:cNvSpPr>
            <a:spLocks noChangeArrowheads="1"/>
          </p:cNvSpPr>
          <p:nvPr/>
        </p:nvSpPr>
        <p:spPr bwMode="auto">
          <a:xfrm rot="10500000">
            <a:off x="5905500" y="36020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06" name="Oval 378"/>
          <p:cNvSpPr>
            <a:spLocks noChangeArrowheads="1"/>
          </p:cNvSpPr>
          <p:nvPr/>
        </p:nvSpPr>
        <p:spPr bwMode="auto">
          <a:xfrm rot="10500000">
            <a:off x="6257925" y="36258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07" name="Oval 379"/>
          <p:cNvSpPr>
            <a:spLocks noChangeArrowheads="1"/>
          </p:cNvSpPr>
          <p:nvPr/>
        </p:nvSpPr>
        <p:spPr bwMode="auto">
          <a:xfrm rot="10500000">
            <a:off x="6105525" y="36401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08" name="Oval 380"/>
          <p:cNvSpPr>
            <a:spLocks noChangeArrowheads="1"/>
          </p:cNvSpPr>
          <p:nvPr/>
        </p:nvSpPr>
        <p:spPr bwMode="auto">
          <a:xfrm rot="10500000">
            <a:off x="6124575" y="3962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09" name="Oval 381"/>
          <p:cNvSpPr>
            <a:spLocks noChangeArrowheads="1"/>
          </p:cNvSpPr>
          <p:nvPr/>
        </p:nvSpPr>
        <p:spPr bwMode="auto">
          <a:xfrm rot="10500000">
            <a:off x="5867400" y="39004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10" name="Oval 382"/>
          <p:cNvSpPr>
            <a:spLocks noChangeArrowheads="1"/>
          </p:cNvSpPr>
          <p:nvPr/>
        </p:nvSpPr>
        <p:spPr bwMode="auto">
          <a:xfrm rot="10500000">
            <a:off x="6259513" y="39671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11" name="Oval 383"/>
          <p:cNvSpPr>
            <a:spLocks noChangeArrowheads="1"/>
          </p:cNvSpPr>
          <p:nvPr/>
        </p:nvSpPr>
        <p:spPr bwMode="auto">
          <a:xfrm rot="10500000">
            <a:off x="6107113" y="39814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12" name="Oval 384"/>
          <p:cNvSpPr>
            <a:spLocks noChangeArrowheads="1"/>
          </p:cNvSpPr>
          <p:nvPr/>
        </p:nvSpPr>
        <p:spPr bwMode="auto">
          <a:xfrm rot="10500000">
            <a:off x="5929313" y="36909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13" name="Oval 385"/>
          <p:cNvSpPr>
            <a:spLocks noChangeArrowheads="1"/>
          </p:cNvSpPr>
          <p:nvPr/>
        </p:nvSpPr>
        <p:spPr bwMode="auto">
          <a:xfrm rot="10500000">
            <a:off x="6180138" y="38179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14" name="Oval 386"/>
          <p:cNvSpPr>
            <a:spLocks noChangeArrowheads="1"/>
          </p:cNvSpPr>
          <p:nvPr/>
        </p:nvSpPr>
        <p:spPr bwMode="auto">
          <a:xfrm rot="10500000">
            <a:off x="6140450" y="37131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15" name="Oval 387"/>
          <p:cNvSpPr>
            <a:spLocks noChangeArrowheads="1"/>
          </p:cNvSpPr>
          <p:nvPr/>
        </p:nvSpPr>
        <p:spPr bwMode="auto">
          <a:xfrm rot="10500000">
            <a:off x="6091238" y="3989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2916" name="Oval 388"/>
          <p:cNvSpPr>
            <a:spLocks noChangeArrowheads="1"/>
          </p:cNvSpPr>
          <p:nvPr/>
        </p:nvSpPr>
        <p:spPr bwMode="auto">
          <a:xfrm rot="10500000">
            <a:off x="5938838" y="40036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Tree>
    <p:extLst>
      <p:ext uri="{BB962C8B-B14F-4D97-AF65-F5344CB8AC3E}">
        <p14:creationId xmlns:p14="http://schemas.microsoft.com/office/powerpoint/2010/main" val="2002075618"/>
      </p:ext>
    </p:extLst>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xfrm>
            <a:off x="2590800" y="1133475"/>
            <a:ext cx="7772400" cy="712788"/>
          </a:xfrm>
          <a:ln/>
        </p:spPr>
        <p:txBody>
          <a:bodyPr>
            <a:normAutofit fontScale="90000"/>
          </a:bodyPr>
          <a:lstStyle/>
          <a:p>
            <a:pPr>
              <a:lnSpc>
                <a:spcPct val="95000"/>
              </a:lnSpc>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t>           Degree of correlation</a:t>
            </a:r>
          </a:p>
        </p:txBody>
      </p:sp>
      <p:sp>
        <p:nvSpPr>
          <p:cNvPr id="23554" name="Rectangle 2"/>
          <p:cNvSpPr>
            <a:spLocks noGrp="1" noChangeArrowheads="1"/>
          </p:cNvSpPr>
          <p:nvPr>
            <p:ph type="body" idx="1"/>
          </p:nvPr>
        </p:nvSpPr>
        <p:spPr>
          <a:xfrm>
            <a:off x="2590800" y="2101850"/>
            <a:ext cx="7772400" cy="4114800"/>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No Correlation (horizontal line)</a:t>
            </a:r>
          </a:p>
        </p:txBody>
      </p:sp>
      <p:sp>
        <p:nvSpPr>
          <p:cNvPr id="23555" name="Line 3"/>
          <p:cNvSpPr>
            <a:spLocks noChangeShapeType="1"/>
          </p:cNvSpPr>
          <p:nvPr/>
        </p:nvSpPr>
        <p:spPr bwMode="auto">
          <a:xfrm>
            <a:off x="3810000" y="2971800"/>
            <a:ext cx="1588" cy="2895600"/>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6" name="Line 4"/>
          <p:cNvSpPr>
            <a:spLocks noChangeShapeType="1"/>
          </p:cNvSpPr>
          <p:nvPr/>
        </p:nvSpPr>
        <p:spPr bwMode="auto">
          <a:xfrm>
            <a:off x="3810000" y="5867400"/>
            <a:ext cx="4038600" cy="1588"/>
          </a:xfrm>
          <a:prstGeom prst="line">
            <a:avLst/>
          </a:prstGeom>
          <a:noFill/>
          <a:ln w="381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557" name="AutoShape 5"/>
          <p:cNvSpPr>
            <a:spLocks noChangeArrowheads="1"/>
          </p:cNvSpPr>
          <p:nvPr/>
        </p:nvSpPr>
        <p:spPr bwMode="auto">
          <a:xfrm>
            <a:off x="5334001" y="5943600"/>
            <a:ext cx="101282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5000"/>
              </a:lnSpc>
              <a:buClr>
                <a:srgbClr val="000000"/>
              </a:buClr>
              <a:buSzPct val="100000"/>
              <a:buFont typeface="Times New Roman" panose="02020603050405020304" pitchFamily="18" charset="0"/>
              <a:buNone/>
            </a:pPr>
            <a:r>
              <a:rPr lang="en-GB" altLang="en-US">
                <a:solidFill>
                  <a:srgbClr val="000000"/>
                </a:solidFill>
              </a:rPr>
              <a:t>Height</a:t>
            </a:r>
          </a:p>
        </p:txBody>
      </p:sp>
      <p:sp>
        <p:nvSpPr>
          <p:cNvPr id="23558" name="AutoShape 6"/>
          <p:cNvSpPr>
            <a:spLocks noChangeArrowheads="1"/>
          </p:cNvSpPr>
          <p:nvPr/>
        </p:nvSpPr>
        <p:spPr bwMode="auto">
          <a:xfrm>
            <a:off x="3251201" y="3683000"/>
            <a:ext cx="506413"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5000"/>
              </a:lnSpc>
              <a:buClr>
                <a:srgbClr val="000000"/>
              </a:buClr>
              <a:buSzPct val="100000"/>
              <a:buFont typeface="Times New Roman" panose="02020603050405020304" pitchFamily="18" charset="0"/>
              <a:buNone/>
            </a:pPr>
            <a:r>
              <a:rPr lang="en-GB" altLang="en-US">
                <a:solidFill>
                  <a:srgbClr val="000000"/>
                </a:solidFill>
              </a:rPr>
              <a:t>IQ</a:t>
            </a:r>
          </a:p>
        </p:txBody>
      </p:sp>
      <p:sp>
        <p:nvSpPr>
          <p:cNvPr id="23559" name="Oval 7"/>
          <p:cNvSpPr>
            <a:spLocks noChangeArrowheads="1"/>
          </p:cNvSpPr>
          <p:nvPr/>
        </p:nvSpPr>
        <p:spPr bwMode="auto">
          <a:xfrm rot="21300000">
            <a:off x="4716463" y="3124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60" name="Oval 8"/>
          <p:cNvSpPr>
            <a:spLocks noChangeArrowheads="1"/>
          </p:cNvSpPr>
          <p:nvPr/>
        </p:nvSpPr>
        <p:spPr bwMode="auto">
          <a:xfrm rot="21300000">
            <a:off x="4557713" y="33988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61" name="Oval 9"/>
          <p:cNvSpPr>
            <a:spLocks noChangeArrowheads="1"/>
          </p:cNvSpPr>
          <p:nvPr/>
        </p:nvSpPr>
        <p:spPr bwMode="auto">
          <a:xfrm rot="21300000">
            <a:off x="4710113" y="33861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62" name="Oval 10"/>
          <p:cNvSpPr>
            <a:spLocks noChangeArrowheads="1"/>
          </p:cNvSpPr>
          <p:nvPr/>
        </p:nvSpPr>
        <p:spPr bwMode="auto">
          <a:xfrm rot="21300000">
            <a:off x="4862513" y="36290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63" name="Oval 11"/>
          <p:cNvSpPr>
            <a:spLocks noChangeArrowheads="1"/>
          </p:cNvSpPr>
          <p:nvPr/>
        </p:nvSpPr>
        <p:spPr bwMode="auto">
          <a:xfrm rot="21300000">
            <a:off x="5014913" y="36163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64" name="Oval 12"/>
          <p:cNvSpPr>
            <a:spLocks noChangeArrowheads="1"/>
          </p:cNvSpPr>
          <p:nvPr/>
        </p:nvSpPr>
        <p:spPr bwMode="auto">
          <a:xfrm rot="21300000">
            <a:off x="5251450" y="4025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65" name="Oval 13"/>
          <p:cNvSpPr>
            <a:spLocks noChangeArrowheads="1"/>
          </p:cNvSpPr>
          <p:nvPr/>
        </p:nvSpPr>
        <p:spPr bwMode="auto">
          <a:xfrm rot="21300000">
            <a:off x="5403850" y="40116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66" name="Oval 14"/>
          <p:cNvSpPr>
            <a:spLocks noChangeArrowheads="1"/>
          </p:cNvSpPr>
          <p:nvPr/>
        </p:nvSpPr>
        <p:spPr bwMode="auto">
          <a:xfrm rot="21300000">
            <a:off x="5708650" y="41973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67" name="Oval 15"/>
          <p:cNvSpPr>
            <a:spLocks noChangeArrowheads="1"/>
          </p:cNvSpPr>
          <p:nvPr/>
        </p:nvSpPr>
        <p:spPr bwMode="auto">
          <a:xfrm rot="21300000">
            <a:off x="5775325" y="4368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68" name="Oval 16"/>
          <p:cNvSpPr>
            <a:spLocks noChangeArrowheads="1"/>
          </p:cNvSpPr>
          <p:nvPr/>
        </p:nvSpPr>
        <p:spPr bwMode="auto">
          <a:xfrm rot="21300000">
            <a:off x="4681538" y="3390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69" name="Oval 17"/>
          <p:cNvSpPr>
            <a:spLocks noChangeArrowheads="1"/>
          </p:cNvSpPr>
          <p:nvPr/>
        </p:nvSpPr>
        <p:spPr bwMode="auto">
          <a:xfrm rot="21300000">
            <a:off x="4597400" y="3529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70" name="Oval 18"/>
          <p:cNvSpPr>
            <a:spLocks noChangeArrowheads="1"/>
          </p:cNvSpPr>
          <p:nvPr/>
        </p:nvSpPr>
        <p:spPr bwMode="auto">
          <a:xfrm rot="21300000">
            <a:off x="4748213" y="3516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71" name="Oval 19"/>
          <p:cNvSpPr>
            <a:spLocks noChangeArrowheads="1"/>
          </p:cNvSpPr>
          <p:nvPr/>
        </p:nvSpPr>
        <p:spPr bwMode="auto">
          <a:xfrm rot="21300000">
            <a:off x="5067300" y="37179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72" name="Oval 20"/>
          <p:cNvSpPr>
            <a:spLocks noChangeArrowheads="1"/>
          </p:cNvSpPr>
          <p:nvPr/>
        </p:nvSpPr>
        <p:spPr bwMode="auto">
          <a:xfrm rot="21300000">
            <a:off x="5178425" y="3914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73" name="Oval 21"/>
          <p:cNvSpPr>
            <a:spLocks noChangeArrowheads="1"/>
          </p:cNvSpPr>
          <p:nvPr/>
        </p:nvSpPr>
        <p:spPr bwMode="auto">
          <a:xfrm rot="21300000">
            <a:off x="5346700" y="41862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74" name="Oval 22"/>
          <p:cNvSpPr>
            <a:spLocks noChangeArrowheads="1"/>
          </p:cNvSpPr>
          <p:nvPr/>
        </p:nvSpPr>
        <p:spPr bwMode="auto">
          <a:xfrm rot="21300000">
            <a:off x="5497513" y="4173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75" name="Oval 23"/>
          <p:cNvSpPr>
            <a:spLocks noChangeArrowheads="1"/>
          </p:cNvSpPr>
          <p:nvPr/>
        </p:nvSpPr>
        <p:spPr bwMode="auto">
          <a:xfrm rot="21300000">
            <a:off x="5786438" y="43449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76" name="Oval 24"/>
          <p:cNvSpPr>
            <a:spLocks noChangeArrowheads="1"/>
          </p:cNvSpPr>
          <p:nvPr/>
        </p:nvSpPr>
        <p:spPr bwMode="auto">
          <a:xfrm rot="21300000">
            <a:off x="5834063" y="45275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77" name="Oval 25"/>
          <p:cNvSpPr>
            <a:spLocks noChangeArrowheads="1"/>
          </p:cNvSpPr>
          <p:nvPr/>
        </p:nvSpPr>
        <p:spPr bwMode="auto">
          <a:xfrm rot="21300000">
            <a:off x="4879975" y="33639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78" name="Oval 26"/>
          <p:cNvSpPr>
            <a:spLocks noChangeArrowheads="1"/>
          </p:cNvSpPr>
          <p:nvPr/>
        </p:nvSpPr>
        <p:spPr bwMode="auto">
          <a:xfrm rot="21300000">
            <a:off x="5033963" y="36052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79" name="Oval 27"/>
          <p:cNvSpPr>
            <a:spLocks noChangeArrowheads="1"/>
          </p:cNvSpPr>
          <p:nvPr/>
        </p:nvSpPr>
        <p:spPr bwMode="auto">
          <a:xfrm rot="21300000">
            <a:off x="5273675" y="36972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80" name="Oval 28"/>
          <p:cNvSpPr>
            <a:spLocks noChangeArrowheads="1"/>
          </p:cNvSpPr>
          <p:nvPr/>
        </p:nvSpPr>
        <p:spPr bwMode="auto">
          <a:xfrm rot="21300000">
            <a:off x="5421313" y="40020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81" name="Oval 29"/>
          <p:cNvSpPr>
            <a:spLocks noChangeArrowheads="1"/>
          </p:cNvSpPr>
          <p:nvPr/>
        </p:nvSpPr>
        <p:spPr bwMode="auto">
          <a:xfrm rot="21300000">
            <a:off x="5572125" y="39909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82" name="Oval 30"/>
          <p:cNvSpPr>
            <a:spLocks noChangeArrowheads="1"/>
          </p:cNvSpPr>
          <p:nvPr/>
        </p:nvSpPr>
        <p:spPr bwMode="auto">
          <a:xfrm rot="21300000">
            <a:off x="5788025" y="42830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83" name="Oval 31"/>
          <p:cNvSpPr>
            <a:spLocks noChangeArrowheads="1"/>
          </p:cNvSpPr>
          <p:nvPr/>
        </p:nvSpPr>
        <p:spPr bwMode="auto">
          <a:xfrm rot="21300000">
            <a:off x="5938838" y="42703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84" name="Oval 32"/>
          <p:cNvSpPr>
            <a:spLocks noChangeArrowheads="1"/>
          </p:cNvSpPr>
          <p:nvPr/>
        </p:nvSpPr>
        <p:spPr bwMode="auto">
          <a:xfrm rot="21300000">
            <a:off x="6261100" y="47371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85" name="Oval 33"/>
          <p:cNvSpPr>
            <a:spLocks noChangeArrowheads="1"/>
          </p:cNvSpPr>
          <p:nvPr/>
        </p:nvSpPr>
        <p:spPr bwMode="auto">
          <a:xfrm rot="21300000">
            <a:off x="6307138" y="46656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86" name="Oval 34"/>
          <p:cNvSpPr>
            <a:spLocks noChangeArrowheads="1"/>
          </p:cNvSpPr>
          <p:nvPr/>
        </p:nvSpPr>
        <p:spPr bwMode="auto">
          <a:xfrm rot="21300000">
            <a:off x="4770438" y="35750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87" name="Oval 35"/>
          <p:cNvSpPr>
            <a:spLocks noChangeArrowheads="1"/>
          </p:cNvSpPr>
          <p:nvPr/>
        </p:nvSpPr>
        <p:spPr bwMode="auto">
          <a:xfrm rot="21300000">
            <a:off x="5178425" y="38814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88" name="Oval 36"/>
          <p:cNvSpPr>
            <a:spLocks noChangeArrowheads="1"/>
          </p:cNvSpPr>
          <p:nvPr/>
        </p:nvSpPr>
        <p:spPr bwMode="auto">
          <a:xfrm rot="21300000">
            <a:off x="5203825" y="39751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89" name="Oval 37"/>
          <p:cNvSpPr>
            <a:spLocks noChangeArrowheads="1"/>
          </p:cNvSpPr>
          <p:nvPr/>
        </p:nvSpPr>
        <p:spPr bwMode="auto">
          <a:xfrm rot="21300000">
            <a:off x="5367338" y="42449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90" name="Oval 38"/>
          <p:cNvSpPr>
            <a:spLocks noChangeArrowheads="1"/>
          </p:cNvSpPr>
          <p:nvPr/>
        </p:nvSpPr>
        <p:spPr bwMode="auto">
          <a:xfrm rot="21300000">
            <a:off x="5519738" y="42322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91" name="Oval 39"/>
          <p:cNvSpPr>
            <a:spLocks noChangeArrowheads="1"/>
          </p:cNvSpPr>
          <p:nvPr/>
        </p:nvSpPr>
        <p:spPr bwMode="auto">
          <a:xfrm rot="21300000">
            <a:off x="5699125" y="4522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92" name="Oval 40"/>
          <p:cNvSpPr>
            <a:spLocks noChangeArrowheads="1"/>
          </p:cNvSpPr>
          <p:nvPr/>
        </p:nvSpPr>
        <p:spPr bwMode="auto">
          <a:xfrm rot="21300000">
            <a:off x="5851525" y="4508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93" name="Oval 41"/>
          <p:cNvSpPr>
            <a:spLocks noChangeArrowheads="1"/>
          </p:cNvSpPr>
          <p:nvPr/>
        </p:nvSpPr>
        <p:spPr bwMode="auto">
          <a:xfrm rot="21300000">
            <a:off x="6086475" y="48148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94" name="Oval 42"/>
          <p:cNvSpPr>
            <a:spLocks noChangeArrowheads="1"/>
          </p:cNvSpPr>
          <p:nvPr/>
        </p:nvSpPr>
        <p:spPr bwMode="auto">
          <a:xfrm rot="21300000">
            <a:off x="6245225" y="4876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95" name="Oval 43"/>
          <p:cNvSpPr>
            <a:spLocks noChangeArrowheads="1"/>
          </p:cNvSpPr>
          <p:nvPr/>
        </p:nvSpPr>
        <p:spPr bwMode="auto">
          <a:xfrm rot="21300000">
            <a:off x="4965700" y="38592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96" name="Oval 44"/>
          <p:cNvSpPr>
            <a:spLocks noChangeArrowheads="1"/>
          </p:cNvSpPr>
          <p:nvPr/>
        </p:nvSpPr>
        <p:spPr bwMode="auto">
          <a:xfrm rot="21300000">
            <a:off x="5145088" y="41481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97" name="Oval 45"/>
          <p:cNvSpPr>
            <a:spLocks noChangeArrowheads="1"/>
          </p:cNvSpPr>
          <p:nvPr/>
        </p:nvSpPr>
        <p:spPr bwMode="auto">
          <a:xfrm rot="21300000">
            <a:off x="5297488" y="41370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98" name="Oval 46"/>
          <p:cNvSpPr>
            <a:spLocks noChangeArrowheads="1"/>
          </p:cNvSpPr>
          <p:nvPr/>
        </p:nvSpPr>
        <p:spPr bwMode="auto">
          <a:xfrm rot="21300000">
            <a:off x="5445125" y="4394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599" name="Oval 47"/>
          <p:cNvSpPr>
            <a:spLocks noChangeArrowheads="1"/>
          </p:cNvSpPr>
          <p:nvPr/>
        </p:nvSpPr>
        <p:spPr bwMode="auto">
          <a:xfrm rot="21300000">
            <a:off x="5597525" y="43830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00" name="Oval 48"/>
          <p:cNvSpPr>
            <a:spLocks noChangeArrowheads="1"/>
          </p:cNvSpPr>
          <p:nvPr/>
        </p:nvSpPr>
        <p:spPr bwMode="auto">
          <a:xfrm rot="21300000">
            <a:off x="5776913" y="4672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01" name="Oval 49"/>
          <p:cNvSpPr>
            <a:spLocks noChangeArrowheads="1"/>
          </p:cNvSpPr>
          <p:nvPr/>
        </p:nvSpPr>
        <p:spPr bwMode="auto">
          <a:xfrm rot="21300000">
            <a:off x="5816600" y="4776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02" name="Oval 50"/>
          <p:cNvSpPr>
            <a:spLocks noChangeArrowheads="1"/>
          </p:cNvSpPr>
          <p:nvPr/>
        </p:nvSpPr>
        <p:spPr bwMode="auto">
          <a:xfrm rot="21300000">
            <a:off x="6292850" y="51371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03" name="Oval 51"/>
          <p:cNvSpPr>
            <a:spLocks noChangeArrowheads="1"/>
          </p:cNvSpPr>
          <p:nvPr/>
        </p:nvSpPr>
        <p:spPr bwMode="auto">
          <a:xfrm rot="21300000">
            <a:off x="6451600" y="52006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04" name="Oval 52"/>
          <p:cNvSpPr>
            <a:spLocks noChangeArrowheads="1"/>
          </p:cNvSpPr>
          <p:nvPr/>
        </p:nvSpPr>
        <p:spPr bwMode="auto">
          <a:xfrm rot="21300000">
            <a:off x="5232400" y="40386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05" name="Oval 53"/>
          <p:cNvSpPr>
            <a:spLocks noChangeArrowheads="1"/>
          </p:cNvSpPr>
          <p:nvPr/>
        </p:nvSpPr>
        <p:spPr bwMode="auto">
          <a:xfrm rot="21300000">
            <a:off x="5538788" y="42227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06" name="Oval 54"/>
          <p:cNvSpPr>
            <a:spLocks noChangeArrowheads="1"/>
          </p:cNvSpPr>
          <p:nvPr/>
        </p:nvSpPr>
        <p:spPr bwMode="auto">
          <a:xfrm rot="21300000">
            <a:off x="5691188" y="42100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07" name="Oval 55"/>
          <p:cNvSpPr>
            <a:spLocks noChangeArrowheads="1"/>
          </p:cNvSpPr>
          <p:nvPr/>
        </p:nvSpPr>
        <p:spPr bwMode="auto">
          <a:xfrm rot="21300000">
            <a:off x="5867400" y="44989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08" name="Oval 56"/>
          <p:cNvSpPr>
            <a:spLocks noChangeArrowheads="1"/>
          </p:cNvSpPr>
          <p:nvPr/>
        </p:nvSpPr>
        <p:spPr bwMode="auto">
          <a:xfrm rot="21300000">
            <a:off x="6019800" y="44878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09" name="Oval 57"/>
          <p:cNvSpPr>
            <a:spLocks noChangeArrowheads="1"/>
          </p:cNvSpPr>
          <p:nvPr/>
        </p:nvSpPr>
        <p:spPr bwMode="auto">
          <a:xfrm rot="21300000">
            <a:off x="6256338" y="47910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10" name="Oval 58"/>
          <p:cNvSpPr>
            <a:spLocks noChangeArrowheads="1"/>
          </p:cNvSpPr>
          <p:nvPr/>
        </p:nvSpPr>
        <p:spPr bwMode="auto">
          <a:xfrm rot="21300000">
            <a:off x="6408738" y="47783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11" name="Oval 59"/>
          <p:cNvSpPr>
            <a:spLocks noChangeArrowheads="1"/>
          </p:cNvSpPr>
          <p:nvPr/>
        </p:nvSpPr>
        <p:spPr bwMode="auto">
          <a:xfrm rot="21300000">
            <a:off x="6584950" y="50688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12" name="Oval 60"/>
          <p:cNvSpPr>
            <a:spLocks noChangeArrowheads="1"/>
          </p:cNvSpPr>
          <p:nvPr/>
        </p:nvSpPr>
        <p:spPr bwMode="auto">
          <a:xfrm rot="21300000">
            <a:off x="6745288" y="5132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13" name="Line 61"/>
          <p:cNvSpPr>
            <a:spLocks noChangeShapeType="1"/>
          </p:cNvSpPr>
          <p:nvPr/>
        </p:nvSpPr>
        <p:spPr bwMode="auto">
          <a:xfrm flipV="1">
            <a:off x="4260850" y="4067176"/>
            <a:ext cx="3265488" cy="4763"/>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614" name="Oval 62"/>
          <p:cNvSpPr>
            <a:spLocks noChangeArrowheads="1"/>
          </p:cNvSpPr>
          <p:nvPr/>
        </p:nvSpPr>
        <p:spPr bwMode="auto">
          <a:xfrm rot="21300000">
            <a:off x="4960938" y="43513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15" name="Oval 63"/>
          <p:cNvSpPr>
            <a:spLocks noChangeArrowheads="1"/>
          </p:cNvSpPr>
          <p:nvPr/>
        </p:nvSpPr>
        <p:spPr bwMode="auto">
          <a:xfrm rot="21300000">
            <a:off x="5111750" y="43386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16" name="Oval 64"/>
          <p:cNvSpPr>
            <a:spLocks noChangeArrowheads="1"/>
          </p:cNvSpPr>
          <p:nvPr/>
        </p:nvSpPr>
        <p:spPr bwMode="auto">
          <a:xfrm rot="21300000">
            <a:off x="4983163" y="44100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17" name="Oval 65"/>
          <p:cNvSpPr>
            <a:spLocks noChangeArrowheads="1"/>
          </p:cNvSpPr>
          <p:nvPr/>
        </p:nvSpPr>
        <p:spPr bwMode="auto">
          <a:xfrm rot="21300000">
            <a:off x="5135563" y="43973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18" name="Oval 66"/>
          <p:cNvSpPr>
            <a:spLocks noChangeArrowheads="1"/>
          </p:cNvSpPr>
          <p:nvPr/>
        </p:nvSpPr>
        <p:spPr bwMode="auto">
          <a:xfrm rot="21300000">
            <a:off x="5713413" y="5257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19" name="Oval 67"/>
          <p:cNvSpPr>
            <a:spLocks noChangeArrowheads="1"/>
          </p:cNvSpPr>
          <p:nvPr/>
        </p:nvSpPr>
        <p:spPr bwMode="auto">
          <a:xfrm rot="21300000">
            <a:off x="4911725" y="43021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20" name="Oval 68"/>
          <p:cNvSpPr>
            <a:spLocks noChangeArrowheads="1"/>
          </p:cNvSpPr>
          <p:nvPr/>
        </p:nvSpPr>
        <p:spPr bwMode="auto">
          <a:xfrm rot="21300000">
            <a:off x="5060950" y="4559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21" name="Oval 69"/>
          <p:cNvSpPr>
            <a:spLocks noChangeArrowheads="1"/>
          </p:cNvSpPr>
          <p:nvPr/>
        </p:nvSpPr>
        <p:spPr bwMode="auto">
          <a:xfrm rot="21300000">
            <a:off x="5153025" y="43878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22" name="Oval 70"/>
          <p:cNvSpPr>
            <a:spLocks noChangeArrowheads="1"/>
          </p:cNvSpPr>
          <p:nvPr/>
        </p:nvSpPr>
        <p:spPr bwMode="auto">
          <a:xfrm rot="21300000">
            <a:off x="5327650" y="47053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23" name="Oval 71"/>
          <p:cNvSpPr>
            <a:spLocks noChangeArrowheads="1"/>
          </p:cNvSpPr>
          <p:nvPr/>
        </p:nvSpPr>
        <p:spPr bwMode="auto">
          <a:xfrm rot="21300000">
            <a:off x="5478463" y="46926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24" name="Oval 72"/>
          <p:cNvSpPr>
            <a:spLocks noChangeArrowheads="1"/>
          </p:cNvSpPr>
          <p:nvPr/>
        </p:nvSpPr>
        <p:spPr bwMode="auto">
          <a:xfrm rot="21300000">
            <a:off x="5349875" y="47640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25" name="Oval 73"/>
          <p:cNvSpPr>
            <a:spLocks noChangeArrowheads="1"/>
          </p:cNvSpPr>
          <p:nvPr/>
        </p:nvSpPr>
        <p:spPr bwMode="auto">
          <a:xfrm rot="21300000">
            <a:off x="5502275" y="4751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26" name="Oval 74"/>
          <p:cNvSpPr>
            <a:spLocks noChangeArrowheads="1"/>
          </p:cNvSpPr>
          <p:nvPr/>
        </p:nvSpPr>
        <p:spPr bwMode="auto">
          <a:xfrm rot="21300000">
            <a:off x="5126038" y="46672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27" name="Oval 75"/>
          <p:cNvSpPr>
            <a:spLocks noChangeArrowheads="1"/>
          </p:cNvSpPr>
          <p:nvPr/>
        </p:nvSpPr>
        <p:spPr bwMode="auto">
          <a:xfrm rot="21300000">
            <a:off x="5278438" y="46561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28" name="Oval 76"/>
          <p:cNvSpPr>
            <a:spLocks noChangeArrowheads="1"/>
          </p:cNvSpPr>
          <p:nvPr/>
        </p:nvSpPr>
        <p:spPr bwMode="auto">
          <a:xfrm rot="21300000">
            <a:off x="5427663" y="4913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29" name="Oval 77"/>
          <p:cNvSpPr>
            <a:spLocks noChangeArrowheads="1"/>
          </p:cNvSpPr>
          <p:nvPr/>
        </p:nvSpPr>
        <p:spPr bwMode="auto">
          <a:xfrm rot="21300000">
            <a:off x="5519738" y="47418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30" name="Oval 78"/>
          <p:cNvSpPr>
            <a:spLocks noChangeArrowheads="1"/>
          </p:cNvSpPr>
          <p:nvPr/>
        </p:nvSpPr>
        <p:spPr bwMode="auto">
          <a:xfrm rot="21300000">
            <a:off x="5497513" y="3819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31" name="Oval 79"/>
          <p:cNvSpPr>
            <a:spLocks noChangeArrowheads="1"/>
          </p:cNvSpPr>
          <p:nvPr/>
        </p:nvSpPr>
        <p:spPr bwMode="auto">
          <a:xfrm rot="21300000">
            <a:off x="5648325" y="38084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32" name="Oval 80"/>
          <p:cNvSpPr>
            <a:spLocks noChangeArrowheads="1"/>
          </p:cNvSpPr>
          <p:nvPr/>
        </p:nvSpPr>
        <p:spPr bwMode="auto">
          <a:xfrm rot="21300000">
            <a:off x="5518150" y="38782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33" name="Oval 81"/>
          <p:cNvSpPr>
            <a:spLocks noChangeArrowheads="1"/>
          </p:cNvSpPr>
          <p:nvPr/>
        </p:nvSpPr>
        <p:spPr bwMode="auto">
          <a:xfrm rot="21300000">
            <a:off x="5670550" y="38671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34" name="Oval 82"/>
          <p:cNvSpPr>
            <a:spLocks noChangeArrowheads="1"/>
          </p:cNvSpPr>
          <p:nvPr/>
        </p:nvSpPr>
        <p:spPr bwMode="auto">
          <a:xfrm rot="21300000">
            <a:off x="5295900" y="3783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35" name="Oval 83"/>
          <p:cNvSpPr>
            <a:spLocks noChangeArrowheads="1"/>
          </p:cNvSpPr>
          <p:nvPr/>
        </p:nvSpPr>
        <p:spPr bwMode="auto">
          <a:xfrm rot="21300000">
            <a:off x="5448300" y="3770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36" name="Oval 84"/>
          <p:cNvSpPr>
            <a:spLocks noChangeArrowheads="1"/>
          </p:cNvSpPr>
          <p:nvPr/>
        </p:nvSpPr>
        <p:spPr bwMode="auto">
          <a:xfrm rot="21300000">
            <a:off x="5595938" y="40290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37" name="Oval 85"/>
          <p:cNvSpPr>
            <a:spLocks noChangeArrowheads="1"/>
          </p:cNvSpPr>
          <p:nvPr/>
        </p:nvSpPr>
        <p:spPr bwMode="auto">
          <a:xfrm rot="21300000">
            <a:off x="5688013" y="38576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38" name="Oval 86"/>
          <p:cNvSpPr>
            <a:spLocks noChangeArrowheads="1"/>
          </p:cNvSpPr>
          <p:nvPr/>
        </p:nvSpPr>
        <p:spPr bwMode="auto">
          <a:xfrm rot="21300000">
            <a:off x="6092825" y="41751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39" name="Oval 87"/>
          <p:cNvSpPr>
            <a:spLocks noChangeArrowheads="1"/>
          </p:cNvSpPr>
          <p:nvPr/>
        </p:nvSpPr>
        <p:spPr bwMode="auto">
          <a:xfrm rot="21300000">
            <a:off x="6243638" y="41624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40" name="Oval 88"/>
          <p:cNvSpPr>
            <a:spLocks noChangeArrowheads="1"/>
          </p:cNvSpPr>
          <p:nvPr/>
        </p:nvSpPr>
        <p:spPr bwMode="auto">
          <a:xfrm rot="21300000">
            <a:off x="6113463" y="42338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41" name="Oval 89"/>
          <p:cNvSpPr>
            <a:spLocks noChangeArrowheads="1"/>
          </p:cNvSpPr>
          <p:nvPr/>
        </p:nvSpPr>
        <p:spPr bwMode="auto">
          <a:xfrm rot="21300000">
            <a:off x="6267450" y="42211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42" name="Oval 90"/>
          <p:cNvSpPr>
            <a:spLocks noChangeArrowheads="1"/>
          </p:cNvSpPr>
          <p:nvPr/>
        </p:nvSpPr>
        <p:spPr bwMode="auto">
          <a:xfrm rot="21300000">
            <a:off x="5891213" y="41370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43" name="Oval 91"/>
          <p:cNvSpPr>
            <a:spLocks noChangeArrowheads="1"/>
          </p:cNvSpPr>
          <p:nvPr/>
        </p:nvSpPr>
        <p:spPr bwMode="auto">
          <a:xfrm rot="21300000">
            <a:off x="6043613" y="41259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44" name="Oval 92"/>
          <p:cNvSpPr>
            <a:spLocks noChangeArrowheads="1"/>
          </p:cNvSpPr>
          <p:nvPr/>
        </p:nvSpPr>
        <p:spPr bwMode="auto">
          <a:xfrm rot="21300000">
            <a:off x="6191250" y="43830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45" name="Oval 93"/>
          <p:cNvSpPr>
            <a:spLocks noChangeArrowheads="1"/>
          </p:cNvSpPr>
          <p:nvPr/>
        </p:nvSpPr>
        <p:spPr bwMode="auto">
          <a:xfrm rot="21300000">
            <a:off x="6284913" y="42116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46" name="Oval 94"/>
          <p:cNvSpPr>
            <a:spLocks noChangeArrowheads="1"/>
          </p:cNvSpPr>
          <p:nvPr/>
        </p:nvSpPr>
        <p:spPr bwMode="auto">
          <a:xfrm rot="21300000">
            <a:off x="6654800" y="47053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47" name="Oval 95"/>
          <p:cNvSpPr>
            <a:spLocks noChangeArrowheads="1"/>
          </p:cNvSpPr>
          <p:nvPr/>
        </p:nvSpPr>
        <p:spPr bwMode="auto">
          <a:xfrm rot="21300000">
            <a:off x="6635750" y="4545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48" name="Oval 96"/>
          <p:cNvSpPr>
            <a:spLocks noChangeArrowheads="1"/>
          </p:cNvSpPr>
          <p:nvPr/>
        </p:nvSpPr>
        <p:spPr bwMode="auto">
          <a:xfrm rot="21300000">
            <a:off x="6675438" y="47640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49" name="Oval 97"/>
          <p:cNvSpPr>
            <a:spLocks noChangeArrowheads="1"/>
          </p:cNvSpPr>
          <p:nvPr/>
        </p:nvSpPr>
        <p:spPr bwMode="auto">
          <a:xfrm rot="21300000">
            <a:off x="6829425" y="4751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50" name="Oval 98"/>
          <p:cNvSpPr>
            <a:spLocks noChangeArrowheads="1"/>
          </p:cNvSpPr>
          <p:nvPr/>
        </p:nvSpPr>
        <p:spPr bwMode="auto">
          <a:xfrm rot="21300000">
            <a:off x="6283325" y="45196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51" name="Oval 99"/>
          <p:cNvSpPr>
            <a:spLocks noChangeArrowheads="1"/>
          </p:cNvSpPr>
          <p:nvPr/>
        </p:nvSpPr>
        <p:spPr bwMode="auto">
          <a:xfrm rot="21300000">
            <a:off x="6435725" y="4508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52" name="Oval 100"/>
          <p:cNvSpPr>
            <a:spLocks noChangeArrowheads="1"/>
          </p:cNvSpPr>
          <p:nvPr/>
        </p:nvSpPr>
        <p:spPr bwMode="auto">
          <a:xfrm rot="21300000">
            <a:off x="6642100" y="47799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53" name="Oval 101"/>
          <p:cNvSpPr>
            <a:spLocks noChangeArrowheads="1"/>
          </p:cNvSpPr>
          <p:nvPr/>
        </p:nvSpPr>
        <p:spPr bwMode="auto">
          <a:xfrm rot="21300000">
            <a:off x="6846888" y="47418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54" name="Oval 102"/>
          <p:cNvSpPr>
            <a:spLocks noChangeArrowheads="1"/>
          </p:cNvSpPr>
          <p:nvPr/>
        </p:nvSpPr>
        <p:spPr bwMode="auto">
          <a:xfrm rot="21300000">
            <a:off x="5942013" y="3822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55" name="Oval 103"/>
          <p:cNvSpPr>
            <a:spLocks noChangeArrowheads="1"/>
          </p:cNvSpPr>
          <p:nvPr/>
        </p:nvSpPr>
        <p:spPr bwMode="auto">
          <a:xfrm rot="21300000">
            <a:off x="6092825" y="38100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56" name="Oval 104"/>
          <p:cNvSpPr>
            <a:spLocks noChangeArrowheads="1"/>
          </p:cNvSpPr>
          <p:nvPr/>
        </p:nvSpPr>
        <p:spPr bwMode="auto">
          <a:xfrm rot="21300000">
            <a:off x="5962650" y="38814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57" name="Oval 105"/>
          <p:cNvSpPr>
            <a:spLocks noChangeArrowheads="1"/>
          </p:cNvSpPr>
          <p:nvPr/>
        </p:nvSpPr>
        <p:spPr bwMode="auto">
          <a:xfrm rot="21300000">
            <a:off x="6115050" y="38687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58" name="Oval 106"/>
          <p:cNvSpPr>
            <a:spLocks noChangeArrowheads="1"/>
          </p:cNvSpPr>
          <p:nvPr/>
        </p:nvSpPr>
        <p:spPr bwMode="auto">
          <a:xfrm rot="21300000">
            <a:off x="5740400" y="37846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59" name="Oval 107"/>
          <p:cNvSpPr>
            <a:spLocks noChangeArrowheads="1"/>
          </p:cNvSpPr>
          <p:nvPr/>
        </p:nvSpPr>
        <p:spPr bwMode="auto">
          <a:xfrm rot="21300000">
            <a:off x="5892800" y="3771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60" name="Oval 108"/>
          <p:cNvSpPr>
            <a:spLocks noChangeArrowheads="1"/>
          </p:cNvSpPr>
          <p:nvPr/>
        </p:nvSpPr>
        <p:spPr bwMode="auto">
          <a:xfrm rot="21300000">
            <a:off x="6040438" y="40306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61" name="Oval 109"/>
          <p:cNvSpPr>
            <a:spLocks noChangeArrowheads="1"/>
          </p:cNvSpPr>
          <p:nvPr/>
        </p:nvSpPr>
        <p:spPr bwMode="auto">
          <a:xfrm rot="21300000">
            <a:off x="6132513" y="38592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62" name="Oval 110"/>
          <p:cNvSpPr>
            <a:spLocks noChangeArrowheads="1"/>
          </p:cNvSpPr>
          <p:nvPr/>
        </p:nvSpPr>
        <p:spPr bwMode="auto">
          <a:xfrm rot="21300000">
            <a:off x="5499100" y="34099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63" name="Oval 111"/>
          <p:cNvSpPr>
            <a:spLocks noChangeArrowheads="1"/>
          </p:cNvSpPr>
          <p:nvPr/>
        </p:nvSpPr>
        <p:spPr bwMode="auto">
          <a:xfrm rot="21300000">
            <a:off x="5649913" y="33988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64" name="Oval 112"/>
          <p:cNvSpPr>
            <a:spLocks noChangeArrowheads="1"/>
          </p:cNvSpPr>
          <p:nvPr/>
        </p:nvSpPr>
        <p:spPr bwMode="auto">
          <a:xfrm rot="21300000">
            <a:off x="5521325" y="34686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65" name="Oval 113"/>
          <p:cNvSpPr>
            <a:spLocks noChangeArrowheads="1"/>
          </p:cNvSpPr>
          <p:nvPr/>
        </p:nvSpPr>
        <p:spPr bwMode="auto">
          <a:xfrm rot="21300000">
            <a:off x="5673725" y="34575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66" name="Oval 114"/>
          <p:cNvSpPr>
            <a:spLocks noChangeArrowheads="1"/>
          </p:cNvSpPr>
          <p:nvPr/>
        </p:nvSpPr>
        <p:spPr bwMode="auto">
          <a:xfrm rot="21300000">
            <a:off x="5297488" y="33734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67" name="Oval 115"/>
          <p:cNvSpPr>
            <a:spLocks noChangeArrowheads="1"/>
          </p:cNvSpPr>
          <p:nvPr/>
        </p:nvSpPr>
        <p:spPr bwMode="auto">
          <a:xfrm rot="21300000">
            <a:off x="5449888" y="33607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68" name="Oval 116"/>
          <p:cNvSpPr>
            <a:spLocks noChangeArrowheads="1"/>
          </p:cNvSpPr>
          <p:nvPr/>
        </p:nvSpPr>
        <p:spPr bwMode="auto">
          <a:xfrm rot="21300000">
            <a:off x="5597525" y="3619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69" name="Oval 117"/>
          <p:cNvSpPr>
            <a:spLocks noChangeArrowheads="1"/>
          </p:cNvSpPr>
          <p:nvPr/>
        </p:nvSpPr>
        <p:spPr bwMode="auto">
          <a:xfrm rot="21300000">
            <a:off x="5691188" y="34480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70" name="Oval 118"/>
          <p:cNvSpPr>
            <a:spLocks noChangeArrowheads="1"/>
          </p:cNvSpPr>
          <p:nvPr/>
        </p:nvSpPr>
        <p:spPr bwMode="auto">
          <a:xfrm rot="21300000">
            <a:off x="4987925" y="33051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71" name="Oval 119"/>
          <p:cNvSpPr>
            <a:spLocks noChangeArrowheads="1"/>
          </p:cNvSpPr>
          <p:nvPr/>
        </p:nvSpPr>
        <p:spPr bwMode="auto">
          <a:xfrm rot="21300000">
            <a:off x="5138738" y="32924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72" name="Oval 120"/>
          <p:cNvSpPr>
            <a:spLocks noChangeArrowheads="1"/>
          </p:cNvSpPr>
          <p:nvPr/>
        </p:nvSpPr>
        <p:spPr bwMode="auto">
          <a:xfrm rot="21300000">
            <a:off x="5010150" y="33639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73" name="Oval 121"/>
          <p:cNvSpPr>
            <a:spLocks noChangeArrowheads="1"/>
          </p:cNvSpPr>
          <p:nvPr/>
        </p:nvSpPr>
        <p:spPr bwMode="auto">
          <a:xfrm rot="21300000">
            <a:off x="5162550" y="33512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74" name="Oval 122"/>
          <p:cNvSpPr>
            <a:spLocks noChangeArrowheads="1"/>
          </p:cNvSpPr>
          <p:nvPr/>
        </p:nvSpPr>
        <p:spPr bwMode="auto">
          <a:xfrm rot="21300000">
            <a:off x="4786313" y="32670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75" name="Oval 123"/>
          <p:cNvSpPr>
            <a:spLocks noChangeArrowheads="1"/>
          </p:cNvSpPr>
          <p:nvPr/>
        </p:nvSpPr>
        <p:spPr bwMode="auto">
          <a:xfrm rot="21300000">
            <a:off x="4938713" y="32543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76" name="Oval 124"/>
          <p:cNvSpPr>
            <a:spLocks noChangeArrowheads="1"/>
          </p:cNvSpPr>
          <p:nvPr/>
        </p:nvSpPr>
        <p:spPr bwMode="auto">
          <a:xfrm rot="21300000">
            <a:off x="4824413" y="33607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77" name="Oval 125"/>
          <p:cNvSpPr>
            <a:spLocks noChangeArrowheads="1"/>
          </p:cNvSpPr>
          <p:nvPr/>
        </p:nvSpPr>
        <p:spPr bwMode="auto">
          <a:xfrm rot="21300000">
            <a:off x="5180013" y="33416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78" name="Oval 126"/>
          <p:cNvSpPr>
            <a:spLocks noChangeArrowheads="1"/>
          </p:cNvSpPr>
          <p:nvPr/>
        </p:nvSpPr>
        <p:spPr bwMode="auto">
          <a:xfrm rot="21300000">
            <a:off x="4797425" y="39687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79" name="Oval 127"/>
          <p:cNvSpPr>
            <a:spLocks noChangeArrowheads="1"/>
          </p:cNvSpPr>
          <p:nvPr/>
        </p:nvSpPr>
        <p:spPr bwMode="auto">
          <a:xfrm rot="21300000">
            <a:off x="4948238" y="39576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80" name="Oval 128"/>
          <p:cNvSpPr>
            <a:spLocks noChangeArrowheads="1"/>
          </p:cNvSpPr>
          <p:nvPr/>
        </p:nvSpPr>
        <p:spPr bwMode="auto">
          <a:xfrm rot="21300000">
            <a:off x="4819650" y="40290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81" name="Oval 129"/>
          <p:cNvSpPr>
            <a:spLocks noChangeArrowheads="1"/>
          </p:cNvSpPr>
          <p:nvPr/>
        </p:nvSpPr>
        <p:spPr bwMode="auto">
          <a:xfrm rot="21300000">
            <a:off x="4972050" y="40163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82" name="Oval 130"/>
          <p:cNvSpPr>
            <a:spLocks noChangeArrowheads="1"/>
          </p:cNvSpPr>
          <p:nvPr/>
        </p:nvSpPr>
        <p:spPr bwMode="auto">
          <a:xfrm rot="21300000">
            <a:off x="4595813" y="39322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83" name="Oval 131"/>
          <p:cNvSpPr>
            <a:spLocks noChangeArrowheads="1"/>
          </p:cNvSpPr>
          <p:nvPr/>
        </p:nvSpPr>
        <p:spPr bwMode="auto">
          <a:xfrm rot="21300000">
            <a:off x="4748213" y="3919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84" name="Oval 132"/>
          <p:cNvSpPr>
            <a:spLocks noChangeArrowheads="1"/>
          </p:cNvSpPr>
          <p:nvPr/>
        </p:nvSpPr>
        <p:spPr bwMode="auto">
          <a:xfrm rot="21300000">
            <a:off x="4897438" y="4178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85" name="Oval 133"/>
          <p:cNvSpPr>
            <a:spLocks noChangeArrowheads="1"/>
          </p:cNvSpPr>
          <p:nvPr/>
        </p:nvSpPr>
        <p:spPr bwMode="auto">
          <a:xfrm rot="21300000">
            <a:off x="4989513" y="40068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86" name="Oval 134"/>
          <p:cNvSpPr>
            <a:spLocks noChangeArrowheads="1"/>
          </p:cNvSpPr>
          <p:nvPr/>
        </p:nvSpPr>
        <p:spPr bwMode="auto">
          <a:xfrm rot="21300000">
            <a:off x="5795963" y="50117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87" name="Oval 135"/>
          <p:cNvSpPr>
            <a:spLocks noChangeArrowheads="1"/>
          </p:cNvSpPr>
          <p:nvPr/>
        </p:nvSpPr>
        <p:spPr bwMode="auto">
          <a:xfrm rot="21300000">
            <a:off x="6005513" y="50149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88" name="Oval 136"/>
          <p:cNvSpPr>
            <a:spLocks noChangeArrowheads="1"/>
          </p:cNvSpPr>
          <p:nvPr/>
        </p:nvSpPr>
        <p:spPr bwMode="auto">
          <a:xfrm rot="21300000">
            <a:off x="5818188" y="50704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89" name="Oval 137"/>
          <p:cNvSpPr>
            <a:spLocks noChangeArrowheads="1"/>
          </p:cNvSpPr>
          <p:nvPr/>
        </p:nvSpPr>
        <p:spPr bwMode="auto">
          <a:xfrm rot="21300000">
            <a:off x="6029325" y="50736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90" name="Oval 138"/>
          <p:cNvSpPr>
            <a:spLocks noChangeArrowheads="1"/>
          </p:cNvSpPr>
          <p:nvPr/>
        </p:nvSpPr>
        <p:spPr bwMode="auto">
          <a:xfrm rot="21300000">
            <a:off x="5595938" y="4975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91" name="Oval 139"/>
          <p:cNvSpPr>
            <a:spLocks noChangeArrowheads="1"/>
          </p:cNvSpPr>
          <p:nvPr/>
        </p:nvSpPr>
        <p:spPr bwMode="auto">
          <a:xfrm rot="21300000">
            <a:off x="5748338" y="4962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92" name="Oval 140"/>
          <p:cNvSpPr>
            <a:spLocks noChangeArrowheads="1"/>
          </p:cNvSpPr>
          <p:nvPr/>
        </p:nvSpPr>
        <p:spPr bwMode="auto">
          <a:xfrm rot="21300000">
            <a:off x="6065838" y="5410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93" name="Oval 141"/>
          <p:cNvSpPr>
            <a:spLocks noChangeArrowheads="1"/>
          </p:cNvSpPr>
          <p:nvPr/>
        </p:nvSpPr>
        <p:spPr bwMode="auto">
          <a:xfrm rot="21300000">
            <a:off x="6046788" y="50641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94" name="Oval 142"/>
          <p:cNvSpPr>
            <a:spLocks noChangeArrowheads="1"/>
          </p:cNvSpPr>
          <p:nvPr/>
        </p:nvSpPr>
        <p:spPr bwMode="auto">
          <a:xfrm rot="21300000">
            <a:off x="5824538" y="37131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95" name="Oval 143"/>
          <p:cNvSpPr>
            <a:spLocks noChangeArrowheads="1"/>
          </p:cNvSpPr>
          <p:nvPr/>
        </p:nvSpPr>
        <p:spPr bwMode="auto">
          <a:xfrm rot="21300000">
            <a:off x="5976938" y="36988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96" name="Oval 144"/>
          <p:cNvSpPr>
            <a:spLocks noChangeArrowheads="1"/>
          </p:cNvSpPr>
          <p:nvPr/>
        </p:nvSpPr>
        <p:spPr bwMode="auto">
          <a:xfrm rot="21300000">
            <a:off x="6281738" y="38846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97" name="Oval 145"/>
          <p:cNvSpPr>
            <a:spLocks noChangeArrowheads="1"/>
          </p:cNvSpPr>
          <p:nvPr/>
        </p:nvSpPr>
        <p:spPr bwMode="auto">
          <a:xfrm rot="21300000">
            <a:off x="6348413" y="40560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98" name="Oval 146"/>
          <p:cNvSpPr>
            <a:spLocks noChangeArrowheads="1"/>
          </p:cNvSpPr>
          <p:nvPr/>
        </p:nvSpPr>
        <p:spPr bwMode="auto">
          <a:xfrm rot="21300000">
            <a:off x="5751513" y="36020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699" name="Oval 147"/>
          <p:cNvSpPr>
            <a:spLocks noChangeArrowheads="1"/>
          </p:cNvSpPr>
          <p:nvPr/>
        </p:nvSpPr>
        <p:spPr bwMode="auto">
          <a:xfrm rot="21300000">
            <a:off x="5919788" y="3873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00" name="Oval 148"/>
          <p:cNvSpPr>
            <a:spLocks noChangeArrowheads="1"/>
          </p:cNvSpPr>
          <p:nvPr/>
        </p:nvSpPr>
        <p:spPr bwMode="auto">
          <a:xfrm rot="21300000">
            <a:off x="6070600" y="3860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01" name="Oval 149"/>
          <p:cNvSpPr>
            <a:spLocks noChangeArrowheads="1"/>
          </p:cNvSpPr>
          <p:nvPr/>
        </p:nvSpPr>
        <p:spPr bwMode="auto">
          <a:xfrm rot="21300000">
            <a:off x="6359525" y="40322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02" name="Oval 150"/>
          <p:cNvSpPr>
            <a:spLocks noChangeArrowheads="1"/>
          </p:cNvSpPr>
          <p:nvPr/>
        </p:nvSpPr>
        <p:spPr bwMode="auto">
          <a:xfrm rot="21300000">
            <a:off x="6407150" y="42148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03" name="Oval 151"/>
          <p:cNvSpPr>
            <a:spLocks noChangeArrowheads="1"/>
          </p:cNvSpPr>
          <p:nvPr/>
        </p:nvSpPr>
        <p:spPr bwMode="auto">
          <a:xfrm rot="21300000">
            <a:off x="5846763" y="33845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04" name="Oval 152"/>
          <p:cNvSpPr>
            <a:spLocks noChangeArrowheads="1"/>
          </p:cNvSpPr>
          <p:nvPr/>
        </p:nvSpPr>
        <p:spPr bwMode="auto">
          <a:xfrm rot="21300000">
            <a:off x="5994400" y="36893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05" name="Oval 153"/>
          <p:cNvSpPr>
            <a:spLocks noChangeArrowheads="1"/>
          </p:cNvSpPr>
          <p:nvPr/>
        </p:nvSpPr>
        <p:spPr bwMode="auto">
          <a:xfrm rot="21300000">
            <a:off x="6145213" y="36782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06" name="Oval 154"/>
          <p:cNvSpPr>
            <a:spLocks noChangeArrowheads="1"/>
          </p:cNvSpPr>
          <p:nvPr/>
        </p:nvSpPr>
        <p:spPr bwMode="auto">
          <a:xfrm rot="21300000">
            <a:off x="6361113" y="39703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07" name="Oval 155"/>
          <p:cNvSpPr>
            <a:spLocks noChangeArrowheads="1"/>
          </p:cNvSpPr>
          <p:nvPr/>
        </p:nvSpPr>
        <p:spPr bwMode="auto">
          <a:xfrm rot="21300000">
            <a:off x="6511925" y="39576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08" name="Oval 156"/>
          <p:cNvSpPr>
            <a:spLocks noChangeArrowheads="1"/>
          </p:cNvSpPr>
          <p:nvPr/>
        </p:nvSpPr>
        <p:spPr bwMode="auto">
          <a:xfrm rot="21300000">
            <a:off x="5751513" y="3568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09" name="Oval 157"/>
          <p:cNvSpPr>
            <a:spLocks noChangeArrowheads="1"/>
          </p:cNvSpPr>
          <p:nvPr/>
        </p:nvSpPr>
        <p:spPr bwMode="auto">
          <a:xfrm rot="21300000">
            <a:off x="5776913" y="36623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10" name="Oval 158"/>
          <p:cNvSpPr>
            <a:spLocks noChangeArrowheads="1"/>
          </p:cNvSpPr>
          <p:nvPr/>
        </p:nvSpPr>
        <p:spPr bwMode="auto">
          <a:xfrm rot="21300000">
            <a:off x="5940425" y="39322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11" name="Oval 159"/>
          <p:cNvSpPr>
            <a:spLocks noChangeArrowheads="1"/>
          </p:cNvSpPr>
          <p:nvPr/>
        </p:nvSpPr>
        <p:spPr bwMode="auto">
          <a:xfrm rot="21300000">
            <a:off x="6092825" y="3919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12" name="Oval 160"/>
          <p:cNvSpPr>
            <a:spLocks noChangeArrowheads="1"/>
          </p:cNvSpPr>
          <p:nvPr/>
        </p:nvSpPr>
        <p:spPr bwMode="auto">
          <a:xfrm rot="21300000">
            <a:off x="6272213" y="42100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13" name="Oval 161"/>
          <p:cNvSpPr>
            <a:spLocks noChangeArrowheads="1"/>
          </p:cNvSpPr>
          <p:nvPr/>
        </p:nvSpPr>
        <p:spPr bwMode="auto">
          <a:xfrm rot="21300000">
            <a:off x="6424613" y="41957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14" name="Oval 162"/>
          <p:cNvSpPr>
            <a:spLocks noChangeArrowheads="1"/>
          </p:cNvSpPr>
          <p:nvPr/>
        </p:nvSpPr>
        <p:spPr bwMode="auto">
          <a:xfrm rot="21300000">
            <a:off x="5870575" y="38242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15" name="Oval 163"/>
          <p:cNvSpPr>
            <a:spLocks noChangeArrowheads="1"/>
          </p:cNvSpPr>
          <p:nvPr/>
        </p:nvSpPr>
        <p:spPr bwMode="auto">
          <a:xfrm rot="21300000">
            <a:off x="6018213" y="40814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16" name="Oval 164"/>
          <p:cNvSpPr>
            <a:spLocks noChangeArrowheads="1"/>
          </p:cNvSpPr>
          <p:nvPr/>
        </p:nvSpPr>
        <p:spPr bwMode="auto">
          <a:xfrm rot="21300000">
            <a:off x="6170613" y="40703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17" name="Oval 165"/>
          <p:cNvSpPr>
            <a:spLocks noChangeArrowheads="1"/>
          </p:cNvSpPr>
          <p:nvPr/>
        </p:nvSpPr>
        <p:spPr bwMode="auto">
          <a:xfrm rot="21300000">
            <a:off x="5805488" y="37258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18" name="Oval 166"/>
          <p:cNvSpPr>
            <a:spLocks noChangeArrowheads="1"/>
          </p:cNvSpPr>
          <p:nvPr/>
        </p:nvSpPr>
        <p:spPr bwMode="auto">
          <a:xfrm rot="21300000">
            <a:off x="6111875" y="3910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19" name="Oval 167"/>
          <p:cNvSpPr>
            <a:spLocks noChangeArrowheads="1"/>
          </p:cNvSpPr>
          <p:nvPr/>
        </p:nvSpPr>
        <p:spPr bwMode="auto">
          <a:xfrm rot="21300000">
            <a:off x="6264275" y="3897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20" name="Oval 168"/>
          <p:cNvSpPr>
            <a:spLocks noChangeArrowheads="1"/>
          </p:cNvSpPr>
          <p:nvPr/>
        </p:nvSpPr>
        <p:spPr bwMode="auto">
          <a:xfrm rot="21300000">
            <a:off x="6440488" y="41862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21" name="Oval 169"/>
          <p:cNvSpPr>
            <a:spLocks noChangeArrowheads="1"/>
          </p:cNvSpPr>
          <p:nvPr/>
        </p:nvSpPr>
        <p:spPr bwMode="auto">
          <a:xfrm rot="21300000">
            <a:off x="6592888" y="41751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22" name="Oval 170"/>
          <p:cNvSpPr>
            <a:spLocks noChangeArrowheads="1"/>
          </p:cNvSpPr>
          <p:nvPr/>
        </p:nvSpPr>
        <p:spPr bwMode="auto">
          <a:xfrm rot="21300000">
            <a:off x="6070600" y="3506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23" name="Oval 171"/>
          <p:cNvSpPr>
            <a:spLocks noChangeArrowheads="1"/>
          </p:cNvSpPr>
          <p:nvPr/>
        </p:nvSpPr>
        <p:spPr bwMode="auto">
          <a:xfrm rot="21300000">
            <a:off x="6221413" y="34956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24" name="Oval 172"/>
          <p:cNvSpPr>
            <a:spLocks noChangeArrowheads="1"/>
          </p:cNvSpPr>
          <p:nvPr/>
        </p:nvSpPr>
        <p:spPr bwMode="auto">
          <a:xfrm rot="21300000">
            <a:off x="6091238" y="3565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25" name="Oval 173"/>
          <p:cNvSpPr>
            <a:spLocks noChangeArrowheads="1"/>
          </p:cNvSpPr>
          <p:nvPr/>
        </p:nvSpPr>
        <p:spPr bwMode="auto">
          <a:xfrm rot="21300000">
            <a:off x="6243638" y="35544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26" name="Oval 174"/>
          <p:cNvSpPr>
            <a:spLocks noChangeArrowheads="1"/>
          </p:cNvSpPr>
          <p:nvPr/>
        </p:nvSpPr>
        <p:spPr bwMode="auto">
          <a:xfrm rot="21300000">
            <a:off x="5868988" y="34702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27" name="Oval 175"/>
          <p:cNvSpPr>
            <a:spLocks noChangeArrowheads="1"/>
          </p:cNvSpPr>
          <p:nvPr/>
        </p:nvSpPr>
        <p:spPr bwMode="auto">
          <a:xfrm rot="21300000">
            <a:off x="6021388" y="34575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28" name="Oval 176"/>
          <p:cNvSpPr>
            <a:spLocks noChangeArrowheads="1"/>
          </p:cNvSpPr>
          <p:nvPr/>
        </p:nvSpPr>
        <p:spPr bwMode="auto">
          <a:xfrm rot="21300000">
            <a:off x="6169025" y="37163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29" name="Oval 177"/>
          <p:cNvSpPr>
            <a:spLocks noChangeArrowheads="1"/>
          </p:cNvSpPr>
          <p:nvPr/>
        </p:nvSpPr>
        <p:spPr bwMode="auto">
          <a:xfrm rot="21300000">
            <a:off x="6261100" y="35448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30" name="Oval 178"/>
          <p:cNvSpPr>
            <a:spLocks noChangeArrowheads="1"/>
          </p:cNvSpPr>
          <p:nvPr/>
        </p:nvSpPr>
        <p:spPr bwMode="auto">
          <a:xfrm rot="21300000">
            <a:off x="6665913" y="3862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31" name="Oval 179"/>
          <p:cNvSpPr>
            <a:spLocks noChangeArrowheads="1"/>
          </p:cNvSpPr>
          <p:nvPr/>
        </p:nvSpPr>
        <p:spPr bwMode="auto">
          <a:xfrm rot="21300000">
            <a:off x="6816725" y="38496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32" name="Oval 180"/>
          <p:cNvSpPr>
            <a:spLocks noChangeArrowheads="1"/>
          </p:cNvSpPr>
          <p:nvPr/>
        </p:nvSpPr>
        <p:spPr bwMode="auto">
          <a:xfrm rot="21300000">
            <a:off x="6686550" y="39211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33" name="Oval 181"/>
          <p:cNvSpPr>
            <a:spLocks noChangeArrowheads="1"/>
          </p:cNvSpPr>
          <p:nvPr/>
        </p:nvSpPr>
        <p:spPr bwMode="auto">
          <a:xfrm rot="21300000">
            <a:off x="6840538" y="39084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34" name="Oval 182"/>
          <p:cNvSpPr>
            <a:spLocks noChangeArrowheads="1"/>
          </p:cNvSpPr>
          <p:nvPr/>
        </p:nvSpPr>
        <p:spPr bwMode="auto">
          <a:xfrm rot="21300000">
            <a:off x="6464300" y="38242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35" name="Oval 183"/>
          <p:cNvSpPr>
            <a:spLocks noChangeArrowheads="1"/>
          </p:cNvSpPr>
          <p:nvPr/>
        </p:nvSpPr>
        <p:spPr bwMode="auto">
          <a:xfrm rot="21300000">
            <a:off x="6616700" y="38131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36" name="Oval 184"/>
          <p:cNvSpPr>
            <a:spLocks noChangeArrowheads="1"/>
          </p:cNvSpPr>
          <p:nvPr/>
        </p:nvSpPr>
        <p:spPr bwMode="auto">
          <a:xfrm rot="21300000">
            <a:off x="6764338" y="40703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37" name="Oval 185"/>
          <p:cNvSpPr>
            <a:spLocks noChangeArrowheads="1"/>
          </p:cNvSpPr>
          <p:nvPr/>
        </p:nvSpPr>
        <p:spPr bwMode="auto">
          <a:xfrm rot="21300000">
            <a:off x="6858000" y="3898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38" name="Oval 186"/>
          <p:cNvSpPr>
            <a:spLocks noChangeArrowheads="1"/>
          </p:cNvSpPr>
          <p:nvPr/>
        </p:nvSpPr>
        <p:spPr bwMode="auto">
          <a:xfrm rot="21300000">
            <a:off x="6856413" y="42068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39" name="Oval 187"/>
          <p:cNvSpPr>
            <a:spLocks noChangeArrowheads="1"/>
          </p:cNvSpPr>
          <p:nvPr/>
        </p:nvSpPr>
        <p:spPr bwMode="auto">
          <a:xfrm rot="21300000">
            <a:off x="7008813" y="41957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40" name="Oval 188"/>
          <p:cNvSpPr>
            <a:spLocks noChangeArrowheads="1"/>
          </p:cNvSpPr>
          <p:nvPr/>
        </p:nvSpPr>
        <p:spPr bwMode="auto">
          <a:xfrm rot="21300000">
            <a:off x="6376988" y="36877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41" name="Oval 189"/>
          <p:cNvSpPr>
            <a:spLocks noChangeArrowheads="1"/>
          </p:cNvSpPr>
          <p:nvPr/>
        </p:nvSpPr>
        <p:spPr bwMode="auto">
          <a:xfrm rot="21300000">
            <a:off x="6527800" y="36750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42" name="Oval 190"/>
          <p:cNvSpPr>
            <a:spLocks noChangeArrowheads="1"/>
          </p:cNvSpPr>
          <p:nvPr/>
        </p:nvSpPr>
        <p:spPr bwMode="auto">
          <a:xfrm rot="21300000">
            <a:off x="6535738" y="3568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43" name="Oval 191"/>
          <p:cNvSpPr>
            <a:spLocks noChangeArrowheads="1"/>
          </p:cNvSpPr>
          <p:nvPr/>
        </p:nvSpPr>
        <p:spPr bwMode="auto">
          <a:xfrm rot="21300000">
            <a:off x="6550025" y="3733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44" name="Oval 192"/>
          <p:cNvSpPr>
            <a:spLocks noChangeArrowheads="1"/>
          </p:cNvSpPr>
          <p:nvPr/>
        </p:nvSpPr>
        <p:spPr bwMode="auto">
          <a:xfrm rot="21300000">
            <a:off x="6175375" y="36496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45" name="Oval 193"/>
          <p:cNvSpPr>
            <a:spLocks noChangeArrowheads="1"/>
          </p:cNvSpPr>
          <p:nvPr/>
        </p:nvSpPr>
        <p:spPr bwMode="auto">
          <a:xfrm rot="21300000">
            <a:off x="6327775" y="36369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46" name="Oval 194"/>
          <p:cNvSpPr>
            <a:spLocks noChangeArrowheads="1"/>
          </p:cNvSpPr>
          <p:nvPr/>
        </p:nvSpPr>
        <p:spPr bwMode="auto">
          <a:xfrm rot="21300000">
            <a:off x="6613525" y="37179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47" name="Oval 195"/>
          <p:cNvSpPr>
            <a:spLocks noChangeArrowheads="1"/>
          </p:cNvSpPr>
          <p:nvPr/>
        </p:nvSpPr>
        <p:spPr bwMode="auto">
          <a:xfrm rot="21300000">
            <a:off x="6567488" y="37242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48" name="Oval 196"/>
          <p:cNvSpPr>
            <a:spLocks noChangeArrowheads="1"/>
          </p:cNvSpPr>
          <p:nvPr/>
        </p:nvSpPr>
        <p:spPr bwMode="auto">
          <a:xfrm rot="21300000">
            <a:off x="5902325" y="33258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49" name="Oval 197"/>
          <p:cNvSpPr>
            <a:spLocks noChangeArrowheads="1"/>
          </p:cNvSpPr>
          <p:nvPr/>
        </p:nvSpPr>
        <p:spPr bwMode="auto">
          <a:xfrm rot="21300000">
            <a:off x="6053138" y="3314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50" name="Oval 198"/>
          <p:cNvSpPr>
            <a:spLocks noChangeArrowheads="1"/>
          </p:cNvSpPr>
          <p:nvPr/>
        </p:nvSpPr>
        <p:spPr bwMode="auto">
          <a:xfrm rot="21300000">
            <a:off x="5924550" y="33845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51" name="Oval 199"/>
          <p:cNvSpPr>
            <a:spLocks noChangeArrowheads="1"/>
          </p:cNvSpPr>
          <p:nvPr/>
        </p:nvSpPr>
        <p:spPr bwMode="auto">
          <a:xfrm rot="21300000">
            <a:off x="6076950" y="33734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52" name="Oval 200"/>
          <p:cNvSpPr>
            <a:spLocks noChangeArrowheads="1"/>
          </p:cNvSpPr>
          <p:nvPr/>
        </p:nvSpPr>
        <p:spPr bwMode="auto">
          <a:xfrm rot="21300000">
            <a:off x="5700713" y="3289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53" name="Oval 201"/>
          <p:cNvSpPr>
            <a:spLocks noChangeArrowheads="1"/>
          </p:cNvSpPr>
          <p:nvPr/>
        </p:nvSpPr>
        <p:spPr bwMode="auto">
          <a:xfrm rot="21300000">
            <a:off x="5853113" y="32766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54" name="Oval 202"/>
          <p:cNvSpPr>
            <a:spLocks noChangeArrowheads="1"/>
          </p:cNvSpPr>
          <p:nvPr/>
        </p:nvSpPr>
        <p:spPr bwMode="auto">
          <a:xfrm rot="21300000">
            <a:off x="6000750" y="35353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55" name="Oval 203"/>
          <p:cNvSpPr>
            <a:spLocks noChangeArrowheads="1"/>
          </p:cNvSpPr>
          <p:nvPr/>
        </p:nvSpPr>
        <p:spPr bwMode="auto">
          <a:xfrm rot="21300000">
            <a:off x="6094413" y="33639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56" name="Oval 204"/>
          <p:cNvSpPr>
            <a:spLocks noChangeArrowheads="1"/>
          </p:cNvSpPr>
          <p:nvPr/>
        </p:nvSpPr>
        <p:spPr bwMode="auto">
          <a:xfrm rot="21300000">
            <a:off x="4529138" y="47561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57" name="Oval 205"/>
          <p:cNvSpPr>
            <a:spLocks noChangeArrowheads="1"/>
          </p:cNvSpPr>
          <p:nvPr/>
        </p:nvSpPr>
        <p:spPr bwMode="auto">
          <a:xfrm rot="21300000">
            <a:off x="4681538" y="47418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58" name="Oval 206"/>
          <p:cNvSpPr>
            <a:spLocks noChangeArrowheads="1"/>
          </p:cNvSpPr>
          <p:nvPr/>
        </p:nvSpPr>
        <p:spPr bwMode="auto">
          <a:xfrm rot="21300000">
            <a:off x="4986338" y="49276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59" name="Oval 207"/>
          <p:cNvSpPr>
            <a:spLocks noChangeArrowheads="1"/>
          </p:cNvSpPr>
          <p:nvPr/>
        </p:nvSpPr>
        <p:spPr bwMode="auto">
          <a:xfrm rot="21300000">
            <a:off x="5053013" y="50990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60" name="Oval 208"/>
          <p:cNvSpPr>
            <a:spLocks noChangeArrowheads="1"/>
          </p:cNvSpPr>
          <p:nvPr/>
        </p:nvSpPr>
        <p:spPr bwMode="auto">
          <a:xfrm rot="21300000">
            <a:off x="4456113" y="46450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61" name="Oval 209"/>
          <p:cNvSpPr>
            <a:spLocks noChangeArrowheads="1"/>
          </p:cNvSpPr>
          <p:nvPr/>
        </p:nvSpPr>
        <p:spPr bwMode="auto">
          <a:xfrm rot="21300000">
            <a:off x="4624388" y="49164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62" name="Oval 210"/>
          <p:cNvSpPr>
            <a:spLocks noChangeArrowheads="1"/>
          </p:cNvSpPr>
          <p:nvPr/>
        </p:nvSpPr>
        <p:spPr bwMode="auto">
          <a:xfrm rot="21300000">
            <a:off x="4775200" y="4903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63" name="Oval 211"/>
          <p:cNvSpPr>
            <a:spLocks noChangeArrowheads="1"/>
          </p:cNvSpPr>
          <p:nvPr/>
        </p:nvSpPr>
        <p:spPr bwMode="auto">
          <a:xfrm rot="21300000">
            <a:off x="5064125" y="50752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64" name="Oval 212"/>
          <p:cNvSpPr>
            <a:spLocks noChangeArrowheads="1"/>
          </p:cNvSpPr>
          <p:nvPr/>
        </p:nvSpPr>
        <p:spPr bwMode="auto">
          <a:xfrm rot="21300000">
            <a:off x="5111750" y="5257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65" name="Oval 213"/>
          <p:cNvSpPr>
            <a:spLocks noChangeArrowheads="1"/>
          </p:cNvSpPr>
          <p:nvPr/>
        </p:nvSpPr>
        <p:spPr bwMode="auto">
          <a:xfrm rot="21300000">
            <a:off x="4551363" y="4427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66" name="Oval 214"/>
          <p:cNvSpPr>
            <a:spLocks noChangeArrowheads="1"/>
          </p:cNvSpPr>
          <p:nvPr/>
        </p:nvSpPr>
        <p:spPr bwMode="auto">
          <a:xfrm rot="21300000">
            <a:off x="4699000" y="47323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67" name="Oval 215"/>
          <p:cNvSpPr>
            <a:spLocks noChangeArrowheads="1"/>
          </p:cNvSpPr>
          <p:nvPr/>
        </p:nvSpPr>
        <p:spPr bwMode="auto">
          <a:xfrm rot="21300000">
            <a:off x="4849813" y="4721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68" name="Oval 216"/>
          <p:cNvSpPr>
            <a:spLocks noChangeArrowheads="1"/>
          </p:cNvSpPr>
          <p:nvPr/>
        </p:nvSpPr>
        <p:spPr bwMode="auto">
          <a:xfrm rot="21300000">
            <a:off x="5065713" y="50133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69" name="Oval 217"/>
          <p:cNvSpPr>
            <a:spLocks noChangeArrowheads="1"/>
          </p:cNvSpPr>
          <p:nvPr/>
        </p:nvSpPr>
        <p:spPr bwMode="auto">
          <a:xfrm rot="21300000">
            <a:off x="5216525" y="50006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70" name="Oval 218"/>
          <p:cNvSpPr>
            <a:spLocks noChangeArrowheads="1"/>
          </p:cNvSpPr>
          <p:nvPr/>
        </p:nvSpPr>
        <p:spPr bwMode="auto">
          <a:xfrm rot="21300000">
            <a:off x="4456113" y="46116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71" name="Oval 219"/>
          <p:cNvSpPr>
            <a:spLocks noChangeArrowheads="1"/>
          </p:cNvSpPr>
          <p:nvPr/>
        </p:nvSpPr>
        <p:spPr bwMode="auto">
          <a:xfrm rot="21300000">
            <a:off x="4481513" y="47053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72" name="Oval 220"/>
          <p:cNvSpPr>
            <a:spLocks noChangeArrowheads="1"/>
          </p:cNvSpPr>
          <p:nvPr/>
        </p:nvSpPr>
        <p:spPr bwMode="auto">
          <a:xfrm rot="21300000">
            <a:off x="4645025" y="4975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73" name="Oval 221"/>
          <p:cNvSpPr>
            <a:spLocks noChangeArrowheads="1"/>
          </p:cNvSpPr>
          <p:nvPr/>
        </p:nvSpPr>
        <p:spPr bwMode="auto">
          <a:xfrm rot="21300000">
            <a:off x="4797425" y="4962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74" name="Oval 222"/>
          <p:cNvSpPr>
            <a:spLocks noChangeArrowheads="1"/>
          </p:cNvSpPr>
          <p:nvPr/>
        </p:nvSpPr>
        <p:spPr bwMode="auto">
          <a:xfrm rot="21300000">
            <a:off x="4976813" y="52530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75" name="Oval 223"/>
          <p:cNvSpPr>
            <a:spLocks noChangeArrowheads="1"/>
          </p:cNvSpPr>
          <p:nvPr/>
        </p:nvSpPr>
        <p:spPr bwMode="auto">
          <a:xfrm rot="21300000">
            <a:off x="5129213" y="52387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76" name="Oval 224"/>
          <p:cNvSpPr>
            <a:spLocks noChangeArrowheads="1"/>
          </p:cNvSpPr>
          <p:nvPr/>
        </p:nvSpPr>
        <p:spPr bwMode="auto">
          <a:xfrm rot="21300000">
            <a:off x="4575175" y="48672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77" name="Oval 225"/>
          <p:cNvSpPr>
            <a:spLocks noChangeArrowheads="1"/>
          </p:cNvSpPr>
          <p:nvPr/>
        </p:nvSpPr>
        <p:spPr bwMode="auto">
          <a:xfrm rot="21300000">
            <a:off x="4722813" y="51244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78" name="Oval 226"/>
          <p:cNvSpPr>
            <a:spLocks noChangeArrowheads="1"/>
          </p:cNvSpPr>
          <p:nvPr/>
        </p:nvSpPr>
        <p:spPr bwMode="auto">
          <a:xfrm rot="21300000">
            <a:off x="4875213" y="51133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79" name="Oval 227"/>
          <p:cNvSpPr>
            <a:spLocks noChangeArrowheads="1"/>
          </p:cNvSpPr>
          <p:nvPr/>
        </p:nvSpPr>
        <p:spPr bwMode="auto">
          <a:xfrm rot="21300000">
            <a:off x="4510088" y="47688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80" name="Oval 228"/>
          <p:cNvSpPr>
            <a:spLocks noChangeArrowheads="1"/>
          </p:cNvSpPr>
          <p:nvPr/>
        </p:nvSpPr>
        <p:spPr bwMode="auto">
          <a:xfrm rot="21300000">
            <a:off x="4816475" y="49530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81" name="Oval 229"/>
          <p:cNvSpPr>
            <a:spLocks noChangeArrowheads="1"/>
          </p:cNvSpPr>
          <p:nvPr/>
        </p:nvSpPr>
        <p:spPr bwMode="auto">
          <a:xfrm rot="21300000">
            <a:off x="4968875" y="4940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82" name="Oval 230"/>
          <p:cNvSpPr>
            <a:spLocks noChangeArrowheads="1"/>
          </p:cNvSpPr>
          <p:nvPr/>
        </p:nvSpPr>
        <p:spPr bwMode="auto">
          <a:xfrm rot="21300000">
            <a:off x="5145088" y="5229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83" name="Oval 231"/>
          <p:cNvSpPr>
            <a:spLocks noChangeArrowheads="1"/>
          </p:cNvSpPr>
          <p:nvPr/>
        </p:nvSpPr>
        <p:spPr bwMode="auto">
          <a:xfrm rot="21300000">
            <a:off x="5297488" y="52181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84" name="Oval 232"/>
          <p:cNvSpPr>
            <a:spLocks noChangeArrowheads="1"/>
          </p:cNvSpPr>
          <p:nvPr/>
        </p:nvSpPr>
        <p:spPr bwMode="auto">
          <a:xfrm rot="21300000">
            <a:off x="4775200" y="4549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85" name="Oval 233"/>
          <p:cNvSpPr>
            <a:spLocks noChangeArrowheads="1"/>
          </p:cNvSpPr>
          <p:nvPr/>
        </p:nvSpPr>
        <p:spPr bwMode="auto">
          <a:xfrm rot="21300000">
            <a:off x="4926013" y="45386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86" name="Oval 234"/>
          <p:cNvSpPr>
            <a:spLocks noChangeArrowheads="1"/>
          </p:cNvSpPr>
          <p:nvPr/>
        </p:nvSpPr>
        <p:spPr bwMode="auto">
          <a:xfrm rot="21300000">
            <a:off x="4795838" y="46085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87" name="Oval 235"/>
          <p:cNvSpPr>
            <a:spLocks noChangeArrowheads="1"/>
          </p:cNvSpPr>
          <p:nvPr/>
        </p:nvSpPr>
        <p:spPr bwMode="auto">
          <a:xfrm rot="21300000">
            <a:off x="4948238" y="4597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88" name="Oval 236"/>
          <p:cNvSpPr>
            <a:spLocks noChangeArrowheads="1"/>
          </p:cNvSpPr>
          <p:nvPr/>
        </p:nvSpPr>
        <p:spPr bwMode="auto">
          <a:xfrm rot="21300000">
            <a:off x="4573588" y="45132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89" name="Oval 237"/>
          <p:cNvSpPr>
            <a:spLocks noChangeArrowheads="1"/>
          </p:cNvSpPr>
          <p:nvPr/>
        </p:nvSpPr>
        <p:spPr bwMode="auto">
          <a:xfrm rot="21300000">
            <a:off x="4725988" y="45005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90" name="Oval 238"/>
          <p:cNvSpPr>
            <a:spLocks noChangeArrowheads="1"/>
          </p:cNvSpPr>
          <p:nvPr/>
        </p:nvSpPr>
        <p:spPr bwMode="auto">
          <a:xfrm rot="21300000">
            <a:off x="4873625" y="47593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91" name="Oval 239"/>
          <p:cNvSpPr>
            <a:spLocks noChangeArrowheads="1"/>
          </p:cNvSpPr>
          <p:nvPr/>
        </p:nvSpPr>
        <p:spPr bwMode="auto">
          <a:xfrm rot="21300000">
            <a:off x="4965700" y="45878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92" name="Oval 240"/>
          <p:cNvSpPr>
            <a:spLocks noChangeArrowheads="1"/>
          </p:cNvSpPr>
          <p:nvPr/>
        </p:nvSpPr>
        <p:spPr bwMode="auto">
          <a:xfrm rot="21300000">
            <a:off x="5370513" y="49053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93" name="Oval 241"/>
          <p:cNvSpPr>
            <a:spLocks noChangeArrowheads="1"/>
          </p:cNvSpPr>
          <p:nvPr/>
        </p:nvSpPr>
        <p:spPr bwMode="auto">
          <a:xfrm rot="21300000">
            <a:off x="5521325" y="48926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94" name="Oval 242"/>
          <p:cNvSpPr>
            <a:spLocks noChangeArrowheads="1"/>
          </p:cNvSpPr>
          <p:nvPr/>
        </p:nvSpPr>
        <p:spPr bwMode="auto">
          <a:xfrm rot="21300000">
            <a:off x="5391150" y="49641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95" name="Oval 243"/>
          <p:cNvSpPr>
            <a:spLocks noChangeArrowheads="1"/>
          </p:cNvSpPr>
          <p:nvPr/>
        </p:nvSpPr>
        <p:spPr bwMode="auto">
          <a:xfrm rot="21300000">
            <a:off x="5545138" y="49514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96" name="Oval 244"/>
          <p:cNvSpPr>
            <a:spLocks noChangeArrowheads="1"/>
          </p:cNvSpPr>
          <p:nvPr/>
        </p:nvSpPr>
        <p:spPr bwMode="auto">
          <a:xfrm rot="21300000">
            <a:off x="5168900" y="48672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97" name="Oval 245"/>
          <p:cNvSpPr>
            <a:spLocks noChangeArrowheads="1"/>
          </p:cNvSpPr>
          <p:nvPr/>
        </p:nvSpPr>
        <p:spPr bwMode="auto">
          <a:xfrm rot="21300000">
            <a:off x="5321300" y="48561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98" name="Oval 246"/>
          <p:cNvSpPr>
            <a:spLocks noChangeArrowheads="1"/>
          </p:cNvSpPr>
          <p:nvPr/>
        </p:nvSpPr>
        <p:spPr bwMode="auto">
          <a:xfrm rot="21300000">
            <a:off x="5468938" y="51133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799" name="Oval 247"/>
          <p:cNvSpPr>
            <a:spLocks noChangeArrowheads="1"/>
          </p:cNvSpPr>
          <p:nvPr/>
        </p:nvSpPr>
        <p:spPr bwMode="auto">
          <a:xfrm rot="21300000">
            <a:off x="5562600" y="49418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00" name="Oval 248"/>
          <p:cNvSpPr>
            <a:spLocks noChangeArrowheads="1"/>
          </p:cNvSpPr>
          <p:nvPr/>
        </p:nvSpPr>
        <p:spPr bwMode="auto">
          <a:xfrm rot="21300000">
            <a:off x="5561013" y="52498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01" name="Oval 249"/>
          <p:cNvSpPr>
            <a:spLocks noChangeArrowheads="1"/>
          </p:cNvSpPr>
          <p:nvPr/>
        </p:nvSpPr>
        <p:spPr bwMode="auto">
          <a:xfrm rot="21300000">
            <a:off x="5713413" y="52387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02" name="Oval 250"/>
          <p:cNvSpPr>
            <a:spLocks noChangeArrowheads="1"/>
          </p:cNvSpPr>
          <p:nvPr/>
        </p:nvSpPr>
        <p:spPr bwMode="auto">
          <a:xfrm rot="21300000">
            <a:off x="5219700" y="45529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03" name="Oval 251"/>
          <p:cNvSpPr>
            <a:spLocks noChangeArrowheads="1"/>
          </p:cNvSpPr>
          <p:nvPr/>
        </p:nvSpPr>
        <p:spPr bwMode="auto">
          <a:xfrm rot="21300000">
            <a:off x="5370513" y="45402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04" name="Oval 252"/>
          <p:cNvSpPr>
            <a:spLocks noChangeArrowheads="1"/>
          </p:cNvSpPr>
          <p:nvPr/>
        </p:nvSpPr>
        <p:spPr bwMode="auto">
          <a:xfrm rot="21300000">
            <a:off x="5240338" y="46116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05" name="Oval 253"/>
          <p:cNvSpPr>
            <a:spLocks noChangeArrowheads="1"/>
          </p:cNvSpPr>
          <p:nvPr/>
        </p:nvSpPr>
        <p:spPr bwMode="auto">
          <a:xfrm rot="21300000">
            <a:off x="5392738" y="45989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06" name="Oval 254"/>
          <p:cNvSpPr>
            <a:spLocks noChangeArrowheads="1"/>
          </p:cNvSpPr>
          <p:nvPr/>
        </p:nvSpPr>
        <p:spPr bwMode="auto">
          <a:xfrm rot="21300000">
            <a:off x="5018088" y="45148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07" name="Oval 255"/>
          <p:cNvSpPr>
            <a:spLocks noChangeArrowheads="1"/>
          </p:cNvSpPr>
          <p:nvPr/>
        </p:nvSpPr>
        <p:spPr bwMode="auto">
          <a:xfrm rot="21300000">
            <a:off x="5170488" y="45021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08" name="Oval 256"/>
          <p:cNvSpPr>
            <a:spLocks noChangeArrowheads="1"/>
          </p:cNvSpPr>
          <p:nvPr/>
        </p:nvSpPr>
        <p:spPr bwMode="auto">
          <a:xfrm rot="21300000">
            <a:off x="5318125" y="47609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09" name="Oval 257"/>
          <p:cNvSpPr>
            <a:spLocks noChangeArrowheads="1"/>
          </p:cNvSpPr>
          <p:nvPr/>
        </p:nvSpPr>
        <p:spPr bwMode="auto">
          <a:xfrm rot="21300000">
            <a:off x="5410200" y="45894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10" name="Oval 258"/>
          <p:cNvSpPr>
            <a:spLocks noChangeArrowheads="1"/>
          </p:cNvSpPr>
          <p:nvPr/>
        </p:nvSpPr>
        <p:spPr bwMode="auto">
          <a:xfrm rot="21300000">
            <a:off x="4776788" y="4140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11" name="Oval 259"/>
          <p:cNvSpPr>
            <a:spLocks noChangeArrowheads="1"/>
          </p:cNvSpPr>
          <p:nvPr/>
        </p:nvSpPr>
        <p:spPr bwMode="auto">
          <a:xfrm rot="21300000">
            <a:off x="4927600" y="41290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12" name="Oval 260"/>
          <p:cNvSpPr>
            <a:spLocks noChangeArrowheads="1"/>
          </p:cNvSpPr>
          <p:nvPr/>
        </p:nvSpPr>
        <p:spPr bwMode="auto">
          <a:xfrm rot="21300000">
            <a:off x="4799013" y="41989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13" name="Oval 261"/>
          <p:cNvSpPr>
            <a:spLocks noChangeArrowheads="1"/>
          </p:cNvSpPr>
          <p:nvPr/>
        </p:nvSpPr>
        <p:spPr bwMode="auto">
          <a:xfrm rot="21300000">
            <a:off x="4951413" y="41878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14" name="Oval 262"/>
          <p:cNvSpPr>
            <a:spLocks noChangeArrowheads="1"/>
          </p:cNvSpPr>
          <p:nvPr/>
        </p:nvSpPr>
        <p:spPr bwMode="auto">
          <a:xfrm rot="21300000">
            <a:off x="4575175" y="41036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15" name="Oval 263"/>
          <p:cNvSpPr>
            <a:spLocks noChangeArrowheads="1"/>
          </p:cNvSpPr>
          <p:nvPr/>
        </p:nvSpPr>
        <p:spPr bwMode="auto">
          <a:xfrm rot="21300000">
            <a:off x="4727575" y="40909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16" name="Oval 264"/>
          <p:cNvSpPr>
            <a:spLocks noChangeArrowheads="1"/>
          </p:cNvSpPr>
          <p:nvPr/>
        </p:nvSpPr>
        <p:spPr bwMode="auto">
          <a:xfrm rot="21300000">
            <a:off x="5256213" y="49530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17" name="Oval 265"/>
          <p:cNvSpPr>
            <a:spLocks noChangeArrowheads="1"/>
          </p:cNvSpPr>
          <p:nvPr/>
        </p:nvSpPr>
        <p:spPr bwMode="auto">
          <a:xfrm rot="21300000">
            <a:off x="4968875" y="4178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18" name="Oval 266"/>
          <p:cNvSpPr>
            <a:spLocks noChangeArrowheads="1"/>
          </p:cNvSpPr>
          <p:nvPr/>
        </p:nvSpPr>
        <p:spPr bwMode="auto">
          <a:xfrm rot="21300000">
            <a:off x="5103813" y="35147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19" name="Oval 267"/>
          <p:cNvSpPr>
            <a:spLocks noChangeArrowheads="1"/>
          </p:cNvSpPr>
          <p:nvPr/>
        </p:nvSpPr>
        <p:spPr bwMode="auto">
          <a:xfrm rot="21300000">
            <a:off x="5254625" y="35036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20" name="Oval 268"/>
          <p:cNvSpPr>
            <a:spLocks noChangeArrowheads="1"/>
          </p:cNvSpPr>
          <p:nvPr/>
        </p:nvSpPr>
        <p:spPr bwMode="auto">
          <a:xfrm rot="21300000">
            <a:off x="5548313" y="3517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21" name="Oval 269"/>
          <p:cNvSpPr>
            <a:spLocks noChangeArrowheads="1"/>
          </p:cNvSpPr>
          <p:nvPr/>
        </p:nvSpPr>
        <p:spPr bwMode="auto">
          <a:xfrm rot="21300000">
            <a:off x="5699125" y="3505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22" name="Oval 270"/>
          <p:cNvSpPr>
            <a:spLocks noChangeArrowheads="1"/>
          </p:cNvSpPr>
          <p:nvPr/>
        </p:nvSpPr>
        <p:spPr bwMode="auto">
          <a:xfrm rot="21300000">
            <a:off x="5346700" y="3479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23" name="Oval 271"/>
          <p:cNvSpPr>
            <a:spLocks noChangeArrowheads="1"/>
          </p:cNvSpPr>
          <p:nvPr/>
        </p:nvSpPr>
        <p:spPr bwMode="auto">
          <a:xfrm rot="21300000">
            <a:off x="5499100" y="34671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24" name="Oval 272"/>
          <p:cNvSpPr>
            <a:spLocks noChangeArrowheads="1"/>
          </p:cNvSpPr>
          <p:nvPr/>
        </p:nvSpPr>
        <p:spPr bwMode="auto">
          <a:xfrm rot="21300000">
            <a:off x="5105400" y="31051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25" name="Oval 273"/>
          <p:cNvSpPr>
            <a:spLocks noChangeArrowheads="1"/>
          </p:cNvSpPr>
          <p:nvPr/>
        </p:nvSpPr>
        <p:spPr bwMode="auto">
          <a:xfrm rot="21300000">
            <a:off x="5256213" y="30940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26" name="Oval 274"/>
          <p:cNvSpPr>
            <a:spLocks noChangeArrowheads="1"/>
          </p:cNvSpPr>
          <p:nvPr/>
        </p:nvSpPr>
        <p:spPr bwMode="auto">
          <a:xfrm rot="21300000">
            <a:off x="5127625" y="31638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27" name="Oval 275"/>
          <p:cNvSpPr>
            <a:spLocks noChangeArrowheads="1"/>
          </p:cNvSpPr>
          <p:nvPr/>
        </p:nvSpPr>
        <p:spPr bwMode="auto">
          <a:xfrm rot="21300000">
            <a:off x="5280025" y="3152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28" name="Oval 276"/>
          <p:cNvSpPr>
            <a:spLocks noChangeArrowheads="1"/>
          </p:cNvSpPr>
          <p:nvPr/>
        </p:nvSpPr>
        <p:spPr bwMode="auto">
          <a:xfrm rot="21300000">
            <a:off x="5203825" y="3314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29" name="Oval 277"/>
          <p:cNvSpPr>
            <a:spLocks noChangeArrowheads="1"/>
          </p:cNvSpPr>
          <p:nvPr/>
        </p:nvSpPr>
        <p:spPr bwMode="auto">
          <a:xfrm rot="21300000">
            <a:off x="5297488" y="31432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30" name="Oval 278"/>
          <p:cNvSpPr>
            <a:spLocks noChangeArrowheads="1"/>
          </p:cNvSpPr>
          <p:nvPr/>
        </p:nvSpPr>
        <p:spPr bwMode="auto">
          <a:xfrm rot="21300000">
            <a:off x="5430838" y="34083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31" name="Oval 279"/>
          <p:cNvSpPr>
            <a:spLocks noChangeArrowheads="1"/>
          </p:cNvSpPr>
          <p:nvPr/>
        </p:nvSpPr>
        <p:spPr bwMode="auto">
          <a:xfrm rot="21300000">
            <a:off x="5583238" y="33940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32" name="Oval 280"/>
          <p:cNvSpPr>
            <a:spLocks noChangeArrowheads="1"/>
          </p:cNvSpPr>
          <p:nvPr/>
        </p:nvSpPr>
        <p:spPr bwMode="auto">
          <a:xfrm rot="21300000">
            <a:off x="5357813" y="32972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33" name="Oval 281"/>
          <p:cNvSpPr>
            <a:spLocks noChangeArrowheads="1"/>
          </p:cNvSpPr>
          <p:nvPr/>
        </p:nvSpPr>
        <p:spPr bwMode="auto">
          <a:xfrm rot="21300000">
            <a:off x="5453063" y="30797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34" name="Oval 282"/>
          <p:cNvSpPr>
            <a:spLocks noChangeArrowheads="1"/>
          </p:cNvSpPr>
          <p:nvPr/>
        </p:nvSpPr>
        <p:spPr bwMode="auto">
          <a:xfrm rot="21300000">
            <a:off x="5600700" y="33845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35" name="Oval 283"/>
          <p:cNvSpPr>
            <a:spLocks noChangeArrowheads="1"/>
          </p:cNvSpPr>
          <p:nvPr/>
        </p:nvSpPr>
        <p:spPr bwMode="auto">
          <a:xfrm rot="21300000">
            <a:off x="5751513" y="33734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36" name="Oval 284"/>
          <p:cNvSpPr>
            <a:spLocks noChangeArrowheads="1"/>
          </p:cNvSpPr>
          <p:nvPr/>
        </p:nvSpPr>
        <p:spPr bwMode="auto">
          <a:xfrm rot="21300000">
            <a:off x="5357813" y="3263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37" name="Oval 285"/>
          <p:cNvSpPr>
            <a:spLocks noChangeArrowheads="1"/>
          </p:cNvSpPr>
          <p:nvPr/>
        </p:nvSpPr>
        <p:spPr bwMode="auto">
          <a:xfrm rot="21300000">
            <a:off x="5383213" y="33575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38" name="Oval 286"/>
          <p:cNvSpPr>
            <a:spLocks noChangeArrowheads="1"/>
          </p:cNvSpPr>
          <p:nvPr/>
        </p:nvSpPr>
        <p:spPr bwMode="auto">
          <a:xfrm rot="21300000">
            <a:off x="5476875" y="35194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39" name="Oval 287"/>
          <p:cNvSpPr>
            <a:spLocks noChangeArrowheads="1"/>
          </p:cNvSpPr>
          <p:nvPr/>
        </p:nvSpPr>
        <p:spPr bwMode="auto">
          <a:xfrm rot="21300000">
            <a:off x="5411788" y="34210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40" name="Oval 288"/>
          <p:cNvSpPr>
            <a:spLocks noChangeArrowheads="1"/>
          </p:cNvSpPr>
          <p:nvPr/>
        </p:nvSpPr>
        <p:spPr bwMode="auto">
          <a:xfrm rot="21300000">
            <a:off x="5676900" y="32019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41" name="Oval 289"/>
          <p:cNvSpPr>
            <a:spLocks noChangeArrowheads="1"/>
          </p:cNvSpPr>
          <p:nvPr/>
        </p:nvSpPr>
        <p:spPr bwMode="auto">
          <a:xfrm rot="21300000">
            <a:off x="5827713" y="31908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42" name="Oval 290"/>
          <p:cNvSpPr>
            <a:spLocks noChangeArrowheads="1"/>
          </p:cNvSpPr>
          <p:nvPr/>
        </p:nvSpPr>
        <p:spPr bwMode="auto">
          <a:xfrm rot="21300000">
            <a:off x="5697538" y="32607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43" name="Oval 291"/>
          <p:cNvSpPr>
            <a:spLocks noChangeArrowheads="1"/>
          </p:cNvSpPr>
          <p:nvPr/>
        </p:nvSpPr>
        <p:spPr bwMode="auto">
          <a:xfrm rot="21300000">
            <a:off x="5849938" y="32496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44" name="Oval 292"/>
          <p:cNvSpPr>
            <a:spLocks noChangeArrowheads="1"/>
          </p:cNvSpPr>
          <p:nvPr/>
        </p:nvSpPr>
        <p:spPr bwMode="auto">
          <a:xfrm rot="21300000">
            <a:off x="5475288" y="31654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45" name="Oval 293"/>
          <p:cNvSpPr>
            <a:spLocks noChangeArrowheads="1"/>
          </p:cNvSpPr>
          <p:nvPr/>
        </p:nvSpPr>
        <p:spPr bwMode="auto">
          <a:xfrm rot="21300000">
            <a:off x="5627688" y="3152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46" name="Oval 294"/>
          <p:cNvSpPr>
            <a:spLocks noChangeArrowheads="1"/>
          </p:cNvSpPr>
          <p:nvPr/>
        </p:nvSpPr>
        <p:spPr bwMode="auto">
          <a:xfrm rot="21300000">
            <a:off x="5775325" y="3411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47" name="Oval 295"/>
          <p:cNvSpPr>
            <a:spLocks noChangeArrowheads="1"/>
          </p:cNvSpPr>
          <p:nvPr/>
        </p:nvSpPr>
        <p:spPr bwMode="auto">
          <a:xfrm rot="21300000">
            <a:off x="5867400" y="32400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48" name="Oval 296"/>
          <p:cNvSpPr>
            <a:spLocks noChangeArrowheads="1"/>
          </p:cNvSpPr>
          <p:nvPr/>
        </p:nvSpPr>
        <p:spPr bwMode="auto">
          <a:xfrm rot="21300000">
            <a:off x="5919788" y="31670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49" name="Oval 297"/>
          <p:cNvSpPr>
            <a:spLocks noChangeArrowheads="1"/>
          </p:cNvSpPr>
          <p:nvPr/>
        </p:nvSpPr>
        <p:spPr bwMode="auto">
          <a:xfrm rot="21300000">
            <a:off x="5508625" y="3021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50" name="Oval 298"/>
          <p:cNvSpPr>
            <a:spLocks noChangeArrowheads="1"/>
          </p:cNvSpPr>
          <p:nvPr/>
        </p:nvSpPr>
        <p:spPr bwMode="auto">
          <a:xfrm rot="21300000">
            <a:off x="5659438" y="3009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51" name="Oval 299"/>
          <p:cNvSpPr>
            <a:spLocks noChangeArrowheads="1"/>
          </p:cNvSpPr>
          <p:nvPr/>
        </p:nvSpPr>
        <p:spPr bwMode="auto">
          <a:xfrm rot="21300000">
            <a:off x="5530850" y="30797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52" name="Oval 300"/>
          <p:cNvSpPr>
            <a:spLocks noChangeArrowheads="1"/>
          </p:cNvSpPr>
          <p:nvPr/>
        </p:nvSpPr>
        <p:spPr bwMode="auto">
          <a:xfrm rot="21300000">
            <a:off x="5683250" y="30686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53" name="Oval 301"/>
          <p:cNvSpPr>
            <a:spLocks noChangeArrowheads="1"/>
          </p:cNvSpPr>
          <p:nvPr/>
        </p:nvSpPr>
        <p:spPr bwMode="auto">
          <a:xfrm rot="21300000">
            <a:off x="5307013" y="2984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54" name="Oval 302"/>
          <p:cNvSpPr>
            <a:spLocks noChangeArrowheads="1"/>
          </p:cNvSpPr>
          <p:nvPr/>
        </p:nvSpPr>
        <p:spPr bwMode="auto">
          <a:xfrm rot="21300000">
            <a:off x="5459413" y="2971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55" name="Oval 303"/>
          <p:cNvSpPr>
            <a:spLocks noChangeArrowheads="1"/>
          </p:cNvSpPr>
          <p:nvPr/>
        </p:nvSpPr>
        <p:spPr bwMode="auto">
          <a:xfrm rot="21300000">
            <a:off x="5607050" y="32305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56" name="Oval 304"/>
          <p:cNvSpPr>
            <a:spLocks noChangeArrowheads="1"/>
          </p:cNvSpPr>
          <p:nvPr/>
        </p:nvSpPr>
        <p:spPr bwMode="auto">
          <a:xfrm rot="21300000">
            <a:off x="5700713" y="30591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57" name="Oval 305"/>
          <p:cNvSpPr>
            <a:spLocks noChangeArrowheads="1"/>
          </p:cNvSpPr>
          <p:nvPr/>
        </p:nvSpPr>
        <p:spPr bwMode="auto">
          <a:xfrm rot="21300000">
            <a:off x="5891213" y="35925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58" name="Oval 306"/>
          <p:cNvSpPr>
            <a:spLocks noChangeArrowheads="1"/>
          </p:cNvSpPr>
          <p:nvPr/>
        </p:nvSpPr>
        <p:spPr bwMode="auto">
          <a:xfrm rot="21300000">
            <a:off x="6043613" y="35798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59" name="Oval 307"/>
          <p:cNvSpPr>
            <a:spLocks noChangeArrowheads="1"/>
          </p:cNvSpPr>
          <p:nvPr/>
        </p:nvSpPr>
        <p:spPr bwMode="auto">
          <a:xfrm rot="21300000">
            <a:off x="5776913" y="3479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60" name="Oval 308"/>
          <p:cNvSpPr>
            <a:spLocks noChangeArrowheads="1"/>
          </p:cNvSpPr>
          <p:nvPr/>
        </p:nvSpPr>
        <p:spPr bwMode="auto">
          <a:xfrm rot="21300000">
            <a:off x="6096000" y="36814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61" name="Oval 309"/>
          <p:cNvSpPr>
            <a:spLocks noChangeArrowheads="1"/>
          </p:cNvSpPr>
          <p:nvPr/>
        </p:nvSpPr>
        <p:spPr bwMode="auto">
          <a:xfrm rot="21300000">
            <a:off x="5908675" y="3327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62" name="Oval 310"/>
          <p:cNvSpPr>
            <a:spLocks noChangeArrowheads="1"/>
          </p:cNvSpPr>
          <p:nvPr/>
        </p:nvSpPr>
        <p:spPr bwMode="auto">
          <a:xfrm rot="21300000">
            <a:off x="6062663" y="35687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63" name="Oval 311"/>
          <p:cNvSpPr>
            <a:spLocks noChangeArrowheads="1"/>
          </p:cNvSpPr>
          <p:nvPr/>
        </p:nvSpPr>
        <p:spPr bwMode="auto">
          <a:xfrm rot="21300000">
            <a:off x="6302375" y="3660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64" name="Oval 312"/>
          <p:cNvSpPr>
            <a:spLocks noChangeArrowheads="1"/>
          </p:cNvSpPr>
          <p:nvPr/>
        </p:nvSpPr>
        <p:spPr bwMode="auto">
          <a:xfrm rot="21300000">
            <a:off x="5799138" y="3538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65" name="Oval 313"/>
          <p:cNvSpPr>
            <a:spLocks noChangeArrowheads="1"/>
          </p:cNvSpPr>
          <p:nvPr/>
        </p:nvSpPr>
        <p:spPr bwMode="auto">
          <a:xfrm rot="21300000">
            <a:off x="6477000" y="3733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66" name="Oval 314"/>
          <p:cNvSpPr>
            <a:spLocks noChangeArrowheads="1"/>
          </p:cNvSpPr>
          <p:nvPr/>
        </p:nvSpPr>
        <p:spPr bwMode="auto">
          <a:xfrm rot="21300000">
            <a:off x="6389688" y="35512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67" name="Oval 315"/>
          <p:cNvSpPr>
            <a:spLocks noChangeArrowheads="1"/>
          </p:cNvSpPr>
          <p:nvPr/>
        </p:nvSpPr>
        <p:spPr bwMode="auto">
          <a:xfrm rot="21300000">
            <a:off x="6540500" y="35401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68" name="Oval 316"/>
          <p:cNvSpPr>
            <a:spLocks noChangeArrowheads="1"/>
          </p:cNvSpPr>
          <p:nvPr/>
        </p:nvSpPr>
        <p:spPr bwMode="auto">
          <a:xfrm rot="21300000">
            <a:off x="6411913" y="36099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69" name="Oval 317"/>
          <p:cNvSpPr>
            <a:spLocks noChangeArrowheads="1"/>
          </p:cNvSpPr>
          <p:nvPr/>
        </p:nvSpPr>
        <p:spPr bwMode="auto">
          <a:xfrm rot="21300000">
            <a:off x="6564313" y="35988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70" name="Oval 318"/>
          <p:cNvSpPr>
            <a:spLocks noChangeArrowheads="1"/>
          </p:cNvSpPr>
          <p:nvPr/>
        </p:nvSpPr>
        <p:spPr bwMode="auto">
          <a:xfrm rot="21300000">
            <a:off x="6188075" y="35147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71" name="Oval 319"/>
          <p:cNvSpPr>
            <a:spLocks noChangeArrowheads="1"/>
          </p:cNvSpPr>
          <p:nvPr/>
        </p:nvSpPr>
        <p:spPr bwMode="auto">
          <a:xfrm rot="21300000">
            <a:off x="6340475" y="35020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72" name="Oval 320"/>
          <p:cNvSpPr>
            <a:spLocks noChangeArrowheads="1"/>
          </p:cNvSpPr>
          <p:nvPr/>
        </p:nvSpPr>
        <p:spPr bwMode="auto">
          <a:xfrm rot="21300000">
            <a:off x="6626225" y="35829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73" name="Oval 321"/>
          <p:cNvSpPr>
            <a:spLocks noChangeArrowheads="1"/>
          </p:cNvSpPr>
          <p:nvPr/>
        </p:nvSpPr>
        <p:spPr bwMode="auto">
          <a:xfrm rot="21300000">
            <a:off x="6581775" y="35893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74" name="Oval 322"/>
          <p:cNvSpPr>
            <a:spLocks noChangeArrowheads="1"/>
          </p:cNvSpPr>
          <p:nvPr/>
        </p:nvSpPr>
        <p:spPr bwMode="auto">
          <a:xfrm rot="21300000">
            <a:off x="5903913" y="31035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75" name="Oval 323"/>
          <p:cNvSpPr>
            <a:spLocks noChangeArrowheads="1"/>
          </p:cNvSpPr>
          <p:nvPr/>
        </p:nvSpPr>
        <p:spPr bwMode="auto">
          <a:xfrm rot="21300000">
            <a:off x="5775325" y="31750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76" name="Oval 324"/>
          <p:cNvSpPr>
            <a:spLocks noChangeArrowheads="1"/>
          </p:cNvSpPr>
          <p:nvPr/>
        </p:nvSpPr>
        <p:spPr bwMode="auto">
          <a:xfrm rot="21300000">
            <a:off x="5927725" y="3162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77" name="Oval 325"/>
          <p:cNvSpPr>
            <a:spLocks noChangeArrowheads="1"/>
          </p:cNvSpPr>
          <p:nvPr/>
        </p:nvSpPr>
        <p:spPr bwMode="auto">
          <a:xfrm rot="21300000">
            <a:off x="5853113" y="33242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78" name="Oval 326"/>
          <p:cNvSpPr>
            <a:spLocks noChangeArrowheads="1"/>
          </p:cNvSpPr>
          <p:nvPr/>
        </p:nvSpPr>
        <p:spPr bwMode="auto">
          <a:xfrm rot="21300000">
            <a:off x="5945188" y="3152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79" name="Oval 327"/>
          <p:cNvSpPr>
            <a:spLocks noChangeArrowheads="1"/>
          </p:cNvSpPr>
          <p:nvPr/>
        </p:nvSpPr>
        <p:spPr bwMode="auto">
          <a:xfrm rot="21300000">
            <a:off x="6853238" y="36766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80" name="Oval 328"/>
          <p:cNvSpPr>
            <a:spLocks noChangeArrowheads="1"/>
          </p:cNvSpPr>
          <p:nvPr/>
        </p:nvSpPr>
        <p:spPr bwMode="auto">
          <a:xfrm rot="21300000">
            <a:off x="6780213" y="3565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81" name="Oval 329"/>
          <p:cNvSpPr>
            <a:spLocks noChangeArrowheads="1"/>
          </p:cNvSpPr>
          <p:nvPr/>
        </p:nvSpPr>
        <p:spPr bwMode="auto">
          <a:xfrm rot="21300000">
            <a:off x="6642100" y="37099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82" name="Oval 330"/>
          <p:cNvSpPr>
            <a:spLocks noChangeArrowheads="1"/>
          </p:cNvSpPr>
          <p:nvPr/>
        </p:nvSpPr>
        <p:spPr bwMode="auto">
          <a:xfrm rot="21300000">
            <a:off x="6805613" y="36258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83" name="Oval 331"/>
          <p:cNvSpPr>
            <a:spLocks noChangeArrowheads="1"/>
          </p:cNvSpPr>
          <p:nvPr/>
        </p:nvSpPr>
        <p:spPr bwMode="auto">
          <a:xfrm rot="21300000">
            <a:off x="6834188" y="36893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84" name="Oval 332"/>
          <p:cNvSpPr>
            <a:spLocks noChangeArrowheads="1"/>
          </p:cNvSpPr>
          <p:nvPr/>
        </p:nvSpPr>
        <p:spPr bwMode="auto">
          <a:xfrm rot="21300000">
            <a:off x="6591300" y="34305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85" name="Oval 333"/>
          <p:cNvSpPr>
            <a:spLocks noChangeArrowheads="1"/>
          </p:cNvSpPr>
          <p:nvPr/>
        </p:nvSpPr>
        <p:spPr bwMode="auto">
          <a:xfrm rot="21300000">
            <a:off x="6132513" y="34782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86" name="Oval 334"/>
          <p:cNvSpPr>
            <a:spLocks noChangeArrowheads="1"/>
          </p:cNvSpPr>
          <p:nvPr/>
        </p:nvSpPr>
        <p:spPr bwMode="auto">
          <a:xfrm rot="21300000">
            <a:off x="6283325" y="34671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87" name="Oval 335"/>
          <p:cNvSpPr>
            <a:spLocks noChangeArrowheads="1"/>
          </p:cNvSpPr>
          <p:nvPr/>
        </p:nvSpPr>
        <p:spPr bwMode="auto">
          <a:xfrm rot="21300000">
            <a:off x="6438900" y="36591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88" name="Oval 336"/>
          <p:cNvSpPr>
            <a:spLocks noChangeArrowheads="1"/>
          </p:cNvSpPr>
          <p:nvPr/>
        </p:nvSpPr>
        <p:spPr bwMode="auto">
          <a:xfrm rot="21300000">
            <a:off x="6589713" y="36464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89" name="Oval 337"/>
          <p:cNvSpPr>
            <a:spLocks noChangeArrowheads="1"/>
          </p:cNvSpPr>
          <p:nvPr/>
        </p:nvSpPr>
        <p:spPr bwMode="auto">
          <a:xfrm rot="21300000">
            <a:off x="6237288" y="36210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90" name="Oval 338"/>
          <p:cNvSpPr>
            <a:spLocks noChangeArrowheads="1"/>
          </p:cNvSpPr>
          <p:nvPr/>
        </p:nvSpPr>
        <p:spPr bwMode="auto">
          <a:xfrm rot="21300000">
            <a:off x="6389688" y="36083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91" name="Oval 339"/>
          <p:cNvSpPr>
            <a:spLocks noChangeArrowheads="1"/>
          </p:cNvSpPr>
          <p:nvPr/>
        </p:nvSpPr>
        <p:spPr bwMode="auto">
          <a:xfrm rot="21300000">
            <a:off x="6134100" y="30686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92" name="Oval 340"/>
          <p:cNvSpPr>
            <a:spLocks noChangeArrowheads="1"/>
          </p:cNvSpPr>
          <p:nvPr/>
        </p:nvSpPr>
        <p:spPr bwMode="auto">
          <a:xfrm rot="21300000">
            <a:off x="6284913" y="3057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93" name="Oval 341"/>
          <p:cNvSpPr>
            <a:spLocks noChangeArrowheads="1"/>
          </p:cNvSpPr>
          <p:nvPr/>
        </p:nvSpPr>
        <p:spPr bwMode="auto">
          <a:xfrm rot="21300000">
            <a:off x="6156325" y="31273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94" name="Oval 342"/>
          <p:cNvSpPr>
            <a:spLocks noChangeArrowheads="1"/>
          </p:cNvSpPr>
          <p:nvPr/>
        </p:nvSpPr>
        <p:spPr bwMode="auto">
          <a:xfrm rot="21300000">
            <a:off x="6170613" y="32940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95" name="Oval 343"/>
          <p:cNvSpPr>
            <a:spLocks noChangeArrowheads="1"/>
          </p:cNvSpPr>
          <p:nvPr/>
        </p:nvSpPr>
        <p:spPr bwMode="auto">
          <a:xfrm rot="21300000">
            <a:off x="6232525" y="32781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96" name="Oval 344"/>
          <p:cNvSpPr>
            <a:spLocks noChangeArrowheads="1"/>
          </p:cNvSpPr>
          <p:nvPr/>
        </p:nvSpPr>
        <p:spPr bwMode="auto">
          <a:xfrm rot="21300000">
            <a:off x="6188075" y="3284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97" name="Oval 345"/>
          <p:cNvSpPr>
            <a:spLocks noChangeArrowheads="1"/>
          </p:cNvSpPr>
          <p:nvPr/>
        </p:nvSpPr>
        <p:spPr bwMode="auto">
          <a:xfrm rot="21300000">
            <a:off x="6321425" y="35496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98" name="Oval 346"/>
          <p:cNvSpPr>
            <a:spLocks noChangeArrowheads="1"/>
          </p:cNvSpPr>
          <p:nvPr/>
        </p:nvSpPr>
        <p:spPr bwMode="auto">
          <a:xfrm rot="21300000">
            <a:off x="6473825" y="35353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899" name="Oval 347"/>
          <p:cNvSpPr>
            <a:spLocks noChangeArrowheads="1"/>
          </p:cNvSpPr>
          <p:nvPr/>
        </p:nvSpPr>
        <p:spPr bwMode="auto">
          <a:xfrm rot="21300000">
            <a:off x="6248400" y="3438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00" name="Oval 348"/>
          <p:cNvSpPr>
            <a:spLocks noChangeArrowheads="1"/>
          </p:cNvSpPr>
          <p:nvPr/>
        </p:nvSpPr>
        <p:spPr bwMode="auto">
          <a:xfrm rot="21300000">
            <a:off x="6343650" y="32210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01" name="Oval 349"/>
          <p:cNvSpPr>
            <a:spLocks noChangeArrowheads="1"/>
          </p:cNvSpPr>
          <p:nvPr/>
        </p:nvSpPr>
        <p:spPr bwMode="auto">
          <a:xfrm rot="21300000">
            <a:off x="6491288" y="35258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02" name="Oval 350"/>
          <p:cNvSpPr>
            <a:spLocks noChangeArrowheads="1"/>
          </p:cNvSpPr>
          <p:nvPr/>
        </p:nvSpPr>
        <p:spPr bwMode="auto">
          <a:xfrm rot="21300000">
            <a:off x="6642100" y="35147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03" name="Oval 351"/>
          <p:cNvSpPr>
            <a:spLocks noChangeArrowheads="1"/>
          </p:cNvSpPr>
          <p:nvPr/>
        </p:nvSpPr>
        <p:spPr bwMode="auto">
          <a:xfrm rot="21300000">
            <a:off x="6248400" y="34051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04" name="Oval 352"/>
          <p:cNvSpPr>
            <a:spLocks noChangeArrowheads="1"/>
          </p:cNvSpPr>
          <p:nvPr/>
        </p:nvSpPr>
        <p:spPr bwMode="auto">
          <a:xfrm rot="21300000">
            <a:off x="6273800" y="34988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05" name="Oval 353"/>
          <p:cNvSpPr>
            <a:spLocks noChangeArrowheads="1"/>
          </p:cNvSpPr>
          <p:nvPr/>
        </p:nvSpPr>
        <p:spPr bwMode="auto">
          <a:xfrm rot="21300000">
            <a:off x="6367463" y="3660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06" name="Oval 354"/>
          <p:cNvSpPr>
            <a:spLocks noChangeArrowheads="1"/>
          </p:cNvSpPr>
          <p:nvPr/>
        </p:nvSpPr>
        <p:spPr bwMode="auto">
          <a:xfrm rot="21300000">
            <a:off x="6302375" y="35623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07" name="Oval 355"/>
          <p:cNvSpPr>
            <a:spLocks noChangeArrowheads="1"/>
          </p:cNvSpPr>
          <p:nvPr/>
        </p:nvSpPr>
        <p:spPr bwMode="auto">
          <a:xfrm rot="21300000">
            <a:off x="6567488" y="33432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08" name="Oval 356"/>
          <p:cNvSpPr>
            <a:spLocks noChangeArrowheads="1"/>
          </p:cNvSpPr>
          <p:nvPr/>
        </p:nvSpPr>
        <p:spPr bwMode="auto">
          <a:xfrm rot="21300000">
            <a:off x="6718300" y="33321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09" name="Oval 357"/>
          <p:cNvSpPr>
            <a:spLocks noChangeArrowheads="1"/>
          </p:cNvSpPr>
          <p:nvPr/>
        </p:nvSpPr>
        <p:spPr bwMode="auto">
          <a:xfrm rot="21300000">
            <a:off x="6588125" y="34020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10" name="Oval 358"/>
          <p:cNvSpPr>
            <a:spLocks noChangeArrowheads="1"/>
          </p:cNvSpPr>
          <p:nvPr/>
        </p:nvSpPr>
        <p:spPr bwMode="auto">
          <a:xfrm rot="21300000">
            <a:off x="6365875" y="33067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11" name="Oval 359"/>
          <p:cNvSpPr>
            <a:spLocks noChangeArrowheads="1"/>
          </p:cNvSpPr>
          <p:nvPr/>
        </p:nvSpPr>
        <p:spPr bwMode="auto">
          <a:xfrm rot="21300000">
            <a:off x="6518275" y="32940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12" name="Oval 360"/>
          <p:cNvSpPr>
            <a:spLocks noChangeArrowheads="1"/>
          </p:cNvSpPr>
          <p:nvPr/>
        </p:nvSpPr>
        <p:spPr bwMode="auto">
          <a:xfrm rot="21300000">
            <a:off x="6665913" y="35528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13" name="Oval 361"/>
          <p:cNvSpPr>
            <a:spLocks noChangeArrowheads="1"/>
          </p:cNvSpPr>
          <p:nvPr/>
        </p:nvSpPr>
        <p:spPr bwMode="auto">
          <a:xfrm rot="21300000">
            <a:off x="6399213" y="3162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14" name="Oval 362"/>
          <p:cNvSpPr>
            <a:spLocks noChangeArrowheads="1"/>
          </p:cNvSpPr>
          <p:nvPr/>
        </p:nvSpPr>
        <p:spPr bwMode="auto">
          <a:xfrm rot="21300000">
            <a:off x="6550025" y="31511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15" name="Oval 363"/>
          <p:cNvSpPr>
            <a:spLocks noChangeArrowheads="1"/>
          </p:cNvSpPr>
          <p:nvPr/>
        </p:nvSpPr>
        <p:spPr bwMode="auto">
          <a:xfrm rot="21300000">
            <a:off x="6421438" y="32210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16" name="Oval 364"/>
          <p:cNvSpPr>
            <a:spLocks noChangeArrowheads="1"/>
          </p:cNvSpPr>
          <p:nvPr/>
        </p:nvSpPr>
        <p:spPr bwMode="auto">
          <a:xfrm rot="21300000">
            <a:off x="6573838" y="32099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17" name="Oval 365"/>
          <p:cNvSpPr>
            <a:spLocks noChangeArrowheads="1"/>
          </p:cNvSpPr>
          <p:nvPr/>
        </p:nvSpPr>
        <p:spPr bwMode="auto">
          <a:xfrm rot="21300000">
            <a:off x="6197600" y="3125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18" name="Oval 366"/>
          <p:cNvSpPr>
            <a:spLocks noChangeArrowheads="1"/>
          </p:cNvSpPr>
          <p:nvPr/>
        </p:nvSpPr>
        <p:spPr bwMode="auto">
          <a:xfrm rot="21300000">
            <a:off x="6350000" y="31130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19" name="Oval 367"/>
          <p:cNvSpPr>
            <a:spLocks noChangeArrowheads="1"/>
          </p:cNvSpPr>
          <p:nvPr/>
        </p:nvSpPr>
        <p:spPr bwMode="auto">
          <a:xfrm rot="21300000">
            <a:off x="6497638" y="33718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20" name="Oval 368"/>
          <p:cNvSpPr>
            <a:spLocks noChangeArrowheads="1"/>
          </p:cNvSpPr>
          <p:nvPr/>
        </p:nvSpPr>
        <p:spPr bwMode="auto">
          <a:xfrm rot="21300000">
            <a:off x="6591300" y="3200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21" name="Oval 369"/>
          <p:cNvSpPr>
            <a:spLocks noChangeArrowheads="1"/>
          </p:cNvSpPr>
          <p:nvPr/>
        </p:nvSpPr>
        <p:spPr bwMode="auto">
          <a:xfrm rot="21300000">
            <a:off x="6688138" y="42513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22" name="Oval 370"/>
          <p:cNvSpPr>
            <a:spLocks noChangeArrowheads="1"/>
          </p:cNvSpPr>
          <p:nvPr/>
        </p:nvSpPr>
        <p:spPr bwMode="auto">
          <a:xfrm rot="21300000">
            <a:off x="6699250" y="42275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23" name="Oval 371"/>
          <p:cNvSpPr>
            <a:spLocks noChangeArrowheads="1"/>
          </p:cNvSpPr>
          <p:nvPr/>
        </p:nvSpPr>
        <p:spPr bwMode="auto">
          <a:xfrm rot="21300000">
            <a:off x="6746875" y="44100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24" name="Oval 372"/>
          <p:cNvSpPr>
            <a:spLocks noChangeArrowheads="1"/>
          </p:cNvSpPr>
          <p:nvPr/>
        </p:nvSpPr>
        <p:spPr bwMode="auto">
          <a:xfrm rot="21300000">
            <a:off x="6700838" y="41656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25" name="Oval 373"/>
          <p:cNvSpPr>
            <a:spLocks noChangeArrowheads="1"/>
          </p:cNvSpPr>
          <p:nvPr/>
        </p:nvSpPr>
        <p:spPr bwMode="auto">
          <a:xfrm rot="21300000">
            <a:off x="6280150" y="4127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26" name="Oval 374"/>
          <p:cNvSpPr>
            <a:spLocks noChangeArrowheads="1"/>
          </p:cNvSpPr>
          <p:nvPr/>
        </p:nvSpPr>
        <p:spPr bwMode="auto">
          <a:xfrm rot="21300000">
            <a:off x="6432550" y="41148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27" name="Oval 375"/>
          <p:cNvSpPr>
            <a:spLocks noChangeArrowheads="1"/>
          </p:cNvSpPr>
          <p:nvPr/>
        </p:nvSpPr>
        <p:spPr bwMode="auto">
          <a:xfrm rot="21300000">
            <a:off x="6611938" y="4405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28" name="Oval 376"/>
          <p:cNvSpPr>
            <a:spLocks noChangeArrowheads="1"/>
          </p:cNvSpPr>
          <p:nvPr/>
        </p:nvSpPr>
        <p:spPr bwMode="auto">
          <a:xfrm rot="21300000">
            <a:off x="6764338" y="43910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29" name="Oval 377"/>
          <p:cNvSpPr>
            <a:spLocks noChangeArrowheads="1"/>
          </p:cNvSpPr>
          <p:nvPr/>
        </p:nvSpPr>
        <p:spPr bwMode="auto">
          <a:xfrm rot="21300000">
            <a:off x="6357938" y="42767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30" name="Oval 378"/>
          <p:cNvSpPr>
            <a:spLocks noChangeArrowheads="1"/>
          </p:cNvSpPr>
          <p:nvPr/>
        </p:nvSpPr>
        <p:spPr bwMode="auto">
          <a:xfrm rot="21300000">
            <a:off x="6510338" y="42656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31" name="Oval 379"/>
          <p:cNvSpPr>
            <a:spLocks noChangeArrowheads="1"/>
          </p:cNvSpPr>
          <p:nvPr/>
        </p:nvSpPr>
        <p:spPr bwMode="auto">
          <a:xfrm rot="21300000">
            <a:off x="6689725" y="4554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32" name="Oval 380"/>
          <p:cNvSpPr>
            <a:spLocks noChangeArrowheads="1"/>
          </p:cNvSpPr>
          <p:nvPr/>
        </p:nvSpPr>
        <p:spPr bwMode="auto">
          <a:xfrm rot="21300000">
            <a:off x="6729413" y="46164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33" name="Oval 381"/>
          <p:cNvSpPr>
            <a:spLocks noChangeArrowheads="1"/>
          </p:cNvSpPr>
          <p:nvPr/>
        </p:nvSpPr>
        <p:spPr bwMode="auto">
          <a:xfrm rot="21300000">
            <a:off x="6780213" y="4381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34" name="Oval 382"/>
          <p:cNvSpPr>
            <a:spLocks noChangeArrowheads="1"/>
          </p:cNvSpPr>
          <p:nvPr/>
        </p:nvSpPr>
        <p:spPr bwMode="auto">
          <a:xfrm rot="21300000">
            <a:off x="5873750" y="42338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35" name="Oval 383"/>
          <p:cNvSpPr>
            <a:spLocks noChangeArrowheads="1"/>
          </p:cNvSpPr>
          <p:nvPr/>
        </p:nvSpPr>
        <p:spPr bwMode="auto">
          <a:xfrm rot="21300000">
            <a:off x="6024563" y="42211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36" name="Oval 384"/>
          <p:cNvSpPr>
            <a:spLocks noChangeArrowheads="1"/>
          </p:cNvSpPr>
          <p:nvPr/>
        </p:nvSpPr>
        <p:spPr bwMode="auto">
          <a:xfrm rot="21300000">
            <a:off x="5895975" y="42926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37" name="Oval 385"/>
          <p:cNvSpPr>
            <a:spLocks noChangeArrowheads="1"/>
          </p:cNvSpPr>
          <p:nvPr/>
        </p:nvSpPr>
        <p:spPr bwMode="auto">
          <a:xfrm rot="21300000">
            <a:off x="6048375" y="42799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38" name="Oval 386"/>
          <p:cNvSpPr>
            <a:spLocks noChangeArrowheads="1"/>
          </p:cNvSpPr>
          <p:nvPr/>
        </p:nvSpPr>
        <p:spPr bwMode="auto">
          <a:xfrm rot="21300000">
            <a:off x="6515100" y="49641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39" name="Oval 387"/>
          <p:cNvSpPr>
            <a:spLocks noChangeArrowheads="1"/>
          </p:cNvSpPr>
          <p:nvPr/>
        </p:nvSpPr>
        <p:spPr bwMode="auto">
          <a:xfrm rot="21300000">
            <a:off x="5824538" y="41846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40" name="Oval 388"/>
          <p:cNvSpPr>
            <a:spLocks noChangeArrowheads="1"/>
          </p:cNvSpPr>
          <p:nvPr/>
        </p:nvSpPr>
        <p:spPr bwMode="auto">
          <a:xfrm rot="21300000">
            <a:off x="5973763" y="44418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41" name="Oval 389"/>
          <p:cNvSpPr>
            <a:spLocks noChangeArrowheads="1"/>
          </p:cNvSpPr>
          <p:nvPr/>
        </p:nvSpPr>
        <p:spPr bwMode="auto">
          <a:xfrm rot="21300000">
            <a:off x="6065838" y="42703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42" name="Oval 390"/>
          <p:cNvSpPr>
            <a:spLocks noChangeArrowheads="1"/>
          </p:cNvSpPr>
          <p:nvPr/>
        </p:nvSpPr>
        <p:spPr bwMode="auto">
          <a:xfrm rot="21300000">
            <a:off x="6240463" y="45878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43" name="Oval 391"/>
          <p:cNvSpPr>
            <a:spLocks noChangeArrowheads="1"/>
          </p:cNvSpPr>
          <p:nvPr/>
        </p:nvSpPr>
        <p:spPr bwMode="auto">
          <a:xfrm rot="21300000">
            <a:off x="6391275" y="45751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44" name="Oval 392"/>
          <p:cNvSpPr>
            <a:spLocks noChangeArrowheads="1"/>
          </p:cNvSpPr>
          <p:nvPr/>
        </p:nvSpPr>
        <p:spPr bwMode="auto">
          <a:xfrm rot="21300000">
            <a:off x="6262688" y="46037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45" name="Oval 393"/>
          <p:cNvSpPr>
            <a:spLocks noChangeArrowheads="1"/>
          </p:cNvSpPr>
          <p:nvPr/>
        </p:nvSpPr>
        <p:spPr bwMode="auto">
          <a:xfrm rot="21300000">
            <a:off x="6415088" y="45910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46" name="Oval 394"/>
          <p:cNvSpPr>
            <a:spLocks noChangeArrowheads="1"/>
          </p:cNvSpPr>
          <p:nvPr/>
        </p:nvSpPr>
        <p:spPr bwMode="auto">
          <a:xfrm rot="21300000">
            <a:off x="6038850" y="4549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47" name="Oval 395"/>
          <p:cNvSpPr>
            <a:spLocks noChangeArrowheads="1"/>
          </p:cNvSpPr>
          <p:nvPr/>
        </p:nvSpPr>
        <p:spPr bwMode="auto">
          <a:xfrm rot="21300000">
            <a:off x="6191250" y="45386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48" name="Oval 396"/>
          <p:cNvSpPr>
            <a:spLocks noChangeArrowheads="1"/>
          </p:cNvSpPr>
          <p:nvPr/>
        </p:nvSpPr>
        <p:spPr bwMode="auto">
          <a:xfrm rot="21300000">
            <a:off x="6340475" y="47529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49" name="Oval 397"/>
          <p:cNvSpPr>
            <a:spLocks noChangeArrowheads="1"/>
          </p:cNvSpPr>
          <p:nvPr/>
        </p:nvSpPr>
        <p:spPr bwMode="auto">
          <a:xfrm rot="21300000">
            <a:off x="6432550" y="4581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50" name="Oval 398"/>
          <p:cNvSpPr>
            <a:spLocks noChangeArrowheads="1"/>
          </p:cNvSpPr>
          <p:nvPr/>
        </p:nvSpPr>
        <p:spPr bwMode="auto">
          <a:xfrm rot="21300000">
            <a:off x="6597650" y="47180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51" name="Oval 399"/>
          <p:cNvSpPr>
            <a:spLocks noChangeArrowheads="1"/>
          </p:cNvSpPr>
          <p:nvPr/>
        </p:nvSpPr>
        <p:spPr bwMode="auto">
          <a:xfrm rot="21300000">
            <a:off x="6619875" y="47767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52" name="Oval 400"/>
          <p:cNvSpPr>
            <a:spLocks noChangeArrowheads="1"/>
          </p:cNvSpPr>
          <p:nvPr/>
        </p:nvSpPr>
        <p:spPr bwMode="auto">
          <a:xfrm rot="21300000">
            <a:off x="6397625" y="4681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53" name="Oval 401"/>
          <p:cNvSpPr>
            <a:spLocks noChangeArrowheads="1"/>
          </p:cNvSpPr>
          <p:nvPr/>
        </p:nvSpPr>
        <p:spPr bwMode="auto">
          <a:xfrm rot="21300000">
            <a:off x="6550025" y="46688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54" name="Oval 402"/>
          <p:cNvSpPr>
            <a:spLocks noChangeArrowheads="1"/>
          </p:cNvSpPr>
          <p:nvPr/>
        </p:nvSpPr>
        <p:spPr bwMode="auto">
          <a:xfrm rot="21300000">
            <a:off x="5899150" y="48101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55" name="Oval 403"/>
          <p:cNvSpPr>
            <a:spLocks noChangeArrowheads="1"/>
          </p:cNvSpPr>
          <p:nvPr/>
        </p:nvSpPr>
        <p:spPr bwMode="auto">
          <a:xfrm rot="21300000">
            <a:off x="5965825" y="49815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56" name="Oval 404"/>
          <p:cNvSpPr>
            <a:spLocks noChangeArrowheads="1"/>
          </p:cNvSpPr>
          <p:nvPr/>
        </p:nvSpPr>
        <p:spPr bwMode="auto">
          <a:xfrm rot="21300000">
            <a:off x="5688013" y="4786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57" name="Oval 405"/>
          <p:cNvSpPr>
            <a:spLocks noChangeArrowheads="1"/>
          </p:cNvSpPr>
          <p:nvPr/>
        </p:nvSpPr>
        <p:spPr bwMode="auto">
          <a:xfrm rot="21300000">
            <a:off x="5865813" y="48244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58" name="Oval 406"/>
          <p:cNvSpPr>
            <a:spLocks noChangeArrowheads="1"/>
          </p:cNvSpPr>
          <p:nvPr/>
        </p:nvSpPr>
        <p:spPr bwMode="auto">
          <a:xfrm rot="21300000">
            <a:off x="5913438" y="49641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59" name="Oval 407"/>
          <p:cNvSpPr>
            <a:spLocks noChangeArrowheads="1"/>
          </p:cNvSpPr>
          <p:nvPr/>
        </p:nvSpPr>
        <p:spPr bwMode="auto">
          <a:xfrm rot="21300000">
            <a:off x="5762625" y="46037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60" name="Oval 408"/>
          <p:cNvSpPr>
            <a:spLocks noChangeArrowheads="1"/>
          </p:cNvSpPr>
          <p:nvPr/>
        </p:nvSpPr>
        <p:spPr bwMode="auto">
          <a:xfrm rot="21300000">
            <a:off x="5867400" y="47625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61" name="Oval 409"/>
          <p:cNvSpPr>
            <a:spLocks noChangeArrowheads="1"/>
          </p:cNvSpPr>
          <p:nvPr/>
        </p:nvSpPr>
        <p:spPr bwMode="auto">
          <a:xfrm rot="21300000">
            <a:off x="6018213" y="47069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62" name="Oval 410"/>
          <p:cNvSpPr>
            <a:spLocks noChangeArrowheads="1"/>
          </p:cNvSpPr>
          <p:nvPr/>
        </p:nvSpPr>
        <p:spPr bwMode="auto">
          <a:xfrm rot="21300000">
            <a:off x="5710238" y="48450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63" name="Oval 411"/>
          <p:cNvSpPr>
            <a:spLocks noChangeArrowheads="1"/>
          </p:cNvSpPr>
          <p:nvPr/>
        </p:nvSpPr>
        <p:spPr bwMode="auto">
          <a:xfrm rot="21300000">
            <a:off x="5889625" y="51355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64" name="Oval 412"/>
          <p:cNvSpPr>
            <a:spLocks noChangeArrowheads="1"/>
          </p:cNvSpPr>
          <p:nvPr/>
        </p:nvSpPr>
        <p:spPr bwMode="auto">
          <a:xfrm rot="21300000">
            <a:off x="5930900" y="49450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65" name="Oval 413"/>
          <p:cNvSpPr>
            <a:spLocks noChangeArrowheads="1"/>
          </p:cNvSpPr>
          <p:nvPr/>
        </p:nvSpPr>
        <p:spPr bwMode="auto">
          <a:xfrm rot="21300000">
            <a:off x="5788025" y="49958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66" name="Oval 414"/>
          <p:cNvSpPr>
            <a:spLocks noChangeArrowheads="1"/>
          </p:cNvSpPr>
          <p:nvPr/>
        </p:nvSpPr>
        <p:spPr bwMode="auto">
          <a:xfrm rot="21300000">
            <a:off x="5729288" y="48355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67" name="Oval 415"/>
          <p:cNvSpPr>
            <a:spLocks noChangeArrowheads="1"/>
          </p:cNvSpPr>
          <p:nvPr/>
        </p:nvSpPr>
        <p:spPr bwMode="auto">
          <a:xfrm rot="21300000">
            <a:off x="5881688" y="48228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68" name="Oval 416"/>
          <p:cNvSpPr>
            <a:spLocks noChangeArrowheads="1"/>
          </p:cNvSpPr>
          <p:nvPr/>
        </p:nvSpPr>
        <p:spPr bwMode="auto">
          <a:xfrm rot="21300000">
            <a:off x="5946775" y="49355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69" name="Oval 417"/>
          <p:cNvSpPr>
            <a:spLocks noChangeArrowheads="1"/>
          </p:cNvSpPr>
          <p:nvPr/>
        </p:nvSpPr>
        <p:spPr bwMode="auto">
          <a:xfrm rot="21300000">
            <a:off x="6099175" y="49244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70" name="Oval 418"/>
          <p:cNvSpPr>
            <a:spLocks noChangeArrowheads="1"/>
          </p:cNvSpPr>
          <p:nvPr/>
        </p:nvSpPr>
        <p:spPr bwMode="auto">
          <a:xfrm rot="21300000">
            <a:off x="5688013" y="44323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71" name="Oval 419"/>
          <p:cNvSpPr>
            <a:spLocks noChangeArrowheads="1"/>
          </p:cNvSpPr>
          <p:nvPr/>
        </p:nvSpPr>
        <p:spPr bwMode="auto">
          <a:xfrm rot="21300000">
            <a:off x="5838825" y="44211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72" name="Oval 420"/>
          <p:cNvSpPr>
            <a:spLocks noChangeArrowheads="1"/>
          </p:cNvSpPr>
          <p:nvPr/>
        </p:nvSpPr>
        <p:spPr bwMode="auto">
          <a:xfrm rot="21300000">
            <a:off x="5708650" y="44910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73" name="Oval 421"/>
          <p:cNvSpPr>
            <a:spLocks noChangeArrowheads="1"/>
          </p:cNvSpPr>
          <p:nvPr/>
        </p:nvSpPr>
        <p:spPr bwMode="auto">
          <a:xfrm rot="21300000">
            <a:off x="5861050" y="44799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74" name="Oval 422"/>
          <p:cNvSpPr>
            <a:spLocks noChangeArrowheads="1"/>
          </p:cNvSpPr>
          <p:nvPr/>
        </p:nvSpPr>
        <p:spPr bwMode="auto">
          <a:xfrm rot="21300000">
            <a:off x="5786438" y="46418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75" name="Oval 423"/>
          <p:cNvSpPr>
            <a:spLocks noChangeArrowheads="1"/>
          </p:cNvSpPr>
          <p:nvPr/>
        </p:nvSpPr>
        <p:spPr bwMode="auto">
          <a:xfrm rot="21300000">
            <a:off x="5878513" y="44704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76" name="Oval 424"/>
          <p:cNvSpPr>
            <a:spLocks noChangeArrowheads="1"/>
          </p:cNvSpPr>
          <p:nvPr/>
        </p:nvSpPr>
        <p:spPr bwMode="auto">
          <a:xfrm rot="21300000">
            <a:off x="6283325" y="47450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77" name="Oval 425"/>
          <p:cNvSpPr>
            <a:spLocks noChangeArrowheads="1"/>
          </p:cNvSpPr>
          <p:nvPr/>
        </p:nvSpPr>
        <p:spPr bwMode="auto">
          <a:xfrm rot="21300000">
            <a:off x="6434138" y="47323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78" name="Oval 426"/>
          <p:cNvSpPr>
            <a:spLocks noChangeArrowheads="1"/>
          </p:cNvSpPr>
          <p:nvPr/>
        </p:nvSpPr>
        <p:spPr bwMode="auto">
          <a:xfrm rot="21300000">
            <a:off x="6192838" y="46704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79" name="Oval 427"/>
          <p:cNvSpPr>
            <a:spLocks noChangeArrowheads="1"/>
          </p:cNvSpPr>
          <p:nvPr/>
        </p:nvSpPr>
        <p:spPr bwMode="auto">
          <a:xfrm rot="21300000">
            <a:off x="6346825" y="46577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80" name="Oval 428"/>
          <p:cNvSpPr>
            <a:spLocks noChangeArrowheads="1"/>
          </p:cNvSpPr>
          <p:nvPr/>
        </p:nvSpPr>
        <p:spPr bwMode="auto">
          <a:xfrm rot="21300000">
            <a:off x="6081713" y="470693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81" name="Oval 429"/>
          <p:cNvSpPr>
            <a:spLocks noChangeArrowheads="1"/>
          </p:cNvSpPr>
          <p:nvPr/>
        </p:nvSpPr>
        <p:spPr bwMode="auto">
          <a:xfrm rot="21300000">
            <a:off x="6234113" y="469582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82" name="Oval 430"/>
          <p:cNvSpPr>
            <a:spLocks noChangeArrowheads="1"/>
          </p:cNvSpPr>
          <p:nvPr/>
        </p:nvSpPr>
        <p:spPr bwMode="auto">
          <a:xfrm rot="21300000">
            <a:off x="6270625" y="481965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83" name="Oval 431"/>
          <p:cNvSpPr>
            <a:spLocks noChangeArrowheads="1"/>
          </p:cNvSpPr>
          <p:nvPr/>
        </p:nvSpPr>
        <p:spPr bwMode="auto">
          <a:xfrm rot="21300000">
            <a:off x="6364288" y="4648200"/>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84" name="Oval 432"/>
          <p:cNvSpPr>
            <a:spLocks noChangeArrowheads="1"/>
          </p:cNvSpPr>
          <p:nvPr/>
        </p:nvSpPr>
        <p:spPr bwMode="auto">
          <a:xfrm rot="21300000">
            <a:off x="6362700" y="49561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85" name="Oval 433"/>
          <p:cNvSpPr>
            <a:spLocks noChangeArrowheads="1"/>
          </p:cNvSpPr>
          <p:nvPr/>
        </p:nvSpPr>
        <p:spPr bwMode="auto">
          <a:xfrm rot="21300000">
            <a:off x="6515100" y="494506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86" name="Oval 434"/>
          <p:cNvSpPr>
            <a:spLocks noChangeArrowheads="1"/>
          </p:cNvSpPr>
          <p:nvPr/>
        </p:nvSpPr>
        <p:spPr bwMode="auto">
          <a:xfrm rot="21300000">
            <a:off x="6132513" y="44354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87" name="Oval 435"/>
          <p:cNvSpPr>
            <a:spLocks noChangeArrowheads="1"/>
          </p:cNvSpPr>
          <p:nvPr/>
        </p:nvSpPr>
        <p:spPr bwMode="auto">
          <a:xfrm rot="21300000">
            <a:off x="6283325" y="44227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88" name="Oval 436"/>
          <p:cNvSpPr>
            <a:spLocks noChangeArrowheads="1"/>
          </p:cNvSpPr>
          <p:nvPr/>
        </p:nvSpPr>
        <p:spPr bwMode="auto">
          <a:xfrm rot="21300000">
            <a:off x="6153150" y="44942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89" name="Oval 437"/>
          <p:cNvSpPr>
            <a:spLocks noChangeArrowheads="1"/>
          </p:cNvSpPr>
          <p:nvPr/>
        </p:nvSpPr>
        <p:spPr bwMode="auto">
          <a:xfrm rot="21300000">
            <a:off x="6305550" y="44815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90" name="Oval 438"/>
          <p:cNvSpPr>
            <a:spLocks noChangeArrowheads="1"/>
          </p:cNvSpPr>
          <p:nvPr/>
        </p:nvSpPr>
        <p:spPr bwMode="auto">
          <a:xfrm rot="21300000">
            <a:off x="5930900" y="43973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91" name="Oval 439"/>
          <p:cNvSpPr>
            <a:spLocks noChangeArrowheads="1"/>
          </p:cNvSpPr>
          <p:nvPr/>
        </p:nvSpPr>
        <p:spPr bwMode="auto">
          <a:xfrm rot="21300000">
            <a:off x="6083300" y="43846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92" name="Oval 440"/>
          <p:cNvSpPr>
            <a:spLocks noChangeArrowheads="1"/>
          </p:cNvSpPr>
          <p:nvPr/>
        </p:nvSpPr>
        <p:spPr bwMode="auto">
          <a:xfrm rot="21300000">
            <a:off x="6230938" y="4600575"/>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93" name="Oval 441"/>
          <p:cNvSpPr>
            <a:spLocks noChangeArrowheads="1"/>
          </p:cNvSpPr>
          <p:nvPr/>
        </p:nvSpPr>
        <p:spPr bwMode="auto">
          <a:xfrm rot="21300000">
            <a:off x="6323013" y="4471988"/>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94" name="Oval 442"/>
          <p:cNvSpPr>
            <a:spLocks noChangeArrowheads="1"/>
          </p:cNvSpPr>
          <p:nvPr/>
        </p:nvSpPr>
        <p:spPr bwMode="auto">
          <a:xfrm rot="21300000">
            <a:off x="6057900" y="4659313"/>
            <a:ext cx="76200" cy="76200"/>
          </a:xfrm>
          <a:prstGeom prst="ellipse">
            <a:avLst/>
          </a:prstGeom>
          <a:solidFill>
            <a:srgbClr val="C9DDF1"/>
          </a:solidFill>
          <a:ln w="9360">
            <a:solidFill>
              <a:srgbClr val="5B5249"/>
            </a:solidFill>
            <a:round/>
            <a:headEnd/>
            <a:tailEnd/>
          </a:ln>
        </p:spPr>
        <p:txBody>
          <a:bodyPr wrap="none" anchor="ctr"/>
          <a:lstStyle/>
          <a:p>
            <a:endParaRPr lang="en-US"/>
          </a:p>
        </p:txBody>
      </p:sp>
      <p:sp>
        <p:nvSpPr>
          <p:cNvPr id="23995" name="AutoShape 443"/>
          <p:cNvSpPr>
            <a:spLocks noChangeArrowheads="1"/>
          </p:cNvSpPr>
          <p:nvPr/>
        </p:nvSpPr>
        <p:spPr bwMode="auto">
          <a:xfrm>
            <a:off x="7985126" y="3317875"/>
            <a:ext cx="1025525" cy="457200"/>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5000"/>
              </a:lnSpc>
              <a:buClr>
                <a:srgbClr val="000000"/>
              </a:buClr>
              <a:buSzPct val="100000"/>
              <a:buFont typeface="Times New Roman" panose="02020603050405020304" pitchFamily="18" charset="0"/>
              <a:buNone/>
            </a:pPr>
            <a:r>
              <a:rPr lang="en-GB" altLang="en-US">
                <a:solidFill>
                  <a:srgbClr val="000000"/>
                </a:solidFill>
              </a:rPr>
              <a:t>r = 0.0</a:t>
            </a:r>
          </a:p>
        </p:txBody>
      </p:sp>
    </p:spTree>
    <p:extLst>
      <p:ext uri="{BB962C8B-B14F-4D97-AF65-F5344CB8AC3E}">
        <p14:creationId xmlns:p14="http://schemas.microsoft.com/office/powerpoint/2010/main" val="645602242"/>
      </p:ext>
    </p:extLst>
  </p:cSld>
  <p:clrMapOvr>
    <a:masterClrMapping/>
  </p:clrMapOvr>
  <p:transition spd="med"/>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1"/>
          <p:cNvSpPr>
            <a:spLocks noGrp="1" noChangeArrowheads="1"/>
          </p:cNvSpPr>
          <p:nvPr>
            <p:ph type="title"/>
          </p:nvPr>
        </p:nvSpPr>
        <p:spPr>
          <a:xfrm>
            <a:off x="2590800" y="793750"/>
            <a:ext cx="7772400" cy="655638"/>
          </a:xfrm>
          <a:ln/>
        </p:spPr>
        <p:txBody>
          <a:bodyPr vert="horz" lIns="92160" tIns="46080" rIns="92160" bIns="46080" rtlCol="0" anchor="ctr">
            <a:normAutofit fontScale="90000"/>
          </a:bodyPr>
          <a:lstStyle/>
          <a:p>
            <a:pPr>
              <a:lnSpc>
                <a:spcPct val="95000"/>
              </a:lnSpc>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b="1"/>
              <a:t>        Degree of correlation (r)</a:t>
            </a:r>
          </a:p>
        </p:txBody>
      </p:sp>
      <p:grpSp>
        <p:nvGrpSpPr>
          <p:cNvPr id="24578" name="Group 2"/>
          <p:cNvGrpSpPr>
            <a:grpSpLocks/>
          </p:cNvGrpSpPr>
          <p:nvPr/>
        </p:nvGrpSpPr>
        <p:grpSpPr bwMode="auto">
          <a:xfrm>
            <a:off x="2362200" y="1736726"/>
            <a:ext cx="3043238" cy="1922463"/>
            <a:chOff x="528" y="1094"/>
            <a:chExt cx="1917" cy="1211"/>
          </a:xfrm>
        </p:grpSpPr>
        <p:sp>
          <p:nvSpPr>
            <p:cNvPr id="24579" name="Line 3"/>
            <p:cNvSpPr>
              <a:spLocks noChangeShapeType="1"/>
            </p:cNvSpPr>
            <p:nvPr/>
          </p:nvSpPr>
          <p:spPr bwMode="auto">
            <a:xfrm>
              <a:off x="528" y="1248"/>
              <a:ext cx="1" cy="1056"/>
            </a:xfrm>
            <a:prstGeom prst="line">
              <a:avLst/>
            </a:prstGeom>
            <a:noFill/>
            <a:ln w="28440">
              <a:solidFill>
                <a:srgbClr val="5B524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0" name="Line 4"/>
            <p:cNvSpPr>
              <a:spLocks noChangeShapeType="1"/>
            </p:cNvSpPr>
            <p:nvPr/>
          </p:nvSpPr>
          <p:spPr bwMode="auto">
            <a:xfrm>
              <a:off x="528" y="2304"/>
              <a:ext cx="1872" cy="1"/>
            </a:xfrm>
            <a:prstGeom prst="line">
              <a:avLst/>
            </a:prstGeom>
            <a:noFill/>
            <a:ln w="28440">
              <a:solidFill>
                <a:srgbClr val="5B524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1" name="Oval 5"/>
            <p:cNvSpPr>
              <a:spLocks noChangeArrowheads="1"/>
            </p:cNvSpPr>
            <p:nvPr/>
          </p:nvSpPr>
          <p:spPr bwMode="auto">
            <a:xfrm rot="19980000">
              <a:off x="677" y="1492"/>
              <a:ext cx="1768" cy="328"/>
            </a:xfrm>
            <a:prstGeom prst="ellipse">
              <a:avLst/>
            </a:prstGeom>
            <a:solidFill>
              <a:srgbClr val="B0AE6A"/>
            </a:solidFill>
            <a:ln w="28440">
              <a:solidFill>
                <a:srgbClr val="5B5249"/>
              </a:solidFill>
              <a:round/>
              <a:headEnd/>
              <a:tailEnd/>
            </a:ln>
          </p:spPr>
          <p:txBody>
            <a:bodyPr wrap="none" anchor="ctr"/>
            <a:lstStyle/>
            <a:p>
              <a:endParaRPr lang="en-US"/>
            </a:p>
          </p:txBody>
        </p:sp>
        <p:grpSp>
          <p:nvGrpSpPr>
            <p:cNvPr id="24582" name="Group 6"/>
            <p:cNvGrpSpPr>
              <a:grpSpLocks/>
            </p:cNvGrpSpPr>
            <p:nvPr/>
          </p:nvGrpSpPr>
          <p:grpSpPr bwMode="auto">
            <a:xfrm>
              <a:off x="662" y="1094"/>
              <a:ext cx="773" cy="306"/>
              <a:chOff x="662" y="1094"/>
              <a:chExt cx="773" cy="306"/>
            </a:xfrm>
          </p:grpSpPr>
          <p:sp>
            <p:nvSpPr>
              <p:cNvPr id="24583" name="AutoShape 7"/>
              <p:cNvSpPr>
                <a:spLocks noChangeArrowheads="1"/>
              </p:cNvSpPr>
              <p:nvPr/>
            </p:nvSpPr>
            <p:spPr bwMode="auto">
              <a:xfrm>
                <a:off x="662" y="1094"/>
                <a:ext cx="773" cy="306"/>
              </a:xfrm>
              <a:prstGeom prst="roundRect">
                <a:avLst>
                  <a:gd name="adj" fmla="val 324"/>
                </a:avLst>
              </a:prstGeom>
              <a:noFill/>
              <a:ln w="28440">
                <a:solidFill>
                  <a:srgbClr val="5B524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584" name="AutoShape 8"/>
              <p:cNvSpPr>
                <a:spLocks noChangeArrowheads="1"/>
              </p:cNvSpPr>
              <p:nvPr/>
            </p:nvSpPr>
            <p:spPr bwMode="auto">
              <a:xfrm>
                <a:off x="662" y="1094"/>
                <a:ext cx="739" cy="280"/>
              </a:xfrm>
              <a:prstGeom prst="roundRect">
                <a:avLst>
                  <a:gd name="adj" fmla="val 32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5000"/>
                  </a:lnSpc>
                  <a:buClr>
                    <a:srgbClr val="000000"/>
                  </a:buClr>
                  <a:buSzPct val="100000"/>
                  <a:buFont typeface="Times New Roman" panose="02020603050405020304" pitchFamily="18" charset="0"/>
                  <a:buNone/>
                </a:pPr>
                <a:r>
                  <a:rPr lang="en-GB" altLang="en-US">
                    <a:solidFill>
                      <a:srgbClr val="000000"/>
                    </a:solidFill>
                  </a:rPr>
                  <a:t>r = +.80</a:t>
                </a:r>
              </a:p>
            </p:txBody>
          </p:sp>
        </p:grpSp>
      </p:grpSp>
      <p:grpSp>
        <p:nvGrpSpPr>
          <p:cNvPr id="24585" name="Group 9"/>
          <p:cNvGrpSpPr>
            <a:grpSpLocks/>
          </p:cNvGrpSpPr>
          <p:nvPr/>
        </p:nvGrpSpPr>
        <p:grpSpPr bwMode="auto">
          <a:xfrm>
            <a:off x="6324601" y="1736725"/>
            <a:ext cx="3019426" cy="1919288"/>
            <a:chOff x="3024" y="1094"/>
            <a:chExt cx="1902" cy="1209"/>
          </a:xfrm>
        </p:grpSpPr>
        <p:grpSp>
          <p:nvGrpSpPr>
            <p:cNvPr id="24586" name="Group 10"/>
            <p:cNvGrpSpPr>
              <a:grpSpLocks/>
            </p:cNvGrpSpPr>
            <p:nvPr/>
          </p:nvGrpSpPr>
          <p:grpSpPr bwMode="auto">
            <a:xfrm>
              <a:off x="3024" y="1248"/>
              <a:ext cx="1871" cy="1055"/>
              <a:chOff x="3024" y="1248"/>
              <a:chExt cx="1871" cy="1055"/>
            </a:xfrm>
          </p:grpSpPr>
          <p:sp>
            <p:nvSpPr>
              <p:cNvPr id="24587" name="Line 11"/>
              <p:cNvSpPr>
                <a:spLocks noChangeShapeType="1"/>
              </p:cNvSpPr>
              <p:nvPr/>
            </p:nvSpPr>
            <p:spPr bwMode="auto">
              <a:xfrm>
                <a:off x="3024" y="1248"/>
                <a:ext cx="1" cy="1056"/>
              </a:xfrm>
              <a:prstGeom prst="line">
                <a:avLst/>
              </a:prstGeom>
              <a:noFill/>
              <a:ln w="28440">
                <a:solidFill>
                  <a:srgbClr val="5B524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88" name="Line 12"/>
              <p:cNvSpPr>
                <a:spLocks noChangeShapeType="1"/>
              </p:cNvSpPr>
              <p:nvPr/>
            </p:nvSpPr>
            <p:spPr bwMode="auto">
              <a:xfrm>
                <a:off x="3024" y="2304"/>
                <a:ext cx="1872" cy="1"/>
              </a:xfrm>
              <a:prstGeom prst="line">
                <a:avLst/>
              </a:prstGeom>
              <a:noFill/>
              <a:ln w="28440">
                <a:solidFill>
                  <a:srgbClr val="5B5249"/>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589" name="Oval 13"/>
            <p:cNvSpPr>
              <a:spLocks noChangeArrowheads="1"/>
            </p:cNvSpPr>
            <p:nvPr/>
          </p:nvSpPr>
          <p:spPr bwMode="auto">
            <a:xfrm rot="19980000">
              <a:off x="3158" y="1332"/>
              <a:ext cx="1768" cy="592"/>
            </a:xfrm>
            <a:prstGeom prst="ellipse">
              <a:avLst/>
            </a:prstGeom>
            <a:solidFill>
              <a:srgbClr val="FFFF00"/>
            </a:solidFill>
            <a:ln w="28440">
              <a:solidFill>
                <a:srgbClr val="5B5249"/>
              </a:solidFill>
              <a:round/>
              <a:headEnd/>
              <a:tailEnd/>
            </a:ln>
          </p:spPr>
          <p:txBody>
            <a:bodyPr wrap="none" anchor="ctr"/>
            <a:lstStyle/>
            <a:p>
              <a:endParaRPr lang="en-US"/>
            </a:p>
          </p:txBody>
        </p:sp>
        <p:grpSp>
          <p:nvGrpSpPr>
            <p:cNvPr id="24590" name="Group 14"/>
            <p:cNvGrpSpPr>
              <a:grpSpLocks/>
            </p:cNvGrpSpPr>
            <p:nvPr/>
          </p:nvGrpSpPr>
          <p:grpSpPr bwMode="auto">
            <a:xfrm>
              <a:off x="3158" y="1094"/>
              <a:ext cx="773" cy="306"/>
              <a:chOff x="3158" y="1094"/>
              <a:chExt cx="773" cy="306"/>
            </a:xfrm>
          </p:grpSpPr>
          <p:sp>
            <p:nvSpPr>
              <p:cNvPr id="24591" name="AutoShape 15"/>
              <p:cNvSpPr>
                <a:spLocks noChangeArrowheads="1"/>
              </p:cNvSpPr>
              <p:nvPr/>
            </p:nvSpPr>
            <p:spPr bwMode="auto">
              <a:xfrm>
                <a:off x="3158" y="1094"/>
                <a:ext cx="773" cy="306"/>
              </a:xfrm>
              <a:prstGeom prst="roundRect">
                <a:avLst>
                  <a:gd name="adj" fmla="val 324"/>
                </a:avLst>
              </a:prstGeom>
              <a:noFill/>
              <a:ln w="28440">
                <a:solidFill>
                  <a:srgbClr val="5B524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592" name="AutoShape 16"/>
              <p:cNvSpPr>
                <a:spLocks noChangeArrowheads="1"/>
              </p:cNvSpPr>
              <p:nvPr/>
            </p:nvSpPr>
            <p:spPr bwMode="auto">
              <a:xfrm>
                <a:off x="3158" y="1094"/>
                <a:ext cx="739" cy="280"/>
              </a:xfrm>
              <a:prstGeom prst="roundRect">
                <a:avLst>
                  <a:gd name="adj" fmla="val 32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5000"/>
                  </a:lnSpc>
                  <a:buClr>
                    <a:srgbClr val="000000"/>
                  </a:buClr>
                  <a:buSzPct val="100000"/>
                  <a:buFont typeface="Times New Roman" panose="02020603050405020304" pitchFamily="18" charset="0"/>
                  <a:buNone/>
                </a:pPr>
                <a:r>
                  <a:rPr lang="en-GB" altLang="en-US">
                    <a:solidFill>
                      <a:srgbClr val="000000"/>
                    </a:solidFill>
                  </a:rPr>
                  <a:t>r = +.60</a:t>
                </a:r>
              </a:p>
            </p:txBody>
          </p:sp>
        </p:grpSp>
      </p:grpSp>
      <p:grpSp>
        <p:nvGrpSpPr>
          <p:cNvPr id="24593" name="Group 17"/>
          <p:cNvGrpSpPr>
            <a:grpSpLocks/>
          </p:cNvGrpSpPr>
          <p:nvPr/>
        </p:nvGrpSpPr>
        <p:grpSpPr bwMode="auto">
          <a:xfrm>
            <a:off x="2362201" y="4191002"/>
            <a:ext cx="3497263" cy="1689101"/>
            <a:chOff x="528" y="2640"/>
            <a:chExt cx="2203" cy="1064"/>
          </a:xfrm>
        </p:grpSpPr>
        <p:sp>
          <p:nvSpPr>
            <p:cNvPr id="24594" name="Oval 18"/>
            <p:cNvSpPr>
              <a:spLocks noChangeArrowheads="1"/>
            </p:cNvSpPr>
            <p:nvPr/>
          </p:nvSpPr>
          <p:spPr bwMode="auto">
            <a:xfrm rot="19980000">
              <a:off x="681" y="2678"/>
              <a:ext cx="1768" cy="764"/>
            </a:xfrm>
            <a:prstGeom prst="ellipse">
              <a:avLst/>
            </a:prstGeom>
            <a:solidFill>
              <a:srgbClr val="FF9900"/>
            </a:solidFill>
            <a:ln w="28440">
              <a:solidFill>
                <a:srgbClr val="5B5249"/>
              </a:solidFill>
              <a:round/>
              <a:headEnd/>
              <a:tailEnd/>
            </a:ln>
          </p:spPr>
          <p:txBody>
            <a:bodyPr wrap="none" anchor="ctr"/>
            <a:lstStyle/>
            <a:p>
              <a:endParaRPr lang="en-US"/>
            </a:p>
          </p:txBody>
        </p:sp>
        <p:grpSp>
          <p:nvGrpSpPr>
            <p:cNvPr id="24595" name="Group 19"/>
            <p:cNvGrpSpPr>
              <a:grpSpLocks/>
            </p:cNvGrpSpPr>
            <p:nvPr/>
          </p:nvGrpSpPr>
          <p:grpSpPr bwMode="auto">
            <a:xfrm>
              <a:off x="528" y="2640"/>
              <a:ext cx="2203" cy="1064"/>
              <a:chOff x="528" y="2640"/>
              <a:chExt cx="2203" cy="1064"/>
            </a:xfrm>
          </p:grpSpPr>
          <p:grpSp>
            <p:nvGrpSpPr>
              <p:cNvPr id="24596" name="Group 20"/>
              <p:cNvGrpSpPr>
                <a:grpSpLocks/>
              </p:cNvGrpSpPr>
              <p:nvPr/>
            </p:nvGrpSpPr>
            <p:grpSpPr bwMode="auto">
              <a:xfrm>
                <a:off x="528" y="2640"/>
                <a:ext cx="1871" cy="1055"/>
                <a:chOff x="528" y="2640"/>
                <a:chExt cx="1871" cy="1055"/>
              </a:xfrm>
            </p:grpSpPr>
            <p:sp>
              <p:nvSpPr>
                <p:cNvPr id="24597" name="Line 21"/>
                <p:cNvSpPr>
                  <a:spLocks noChangeShapeType="1"/>
                </p:cNvSpPr>
                <p:nvPr/>
              </p:nvSpPr>
              <p:spPr bwMode="auto">
                <a:xfrm>
                  <a:off x="528" y="2640"/>
                  <a:ext cx="1" cy="1056"/>
                </a:xfrm>
                <a:prstGeom prst="line">
                  <a:avLst/>
                </a:prstGeom>
                <a:noFill/>
                <a:ln w="28440">
                  <a:solidFill>
                    <a:srgbClr val="5B524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598" name="Line 22"/>
                <p:cNvSpPr>
                  <a:spLocks noChangeShapeType="1"/>
                </p:cNvSpPr>
                <p:nvPr/>
              </p:nvSpPr>
              <p:spPr bwMode="auto">
                <a:xfrm>
                  <a:off x="528" y="3696"/>
                  <a:ext cx="1872" cy="1"/>
                </a:xfrm>
                <a:prstGeom prst="line">
                  <a:avLst/>
                </a:prstGeom>
                <a:noFill/>
                <a:ln w="28440">
                  <a:solidFill>
                    <a:srgbClr val="5B5249"/>
                  </a:solidFill>
                  <a:round/>
                  <a:headEnd/>
                  <a:tailEnd/>
                </a:ln>
                <a:extLst>
                  <a:ext uri="{909E8E84-426E-40DD-AFC4-6F175D3DCCD1}">
                    <a14:hiddenFill xmlns:a14="http://schemas.microsoft.com/office/drawing/2010/main">
                      <a:noFill/>
                    </a14:hiddenFill>
                  </a:ext>
                </a:extLst>
              </p:spPr>
              <p:txBody>
                <a:bodyPr/>
                <a:lstStyle/>
                <a:p>
                  <a:endParaRPr lang="en-US"/>
                </a:p>
              </p:txBody>
            </p:sp>
          </p:grpSp>
          <p:grpSp>
            <p:nvGrpSpPr>
              <p:cNvPr id="24599" name="Group 23"/>
              <p:cNvGrpSpPr>
                <a:grpSpLocks/>
              </p:cNvGrpSpPr>
              <p:nvPr/>
            </p:nvGrpSpPr>
            <p:grpSpPr bwMode="auto">
              <a:xfrm>
                <a:off x="1958" y="3398"/>
                <a:ext cx="773" cy="306"/>
                <a:chOff x="1958" y="3398"/>
                <a:chExt cx="773" cy="306"/>
              </a:xfrm>
            </p:grpSpPr>
            <p:sp>
              <p:nvSpPr>
                <p:cNvPr id="24600" name="AutoShape 24"/>
                <p:cNvSpPr>
                  <a:spLocks noChangeArrowheads="1"/>
                </p:cNvSpPr>
                <p:nvPr/>
              </p:nvSpPr>
              <p:spPr bwMode="auto">
                <a:xfrm>
                  <a:off x="1958" y="3398"/>
                  <a:ext cx="773" cy="306"/>
                </a:xfrm>
                <a:prstGeom prst="roundRect">
                  <a:avLst>
                    <a:gd name="adj" fmla="val 324"/>
                  </a:avLst>
                </a:prstGeom>
                <a:noFill/>
                <a:ln w="28440">
                  <a:solidFill>
                    <a:srgbClr val="5B524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601" name="AutoShape 25"/>
                <p:cNvSpPr>
                  <a:spLocks noChangeArrowheads="1"/>
                </p:cNvSpPr>
                <p:nvPr/>
              </p:nvSpPr>
              <p:spPr bwMode="auto">
                <a:xfrm>
                  <a:off x="1958" y="3398"/>
                  <a:ext cx="739" cy="280"/>
                </a:xfrm>
                <a:prstGeom prst="roundRect">
                  <a:avLst>
                    <a:gd name="adj" fmla="val 32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5000"/>
                    </a:lnSpc>
                    <a:buClr>
                      <a:srgbClr val="000000"/>
                    </a:buClr>
                    <a:buSzPct val="100000"/>
                    <a:buFont typeface="Times New Roman" panose="02020603050405020304" pitchFamily="18" charset="0"/>
                    <a:buNone/>
                  </a:pPr>
                  <a:r>
                    <a:rPr lang="en-GB" altLang="en-US">
                      <a:solidFill>
                        <a:srgbClr val="000000"/>
                      </a:solidFill>
                    </a:rPr>
                    <a:t>r = +.40</a:t>
                  </a:r>
                </a:p>
              </p:txBody>
            </p:sp>
          </p:grpSp>
        </p:grpSp>
      </p:grpSp>
      <p:grpSp>
        <p:nvGrpSpPr>
          <p:cNvPr id="24602" name="Group 26"/>
          <p:cNvGrpSpPr>
            <a:grpSpLocks/>
          </p:cNvGrpSpPr>
          <p:nvPr/>
        </p:nvGrpSpPr>
        <p:grpSpPr bwMode="auto">
          <a:xfrm>
            <a:off x="6400802" y="3887790"/>
            <a:ext cx="3878263" cy="2081213"/>
            <a:chOff x="3072" y="2449"/>
            <a:chExt cx="2443" cy="1311"/>
          </a:xfrm>
        </p:grpSpPr>
        <p:grpSp>
          <p:nvGrpSpPr>
            <p:cNvPr id="24603" name="Group 27"/>
            <p:cNvGrpSpPr>
              <a:grpSpLocks/>
            </p:cNvGrpSpPr>
            <p:nvPr/>
          </p:nvGrpSpPr>
          <p:grpSpPr bwMode="auto">
            <a:xfrm>
              <a:off x="3072" y="2648"/>
              <a:ext cx="1871" cy="1055"/>
              <a:chOff x="3072" y="2648"/>
              <a:chExt cx="1871" cy="1055"/>
            </a:xfrm>
          </p:grpSpPr>
          <p:sp>
            <p:nvSpPr>
              <p:cNvPr id="24604" name="Line 28"/>
              <p:cNvSpPr>
                <a:spLocks noChangeShapeType="1"/>
              </p:cNvSpPr>
              <p:nvPr/>
            </p:nvSpPr>
            <p:spPr bwMode="auto">
              <a:xfrm>
                <a:off x="3072" y="2648"/>
                <a:ext cx="1" cy="1056"/>
              </a:xfrm>
              <a:prstGeom prst="line">
                <a:avLst/>
              </a:prstGeom>
              <a:noFill/>
              <a:ln w="28440">
                <a:solidFill>
                  <a:srgbClr val="5B524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605" name="Line 29"/>
              <p:cNvSpPr>
                <a:spLocks noChangeShapeType="1"/>
              </p:cNvSpPr>
              <p:nvPr/>
            </p:nvSpPr>
            <p:spPr bwMode="auto">
              <a:xfrm>
                <a:off x="3072" y="3704"/>
                <a:ext cx="1872" cy="1"/>
              </a:xfrm>
              <a:prstGeom prst="line">
                <a:avLst/>
              </a:prstGeom>
              <a:noFill/>
              <a:ln w="28440">
                <a:solidFill>
                  <a:srgbClr val="5B5249"/>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4606" name="Oval 30"/>
            <p:cNvSpPr>
              <a:spLocks noChangeArrowheads="1"/>
            </p:cNvSpPr>
            <p:nvPr/>
          </p:nvSpPr>
          <p:spPr bwMode="auto">
            <a:xfrm rot="19980000">
              <a:off x="3193" y="2449"/>
              <a:ext cx="1617" cy="1157"/>
            </a:xfrm>
            <a:prstGeom prst="ellipse">
              <a:avLst/>
            </a:prstGeom>
            <a:solidFill>
              <a:srgbClr val="FF0066"/>
            </a:solidFill>
            <a:ln w="28440">
              <a:solidFill>
                <a:srgbClr val="5B5249"/>
              </a:solidFill>
              <a:round/>
              <a:headEnd/>
              <a:tailEnd/>
            </a:ln>
          </p:spPr>
          <p:txBody>
            <a:bodyPr wrap="none" anchor="ctr"/>
            <a:lstStyle/>
            <a:p>
              <a:endParaRPr lang="en-US"/>
            </a:p>
          </p:txBody>
        </p:sp>
        <p:grpSp>
          <p:nvGrpSpPr>
            <p:cNvPr id="24607" name="Group 31"/>
            <p:cNvGrpSpPr>
              <a:grpSpLocks/>
            </p:cNvGrpSpPr>
            <p:nvPr/>
          </p:nvGrpSpPr>
          <p:grpSpPr bwMode="auto">
            <a:xfrm>
              <a:off x="4742" y="3454"/>
              <a:ext cx="773" cy="306"/>
              <a:chOff x="4742" y="3454"/>
              <a:chExt cx="773" cy="306"/>
            </a:xfrm>
          </p:grpSpPr>
          <p:sp>
            <p:nvSpPr>
              <p:cNvPr id="24608" name="AutoShape 32"/>
              <p:cNvSpPr>
                <a:spLocks noChangeArrowheads="1"/>
              </p:cNvSpPr>
              <p:nvPr/>
            </p:nvSpPr>
            <p:spPr bwMode="auto">
              <a:xfrm>
                <a:off x="4742" y="3454"/>
                <a:ext cx="773" cy="306"/>
              </a:xfrm>
              <a:prstGeom prst="roundRect">
                <a:avLst>
                  <a:gd name="adj" fmla="val 324"/>
                </a:avLst>
              </a:prstGeom>
              <a:noFill/>
              <a:ln w="28440">
                <a:solidFill>
                  <a:srgbClr val="5B5249"/>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
            <p:nvSpPr>
              <p:cNvPr id="24609" name="AutoShape 33"/>
              <p:cNvSpPr>
                <a:spLocks noChangeArrowheads="1"/>
              </p:cNvSpPr>
              <p:nvPr/>
            </p:nvSpPr>
            <p:spPr bwMode="auto">
              <a:xfrm>
                <a:off x="4742" y="3454"/>
                <a:ext cx="739" cy="280"/>
              </a:xfrm>
              <a:prstGeom prst="roundRect">
                <a:avLst>
                  <a:gd name="adj" fmla="val 324"/>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2160" tIns="46080" rIns="92160" bIns="4608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5000"/>
                  </a:lnSpc>
                  <a:buClr>
                    <a:srgbClr val="000000"/>
                  </a:buClr>
                  <a:buSzPct val="100000"/>
                  <a:buFont typeface="Times New Roman" panose="02020603050405020304" pitchFamily="18" charset="0"/>
                  <a:buNone/>
                </a:pPr>
                <a:r>
                  <a:rPr lang="en-GB" altLang="en-US">
                    <a:solidFill>
                      <a:srgbClr val="000000"/>
                    </a:solidFill>
                  </a:rPr>
                  <a:t>r = +.20</a:t>
                </a:r>
              </a:p>
            </p:txBody>
          </p:sp>
        </p:grpSp>
      </p:grpSp>
    </p:spTree>
    <p:extLst>
      <p:ext uri="{BB962C8B-B14F-4D97-AF65-F5344CB8AC3E}">
        <p14:creationId xmlns:p14="http://schemas.microsoft.com/office/powerpoint/2010/main" val="3612633030"/>
      </p:ext>
    </p:extLst>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1"/>
          <p:cNvSpPr>
            <a:spLocks noGrp="1" noChangeArrowheads="1"/>
          </p:cNvSpPr>
          <p:nvPr>
            <p:ph type="title"/>
          </p:nvPr>
        </p:nvSpPr>
        <p:spPr>
          <a:xfrm>
            <a:off x="2590800" y="838200"/>
            <a:ext cx="7772400" cy="685800"/>
          </a:xfrm>
          <a:ln/>
        </p:spPr>
        <p:txBody>
          <a:bodyPr vert="horz" lIns="92160" tIns="46080" rIns="92160" bIns="46080" rtlCol="0" anchor="ctr">
            <a:normAutofit/>
          </a:bodyPr>
          <a:lstStyle/>
          <a:p>
            <a:pPr>
              <a:lnSpc>
                <a:spcPct val="95000"/>
              </a:lnSpc>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b="1"/>
              <a:t>2) Direction of the Relationship</a:t>
            </a:r>
          </a:p>
        </p:txBody>
      </p:sp>
      <p:sp>
        <p:nvSpPr>
          <p:cNvPr id="25602" name="Rectangle 2"/>
          <p:cNvSpPr>
            <a:spLocks noGrp="1" noChangeArrowheads="1"/>
          </p:cNvSpPr>
          <p:nvPr>
            <p:ph type="body" idx="1"/>
          </p:nvPr>
        </p:nvSpPr>
        <p:spPr>
          <a:xfrm>
            <a:off x="1752600" y="1917700"/>
            <a:ext cx="8915400" cy="4787900"/>
          </a:xfrm>
          <a:ln/>
        </p:spPr>
        <p:txBody>
          <a:bodyPr vert="horz" lIns="92160" tIns="46080" rIns="92160" bIns="46080" rtlCol="0">
            <a:normAutofit/>
          </a:bodyPr>
          <a:lstStyle/>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Positive relationship</a:t>
            </a:r>
            <a:r>
              <a:rPr lang="en-GB" altLang="en-US"/>
              <a:t> – </a:t>
            </a:r>
            <a:r>
              <a:rPr lang="en-GB" altLang="en-US">
                <a:solidFill>
                  <a:srgbClr val="000000"/>
                </a:solidFill>
              </a:rPr>
              <a:t>Variables change in the same direction.</a:t>
            </a:r>
          </a:p>
          <a:p>
            <a:pPr lvl="2">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As X is increasing, Y is increasing</a:t>
            </a:r>
          </a:p>
          <a:p>
            <a:pPr lvl="2">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As X is decreasing, Y is decreasing</a:t>
            </a:r>
          </a:p>
          <a:p>
            <a:pPr lvl="1">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E.g., As height increases, so does weight.</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Negative relationship</a:t>
            </a:r>
            <a:r>
              <a:rPr lang="en-GB" altLang="en-US"/>
              <a:t> – </a:t>
            </a:r>
            <a:r>
              <a:rPr lang="en-GB" altLang="en-US">
                <a:solidFill>
                  <a:srgbClr val="000000"/>
                </a:solidFill>
              </a:rPr>
              <a:t>Variables change in</a:t>
            </a:r>
            <a:r>
              <a:rPr lang="en-GB" altLang="en-US"/>
              <a:t> </a:t>
            </a:r>
            <a:r>
              <a:rPr lang="en-GB" altLang="en-US">
                <a:solidFill>
                  <a:srgbClr val="000000"/>
                </a:solidFill>
              </a:rPr>
              <a:t>opposite directions.</a:t>
            </a:r>
          </a:p>
          <a:p>
            <a:pPr lvl="2">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As X is increasing, Y is decreasing</a:t>
            </a:r>
          </a:p>
          <a:p>
            <a:pPr lvl="2">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As X is decreasing, Y is increasing</a:t>
            </a:r>
          </a:p>
          <a:p>
            <a:pPr lvl="1">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E.g., As TV time increases, grades decrease</a:t>
            </a:r>
          </a:p>
        </p:txBody>
      </p:sp>
      <p:grpSp>
        <p:nvGrpSpPr>
          <p:cNvPr id="25603" name="Group 3"/>
          <p:cNvGrpSpPr>
            <a:grpSpLocks/>
          </p:cNvGrpSpPr>
          <p:nvPr/>
        </p:nvGrpSpPr>
        <p:grpSpPr bwMode="auto">
          <a:xfrm>
            <a:off x="7804151" y="2586037"/>
            <a:ext cx="2663826" cy="955674"/>
            <a:chOff x="3956" y="1629"/>
            <a:chExt cx="1678" cy="602"/>
          </a:xfrm>
        </p:grpSpPr>
        <p:sp>
          <p:nvSpPr>
            <p:cNvPr id="25604" name="AutoShape 4"/>
            <p:cNvSpPr>
              <a:spLocks noChangeArrowheads="1"/>
            </p:cNvSpPr>
            <p:nvPr/>
          </p:nvSpPr>
          <p:spPr bwMode="auto">
            <a:xfrm>
              <a:off x="3956" y="1629"/>
              <a:ext cx="1664" cy="596"/>
            </a:xfrm>
            <a:prstGeom prst="roundRect">
              <a:avLst>
                <a:gd name="adj" fmla="val 167"/>
              </a:avLst>
            </a:prstGeom>
            <a:solidFill>
              <a:srgbClr val="2A3D7A"/>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p>
          </p:txBody>
        </p:sp>
        <p:sp>
          <p:nvSpPr>
            <p:cNvPr id="25605" name="AutoShape 5"/>
            <p:cNvSpPr>
              <a:spLocks noChangeArrowheads="1"/>
            </p:cNvSpPr>
            <p:nvPr/>
          </p:nvSpPr>
          <p:spPr bwMode="auto">
            <a:xfrm>
              <a:off x="3956" y="1629"/>
              <a:ext cx="1678" cy="602"/>
            </a:xfrm>
            <a:prstGeom prst="roundRect">
              <a:avLst>
                <a:gd name="adj" fmla="val 1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buClr>
                  <a:srgbClr val="FF0000"/>
                </a:buClr>
                <a:buSzPct val="100000"/>
                <a:buFont typeface="Tahoma" panose="020B0604030504040204" pitchFamily="34" charset="0"/>
                <a:buNone/>
              </a:pPr>
              <a:r>
                <a:rPr lang="en-GB" altLang="en-US" sz="2800">
                  <a:solidFill>
                    <a:srgbClr val="FF0000"/>
                  </a:solidFill>
                  <a:latin typeface="Tahoma" panose="020B0604030504040204" pitchFamily="34" charset="0"/>
                </a:rPr>
                <a:t>Indicated by</a:t>
              </a:r>
            </a:p>
            <a:p>
              <a:pPr eaLnBrk="1" hangingPunct="1">
                <a:buClr>
                  <a:srgbClr val="FF0000"/>
                </a:buClr>
                <a:buSzPct val="100000"/>
                <a:buFont typeface="Tahoma" panose="020B0604030504040204" pitchFamily="34" charset="0"/>
                <a:buNone/>
              </a:pPr>
              <a:r>
                <a:rPr lang="en-GB" altLang="en-US" sz="2800">
                  <a:solidFill>
                    <a:srgbClr val="FF0000"/>
                  </a:solidFill>
                  <a:latin typeface="Tahoma" panose="020B0604030504040204" pitchFamily="34" charset="0"/>
                </a:rPr>
                <a:t>sign; (+) or (-).</a:t>
              </a:r>
            </a:p>
          </p:txBody>
        </p:sp>
      </p:grpSp>
    </p:spTree>
    <p:extLst>
      <p:ext uri="{BB962C8B-B14F-4D97-AF65-F5344CB8AC3E}">
        <p14:creationId xmlns:p14="http://schemas.microsoft.com/office/powerpoint/2010/main" val="1135193466"/>
      </p:ext>
    </p:extLst>
  </p:cSld>
  <p:clrMapOvr>
    <a:masterClrMapping/>
  </p:clrMapOvr>
  <p:transition spd="med"/>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txBox="1">
            <a:spLocks noGrp="1" noChangeArrowheads="1"/>
          </p:cNvSpPr>
          <p:nvPr>
            <p:ph type="title"/>
          </p:nvPr>
        </p:nvSpPr>
        <p:spPr>
          <a:xfrm>
            <a:off x="2065338" y="367757"/>
            <a:ext cx="5765800" cy="535531"/>
          </a:xfrm>
          <a:extLst/>
        </p:spPr>
        <p:txBody>
          <a:bodyPr wrap="square" rtlCol="0">
            <a:spAutoFit/>
          </a:bodyPr>
          <a:lstStyle>
            <a:lvl1pPr>
              <a:defRPr>
                <a:solidFill>
                  <a:schemeClr val="tx1"/>
                </a:solidFill>
                <a:latin typeface="King" pitchFamily="2" charset="0"/>
              </a:defRPr>
            </a:lvl1pPr>
            <a:lvl2pPr marL="742950" indent="-285750">
              <a:defRPr>
                <a:solidFill>
                  <a:schemeClr val="tx1"/>
                </a:solidFill>
                <a:latin typeface="King" pitchFamily="2" charset="0"/>
              </a:defRPr>
            </a:lvl2pPr>
            <a:lvl3pPr marL="1143000" indent="-228600">
              <a:defRPr>
                <a:solidFill>
                  <a:schemeClr val="tx1"/>
                </a:solidFill>
                <a:latin typeface="King" pitchFamily="2" charset="0"/>
              </a:defRPr>
            </a:lvl3pPr>
            <a:lvl4pPr marL="1600200" indent="-228600">
              <a:defRPr>
                <a:solidFill>
                  <a:schemeClr val="tx1"/>
                </a:solidFill>
                <a:latin typeface="King" pitchFamily="2" charset="0"/>
              </a:defRPr>
            </a:lvl4pPr>
            <a:lvl5pPr marL="2057400" indent="-228600">
              <a:defRPr>
                <a:solidFill>
                  <a:schemeClr val="tx1"/>
                </a:solidFill>
                <a:latin typeface="King" pitchFamily="2" charset="0"/>
              </a:defRPr>
            </a:lvl5pPr>
            <a:lvl6pPr marL="2514600" indent="-228600" fontAlgn="base">
              <a:spcBef>
                <a:spcPct val="0"/>
              </a:spcBef>
              <a:spcAft>
                <a:spcPct val="0"/>
              </a:spcAft>
              <a:defRPr>
                <a:solidFill>
                  <a:schemeClr val="tx1"/>
                </a:solidFill>
                <a:latin typeface="King" pitchFamily="2" charset="0"/>
              </a:defRPr>
            </a:lvl6pPr>
            <a:lvl7pPr marL="2971800" indent="-228600" fontAlgn="base">
              <a:spcBef>
                <a:spcPct val="0"/>
              </a:spcBef>
              <a:spcAft>
                <a:spcPct val="0"/>
              </a:spcAft>
              <a:defRPr>
                <a:solidFill>
                  <a:schemeClr val="tx1"/>
                </a:solidFill>
                <a:latin typeface="King" pitchFamily="2" charset="0"/>
              </a:defRPr>
            </a:lvl7pPr>
            <a:lvl8pPr marL="3429000" indent="-228600" fontAlgn="base">
              <a:spcBef>
                <a:spcPct val="0"/>
              </a:spcBef>
              <a:spcAft>
                <a:spcPct val="0"/>
              </a:spcAft>
              <a:defRPr>
                <a:solidFill>
                  <a:schemeClr val="tx1"/>
                </a:solidFill>
                <a:latin typeface="King" pitchFamily="2" charset="0"/>
              </a:defRPr>
            </a:lvl8pPr>
            <a:lvl9pPr marL="3886200" indent="-228600" fontAlgn="base">
              <a:spcBef>
                <a:spcPct val="0"/>
              </a:spcBef>
              <a:spcAft>
                <a:spcPct val="0"/>
              </a:spcAft>
              <a:defRPr>
                <a:solidFill>
                  <a:schemeClr val="tx1"/>
                </a:solidFill>
                <a:latin typeface="King" pitchFamily="2" charset="0"/>
              </a:defRPr>
            </a:lvl9pPr>
          </a:lstStyle>
          <a:p>
            <a:pPr>
              <a:defRPr/>
            </a:pPr>
            <a:r>
              <a:rPr lang="en-US" b="1" dirty="0" smtClean="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COURSE </a:t>
            </a:r>
            <a:r>
              <a:rPr lang="en-US"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OUTCOMES</a:t>
            </a:r>
          </a:p>
        </p:txBody>
      </p:sp>
      <p:sp>
        <p:nvSpPr>
          <p:cNvPr id="21507" name="Slide Number Placeholder 12"/>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55CF1B3-813F-4E1E-B5B3-5E37CBFE673E}" type="slidenum">
              <a:rPr lang="en-US" altLang="en-US">
                <a:solidFill>
                  <a:srgbClr val="898989"/>
                </a:solidFill>
              </a:rPr>
              <a:pPr/>
              <a:t>3</a:t>
            </a:fld>
            <a:endParaRPr lang="en-US" altLang="en-US">
              <a:solidFill>
                <a:srgbClr val="898989"/>
              </a:solidFill>
            </a:endParaRPr>
          </a:p>
        </p:txBody>
      </p:sp>
      <p:sp>
        <p:nvSpPr>
          <p:cNvPr id="21508" name="Rectangle 3"/>
          <p:cNvSpPr>
            <a:spLocks noChangeArrowheads="1"/>
          </p:cNvSpPr>
          <p:nvPr/>
        </p:nvSpPr>
        <p:spPr bwMode="auto">
          <a:xfrm>
            <a:off x="2401888" y="941389"/>
            <a:ext cx="6591300"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IN" altLang="en-US" sz="2100">
                <a:solidFill>
                  <a:srgbClr val="000000"/>
                </a:solidFill>
                <a:latin typeface="Times New Roman" panose="02020603050405020304" pitchFamily="18" charset="0"/>
                <a:cs typeface="Times New Roman" panose="02020603050405020304" pitchFamily="18" charset="0"/>
              </a:rPr>
              <a:t>On completion of this course, the students shall be able to:-</a:t>
            </a:r>
            <a:endParaRPr lang="en-US" altLang="en-US" sz="2100">
              <a:solidFill>
                <a:srgbClr val="000000"/>
              </a:solidFill>
              <a:latin typeface="Times New Roman" panose="02020603050405020304" pitchFamily="18" charset="0"/>
              <a:cs typeface="Times New Roman" panose="02020603050405020304" pitchFamily="18" charset="0"/>
            </a:endParaRPr>
          </a:p>
        </p:txBody>
      </p:sp>
      <p:graphicFrame>
        <p:nvGraphicFramePr>
          <p:cNvPr id="3" name="Table 2"/>
          <p:cNvGraphicFramePr>
            <a:graphicFrameLocks noGrp="1"/>
          </p:cNvGraphicFramePr>
          <p:nvPr/>
        </p:nvGraphicFramePr>
        <p:xfrm>
          <a:off x="2065338" y="1801814"/>
          <a:ext cx="7974012" cy="4162425"/>
        </p:xfrm>
        <a:graphic>
          <a:graphicData uri="http://schemas.openxmlformats.org/drawingml/2006/table">
            <a:tbl>
              <a:tblPr bandRow="1">
                <a:tableStyleId>{5C22544A-7EE6-4342-B048-85BDC9FD1C3A}</a:tableStyleId>
              </a:tblPr>
              <a:tblGrid>
                <a:gridCol w="695161"/>
                <a:gridCol w="7278851"/>
              </a:tblGrid>
              <a:tr h="855181">
                <a:tc>
                  <a:txBody>
                    <a:bodyPr/>
                    <a:lstStyle/>
                    <a:p>
                      <a:pPr>
                        <a:lnSpc>
                          <a:spcPct val="107000"/>
                        </a:lnSpc>
                        <a:spcAft>
                          <a:spcPts val="0"/>
                        </a:spcAft>
                      </a:pPr>
                      <a:r>
                        <a:rPr lang="en-US" sz="1600" kern="0" dirty="0">
                          <a:effectLst/>
                          <a:latin typeface="Times New Roman" panose="02020603050405020304" pitchFamily="18" charset="0"/>
                          <a:cs typeface="Times New Roman" panose="02020603050405020304" pitchFamily="18" charset="0"/>
                        </a:rPr>
                        <a:t>CO1</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just">
                        <a:lnSpc>
                          <a:spcPct val="107000"/>
                        </a:lnSpc>
                        <a:spcAft>
                          <a:spcPts val="0"/>
                        </a:spcAft>
                      </a:pPr>
                      <a:r>
                        <a:rPr lang="en-IN" sz="1600" kern="0" dirty="0">
                          <a:effectLst/>
                          <a:latin typeface="Times New Roman" panose="02020603050405020304" pitchFamily="18" charset="0"/>
                          <a:cs typeface="Times New Roman" panose="02020603050405020304" pitchFamily="18" charset="0"/>
                        </a:rPr>
                        <a:t>Summarize and describe the main features of a dataset using measures such as mean, median, mode, variance, and standard deviation, as well as graphical representations like histograms, box plots, and scatter plots.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55181">
                <a:tc>
                  <a:txBody>
                    <a:bodyPr/>
                    <a:lstStyle/>
                    <a:p>
                      <a:pPr>
                        <a:lnSpc>
                          <a:spcPct val="107000"/>
                        </a:lnSpc>
                        <a:spcAft>
                          <a:spcPts val="0"/>
                        </a:spcAft>
                      </a:pPr>
                      <a:r>
                        <a:rPr lang="en-US" sz="1600" kern="0">
                          <a:effectLst/>
                          <a:latin typeface="Times New Roman" panose="02020603050405020304" pitchFamily="18" charset="0"/>
                          <a:cs typeface="Times New Roman" panose="02020603050405020304" pitchFamily="18" charset="0"/>
                        </a:rPr>
                        <a:t>CO2</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US" sz="1600" kern="0">
                          <a:effectLst/>
                          <a:latin typeface="Times New Roman" panose="02020603050405020304" pitchFamily="18" charset="0"/>
                          <a:cs typeface="Times New Roman" panose="02020603050405020304" pitchFamily="18" charset="0"/>
                        </a:rPr>
                        <a:t>Understand of probability theory, including concepts such as random variables, probability distributions, and the law of large numbers, enabling them to model and reason about uncertainty in data.</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855181">
                <a:tc>
                  <a:txBody>
                    <a:bodyPr/>
                    <a:lstStyle/>
                    <a:p>
                      <a:pPr>
                        <a:lnSpc>
                          <a:spcPct val="107000"/>
                        </a:lnSpc>
                        <a:spcAft>
                          <a:spcPts val="0"/>
                        </a:spcAft>
                      </a:pPr>
                      <a:r>
                        <a:rPr lang="en-US" sz="1600" kern="0">
                          <a:effectLst/>
                          <a:latin typeface="Times New Roman" panose="02020603050405020304" pitchFamily="18" charset="0"/>
                          <a:cs typeface="Times New Roman" panose="02020603050405020304" pitchFamily="18" charset="0"/>
                        </a:rPr>
                        <a:t>CO3</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US" sz="1600" kern="0" dirty="0">
                          <a:effectLst/>
                          <a:latin typeface="Times New Roman" panose="02020603050405020304" pitchFamily="18" charset="0"/>
                          <a:cs typeface="Times New Roman" panose="02020603050405020304" pitchFamily="18" charset="0"/>
                        </a:rPr>
                        <a:t>Apply/perform statistical inference, including hypothesis testing, confidence interval estimation, and p-value computation, to draw valid conclusions from sample data about larger populations.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98441">
                <a:tc>
                  <a:txBody>
                    <a:bodyPr/>
                    <a:lstStyle/>
                    <a:p>
                      <a:pPr>
                        <a:lnSpc>
                          <a:spcPct val="107000"/>
                        </a:lnSpc>
                        <a:spcAft>
                          <a:spcPts val="0"/>
                        </a:spcAft>
                      </a:pPr>
                      <a:r>
                        <a:rPr lang="en-US" sz="1600" kern="0">
                          <a:effectLst/>
                          <a:latin typeface="Times New Roman" panose="02020603050405020304" pitchFamily="18" charset="0"/>
                          <a:cs typeface="Times New Roman" panose="02020603050405020304" pitchFamily="18" charset="0"/>
                        </a:rPr>
                        <a:t>CO4</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US" sz="1600" kern="0">
                          <a:effectLst/>
                          <a:latin typeface="Times New Roman" panose="02020603050405020304" pitchFamily="18" charset="0"/>
                          <a:cs typeface="Times New Roman" panose="02020603050405020304" pitchFamily="18" charset="0"/>
                        </a:rPr>
                        <a:t>Apply linear and logistic regression techniques to identify relationships between variables, make predictions, and evaluate model performance.</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798441">
                <a:tc>
                  <a:txBody>
                    <a:bodyPr/>
                    <a:lstStyle/>
                    <a:p>
                      <a:pPr>
                        <a:lnSpc>
                          <a:spcPct val="107000"/>
                        </a:lnSpc>
                        <a:spcAft>
                          <a:spcPts val="0"/>
                        </a:spcAft>
                      </a:pPr>
                      <a:r>
                        <a:rPr lang="en-US" sz="1600" kern="0">
                          <a:effectLst/>
                          <a:latin typeface="Times New Roman" panose="02020603050405020304" pitchFamily="18" charset="0"/>
                          <a:cs typeface="Times New Roman" panose="02020603050405020304" pitchFamily="18" charset="0"/>
                        </a:rPr>
                        <a:t>CO5</a:t>
                      </a:r>
                      <a:endParaRPr lang="en-US" sz="16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7000"/>
                        </a:lnSpc>
                        <a:spcAft>
                          <a:spcPts val="800"/>
                        </a:spcAft>
                      </a:pPr>
                      <a:r>
                        <a:rPr lang="en-US" sz="1600" kern="0" dirty="0">
                          <a:effectLst/>
                          <a:latin typeface="Times New Roman" panose="02020603050405020304" pitchFamily="18" charset="0"/>
                          <a:cs typeface="Times New Roman" panose="02020603050405020304" pitchFamily="18" charset="0"/>
                        </a:rPr>
                        <a:t>Utilize statistical software tools to perform data analysis, including data cleaning, transformation, visualization, and implementing various statistical methods.</a:t>
                      </a:r>
                      <a:endParaRPr lang="en-US" sz="16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36197" marR="36197" marT="36196" marB="36196"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spTree>
    <p:extLst>
      <p:ext uri="{BB962C8B-B14F-4D97-AF65-F5344CB8AC3E}">
        <p14:creationId xmlns:p14="http://schemas.microsoft.com/office/powerpoint/2010/main" val="3531772454"/>
      </p:ext>
    </p:extLst>
  </p:cSld>
  <p:clrMapOvr>
    <a:masterClrMapping/>
  </p:clrMapOvr>
  <p:transition spd="slow"/>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1"/>
          <p:cNvSpPr>
            <a:spLocks noGrp="1" noChangeArrowheads="1"/>
          </p:cNvSpPr>
          <p:nvPr>
            <p:ph type="title"/>
          </p:nvPr>
        </p:nvSpPr>
        <p:spPr>
          <a:xfrm>
            <a:off x="1981200" y="609600"/>
            <a:ext cx="8153400" cy="1447800"/>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t>Advantages of Scatter</a:t>
            </a:r>
            <a:r>
              <a:rPr lang="en-GB" altLang="en-US"/>
              <a:t> </a:t>
            </a:r>
            <a:r>
              <a:rPr lang="en-GB" altLang="en-US" b="1"/>
              <a:t>Diagram</a:t>
            </a:r>
          </a:p>
        </p:txBody>
      </p:sp>
      <p:sp>
        <p:nvSpPr>
          <p:cNvPr id="26626" name="Rectangle 2"/>
          <p:cNvSpPr>
            <a:spLocks noGrp="1" noChangeArrowheads="1"/>
          </p:cNvSpPr>
          <p:nvPr>
            <p:ph type="body" idx="1"/>
          </p:nvPr>
        </p:nvSpPr>
        <p:spPr>
          <a:xfrm>
            <a:off x="1828800" y="2286000"/>
            <a:ext cx="8534400" cy="3989388"/>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a:solidFill>
                  <a:srgbClr val="000000"/>
                </a:solidFill>
              </a:rPr>
              <a:t>Simple &amp; Non Mathematical method</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a:solidFill>
                  <a:srgbClr val="000000"/>
                </a:solidFill>
              </a:rPr>
              <a:t>Not influenced by the size of extreme item</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a:solidFill>
                  <a:srgbClr val="000000"/>
                </a:solidFill>
              </a:rPr>
              <a:t>First step in investing  the relationship between two variables</a:t>
            </a:r>
          </a:p>
          <a:p>
            <a:pPr>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4000">
              <a:solidFill>
                <a:srgbClr val="000000"/>
              </a:solidFill>
            </a:endParaRPr>
          </a:p>
        </p:txBody>
      </p:sp>
    </p:spTree>
    <p:extLst>
      <p:ext uri="{BB962C8B-B14F-4D97-AF65-F5344CB8AC3E}">
        <p14:creationId xmlns:p14="http://schemas.microsoft.com/office/powerpoint/2010/main" val="2368753009"/>
      </p:ext>
    </p:extLst>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1"/>
          <p:cNvSpPr>
            <a:spLocks noGrp="1" noChangeArrowheads="1"/>
          </p:cNvSpPr>
          <p:nvPr>
            <p:ph type="title"/>
          </p:nvPr>
        </p:nvSpPr>
        <p:spPr>
          <a:xfrm>
            <a:off x="2057400" y="2487614"/>
            <a:ext cx="8305800" cy="712787"/>
          </a:xfrm>
          <a:ln/>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t>Disadvantage of scatter diagram</a:t>
            </a:r>
            <a:r>
              <a:rPr lang="en-GB" altLang="en-US"/>
              <a:t>   </a:t>
            </a:r>
          </a:p>
        </p:txBody>
      </p:sp>
      <p:sp>
        <p:nvSpPr>
          <p:cNvPr id="27650" name="Rectangle 2"/>
          <p:cNvSpPr>
            <a:spLocks noGrp="1" noChangeArrowheads="1"/>
          </p:cNvSpPr>
          <p:nvPr>
            <p:ph type="subTitle" idx="4294967295"/>
          </p:nvPr>
        </p:nvSpPr>
        <p:spPr bwMode="auto">
          <a:xfrm>
            <a:off x="1828800" y="3733800"/>
            <a:ext cx="8458200" cy="26670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0000" tIns="46800" rIns="90000" bIns="46800" rtlCol="0">
            <a:normAutofit/>
          </a:bodyPr>
          <a:lstStyle/>
          <a:p>
            <a:pPr marL="0" indent="0">
              <a:lnSpc>
                <a:spcPct val="95000"/>
              </a:lnSpc>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4000">
              <a:solidFill>
                <a:srgbClr val="000000"/>
              </a:solidFill>
            </a:endParaRPr>
          </a:p>
          <a:p>
            <a:pPr marL="0" inden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a:solidFill>
                  <a:srgbClr val="000000"/>
                </a:solidFill>
              </a:rPr>
              <a:t>Can not adopt the an exact degree of correlation</a:t>
            </a:r>
          </a:p>
        </p:txBody>
      </p:sp>
    </p:spTree>
    <p:extLst>
      <p:ext uri="{BB962C8B-B14F-4D97-AF65-F5344CB8AC3E}">
        <p14:creationId xmlns:p14="http://schemas.microsoft.com/office/powerpoint/2010/main" val="1706029822"/>
      </p:ext>
    </p:extLst>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1"/>
          <p:cNvSpPr>
            <a:spLocks noGrp="1" noChangeArrowheads="1"/>
          </p:cNvSpPr>
          <p:nvPr>
            <p:ph type="title"/>
          </p:nvPr>
        </p:nvSpPr>
        <p:spPr>
          <a:xfrm>
            <a:off x="2057400" y="735014"/>
            <a:ext cx="8305800" cy="1247775"/>
          </a:xfrm>
          <a:ln/>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b="1"/>
              <a:t>                   Karl Pearson's</a:t>
            </a:r>
            <a:br>
              <a:rPr lang="en-GB" altLang="en-US" sz="4000" b="1"/>
            </a:br>
            <a:r>
              <a:rPr lang="en-GB" altLang="en-US" sz="4000" b="1"/>
              <a:t>          Coefficient of Correlation</a:t>
            </a:r>
            <a:r>
              <a:rPr lang="en-GB" altLang="en-US" sz="3200"/>
              <a:t> </a:t>
            </a:r>
          </a:p>
        </p:txBody>
      </p:sp>
      <p:sp>
        <p:nvSpPr>
          <p:cNvPr id="28674" name="Rectangle 2"/>
          <p:cNvSpPr>
            <a:spLocks noGrp="1" noChangeArrowheads="1"/>
          </p:cNvSpPr>
          <p:nvPr>
            <p:ph type="body" idx="1"/>
          </p:nvPr>
        </p:nvSpPr>
        <p:spPr>
          <a:xfrm>
            <a:off x="2057400" y="2101851"/>
            <a:ext cx="8458200" cy="4545013"/>
          </a:xfrm>
          <a:ln/>
        </p:spPr>
        <p:txBody>
          <a:bodyPr/>
          <a:lstStyle/>
          <a:p>
            <a:pPr>
              <a:lnSpc>
                <a:spcPct val="95000"/>
              </a:lnSpc>
              <a:spcBef>
                <a:spcPts val="9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600">
                <a:solidFill>
                  <a:srgbClr val="000000"/>
                </a:solidFill>
              </a:rPr>
              <a:t>Pearson’s ‘r’ is the most common correlation coefficient.</a:t>
            </a:r>
          </a:p>
          <a:p>
            <a:pPr>
              <a:spcBef>
                <a:spcPts val="9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600">
                <a:solidFill>
                  <a:srgbClr val="000000"/>
                </a:solidFill>
              </a:rPr>
              <a:t>Karl Pearson’s Coefficient of Correlation denoted by- ‘r’ The coefficient of correlation ‘r’ measure the degree of linear relationship  between two variables say x &amp; y.  </a:t>
            </a:r>
          </a:p>
          <a:p>
            <a:pPr>
              <a:spcBef>
                <a:spcPts val="9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3600">
              <a:solidFill>
                <a:srgbClr val="000000"/>
              </a:solidFill>
            </a:endParaRPr>
          </a:p>
        </p:txBody>
      </p:sp>
    </p:spTree>
    <p:extLst>
      <p:ext uri="{BB962C8B-B14F-4D97-AF65-F5344CB8AC3E}">
        <p14:creationId xmlns:p14="http://schemas.microsoft.com/office/powerpoint/2010/main" val="1128569983"/>
      </p:ext>
    </p:extLst>
  </p:cSld>
  <p:clrMapOvr>
    <a:masterClrMapping/>
  </p:clrMapOvr>
  <p:transition spd="med"/>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1"/>
          <p:cNvSpPr>
            <a:spLocks noGrp="1" noChangeArrowheads="1"/>
          </p:cNvSpPr>
          <p:nvPr>
            <p:ph type="title"/>
          </p:nvPr>
        </p:nvSpPr>
        <p:spPr>
          <a:xfrm>
            <a:off x="1524000" y="542926"/>
            <a:ext cx="8991600" cy="1362075"/>
          </a:xfrm>
          <a:ln/>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t>                    Karl Pearson's </a:t>
            </a:r>
            <a:br>
              <a:rPr lang="en-GB" altLang="en-US" b="1"/>
            </a:br>
            <a:r>
              <a:rPr lang="en-GB" altLang="en-US" b="1"/>
              <a:t>             Coefficient of Correlation</a:t>
            </a:r>
            <a:r>
              <a:rPr lang="en-GB" altLang="en-US" sz="3600"/>
              <a:t> </a:t>
            </a:r>
          </a:p>
        </p:txBody>
      </p:sp>
      <p:sp>
        <p:nvSpPr>
          <p:cNvPr id="29698" name="Text Box 2"/>
          <p:cNvSpPr txBox="1">
            <a:spLocks noChangeArrowheads="1"/>
          </p:cNvSpPr>
          <p:nvPr/>
        </p:nvSpPr>
        <p:spPr bwMode="auto">
          <a:xfrm>
            <a:off x="1524000" y="1981200"/>
            <a:ext cx="8991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marL="457200" indent="-457200">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0000"/>
              </a:lnSpc>
              <a:spcBef>
                <a:spcPts val="1000"/>
              </a:spcBef>
              <a:buClr>
                <a:srgbClr val="A50021"/>
              </a:buClr>
              <a:buSzPct val="75000"/>
              <a:buFont typeface="Wingdings" panose="05000000000000000000" pitchFamily="2" charset="2"/>
              <a:buChar char=""/>
            </a:pPr>
            <a:r>
              <a:rPr lang="en-GB" altLang="en-US" sz="4000">
                <a:solidFill>
                  <a:srgbClr val="000000"/>
                </a:solidFill>
              </a:rPr>
              <a:t>Karl Pearson’s Coefficient of Correlation denoted by-   r</a:t>
            </a:r>
          </a:p>
          <a:p>
            <a:pPr>
              <a:lnSpc>
                <a:spcPct val="90000"/>
              </a:lnSpc>
              <a:spcBef>
                <a:spcPts val="1000"/>
              </a:spcBef>
              <a:buClr>
                <a:srgbClr val="A50021"/>
              </a:buClr>
              <a:buSzPct val="75000"/>
            </a:pPr>
            <a:r>
              <a:rPr lang="en-GB" altLang="en-US" sz="4000">
                <a:solidFill>
                  <a:srgbClr val="000000"/>
                </a:solidFill>
              </a:rPr>
              <a:t>          -1 </a:t>
            </a:r>
            <a:r>
              <a:rPr lang="en-GB" altLang="en-US" sz="4000">
                <a:solidFill>
                  <a:srgbClr val="000000"/>
                </a:solidFill>
                <a:cs typeface="Arial" panose="020B0604020202020204" pitchFamily="34" charset="0"/>
              </a:rPr>
              <a:t>≤  r ≥ +1</a:t>
            </a:r>
          </a:p>
          <a:p>
            <a:pPr>
              <a:lnSpc>
                <a:spcPct val="90000"/>
              </a:lnSpc>
              <a:spcBef>
                <a:spcPts val="1000"/>
              </a:spcBef>
              <a:buClr>
                <a:srgbClr val="A50021"/>
              </a:buClr>
              <a:buSzPct val="75000"/>
              <a:buFont typeface="Wingdings" panose="05000000000000000000" pitchFamily="2" charset="2"/>
              <a:buChar char=""/>
            </a:pPr>
            <a:r>
              <a:rPr lang="en-GB" altLang="en-US" sz="4000">
                <a:solidFill>
                  <a:srgbClr val="000000"/>
                </a:solidFill>
                <a:cs typeface="Arial" panose="020B0604020202020204" pitchFamily="34" charset="0"/>
              </a:rPr>
              <a:t>  Degree of Correlation is expressed by a value of </a:t>
            </a:r>
            <a:r>
              <a:rPr lang="en-GB" altLang="en-US" sz="4000">
                <a:solidFill>
                  <a:srgbClr val="000000"/>
                </a:solidFill>
              </a:rPr>
              <a:t>Coefficient</a:t>
            </a:r>
          </a:p>
          <a:p>
            <a:pPr>
              <a:lnSpc>
                <a:spcPct val="90000"/>
              </a:lnSpc>
              <a:spcBef>
                <a:spcPts val="1000"/>
              </a:spcBef>
              <a:buClr>
                <a:srgbClr val="A50021"/>
              </a:buClr>
              <a:buSzPct val="75000"/>
              <a:buFont typeface="Wingdings" panose="05000000000000000000" pitchFamily="2" charset="2"/>
              <a:buChar char=""/>
            </a:pPr>
            <a:r>
              <a:rPr lang="en-GB" altLang="en-US" sz="4000">
                <a:solidFill>
                  <a:srgbClr val="000000"/>
                </a:solidFill>
              </a:rPr>
              <a:t>Direction of change is Indicated by sign</a:t>
            </a:r>
          </a:p>
          <a:p>
            <a:pPr>
              <a:lnSpc>
                <a:spcPct val="90000"/>
              </a:lnSpc>
              <a:spcBef>
                <a:spcPts val="1000"/>
              </a:spcBef>
              <a:buClr>
                <a:srgbClr val="A50021"/>
              </a:buClr>
              <a:buSzPct val="75000"/>
            </a:pPr>
            <a:r>
              <a:rPr lang="en-GB" altLang="en-US" sz="4000">
                <a:solidFill>
                  <a:srgbClr val="000000"/>
                </a:solidFill>
              </a:rPr>
              <a:t> ( - ve) or ( + ve)</a:t>
            </a:r>
          </a:p>
        </p:txBody>
      </p:sp>
    </p:spTree>
    <p:extLst>
      <p:ext uri="{BB962C8B-B14F-4D97-AF65-F5344CB8AC3E}">
        <p14:creationId xmlns:p14="http://schemas.microsoft.com/office/powerpoint/2010/main" val="3096348712"/>
      </p:ext>
    </p:extLst>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1"/>
          <p:cNvSpPr>
            <a:spLocks noGrp="1" noChangeArrowheads="1"/>
          </p:cNvSpPr>
          <p:nvPr>
            <p:ph type="title"/>
          </p:nvPr>
        </p:nvSpPr>
        <p:spPr>
          <a:xfrm>
            <a:off x="2057400" y="619126"/>
            <a:ext cx="8305800" cy="1362075"/>
          </a:xfrm>
          <a:ln/>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t>                  Karl Pearson's</a:t>
            </a:r>
            <a:br>
              <a:rPr lang="en-GB" altLang="en-US" b="1"/>
            </a:br>
            <a:r>
              <a:rPr lang="en-GB" altLang="en-US" b="1"/>
              <a:t>         Coefficient of Correlation</a:t>
            </a:r>
            <a:r>
              <a:rPr lang="en-GB" altLang="en-US" sz="3600"/>
              <a:t> </a:t>
            </a:r>
          </a:p>
        </p:txBody>
      </p:sp>
      <p:sp>
        <p:nvSpPr>
          <p:cNvPr id="30722" name="Rectangle 2"/>
          <p:cNvSpPr>
            <a:spLocks noGrp="1" noChangeArrowheads="1"/>
          </p:cNvSpPr>
          <p:nvPr>
            <p:ph type="body" idx="1"/>
          </p:nvPr>
        </p:nvSpPr>
        <p:spPr>
          <a:xfrm>
            <a:off x="1981200" y="2101850"/>
            <a:ext cx="8382000" cy="4375150"/>
          </a:xfrm>
          <a:ln/>
        </p:spPr>
        <p:txBody>
          <a:bodyPr vert="horz" lIns="91440" tIns="45720" rIns="91440" bIns="45720" rtlCol="0">
            <a:normAutofit/>
          </a:bodyPr>
          <a:lstStyle/>
          <a:p>
            <a:pPr>
              <a:lnSpc>
                <a:spcPct val="95000"/>
              </a:lnSpc>
              <a:spcBef>
                <a:spcPts val="9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600"/>
              <a:t> </a:t>
            </a:r>
            <a:r>
              <a:rPr lang="en-GB" altLang="en-US" sz="3600">
                <a:solidFill>
                  <a:srgbClr val="000000"/>
                </a:solidFill>
              </a:rPr>
              <a:t>When deviation taken from actual mean:</a:t>
            </a:r>
            <a:r>
              <a:rPr lang="en-GB" altLang="en-US" sz="3600"/>
              <a:t> </a:t>
            </a:r>
            <a:r>
              <a:rPr lang="en-GB" altLang="en-US" sz="4000" b="1">
                <a:solidFill>
                  <a:srgbClr val="000000"/>
                </a:solidFill>
              </a:rPr>
              <a:t>r(x, y)= Σxy /√ </a:t>
            </a:r>
            <a:r>
              <a:rPr lang="en-GB" altLang="en-US" b="1">
                <a:solidFill>
                  <a:srgbClr val="000000"/>
                </a:solidFill>
              </a:rPr>
              <a:t>Σ</a:t>
            </a:r>
            <a:r>
              <a:rPr lang="en-GB" altLang="en-US" sz="4000" b="1">
                <a:solidFill>
                  <a:srgbClr val="000000"/>
                </a:solidFill>
              </a:rPr>
              <a:t>x² </a:t>
            </a:r>
            <a:r>
              <a:rPr lang="en-GB" altLang="en-US" b="1">
                <a:solidFill>
                  <a:srgbClr val="000000"/>
                </a:solidFill>
              </a:rPr>
              <a:t>Σ</a:t>
            </a:r>
            <a:r>
              <a:rPr lang="en-GB" altLang="en-US" sz="4000" b="1">
                <a:solidFill>
                  <a:srgbClr val="000000"/>
                </a:solidFill>
              </a:rPr>
              <a:t>y²</a:t>
            </a:r>
            <a:r>
              <a:rPr lang="en-GB" altLang="en-US" sz="3600"/>
              <a:t> </a:t>
            </a:r>
          </a:p>
          <a:p>
            <a:pPr>
              <a:spcBef>
                <a:spcPts val="9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600">
                <a:solidFill>
                  <a:srgbClr val="000000"/>
                </a:solidFill>
                <a:cs typeface="Arial" panose="020B0604020202020204" pitchFamily="34" charset="0"/>
              </a:rPr>
              <a:t>When deviation taken from an assumed mean:</a:t>
            </a:r>
          </a:p>
          <a:p>
            <a:pPr>
              <a:spcBef>
                <a:spcPts val="9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600" b="1">
                <a:solidFill>
                  <a:srgbClr val="000000"/>
                </a:solidFill>
              </a:rPr>
              <a:t>     r =             N Σdxdy -  Σdx Σdy </a:t>
            </a:r>
          </a:p>
        </p:txBody>
      </p:sp>
      <p:sp>
        <p:nvSpPr>
          <p:cNvPr id="30723" name="Text Box 3"/>
          <p:cNvSpPr txBox="1">
            <a:spLocks noChangeArrowheads="1"/>
          </p:cNvSpPr>
          <p:nvPr/>
        </p:nvSpPr>
        <p:spPr bwMode="auto">
          <a:xfrm>
            <a:off x="3657600" y="5257800"/>
            <a:ext cx="32766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lnSpc>
                <a:spcPct val="95000"/>
              </a:lnSpc>
              <a:buClr>
                <a:srgbClr val="000000"/>
              </a:buClr>
              <a:buSzPct val="100000"/>
              <a:buFont typeface="Times New Roman" panose="02020603050405020304" pitchFamily="18" charset="0"/>
              <a:buNone/>
            </a:pPr>
            <a:r>
              <a:rPr lang="en-GB" altLang="en-US" sz="3600">
                <a:solidFill>
                  <a:srgbClr val="000000"/>
                </a:solidFill>
              </a:rPr>
              <a:t>√N Σdx</a:t>
            </a:r>
            <a:r>
              <a:rPr lang="en-GB" altLang="en-US" sz="3600">
                <a:solidFill>
                  <a:srgbClr val="000000"/>
                </a:solidFill>
                <a:cs typeface="Arial" panose="020B0604020202020204" pitchFamily="34" charset="0"/>
              </a:rPr>
              <a:t>²</a:t>
            </a:r>
            <a:r>
              <a:rPr lang="en-GB" altLang="en-US" sz="3600">
                <a:solidFill>
                  <a:srgbClr val="000000"/>
                </a:solidFill>
              </a:rPr>
              <a:t>-(Σdx)</a:t>
            </a:r>
            <a:r>
              <a:rPr lang="en-GB" altLang="en-US" sz="3600">
                <a:solidFill>
                  <a:srgbClr val="000000"/>
                </a:solidFill>
                <a:cs typeface="Arial" panose="020B0604020202020204" pitchFamily="34" charset="0"/>
              </a:rPr>
              <a:t>²</a:t>
            </a:r>
          </a:p>
        </p:txBody>
      </p:sp>
      <p:sp>
        <p:nvSpPr>
          <p:cNvPr id="30724" name="Text Box 4"/>
          <p:cNvSpPr txBox="1">
            <a:spLocks noChangeArrowheads="1"/>
          </p:cNvSpPr>
          <p:nvPr/>
        </p:nvSpPr>
        <p:spPr bwMode="auto">
          <a:xfrm>
            <a:off x="6934201" y="5334000"/>
            <a:ext cx="454342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lnSpc>
                <a:spcPct val="95000"/>
              </a:lnSpc>
              <a:buClr>
                <a:srgbClr val="5B5249"/>
              </a:buClr>
              <a:buSzPct val="100000"/>
              <a:buFont typeface="Times New Roman" panose="02020603050405020304" pitchFamily="18" charset="0"/>
              <a:buNone/>
            </a:pPr>
            <a:r>
              <a:rPr lang="en-GB" altLang="en-US" sz="3600"/>
              <a:t>√</a:t>
            </a:r>
            <a:r>
              <a:rPr lang="en-GB" altLang="en-US" sz="3600">
                <a:solidFill>
                  <a:srgbClr val="000000"/>
                </a:solidFill>
              </a:rPr>
              <a:t>N Σdy</a:t>
            </a:r>
            <a:r>
              <a:rPr lang="en-GB" altLang="en-US" sz="3600">
                <a:solidFill>
                  <a:srgbClr val="000000"/>
                </a:solidFill>
                <a:cs typeface="Arial" panose="020B0604020202020204" pitchFamily="34" charset="0"/>
              </a:rPr>
              <a:t>²</a:t>
            </a:r>
            <a:r>
              <a:rPr lang="en-GB" altLang="en-US" sz="3600">
                <a:solidFill>
                  <a:srgbClr val="000000"/>
                </a:solidFill>
              </a:rPr>
              <a:t>-(Σdy)</a:t>
            </a:r>
            <a:r>
              <a:rPr lang="en-GB" altLang="en-US" sz="3600">
                <a:solidFill>
                  <a:srgbClr val="000000"/>
                </a:solidFill>
                <a:cs typeface="Arial" panose="020B0604020202020204" pitchFamily="34" charset="0"/>
              </a:rPr>
              <a:t>²</a:t>
            </a:r>
          </a:p>
        </p:txBody>
      </p:sp>
      <p:sp>
        <p:nvSpPr>
          <p:cNvPr id="30725" name="Line 5"/>
          <p:cNvSpPr>
            <a:spLocks noChangeShapeType="1"/>
          </p:cNvSpPr>
          <p:nvPr/>
        </p:nvSpPr>
        <p:spPr bwMode="auto">
          <a:xfrm>
            <a:off x="3962400" y="5181600"/>
            <a:ext cx="5943600" cy="1588"/>
          </a:xfrm>
          <a:prstGeom prst="line">
            <a:avLst/>
          </a:prstGeom>
          <a:noFill/>
          <a:ln w="28440">
            <a:solidFill>
              <a:srgbClr val="5B524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727" name="Line 7"/>
          <p:cNvSpPr>
            <a:spLocks noChangeShapeType="1"/>
          </p:cNvSpPr>
          <p:nvPr/>
        </p:nvSpPr>
        <p:spPr bwMode="auto">
          <a:xfrm>
            <a:off x="6019800" y="2743200"/>
            <a:ext cx="2209800" cy="0"/>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2278331787"/>
      </p:ext>
    </p:extLst>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1"/>
          <p:cNvSpPr>
            <a:spLocks noGrp="1" noChangeArrowheads="1"/>
          </p:cNvSpPr>
          <p:nvPr>
            <p:ph type="title"/>
          </p:nvPr>
        </p:nvSpPr>
        <p:spPr>
          <a:xfrm>
            <a:off x="2133600" y="533400"/>
            <a:ext cx="8382000" cy="1295400"/>
          </a:xfrm>
          <a:ln/>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    </a:t>
            </a:r>
            <a:r>
              <a:rPr lang="en-GB" altLang="en-US" sz="4000" b="1"/>
              <a:t>Procedure for computing the       correlation coefficient</a:t>
            </a:r>
          </a:p>
        </p:txBody>
      </p:sp>
      <p:sp>
        <p:nvSpPr>
          <p:cNvPr id="31746" name="Rectangle 2"/>
          <p:cNvSpPr>
            <a:spLocks noGrp="1" noChangeArrowheads="1"/>
          </p:cNvSpPr>
          <p:nvPr>
            <p:ph type="body" idx="1"/>
          </p:nvPr>
        </p:nvSpPr>
        <p:spPr>
          <a:xfrm>
            <a:off x="1676400" y="2101850"/>
            <a:ext cx="8991600" cy="4706938"/>
          </a:xfrm>
          <a:ln/>
        </p:spPr>
        <p:txBody>
          <a:bodyPr/>
          <a:lstStyle/>
          <a:p>
            <a:pPr>
              <a:lnSpc>
                <a:spcPct val="95000"/>
              </a:lnSpc>
              <a:spcBef>
                <a:spcPts val="7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Calculate the mean of the two series ‘x’ &amp;’y’</a:t>
            </a:r>
          </a:p>
          <a:p>
            <a:pPr>
              <a:spcBef>
                <a:spcPts val="7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Calculate the deviations ‘x’ &amp;’y’ in two series from their respective mean. </a:t>
            </a:r>
          </a:p>
          <a:p>
            <a:pPr>
              <a:spcBef>
                <a:spcPts val="7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Square each deviation of ‘x’ &amp;’y’ then obtain the sum of the squared deviation i.e.</a:t>
            </a:r>
            <a:r>
              <a:rPr lang="en-GB" altLang="en-US">
                <a:cs typeface="Times New Roman" panose="02020603050405020304" pitchFamily="18" charset="0"/>
              </a:rPr>
              <a:t>∑x</a:t>
            </a:r>
            <a:r>
              <a:rPr lang="en-GB" altLang="en-US" baseline="30000">
                <a:cs typeface="Times New Roman" panose="02020603050405020304" pitchFamily="18" charset="0"/>
              </a:rPr>
              <a:t>2</a:t>
            </a:r>
            <a:r>
              <a:rPr lang="en-GB" altLang="en-US">
                <a:cs typeface="Times New Roman" panose="02020603050405020304" pitchFamily="18" charset="0"/>
              </a:rPr>
              <a:t> &amp; </a:t>
            </a:r>
            <a:r>
              <a:rPr lang="en-GB" altLang="en-US"/>
              <a:t>.</a:t>
            </a:r>
            <a:r>
              <a:rPr lang="en-GB" altLang="en-US">
                <a:cs typeface="Times New Roman" panose="02020603050405020304" pitchFamily="18" charset="0"/>
              </a:rPr>
              <a:t>∑y</a:t>
            </a:r>
            <a:r>
              <a:rPr lang="en-GB" altLang="en-US" baseline="30000">
                <a:cs typeface="Times New Roman" panose="02020603050405020304" pitchFamily="18" charset="0"/>
              </a:rPr>
              <a:t>2</a:t>
            </a:r>
            <a:r>
              <a:rPr lang="en-GB" altLang="en-US"/>
              <a:t> </a:t>
            </a:r>
          </a:p>
          <a:p>
            <a:pPr>
              <a:spcBef>
                <a:spcPts val="7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Multiply each deviation under x with each deviation under y &amp; obtain the product of ‘xy’.Then obtain the sum of the product of x , y i.e. </a:t>
            </a:r>
            <a:r>
              <a:rPr lang="en-GB" altLang="en-US">
                <a:cs typeface="Times New Roman" panose="02020603050405020304" pitchFamily="18" charset="0"/>
              </a:rPr>
              <a:t>∑xy</a:t>
            </a:r>
            <a:r>
              <a:rPr lang="en-GB" altLang="en-US"/>
              <a:t> </a:t>
            </a:r>
          </a:p>
          <a:p>
            <a:pPr>
              <a:spcBef>
                <a:spcPts val="7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Substitute the value in the formula.</a:t>
            </a:r>
          </a:p>
          <a:p>
            <a:pPr>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solidFill>
                <a:srgbClr val="000000"/>
              </a:solidFill>
            </a:endParaRPr>
          </a:p>
        </p:txBody>
      </p:sp>
    </p:spTree>
    <p:extLst>
      <p:ext uri="{BB962C8B-B14F-4D97-AF65-F5344CB8AC3E}">
        <p14:creationId xmlns:p14="http://schemas.microsoft.com/office/powerpoint/2010/main" val="371157149"/>
      </p:ext>
    </p:extLst>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1"/>
          <p:cNvSpPr>
            <a:spLocks noGrp="1" noChangeArrowheads="1"/>
          </p:cNvSpPr>
          <p:nvPr>
            <p:ph type="title"/>
          </p:nvPr>
        </p:nvSpPr>
        <p:spPr>
          <a:xfrm>
            <a:off x="1981200" y="735014"/>
            <a:ext cx="8382000" cy="1247775"/>
          </a:xfrm>
          <a:ln/>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b="1"/>
              <a:t>      Interpretation of Correlation     Coefficient (r)</a:t>
            </a:r>
          </a:p>
        </p:txBody>
      </p:sp>
      <p:sp>
        <p:nvSpPr>
          <p:cNvPr id="32770" name="Rectangle 2"/>
          <p:cNvSpPr>
            <a:spLocks noGrp="1" noChangeArrowheads="1"/>
          </p:cNvSpPr>
          <p:nvPr>
            <p:ph type="body" idx="1"/>
          </p:nvPr>
        </p:nvSpPr>
        <p:spPr>
          <a:xfrm>
            <a:off x="1752600" y="2101851"/>
            <a:ext cx="8610600" cy="4741863"/>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The value of correlation coefficient ‘r’ ranges from -1 to +1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If r = +1, then the correlation between the two variables is said to be perfect and positive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If r = -1, then the correlation between the two variables is said to be perfect and negative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If r = 0, then there exists no correlation between the variables</a:t>
            </a:r>
          </a:p>
          <a:p>
            <a:pPr>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solidFill>
                <a:srgbClr val="000000"/>
              </a:solidFill>
            </a:endParaRPr>
          </a:p>
        </p:txBody>
      </p:sp>
    </p:spTree>
    <p:extLst>
      <p:ext uri="{BB962C8B-B14F-4D97-AF65-F5344CB8AC3E}">
        <p14:creationId xmlns:p14="http://schemas.microsoft.com/office/powerpoint/2010/main" val="2053767026"/>
      </p:ext>
    </p:extLst>
  </p:cSld>
  <p:clrMapOvr>
    <a:masterClrMapping/>
  </p:clrMapOvr>
  <p:transition spd="med"/>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Rectangle 1"/>
          <p:cNvSpPr>
            <a:spLocks noGrp="1" noChangeArrowheads="1"/>
          </p:cNvSpPr>
          <p:nvPr>
            <p:ph type="title"/>
          </p:nvPr>
        </p:nvSpPr>
        <p:spPr>
          <a:xfrm>
            <a:off x="1905000" y="838200"/>
            <a:ext cx="8610600" cy="762000"/>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b="1"/>
              <a:t>   Properties of Correlation coefficient</a:t>
            </a:r>
          </a:p>
        </p:txBody>
      </p:sp>
      <p:sp>
        <p:nvSpPr>
          <p:cNvPr id="33794" name="Rectangle 2"/>
          <p:cNvSpPr>
            <a:spLocks noGrp="1" noChangeArrowheads="1"/>
          </p:cNvSpPr>
          <p:nvPr>
            <p:ph type="body" idx="1"/>
          </p:nvPr>
        </p:nvSpPr>
        <p:spPr>
          <a:xfrm>
            <a:off x="1752600" y="1752600"/>
            <a:ext cx="8686800" cy="4800600"/>
          </a:xfrm>
          <a:ln/>
        </p:spPr>
        <p:txBody>
          <a:bodyPr/>
          <a:lstStyle/>
          <a:p>
            <a:pPr>
              <a:lnSpc>
                <a:spcPct val="95000"/>
              </a:lnSpc>
              <a:spcBef>
                <a:spcPts val="7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The correlation coefficient lies between -1 &amp; +1 symbolically  ( - 1</a:t>
            </a:r>
            <a:r>
              <a:rPr lang="en-GB" altLang="en-US">
                <a:solidFill>
                  <a:srgbClr val="000000"/>
                </a:solidFill>
                <a:cs typeface="Times New Roman" panose="02020603050405020304" pitchFamily="18" charset="0"/>
              </a:rPr>
              <a:t>≤ r ≥ 1 )</a:t>
            </a:r>
          </a:p>
          <a:p>
            <a:pPr>
              <a:spcBef>
                <a:spcPts val="7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cs typeface="Times New Roman" panose="02020603050405020304" pitchFamily="18" charset="0"/>
              </a:rPr>
              <a:t> </a:t>
            </a:r>
            <a:r>
              <a:rPr lang="en-GB" altLang="en-US">
                <a:solidFill>
                  <a:srgbClr val="000000"/>
                </a:solidFill>
              </a:rPr>
              <a:t>The correlation coefficient  is independent of the change of origin &amp; scale. </a:t>
            </a:r>
          </a:p>
          <a:p>
            <a:pPr>
              <a:spcBef>
                <a:spcPts val="7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The coefficient of correlation is the geometric mean of two regression coefficient. </a:t>
            </a:r>
          </a:p>
          <a:p>
            <a:pPr>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                                                  r = </a:t>
            </a:r>
            <a:r>
              <a:rPr lang="en-GB" altLang="en-US">
                <a:solidFill>
                  <a:srgbClr val="000000"/>
                </a:solidFill>
                <a:cs typeface="Times New Roman" panose="02020603050405020304" pitchFamily="18" charset="0"/>
              </a:rPr>
              <a:t>√  bxy * byx</a:t>
            </a:r>
          </a:p>
          <a:p>
            <a:pPr>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cs typeface="Times New Roman" panose="02020603050405020304" pitchFamily="18" charset="0"/>
              </a:rPr>
              <a:t>The one regression coefficient is (+ve)  other regression coefficient is also (+ve) </a:t>
            </a:r>
            <a:r>
              <a:rPr lang="en-GB" altLang="en-US">
                <a:solidFill>
                  <a:srgbClr val="000000"/>
                </a:solidFill>
              </a:rPr>
              <a:t>correlation coefficient  is (+ve)</a:t>
            </a:r>
          </a:p>
        </p:txBody>
      </p:sp>
      <p:sp>
        <p:nvSpPr>
          <p:cNvPr id="33795" name="Line 3"/>
          <p:cNvSpPr>
            <a:spLocks noChangeShapeType="1"/>
          </p:cNvSpPr>
          <p:nvPr/>
        </p:nvSpPr>
        <p:spPr bwMode="auto">
          <a:xfrm>
            <a:off x="7010400" y="4648200"/>
            <a:ext cx="2209800" cy="1588"/>
          </a:xfrm>
          <a:prstGeom prst="line">
            <a:avLst/>
          </a:prstGeom>
          <a:noFill/>
          <a:ln w="2844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272016503"/>
      </p:ext>
    </p:extLst>
  </p:cSld>
  <p:clrMapOvr>
    <a:masterClrMapping/>
  </p:clrMapOvr>
  <p:transition spd="med"/>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Rectangle 1"/>
          <p:cNvSpPr>
            <a:spLocks noGrp="1" noChangeArrowheads="1"/>
          </p:cNvSpPr>
          <p:nvPr>
            <p:ph type="title"/>
          </p:nvPr>
        </p:nvSpPr>
        <p:spPr>
          <a:xfrm>
            <a:off x="3352800" y="68264"/>
            <a:ext cx="6096000" cy="1836737"/>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b="1"/>
              <a:t>Assumptions of Pearson’s             Correlation Coefficient </a:t>
            </a:r>
          </a:p>
        </p:txBody>
      </p:sp>
      <p:sp>
        <p:nvSpPr>
          <p:cNvPr id="34818" name="Rectangle 2"/>
          <p:cNvSpPr>
            <a:spLocks noGrp="1" noChangeArrowheads="1"/>
          </p:cNvSpPr>
          <p:nvPr>
            <p:ph type="body" idx="1"/>
          </p:nvPr>
        </p:nvSpPr>
        <p:spPr>
          <a:xfrm>
            <a:off x="1981200" y="2057400"/>
            <a:ext cx="8382000" cy="4419600"/>
          </a:xfrm>
          <a:ln/>
        </p:spPr>
        <p:txBody>
          <a:bodyPr/>
          <a:lstStyle/>
          <a:p>
            <a:pPr>
              <a:lnSpc>
                <a:spcPct val="95000"/>
              </a:lnSpc>
              <a:spcBef>
                <a:spcPts val="9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600">
                <a:solidFill>
                  <a:srgbClr val="000000"/>
                </a:solidFill>
              </a:rPr>
              <a:t>There is linear relationship between two variables, i.e. when the two variables are plotted on a scatter diagram a straight line will be formed by the points.</a:t>
            </a:r>
          </a:p>
          <a:p>
            <a:pPr>
              <a:spcBef>
                <a:spcPts val="11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600">
                <a:solidFill>
                  <a:srgbClr val="000000"/>
                </a:solidFill>
              </a:rPr>
              <a:t>Cause and effect relation exists between different forces operating on the item of the two variable series.</a:t>
            </a:r>
            <a:r>
              <a:rPr lang="en-GB" altLang="en-US" sz="4400"/>
              <a:t> </a:t>
            </a:r>
          </a:p>
        </p:txBody>
      </p:sp>
    </p:spTree>
    <p:extLst>
      <p:ext uri="{BB962C8B-B14F-4D97-AF65-F5344CB8AC3E}">
        <p14:creationId xmlns:p14="http://schemas.microsoft.com/office/powerpoint/2010/main" val="3982949660"/>
      </p:ext>
    </p:extLst>
  </p:cSld>
  <p:clrMapOvr>
    <a:masterClrMapping/>
  </p:clrMapOvr>
  <p:transition spd="med"/>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1"/>
          <p:cNvSpPr>
            <a:spLocks noGrp="1" noChangeArrowheads="1"/>
          </p:cNvSpPr>
          <p:nvPr>
            <p:ph type="title"/>
          </p:nvPr>
        </p:nvSpPr>
        <p:spPr>
          <a:xfrm>
            <a:off x="1981200" y="349250"/>
            <a:ext cx="8229600" cy="1555750"/>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b="1"/>
              <a:t>Advantages of Pearson’s Coefficient</a:t>
            </a:r>
            <a:r>
              <a:rPr lang="en-GB" altLang="en-US" sz="4800" b="1"/>
              <a:t> </a:t>
            </a:r>
          </a:p>
        </p:txBody>
      </p:sp>
      <p:sp>
        <p:nvSpPr>
          <p:cNvPr id="35842" name="Rectangle 2"/>
          <p:cNvSpPr>
            <a:spLocks noGrp="1" noChangeArrowheads="1"/>
          </p:cNvSpPr>
          <p:nvPr>
            <p:ph type="body" idx="1"/>
          </p:nvPr>
        </p:nvSpPr>
        <p:spPr>
          <a:xfrm>
            <a:off x="2590800" y="2863850"/>
            <a:ext cx="7772400" cy="3352800"/>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a:solidFill>
                  <a:srgbClr val="000000"/>
                </a:solidFill>
              </a:rPr>
              <a:t>It summarizes in one value, the degree of correlation &amp; direction of correlation also.</a:t>
            </a:r>
          </a:p>
        </p:txBody>
      </p:sp>
    </p:spTree>
    <p:extLst>
      <p:ext uri="{BB962C8B-B14F-4D97-AF65-F5344CB8AC3E}">
        <p14:creationId xmlns:p14="http://schemas.microsoft.com/office/powerpoint/2010/main" val="3064090435"/>
      </p:ext>
    </p:extLst>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66926" y="928689"/>
            <a:ext cx="7883525" cy="644525"/>
          </a:xfrm>
        </p:spPr>
        <p:txBody>
          <a:bodyPr rtlCol="0">
            <a:normAutofit/>
          </a:bodyPr>
          <a:lstStyle/>
          <a:p>
            <a:pPr algn="ctr">
              <a:defRPr/>
            </a:pPr>
            <a:r>
              <a:rPr lang="en-IN" sz="2399" b="1" dirty="0" smtClean="0">
                <a:latin typeface="Times New Roman" pitchFamily="18" charset="0"/>
                <a:cs typeface="Times New Roman" pitchFamily="18" charset="0"/>
              </a:rPr>
              <a:t>Unit-2 </a:t>
            </a:r>
            <a:r>
              <a:rPr lang="en-IN" sz="2399" b="1" dirty="0">
                <a:latin typeface="Times New Roman" pitchFamily="18" charset="0"/>
                <a:cs typeface="Times New Roman" pitchFamily="18" charset="0"/>
              </a:rPr>
              <a:t>Syllabus</a:t>
            </a:r>
          </a:p>
        </p:txBody>
      </p:sp>
      <p:sp>
        <p:nvSpPr>
          <p:cNvPr id="22531" name="Slide Number Placeholder 5"/>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00719E-AB0F-470E-A21F-52852B484448}" type="slidenum">
              <a:rPr lang="en-US" altLang="en-US">
                <a:solidFill>
                  <a:srgbClr val="898989"/>
                </a:solidFill>
              </a:rPr>
              <a:pPr/>
              <a:t>4</a:t>
            </a:fld>
            <a:endParaRPr lang="en-US" altLang="en-US">
              <a:solidFill>
                <a:srgbClr val="898989"/>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2165864887"/>
              </p:ext>
            </p:extLst>
          </p:nvPr>
        </p:nvGraphicFramePr>
        <p:xfrm>
          <a:off x="2057399" y="1698626"/>
          <a:ext cx="7893051" cy="3962586"/>
        </p:xfrm>
        <a:graphic>
          <a:graphicData uri="http://schemas.openxmlformats.org/drawingml/2006/table">
            <a:tbl>
              <a:tblPr/>
              <a:tblGrid>
                <a:gridCol w="1741904"/>
                <a:gridCol w="6151147"/>
              </a:tblGrid>
              <a:tr h="607014">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marL="742950" indent="-285750" defTabSz="68580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marL="1143000" indent="-2286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marL="16002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marL="20574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marL="0" marR="0" lvl="0" indent="0" algn="just" defTabSz="685800" rtl="0" eaLnBrk="1" fontAlgn="base" latinLnBrk="0" hangingPunct="1">
                        <a:lnSpc>
                          <a:spcPct val="100000"/>
                        </a:lnSpc>
                        <a:spcBef>
                          <a:spcPct val="0"/>
                        </a:spcBef>
                        <a:spcAft>
                          <a:spcPct val="0"/>
                        </a:spcAft>
                        <a:buClrTx/>
                        <a:buSzTx/>
                        <a:buFontTx/>
                        <a:buNone/>
                        <a:tabLst/>
                      </a:pPr>
                      <a:r>
                        <a:rPr kumimoji="0" lang="en-IN"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Unit-2</a:t>
                      </a:r>
                      <a:endParaRPr kumimoji="0" lang="en-US" alt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146" marR="27146" marT="27146" marB="2714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c>
                  <a:txBody>
                    <a:bodyPr/>
                    <a:lstStyle>
                      <a:lvl1pPr defTabSz="685800">
                        <a:lnSpc>
                          <a:spcPct val="90000"/>
                        </a:lnSpc>
                        <a:spcBef>
                          <a:spcPts val="750"/>
                        </a:spcBef>
                        <a:buFont typeface="Arial" panose="020B0604020202020204" pitchFamily="34" charset="0"/>
                        <a:defRPr sz="1900">
                          <a:solidFill>
                            <a:schemeClr val="tx1"/>
                          </a:solidFill>
                          <a:latin typeface="Calibri" panose="020F0502020204030204" pitchFamily="34" charset="0"/>
                        </a:defRPr>
                      </a:lvl1pPr>
                      <a:lvl2pPr marL="742950" indent="-285750" defTabSz="685800">
                        <a:lnSpc>
                          <a:spcPct val="90000"/>
                        </a:lnSpc>
                        <a:spcBef>
                          <a:spcPts val="375"/>
                        </a:spcBef>
                        <a:buFont typeface="Arial" panose="020B0604020202020204" pitchFamily="34" charset="0"/>
                        <a:defRPr sz="1600">
                          <a:solidFill>
                            <a:schemeClr val="tx1"/>
                          </a:solidFill>
                          <a:latin typeface="Calibri" panose="020F0502020204030204" pitchFamily="34" charset="0"/>
                        </a:defRPr>
                      </a:lvl2pPr>
                      <a:lvl3pPr marL="1143000" indent="-228600" defTabSz="685800">
                        <a:lnSpc>
                          <a:spcPct val="90000"/>
                        </a:lnSpc>
                        <a:spcBef>
                          <a:spcPts val="375"/>
                        </a:spcBef>
                        <a:buFont typeface="Arial" panose="020B0604020202020204" pitchFamily="34" charset="0"/>
                        <a:defRPr sz="1300">
                          <a:solidFill>
                            <a:schemeClr val="tx1"/>
                          </a:solidFill>
                          <a:latin typeface="Calibri" panose="020F0502020204030204" pitchFamily="34" charset="0"/>
                        </a:defRPr>
                      </a:lvl3pPr>
                      <a:lvl4pPr marL="16002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4pPr>
                      <a:lvl5pPr marL="2057400" indent="-228600" defTabSz="685800">
                        <a:lnSpc>
                          <a:spcPct val="90000"/>
                        </a:lnSpc>
                        <a:spcBef>
                          <a:spcPts val="375"/>
                        </a:spcBef>
                        <a:buFont typeface="Arial" panose="020B0604020202020204" pitchFamily="34" charset="0"/>
                        <a:defRPr sz="1100">
                          <a:solidFill>
                            <a:schemeClr val="tx1"/>
                          </a:solidFill>
                          <a:latin typeface="Calibri" panose="020F0502020204030204" pitchFamily="34" charset="0"/>
                        </a:defRPr>
                      </a:lvl5pPr>
                      <a:lvl6pPr marL="25146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6pPr>
                      <a:lvl7pPr marL="29718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7pPr>
                      <a:lvl8pPr marL="34290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8pPr>
                      <a:lvl9pPr marL="3886200" indent="-228600" defTabSz="685800" fontAlgn="base">
                        <a:lnSpc>
                          <a:spcPct val="90000"/>
                        </a:lnSpc>
                        <a:spcBef>
                          <a:spcPts val="375"/>
                        </a:spcBef>
                        <a:spcAft>
                          <a:spcPct val="0"/>
                        </a:spcAft>
                        <a:buFont typeface="Arial" panose="020B0604020202020204" pitchFamily="34" charset="0"/>
                        <a:defRPr sz="1100">
                          <a:solidFill>
                            <a:schemeClr val="tx1"/>
                          </a:solidFill>
                          <a:latin typeface="Calibri" panose="020F0502020204030204" pitchFamily="34" charset="0"/>
                        </a:defRPr>
                      </a:lvl9pPr>
                    </a:lstStyle>
                    <a:p>
                      <a:pPr marL="0" marR="0" lvl="0" indent="0" algn="just" defTabSz="685800" rtl="0" eaLnBrk="1" fontAlgn="base" latinLnBrk="0" hangingPunct="1">
                        <a:lnSpc>
                          <a:spcPct val="100000"/>
                        </a:lnSpc>
                        <a:spcBef>
                          <a:spcPct val="0"/>
                        </a:spcBef>
                        <a:spcAft>
                          <a:spcPct val="0"/>
                        </a:spcAft>
                        <a:buClrTx/>
                        <a:buSzTx/>
                        <a:buFontTx/>
                        <a:buNone/>
                        <a:tabLst/>
                      </a:pPr>
                      <a:r>
                        <a:rPr kumimoji="0" lang="en-IN" altLang="en-US" sz="20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Probability Distribution</a:t>
                      </a:r>
                      <a:endParaRPr kumimoji="0" lang="en-US" altLang="en-US" sz="2000" b="0" i="0" u="none" strike="noStrike" cap="none" normalizeH="0" baseline="0" dirty="0" smtClean="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7146" marR="27146" marT="27146" marB="2714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D9D9D9"/>
                    </a:solidFill>
                  </a:tcPr>
                </a:tc>
              </a:tr>
              <a:tr h="1677786">
                <a:tc>
                  <a:txBody>
                    <a:bodyPr/>
                    <a:lstStyle/>
                    <a:p>
                      <a:pPr>
                        <a:lnSpc>
                          <a:spcPct val="107000"/>
                        </a:lnSpc>
                        <a:spcAft>
                          <a:spcPts val="800"/>
                        </a:spcAft>
                      </a:pPr>
                      <a:r>
                        <a:rPr lang="en-IN" sz="20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Probability Distribution</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nSpc>
                          <a:spcPct val="107000"/>
                        </a:lnSpc>
                        <a:spcAft>
                          <a:spcPts val="800"/>
                        </a:spcAf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Concept of Random Variable, Bernoulli Distribution, Binomial Distribution, Poisson Distribution, Normal Distribution.</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1677786">
                <a:tc>
                  <a:txBody>
                    <a:bodyPr/>
                    <a:lstStyle/>
                    <a:p>
                      <a:pPr>
                        <a:lnSpc>
                          <a:spcPct val="107000"/>
                        </a:lnSpc>
                        <a:spcAft>
                          <a:spcPts val="800"/>
                        </a:spcAft>
                      </a:pPr>
                      <a:r>
                        <a:rPr lang="en-IN" sz="20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Correlation and Regression</a:t>
                      </a:r>
                      <a:endParaRPr lang="en-US" sz="2000" kern="10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a:lnSpc>
                          <a:spcPct val="107000"/>
                        </a:lnSpc>
                        <a:spcAft>
                          <a:spcPts val="800"/>
                        </a:spcAft>
                      </a:pPr>
                      <a:r>
                        <a:rPr lang="en-IN" sz="20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Concept and types, Karl Pearson Method, Rank, Spearman Method, Least Square Method, Regression line by regression coefficient</a:t>
                      </a:r>
                      <a:endParaRPr lang="en-US" sz="2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3025" marR="73025" marT="63500" marB="6350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Tree>
    <p:extLst>
      <p:ext uri="{BB962C8B-B14F-4D97-AF65-F5344CB8AC3E}">
        <p14:creationId xmlns:p14="http://schemas.microsoft.com/office/powerpoint/2010/main" val="1062473814"/>
      </p:ext>
    </p:extLst>
  </p:cSld>
  <p:clrMapOvr>
    <a:masterClrMapping/>
  </p:clrMapOvr>
  <p:transition spd="slow"/>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Rectangle 1"/>
          <p:cNvSpPr>
            <a:spLocks noGrp="1" noChangeArrowheads="1"/>
          </p:cNvSpPr>
          <p:nvPr>
            <p:ph type="title"/>
          </p:nvPr>
        </p:nvSpPr>
        <p:spPr>
          <a:xfrm>
            <a:off x="1752600" y="314326"/>
            <a:ext cx="8686800" cy="1362075"/>
          </a:xfrm>
          <a:ln/>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t>                                            Limitation of Pearson’s Coefficient</a:t>
            </a:r>
          </a:p>
        </p:txBody>
      </p:sp>
      <p:sp>
        <p:nvSpPr>
          <p:cNvPr id="36866" name="Rectangle 2"/>
          <p:cNvSpPr>
            <a:spLocks noGrp="1" noChangeArrowheads="1"/>
          </p:cNvSpPr>
          <p:nvPr>
            <p:ph type="body" idx="1"/>
          </p:nvPr>
        </p:nvSpPr>
        <p:spPr>
          <a:xfrm>
            <a:off x="1828800" y="2379664"/>
            <a:ext cx="8534400" cy="3836987"/>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a:solidFill>
                  <a:srgbClr val="000000"/>
                </a:solidFill>
              </a:rPr>
              <a:t>Always assume linear relationship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a:solidFill>
                  <a:srgbClr val="000000"/>
                </a:solidFill>
              </a:rPr>
              <a:t>Interpreting the value of  r  is difficult.</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a:solidFill>
                  <a:srgbClr val="000000"/>
                </a:solidFill>
              </a:rPr>
              <a:t>Value of Correlation  Coefficient is affected by the extreme values.</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a:solidFill>
                  <a:srgbClr val="000000"/>
                </a:solidFill>
              </a:rPr>
              <a:t>Time consuming methods</a:t>
            </a:r>
          </a:p>
        </p:txBody>
      </p:sp>
    </p:spTree>
    <p:extLst>
      <p:ext uri="{BB962C8B-B14F-4D97-AF65-F5344CB8AC3E}">
        <p14:creationId xmlns:p14="http://schemas.microsoft.com/office/powerpoint/2010/main" val="4082768039"/>
      </p:ext>
    </p:extLst>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1"/>
          <p:cNvSpPr>
            <a:spLocks noGrp="1" noChangeArrowheads="1"/>
          </p:cNvSpPr>
          <p:nvPr>
            <p:ph type="title"/>
          </p:nvPr>
        </p:nvSpPr>
        <p:spPr>
          <a:xfrm>
            <a:off x="2286000" y="838200"/>
            <a:ext cx="8077200" cy="762000"/>
          </a:xfrm>
          <a:ln/>
        </p:spPr>
        <p:txBody>
          <a:bodyPr/>
          <a:lstStyle/>
          <a:p>
            <a:pPr>
              <a:lnSpc>
                <a:spcPct val="95000"/>
              </a:lnSpc>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t>    Coefficient of Determination</a:t>
            </a:r>
          </a:p>
        </p:txBody>
      </p:sp>
      <p:sp>
        <p:nvSpPr>
          <p:cNvPr id="37890" name="Rectangle 2"/>
          <p:cNvSpPr>
            <a:spLocks noGrp="1" noChangeArrowheads="1"/>
          </p:cNvSpPr>
          <p:nvPr>
            <p:ph type="body" idx="1"/>
          </p:nvPr>
        </p:nvSpPr>
        <p:spPr>
          <a:xfrm>
            <a:off x="1752600" y="1676400"/>
            <a:ext cx="8610600" cy="4953000"/>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The convenient way of interpreting the value of correlation coefficient is to use of square of</a:t>
            </a:r>
            <a:r>
              <a:rPr lang="en-GB" altLang="en-US"/>
              <a:t> </a:t>
            </a:r>
            <a:r>
              <a:rPr lang="en-GB" altLang="en-US">
                <a:solidFill>
                  <a:srgbClr val="000000"/>
                </a:solidFill>
              </a:rPr>
              <a:t>coefficient of correlation which is called Coefficient of Determination.</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The Coefficient of Determination = r</a:t>
            </a:r>
            <a:r>
              <a:rPr lang="en-GB" altLang="en-US" baseline="30000">
                <a:solidFill>
                  <a:srgbClr val="000000"/>
                </a:solidFill>
              </a:rPr>
              <a:t>2</a:t>
            </a:r>
            <a:r>
              <a:rPr lang="en-GB" altLang="en-US">
                <a:solidFill>
                  <a:srgbClr val="000000"/>
                </a:solidFill>
              </a:rPr>
              <a:t>.</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Suppose: r = 0.9,  r</a:t>
            </a:r>
            <a:r>
              <a:rPr lang="en-GB" altLang="en-US" baseline="30000">
                <a:solidFill>
                  <a:srgbClr val="000000"/>
                </a:solidFill>
              </a:rPr>
              <a:t>2 </a:t>
            </a:r>
            <a:r>
              <a:rPr lang="en-GB" altLang="en-US">
                <a:solidFill>
                  <a:srgbClr val="000000"/>
                </a:solidFill>
              </a:rPr>
              <a:t>= 0.81 this would mean that 81% of the variation in the dependent variable has been explained by the independent variable.</a:t>
            </a:r>
          </a:p>
        </p:txBody>
      </p:sp>
    </p:spTree>
    <p:extLst>
      <p:ext uri="{BB962C8B-B14F-4D97-AF65-F5344CB8AC3E}">
        <p14:creationId xmlns:p14="http://schemas.microsoft.com/office/powerpoint/2010/main" val="2159053083"/>
      </p:ext>
    </p:extLst>
  </p:cSld>
  <p:clrMapOvr>
    <a:masterClrMapping/>
  </p:clrMapOvr>
  <p:transition spd="med"/>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1"/>
          <p:cNvSpPr>
            <a:spLocks noGrp="1" noChangeArrowheads="1"/>
          </p:cNvSpPr>
          <p:nvPr>
            <p:ph type="title"/>
          </p:nvPr>
        </p:nvSpPr>
        <p:spPr>
          <a:xfrm>
            <a:off x="2590800" y="838200"/>
            <a:ext cx="7772400" cy="685800"/>
          </a:xfrm>
          <a:ln/>
        </p:spPr>
        <p:txBody>
          <a:bodyPr>
            <a:normAutofit fontScale="90000"/>
          </a:bodyPr>
          <a:lstStyle/>
          <a:p>
            <a:pPr>
              <a:lnSpc>
                <a:spcPct val="95000"/>
              </a:lnSpc>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t>  Coefficient of Determination</a:t>
            </a:r>
          </a:p>
        </p:txBody>
      </p:sp>
      <p:sp>
        <p:nvSpPr>
          <p:cNvPr id="38914" name="Rectangle 2"/>
          <p:cNvSpPr>
            <a:spLocks noGrp="1" noChangeArrowheads="1"/>
          </p:cNvSpPr>
          <p:nvPr>
            <p:ph type="body" idx="1"/>
          </p:nvPr>
        </p:nvSpPr>
        <p:spPr>
          <a:xfrm>
            <a:off x="1752600" y="1828800"/>
            <a:ext cx="8686800" cy="4572000"/>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The maximum value of r</a:t>
            </a:r>
            <a:r>
              <a:rPr lang="en-GB" altLang="en-US" baseline="30000">
                <a:solidFill>
                  <a:srgbClr val="000000"/>
                </a:solidFill>
              </a:rPr>
              <a:t>2 </a:t>
            </a:r>
            <a:r>
              <a:rPr lang="en-GB" altLang="en-US">
                <a:solidFill>
                  <a:srgbClr val="000000"/>
                </a:solidFill>
              </a:rPr>
              <a:t> is 1 because it is possible to explain all of the variation in y but it is not possible to explain more than all of it. </a:t>
            </a:r>
          </a:p>
          <a:p>
            <a:pPr>
              <a:spcBef>
                <a:spcPts val="9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600">
                <a:solidFill>
                  <a:srgbClr val="000000"/>
                </a:solidFill>
              </a:rPr>
              <a:t>Coefficient of Determination = Explained variation / Total variation</a:t>
            </a:r>
          </a:p>
        </p:txBody>
      </p:sp>
    </p:spTree>
    <p:extLst>
      <p:ext uri="{BB962C8B-B14F-4D97-AF65-F5344CB8AC3E}">
        <p14:creationId xmlns:p14="http://schemas.microsoft.com/office/powerpoint/2010/main" val="2981576244"/>
      </p:ext>
    </p:extLst>
  </p:cSld>
  <p:clrMapOvr>
    <a:masterClrMapping/>
  </p:clrMapOvr>
  <p:transition spd="med"/>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1"/>
          <p:cNvSpPr>
            <a:spLocks noGrp="1" noChangeArrowheads="1"/>
          </p:cNvSpPr>
          <p:nvPr>
            <p:ph type="title"/>
          </p:nvPr>
        </p:nvSpPr>
        <p:spPr>
          <a:xfrm>
            <a:off x="1828800" y="838200"/>
            <a:ext cx="8458200" cy="609600"/>
          </a:xfrm>
          <a:ln/>
        </p:spPr>
        <p:txBody>
          <a:bodyPr>
            <a:normAutofit fontScale="90000"/>
          </a:bodyPr>
          <a:lstStyle/>
          <a:p>
            <a:pPr>
              <a:lnSpc>
                <a:spcPct val="95000"/>
              </a:lnSpc>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600" b="1"/>
              <a:t>Coefficient of Determination: An example</a:t>
            </a:r>
          </a:p>
        </p:txBody>
      </p:sp>
      <p:sp>
        <p:nvSpPr>
          <p:cNvPr id="39938" name="Rectangle 2"/>
          <p:cNvSpPr>
            <a:spLocks noGrp="1" noChangeArrowheads="1"/>
          </p:cNvSpPr>
          <p:nvPr>
            <p:ph type="body" idx="1"/>
          </p:nvPr>
        </p:nvSpPr>
        <p:spPr>
          <a:xfrm>
            <a:off x="1905001" y="1600200"/>
            <a:ext cx="8474075" cy="5418138"/>
          </a:xfrm>
          <a:ln/>
        </p:spPr>
        <p:txBody>
          <a:bodyPr/>
          <a:lstStyle/>
          <a:p>
            <a:pPr>
              <a:lnSpc>
                <a:spcPct val="95000"/>
              </a:lnSpc>
              <a:spcBef>
                <a:spcPts val="7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Suppose: r = 0.60</a:t>
            </a:r>
          </a:p>
          <a:p>
            <a:pPr>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                    r = 0.30 It does not mean that the first correlation is twice as strong as the second the ‘r’ can be understood by computing the value of r</a:t>
            </a:r>
            <a:r>
              <a:rPr lang="en-GB" altLang="en-US" baseline="30000">
                <a:solidFill>
                  <a:srgbClr val="000000"/>
                </a:solidFill>
              </a:rPr>
              <a:t>2 .</a:t>
            </a:r>
          </a:p>
          <a:p>
            <a:pPr>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aseline="30000">
                <a:solidFill>
                  <a:srgbClr val="000000"/>
                </a:solidFill>
              </a:rPr>
              <a:t>                   </a:t>
            </a:r>
            <a:r>
              <a:rPr lang="en-GB" altLang="en-US">
                <a:solidFill>
                  <a:srgbClr val="000000"/>
                </a:solidFill>
              </a:rPr>
              <a:t>When    r = 0.60         r</a:t>
            </a:r>
            <a:r>
              <a:rPr lang="en-GB" altLang="en-US" baseline="30000">
                <a:solidFill>
                  <a:srgbClr val="000000"/>
                </a:solidFill>
              </a:rPr>
              <a:t>2 </a:t>
            </a:r>
            <a:r>
              <a:rPr lang="en-GB" altLang="en-US">
                <a:solidFill>
                  <a:srgbClr val="000000"/>
                </a:solidFill>
              </a:rPr>
              <a:t>= 0.36   -----(1)</a:t>
            </a:r>
          </a:p>
          <a:p>
            <a:pPr>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                          r = 0.30         r</a:t>
            </a:r>
            <a:r>
              <a:rPr lang="en-GB" altLang="en-US" baseline="30000">
                <a:solidFill>
                  <a:srgbClr val="000000"/>
                </a:solidFill>
              </a:rPr>
              <a:t>2 </a:t>
            </a:r>
            <a:r>
              <a:rPr lang="en-GB" altLang="en-US">
                <a:solidFill>
                  <a:srgbClr val="000000"/>
                </a:solidFill>
              </a:rPr>
              <a:t>= 0.09   -----(2)</a:t>
            </a:r>
          </a:p>
          <a:p>
            <a:pPr>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This implies that in the first case 36% of the total variation is explained whereas  in second case 9% of the total variation is explained .</a:t>
            </a:r>
            <a:r>
              <a:rPr lang="en-GB" altLang="en-US" sz="3600">
                <a:solidFill>
                  <a:srgbClr val="000000"/>
                </a:solidFill>
              </a:rPr>
              <a:t> </a:t>
            </a:r>
          </a:p>
          <a:p>
            <a:pPr>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3600">
              <a:solidFill>
                <a:srgbClr val="000000"/>
              </a:solidFill>
            </a:endParaRPr>
          </a:p>
          <a:p>
            <a:pPr>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3600">
              <a:solidFill>
                <a:srgbClr val="000000"/>
              </a:solidFill>
            </a:endParaRPr>
          </a:p>
        </p:txBody>
      </p:sp>
    </p:spTree>
    <p:extLst>
      <p:ext uri="{BB962C8B-B14F-4D97-AF65-F5344CB8AC3E}">
        <p14:creationId xmlns:p14="http://schemas.microsoft.com/office/powerpoint/2010/main" val="1539653023"/>
      </p:ext>
    </p:extLst>
  </p:cSld>
  <p:clrMapOvr>
    <a:masterClrMapping/>
  </p:clrMapOvr>
  <p:transition spd="med"/>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1"/>
          <p:cNvSpPr>
            <a:spLocks noGrp="1" noChangeArrowheads="1"/>
          </p:cNvSpPr>
          <p:nvPr>
            <p:ph type="title"/>
          </p:nvPr>
        </p:nvSpPr>
        <p:spPr>
          <a:xfrm>
            <a:off x="2133600" y="735014"/>
            <a:ext cx="8229600" cy="1247775"/>
          </a:xfrm>
          <a:ln/>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b="1"/>
              <a:t>	Spearman’s Rank Coefficient of Correlation</a:t>
            </a:r>
            <a:r>
              <a:rPr lang="en-GB" altLang="en-US" sz="3200"/>
              <a:t> </a:t>
            </a:r>
          </a:p>
        </p:txBody>
      </p:sp>
      <p:sp>
        <p:nvSpPr>
          <p:cNvPr id="40962" name="Rectangle 2"/>
          <p:cNvSpPr>
            <a:spLocks noGrp="1" noChangeArrowheads="1"/>
          </p:cNvSpPr>
          <p:nvPr>
            <p:ph type="body" idx="1"/>
          </p:nvPr>
        </p:nvSpPr>
        <p:spPr>
          <a:xfrm>
            <a:off x="1828800" y="1981200"/>
            <a:ext cx="8839200" cy="4648200"/>
          </a:xfrm>
          <a:ln/>
        </p:spPr>
        <p:txBody>
          <a:bodyPr/>
          <a:lstStyle/>
          <a:p>
            <a:pPr>
              <a:lnSpc>
                <a:spcPct val="80000"/>
              </a:lnSpc>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solidFill>
                <a:srgbClr val="000000"/>
              </a:solidFill>
            </a:endParaRPr>
          </a:p>
          <a:p>
            <a:pPr>
              <a:lnSpc>
                <a:spcPct val="80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When statistical series in which the variables under study are not capable of quantitative measurement but can be arranged in serial order, in such situation pearson’s correlation coefficient can not be used in such case Spearman Rank correlation can be used. </a:t>
            </a:r>
          </a:p>
          <a:p>
            <a:pPr>
              <a:lnSpc>
                <a:spcPct val="80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R = 1- (6 </a:t>
            </a:r>
            <a:r>
              <a:rPr lang="en-GB" altLang="en-US" b="1">
                <a:solidFill>
                  <a:srgbClr val="000000"/>
                </a:solidFill>
                <a:cs typeface="Times New Roman" panose="02020603050405020304" pitchFamily="18" charset="0"/>
              </a:rPr>
              <a:t>∑</a:t>
            </a:r>
            <a:r>
              <a:rPr lang="en-GB" altLang="en-US" b="1">
                <a:solidFill>
                  <a:srgbClr val="000000"/>
                </a:solidFill>
              </a:rPr>
              <a:t>D</a:t>
            </a:r>
            <a:r>
              <a:rPr lang="en-GB" altLang="en-US" b="1" baseline="30000">
                <a:solidFill>
                  <a:srgbClr val="000000"/>
                </a:solidFill>
              </a:rPr>
              <a:t>2 </a:t>
            </a:r>
            <a:r>
              <a:rPr lang="en-GB" altLang="en-US" b="1">
                <a:solidFill>
                  <a:srgbClr val="000000"/>
                </a:solidFill>
              </a:rPr>
              <a:t>) / N (N</a:t>
            </a:r>
            <a:r>
              <a:rPr lang="en-GB" altLang="en-US" b="1" baseline="30000">
                <a:solidFill>
                  <a:srgbClr val="000000"/>
                </a:solidFill>
              </a:rPr>
              <a:t>2</a:t>
            </a:r>
            <a:r>
              <a:rPr lang="en-GB" altLang="en-US" b="1">
                <a:solidFill>
                  <a:srgbClr val="000000"/>
                </a:solidFill>
              </a:rPr>
              <a:t> – 1)</a:t>
            </a:r>
          </a:p>
          <a:p>
            <a:pPr>
              <a:lnSpc>
                <a:spcPct val="80000"/>
              </a:lnSpc>
              <a:spcBef>
                <a:spcPts val="45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800">
                <a:solidFill>
                  <a:srgbClr val="000000"/>
                </a:solidFill>
              </a:rPr>
              <a:t>R = Rank correlation coefficient </a:t>
            </a:r>
          </a:p>
          <a:p>
            <a:pPr>
              <a:lnSpc>
                <a:spcPct val="80000"/>
              </a:lnSpc>
              <a:spcBef>
                <a:spcPts val="45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800">
                <a:solidFill>
                  <a:srgbClr val="000000"/>
                </a:solidFill>
              </a:rPr>
              <a:t>D = Difference of rank between paired item in two series.</a:t>
            </a:r>
          </a:p>
          <a:p>
            <a:pPr>
              <a:lnSpc>
                <a:spcPct val="80000"/>
              </a:lnSpc>
              <a:spcBef>
                <a:spcPts val="45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800">
                <a:solidFill>
                  <a:srgbClr val="000000"/>
                </a:solidFill>
              </a:rPr>
              <a:t>N = Total number of observation.</a:t>
            </a:r>
          </a:p>
        </p:txBody>
      </p:sp>
    </p:spTree>
    <p:extLst>
      <p:ext uri="{BB962C8B-B14F-4D97-AF65-F5344CB8AC3E}">
        <p14:creationId xmlns:p14="http://schemas.microsoft.com/office/powerpoint/2010/main" val="3045433962"/>
      </p:ext>
    </p:extLst>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1"/>
          <p:cNvSpPr>
            <a:spLocks noGrp="1" noChangeArrowheads="1"/>
          </p:cNvSpPr>
          <p:nvPr>
            <p:ph type="title"/>
          </p:nvPr>
        </p:nvSpPr>
        <p:spPr>
          <a:xfrm>
            <a:off x="3276600" y="811214"/>
            <a:ext cx="6629400" cy="1247775"/>
          </a:xfrm>
          <a:ln/>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b="1"/>
              <a:t>  Interpretation of Rank Correlation Coefficient (R)</a:t>
            </a:r>
          </a:p>
        </p:txBody>
      </p:sp>
      <p:sp>
        <p:nvSpPr>
          <p:cNvPr id="41986" name="Rectangle 2"/>
          <p:cNvSpPr>
            <a:spLocks noGrp="1" noChangeArrowheads="1"/>
          </p:cNvSpPr>
          <p:nvPr>
            <p:ph type="body" idx="1"/>
          </p:nvPr>
        </p:nvSpPr>
        <p:spPr>
          <a:xfrm>
            <a:off x="1828800" y="2101850"/>
            <a:ext cx="8534400" cy="4451350"/>
          </a:xfrm>
          <a:ln/>
        </p:spPr>
        <p:txBody>
          <a:bodyPr/>
          <a:lstStyle/>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The value of rank correlation coefficient, R ranges from -1 to +1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If R = +1, then there is complete agreement in the order of the ranks and the ranks are in the same direction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If R = -1, then there is complete agreement in the order of the ranks and the ranks are in the opposite direction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If R = 0, then there is no correlation</a:t>
            </a:r>
          </a:p>
        </p:txBody>
      </p:sp>
    </p:spTree>
    <p:extLst>
      <p:ext uri="{BB962C8B-B14F-4D97-AF65-F5344CB8AC3E}">
        <p14:creationId xmlns:p14="http://schemas.microsoft.com/office/powerpoint/2010/main" val="2488468522"/>
      </p:ext>
    </p:extLst>
  </p:cSld>
  <p:clrMapOvr>
    <a:masterClrMapping/>
  </p:clrMapOvr>
  <p:transition spd="med"/>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1"/>
          <p:cNvSpPr>
            <a:spLocks noGrp="1" noChangeArrowheads="1"/>
          </p:cNvSpPr>
          <p:nvPr>
            <p:ph type="title"/>
          </p:nvPr>
        </p:nvSpPr>
        <p:spPr>
          <a:xfrm>
            <a:off x="2590800" y="792164"/>
            <a:ext cx="7772400" cy="657225"/>
          </a:xfrm>
          <a:ln/>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b="1"/>
              <a:t>Rank Correlation Coefficient (R)</a:t>
            </a:r>
          </a:p>
        </p:txBody>
      </p:sp>
      <p:sp>
        <p:nvSpPr>
          <p:cNvPr id="43010" name="Rectangle 2"/>
          <p:cNvSpPr>
            <a:spLocks noGrp="1" noChangeArrowheads="1"/>
          </p:cNvSpPr>
          <p:nvPr>
            <p:ph type="body" idx="1"/>
          </p:nvPr>
        </p:nvSpPr>
        <p:spPr>
          <a:xfrm>
            <a:off x="1981200" y="1524000"/>
            <a:ext cx="8382000" cy="4648200"/>
          </a:xfrm>
          <a:ln/>
        </p:spPr>
        <p:txBody>
          <a:bodyPr/>
          <a:lstStyle/>
          <a:p>
            <a:pPr marL="608013" indent="-608013">
              <a:lnSpc>
                <a:spcPct val="95000"/>
              </a:lnSpc>
              <a:buNone/>
              <a:tabLst>
                <a:tab pos="1065213" algn="l"/>
                <a:tab pos="1979613" algn="l"/>
                <a:tab pos="2894013" algn="l"/>
                <a:tab pos="3808413" algn="l"/>
                <a:tab pos="4722813" algn="l"/>
                <a:tab pos="5637213" algn="l"/>
                <a:tab pos="6551613" algn="l"/>
                <a:tab pos="7466013" algn="l"/>
                <a:tab pos="8380413" algn="l"/>
                <a:tab pos="9294813" algn="l"/>
                <a:tab pos="10209213" algn="l"/>
              </a:tabLst>
            </a:pPr>
            <a:r>
              <a:rPr lang="en-GB" altLang="en-US" b="1">
                <a:solidFill>
                  <a:srgbClr val="000000"/>
                </a:solidFill>
              </a:rPr>
              <a:t>a) Problems where actual rank are given.</a:t>
            </a:r>
          </a:p>
          <a:p>
            <a:pPr marL="608013" indent="-608013">
              <a:buNone/>
              <a:tabLst>
                <a:tab pos="1065213" algn="l"/>
                <a:tab pos="1979613" algn="l"/>
                <a:tab pos="2894013" algn="l"/>
                <a:tab pos="3808413" algn="l"/>
                <a:tab pos="4722813" algn="l"/>
                <a:tab pos="5637213" algn="l"/>
                <a:tab pos="6551613" algn="l"/>
                <a:tab pos="7466013" algn="l"/>
                <a:tab pos="8380413" algn="l"/>
                <a:tab pos="9294813" algn="l"/>
                <a:tab pos="10209213" algn="l"/>
              </a:tabLst>
            </a:pPr>
            <a:r>
              <a:rPr lang="en-GB" altLang="en-US">
                <a:solidFill>
                  <a:srgbClr val="000000"/>
                </a:solidFill>
              </a:rPr>
              <a:t>    1) Calculate the difference ‘D’ of two Ranks i.e. (R1 – R2).</a:t>
            </a:r>
          </a:p>
          <a:p>
            <a:pPr marL="608013" indent="-608013">
              <a:buNone/>
              <a:tabLst>
                <a:tab pos="1065213" algn="l"/>
                <a:tab pos="1979613" algn="l"/>
                <a:tab pos="2894013" algn="l"/>
                <a:tab pos="3808413" algn="l"/>
                <a:tab pos="4722813" algn="l"/>
                <a:tab pos="5637213" algn="l"/>
                <a:tab pos="6551613" algn="l"/>
                <a:tab pos="7466013" algn="l"/>
                <a:tab pos="8380413" algn="l"/>
                <a:tab pos="9294813" algn="l"/>
                <a:tab pos="10209213" algn="l"/>
              </a:tabLst>
            </a:pPr>
            <a:r>
              <a:rPr lang="en-GB" altLang="en-US">
                <a:solidFill>
                  <a:srgbClr val="000000"/>
                </a:solidFill>
              </a:rPr>
              <a:t>    2) Square the difference &amp; calculate the sum of the difference i.e. </a:t>
            </a:r>
            <a:r>
              <a:rPr lang="en-GB" altLang="en-US">
                <a:solidFill>
                  <a:srgbClr val="000000"/>
                </a:solidFill>
                <a:cs typeface="Times New Roman" panose="02020603050405020304" pitchFamily="18" charset="0"/>
              </a:rPr>
              <a:t>∑</a:t>
            </a:r>
            <a:r>
              <a:rPr lang="en-GB" altLang="en-US">
                <a:solidFill>
                  <a:srgbClr val="000000"/>
                </a:solidFill>
              </a:rPr>
              <a:t>D</a:t>
            </a:r>
            <a:r>
              <a:rPr lang="en-GB" altLang="en-US" baseline="30000">
                <a:solidFill>
                  <a:srgbClr val="000000"/>
                </a:solidFill>
              </a:rPr>
              <a:t>2</a:t>
            </a:r>
          </a:p>
          <a:p>
            <a:pPr marL="608013" indent="-608013">
              <a:buNone/>
              <a:tabLst>
                <a:tab pos="1065213" algn="l"/>
                <a:tab pos="1979613" algn="l"/>
                <a:tab pos="2894013" algn="l"/>
                <a:tab pos="3808413" algn="l"/>
                <a:tab pos="4722813" algn="l"/>
                <a:tab pos="5637213" algn="l"/>
                <a:tab pos="6551613" algn="l"/>
                <a:tab pos="7466013" algn="l"/>
                <a:tab pos="8380413" algn="l"/>
                <a:tab pos="9294813" algn="l"/>
                <a:tab pos="10209213" algn="l"/>
              </a:tabLst>
            </a:pPr>
            <a:r>
              <a:rPr lang="en-GB" altLang="en-US" baseline="30000">
                <a:solidFill>
                  <a:srgbClr val="000000"/>
                </a:solidFill>
              </a:rPr>
              <a:t>     </a:t>
            </a:r>
            <a:r>
              <a:rPr lang="en-GB" altLang="en-US">
                <a:solidFill>
                  <a:srgbClr val="000000"/>
                </a:solidFill>
              </a:rPr>
              <a:t> 3) Substitute the values obtained in the formula.</a:t>
            </a:r>
          </a:p>
          <a:p>
            <a:pPr marL="608013" indent="-608013">
              <a:buNone/>
              <a:tabLst>
                <a:tab pos="1065213" algn="l"/>
                <a:tab pos="1979613" algn="l"/>
                <a:tab pos="2894013" algn="l"/>
                <a:tab pos="3808413" algn="l"/>
                <a:tab pos="4722813" algn="l"/>
                <a:tab pos="5637213" algn="l"/>
                <a:tab pos="6551613" algn="l"/>
                <a:tab pos="7466013" algn="l"/>
                <a:tab pos="8380413" algn="l"/>
                <a:tab pos="9294813" algn="l"/>
                <a:tab pos="10209213" algn="l"/>
              </a:tabLst>
            </a:pPr>
            <a:r>
              <a:rPr lang="en-GB" altLang="en-US" b="1" baseline="30000">
                <a:solidFill>
                  <a:srgbClr val="000000"/>
                </a:solidFill>
              </a:rPr>
              <a:t>     </a:t>
            </a:r>
          </a:p>
        </p:txBody>
      </p:sp>
    </p:spTree>
    <p:extLst>
      <p:ext uri="{BB962C8B-B14F-4D97-AF65-F5344CB8AC3E}">
        <p14:creationId xmlns:p14="http://schemas.microsoft.com/office/powerpoint/2010/main" val="2676603663"/>
      </p:ext>
    </p:extLst>
  </p:cSld>
  <p:clrMapOvr>
    <a:masterClrMapping/>
  </p:clrMapOvr>
  <p:transition spd="med"/>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1"/>
          <p:cNvSpPr>
            <a:spLocks noGrp="1" noChangeArrowheads="1"/>
          </p:cNvSpPr>
          <p:nvPr>
            <p:ph type="title"/>
          </p:nvPr>
        </p:nvSpPr>
        <p:spPr>
          <a:xfrm>
            <a:off x="2209800" y="838200"/>
            <a:ext cx="8153400" cy="762000"/>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t>    Rank Correlation Coefficient</a:t>
            </a:r>
          </a:p>
        </p:txBody>
      </p:sp>
      <p:sp>
        <p:nvSpPr>
          <p:cNvPr id="44034" name="Rectangle 2"/>
          <p:cNvSpPr>
            <a:spLocks noGrp="1" noChangeArrowheads="1"/>
          </p:cNvSpPr>
          <p:nvPr>
            <p:ph type="body" idx="1"/>
          </p:nvPr>
        </p:nvSpPr>
        <p:spPr>
          <a:xfrm>
            <a:off x="1981200" y="1752600"/>
            <a:ext cx="8382000" cy="4800600"/>
          </a:xfrm>
          <a:ln/>
        </p:spPr>
        <p:txBody>
          <a:bodyPr/>
          <a:lstStyle/>
          <a:p>
            <a:pPr>
              <a:lnSpc>
                <a:spcPct val="95000"/>
              </a:lnSpc>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b) Problems where Ranks are not given :</a:t>
            </a:r>
            <a:r>
              <a:rPr lang="en-GB" altLang="en-US">
                <a:solidFill>
                  <a:srgbClr val="000000"/>
                </a:solidFill>
              </a:rPr>
              <a:t>If the ranks are not given, then we need to assign ranks to the data series. The lowest value in the series can be assigned rank 1 or the highest value in the series can be assigned rank 1. We need to follow the same scheme of ranking for the other series. </a:t>
            </a:r>
          </a:p>
          <a:p>
            <a:pPr>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  Then calculate the rank correlation coefficient in similar way as we do when the ranks are given.</a:t>
            </a:r>
          </a:p>
        </p:txBody>
      </p:sp>
    </p:spTree>
    <p:extLst>
      <p:ext uri="{BB962C8B-B14F-4D97-AF65-F5344CB8AC3E}">
        <p14:creationId xmlns:p14="http://schemas.microsoft.com/office/powerpoint/2010/main" val="185524969"/>
      </p:ext>
    </p:extLst>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1"/>
          <p:cNvSpPr>
            <a:spLocks noGrp="1" noChangeArrowheads="1"/>
          </p:cNvSpPr>
          <p:nvPr>
            <p:ph type="title"/>
          </p:nvPr>
        </p:nvSpPr>
        <p:spPr>
          <a:xfrm>
            <a:off x="2590800" y="838200"/>
            <a:ext cx="7772400" cy="685800"/>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b="1"/>
              <a:t>  Rank Correlation Coefficient (R)</a:t>
            </a:r>
          </a:p>
        </p:txBody>
      </p:sp>
      <p:sp>
        <p:nvSpPr>
          <p:cNvPr id="45058" name="Rectangle 2"/>
          <p:cNvSpPr>
            <a:spLocks noGrp="1" noChangeArrowheads="1"/>
          </p:cNvSpPr>
          <p:nvPr>
            <p:ph type="body" idx="1"/>
          </p:nvPr>
        </p:nvSpPr>
        <p:spPr>
          <a:xfrm>
            <a:off x="1828800" y="1676400"/>
            <a:ext cx="8839200" cy="4876800"/>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Equal Ranks or tie in Ranks:</a:t>
            </a:r>
            <a:r>
              <a:rPr lang="en-GB" altLang="en-US">
                <a:solidFill>
                  <a:srgbClr val="000000"/>
                </a:solidFill>
              </a:rPr>
              <a:t> In such cases average ranks should be assigned  to each individual</a:t>
            </a:r>
            <a:r>
              <a:rPr lang="en-GB" altLang="en-US" sz="3600">
                <a:solidFill>
                  <a:srgbClr val="000000"/>
                </a:solidFill>
              </a:rPr>
              <a:t>. </a:t>
            </a:r>
            <a:r>
              <a:rPr lang="en-GB" altLang="en-US" b="1">
                <a:solidFill>
                  <a:srgbClr val="000000"/>
                </a:solidFill>
              </a:rPr>
              <a:t>R = 1- (6 </a:t>
            </a:r>
            <a:r>
              <a:rPr lang="en-GB" altLang="en-US" b="1">
                <a:solidFill>
                  <a:srgbClr val="000000"/>
                </a:solidFill>
                <a:cs typeface="Times New Roman" panose="02020603050405020304" pitchFamily="18" charset="0"/>
              </a:rPr>
              <a:t>∑</a:t>
            </a:r>
            <a:r>
              <a:rPr lang="en-GB" altLang="en-US" b="1">
                <a:solidFill>
                  <a:srgbClr val="000000"/>
                </a:solidFill>
              </a:rPr>
              <a:t>D</a:t>
            </a:r>
            <a:r>
              <a:rPr lang="en-GB" altLang="en-US" b="1" baseline="30000">
                <a:solidFill>
                  <a:srgbClr val="000000"/>
                </a:solidFill>
              </a:rPr>
              <a:t>2 </a:t>
            </a:r>
            <a:r>
              <a:rPr lang="en-GB" altLang="en-US" b="1">
                <a:solidFill>
                  <a:srgbClr val="000000"/>
                </a:solidFill>
              </a:rPr>
              <a:t>) + AF / N (N</a:t>
            </a:r>
            <a:r>
              <a:rPr lang="en-GB" altLang="en-US" b="1" baseline="30000">
                <a:solidFill>
                  <a:srgbClr val="000000"/>
                </a:solidFill>
              </a:rPr>
              <a:t>2</a:t>
            </a:r>
            <a:r>
              <a:rPr lang="en-GB" altLang="en-US" b="1">
                <a:solidFill>
                  <a:srgbClr val="000000"/>
                </a:solidFill>
              </a:rPr>
              <a:t> – 1)</a:t>
            </a:r>
          </a:p>
          <a:p>
            <a:pPr>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b="1">
              <a:solidFill>
                <a:srgbClr val="000000"/>
              </a:solidFill>
            </a:endParaRPr>
          </a:p>
          <a:p>
            <a:pPr>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AF = 1/12(m</a:t>
            </a:r>
            <a:r>
              <a:rPr lang="en-GB" altLang="en-US" b="1" baseline="-25000">
                <a:solidFill>
                  <a:srgbClr val="000000"/>
                </a:solidFill>
              </a:rPr>
              <a:t>1</a:t>
            </a:r>
            <a:r>
              <a:rPr lang="en-GB" altLang="en-US" b="1" baseline="30000">
                <a:solidFill>
                  <a:srgbClr val="000000"/>
                </a:solidFill>
              </a:rPr>
              <a:t>3</a:t>
            </a:r>
            <a:r>
              <a:rPr lang="en-GB" altLang="en-US" b="1">
                <a:solidFill>
                  <a:srgbClr val="000000"/>
                </a:solidFill>
              </a:rPr>
              <a:t> – m</a:t>
            </a:r>
            <a:r>
              <a:rPr lang="en-GB" altLang="en-US" b="1" baseline="-25000">
                <a:solidFill>
                  <a:srgbClr val="000000"/>
                </a:solidFill>
              </a:rPr>
              <a:t>1</a:t>
            </a:r>
            <a:r>
              <a:rPr lang="en-GB" altLang="en-US" b="1">
                <a:solidFill>
                  <a:srgbClr val="000000"/>
                </a:solidFill>
              </a:rPr>
              <a:t>) + 1/12(m</a:t>
            </a:r>
            <a:r>
              <a:rPr lang="en-GB" altLang="en-US" b="1" baseline="-25000">
                <a:solidFill>
                  <a:srgbClr val="000000"/>
                </a:solidFill>
              </a:rPr>
              <a:t>2</a:t>
            </a:r>
            <a:r>
              <a:rPr lang="en-GB" altLang="en-US" b="1" baseline="30000">
                <a:solidFill>
                  <a:srgbClr val="000000"/>
                </a:solidFill>
              </a:rPr>
              <a:t>3</a:t>
            </a:r>
            <a:r>
              <a:rPr lang="en-GB" altLang="en-US" b="1">
                <a:solidFill>
                  <a:srgbClr val="000000"/>
                </a:solidFill>
              </a:rPr>
              <a:t> – m</a:t>
            </a:r>
            <a:r>
              <a:rPr lang="en-GB" altLang="en-US" b="1" baseline="-25000">
                <a:solidFill>
                  <a:srgbClr val="000000"/>
                </a:solidFill>
              </a:rPr>
              <a:t>2</a:t>
            </a:r>
            <a:r>
              <a:rPr lang="en-GB" altLang="en-US" b="1">
                <a:solidFill>
                  <a:srgbClr val="000000"/>
                </a:solidFill>
              </a:rPr>
              <a:t>) +…. 1/12(m</a:t>
            </a:r>
            <a:r>
              <a:rPr lang="en-GB" altLang="en-US" b="1" baseline="-25000">
                <a:solidFill>
                  <a:srgbClr val="000000"/>
                </a:solidFill>
              </a:rPr>
              <a:t>2</a:t>
            </a:r>
            <a:r>
              <a:rPr lang="en-GB" altLang="en-US" b="1" baseline="30000">
                <a:solidFill>
                  <a:srgbClr val="000000"/>
                </a:solidFill>
              </a:rPr>
              <a:t>3</a:t>
            </a:r>
            <a:r>
              <a:rPr lang="en-GB" altLang="en-US" b="1">
                <a:solidFill>
                  <a:srgbClr val="000000"/>
                </a:solidFill>
              </a:rPr>
              <a:t> – m</a:t>
            </a:r>
            <a:r>
              <a:rPr lang="en-GB" altLang="en-US" b="1" baseline="-25000">
                <a:solidFill>
                  <a:srgbClr val="000000"/>
                </a:solidFill>
              </a:rPr>
              <a:t>2</a:t>
            </a:r>
            <a:r>
              <a:rPr lang="en-GB" altLang="en-US" b="1">
                <a:solidFill>
                  <a:srgbClr val="000000"/>
                </a:solidFill>
              </a:rPr>
              <a:t>) </a:t>
            </a:r>
          </a:p>
          <a:p>
            <a:pPr>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      m = The number of time an item is repeated</a:t>
            </a:r>
          </a:p>
          <a:p>
            <a:pPr>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solidFill>
                <a:srgbClr val="000000"/>
              </a:solidFill>
            </a:endParaRPr>
          </a:p>
        </p:txBody>
      </p:sp>
    </p:spTree>
    <p:extLst>
      <p:ext uri="{BB962C8B-B14F-4D97-AF65-F5344CB8AC3E}">
        <p14:creationId xmlns:p14="http://schemas.microsoft.com/office/powerpoint/2010/main" val="1060928938"/>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1"/>
          <p:cNvSpPr>
            <a:spLocks noGrp="1" noChangeArrowheads="1"/>
          </p:cNvSpPr>
          <p:nvPr>
            <p:ph type="title"/>
          </p:nvPr>
        </p:nvSpPr>
        <p:spPr>
          <a:xfrm>
            <a:off x="1828800" y="685800"/>
            <a:ext cx="8686800" cy="914400"/>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b="1"/>
              <a:t>  Merits Spearman’s Rank Correlation</a:t>
            </a:r>
          </a:p>
        </p:txBody>
      </p:sp>
      <p:sp>
        <p:nvSpPr>
          <p:cNvPr id="46082" name="Rectangle 2"/>
          <p:cNvSpPr>
            <a:spLocks noGrp="1" noChangeArrowheads="1"/>
          </p:cNvSpPr>
          <p:nvPr>
            <p:ph type="body" idx="1"/>
          </p:nvPr>
        </p:nvSpPr>
        <p:spPr>
          <a:xfrm>
            <a:off x="1905000" y="1981200"/>
            <a:ext cx="8458200" cy="4419600"/>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This method is simpler to understand and easier to apply compared to karl pearson’s correlation  method.</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This method is useful where we can give the ranks and not the actual data. (qualitative term)</a:t>
            </a:r>
            <a:r>
              <a:rPr lang="en-GB" altLang="en-US"/>
              <a:t>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This method is to use where the initial data in the form of ranks.</a:t>
            </a:r>
          </a:p>
        </p:txBody>
      </p:sp>
    </p:spTree>
    <p:extLst>
      <p:ext uri="{BB962C8B-B14F-4D97-AF65-F5344CB8AC3E}">
        <p14:creationId xmlns:p14="http://schemas.microsoft.com/office/powerpoint/2010/main" val="1134338309"/>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1" y="457200"/>
            <a:ext cx="5999163" cy="458788"/>
          </a:xfrm>
        </p:spPr>
        <p:txBody>
          <a:bodyPr rtlCol="0">
            <a:normAutofit fontScale="90000"/>
          </a:bodyPr>
          <a:lstStyle/>
          <a:p>
            <a:pPr>
              <a:defRPr/>
            </a:pPr>
            <a:r>
              <a:rPr lang="en-US" sz="3008" dirty="0">
                <a:latin typeface="Times New Roman" panose="02020603050405020304" pitchFamily="18" charset="0"/>
                <a:cs typeface="Times New Roman" panose="02020603050405020304" pitchFamily="18" charset="0"/>
              </a:rPr>
              <a:t>SUGGESTIVE READINGS</a:t>
            </a:r>
          </a:p>
        </p:txBody>
      </p:sp>
      <p:sp>
        <p:nvSpPr>
          <p:cNvPr id="3" name="Content Placeholder 2"/>
          <p:cNvSpPr>
            <a:spLocks noGrp="1"/>
          </p:cNvSpPr>
          <p:nvPr>
            <p:ph idx="1"/>
          </p:nvPr>
        </p:nvSpPr>
        <p:spPr>
          <a:xfrm>
            <a:off x="1804988" y="1371600"/>
            <a:ext cx="8234362" cy="4984750"/>
          </a:xfrm>
        </p:spPr>
        <p:txBody>
          <a:bodyPr>
            <a:noAutofit/>
          </a:bodyPr>
          <a:lstStyle/>
          <a:p>
            <a:pPr marL="0" indent="0">
              <a:buNone/>
              <a:defRPr/>
            </a:pPr>
            <a:endParaRPr lang="en-US" sz="1500" b="1" dirty="0">
              <a:latin typeface="Times New Roman" panose="02020603050405020304" pitchFamily="18" charset="0"/>
              <a:cs typeface="Times New Roman" panose="02020603050405020304" pitchFamily="18" charset="0"/>
            </a:endParaRPr>
          </a:p>
          <a:p>
            <a:pPr marL="0" indent="0">
              <a:buNone/>
              <a:defRPr/>
            </a:pPr>
            <a:r>
              <a:rPr lang="en-US" sz="1500" b="1" dirty="0">
                <a:latin typeface="Times New Roman" panose="02020603050405020304" pitchFamily="18" charset="0"/>
                <a:cs typeface="Times New Roman" panose="02020603050405020304" pitchFamily="18" charset="0"/>
              </a:rPr>
              <a:t>TEXT BOOKS:</a:t>
            </a:r>
            <a:endParaRPr lang="en-US" sz="1500" b="1" i="1" dirty="0">
              <a:latin typeface="Times New Roman" panose="02020603050405020304" pitchFamily="18" charset="0"/>
              <a:cs typeface="Times New Roman" panose="02020603050405020304" pitchFamily="18" charset="0"/>
            </a:endParaRPr>
          </a:p>
          <a:p>
            <a:pPr algn="just">
              <a:defRPr/>
            </a:pPr>
            <a:r>
              <a:rPr lang="en-IN" sz="1600" b="1" dirty="0">
                <a:latin typeface="Times New Roman" panose="02020603050405020304" pitchFamily="18" charset="0"/>
                <a:cs typeface="Times New Roman" panose="02020603050405020304" pitchFamily="18" charset="0"/>
              </a:rPr>
              <a:t>T1.</a:t>
            </a:r>
            <a:r>
              <a:rPr lang="en-IN" sz="1600" dirty="0">
                <a:latin typeface="Times New Roman" panose="02020603050405020304" pitchFamily="18" charset="0"/>
                <a:cs typeface="Times New Roman" panose="02020603050405020304" pitchFamily="18" charset="0"/>
              </a:rPr>
              <a:t> Hastie, Trevor, et al., The elements of statistical learning. Vol. 2. No. 1. New  York: </a:t>
            </a:r>
            <a:r>
              <a:rPr lang="en-US" sz="1600" dirty="0">
                <a:latin typeface="Times New Roman" panose="02020603050405020304" pitchFamily="18" charset="0"/>
                <a:cs typeface="Times New Roman" panose="02020603050405020304" pitchFamily="18" charset="0"/>
              </a:rPr>
              <a:t>Publisher: Springer</a:t>
            </a:r>
            <a:r>
              <a:rPr lang="en-IN"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Edition: Second Edition (2009), ISBN: 978-0387848570</a:t>
            </a:r>
          </a:p>
          <a:p>
            <a:pPr algn="just">
              <a:defRPr/>
            </a:pPr>
            <a:r>
              <a:rPr lang="en-IN" sz="1600" b="1" dirty="0">
                <a:latin typeface="Times New Roman" panose="02020603050405020304" pitchFamily="18" charset="0"/>
                <a:cs typeface="Times New Roman" panose="02020603050405020304" pitchFamily="18" charset="0"/>
              </a:rPr>
              <a:t>T2.</a:t>
            </a:r>
            <a:r>
              <a:rPr lang="en-IN" sz="1600" dirty="0">
                <a:latin typeface="Times New Roman" panose="02020603050405020304" pitchFamily="18" charset="0"/>
                <a:cs typeface="Times New Roman" panose="02020603050405020304" pitchFamily="18" charset="0"/>
              </a:rPr>
              <a:t> Montgomery, Douglas C., and George C. </a:t>
            </a:r>
            <a:r>
              <a:rPr lang="en-IN" sz="1600" dirty="0" err="1">
                <a:latin typeface="Times New Roman" panose="02020603050405020304" pitchFamily="18" charset="0"/>
                <a:cs typeface="Times New Roman" panose="02020603050405020304" pitchFamily="18" charset="0"/>
              </a:rPr>
              <a:t>Runger</a:t>
            </a:r>
            <a:r>
              <a:rPr lang="en-IN" sz="1600" dirty="0">
                <a:latin typeface="Times New Roman" panose="02020603050405020304" pitchFamily="18" charset="0"/>
                <a:cs typeface="Times New Roman" panose="02020603050405020304" pitchFamily="18" charset="0"/>
              </a:rPr>
              <a:t>. Applied statistics and  probability for engineers. John Wiley &amp; Sons, 2010.</a:t>
            </a:r>
            <a:endParaRPr lang="en-US" sz="1600" dirty="0">
              <a:latin typeface="Times New Roman" panose="02020603050405020304" pitchFamily="18" charset="0"/>
              <a:cs typeface="Times New Roman" panose="02020603050405020304" pitchFamily="18" charset="0"/>
            </a:endParaRPr>
          </a:p>
          <a:p>
            <a:pPr algn="just">
              <a:defRPr/>
            </a:pPr>
            <a:r>
              <a:rPr lang="en-IN" sz="1600" b="1" dirty="0">
                <a:latin typeface="Times New Roman" panose="02020603050405020304" pitchFamily="18" charset="0"/>
                <a:cs typeface="Times New Roman" panose="02020603050405020304" pitchFamily="18" charset="0"/>
              </a:rPr>
              <a:t>T3. </a:t>
            </a:r>
            <a:r>
              <a:rPr lang="en-IN" sz="1600" dirty="0">
                <a:latin typeface="Times New Roman" panose="02020603050405020304" pitchFamily="18" charset="0"/>
                <a:cs typeface="Times New Roman" panose="02020603050405020304" pitchFamily="18" charset="0"/>
              </a:rPr>
              <a:t>Probability and Statistics The Science of Uncertainty Second Ed., Michael  J. Evans and Jeffrey S. Rosenthal.</a:t>
            </a:r>
            <a:endParaRPr lang="en-US" sz="1600" dirty="0">
              <a:latin typeface="Times New Roman" panose="02020603050405020304" pitchFamily="18" charset="0"/>
              <a:cs typeface="Times New Roman" panose="02020603050405020304" pitchFamily="18" charset="0"/>
            </a:endParaRPr>
          </a:p>
          <a:p>
            <a:pPr marL="0" indent="0">
              <a:buNone/>
              <a:defRPr/>
            </a:pPr>
            <a:endParaRPr lang="en-IN" sz="1500" b="1" dirty="0">
              <a:latin typeface="Times New Roman" panose="02020603050405020304" pitchFamily="18" charset="0"/>
              <a:cs typeface="Times New Roman" panose="02020603050405020304" pitchFamily="18" charset="0"/>
            </a:endParaRPr>
          </a:p>
          <a:p>
            <a:pPr marL="0" indent="0">
              <a:buNone/>
              <a:defRPr/>
            </a:pPr>
            <a:r>
              <a:rPr lang="en-IN" sz="1500" b="1" dirty="0">
                <a:latin typeface="Times New Roman" panose="02020603050405020304" pitchFamily="18" charset="0"/>
                <a:cs typeface="Times New Roman" panose="02020603050405020304" pitchFamily="18" charset="0"/>
              </a:rPr>
              <a:t>REFERENCE BOOKS:</a:t>
            </a:r>
            <a:endParaRPr lang="en-US" sz="1500" dirty="0">
              <a:latin typeface="Times New Roman" panose="02020603050405020304" pitchFamily="18" charset="0"/>
              <a:cs typeface="Times New Roman" panose="02020603050405020304" pitchFamily="18" charset="0"/>
            </a:endParaRPr>
          </a:p>
          <a:p>
            <a:pPr algn="just">
              <a:defRPr/>
            </a:pPr>
            <a:r>
              <a:rPr lang="en-US" sz="1600" b="1" dirty="0">
                <a:latin typeface="Times New Roman" panose="02020603050405020304" pitchFamily="18" charset="0"/>
                <a:cs typeface="Times New Roman" panose="02020603050405020304" pitchFamily="18" charset="0"/>
              </a:rPr>
              <a:t>R1.</a:t>
            </a:r>
            <a:r>
              <a:rPr lang="en-US" sz="1600" dirty="0">
                <a:latin typeface="Times New Roman" panose="02020603050405020304" pitchFamily="18" charset="0"/>
                <a:cs typeface="Times New Roman" panose="02020603050405020304" pitchFamily="18" charset="0"/>
              </a:rPr>
              <a:t> Practical Statistics for Data Scientists: 50 Essential Concepts, Authors: Peter Bruce, </a:t>
            </a:r>
            <a:r>
              <a:rPr lang="en-IN" sz="1600" dirty="0">
                <a:latin typeface="Times New Roman" panose="02020603050405020304" pitchFamily="18" charset="0"/>
                <a:cs typeface="Times New Roman" panose="02020603050405020304" pitchFamily="18" charset="0"/>
              </a:rPr>
              <a:t>et al</a:t>
            </a:r>
            <a:r>
              <a:rPr lang="en-US" sz="1600" dirty="0">
                <a:latin typeface="Times New Roman" panose="02020603050405020304" pitchFamily="18" charset="0"/>
                <a:cs typeface="Times New Roman" panose="02020603050405020304" pitchFamily="18" charset="0"/>
              </a:rPr>
              <a:t>, Publisher: O'Reilly Media, Edition: Second Edition (2020), ISBN: 978-1492072942</a:t>
            </a:r>
          </a:p>
          <a:p>
            <a:pPr algn="just">
              <a:defRPr/>
            </a:pPr>
            <a:r>
              <a:rPr lang="en-US" sz="1600" b="1" dirty="0">
                <a:latin typeface="Times New Roman" panose="02020603050405020304" pitchFamily="18" charset="0"/>
                <a:cs typeface="Times New Roman" panose="02020603050405020304" pitchFamily="18" charset="0"/>
              </a:rPr>
              <a:t>R2. </a:t>
            </a:r>
            <a:r>
              <a:rPr lang="en-US" sz="1600" dirty="0">
                <a:latin typeface="Times New Roman" panose="02020603050405020304" pitchFamily="18" charset="0"/>
                <a:cs typeface="Times New Roman" panose="02020603050405020304" pitchFamily="18" charset="0"/>
              </a:rPr>
              <a:t>An Introduction to Statistical Learning: with Applications in R, Authors: Gareth James, </a:t>
            </a:r>
            <a:r>
              <a:rPr lang="en-IN" sz="1600" dirty="0">
                <a:latin typeface="Times New Roman" panose="02020603050405020304" pitchFamily="18" charset="0"/>
                <a:cs typeface="Times New Roman" panose="02020603050405020304" pitchFamily="18" charset="0"/>
              </a:rPr>
              <a:t>et al</a:t>
            </a:r>
            <a:r>
              <a:rPr lang="en-US" sz="1600" dirty="0">
                <a:latin typeface="Times New Roman" panose="02020603050405020304" pitchFamily="18" charset="0"/>
                <a:cs typeface="Times New Roman" panose="02020603050405020304" pitchFamily="18" charset="0"/>
              </a:rPr>
              <a:t>, Publisher: Springer, Edition: Second Edition (2021), ISBN: 978-1071614174</a:t>
            </a:r>
          </a:p>
          <a:p>
            <a:pPr algn="just">
              <a:defRPr/>
            </a:pPr>
            <a:r>
              <a:rPr lang="en-US" sz="1600" b="1" dirty="0">
                <a:latin typeface="Times New Roman" panose="02020603050405020304" pitchFamily="18" charset="0"/>
                <a:cs typeface="Times New Roman" panose="02020603050405020304" pitchFamily="18" charset="0"/>
              </a:rPr>
              <a:t>R3. </a:t>
            </a:r>
            <a:r>
              <a:rPr lang="en-US" sz="1600" dirty="0">
                <a:latin typeface="Times New Roman" panose="02020603050405020304" pitchFamily="18" charset="0"/>
                <a:cs typeface="Times New Roman" panose="02020603050405020304" pitchFamily="18" charset="0"/>
              </a:rPr>
              <a:t>Think Stats: Exploratory Data Analysis in Python, Author: Allen B. Downey, Publisher: O'Reilly Media, Publication Year: 2014 (2nd Edition), ISBN: 978-1491907337</a:t>
            </a:r>
          </a:p>
        </p:txBody>
      </p:sp>
      <p:sp>
        <p:nvSpPr>
          <p:cNvPr id="23556" name="Slide Number Placeholder 4"/>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F86A34D-CC28-481F-B1B7-9F8C8A56EC35}" type="slidenum">
              <a:rPr lang="en-US" altLang="en-US">
                <a:solidFill>
                  <a:srgbClr val="898989"/>
                </a:solidFill>
              </a:rPr>
              <a:pPr/>
              <a:t>5</a:t>
            </a:fld>
            <a:endParaRPr lang="en-US" altLang="en-US">
              <a:solidFill>
                <a:srgbClr val="898989"/>
              </a:solidFill>
            </a:endParaRPr>
          </a:p>
        </p:txBody>
      </p:sp>
    </p:spTree>
    <p:extLst>
      <p:ext uri="{BB962C8B-B14F-4D97-AF65-F5344CB8AC3E}">
        <p14:creationId xmlns:p14="http://schemas.microsoft.com/office/powerpoint/2010/main" val="3769583657"/>
      </p:ext>
    </p:extLst>
  </p:cSld>
  <p:clrMapOvr>
    <a:masterClrMapping/>
  </p:clrMapOvr>
  <p:transition spd="slow"/>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1"/>
          <p:cNvSpPr>
            <a:spLocks noGrp="1" noChangeArrowheads="1"/>
          </p:cNvSpPr>
          <p:nvPr>
            <p:ph type="title"/>
          </p:nvPr>
        </p:nvSpPr>
        <p:spPr>
          <a:xfrm>
            <a:off x="1752600" y="762000"/>
            <a:ext cx="8915400" cy="1066800"/>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b="1"/>
              <a:t> </a:t>
            </a:r>
            <a:r>
              <a:rPr lang="en-GB" altLang="en-US" b="1"/>
              <a:t>Limitation Spearman’s Correlation</a:t>
            </a:r>
          </a:p>
        </p:txBody>
      </p:sp>
      <p:sp>
        <p:nvSpPr>
          <p:cNvPr id="47106" name="Rectangle 2"/>
          <p:cNvSpPr>
            <a:spLocks noGrp="1" noChangeArrowheads="1"/>
          </p:cNvSpPr>
          <p:nvPr>
            <p:ph type="body" idx="1"/>
          </p:nvPr>
        </p:nvSpPr>
        <p:spPr>
          <a:xfrm>
            <a:off x="2057400" y="2286000"/>
            <a:ext cx="8382000" cy="2895600"/>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Cannot be used for finding out correlation in a grouped frequency distribution.</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This method should be applied where N exceeds 30.</a:t>
            </a:r>
          </a:p>
        </p:txBody>
      </p:sp>
    </p:spTree>
    <p:extLst>
      <p:ext uri="{BB962C8B-B14F-4D97-AF65-F5344CB8AC3E}">
        <p14:creationId xmlns:p14="http://schemas.microsoft.com/office/powerpoint/2010/main" val="4040185941"/>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1"/>
          <p:cNvSpPr>
            <a:spLocks noGrp="1" noChangeArrowheads="1"/>
          </p:cNvSpPr>
          <p:nvPr>
            <p:ph type="title"/>
          </p:nvPr>
        </p:nvSpPr>
        <p:spPr>
          <a:xfrm>
            <a:off x="1905000" y="838200"/>
            <a:ext cx="8458200" cy="762000"/>
          </a:xfrm>
          <a:ln/>
        </p:spPr>
        <p:txBody>
          <a:bodyPr vert="horz" lIns="92160" tIns="46080" rIns="92160" bIns="46080" rtlCol="0" anchor="ctr">
            <a:normAutofit/>
          </a:bodyPr>
          <a:lstStyle/>
          <a:p>
            <a:pPr>
              <a:lnSpc>
                <a:spcPct val="95000"/>
              </a:lnSpc>
              <a:buClr>
                <a:srgbClr val="0033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3366"/>
                </a:solidFill>
              </a:rPr>
              <a:t>Advantages of Correlation studies</a:t>
            </a:r>
          </a:p>
        </p:txBody>
      </p:sp>
      <p:sp>
        <p:nvSpPr>
          <p:cNvPr id="48130" name="Rectangle 2"/>
          <p:cNvSpPr>
            <a:spLocks noGrp="1" noChangeArrowheads="1"/>
          </p:cNvSpPr>
          <p:nvPr>
            <p:ph type="body" idx="1"/>
          </p:nvPr>
        </p:nvSpPr>
        <p:spPr>
          <a:xfrm>
            <a:off x="1752600" y="1905000"/>
            <a:ext cx="8610600" cy="4114800"/>
          </a:xfrm>
          <a:ln/>
        </p:spPr>
        <p:txBody>
          <a:bodyPr vert="horz" lIns="92160" tIns="46080" rIns="92160" bIns="46080" rtlCol="0">
            <a:normAutofit/>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Show the amount (strength) of relationship present</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Can be used to make predictions about the variables under study.</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Can be used in many places, including natural settings, libraries, etc.</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Easier to collect co relational data</a:t>
            </a:r>
          </a:p>
        </p:txBody>
      </p:sp>
    </p:spTree>
    <p:extLst>
      <p:ext uri="{BB962C8B-B14F-4D97-AF65-F5344CB8AC3E}">
        <p14:creationId xmlns:p14="http://schemas.microsoft.com/office/powerpoint/2010/main" val="3594697950"/>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153" name="Rectangle 1"/>
          <p:cNvSpPr>
            <a:spLocks noGrp="1" noChangeArrowheads="1"/>
          </p:cNvSpPr>
          <p:nvPr>
            <p:ph type="title"/>
          </p:nvPr>
        </p:nvSpPr>
        <p:spPr>
          <a:xfrm>
            <a:off x="1828800" y="914400"/>
            <a:ext cx="8839200" cy="914400"/>
          </a:xfrm>
          <a:ln/>
        </p:spPr>
        <p:txBody>
          <a:bodyPr vert="horz" lIns="92160" tIns="46080" rIns="92160" bIns="46080" rtlCol="0" anchor="ctr">
            <a:normAutofit/>
          </a:bodyPr>
          <a:lstStyle/>
          <a:p>
            <a:pPr>
              <a:lnSpc>
                <a:spcPct val="95000"/>
              </a:lnSpc>
              <a:buClr>
                <a:srgbClr val="003366"/>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3366"/>
                </a:solidFill>
              </a:rPr>
              <a:t>Disadvantages of correlation studies</a:t>
            </a:r>
          </a:p>
        </p:txBody>
      </p:sp>
      <p:sp>
        <p:nvSpPr>
          <p:cNvPr id="49154" name="Rectangle 2"/>
          <p:cNvSpPr>
            <a:spLocks noGrp="1" noChangeArrowheads="1"/>
          </p:cNvSpPr>
          <p:nvPr>
            <p:ph type="body" idx="1"/>
          </p:nvPr>
        </p:nvSpPr>
        <p:spPr>
          <a:xfrm>
            <a:off x="1981200" y="2101850"/>
            <a:ext cx="8382000" cy="4114800"/>
          </a:xfrm>
          <a:ln/>
        </p:spPr>
        <p:txBody>
          <a:bodyPr vert="horz" lIns="92160" tIns="46080" rIns="92160" bIns="46080" rtlCol="0">
            <a:normAutofit/>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Can’t assume that a cause-effect relationship exists</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Little or no control (experimental manipulation) of the variables is possible</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Relationships may be accidental or due to a third, unmeasured factor common to the 2 variables that are measured</a:t>
            </a:r>
          </a:p>
        </p:txBody>
      </p:sp>
    </p:spTree>
    <p:extLst>
      <p:ext uri="{BB962C8B-B14F-4D97-AF65-F5344CB8AC3E}">
        <p14:creationId xmlns:p14="http://schemas.microsoft.com/office/powerpoint/2010/main" val="3864017559"/>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2"/>
          <p:cNvSpPr>
            <a:spLocks noGrp="1" noChangeArrowheads="1"/>
          </p:cNvSpPr>
          <p:nvPr>
            <p:ph type="title"/>
          </p:nvPr>
        </p:nvSpPr>
        <p:spPr>
          <a:xfrm>
            <a:off x="2590801" y="838200"/>
            <a:ext cx="7770813" cy="914400"/>
          </a:xfrm>
        </p:spPr>
        <p:txBody>
          <a:bodyPr/>
          <a:lstStyle/>
          <a:p>
            <a:r>
              <a:rPr lang="en-GB" altLang="en-US" b="1"/>
              <a:t>              Regression Analysis</a:t>
            </a:r>
            <a:endParaRPr lang="en-US" altLang="en-US" b="1"/>
          </a:p>
        </p:txBody>
      </p:sp>
      <p:sp>
        <p:nvSpPr>
          <p:cNvPr id="181251" name="Rectangle 3"/>
          <p:cNvSpPr>
            <a:spLocks noGrp="1" noChangeArrowheads="1"/>
          </p:cNvSpPr>
          <p:nvPr>
            <p:ph type="body" idx="1"/>
          </p:nvPr>
        </p:nvSpPr>
        <p:spPr/>
        <p:txBody>
          <a:bodyPr/>
          <a:lstStyle/>
          <a:p>
            <a:pPr algn="ctr">
              <a:tabLst>
                <a:tab pos="1089025" algn="l"/>
              </a:tabLst>
            </a:pPr>
            <a:r>
              <a:rPr lang="en-GB" altLang="en-US" sz="3600"/>
              <a:t>Regression Analysis is a very powerful tool in the field of statistical analysis in predicting the value of one variable, given the value of another variable, when those variables are related to each other.</a:t>
            </a:r>
            <a:r>
              <a:rPr lang="en-GB" altLang="en-US" sz="3600" b="1"/>
              <a:t> </a:t>
            </a:r>
            <a:endParaRPr lang="en-US" altLang="en-US" sz="3600" b="1"/>
          </a:p>
        </p:txBody>
      </p:sp>
    </p:spTree>
    <p:extLst>
      <p:ext uri="{BB962C8B-B14F-4D97-AF65-F5344CB8AC3E}">
        <p14:creationId xmlns:p14="http://schemas.microsoft.com/office/powerpoint/2010/main" val="260228363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
          <p:cNvSpPr>
            <a:spLocks noGrp="1" noChangeArrowheads="1"/>
          </p:cNvSpPr>
          <p:nvPr>
            <p:ph type="title"/>
          </p:nvPr>
        </p:nvSpPr>
        <p:spPr>
          <a:xfrm>
            <a:off x="1981200" y="838200"/>
            <a:ext cx="8382000" cy="838200"/>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            </a:t>
            </a:r>
            <a:r>
              <a:rPr lang="en-GB" altLang="en-US" b="1"/>
              <a:t>Regression Analysis</a:t>
            </a:r>
          </a:p>
        </p:txBody>
      </p:sp>
      <p:sp>
        <p:nvSpPr>
          <p:cNvPr id="50178" name="Rectangle 2"/>
          <p:cNvSpPr>
            <a:spLocks noGrp="1" noChangeArrowheads="1"/>
          </p:cNvSpPr>
          <p:nvPr>
            <p:ph type="body" idx="1"/>
          </p:nvPr>
        </p:nvSpPr>
        <p:spPr>
          <a:xfrm>
            <a:off x="1828800" y="2101850"/>
            <a:ext cx="8534400" cy="4114800"/>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Regression Analysis is mathematical measure of average relationship between two or more variables.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Regression analysis is a statistical tool used in prediction of value of unknown variable from known variable.</a:t>
            </a:r>
          </a:p>
          <a:p>
            <a:pPr>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solidFill>
                <a:srgbClr val="000000"/>
              </a:solidFill>
            </a:endParaRPr>
          </a:p>
        </p:txBody>
      </p:sp>
    </p:spTree>
    <p:extLst>
      <p:ext uri="{BB962C8B-B14F-4D97-AF65-F5344CB8AC3E}">
        <p14:creationId xmlns:p14="http://schemas.microsoft.com/office/powerpoint/2010/main" val="1361775456"/>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1"/>
          <p:cNvSpPr>
            <a:spLocks noGrp="1" noChangeArrowheads="1"/>
          </p:cNvSpPr>
          <p:nvPr>
            <p:ph type="title"/>
          </p:nvPr>
        </p:nvSpPr>
        <p:spPr>
          <a:xfrm>
            <a:off x="1828800" y="466726"/>
            <a:ext cx="8534400" cy="1362075"/>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i="1"/>
              <a:t>  Advantages of Regression Analysis</a:t>
            </a:r>
          </a:p>
        </p:txBody>
      </p:sp>
      <p:sp>
        <p:nvSpPr>
          <p:cNvPr id="51202" name="Rectangle 2"/>
          <p:cNvSpPr>
            <a:spLocks noGrp="1" noChangeArrowheads="1"/>
          </p:cNvSpPr>
          <p:nvPr>
            <p:ph type="body" idx="1"/>
          </p:nvPr>
        </p:nvSpPr>
        <p:spPr>
          <a:xfrm>
            <a:off x="1828800" y="2057400"/>
            <a:ext cx="8534400" cy="4572000"/>
          </a:xfrm>
          <a:ln/>
        </p:spPr>
        <p:txBody>
          <a:bodyPr/>
          <a:lstStyle/>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Regression analysis provides estimates of values of the dependent variables from the values of independent variables.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Regression analysis also helps to obtain a measure of the error involved in using the regression line as a basis for estimations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Regression analysis helps in obtaining a measure of the degree of association or correlation that exists between the two variable.</a:t>
            </a:r>
          </a:p>
        </p:txBody>
      </p:sp>
    </p:spTree>
    <p:extLst>
      <p:ext uri="{BB962C8B-B14F-4D97-AF65-F5344CB8AC3E}">
        <p14:creationId xmlns:p14="http://schemas.microsoft.com/office/powerpoint/2010/main" val="1429098412"/>
      </p:ext>
    </p:extLst>
  </p:cSld>
  <p:clrMapOvr>
    <a:masterClrMapping/>
  </p:clrMapOvr>
  <p:transition spd="med"/>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1"/>
          <p:cNvSpPr>
            <a:spLocks noGrp="1" noChangeArrowheads="1"/>
          </p:cNvSpPr>
          <p:nvPr>
            <p:ph type="title"/>
          </p:nvPr>
        </p:nvSpPr>
        <p:spPr>
          <a:xfrm>
            <a:off x="2057400" y="685800"/>
            <a:ext cx="8382000" cy="1219200"/>
          </a:xfrm>
          <a:ln/>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a:t/>
            </a:r>
            <a:br>
              <a:rPr lang="en-GB" altLang="en-US" sz="4000"/>
            </a:br>
            <a:endParaRPr lang="en-GB" altLang="en-US" sz="4000"/>
          </a:p>
        </p:txBody>
      </p:sp>
      <p:sp>
        <p:nvSpPr>
          <p:cNvPr id="52226" name="Rectangle 2"/>
          <p:cNvSpPr>
            <a:spLocks noGrp="1" noChangeArrowheads="1"/>
          </p:cNvSpPr>
          <p:nvPr>
            <p:ph type="body" idx="1"/>
          </p:nvPr>
        </p:nvSpPr>
        <p:spPr>
          <a:xfrm>
            <a:off x="1524000" y="1219200"/>
            <a:ext cx="9144000" cy="5564188"/>
          </a:xfrm>
          <a:ln/>
        </p:spPr>
        <p:txBody>
          <a:bodyPr/>
          <a:lstStyle/>
          <a:p>
            <a:pPr>
              <a:spcBef>
                <a:spcPts val="7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Existence of actual  linear relationship. </a:t>
            </a:r>
          </a:p>
          <a:p>
            <a:pPr>
              <a:spcBef>
                <a:spcPts val="7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The regression analysis is used to estimate the values within the range for which it is valid. </a:t>
            </a:r>
          </a:p>
          <a:p>
            <a:pPr>
              <a:spcBef>
                <a:spcPts val="7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The relationship between the dependent and independent variables remains the same till the regression equation is calculated. </a:t>
            </a:r>
          </a:p>
          <a:p>
            <a:pPr>
              <a:spcBef>
                <a:spcPts val="7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The dependent variable takes any random value but the values of the independent variables are fixed. </a:t>
            </a:r>
          </a:p>
          <a:p>
            <a:pPr>
              <a:spcBef>
                <a:spcPts val="7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In regression, we have only one dependant variable in our estimating equation. However, we can use more than one independent variable.</a:t>
            </a:r>
            <a:r>
              <a:rPr lang="en-GB" altLang="en-US"/>
              <a:t> </a:t>
            </a:r>
          </a:p>
          <a:p>
            <a:pPr>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p>
        </p:txBody>
      </p:sp>
      <p:sp>
        <p:nvSpPr>
          <p:cNvPr id="52227" name="Text Box 3"/>
          <p:cNvSpPr txBox="1">
            <a:spLocks noChangeArrowheads="1"/>
          </p:cNvSpPr>
          <p:nvPr/>
        </p:nvSpPr>
        <p:spPr bwMode="auto">
          <a:xfrm>
            <a:off x="1752600" y="381000"/>
            <a:ext cx="8686800" cy="620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lnSpc>
                <a:spcPct val="95000"/>
              </a:lnSpc>
              <a:buClr>
                <a:srgbClr val="2A3D7A"/>
              </a:buClr>
              <a:buSzPct val="100000"/>
              <a:buFont typeface="Times New Roman" panose="02020603050405020304" pitchFamily="18" charset="0"/>
              <a:buNone/>
            </a:pPr>
            <a:r>
              <a:rPr lang="en-GB" altLang="en-US" sz="3600" i="1">
                <a:solidFill>
                  <a:srgbClr val="2A3D7A"/>
                </a:solidFill>
                <a:latin typeface="Verdana" panose="020B0604030504040204" pitchFamily="34" charset="0"/>
              </a:rPr>
              <a:t> </a:t>
            </a:r>
            <a:r>
              <a:rPr lang="en-GB" altLang="en-US" sz="3200" i="1">
                <a:solidFill>
                  <a:srgbClr val="2A3D7A"/>
                </a:solidFill>
                <a:latin typeface="Verdana" panose="020B0604030504040204" pitchFamily="34" charset="0"/>
              </a:rPr>
              <a:t>Assumptions in Regression Analysis</a:t>
            </a:r>
          </a:p>
        </p:txBody>
      </p:sp>
    </p:spTree>
    <p:extLst>
      <p:ext uri="{BB962C8B-B14F-4D97-AF65-F5344CB8AC3E}">
        <p14:creationId xmlns:p14="http://schemas.microsoft.com/office/powerpoint/2010/main" val="3285176888"/>
      </p:ext>
    </p:extLst>
  </p:cSld>
  <p:clrMapOvr>
    <a:masterClrMapping/>
  </p:clrMapOvr>
  <p:transition spd="med"/>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1"/>
          <p:cNvSpPr>
            <a:spLocks noGrp="1" noChangeArrowheads="1"/>
          </p:cNvSpPr>
          <p:nvPr>
            <p:ph type="title"/>
          </p:nvPr>
        </p:nvSpPr>
        <p:spPr>
          <a:xfrm>
            <a:off x="2362200" y="811214"/>
            <a:ext cx="8001000" cy="712787"/>
          </a:xfrm>
          <a:ln/>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a:t>                 </a:t>
            </a:r>
            <a:r>
              <a:rPr lang="en-GB" altLang="en-US" b="1"/>
              <a:t>Regression line</a:t>
            </a:r>
          </a:p>
        </p:txBody>
      </p:sp>
      <p:sp>
        <p:nvSpPr>
          <p:cNvPr id="53250" name="Rectangle 2"/>
          <p:cNvSpPr>
            <a:spLocks noGrp="1" noChangeArrowheads="1"/>
          </p:cNvSpPr>
          <p:nvPr>
            <p:ph type="body" idx="1"/>
          </p:nvPr>
        </p:nvSpPr>
        <p:spPr>
          <a:xfrm>
            <a:off x="1828800" y="1828800"/>
            <a:ext cx="8686800" cy="4800600"/>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Regression line</a:t>
            </a:r>
            <a:r>
              <a:rPr lang="en-GB" altLang="en-US">
                <a:solidFill>
                  <a:srgbClr val="000000"/>
                </a:solidFill>
              </a:rPr>
              <a:t> is the line which gives the best estimate of one variable from  the value of any other  given variable.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The regression line</a:t>
            </a:r>
            <a:r>
              <a:rPr lang="en-GB" altLang="en-US">
                <a:solidFill>
                  <a:srgbClr val="000000"/>
                </a:solidFill>
              </a:rPr>
              <a:t> gives the average relationship between the two variables in mathematical form.</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The Regression would have the following properties:    </a:t>
            </a:r>
            <a:r>
              <a:rPr lang="en-GB" altLang="en-US">
                <a:solidFill>
                  <a:srgbClr val="000000"/>
                </a:solidFill>
              </a:rPr>
              <a:t>a) </a:t>
            </a:r>
            <a:r>
              <a:rPr lang="en-GB" altLang="en-US">
                <a:solidFill>
                  <a:srgbClr val="000000"/>
                </a:solidFill>
                <a:cs typeface="Times New Roman" panose="02020603050405020304" pitchFamily="18" charset="0"/>
              </a:rPr>
              <a:t>∑( Y – Y</a:t>
            </a:r>
            <a:r>
              <a:rPr lang="en-GB" altLang="en-US" baseline="-25000">
                <a:solidFill>
                  <a:srgbClr val="000000"/>
                </a:solidFill>
                <a:cs typeface="Times New Roman" panose="02020603050405020304" pitchFamily="18" charset="0"/>
              </a:rPr>
              <a:t>c</a:t>
            </a:r>
            <a:r>
              <a:rPr lang="en-GB" altLang="en-US">
                <a:solidFill>
                  <a:srgbClr val="000000"/>
                </a:solidFill>
                <a:cs typeface="Times New Roman" panose="02020603050405020304" pitchFamily="18" charset="0"/>
              </a:rPr>
              <a:t>  ) = 0  and</a:t>
            </a:r>
            <a:r>
              <a:rPr lang="en-GB" altLang="en-US">
                <a:solidFill>
                  <a:srgbClr val="000000"/>
                </a:solidFill>
              </a:rPr>
              <a:t> </a:t>
            </a:r>
          </a:p>
          <a:p>
            <a:pPr>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                            b) </a:t>
            </a:r>
            <a:r>
              <a:rPr lang="en-GB" altLang="en-US">
                <a:solidFill>
                  <a:srgbClr val="000000"/>
                </a:solidFill>
                <a:cs typeface="Times New Roman" panose="02020603050405020304" pitchFamily="18" charset="0"/>
              </a:rPr>
              <a:t>∑( Y – Y</a:t>
            </a:r>
            <a:r>
              <a:rPr lang="en-GB" altLang="en-US" baseline="-25000">
                <a:solidFill>
                  <a:srgbClr val="000000"/>
                </a:solidFill>
                <a:cs typeface="Times New Roman" panose="02020603050405020304" pitchFamily="18" charset="0"/>
              </a:rPr>
              <a:t>c</a:t>
            </a:r>
            <a:r>
              <a:rPr lang="en-GB" altLang="en-US">
                <a:solidFill>
                  <a:srgbClr val="000000"/>
                </a:solidFill>
                <a:cs typeface="Times New Roman" panose="02020603050405020304" pitchFamily="18" charset="0"/>
              </a:rPr>
              <a:t>  )</a:t>
            </a:r>
            <a:r>
              <a:rPr lang="en-GB" altLang="en-US" baseline="30000">
                <a:solidFill>
                  <a:srgbClr val="000000"/>
                </a:solidFill>
                <a:cs typeface="Times New Roman" panose="02020603050405020304" pitchFamily="18" charset="0"/>
              </a:rPr>
              <a:t>2 </a:t>
            </a:r>
            <a:r>
              <a:rPr lang="en-GB" altLang="en-US">
                <a:solidFill>
                  <a:srgbClr val="000000"/>
                </a:solidFill>
                <a:cs typeface="Times New Roman" panose="02020603050405020304" pitchFamily="18" charset="0"/>
              </a:rPr>
              <a:t>= Minimum  </a:t>
            </a:r>
            <a:r>
              <a:rPr lang="en-GB" altLang="en-US">
                <a:solidFill>
                  <a:srgbClr val="000000"/>
                </a:solidFill>
              </a:rPr>
              <a:t> </a:t>
            </a:r>
          </a:p>
        </p:txBody>
      </p:sp>
    </p:spTree>
    <p:extLst>
      <p:ext uri="{BB962C8B-B14F-4D97-AF65-F5344CB8AC3E}">
        <p14:creationId xmlns:p14="http://schemas.microsoft.com/office/powerpoint/2010/main" val="1011068472"/>
      </p:ext>
    </p:extLst>
  </p:cSld>
  <p:clrMapOvr>
    <a:masterClrMapping/>
  </p:clrMapOvr>
  <p:transition spd="med"/>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1"/>
          <p:cNvSpPr>
            <a:spLocks noGrp="1" noChangeArrowheads="1"/>
          </p:cNvSpPr>
          <p:nvPr>
            <p:ph type="title"/>
          </p:nvPr>
        </p:nvSpPr>
        <p:spPr>
          <a:xfrm>
            <a:off x="2590800" y="838200"/>
            <a:ext cx="7772400" cy="685800"/>
          </a:xfrm>
          <a:ln/>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t>            Regression line</a:t>
            </a:r>
          </a:p>
        </p:txBody>
      </p:sp>
      <p:sp>
        <p:nvSpPr>
          <p:cNvPr id="54274" name="Rectangle 2"/>
          <p:cNvSpPr>
            <a:spLocks noGrp="1" noChangeArrowheads="1"/>
          </p:cNvSpPr>
          <p:nvPr>
            <p:ph type="body" idx="1"/>
          </p:nvPr>
        </p:nvSpPr>
        <p:spPr>
          <a:xfrm>
            <a:off x="1905000" y="1676400"/>
            <a:ext cx="8610600" cy="4953000"/>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For two variables X and Y, there are always two lines of regression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Regression line of X on Y</a:t>
            </a:r>
            <a:r>
              <a:rPr lang="en-GB" altLang="en-US">
                <a:solidFill>
                  <a:srgbClr val="000000"/>
                </a:solidFill>
              </a:rPr>
              <a:t> :  gives the best estimate for the value of X for any specific given values of Y </a:t>
            </a:r>
          </a:p>
          <a:p>
            <a:pPr>
              <a:spcBef>
                <a:spcPts val="7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     X = a + b Y</a:t>
            </a:r>
            <a:r>
              <a:rPr lang="en-GB" altLang="en-US">
                <a:solidFill>
                  <a:srgbClr val="000000"/>
                </a:solidFill>
              </a:rPr>
              <a:t>               a = X - intercept</a:t>
            </a:r>
          </a:p>
          <a:p>
            <a:pPr>
              <a:spcBef>
                <a:spcPts val="7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				          b = Slope of the line</a:t>
            </a:r>
          </a:p>
          <a:p>
            <a:pPr>
              <a:spcBef>
                <a:spcPts val="7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				          X = Dependent variable</a:t>
            </a:r>
          </a:p>
          <a:p>
            <a:pPr>
              <a:spcBef>
                <a:spcPts val="7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				          Y = Independent variable</a:t>
            </a:r>
          </a:p>
        </p:txBody>
      </p:sp>
    </p:spTree>
    <p:extLst>
      <p:ext uri="{BB962C8B-B14F-4D97-AF65-F5344CB8AC3E}">
        <p14:creationId xmlns:p14="http://schemas.microsoft.com/office/powerpoint/2010/main" val="37437867"/>
      </p:ext>
    </p:extLst>
  </p:cSld>
  <p:clrMapOvr>
    <a:masterClrMapping/>
  </p:clrMapOvr>
  <p:transition spd="med"/>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1"/>
          <p:cNvSpPr>
            <a:spLocks noGrp="1" noChangeArrowheads="1"/>
          </p:cNvSpPr>
          <p:nvPr>
            <p:ph type="title"/>
          </p:nvPr>
        </p:nvSpPr>
        <p:spPr>
          <a:xfrm>
            <a:off x="2590800" y="838200"/>
            <a:ext cx="7772400" cy="685800"/>
          </a:xfrm>
          <a:ln/>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b="1"/>
              <a:t>               </a:t>
            </a:r>
            <a:r>
              <a:rPr lang="en-GB" altLang="en-US" b="1"/>
              <a:t>Regression line</a:t>
            </a:r>
          </a:p>
        </p:txBody>
      </p:sp>
      <p:sp>
        <p:nvSpPr>
          <p:cNvPr id="55298" name="Rectangle 2"/>
          <p:cNvSpPr>
            <a:spLocks noGrp="1" noChangeArrowheads="1"/>
          </p:cNvSpPr>
          <p:nvPr>
            <p:ph type="body" idx="1"/>
          </p:nvPr>
        </p:nvSpPr>
        <p:spPr>
          <a:xfrm>
            <a:off x="1676400" y="1600201"/>
            <a:ext cx="8686800" cy="5135563"/>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For two variables X and Y, there are always two lines of regression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Regression line of Y on X</a:t>
            </a:r>
            <a:r>
              <a:rPr lang="en-GB" altLang="en-US">
                <a:solidFill>
                  <a:srgbClr val="000000"/>
                </a:solidFill>
              </a:rPr>
              <a:t> :  gives the best estimate for the value of Y for any specific given values of X </a:t>
            </a:r>
          </a:p>
          <a:p>
            <a:pPr>
              <a:spcBef>
                <a:spcPts val="7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     Y = a + bx</a:t>
            </a:r>
            <a:r>
              <a:rPr lang="en-GB" altLang="en-US">
                <a:solidFill>
                  <a:srgbClr val="000000"/>
                </a:solidFill>
              </a:rPr>
              <a:t>                  a = Y - intercept</a:t>
            </a:r>
          </a:p>
          <a:p>
            <a:pPr>
              <a:spcBef>
                <a:spcPts val="7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				           b = Slope of the line</a:t>
            </a:r>
          </a:p>
          <a:p>
            <a:pPr>
              <a:spcBef>
                <a:spcPts val="7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				           Y = Dependent variable</a:t>
            </a:r>
          </a:p>
          <a:p>
            <a:pPr>
              <a:spcBef>
                <a:spcPts val="7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				           x= Independent variable</a:t>
            </a:r>
          </a:p>
          <a:p>
            <a:pPr>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solidFill>
                <a:srgbClr val="000000"/>
              </a:solidFill>
            </a:endParaRPr>
          </a:p>
        </p:txBody>
      </p:sp>
    </p:spTree>
    <p:extLst>
      <p:ext uri="{BB962C8B-B14F-4D97-AF65-F5344CB8AC3E}">
        <p14:creationId xmlns:p14="http://schemas.microsoft.com/office/powerpoint/2010/main" val="718821415"/>
      </p:ext>
    </p:extLst>
  </p:cSld>
  <p:clrMapOvr>
    <a:masterClrMapping/>
  </p:clrMapOvr>
  <p:transition spd="med"/>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
          <p:cNvSpPr>
            <a:spLocks noGrp="1" noChangeArrowheads="1"/>
          </p:cNvSpPr>
          <p:nvPr>
            <p:ph type="title"/>
          </p:nvPr>
        </p:nvSpPr>
        <p:spPr>
          <a:xfrm>
            <a:off x="2209800" y="2130426"/>
            <a:ext cx="7772400" cy="1470025"/>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6600" b="1"/>
              <a:t>CORRELATION</a:t>
            </a:r>
          </a:p>
        </p:txBody>
      </p:sp>
    </p:spTree>
    <p:extLst>
      <p:ext uri="{BB962C8B-B14F-4D97-AF65-F5344CB8AC3E}">
        <p14:creationId xmlns:p14="http://schemas.microsoft.com/office/powerpoint/2010/main" val="396399322"/>
      </p:ext>
    </p:extLst>
  </p:cSld>
  <p:clrMapOvr>
    <a:masterClrMapping/>
  </p:clrMapOvr>
  <p:transition spd="med"/>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Rectangle 1"/>
          <p:cNvSpPr>
            <a:spLocks noGrp="1" noChangeArrowheads="1"/>
          </p:cNvSpPr>
          <p:nvPr>
            <p:ph type="title"/>
          </p:nvPr>
        </p:nvSpPr>
        <p:spPr>
          <a:xfrm>
            <a:off x="2057400" y="792164"/>
            <a:ext cx="8305800" cy="657225"/>
          </a:xfrm>
          <a:ln/>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a:t>  </a:t>
            </a:r>
            <a:r>
              <a:rPr lang="en-GB" altLang="en-US" sz="4000" b="1"/>
              <a:t>The Explanation of Regression Line</a:t>
            </a:r>
            <a:r>
              <a:rPr lang="en-GB" altLang="en-US" sz="4000"/>
              <a:t> </a:t>
            </a:r>
          </a:p>
        </p:txBody>
      </p:sp>
      <p:sp>
        <p:nvSpPr>
          <p:cNvPr id="56322" name="Rectangle 2"/>
          <p:cNvSpPr>
            <a:spLocks noGrp="1" noChangeArrowheads="1"/>
          </p:cNvSpPr>
          <p:nvPr>
            <p:ph type="body" idx="1"/>
          </p:nvPr>
        </p:nvSpPr>
        <p:spPr>
          <a:xfrm>
            <a:off x="1981200" y="1676400"/>
            <a:ext cx="8382000" cy="4953000"/>
          </a:xfrm>
          <a:ln/>
        </p:spPr>
        <p:txBody>
          <a:bodyPr/>
          <a:lstStyle/>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In case of perfect correlation ( positive or negative ) the two line of regression coincide.</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If the two R. line are far from each other then degree of correlation is less, &amp; vice versa.</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The mean values of X &amp;Y  can be obtained as the point of intersection of the two regression line.</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The higher degree of correlation between the variables, the angle between the lines is smaller &amp; vice versa.</a:t>
            </a:r>
          </a:p>
        </p:txBody>
      </p:sp>
    </p:spTree>
    <p:extLst>
      <p:ext uri="{BB962C8B-B14F-4D97-AF65-F5344CB8AC3E}">
        <p14:creationId xmlns:p14="http://schemas.microsoft.com/office/powerpoint/2010/main" val="3762243551"/>
      </p:ext>
    </p:extLst>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
          <p:cNvSpPr>
            <a:spLocks noGrp="1" noChangeArrowheads="1"/>
          </p:cNvSpPr>
          <p:nvPr>
            <p:ph type="title"/>
          </p:nvPr>
        </p:nvSpPr>
        <p:spPr>
          <a:xfrm>
            <a:off x="1752600" y="582614"/>
            <a:ext cx="8763000" cy="1247775"/>
          </a:xfrm>
          <a:ln/>
        </p:spPr>
        <p:txBody>
          <a:bodyPr>
            <a:normAutofit fontScale="90000"/>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b="1"/>
              <a:t>           Regression Equation / Line </a:t>
            </a:r>
            <a:br>
              <a:rPr lang="en-GB" altLang="en-US" sz="4000" b="1"/>
            </a:br>
            <a:r>
              <a:rPr lang="en-GB" altLang="en-US" sz="4000" b="1"/>
              <a:t>           &amp; Method of Least Squares</a:t>
            </a:r>
            <a:r>
              <a:rPr lang="en-GB" altLang="en-US" sz="4000"/>
              <a:t> </a:t>
            </a:r>
          </a:p>
        </p:txBody>
      </p:sp>
      <p:sp>
        <p:nvSpPr>
          <p:cNvPr id="57346" name="Rectangle 2"/>
          <p:cNvSpPr>
            <a:spLocks noGrp="1" noChangeArrowheads="1"/>
          </p:cNvSpPr>
          <p:nvPr>
            <p:ph type="body" idx="1"/>
          </p:nvPr>
        </p:nvSpPr>
        <p:spPr>
          <a:xfrm>
            <a:off x="1676400" y="1828800"/>
            <a:ext cx="8839200" cy="5183188"/>
          </a:xfrm>
          <a:ln/>
        </p:spPr>
        <p:txBody>
          <a:bodyPr/>
          <a:lstStyle/>
          <a:p>
            <a:pPr>
              <a:spcBef>
                <a:spcPts val="7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    Regression Equation of y on x</a:t>
            </a:r>
          </a:p>
          <a:p>
            <a:pPr>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                                                               Y = a + bx</a:t>
            </a:r>
          </a:p>
          <a:p>
            <a:pPr>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           In order to obtain the values of ‘a’ &amp; ‘b’</a:t>
            </a:r>
          </a:p>
          <a:p>
            <a:pPr>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           </a:t>
            </a:r>
            <a:r>
              <a:rPr lang="en-GB" altLang="en-US">
                <a:solidFill>
                  <a:srgbClr val="000000"/>
                </a:solidFill>
                <a:cs typeface="Times New Roman" panose="02020603050405020304" pitchFamily="18" charset="0"/>
              </a:rPr>
              <a:t>∑y = na + b∑x</a:t>
            </a:r>
          </a:p>
          <a:p>
            <a:pPr>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           </a:t>
            </a:r>
            <a:r>
              <a:rPr lang="en-GB" altLang="en-US">
                <a:solidFill>
                  <a:srgbClr val="000000"/>
                </a:solidFill>
                <a:cs typeface="Times New Roman" panose="02020603050405020304" pitchFamily="18" charset="0"/>
              </a:rPr>
              <a:t>∑xy = a∑x + b∑x</a:t>
            </a:r>
            <a:r>
              <a:rPr lang="en-GB" altLang="en-US" baseline="30000">
                <a:solidFill>
                  <a:srgbClr val="000000"/>
                </a:solidFill>
                <a:cs typeface="Times New Roman" panose="02020603050405020304" pitchFamily="18" charset="0"/>
              </a:rPr>
              <a:t>2</a:t>
            </a:r>
            <a:r>
              <a:rPr lang="en-GB" altLang="en-US" b="1">
                <a:solidFill>
                  <a:srgbClr val="000000"/>
                </a:solidFill>
              </a:rPr>
              <a:t>  </a:t>
            </a:r>
          </a:p>
          <a:p>
            <a:pPr>
              <a:spcBef>
                <a:spcPts val="7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  Regression Equation of x on y</a:t>
            </a:r>
          </a:p>
          <a:p>
            <a:pPr>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                                                                  X = c + dy</a:t>
            </a:r>
          </a:p>
          <a:p>
            <a:pPr>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           In order to obtain the values of ‘c’ &amp; ‘d’</a:t>
            </a:r>
          </a:p>
          <a:p>
            <a:pPr>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           </a:t>
            </a:r>
            <a:r>
              <a:rPr lang="en-GB" altLang="en-US">
                <a:solidFill>
                  <a:srgbClr val="000000"/>
                </a:solidFill>
                <a:cs typeface="Times New Roman" panose="02020603050405020304" pitchFamily="18" charset="0"/>
              </a:rPr>
              <a:t>∑x = nc + d∑y</a:t>
            </a:r>
          </a:p>
          <a:p>
            <a:pPr>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           </a:t>
            </a:r>
            <a:r>
              <a:rPr lang="en-GB" altLang="en-US">
                <a:solidFill>
                  <a:srgbClr val="000000"/>
                </a:solidFill>
                <a:cs typeface="Times New Roman" panose="02020603050405020304" pitchFamily="18" charset="0"/>
              </a:rPr>
              <a:t>∑xy = c∑y + d∑y</a:t>
            </a:r>
            <a:r>
              <a:rPr lang="en-GB" altLang="en-US" baseline="30000">
                <a:solidFill>
                  <a:srgbClr val="000000"/>
                </a:solidFill>
                <a:cs typeface="Times New Roman" panose="02020603050405020304" pitchFamily="18" charset="0"/>
              </a:rPr>
              <a:t>2</a:t>
            </a:r>
          </a:p>
          <a:p>
            <a:pPr>
              <a:spcBef>
                <a:spcPts val="7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baseline="30000">
              <a:solidFill>
                <a:srgbClr val="000000"/>
              </a:solidFill>
              <a:cs typeface="Times New Roman" panose="02020603050405020304" pitchFamily="18" charset="0"/>
            </a:endParaRPr>
          </a:p>
        </p:txBody>
      </p:sp>
    </p:spTree>
    <p:extLst>
      <p:ext uri="{BB962C8B-B14F-4D97-AF65-F5344CB8AC3E}">
        <p14:creationId xmlns:p14="http://schemas.microsoft.com/office/powerpoint/2010/main" val="2058726829"/>
      </p:ext>
    </p:extLst>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2"/>
          <p:cNvSpPr>
            <a:spLocks noGrp="1" noChangeArrowheads="1"/>
          </p:cNvSpPr>
          <p:nvPr>
            <p:ph type="title"/>
          </p:nvPr>
        </p:nvSpPr>
        <p:spPr>
          <a:xfrm>
            <a:off x="1752600" y="381000"/>
            <a:ext cx="8763000" cy="1295400"/>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b="1"/>
              <a:t>     Regression Equation / Line when</a:t>
            </a:r>
            <a:br>
              <a:rPr lang="en-GB" altLang="en-US" sz="4000" b="1"/>
            </a:br>
            <a:r>
              <a:rPr lang="en-GB" altLang="en-US" sz="4000" b="1"/>
              <a:t>Deviation taken from Arithmetic Mean </a:t>
            </a:r>
          </a:p>
        </p:txBody>
      </p:sp>
      <p:sp>
        <p:nvSpPr>
          <p:cNvPr id="157699" name="Rectangle 3"/>
          <p:cNvSpPr>
            <a:spLocks noGrp="1" noChangeArrowheads="1"/>
          </p:cNvSpPr>
          <p:nvPr>
            <p:ph type="body" idx="1"/>
          </p:nvPr>
        </p:nvSpPr>
        <p:spPr>
          <a:xfrm>
            <a:off x="1752600" y="1676400"/>
            <a:ext cx="8763000" cy="6148388"/>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 Regression Equation of y on x:</a:t>
            </a:r>
          </a:p>
          <a:p>
            <a:pPr>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                                                               Y = a + bx</a:t>
            </a:r>
          </a:p>
          <a:p>
            <a:pPr>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           In order to obtain the values of ‘a’ &amp; ‘b’</a:t>
            </a:r>
          </a:p>
          <a:p>
            <a:pPr>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                  a = Y – bX                b = </a:t>
            </a:r>
            <a:r>
              <a:rPr lang="en-GB" altLang="en-US">
                <a:solidFill>
                  <a:srgbClr val="000000"/>
                </a:solidFill>
                <a:cs typeface="Times New Roman" panose="02020603050405020304" pitchFamily="18" charset="0"/>
              </a:rPr>
              <a:t>∑xy / ∑x</a:t>
            </a:r>
            <a:r>
              <a:rPr lang="en-GB" altLang="en-US" baseline="30000">
                <a:solidFill>
                  <a:srgbClr val="000000"/>
                </a:solidFill>
                <a:cs typeface="Times New Roman" panose="02020603050405020304" pitchFamily="18" charset="0"/>
              </a:rPr>
              <a:t>2</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cs typeface="Times New Roman" panose="02020603050405020304" pitchFamily="18" charset="0"/>
              </a:rPr>
              <a:t> </a:t>
            </a:r>
            <a:r>
              <a:rPr lang="en-GB" altLang="en-US" b="1">
                <a:solidFill>
                  <a:srgbClr val="000000"/>
                </a:solidFill>
              </a:rPr>
              <a:t>Regression Equation of x on y:</a:t>
            </a:r>
          </a:p>
          <a:p>
            <a:pPr>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                                                               X = c + dy</a:t>
            </a:r>
          </a:p>
          <a:p>
            <a:pPr>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                  </a:t>
            </a:r>
            <a:r>
              <a:rPr lang="en-GB" altLang="en-US">
                <a:solidFill>
                  <a:srgbClr val="000000"/>
                </a:solidFill>
              </a:rPr>
              <a:t>c = X – dY                d = </a:t>
            </a:r>
            <a:r>
              <a:rPr lang="en-GB" altLang="en-US">
                <a:solidFill>
                  <a:srgbClr val="000000"/>
                </a:solidFill>
                <a:cs typeface="Times New Roman" panose="02020603050405020304" pitchFamily="18" charset="0"/>
              </a:rPr>
              <a:t>∑xy / ∑y</a:t>
            </a:r>
            <a:r>
              <a:rPr lang="en-GB" altLang="en-US" baseline="30000">
                <a:solidFill>
                  <a:srgbClr val="000000"/>
                </a:solidFill>
                <a:cs typeface="Times New Roman" panose="02020603050405020304" pitchFamily="18" charset="0"/>
              </a:rPr>
              <a:t>2</a:t>
            </a:r>
          </a:p>
          <a:p>
            <a:pPr>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b="1">
              <a:solidFill>
                <a:srgbClr val="000000"/>
              </a:solidFill>
            </a:endParaRPr>
          </a:p>
          <a:p>
            <a:pPr>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solidFill>
                <a:srgbClr val="000000"/>
              </a:solidFill>
            </a:endParaRPr>
          </a:p>
          <a:p>
            <a:pPr>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a:solidFill>
                <a:srgbClr val="000000"/>
              </a:solidFill>
            </a:endParaRPr>
          </a:p>
        </p:txBody>
      </p:sp>
      <p:sp>
        <p:nvSpPr>
          <p:cNvPr id="157700" name="Line 4"/>
          <p:cNvSpPr>
            <a:spLocks noChangeShapeType="1"/>
          </p:cNvSpPr>
          <p:nvPr/>
        </p:nvSpPr>
        <p:spPr bwMode="auto">
          <a:xfrm>
            <a:off x="4267200" y="3505200"/>
            <a:ext cx="304800" cy="1588"/>
          </a:xfrm>
          <a:prstGeom prst="line">
            <a:avLst/>
          </a:prstGeom>
          <a:noFill/>
          <a:ln w="28440">
            <a:solidFill>
              <a:srgbClr val="5B524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7701" name="Line 5"/>
          <p:cNvSpPr>
            <a:spLocks noChangeShapeType="1"/>
          </p:cNvSpPr>
          <p:nvPr/>
        </p:nvSpPr>
        <p:spPr bwMode="auto">
          <a:xfrm>
            <a:off x="5105400" y="3505200"/>
            <a:ext cx="381000" cy="1588"/>
          </a:xfrm>
          <a:prstGeom prst="line">
            <a:avLst/>
          </a:prstGeom>
          <a:noFill/>
          <a:ln w="28440">
            <a:solidFill>
              <a:srgbClr val="5B524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7702" name="Line 6"/>
          <p:cNvSpPr>
            <a:spLocks noChangeShapeType="1"/>
          </p:cNvSpPr>
          <p:nvPr/>
        </p:nvSpPr>
        <p:spPr bwMode="auto">
          <a:xfrm>
            <a:off x="4191000" y="5257800"/>
            <a:ext cx="304800" cy="1588"/>
          </a:xfrm>
          <a:prstGeom prst="line">
            <a:avLst/>
          </a:prstGeom>
          <a:noFill/>
          <a:ln w="28440">
            <a:solidFill>
              <a:srgbClr val="5B524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7703" name="Line 7"/>
          <p:cNvSpPr>
            <a:spLocks noChangeShapeType="1"/>
          </p:cNvSpPr>
          <p:nvPr/>
        </p:nvSpPr>
        <p:spPr bwMode="auto">
          <a:xfrm>
            <a:off x="5181600" y="5562600"/>
            <a:ext cx="1588" cy="1588"/>
          </a:xfrm>
          <a:prstGeom prst="line">
            <a:avLst/>
          </a:prstGeom>
          <a:noFill/>
          <a:ln w="9360">
            <a:solidFill>
              <a:srgbClr val="5B5249"/>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57704" name="Line 8"/>
          <p:cNvSpPr>
            <a:spLocks noChangeShapeType="1"/>
          </p:cNvSpPr>
          <p:nvPr/>
        </p:nvSpPr>
        <p:spPr bwMode="auto">
          <a:xfrm>
            <a:off x="5181600" y="5257800"/>
            <a:ext cx="381000" cy="1588"/>
          </a:xfrm>
          <a:prstGeom prst="line">
            <a:avLst/>
          </a:prstGeom>
          <a:noFill/>
          <a:ln w="28440">
            <a:solidFill>
              <a:srgbClr val="5B5249"/>
            </a:solidFill>
            <a:round/>
            <a:headEnd/>
            <a:tailEn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226829676"/>
      </p:ext>
    </p:extLst>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1"/>
          <p:cNvSpPr>
            <a:spLocks noGrp="1" noChangeArrowheads="1"/>
          </p:cNvSpPr>
          <p:nvPr>
            <p:ph type="title"/>
          </p:nvPr>
        </p:nvSpPr>
        <p:spPr>
          <a:xfrm>
            <a:off x="1981200" y="381000"/>
            <a:ext cx="8686800" cy="1143000"/>
          </a:xfrm>
          <a:ln/>
        </p:spPr>
        <p:txBody>
          <a:bodyPr vert="horz" lIns="0" tIns="0" rIns="0" bIns="0" rtlCol="0" anchor="ctr">
            <a:normAutofit/>
          </a:bodyPr>
          <a:lstStyle/>
          <a:p>
            <a:r>
              <a:rPr lang="en-GB" altLang="en-US" sz="4000" b="1"/>
              <a:t>         Regression Equation / Line when</a:t>
            </a:r>
            <a:br>
              <a:rPr lang="en-GB" altLang="en-US" sz="4000" b="1"/>
            </a:br>
            <a:r>
              <a:rPr lang="en-GB" altLang="en-US" sz="4000" b="1"/>
              <a:t>Deviation taken from Arithmetic Mean</a:t>
            </a:r>
            <a:endParaRPr lang="en-US" altLang="en-US" sz="4000" b="1"/>
          </a:p>
        </p:txBody>
      </p:sp>
      <p:sp>
        <p:nvSpPr>
          <p:cNvPr id="59394" name="Rectangle 2"/>
          <p:cNvSpPr>
            <a:spLocks noGrp="1" noChangeArrowheads="1"/>
          </p:cNvSpPr>
          <p:nvPr>
            <p:ph type="body" idx="1"/>
          </p:nvPr>
        </p:nvSpPr>
        <p:spPr>
          <a:xfrm>
            <a:off x="1828800" y="1600200"/>
            <a:ext cx="8839200" cy="4953000"/>
          </a:xfrm>
          <a:ln/>
        </p:spPr>
        <p:txBody>
          <a:bodyPr vert="horz" lIns="0" tIns="0" rIns="0" bIns="0" rtlCol="0">
            <a:normAutofit fontScale="92500" lnSpcReduction="10000"/>
          </a:bodyPr>
          <a:lstStyle/>
          <a:p>
            <a:pPr>
              <a:lnSpc>
                <a:spcPct val="95000"/>
              </a:lnSpc>
            </a:pPr>
            <a:r>
              <a:rPr lang="en-GB" altLang="en-US" b="1">
                <a:solidFill>
                  <a:srgbClr val="000000"/>
                </a:solidFill>
              </a:rPr>
              <a:t>Regression Equation of y on x:</a:t>
            </a:r>
          </a:p>
          <a:p>
            <a:pPr>
              <a:lnSpc>
                <a:spcPct val="95000"/>
              </a:lnSpc>
              <a:buFont typeface="Wingdings" panose="05000000000000000000" pitchFamily="2" charset="2"/>
              <a:buNone/>
            </a:pPr>
            <a:r>
              <a:rPr lang="en-GB" altLang="en-US" b="1">
                <a:solidFill>
                  <a:srgbClr val="000000"/>
                </a:solidFill>
              </a:rPr>
              <a:t>                                               Y – Y = b</a:t>
            </a:r>
            <a:r>
              <a:rPr lang="en-GB" altLang="en-US" b="1" baseline="-25000">
                <a:solidFill>
                  <a:srgbClr val="000000"/>
                </a:solidFill>
              </a:rPr>
              <a:t>yx </a:t>
            </a:r>
            <a:r>
              <a:rPr lang="en-GB" altLang="en-US" b="1">
                <a:solidFill>
                  <a:srgbClr val="000000"/>
                </a:solidFill>
              </a:rPr>
              <a:t>(X –X)</a:t>
            </a:r>
          </a:p>
          <a:p>
            <a:pPr>
              <a:lnSpc>
                <a:spcPct val="95000"/>
              </a:lnSpc>
              <a:buFont typeface="Wingdings" panose="05000000000000000000" pitchFamily="2" charset="2"/>
              <a:buNone/>
            </a:pPr>
            <a:r>
              <a:rPr lang="en-GB" altLang="en-US" b="1">
                <a:solidFill>
                  <a:srgbClr val="000000"/>
                </a:solidFill>
              </a:rPr>
              <a:t>                                                b</a:t>
            </a:r>
            <a:r>
              <a:rPr lang="en-GB" altLang="en-US" b="1" baseline="-25000">
                <a:solidFill>
                  <a:srgbClr val="000000"/>
                </a:solidFill>
              </a:rPr>
              <a:t>yx </a:t>
            </a:r>
            <a:r>
              <a:rPr lang="en-GB" altLang="en-US" b="1">
                <a:solidFill>
                  <a:srgbClr val="000000"/>
                </a:solidFill>
              </a:rPr>
              <a:t>= </a:t>
            </a:r>
            <a:r>
              <a:rPr lang="en-GB" altLang="en-US" b="1">
                <a:solidFill>
                  <a:srgbClr val="000000"/>
                </a:solidFill>
                <a:cs typeface="Times New Roman" panose="02020603050405020304" pitchFamily="18" charset="0"/>
              </a:rPr>
              <a:t>∑xy / ∑x</a:t>
            </a:r>
            <a:r>
              <a:rPr lang="en-GB" altLang="en-US" b="1" baseline="30000">
                <a:solidFill>
                  <a:srgbClr val="000000"/>
                </a:solidFill>
                <a:cs typeface="Times New Roman" panose="02020603050405020304" pitchFamily="18" charset="0"/>
              </a:rPr>
              <a:t>2</a:t>
            </a:r>
            <a:endParaRPr lang="el-GR" altLang="en-US" b="1" baseline="30000">
              <a:solidFill>
                <a:srgbClr val="000000"/>
              </a:solidFill>
              <a:cs typeface="Times New Roman" panose="02020603050405020304" pitchFamily="18" charset="0"/>
            </a:endParaRPr>
          </a:p>
          <a:p>
            <a:pPr>
              <a:lnSpc>
                <a:spcPct val="95000"/>
              </a:lnSpc>
              <a:buFont typeface="Wingdings" panose="05000000000000000000" pitchFamily="2" charset="2"/>
              <a:buNone/>
            </a:pPr>
            <a:r>
              <a:rPr lang="en-GB" altLang="en-US" b="1" baseline="30000">
                <a:solidFill>
                  <a:srgbClr val="000000"/>
                </a:solidFill>
                <a:cs typeface="Times New Roman" panose="02020603050405020304" pitchFamily="18" charset="0"/>
              </a:rPr>
              <a:t>                                                                      </a:t>
            </a:r>
            <a:r>
              <a:rPr lang="en-GB" altLang="en-US" b="1">
                <a:solidFill>
                  <a:srgbClr val="000000"/>
                </a:solidFill>
              </a:rPr>
              <a:t>b</a:t>
            </a:r>
            <a:r>
              <a:rPr lang="en-GB" altLang="en-US" b="1" baseline="-25000">
                <a:solidFill>
                  <a:srgbClr val="000000"/>
                </a:solidFill>
              </a:rPr>
              <a:t>yx = </a:t>
            </a:r>
            <a:r>
              <a:rPr lang="en-GB" altLang="en-US" b="1">
                <a:solidFill>
                  <a:srgbClr val="000000"/>
                </a:solidFill>
              </a:rPr>
              <a:t>r (</a:t>
            </a:r>
            <a:r>
              <a:rPr lang="el-GR" altLang="en-US" b="1">
                <a:solidFill>
                  <a:srgbClr val="000000"/>
                </a:solidFill>
                <a:cs typeface="Times New Roman" panose="02020603050405020304" pitchFamily="18" charset="0"/>
              </a:rPr>
              <a:t>σ</a:t>
            </a:r>
            <a:r>
              <a:rPr lang="en-US" altLang="en-US" b="1">
                <a:solidFill>
                  <a:srgbClr val="000000"/>
                </a:solidFill>
                <a:cs typeface="Times New Roman" panose="02020603050405020304" pitchFamily="18" charset="0"/>
              </a:rPr>
              <a:t>y / </a:t>
            </a:r>
            <a:r>
              <a:rPr lang="el-GR" altLang="en-US" b="1">
                <a:solidFill>
                  <a:srgbClr val="000000"/>
                </a:solidFill>
                <a:cs typeface="Times New Roman" panose="02020603050405020304" pitchFamily="18" charset="0"/>
              </a:rPr>
              <a:t>σ</a:t>
            </a:r>
            <a:r>
              <a:rPr lang="en-US" altLang="en-US" b="1">
                <a:solidFill>
                  <a:srgbClr val="000000"/>
                </a:solidFill>
                <a:cs typeface="Times New Roman" panose="02020603050405020304" pitchFamily="18" charset="0"/>
              </a:rPr>
              <a:t>x )</a:t>
            </a:r>
            <a:r>
              <a:rPr lang="en-US" altLang="en-US">
                <a:solidFill>
                  <a:srgbClr val="000000"/>
                </a:solidFill>
                <a:cs typeface="Times New Roman" panose="02020603050405020304" pitchFamily="18" charset="0"/>
              </a:rPr>
              <a:t> </a:t>
            </a:r>
            <a:endParaRPr lang="el-GR" altLang="en-US" baseline="30000">
              <a:solidFill>
                <a:srgbClr val="000000"/>
              </a:solidFill>
              <a:cs typeface="Times New Roman" panose="02020603050405020304" pitchFamily="18" charset="0"/>
            </a:endParaRPr>
          </a:p>
          <a:p>
            <a:pPr>
              <a:lnSpc>
                <a:spcPct val="95000"/>
              </a:lnSpc>
              <a:buFont typeface="Wingdings" panose="05000000000000000000" pitchFamily="2" charset="2"/>
              <a:buNone/>
            </a:pPr>
            <a:endParaRPr lang="en-GB" altLang="en-US" baseline="30000">
              <a:solidFill>
                <a:srgbClr val="000000"/>
              </a:solidFill>
              <a:cs typeface="Times New Roman" panose="02020603050405020304" pitchFamily="18" charset="0"/>
            </a:endParaRPr>
          </a:p>
          <a:p>
            <a:pPr>
              <a:lnSpc>
                <a:spcPct val="95000"/>
              </a:lnSpc>
            </a:pPr>
            <a:r>
              <a:rPr lang="en-GB" altLang="en-US">
                <a:solidFill>
                  <a:srgbClr val="000000"/>
                </a:solidFill>
                <a:cs typeface="Times New Roman" panose="02020603050405020304" pitchFamily="18" charset="0"/>
              </a:rPr>
              <a:t> </a:t>
            </a:r>
            <a:r>
              <a:rPr lang="en-GB" altLang="en-US" b="1">
                <a:solidFill>
                  <a:srgbClr val="000000"/>
                </a:solidFill>
              </a:rPr>
              <a:t>Regression Equation of x on y: </a:t>
            </a:r>
          </a:p>
          <a:p>
            <a:pPr>
              <a:lnSpc>
                <a:spcPct val="95000"/>
              </a:lnSpc>
              <a:buFont typeface="Wingdings" panose="05000000000000000000" pitchFamily="2" charset="2"/>
              <a:buNone/>
            </a:pPr>
            <a:r>
              <a:rPr lang="en-GB" altLang="en-US" b="1">
                <a:solidFill>
                  <a:srgbClr val="000000"/>
                </a:solidFill>
              </a:rPr>
              <a:t>                                             X – X = b</a:t>
            </a:r>
            <a:r>
              <a:rPr lang="en-GB" altLang="en-US" b="1" baseline="-25000">
                <a:solidFill>
                  <a:srgbClr val="000000"/>
                </a:solidFill>
              </a:rPr>
              <a:t>xy </a:t>
            </a:r>
            <a:r>
              <a:rPr lang="en-GB" altLang="en-US" b="1">
                <a:solidFill>
                  <a:srgbClr val="000000"/>
                </a:solidFill>
              </a:rPr>
              <a:t>(Y –Y)</a:t>
            </a:r>
          </a:p>
          <a:p>
            <a:pPr>
              <a:lnSpc>
                <a:spcPct val="95000"/>
              </a:lnSpc>
              <a:buFont typeface="Wingdings" panose="05000000000000000000" pitchFamily="2" charset="2"/>
              <a:buNone/>
            </a:pPr>
            <a:r>
              <a:rPr lang="en-GB" altLang="en-US" b="1">
                <a:solidFill>
                  <a:srgbClr val="000000"/>
                </a:solidFill>
              </a:rPr>
              <a:t>                                                b</a:t>
            </a:r>
            <a:r>
              <a:rPr lang="en-GB" altLang="en-US" b="1" baseline="-25000">
                <a:solidFill>
                  <a:srgbClr val="000000"/>
                </a:solidFill>
              </a:rPr>
              <a:t>xy </a:t>
            </a:r>
            <a:r>
              <a:rPr lang="en-GB" altLang="en-US" b="1">
                <a:solidFill>
                  <a:srgbClr val="000000"/>
                </a:solidFill>
              </a:rPr>
              <a:t>= </a:t>
            </a:r>
            <a:r>
              <a:rPr lang="en-GB" altLang="en-US" b="1">
                <a:solidFill>
                  <a:srgbClr val="000000"/>
                </a:solidFill>
                <a:cs typeface="Times New Roman" panose="02020603050405020304" pitchFamily="18" charset="0"/>
              </a:rPr>
              <a:t>∑xy / ∑y</a:t>
            </a:r>
            <a:r>
              <a:rPr lang="en-GB" altLang="en-US" b="1" baseline="30000">
                <a:solidFill>
                  <a:srgbClr val="000000"/>
                </a:solidFill>
                <a:cs typeface="Times New Roman" panose="02020603050405020304" pitchFamily="18" charset="0"/>
              </a:rPr>
              <a:t>2</a:t>
            </a:r>
          </a:p>
          <a:p>
            <a:pPr>
              <a:lnSpc>
                <a:spcPct val="95000"/>
              </a:lnSpc>
              <a:buFont typeface="Wingdings" panose="05000000000000000000" pitchFamily="2" charset="2"/>
              <a:buNone/>
            </a:pPr>
            <a:r>
              <a:rPr lang="en-GB" altLang="en-US" b="1">
                <a:solidFill>
                  <a:srgbClr val="000000"/>
                </a:solidFill>
              </a:rPr>
              <a:t>                                                b</a:t>
            </a:r>
            <a:r>
              <a:rPr lang="en-GB" altLang="en-US" b="1" baseline="-25000">
                <a:solidFill>
                  <a:srgbClr val="000000"/>
                </a:solidFill>
              </a:rPr>
              <a:t>xy = </a:t>
            </a:r>
            <a:r>
              <a:rPr lang="en-GB" altLang="en-US" b="1">
                <a:solidFill>
                  <a:srgbClr val="000000"/>
                </a:solidFill>
              </a:rPr>
              <a:t>r (</a:t>
            </a:r>
            <a:r>
              <a:rPr lang="el-GR" altLang="en-US" b="1">
                <a:solidFill>
                  <a:srgbClr val="000000"/>
                </a:solidFill>
                <a:cs typeface="Times New Roman" panose="02020603050405020304" pitchFamily="18" charset="0"/>
              </a:rPr>
              <a:t>σ</a:t>
            </a:r>
            <a:r>
              <a:rPr lang="en-US" altLang="en-US" b="1">
                <a:solidFill>
                  <a:srgbClr val="000000"/>
                </a:solidFill>
                <a:cs typeface="Times New Roman" panose="02020603050405020304" pitchFamily="18" charset="0"/>
              </a:rPr>
              <a:t>x / </a:t>
            </a:r>
            <a:r>
              <a:rPr lang="el-GR" altLang="en-US" b="1">
                <a:solidFill>
                  <a:srgbClr val="000000"/>
                </a:solidFill>
                <a:cs typeface="Times New Roman" panose="02020603050405020304" pitchFamily="18" charset="0"/>
              </a:rPr>
              <a:t>σ</a:t>
            </a:r>
            <a:r>
              <a:rPr lang="en-US" altLang="en-US" b="1">
                <a:solidFill>
                  <a:srgbClr val="000000"/>
                </a:solidFill>
                <a:cs typeface="Times New Roman" panose="02020603050405020304" pitchFamily="18" charset="0"/>
              </a:rPr>
              <a:t>y ) </a:t>
            </a:r>
            <a:endParaRPr lang="el-GR" altLang="en-US" b="1" baseline="30000">
              <a:solidFill>
                <a:srgbClr val="000000"/>
              </a:solidFill>
              <a:cs typeface="Times New Roman" panose="02020603050405020304" pitchFamily="18" charset="0"/>
            </a:endParaRPr>
          </a:p>
          <a:p>
            <a:pPr>
              <a:lnSpc>
                <a:spcPct val="95000"/>
              </a:lnSpc>
              <a:buFont typeface="Wingdings" panose="05000000000000000000" pitchFamily="2" charset="2"/>
              <a:buNone/>
            </a:pPr>
            <a:endParaRPr lang="en-GB" altLang="en-US" b="1" baseline="30000">
              <a:solidFill>
                <a:srgbClr val="000000"/>
              </a:solidFill>
              <a:cs typeface="Times New Roman" panose="02020603050405020304" pitchFamily="18" charset="0"/>
            </a:endParaRPr>
          </a:p>
          <a:p>
            <a:pPr>
              <a:lnSpc>
                <a:spcPct val="95000"/>
              </a:lnSpc>
              <a:buFont typeface="Wingdings" panose="05000000000000000000" pitchFamily="2" charset="2"/>
              <a:buNone/>
            </a:pPr>
            <a:r>
              <a:rPr lang="en-GB" altLang="en-US" sz="800" baseline="30000">
                <a:solidFill>
                  <a:srgbClr val="000000"/>
                </a:solidFill>
                <a:cs typeface="Times New Roman" panose="02020603050405020304" pitchFamily="18" charset="0"/>
              </a:rPr>
              <a:t>                                                                 </a:t>
            </a:r>
          </a:p>
          <a:p>
            <a:pPr>
              <a:lnSpc>
                <a:spcPct val="95000"/>
              </a:lnSpc>
              <a:buFont typeface="Wingdings" panose="05000000000000000000" pitchFamily="2" charset="2"/>
              <a:buNone/>
            </a:pPr>
            <a:endParaRPr lang="en-GB" altLang="en-US" sz="800" b="1">
              <a:solidFill>
                <a:srgbClr val="000000"/>
              </a:solidFill>
            </a:endParaRPr>
          </a:p>
          <a:p>
            <a:pPr>
              <a:lnSpc>
                <a:spcPct val="95000"/>
              </a:lnSpc>
              <a:buFont typeface="Wingdings" panose="05000000000000000000" pitchFamily="2" charset="2"/>
              <a:buNone/>
            </a:pPr>
            <a:r>
              <a:rPr lang="en-GB" altLang="en-US" sz="800" b="1">
                <a:solidFill>
                  <a:srgbClr val="000000"/>
                </a:solidFill>
              </a:rPr>
              <a:t>                                               </a:t>
            </a:r>
          </a:p>
          <a:p>
            <a:pPr>
              <a:lnSpc>
                <a:spcPct val="80000"/>
              </a:lnSpc>
              <a:buFont typeface="Wingdings" panose="05000000000000000000" pitchFamily="2" charset="2"/>
              <a:buNone/>
            </a:pPr>
            <a:endParaRPr lang="en-US" altLang="en-US" sz="800"/>
          </a:p>
        </p:txBody>
      </p:sp>
      <p:sp>
        <p:nvSpPr>
          <p:cNvPr id="59397" name="Line 5"/>
          <p:cNvSpPr>
            <a:spLocks noChangeShapeType="1"/>
          </p:cNvSpPr>
          <p:nvPr/>
        </p:nvSpPr>
        <p:spPr bwMode="auto">
          <a:xfrm>
            <a:off x="6629400" y="2133600"/>
            <a:ext cx="22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398" name="Line 6"/>
          <p:cNvSpPr>
            <a:spLocks noChangeShapeType="1"/>
          </p:cNvSpPr>
          <p:nvPr/>
        </p:nvSpPr>
        <p:spPr bwMode="auto">
          <a:xfrm>
            <a:off x="8458200" y="2133600"/>
            <a:ext cx="22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399" name="Line 7"/>
          <p:cNvSpPr>
            <a:spLocks noChangeShapeType="1"/>
          </p:cNvSpPr>
          <p:nvPr/>
        </p:nvSpPr>
        <p:spPr bwMode="auto">
          <a:xfrm>
            <a:off x="6477000" y="4572000"/>
            <a:ext cx="2286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9400" name="Line 8"/>
          <p:cNvSpPr>
            <a:spLocks noChangeShapeType="1"/>
          </p:cNvSpPr>
          <p:nvPr/>
        </p:nvSpPr>
        <p:spPr bwMode="auto">
          <a:xfrm>
            <a:off x="8229600" y="4572000"/>
            <a:ext cx="3048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1452016980"/>
      </p:ext>
    </p:extLst>
  </p:cSld>
  <p:clrMapOvr>
    <a:masterClrMapping/>
  </p:clrMapOvr>
  <p:transition spd="med"/>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2"/>
          <p:cNvSpPr>
            <a:spLocks noGrp="1" noChangeArrowheads="1"/>
          </p:cNvSpPr>
          <p:nvPr>
            <p:ph type="title"/>
          </p:nvPr>
        </p:nvSpPr>
        <p:spPr>
          <a:xfrm>
            <a:off x="1524000" y="914400"/>
            <a:ext cx="9144000" cy="609600"/>
          </a:xfrm>
        </p:spPr>
        <p:txBody>
          <a:bodyPr>
            <a:normAutofit fontScale="90000"/>
          </a:bodyPr>
          <a:lstStyle/>
          <a:p>
            <a:r>
              <a:rPr lang="en-US" altLang="en-US" sz="4000" b="1"/>
              <a:t>Properties of the Regression Coefficients</a:t>
            </a:r>
          </a:p>
        </p:txBody>
      </p:sp>
      <p:sp>
        <p:nvSpPr>
          <p:cNvPr id="159747" name="Rectangle 3"/>
          <p:cNvSpPr>
            <a:spLocks noGrp="1" noChangeArrowheads="1"/>
          </p:cNvSpPr>
          <p:nvPr>
            <p:ph type="body" idx="1"/>
          </p:nvPr>
        </p:nvSpPr>
        <p:spPr>
          <a:xfrm>
            <a:off x="1524000" y="1676400"/>
            <a:ext cx="9144000" cy="5181600"/>
          </a:xfrm>
        </p:spPr>
        <p:txBody>
          <a:bodyPr/>
          <a:lstStyle/>
          <a:p>
            <a:pPr>
              <a:lnSpc>
                <a:spcPct val="80000"/>
              </a:lnSpc>
            </a:pPr>
            <a:r>
              <a:rPr lang="en-US" altLang="en-US"/>
              <a:t>The coefficient of correlation is geometric mean of the two regression coefficients. </a:t>
            </a:r>
            <a:r>
              <a:rPr lang="en-US" altLang="en-US" b="1"/>
              <a:t>r = </a:t>
            </a:r>
            <a:r>
              <a:rPr lang="en-US" altLang="en-US" b="1">
                <a:cs typeface="Times New Roman" panose="02020603050405020304" pitchFamily="18" charset="0"/>
              </a:rPr>
              <a:t>√ </a:t>
            </a:r>
            <a:r>
              <a:rPr lang="en-GB" altLang="en-US" b="1"/>
              <a:t>b</a:t>
            </a:r>
            <a:r>
              <a:rPr lang="en-GB" altLang="en-US" b="1" baseline="-25000"/>
              <a:t>yx * </a:t>
            </a:r>
            <a:r>
              <a:rPr lang="en-GB" altLang="en-US" b="1"/>
              <a:t>b</a:t>
            </a:r>
            <a:r>
              <a:rPr lang="en-GB" altLang="en-US" b="1" baseline="-25000"/>
              <a:t>xy </a:t>
            </a:r>
          </a:p>
          <a:p>
            <a:pPr>
              <a:lnSpc>
                <a:spcPct val="80000"/>
              </a:lnSpc>
            </a:pPr>
            <a:r>
              <a:rPr lang="en-US" altLang="en-US"/>
              <a:t>If </a:t>
            </a:r>
            <a:r>
              <a:rPr lang="en-GB" altLang="en-US"/>
              <a:t>b</a:t>
            </a:r>
            <a:r>
              <a:rPr lang="en-GB" altLang="en-US" baseline="-25000"/>
              <a:t>yx</a:t>
            </a:r>
            <a:r>
              <a:rPr lang="en-US" altLang="en-US"/>
              <a:t> is positive than </a:t>
            </a:r>
            <a:r>
              <a:rPr lang="en-GB" altLang="en-US"/>
              <a:t>b</a:t>
            </a:r>
            <a:r>
              <a:rPr lang="en-GB" altLang="en-US" baseline="-25000"/>
              <a:t>xy</a:t>
            </a:r>
            <a:r>
              <a:rPr lang="en-US" altLang="en-US"/>
              <a:t> should also be positive &amp; vice versa.</a:t>
            </a:r>
          </a:p>
          <a:p>
            <a:pPr>
              <a:lnSpc>
                <a:spcPct val="80000"/>
              </a:lnSpc>
            </a:pPr>
            <a:r>
              <a:rPr lang="en-US" altLang="en-US"/>
              <a:t>If one regression coefficient is greater than one the other must be less than one.</a:t>
            </a:r>
          </a:p>
          <a:p>
            <a:pPr>
              <a:lnSpc>
                <a:spcPct val="80000"/>
              </a:lnSpc>
            </a:pPr>
            <a:r>
              <a:rPr lang="en-US" altLang="en-US"/>
              <a:t>The coefficient of correlation will have the same sign as that our regression coefficient.</a:t>
            </a:r>
          </a:p>
          <a:p>
            <a:pPr>
              <a:lnSpc>
                <a:spcPct val="80000"/>
              </a:lnSpc>
            </a:pPr>
            <a:r>
              <a:rPr lang="en-US" altLang="en-US"/>
              <a:t>Arithmetic mean of </a:t>
            </a:r>
            <a:r>
              <a:rPr lang="en-GB" altLang="en-US"/>
              <a:t>b</a:t>
            </a:r>
            <a:r>
              <a:rPr lang="en-GB" altLang="en-US" baseline="-25000"/>
              <a:t>yx &amp; </a:t>
            </a:r>
            <a:r>
              <a:rPr lang="en-GB" altLang="en-US"/>
              <a:t>b</a:t>
            </a:r>
            <a:r>
              <a:rPr lang="en-GB" altLang="en-US" baseline="-25000"/>
              <a:t>xy </a:t>
            </a:r>
            <a:r>
              <a:rPr lang="en-US" altLang="en-US"/>
              <a:t>is equal to or greater than coefficient of correlation. </a:t>
            </a:r>
            <a:r>
              <a:rPr lang="en-GB" altLang="en-US">
                <a:solidFill>
                  <a:schemeClr val="tx1"/>
                </a:solidFill>
              </a:rPr>
              <a:t>b</a:t>
            </a:r>
            <a:r>
              <a:rPr lang="en-GB" altLang="en-US" baseline="-25000">
                <a:solidFill>
                  <a:schemeClr val="tx1"/>
                </a:solidFill>
              </a:rPr>
              <a:t>yx + </a:t>
            </a:r>
            <a:r>
              <a:rPr lang="en-GB" altLang="en-US">
                <a:solidFill>
                  <a:schemeClr val="tx1"/>
                </a:solidFill>
              </a:rPr>
              <a:t>b</a:t>
            </a:r>
            <a:r>
              <a:rPr lang="en-GB" altLang="en-US" baseline="-25000">
                <a:solidFill>
                  <a:schemeClr val="tx1"/>
                </a:solidFill>
              </a:rPr>
              <a:t>xy / 2 </a:t>
            </a:r>
            <a:r>
              <a:rPr lang="en-GB" altLang="en-US" baseline="-25000">
                <a:solidFill>
                  <a:schemeClr val="tx1"/>
                </a:solidFill>
                <a:cs typeface="Times New Roman" panose="02020603050405020304" pitchFamily="18" charset="0"/>
              </a:rPr>
              <a:t>≥ </a:t>
            </a:r>
            <a:r>
              <a:rPr lang="en-US" altLang="en-US">
                <a:solidFill>
                  <a:schemeClr val="tx1"/>
                </a:solidFill>
              </a:rPr>
              <a:t>r </a:t>
            </a:r>
          </a:p>
          <a:p>
            <a:pPr>
              <a:lnSpc>
                <a:spcPct val="80000"/>
              </a:lnSpc>
            </a:pPr>
            <a:r>
              <a:rPr lang="en-US" altLang="en-US"/>
              <a:t>Regression coefficient are independent of origin but not of scale.</a:t>
            </a:r>
            <a:r>
              <a:rPr lang="en-US" altLang="en-US">
                <a:latin typeface="Bookman Old Style" panose="02050604050505020204" pitchFamily="18" charset="0"/>
              </a:rPr>
              <a:t> </a:t>
            </a:r>
            <a:endParaRPr lang="en-US" altLang="en-US">
              <a:solidFill>
                <a:schemeClr val="tx1"/>
              </a:solidFill>
              <a:latin typeface="Bookman Old Style" panose="02050604050505020204" pitchFamily="18" charset="0"/>
            </a:endParaRPr>
          </a:p>
          <a:p>
            <a:pPr>
              <a:lnSpc>
                <a:spcPct val="80000"/>
              </a:lnSpc>
            </a:pPr>
            <a:endParaRPr lang="en-GB" altLang="en-US">
              <a:solidFill>
                <a:schemeClr val="tx1"/>
              </a:solidFill>
              <a:latin typeface="Bookman Old Style" panose="02050604050505020204" pitchFamily="18" charset="0"/>
            </a:endParaRPr>
          </a:p>
        </p:txBody>
      </p:sp>
      <p:sp>
        <p:nvSpPr>
          <p:cNvPr id="159748" name="Line 4"/>
          <p:cNvSpPr>
            <a:spLocks noChangeShapeType="1"/>
          </p:cNvSpPr>
          <p:nvPr/>
        </p:nvSpPr>
        <p:spPr bwMode="auto">
          <a:xfrm>
            <a:off x="6172200" y="2057400"/>
            <a:ext cx="1524000" cy="0"/>
          </a:xfrm>
          <a:prstGeom prst="line">
            <a:avLst/>
          </a:prstGeom>
          <a:noFill/>
          <a:ln w="2857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87769124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1"/>
          <p:cNvSpPr>
            <a:spLocks noGrp="1" noChangeArrowheads="1"/>
          </p:cNvSpPr>
          <p:nvPr>
            <p:ph type="title"/>
          </p:nvPr>
        </p:nvSpPr>
        <p:spPr>
          <a:xfrm>
            <a:off x="2590800" y="838200"/>
            <a:ext cx="7772400" cy="533400"/>
          </a:xfrm>
          <a:ln/>
        </p:spPr>
        <p:txBody>
          <a:bodyPr vert="horz" lIns="0" tIns="0" rIns="0" bIns="0" rtlCol="0" anchor="ctr">
            <a:normAutofit fontScale="90000"/>
          </a:bodyPr>
          <a:lstStyle/>
          <a:p>
            <a:r>
              <a:rPr lang="en-US" altLang="en-US" sz="4000"/>
              <a:t>           </a:t>
            </a:r>
            <a:r>
              <a:rPr lang="en-US" altLang="en-US" sz="4000" b="1"/>
              <a:t>Standard Error of Estimate</a:t>
            </a:r>
            <a:r>
              <a:rPr lang="en-US" altLang="en-US" sz="4000"/>
              <a:t>.</a:t>
            </a:r>
          </a:p>
        </p:txBody>
      </p:sp>
      <p:sp>
        <p:nvSpPr>
          <p:cNvPr id="60418" name="Rectangle 2"/>
          <p:cNvSpPr>
            <a:spLocks noGrp="1" noChangeArrowheads="1"/>
          </p:cNvSpPr>
          <p:nvPr>
            <p:ph type="body" idx="1"/>
          </p:nvPr>
        </p:nvSpPr>
        <p:spPr>
          <a:xfrm>
            <a:off x="1524000" y="1676400"/>
            <a:ext cx="9144000" cy="5181600"/>
          </a:xfrm>
          <a:ln/>
        </p:spPr>
        <p:txBody>
          <a:bodyPr vert="horz" lIns="0" tIns="0" rIns="0" bIns="0" rtlCol="0">
            <a:normAutofit/>
          </a:bodyPr>
          <a:lstStyle/>
          <a:p>
            <a:r>
              <a:rPr lang="en-US" altLang="en-US">
                <a:solidFill>
                  <a:schemeClr val="tx1"/>
                </a:solidFill>
              </a:rPr>
              <a:t>Standard Error of Estimate is the measure of variation around the computed regression line.</a:t>
            </a:r>
          </a:p>
          <a:p>
            <a:r>
              <a:rPr lang="en-US" altLang="en-US">
                <a:solidFill>
                  <a:schemeClr val="tx1"/>
                </a:solidFill>
              </a:rPr>
              <a:t> Standard error of estimate (SE) of Y measure the variability of the observed values of Y around the regression line.</a:t>
            </a:r>
          </a:p>
          <a:p>
            <a:r>
              <a:rPr lang="en-US" altLang="en-US"/>
              <a:t> </a:t>
            </a:r>
            <a:r>
              <a:rPr lang="en-US" altLang="en-US">
                <a:solidFill>
                  <a:schemeClr val="tx1"/>
                </a:solidFill>
              </a:rPr>
              <a:t>Standard error of estimate gives us a measure about the line of regression. of the scatter of the observations about the line of regression. </a:t>
            </a:r>
            <a:endParaRPr lang="en-US" altLang="en-US"/>
          </a:p>
          <a:p>
            <a:endParaRPr lang="en-US" altLang="en-US"/>
          </a:p>
        </p:txBody>
      </p:sp>
    </p:spTree>
    <p:extLst>
      <p:ext uri="{BB962C8B-B14F-4D97-AF65-F5344CB8AC3E}">
        <p14:creationId xmlns:p14="http://schemas.microsoft.com/office/powerpoint/2010/main" val="2880618282"/>
      </p:ext>
    </p:extLst>
  </p:cSld>
  <p:clrMapOvr>
    <a:masterClrMapping/>
  </p:clrMapOvr>
  <p:transition spd="med"/>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Rectangle 1"/>
          <p:cNvSpPr>
            <a:spLocks noGrp="1" noChangeArrowheads="1"/>
          </p:cNvSpPr>
          <p:nvPr>
            <p:ph type="title"/>
          </p:nvPr>
        </p:nvSpPr>
        <p:spPr>
          <a:xfrm>
            <a:off x="2590800" y="457200"/>
            <a:ext cx="7772400" cy="609600"/>
          </a:xfrm>
          <a:ln/>
        </p:spPr>
        <p:txBody>
          <a:bodyPr vert="horz" lIns="0" tIns="0" rIns="0" bIns="0" rtlCol="0" anchor="ctr">
            <a:normAutofit/>
          </a:bodyPr>
          <a:lstStyle/>
          <a:p>
            <a:r>
              <a:rPr lang="en-US" altLang="en-US" sz="4000" b="1"/>
              <a:t>        Standard Error of Estimate</a:t>
            </a:r>
            <a:r>
              <a:rPr lang="en-US" altLang="en-US" sz="4000"/>
              <a:t>.</a:t>
            </a:r>
          </a:p>
        </p:txBody>
      </p:sp>
      <p:sp>
        <p:nvSpPr>
          <p:cNvPr id="61442" name="Rectangle 2"/>
          <p:cNvSpPr>
            <a:spLocks noGrp="1" noChangeArrowheads="1"/>
          </p:cNvSpPr>
          <p:nvPr>
            <p:ph type="body" idx="1"/>
          </p:nvPr>
        </p:nvSpPr>
        <p:spPr>
          <a:xfrm>
            <a:off x="1524000" y="1219200"/>
            <a:ext cx="9144000" cy="5638800"/>
          </a:xfrm>
          <a:ln/>
        </p:spPr>
        <p:txBody>
          <a:bodyPr vert="horz" lIns="0" tIns="0" rIns="0" bIns="0" rtlCol="0">
            <a:normAutofit fontScale="92500" lnSpcReduction="10000"/>
          </a:bodyPr>
          <a:lstStyle/>
          <a:p>
            <a:pPr>
              <a:lnSpc>
                <a:spcPct val="80000"/>
              </a:lnSpc>
            </a:pPr>
            <a:r>
              <a:rPr lang="en-US" altLang="en-US" b="1">
                <a:solidFill>
                  <a:schemeClr val="tx1"/>
                </a:solidFill>
              </a:rPr>
              <a:t>Standard Error of Estimate of Y on X is:</a:t>
            </a:r>
          </a:p>
          <a:p>
            <a:pPr>
              <a:lnSpc>
                <a:spcPct val="80000"/>
              </a:lnSpc>
              <a:buFont typeface="Wingdings" panose="05000000000000000000" pitchFamily="2" charset="2"/>
              <a:buNone/>
            </a:pPr>
            <a:r>
              <a:rPr lang="en-US" altLang="en-US" b="1">
                <a:solidFill>
                  <a:schemeClr val="tx1"/>
                </a:solidFill>
              </a:rPr>
              <a:t>              S.E. of Yon X (SE</a:t>
            </a:r>
            <a:r>
              <a:rPr lang="en-US" altLang="en-US" b="1" baseline="-25000">
                <a:solidFill>
                  <a:schemeClr val="tx1"/>
                </a:solidFill>
              </a:rPr>
              <a:t>xy</a:t>
            </a:r>
            <a:r>
              <a:rPr lang="en-US" altLang="en-US" b="1">
                <a:solidFill>
                  <a:schemeClr val="tx1"/>
                </a:solidFill>
              </a:rPr>
              <a:t>) = </a:t>
            </a:r>
            <a:r>
              <a:rPr lang="en-US" altLang="en-US" b="1">
                <a:solidFill>
                  <a:schemeClr val="tx1"/>
                </a:solidFill>
                <a:cs typeface="Times New Roman" panose="02020603050405020304" pitchFamily="18" charset="0"/>
              </a:rPr>
              <a:t>√∑(Y – Y</a:t>
            </a:r>
            <a:r>
              <a:rPr lang="en-US" altLang="en-US" b="1" baseline="-25000">
                <a:solidFill>
                  <a:schemeClr val="tx1"/>
                </a:solidFill>
                <a:cs typeface="Times New Roman" panose="02020603050405020304" pitchFamily="18" charset="0"/>
              </a:rPr>
              <a:t>e </a:t>
            </a:r>
            <a:r>
              <a:rPr lang="en-US" altLang="en-US" b="1">
                <a:solidFill>
                  <a:schemeClr val="tx1"/>
                </a:solidFill>
                <a:cs typeface="Times New Roman" panose="02020603050405020304" pitchFamily="18" charset="0"/>
              </a:rPr>
              <a:t>)</a:t>
            </a:r>
            <a:r>
              <a:rPr lang="en-US" altLang="en-US" b="1" baseline="30000">
                <a:solidFill>
                  <a:schemeClr val="tx1"/>
                </a:solidFill>
                <a:cs typeface="Times New Roman" panose="02020603050405020304" pitchFamily="18" charset="0"/>
              </a:rPr>
              <a:t>2 </a:t>
            </a:r>
            <a:r>
              <a:rPr lang="en-US" altLang="en-US" b="1">
                <a:solidFill>
                  <a:schemeClr val="tx1"/>
                </a:solidFill>
                <a:cs typeface="Times New Roman" panose="02020603050405020304" pitchFamily="18" charset="0"/>
              </a:rPr>
              <a:t>/ n-2</a:t>
            </a:r>
          </a:p>
          <a:p>
            <a:pPr>
              <a:lnSpc>
                <a:spcPct val="80000"/>
              </a:lnSpc>
              <a:buFont typeface="Wingdings" panose="05000000000000000000" pitchFamily="2" charset="2"/>
              <a:buNone/>
            </a:pPr>
            <a:r>
              <a:rPr lang="en-US" altLang="en-US" sz="2000" b="1">
                <a:cs typeface="Times New Roman" panose="02020603050405020304" pitchFamily="18" charset="0"/>
              </a:rPr>
              <a:t>  </a:t>
            </a:r>
            <a:r>
              <a:rPr lang="en-US" altLang="en-US" sz="2000" b="1">
                <a:latin typeface="Verdana" panose="020B0604030504040204" pitchFamily="34" charset="0"/>
                <a:cs typeface="Times New Roman" panose="02020603050405020304" pitchFamily="18" charset="0"/>
              </a:rPr>
              <a:t>Y </a:t>
            </a:r>
            <a:r>
              <a:rPr lang="en-US" altLang="en-US" sz="2000">
                <a:latin typeface="Verdana" panose="020B0604030504040204" pitchFamily="34" charset="0"/>
                <a:cs typeface="Times New Roman" panose="02020603050405020304" pitchFamily="18" charset="0"/>
              </a:rPr>
              <a:t>= Observed value of y</a:t>
            </a:r>
          </a:p>
          <a:p>
            <a:pPr>
              <a:lnSpc>
                <a:spcPct val="80000"/>
              </a:lnSpc>
              <a:buFont typeface="Wingdings" panose="05000000000000000000" pitchFamily="2" charset="2"/>
              <a:buNone/>
            </a:pPr>
            <a:r>
              <a:rPr lang="en-US" altLang="en-US" sz="2000">
                <a:latin typeface="Verdana" panose="020B0604030504040204" pitchFamily="34" charset="0"/>
                <a:cs typeface="Times New Roman" panose="02020603050405020304" pitchFamily="18" charset="0"/>
              </a:rPr>
              <a:t> </a:t>
            </a:r>
            <a:r>
              <a:rPr lang="en-US" altLang="en-US" sz="2000" b="1">
                <a:latin typeface="Verdana" panose="020B0604030504040204" pitchFamily="34" charset="0"/>
                <a:cs typeface="Times New Roman" panose="02020603050405020304" pitchFamily="18" charset="0"/>
              </a:rPr>
              <a:t>Y</a:t>
            </a:r>
            <a:r>
              <a:rPr lang="en-US" altLang="en-US" sz="2000" b="1" baseline="-25000">
                <a:latin typeface="Verdana" panose="020B0604030504040204" pitchFamily="34" charset="0"/>
                <a:cs typeface="Times New Roman" panose="02020603050405020304" pitchFamily="18" charset="0"/>
              </a:rPr>
              <a:t>e</a:t>
            </a:r>
            <a:r>
              <a:rPr lang="en-US" altLang="en-US" sz="2000" baseline="-25000">
                <a:latin typeface="Verdana" panose="020B0604030504040204" pitchFamily="34" charset="0"/>
                <a:cs typeface="Times New Roman" panose="02020603050405020304" pitchFamily="18" charset="0"/>
              </a:rPr>
              <a:t> </a:t>
            </a:r>
            <a:r>
              <a:rPr lang="en-US" altLang="en-US" sz="2000">
                <a:latin typeface="Verdana" panose="020B0604030504040204" pitchFamily="34" charset="0"/>
                <a:cs typeface="Times New Roman" panose="02020603050405020304" pitchFamily="18" charset="0"/>
              </a:rPr>
              <a:t>= Estimated values from the estimated equation that correspond              to each y value</a:t>
            </a:r>
            <a:r>
              <a:rPr lang="en-US" altLang="en-US" sz="2000" baseline="-25000">
                <a:latin typeface="Verdana" panose="020B0604030504040204" pitchFamily="34" charset="0"/>
                <a:cs typeface="Times New Roman" panose="02020603050405020304" pitchFamily="18" charset="0"/>
              </a:rPr>
              <a:t> </a:t>
            </a:r>
          </a:p>
          <a:p>
            <a:pPr>
              <a:lnSpc>
                <a:spcPct val="80000"/>
              </a:lnSpc>
              <a:buFont typeface="Wingdings" panose="05000000000000000000" pitchFamily="2" charset="2"/>
              <a:buNone/>
            </a:pPr>
            <a:r>
              <a:rPr lang="en-US" altLang="en-US" sz="2000" b="1" baseline="-25000">
                <a:latin typeface="Verdana" panose="020B0604030504040204" pitchFamily="34" charset="0"/>
                <a:cs typeface="Times New Roman" panose="02020603050405020304" pitchFamily="18" charset="0"/>
              </a:rPr>
              <a:t>  </a:t>
            </a:r>
            <a:r>
              <a:rPr lang="en-US" altLang="en-US" sz="2000" b="1">
                <a:latin typeface="Verdana" panose="020B0604030504040204" pitchFamily="34" charset="0"/>
                <a:cs typeface="Times New Roman" panose="02020603050405020304" pitchFamily="18" charset="0"/>
              </a:rPr>
              <a:t>e</a:t>
            </a:r>
            <a:r>
              <a:rPr lang="en-US" altLang="en-US" sz="2000">
                <a:latin typeface="Verdana" panose="020B0604030504040204" pitchFamily="34" charset="0"/>
                <a:cs typeface="Times New Roman" panose="02020603050405020304" pitchFamily="18" charset="0"/>
              </a:rPr>
              <a:t> = The error term (Y – Y</a:t>
            </a:r>
            <a:r>
              <a:rPr lang="en-US" altLang="en-US" sz="2000" baseline="-25000">
                <a:latin typeface="Verdana" panose="020B0604030504040204" pitchFamily="34" charset="0"/>
                <a:cs typeface="Times New Roman" panose="02020603050405020304" pitchFamily="18" charset="0"/>
              </a:rPr>
              <a:t>e</a:t>
            </a:r>
            <a:r>
              <a:rPr lang="en-US" altLang="en-US" sz="2000">
                <a:latin typeface="Verdana" panose="020B0604030504040204" pitchFamily="34" charset="0"/>
                <a:cs typeface="Times New Roman" panose="02020603050405020304" pitchFamily="18" charset="0"/>
              </a:rPr>
              <a:t>)</a:t>
            </a:r>
            <a:r>
              <a:rPr lang="en-US" altLang="en-US" sz="2000" baseline="-25000">
                <a:latin typeface="Verdana" panose="020B0604030504040204" pitchFamily="34" charset="0"/>
                <a:cs typeface="Times New Roman" panose="02020603050405020304" pitchFamily="18" charset="0"/>
              </a:rPr>
              <a:t> </a:t>
            </a:r>
          </a:p>
          <a:p>
            <a:pPr>
              <a:lnSpc>
                <a:spcPct val="80000"/>
              </a:lnSpc>
              <a:buFont typeface="Wingdings" panose="05000000000000000000" pitchFamily="2" charset="2"/>
              <a:buNone/>
            </a:pPr>
            <a:r>
              <a:rPr lang="en-US" altLang="en-US" sz="2000" b="1" baseline="-25000">
                <a:latin typeface="Verdana" panose="020B0604030504040204" pitchFamily="34" charset="0"/>
                <a:cs typeface="Times New Roman" panose="02020603050405020304" pitchFamily="18" charset="0"/>
              </a:rPr>
              <a:t>  </a:t>
            </a:r>
            <a:r>
              <a:rPr lang="en-US" altLang="en-US" sz="2000" b="1">
                <a:latin typeface="Verdana" panose="020B0604030504040204" pitchFamily="34" charset="0"/>
                <a:cs typeface="Times New Roman" panose="02020603050405020304" pitchFamily="18" charset="0"/>
              </a:rPr>
              <a:t>n</a:t>
            </a:r>
            <a:r>
              <a:rPr lang="en-US" altLang="en-US" sz="2000">
                <a:latin typeface="Verdana" panose="020B0604030504040204" pitchFamily="34" charset="0"/>
                <a:cs typeface="Times New Roman" panose="02020603050405020304" pitchFamily="18" charset="0"/>
              </a:rPr>
              <a:t> = Number of observation in sample</a:t>
            </a:r>
            <a:r>
              <a:rPr lang="en-US" altLang="en-US" sz="2000">
                <a:cs typeface="Times New Roman" panose="02020603050405020304" pitchFamily="18" charset="0"/>
              </a:rPr>
              <a:t>.</a:t>
            </a:r>
            <a:r>
              <a:rPr lang="en-US" altLang="en-US" sz="500" b="1" baseline="-25000">
                <a:cs typeface="Times New Roman" panose="02020603050405020304" pitchFamily="18" charset="0"/>
              </a:rPr>
              <a:t> </a:t>
            </a:r>
          </a:p>
          <a:p>
            <a:pPr>
              <a:lnSpc>
                <a:spcPct val="80000"/>
              </a:lnSpc>
              <a:buFont typeface="Wingdings" panose="05000000000000000000" pitchFamily="2" charset="2"/>
              <a:buNone/>
            </a:pPr>
            <a:endParaRPr lang="en-US" altLang="en-US" sz="500" b="1" baseline="-25000">
              <a:cs typeface="Times New Roman" panose="02020603050405020304" pitchFamily="18" charset="0"/>
            </a:endParaRPr>
          </a:p>
          <a:p>
            <a:pPr>
              <a:lnSpc>
                <a:spcPct val="80000"/>
              </a:lnSpc>
            </a:pPr>
            <a:r>
              <a:rPr lang="en-US" altLang="en-US" b="1">
                <a:solidFill>
                  <a:schemeClr val="tx1"/>
                </a:solidFill>
                <a:cs typeface="Times New Roman" panose="02020603050405020304" pitchFamily="18" charset="0"/>
              </a:rPr>
              <a:t>The convenient formula: </a:t>
            </a:r>
            <a:r>
              <a:rPr lang="en-US" altLang="en-US" b="1" baseline="-25000">
                <a:solidFill>
                  <a:schemeClr val="tx1"/>
                </a:solidFill>
                <a:cs typeface="Times New Roman" panose="02020603050405020304" pitchFamily="18" charset="0"/>
              </a:rPr>
              <a:t> </a:t>
            </a:r>
          </a:p>
          <a:p>
            <a:pPr>
              <a:lnSpc>
                <a:spcPct val="80000"/>
              </a:lnSpc>
              <a:buFont typeface="Wingdings" panose="05000000000000000000" pitchFamily="2" charset="2"/>
              <a:buNone/>
            </a:pPr>
            <a:r>
              <a:rPr lang="en-US" altLang="en-US" b="1" baseline="-25000">
                <a:solidFill>
                  <a:schemeClr val="tx1"/>
                </a:solidFill>
                <a:cs typeface="Times New Roman" panose="02020603050405020304" pitchFamily="18" charset="0"/>
              </a:rPr>
              <a:t>                               </a:t>
            </a:r>
            <a:r>
              <a:rPr lang="en-US" altLang="en-US" b="1">
                <a:solidFill>
                  <a:schemeClr val="tx1"/>
                </a:solidFill>
              </a:rPr>
              <a:t>(SE</a:t>
            </a:r>
            <a:r>
              <a:rPr lang="en-US" altLang="en-US" b="1" baseline="-25000">
                <a:solidFill>
                  <a:schemeClr val="tx1"/>
                </a:solidFill>
              </a:rPr>
              <a:t>xy</a:t>
            </a:r>
            <a:r>
              <a:rPr lang="en-US" altLang="en-US" b="1">
                <a:solidFill>
                  <a:schemeClr val="tx1"/>
                </a:solidFill>
              </a:rPr>
              <a:t>) = </a:t>
            </a:r>
            <a:r>
              <a:rPr lang="en-US" altLang="en-US" b="1">
                <a:solidFill>
                  <a:schemeClr val="tx1"/>
                </a:solidFill>
                <a:cs typeface="Times New Roman" panose="02020603050405020304" pitchFamily="18" charset="0"/>
              </a:rPr>
              <a:t>√∑Y</a:t>
            </a:r>
            <a:r>
              <a:rPr lang="en-US" altLang="en-US" b="1" baseline="30000">
                <a:solidFill>
                  <a:schemeClr val="tx1"/>
                </a:solidFill>
                <a:cs typeface="Times New Roman" panose="02020603050405020304" pitchFamily="18" charset="0"/>
              </a:rPr>
              <a:t>2  _ </a:t>
            </a:r>
            <a:r>
              <a:rPr lang="en-US" altLang="en-US" b="1">
                <a:solidFill>
                  <a:schemeClr val="tx1"/>
                </a:solidFill>
                <a:cs typeface="Times New Roman" panose="02020603050405020304" pitchFamily="18" charset="0"/>
              </a:rPr>
              <a:t>a∑Y</a:t>
            </a:r>
            <a:r>
              <a:rPr lang="en-US" altLang="en-US" b="1" baseline="30000">
                <a:solidFill>
                  <a:schemeClr val="tx1"/>
                </a:solidFill>
                <a:cs typeface="Times New Roman" panose="02020603050405020304" pitchFamily="18" charset="0"/>
              </a:rPr>
              <a:t> _</a:t>
            </a:r>
            <a:r>
              <a:rPr lang="en-US" altLang="en-US" b="1">
                <a:solidFill>
                  <a:schemeClr val="tx1"/>
                </a:solidFill>
                <a:cs typeface="Times New Roman" panose="02020603050405020304" pitchFamily="18" charset="0"/>
              </a:rPr>
              <a:t> b∑YX / n – 2</a:t>
            </a:r>
          </a:p>
          <a:p>
            <a:pPr>
              <a:lnSpc>
                <a:spcPct val="80000"/>
              </a:lnSpc>
              <a:buFont typeface="Wingdings" panose="05000000000000000000" pitchFamily="2" charset="2"/>
              <a:buNone/>
            </a:pPr>
            <a:r>
              <a:rPr lang="en-US" altLang="en-US" sz="2000" b="1">
                <a:latin typeface="Verdana" panose="020B0604030504040204" pitchFamily="34" charset="0"/>
                <a:cs typeface="Times New Roman" panose="02020603050405020304" pitchFamily="18" charset="0"/>
              </a:rPr>
              <a:t>    X</a:t>
            </a:r>
            <a:r>
              <a:rPr lang="en-US" altLang="en-US" sz="2000">
                <a:latin typeface="Verdana" panose="020B0604030504040204" pitchFamily="34" charset="0"/>
                <a:cs typeface="Times New Roman" panose="02020603050405020304" pitchFamily="18" charset="0"/>
              </a:rPr>
              <a:t> = Value of independent variable.</a:t>
            </a:r>
          </a:p>
          <a:p>
            <a:pPr>
              <a:lnSpc>
                <a:spcPct val="80000"/>
              </a:lnSpc>
              <a:buFont typeface="Wingdings" panose="05000000000000000000" pitchFamily="2" charset="2"/>
              <a:buNone/>
            </a:pPr>
            <a:r>
              <a:rPr lang="en-US" altLang="en-US" sz="2000">
                <a:latin typeface="Verdana" panose="020B0604030504040204" pitchFamily="34" charset="0"/>
                <a:cs typeface="Times New Roman" panose="02020603050405020304" pitchFamily="18" charset="0"/>
              </a:rPr>
              <a:t>    </a:t>
            </a:r>
            <a:r>
              <a:rPr lang="en-US" altLang="en-US" sz="2000" b="1">
                <a:latin typeface="Verdana" panose="020B0604030504040204" pitchFamily="34" charset="0"/>
                <a:cs typeface="Times New Roman" panose="02020603050405020304" pitchFamily="18" charset="0"/>
              </a:rPr>
              <a:t>Y</a:t>
            </a:r>
            <a:r>
              <a:rPr lang="en-US" altLang="en-US" sz="2000">
                <a:latin typeface="Verdana" panose="020B0604030504040204" pitchFamily="34" charset="0"/>
                <a:cs typeface="Times New Roman" panose="02020603050405020304" pitchFamily="18" charset="0"/>
              </a:rPr>
              <a:t> = Value of dependent variable.</a:t>
            </a:r>
          </a:p>
          <a:p>
            <a:pPr>
              <a:lnSpc>
                <a:spcPct val="80000"/>
              </a:lnSpc>
              <a:buFont typeface="Wingdings" panose="05000000000000000000" pitchFamily="2" charset="2"/>
              <a:buNone/>
            </a:pPr>
            <a:r>
              <a:rPr lang="en-US" altLang="en-US" sz="2000">
                <a:latin typeface="Verdana" panose="020B0604030504040204" pitchFamily="34" charset="0"/>
                <a:cs typeface="Times New Roman" panose="02020603050405020304" pitchFamily="18" charset="0"/>
              </a:rPr>
              <a:t>    </a:t>
            </a:r>
            <a:r>
              <a:rPr lang="en-US" altLang="en-US" sz="2000" b="1">
                <a:latin typeface="Verdana" panose="020B0604030504040204" pitchFamily="34" charset="0"/>
                <a:cs typeface="Times New Roman" panose="02020603050405020304" pitchFamily="18" charset="0"/>
              </a:rPr>
              <a:t>a</a:t>
            </a:r>
            <a:r>
              <a:rPr lang="en-US" altLang="en-US" sz="2000">
                <a:latin typeface="Verdana" panose="020B0604030504040204" pitchFamily="34" charset="0"/>
                <a:cs typeface="Times New Roman" panose="02020603050405020304" pitchFamily="18" charset="0"/>
              </a:rPr>
              <a:t> = Y  intercept.</a:t>
            </a:r>
          </a:p>
          <a:p>
            <a:pPr>
              <a:lnSpc>
                <a:spcPct val="80000"/>
              </a:lnSpc>
              <a:buFont typeface="Wingdings" panose="05000000000000000000" pitchFamily="2" charset="2"/>
              <a:buNone/>
            </a:pPr>
            <a:r>
              <a:rPr lang="en-US" altLang="en-US" sz="2000" b="1">
                <a:latin typeface="Verdana" panose="020B0604030504040204" pitchFamily="34" charset="0"/>
                <a:cs typeface="Times New Roman" panose="02020603050405020304" pitchFamily="18" charset="0"/>
              </a:rPr>
              <a:t>    b</a:t>
            </a:r>
            <a:r>
              <a:rPr lang="en-US" altLang="en-US" sz="2000">
                <a:latin typeface="Verdana" panose="020B0604030504040204" pitchFamily="34" charset="0"/>
                <a:cs typeface="Times New Roman" panose="02020603050405020304" pitchFamily="18" charset="0"/>
              </a:rPr>
              <a:t> = Slope of estimating equation.</a:t>
            </a:r>
          </a:p>
          <a:p>
            <a:pPr>
              <a:lnSpc>
                <a:spcPct val="80000"/>
              </a:lnSpc>
              <a:buFont typeface="Wingdings" panose="05000000000000000000" pitchFamily="2" charset="2"/>
              <a:buNone/>
            </a:pPr>
            <a:r>
              <a:rPr lang="en-US" altLang="en-US" sz="2000">
                <a:latin typeface="Verdana" panose="020B0604030504040204" pitchFamily="34" charset="0"/>
                <a:cs typeface="Times New Roman" panose="02020603050405020304" pitchFamily="18" charset="0"/>
              </a:rPr>
              <a:t>    </a:t>
            </a:r>
            <a:r>
              <a:rPr lang="en-US" altLang="en-US" sz="2000" b="1">
                <a:latin typeface="Verdana" panose="020B0604030504040204" pitchFamily="34" charset="0"/>
                <a:cs typeface="Times New Roman" panose="02020603050405020304" pitchFamily="18" charset="0"/>
              </a:rPr>
              <a:t>n</a:t>
            </a:r>
            <a:r>
              <a:rPr lang="en-US" altLang="en-US" sz="2000">
                <a:latin typeface="Verdana" panose="020B0604030504040204" pitchFamily="34" charset="0"/>
                <a:cs typeface="Times New Roman" panose="02020603050405020304" pitchFamily="18" charset="0"/>
              </a:rPr>
              <a:t> = Number of data points. </a:t>
            </a:r>
          </a:p>
          <a:p>
            <a:pPr>
              <a:lnSpc>
                <a:spcPct val="80000"/>
              </a:lnSpc>
              <a:buFont typeface="Wingdings" panose="05000000000000000000" pitchFamily="2" charset="2"/>
              <a:buNone/>
            </a:pPr>
            <a:r>
              <a:rPr lang="en-US" altLang="en-US" sz="800" b="1" baseline="30000">
                <a:latin typeface="Verdana" panose="020B0604030504040204" pitchFamily="34" charset="0"/>
                <a:cs typeface="Times New Roman" panose="02020603050405020304" pitchFamily="18" charset="0"/>
              </a:rPr>
              <a:t> </a:t>
            </a:r>
            <a:endParaRPr lang="en-US" altLang="en-US" sz="800" b="1">
              <a:latin typeface="Verdana" panose="020B0604030504040204" pitchFamily="34" charset="0"/>
              <a:cs typeface="Times New Roman" panose="02020603050405020304" pitchFamily="18" charset="0"/>
            </a:endParaRPr>
          </a:p>
          <a:p>
            <a:pPr>
              <a:lnSpc>
                <a:spcPct val="80000"/>
              </a:lnSpc>
            </a:pPr>
            <a:endParaRPr lang="en-US" altLang="en-US" sz="400" b="1" baseline="-25000">
              <a:latin typeface="Verdana" panose="020B0604030504040204" pitchFamily="34" charset="0"/>
              <a:cs typeface="Times New Roman" panose="02020603050405020304" pitchFamily="18" charset="0"/>
            </a:endParaRPr>
          </a:p>
          <a:p>
            <a:pPr>
              <a:lnSpc>
                <a:spcPct val="80000"/>
              </a:lnSpc>
              <a:buFont typeface="Wingdings" panose="05000000000000000000" pitchFamily="2" charset="2"/>
              <a:buNone/>
            </a:pPr>
            <a:endParaRPr lang="en-US" altLang="en-US" sz="500" b="1">
              <a:cs typeface="Times New Roman" panose="02020603050405020304" pitchFamily="18" charset="0"/>
            </a:endParaRPr>
          </a:p>
          <a:p>
            <a:pPr>
              <a:lnSpc>
                <a:spcPct val="80000"/>
              </a:lnSpc>
              <a:buFont typeface="Wingdings" panose="05000000000000000000" pitchFamily="2" charset="2"/>
              <a:buNone/>
            </a:pPr>
            <a:r>
              <a:rPr lang="en-US" altLang="en-US" sz="800" b="1" baseline="-25000">
                <a:cs typeface="Times New Roman" panose="02020603050405020304" pitchFamily="18" charset="0"/>
              </a:rPr>
              <a:t> </a:t>
            </a:r>
          </a:p>
        </p:txBody>
      </p:sp>
    </p:spTree>
    <p:extLst>
      <p:ext uri="{BB962C8B-B14F-4D97-AF65-F5344CB8AC3E}">
        <p14:creationId xmlns:p14="http://schemas.microsoft.com/office/powerpoint/2010/main" val="1289832232"/>
      </p:ext>
    </p:extLst>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2"/>
          <p:cNvSpPr>
            <a:spLocks noGrp="1" noChangeArrowheads="1"/>
          </p:cNvSpPr>
          <p:nvPr>
            <p:ph type="title"/>
          </p:nvPr>
        </p:nvSpPr>
        <p:spPr>
          <a:xfrm>
            <a:off x="2590801" y="533400"/>
            <a:ext cx="7770813" cy="1143000"/>
          </a:xfrm>
        </p:spPr>
        <p:txBody>
          <a:bodyPr>
            <a:normAutofit fontScale="90000"/>
          </a:bodyPr>
          <a:lstStyle/>
          <a:p>
            <a:r>
              <a:rPr lang="en-US" altLang="en-US" sz="4000"/>
              <a:t>          </a:t>
            </a:r>
            <a:r>
              <a:rPr lang="en-US" altLang="en-US" sz="4000" b="1"/>
              <a:t>Correlation analysis vs.</a:t>
            </a:r>
            <a:br>
              <a:rPr lang="en-US" altLang="en-US" sz="4000" b="1"/>
            </a:br>
            <a:r>
              <a:rPr lang="en-US" altLang="en-US" sz="4000" b="1"/>
              <a:t>            Regression analysis.</a:t>
            </a:r>
          </a:p>
        </p:txBody>
      </p:sp>
      <p:sp>
        <p:nvSpPr>
          <p:cNvPr id="183299" name="Rectangle 3"/>
          <p:cNvSpPr>
            <a:spLocks noGrp="1" noChangeArrowheads="1"/>
          </p:cNvSpPr>
          <p:nvPr>
            <p:ph type="body" idx="1"/>
          </p:nvPr>
        </p:nvSpPr>
        <p:spPr>
          <a:xfrm>
            <a:off x="1524000" y="1676400"/>
            <a:ext cx="9144000" cy="5181600"/>
          </a:xfrm>
        </p:spPr>
        <p:txBody>
          <a:bodyPr/>
          <a:lstStyle/>
          <a:p>
            <a:r>
              <a:rPr lang="en-US" altLang="en-US">
                <a:solidFill>
                  <a:schemeClr val="tx1"/>
                </a:solidFill>
              </a:rPr>
              <a:t>Regression is the average relationship between two variables</a:t>
            </a:r>
          </a:p>
          <a:p>
            <a:r>
              <a:rPr lang="en-US" altLang="en-US">
                <a:solidFill>
                  <a:schemeClr val="tx1"/>
                </a:solidFill>
              </a:rPr>
              <a:t>Correlation need not imply cause &amp; effect relationship between the variables understudy.- R A  clearly indicate the cause and effect relation ship between the variables.</a:t>
            </a:r>
          </a:p>
          <a:p>
            <a:r>
              <a:rPr lang="en-US" altLang="en-US">
                <a:solidFill>
                  <a:schemeClr val="tx1"/>
                </a:solidFill>
              </a:rPr>
              <a:t>There may be non-sense correlation between two variables.- There is no such thing like non-sense regression.</a:t>
            </a:r>
          </a:p>
        </p:txBody>
      </p:sp>
    </p:spTree>
    <p:extLst>
      <p:ext uri="{BB962C8B-B14F-4D97-AF65-F5344CB8AC3E}">
        <p14:creationId xmlns:p14="http://schemas.microsoft.com/office/powerpoint/2010/main" val="36572711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Rectangle 1"/>
          <p:cNvSpPr>
            <a:spLocks noGrp="1" noChangeArrowheads="1"/>
          </p:cNvSpPr>
          <p:nvPr>
            <p:ph type="title"/>
          </p:nvPr>
        </p:nvSpPr>
        <p:spPr>
          <a:xfrm>
            <a:off x="1905000" y="533400"/>
            <a:ext cx="8763000" cy="1219200"/>
          </a:xfrm>
          <a:ln/>
        </p:spPr>
        <p:txBody>
          <a:bodyPr vert="horz" lIns="0" tIns="0" rIns="0" bIns="0" rtlCol="0" anchor="ctr">
            <a:normAutofit/>
          </a:bodyPr>
          <a:lstStyle/>
          <a:p>
            <a:r>
              <a:rPr lang="en-US" altLang="en-US" sz="4000"/>
              <a:t>              Correlation analysis vs.</a:t>
            </a:r>
            <a:br>
              <a:rPr lang="en-US" altLang="en-US" sz="4000"/>
            </a:br>
            <a:r>
              <a:rPr lang="en-US" altLang="en-US" sz="4000"/>
              <a:t>                 Regression analysis.             </a:t>
            </a:r>
          </a:p>
        </p:txBody>
      </p:sp>
      <p:sp>
        <p:nvSpPr>
          <p:cNvPr id="62466" name="Rectangle 2"/>
          <p:cNvSpPr>
            <a:spLocks noGrp="1" noChangeArrowheads="1"/>
          </p:cNvSpPr>
          <p:nvPr>
            <p:ph type="body" idx="1"/>
          </p:nvPr>
        </p:nvSpPr>
        <p:spPr>
          <a:xfrm>
            <a:off x="1676400" y="2101850"/>
            <a:ext cx="8991600" cy="4756150"/>
          </a:xfrm>
          <a:ln/>
        </p:spPr>
        <p:txBody>
          <a:bodyPr vert="horz" lIns="0" tIns="0" rIns="0" bIns="0" rtlCol="0">
            <a:normAutofit/>
          </a:bodyPr>
          <a:lstStyle/>
          <a:p>
            <a:pPr>
              <a:tabLst>
                <a:tab pos="7881938" algn="l"/>
              </a:tabLst>
            </a:pPr>
            <a:r>
              <a:rPr lang="en-US" altLang="en-US"/>
              <a:t>Regression is the average relationship between two variables</a:t>
            </a:r>
          </a:p>
          <a:p>
            <a:pPr>
              <a:tabLst>
                <a:tab pos="7881938" algn="l"/>
              </a:tabLst>
            </a:pPr>
            <a:r>
              <a:rPr lang="en-US" altLang="en-US"/>
              <a:t>R A.</a:t>
            </a:r>
          </a:p>
          <a:p>
            <a:pPr>
              <a:tabLst>
                <a:tab pos="7881938" algn="l"/>
              </a:tabLst>
            </a:pPr>
            <a:endParaRPr lang="en-US" altLang="en-US"/>
          </a:p>
          <a:p>
            <a:pPr>
              <a:tabLst>
                <a:tab pos="7881938" algn="l"/>
              </a:tabLst>
            </a:pPr>
            <a:endParaRPr lang="en-US" altLang="en-US"/>
          </a:p>
          <a:p>
            <a:pPr>
              <a:tabLst>
                <a:tab pos="7881938" algn="l"/>
              </a:tabLst>
            </a:pPr>
            <a:endParaRPr lang="en-US" altLang="en-US"/>
          </a:p>
          <a:p>
            <a:pPr>
              <a:tabLst>
                <a:tab pos="7881938" algn="l"/>
              </a:tabLst>
            </a:pPr>
            <a:endParaRPr lang="en-US" altLang="en-US"/>
          </a:p>
          <a:p>
            <a:pPr>
              <a:tabLst>
                <a:tab pos="7881938" algn="l"/>
              </a:tabLst>
            </a:pPr>
            <a:endParaRPr lang="en-US" altLang="en-US"/>
          </a:p>
          <a:p>
            <a:pPr>
              <a:tabLst>
                <a:tab pos="7881938" algn="l"/>
              </a:tabLst>
            </a:pPr>
            <a:endParaRPr lang="en-US" altLang="en-US"/>
          </a:p>
          <a:p>
            <a:pPr>
              <a:tabLst>
                <a:tab pos="7881938" algn="l"/>
              </a:tabLst>
            </a:pPr>
            <a:endParaRPr lang="en-US" altLang="en-US"/>
          </a:p>
          <a:p>
            <a:pPr>
              <a:tabLst>
                <a:tab pos="7881938" algn="l"/>
              </a:tabLst>
            </a:pPr>
            <a:endParaRPr lang="en-US" altLang="en-US"/>
          </a:p>
          <a:p>
            <a:pPr>
              <a:tabLst>
                <a:tab pos="7881938" algn="l"/>
              </a:tabLst>
            </a:pPr>
            <a:endParaRPr lang="en-US" altLang="en-US"/>
          </a:p>
          <a:p>
            <a:pPr>
              <a:tabLst>
                <a:tab pos="7881938" algn="l"/>
              </a:tabLst>
            </a:pPr>
            <a:endParaRPr lang="en-US" altLang="en-US"/>
          </a:p>
          <a:p>
            <a:pPr>
              <a:tabLst>
                <a:tab pos="7881938" algn="l"/>
              </a:tabLst>
            </a:pPr>
            <a:endParaRPr lang="en-US" altLang="en-US"/>
          </a:p>
          <a:p>
            <a:pPr>
              <a:tabLst>
                <a:tab pos="7881938" algn="l"/>
              </a:tabLst>
            </a:pPr>
            <a:endParaRPr lang="en-US" altLang="en-US"/>
          </a:p>
          <a:p>
            <a:pPr>
              <a:tabLst>
                <a:tab pos="7881938" algn="l"/>
              </a:tabLst>
            </a:pPr>
            <a:endParaRPr lang="en-US" altLang="en-US"/>
          </a:p>
          <a:p>
            <a:pPr>
              <a:tabLst>
                <a:tab pos="7881938" algn="l"/>
              </a:tabLst>
            </a:pPr>
            <a:endParaRPr lang="en-US" altLang="en-US"/>
          </a:p>
          <a:p>
            <a:pPr>
              <a:tabLst>
                <a:tab pos="7881938" algn="l"/>
              </a:tabLst>
            </a:pPr>
            <a:endParaRPr lang="en-US" altLang="en-US"/>
          </a:p>
          <a:p>
            <a:pPr>
              <a:tabLst>
                <a:tab pos="7881938" algn="l"/>
              </a:tabLst>
            </a:pPr>
            <a:endParaRPr lang="en-US" altLang="en-US"/>
          </a:p>
          <a:p>
            <a:pPr>
              <a:tabLst>
                <a:tab pos="7881938" algn="l"/>
              </a:tabLst>
            </a:pPr>
            <a:endParaRPr lang="en-US" altLang="en-US"/>
          </a:p>
          <a:p>
            <a:pPr>
              <a:tabLst>
                <a:tab pos="7881938" algn="l"/>
              </a:tabLst>
            </a:pPr>
            <a:endParaRPr lang="en-US" altLang="en-US"/>
          </a:p>
          <a:p>
            <a:pPr>
              <a:tabLst>
                <a:tab pos="7881938" algn="l"/>
              </a:tabLst>
            </a:pPr>
            <a:endParaRPr lang="en-US" altLang="en-US"/>
          </a:p>
          <a:p>
            <a:pPr>
              <a:tabLst>
                <a:tab pos="7881938" algn="l"/>
              </a:tabLst>
            </a:pPr>
            <a:endParaRPr lang="en-US" altLang="en-US"/>
          </a:p>
          <a:p>
            <a:pPr>
              <a:tabLst>
                <a:tab pos="7881938" algn="l"/>
              </a:tabLst>
            </a:pPr>
            <a:endParaRPr lang="en-US" altLang="en-US"/>
          </a:p>
          <a:p>
            <a:pPr>
              <a:tabLst>
                <a:tab pos="7881938" algn="l"/>
              </a:tabLst>
            </a:pPr>
            <a:endParaRPr lang="en-US" altLang="en-US"/>
          </a:p>
          <a:p>
            <a:pPr>
              <a:tabLst>
                <a:tab pos="7881938" algn="l"/>
              </a:tabLst>
            </a:pPr>
            <a:endParaRPr lang="en-US" altLang="en-US"/>
          </a:p>
          <a:p>
            <a:pPr>
              <a:tabLst>
                <a:tab pos="7881938" algn="l"/>
              </a:tabLst>
            </a:pPr>
            <a:endParaRPr lang="en-US" altLang="en-US"/>
          </a:p>
          <a:p>
            <a:pPr>
              <a:tabLst>
                <a:tab pos="7881938" algn="l"/>
              </a:tabLst>
            </a:pPr>
            <a:endParaRPr lang="en-US" altLang="en-US"/>
          </a:p>
          <a:p>
            <a:pPr>
              <a:tabLst>
                <a:tab pos="7881938" algn="l"/>
              </a:tabLst>
            </a:pPr>
            <a:endParaRPr lang="en-US" altLang="en-US"/>
          </a:p>
          <a:p>
            <a:pPr>
              <a:tabLst>
                <a:tab pos="7881938" algn="l"/>
              </a:tabLst>
            </a:pPr>
            <a:endParaRPr lang="en-US" altLang="en-US"/>
          </a:p>
          <a:p>
            <a:pPr>
              <a:tabLst>
                <a:tab pos="7881938" algn="l"/>
              </a:tabLst>
            </a:pPr>
            <a:endParaRPr lang="en-US" altLang="en-US"/>
          </a:p>
        </p:txBody>
      </p:sp>
    </p:spTree>
    <p:extLst>
      <p:ext uri="{BB962C8B-B14F-4D97-AF65-F5344CB8AC3E}">
        <p14:creationId xmlns:p14="http://schemas.microsoft.com/office/powerpoint/2010/main" val="2044997077"/>
      </p:ext>
    </p:extLst>
  </p:cSld>
  <p:clrMapOvr>
    <a:masterClrMapping/>
  </p:clrMapOvr>
  <p:transition spd="med"/>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89" name="Rectangle 1"/>
          <p:cNvSpPr>
            <a:spLocks noGrp="1" noChangeArrowheads="1"/>
          </p:cNvSpPr>
          <p:nvPr>
            <p:ph type="title"/>
          </p:nvPr>
        </p:nvSpPr>
        <p:spPr>
          <a:xfrm>
            <a:off x="2590800" y="838200"/>
            <a:ext cx="7772400" cy="1143000"/>
          </a:xfrm>
          <a:ln/>
        </p:spPr>
        <p:txBody>
          <a:bodyPr vert="horz" lIns="0" tIns="0" rIns="0" bIns="0" rtlCol="0" anchor="ctr">
            <a:normAutofit/>
          </a:bodyPr>
          <a:lstStyle/>
          <a:p>
            <a:endParaRPr lang="en-US" altLang="en-US"/>
          </a:p>
        </p:txBody>
      </p:sp>
      <p:sp>
        <p:nvSpPr>
          <p:cNvPr id="63490" name="Rectangle 2"/>
          <p:cNvSpPr>
            <a:spLocks noGrp="1" noChangeArrowheads="1"/>
          </p:cNvSpPr>
          <p:nvPr>
            <p:ph type="body" idx="1"/>
          </p:nvPr>
        </p:nvSpPr>
        <p:spPr>
          <a:xfrm>
            <a:off x="2590800" y="2101850"/>
            <a:ext cx="7772400" cy="4114800"/>
          </a:xfrm>
          <a:ln/>
        </p:spPr>
        <p:txBody>
          <a:bodyPr vert="horz" lIns="0" tIns="0" rIns="0" bIns="0" rtlCol="0">
            <a:normAutofit/>
          </a:bodyPr>
          <a:lstStyle/>
          <a:p>
            <a:endParaRPr lang="en-US" altLang="en-US"/>
          </a:p>
        </p:txBody>
      </p:sp>
    </p:spTree>
    <p:extLst>
      <p:ext uri="{BB962C8B-B14F-4D97-AF65-F5344CB8AC3E}">
        <p14:creationId xmlns:p14="http://schemas.microsoft.com/office/powerpoint/2010/main" val="3848173124"/>
      </p:ext>
    </p:extLst>
  </p:cSld>
  <p:clrMapOvr>
    <a:masterClrMapping/>
  </p:clrMapOvr>
  <p:transition spd="med"/>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p:cNvSpPr>
            <a:spLocks noGrp="1" noChangeArrowheads="1"/>
          </p:cNvSpPr>
          <p:nvPr>
            <p:ph type="title"/>
          </p:nvPr>
        </p:nvSpPr>
        <p:spPr>
          <a:xfrm>
            <a:off x="1841500" y="569913"/>
            <a:ext cx="8637588" cy="914400"/>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5400" b="1"/>
              <a:t>Correlation</a:t>
            </a:r>
          </a:p>
        </p:txBody>
      </p:sp>
      <p:sp>
        <p:nvSpPr>
          <p:cNvPr id="5122" name="Rectangle 2"/>
          <p:cNvSpPr>
            <a:spLocks noGrp="1" noChangeArrowheads="1"/>
          </p:cNvSpPr>
          <p:nvPr>
            <p:ph type="body" idx="1"/>
          </p:nvPr>
        </p:nvSpPr>
        <p:spPr>
          <a:xfrm>
            <a:off x="1752600" y="1676401"/>
            <a:ext cx="8686800" cy="4556125"/>
          </a:xfrm>
          <a:ln/>
        </p:spPr>
        <p:txBody>
          <a:bodyPr>
            <a:normAutofit lnSpcReduction="10000"/>
          </a:bodyPr>
          <a:lstStyle/>
          <a:p>
            <a:pPr>
              <a:lnSpc>
                <a:spcPct val="80000"/>
              </a:lnSpc>
              <a:spcBef>
                <a:spcPts val="900"/>
              </a:spcBef>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600" b="1">
                <a:solidFill>
                  <a:srgbClr val="336699"/>
                </a:solidFill>
              </a:rPr>
              <a:t>key concepts:</a:t>
            </a:r>
          </a:p>
          <a:p>
            <a:pPr>
              <a:lnSpc>
                <a:spcPct val="80000"/>
              </a:lnSpc>
              <a:spcBef>
                <a:spcPts val="9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600" b="1">
                <a:solidFill>
                  <a:srgbClr val="000000"/>
                </a:solidFill>
              </a:rPr>
              <a:t>  </a:t>
            </a:r>
            <a:r>
              <a:rPr lang="en-GB" altLang="en-US" sz="3600">
                <a:solidFill>
                  <a:srgbClr val="000000"/>
                </a:solidFill>
              </a:rPr>
              <a:t>Types of correlation  </a:t>
            </a:r>
          </a:p>
          <a:p>
            <a:pPr>
              <a:lnSpc>
                <a:spcPct val="80000"/>
              </a:lnSpc>
              <a:spcBef>
                <a:spcPts val="9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600">
                <a:solidFill>
                  <a:srgbClr val="000000"/>
                </a:solidFill>
              </a:rPr>
              <a:t>  Methods of studying correlation</a:t>
            </a:r>
          </a:p>
          <a:p>
            <a:pPr>
              <a:lnSpc>
                <a:spcPct val="80000"/>
              </a:lnSpc>
              <a:spcBef>
                <a:spcPts val="9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600">
                <a:solidFill>
                  <a:srgbClr val="000000"/>
                </a:solidFill>
              </a:rPr>
              <a:t>   a) Scatter diagram</a:t>
            </a:r>
          </a:p>
          <a:p>
            <a:pPr>
              <a:lnSpc>
                <a:spcPct val="80000"/>
              </a:lnSpc>
              <a:spcBef>
                <a:spcPts val="9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600">
                <a:solidFill>
                  <a:srgbClr val="000000"/>
                </a:solidFill>
              </a:rPr>
              <a:t>   b) Karl pearson’s coefficient of correlation</a:t>
            </a:r>
          </a:p>
          <a:p>
            <a:pPr>
              <a:lnSpc>
                <a:spcPct val="80000"/>
              </a:lnSpc>
              <a:spcBef>
                <a:spcPts val="9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600">
                <a:solidFill>
                  <a:srgbClr val="000000"/>
                </a:solidFill>
              </a:rPr>
              <a:t>   c) Spearman’s Rank correlation coefficient</a:t>
            </a:r>
          </a:p>
          <a:p>
            <a:pPr>
              <a:lnSpc>
                <a:spcPct val="80000"/>
              </a:lnSpc>
              <a:spcBef>
                <a:spcPts val="9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3600">
                <a:solidFill>
                  <a:srgbClr val="000000"/>
                </a:solidFill>
              </a:rPr>
              <a:t>   d) Method of least squares</a:t>
            </a:r>
          </a:p>
          <a:p>
            <a:pPr>
              <a:lnSpc>
                <a:spcPct val="80000"/>
              </a:lnSpc>
              <a:spcBef>
                <a:spcPts val="9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endParaRPr lang="en-GB" altLang="en-US" sz="3600">
              <a:solidFill>
                <a:srgbClr val="000000"/>
              </a:solidFill>
            </a:endParaRPr>
          </a:p>
          <a:p>
            <a:pPr>
              <a:lnSpc>
                <a:spcPct val="80000"/>
              </a:lnSpc>
              <a:spcBef>
                <a:spcPts val="300"/>
              </a:spcBef>
              <a:buNone/>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1200"/>
              <a:t>        </a:t>
            </a:r>
          </a:p>
        </p:txBody>
      </p:sp>
    </p:spTree>
    <p:extLst>
      <p:ext uri="{BB962C8B-B14F-4D97-AF65-F5344CB8AC3E}">
        <p14:creationId xmlns:p14="http://schemas.microsoft.com/office/powerpoint/2010/main" val="3629681093"/>
      </p:ext>
    </p:extLst>
  </p:cSld>
  <p:clrMapOvr>
    <a:masterClrMapping/>
  </p:clrMapOvr>
  <p:transition spd="med"/>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3" name="Rectangle 1"/>
          <p:cNvSpPr>
            <a:spLocks noGrp="1" noChangeArrowheads="1"/>
          </p:cNvSpPr>
          <p:nvPr>
            <p:ph type="title"/>
          </p:nvPr>
        </p:nvSpPr>
        <p:spPr>
          <a:xfrm>
            <a:off x="2590800" y="838200"/>
            <a:ext cx="7772400" cy="1143000"/>
          </a:xfrm>
          <a:ln/>
        </p:spPr>
        <p:txBody>
          <a:bodyPr vert="horz" lIns="0" tIns="0" rIns="0" bIns="0" rtlCol="0" anchor="ctr">
            <a:normAutofit/>
          </a:bodyPr>
          <a:lstStyle/>
          <a:p>
            <a:endParaRPr lang="en-US" altLang="en-US"/>
          </a:p>
        </p:txBody>
      </p:sp>
      <p:sp>
        <p:nvSpPr>
          <p:cNvPr id="64514" name="Rectangle 2"/>
          <p:cNvSpPr>
            <a:spLocks noGrp="1" noChangeArrowheads="1"/>
          </p:cNvSpPr>
          <p:nvPr>
            <p:ph type="body" idx="1"/>
          </p:nvPr>
        </p:nvSpPr>
        <p:spPr>
          <a:xfrm>
            <a:off x="2590800" y="2101850"/>
            <a:ext cx="7772400" cy="4114800"/>
          </a:xfrm>
          <a:ln/>
        </p:spPr>
        <p:txBody>
          <a:bodyPr vert="horz" lIns="0" tIns="0" rIns="0" bIns="0" rtlCol="0">
            <a:normAutofit/>
          </a:bodyPr>
          <a:lstStyle/>
          <a:p>
            <a:endParaRPr lang="en-US" altLang="en-US"/>
          </a:p>
        </p:txBody>
      </p:sp>
    </p:spTree>
    <p:extLst>
      <p:ext uri="{BB962C8B-B14F-4D97-AF65-F5344CB8AC3E}">
        <p14:creationId xmlns:p14="http://schemas.microsoft.com/office/powerpoint/2010/main" val="3530785482"/>
      </p:ext>
    </p:extLst>
  </p:cSld>
  <p:clrMapOvr>
    <a:masterClrMapping/>
  </p:clrMapOvr>
  <p:transition spd="med"/>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7" name="Rectangle 1"/>
          <p:cNvSpPr>
            <a:spLocks noGrp="1" noChangeArrowheads="1"/>
          </p:cNvSpPr>
          <p:nvPr>
            <p:ph type="title"/>
          </p:nvPr>
        </p:nvSpPr>
        <p:spPr>
          <a:xfrm>
            <a:off x="2590800" y="996950"/>
            <a:ext cx="7772400" cy="712788"/>
          </a:xfrm>
          <a:ln/>
        </p:spPr>
        <p:txBody>
          <a:bodyPr>
            <a:normAutofit fontScale="90000"/>
          </a:bodyPr>
          <a:lstStyle/>
          <a:p>
            <a:pPr>
              <a:lnSpc>
                <a:spcPct val="95000"/>
              </a:lnSpc>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t>What is regression?</a:t>
            </a:r>
          </a:p>
        </p:txBody>
      </p:sp>
      <p:sp>
        <p:nvSpPr>
          <p:cNvPr id="65538" name="Rectangle 2"/>
          <p:cNvSpPr>
            <a:spLocks noGrp="1" noChangeArrowheads="1"/>
          </p:cNvSpPr>
          <p:nvPr>
            <p:ph type="body" idx="1"/>
          </p:nvPr>
        </p:nvSpPr>
        <p:spPr>
          <a:xfrm>
            <a:off x="1524000" y="1943100"/>
            <a:ext cx="9144000" cy="4914900"/>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Fitting a line to the data using an equation in order to describe and </a:t>
            </a:r>
            <a:r>
              <a:rPr lang="en-GB" altLang="en-US" b="1" u="sng">
                <a:solidFill>
                  <a:srgbClr val="000000"/>
                </a:solidFill>
              </a:rPr>
              <a:t>predict</a:t>
            </a:r>
            <a:r>
              <a:rPr lang="en-GB" altLang="en-US">
                <a:solidFill>
                  <a:srgbClr val="000000"/>
                </a:solidFill>
              </a:rPr>
              <a:t> data</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Simple Regression</a:t>
            </a:r>
          </a:p>
          <a:p>
            <a:pPr lvl="1">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Uses just 2 variables (X and Y)</a:t>
            </a:r>
          </a:p>
          <a:p>
            <a:pPr lvl="1">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u="sng">
                <a:solidFill>
                  <a:srgbClr val="000000"/>
                </a:solidFill>
              </a:rPr>
              <a:t>Other</a:t>
            </a:r>
            <a:r>
              <a:rPr lang="en-GB" altLang="en-US">
                <a:solidFill>
                  <a:srgbClr val="000000"/>
                </a:solidFill>
              </a:rPr>
              <a:t>: Multiple Regression (one Y and many X’s)</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Linear Regression</a:t>
            </a:r>
          </a:p>
          <a:p>
            <a:pPr lvl="1">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Fits data to a straight line</a:t>
            </a:r>
          </a:p>
          <a:p>
            <a:pPr lvl="1">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u="sng">
                <a:solidFill>
                  <a:srgbClr val="000000"/>
                </a:solidFill>
              </a:rPr>
              <a:t>Other</a:t>
            </a:r>
            <a:r>
              <a:rPr lang="en-GB" altLang="en-US">
                <a:solidFill>
                  <a:srgbClr val="000000"/>
                </a:solidFill>
              </a:rPr>
              <a:t>: Curvilinear Regression (curved line)</a:t>
            </a:r>
          </a:p>
        </p:txBody>
      </p:sp>
      <p:grpSp>
        <p:nvGrpSpPr>
          <p:cNvPr id="65539" name="Group 3"/>
          <p:cNvGrpSpPr>
            <a:grpSpLocks/>
          </p:cNvGrpSpPr>
          <p:nvPr/>
        </p:nvGrpSpPr>
        <p:grpSpPr bwMode="auto">
          <a:xfrm>
            <a:off x="2960689" y="6248400"/>
            <a:ext cx="6459537" cy="527050"/>
            <a:chOff x="905" y="3936"/>
            <a:chExt cx="4069" cy="332"/>
          </a:xfrm>
        </p:grpSpPr>
        <p:sp>
          <p:nvSpPr>
            <p:cNvPr id="65540" name="AutoShape 4"/>
            <p:cNvSpPr>
              <a:spLocks noChangeArrowheads="1"/>
            </p:cNvSpPr>
            <p:nvPr/>
          </p:nvSpPr>
          <p:spPr bwMode="auto">
            <a:xfrm>
              <a:off x="905" y="3936"/>
              <a:ext cx="4070" cy="333"/>
            </a:xfrm>
            <a:prstGeom prst="roundRect">
              <a:avLst>
                <a:gd name="adj" fmla="val 301"/>
              </a:avLst>
            </a:prstGeom>
            <a:solidFill>
              <a:srgbClr val="003300"/>
            </a:solidFill>
            <a:ln w="9360">
              <a:solidFill>
                <a:srgbClr val="FF99FF"/>
              </a:solidFill>
              <a:round/>
              <a:headEnd/>
              <a:tailEnd/>
            </a:ln>
          </p:spPr>
          <p:txBody>
            <a:bodyPr wrap="none" anchor="ctr"/>
            <a:lstStyle/>
            <a:p>
              <a:endParaRPr lang="en-US"/>
            </a:p>
          </p:txBody>
        </p:sp>
        <p:sp>
          <p:nvSpPr>
            <p:cNvPr id="65541" name="AutoShape 5"/>
            <p:cNvSpPr>
              <a:spLocks noChangeArrowheads="1"/>
            </p:cNvSpPr>
            <p:nvPr/>
          </p:nvSpPr>
          <p:spPr bwMode="auto">
            <a:xfrm>
              <a:off x="905" y="3936"/>
              <a:ext cx="4070" cy="333"/>
            </a:xfrm>
            <a:prstGeom prst="roundRect">
              <a:avLst>
                <a:gd name="adj" fmla="val 301"/>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buClr>
                  <a:srgbClr val="FFFF00"/>
                </a:buClr>
                <a:buSzPct val="100000"/>
                <a:buFont typeface="Tahoma" panose="020B0604030504040204" pitchFamily="34" charset="0"/>
                <a:buNone/>
              </a:pPr>
              <a:r>
                <a:rPr lang="en-GB" altLang="en-US" sz="2800">
                  <a:solidFill>
                    <a:srgbClr val="FFFF00"/>
                  </a:solidFill>
                  <a:latin typeface="Tahoma" panose="020B0604030504040204" pitchFamily="34" charset="0"/>
                </a:rPr>
                <a:t>We’re doing:  Simple, Linear Regression</a:t>
              </a:r>
            </a:p>
          </p:txBody>
        </p:sp>
      </p:grpSp>
    </p:spTree>
    <p:extLst>
      <p:ext uri="{BB962C8B-B14F-4D97-AF65-F5344CB8AC3E}">
        <p14:creationId xmlns:p14="http://schemas.microsoft.com/office/powerpoint/2010/main" val="3537714864"/>
      </p:ext>
    </p:extLst>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655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Rectangle 1"/>
          <p:cNvSpPr>
            <a:spLocks noGrp="1" noChangeArrowheads="1"/>
          </p:cNvSpPr>
          <p:nvPr>
            <p:ph type="title"/>
          </p:nvPr>
        </p:nvSpPr>
        <p:spPr>
          <a:xfrm>
            <a:off x="2590800" y="998539"/>
            <a:ext cx="7772400" cy="712787"/>
          </a:xfrm>
          <a:ln/>
        </p:spPr>
        <p:txBody>
          <a:bodyPr>
            <a:normAutofit fontScale="90000"/>
          </a:bodyPr>
          <a:lstStyle/>
          <a:p>
            <a:pPr>
              <a:lnSpc>
                <a:spcPct val="95000"/>
              </a:lnSpc>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t>From Geometry:</a:t>
            </a:r>
          </a:p>
        </p:txBody>
      </p:sp>
      <p:sp>
        <p:nvSpPr>
          <p:cNvPr id="66562" name="Rectangle 2"/>
          <p:cNvSpPr>
            <a:spLocks noGrp="1" noChangeArrowheads="1"/>
          </p:cNvSpPr>
          <p:nvPr>
            <p:ph type="body" idx="1"/>
          </p:nvPr>
        </p:nvSpPr>
        <p:spPr>
          <a:xfrm>
            <a:off x="1524000" y="2000251"/>
            <a:ext cx="9144000" cy="4564063"/>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Any line can be described by an equation</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For any point on a line for X, there will be a corresponding Y</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the equation for this is y = mx + b</a:t>
            </a:r>
          </a:p>
          <a:p>
            <a:pPr lvl="1">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m is the slope, b is the Y-intercept (when X = 0)</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Slope </a:t>
            </a:r>
            <a:r>
              <a:rPr lang="en-GB" altLang="en-US">
                <a:solidFill>
                  <a:srgbClr val="000000"/>
                </a:solidFill>
              </a:rPr>
              <a:t>= change in Y per unit change in X</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solidFill>
                  <a:srgbClr val="000000"/>
                </a:solidFill>
              </a:rPr>
              <a:t>Y-intercept</a:t>
            </a:r>
            <a:r>
              <a:rPr lang="en-GB" altLang="en-US">
                <a:solidFill>
                  <a:srgbClr val="000000"/>
                </a:solidFill>
              </a:rPr>
              <a:t> = where the line crosses the Y axis (when X = 0)</a:t>
            </a:r>
          </a:p>
        </p:txBody>
      </p:sp>
    </p:spTree>
    <p:extLst>
      <p:ext uri="{BB962C8B-B14F-4D97-AF65-F5344CB8AC3E}">
        <p14:creationId xmlns:p14="http://schemas.microsoft.com/office/powerpoint/2010/main" val="1133149891"/>
      </p:ext>
    </p:extLst>
  </p:cSld>
  <p:clrMapOvr>
    <a:masterClrMapping/>
  </p:clrMapOvr>
  <p:transition spd="med"/>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 name="Rectangle 1"/>
          <p:cNvSpPr>
            <a:spLocks noGrp="1" noChangeArrowheads="1"/>
          </p:cNvSpPr>
          <p:nvPr>
            <p:ph type="title"/>
          </p:nvPr>
        </p:nvSpPr>
        <p:spPr>
          <a:xfrm>
            <a:off x="2590800" y="998539"/>
            <a:ext cx="7772400" cy="712787"/>
          </a:xfrm>
          <a:ln/>
        </p:spPr>
        <p:txBody>
          <a:bodyPr>
            <a:normAutofit fontScale="90000"/>
          </a:bodyPr>
          <a:lstStyle/>
          <a:p>
            <a:pPr>
              <a:lnSpc>
                <a:spcPct val="95000"/>
              </a:lnSpc>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t>Regression equation</a:t>
            </a:r>
          </a:p>
        </p:txBody>
      </p:sp>
      <p:sp>
        <p:nvSpPr>
          <p:cNvPr id="67586" name="Rectangle 2"/>
          <p:cNvSpPr>
            <a:spLocks noGrp="1" noChangeArrowheads="1"/>
          </p:cNvSpPr>
          <p:nvPr>
            <p:ph type="body" idx="1"/>
          </p:nvPr>
        </p:nvSpPr>
        <p:spPr>
          <a:xfrm>
            <a:off x="2478088" y="2017713"/>
            <a:ext cx="8001000" cy="4443412"/>
          </a:xfrm>
          <a:ln/>
        </p:spPr>
        <p:txBody>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Find a line that fits the data the best, = find a line that minimizes the distance from all the data points to that line</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u="sng">
                <a:solidFill>
                  <a:srgbClr val="000000"/>
                </a:solidFill>
              </a:rPr>
              <a:t>Regression Equation</a:t>
            </a:r>
            <a:r>
              <a:rPr lang="en-GB" altLang="en-US">
                <a:solidFill>
                  <a:srgbClr val="000000"/>
                </a:solidFill>
              </a:rPr>
              <a:t>: Y(Y-hat) = bX + a</a:t>
            </a:r>
          </a:p>
          <a:p>
            <a:pPr lvl="1">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Y(hat) is the predicted value of Y given a certain X</a:t>
            </a:r>
          </a:p>
          <a:p>
            <a:pPr lvl="1">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b is the slope</a:t>
            </a:r>
          </a:p>
          <a:p>
            <a:pPr lvl="1">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a is the y-intercept</a:t>
            </a:r>
          </a:p>
        </p:txBody>
      </p:sp>
      <p:sp>
        <p:nvSpPr>
          <p:cNvPr id="67587" name="AutoShape 3"/>
          <p:cNvSpPr>
            <a:spLocks noChangeArrowheads="1"/>
          </p:cNvSpPr>
          <p:nvPr/>
        </p:nvSpPr>
        <p:spPr bwMode="auto">
          <a:xfrm>
            <a:off x="6704013" y="3424238"/>
            <a:ext cx="406178" cy="463846"/>
          </a:xfrm>
          <a:prstGeom prst="roundRect">
            <a:avLst>
              <a:gd name="adj" fmla="val 38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buClr>
                <a:srgbClr val="5B5249"/>
              </a:buClr>
              <a:buSzPct val="100000"/>
              <a:buFont typeface="Tahoma" panose="020B0604030504040204" pitchFamily="34" charset="0"/>
              <a:buNone/>
            </a:pPr>
            <a:r>
              <a:rPr lang="en-GB" altLang="en-US">
                <a:latin typeface="Tahoma" panose="020B0604030504040204" pitchFamily="34" charset="0"/>
              </a:rPr>
              <a:t>^</a:t>
            </a:r>
          </a:p>
        </p:txBody>
      </p:sp>
    </p:spTree>
    <p:extLst>
      <p:ext uri="{BB962C8B-B14F-4D97-AF65-F5344CB8AC3E}">
        <p14:creationId xmlns:p14="http://schemas.microsoft.com/office/powerpoint/2010/main" val="1733540207"/>
      </p:ext>
    </p:extLst>
  </p:cSld>
  <p:clrMapOvr>
    <a:masterClrMapping/>
  </p:clrMapOvr>
  <p:transition spd="med"/>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 name="Rectangle 1"/>
          <p:cNvSpPr>
            <a:spLocks noGrp="1" noChangeArrowheads="1"/>
          </p:cNvSpPr>
          <p:nvPr>
            <p:ph type="title"/>
          </p:nvPr>
        </p:nvSpPr>
        <p:spPr>
          <a:xfrm>
            <a:off x="2590800" y="998539"/>
            <a:ext cx="7772400" cy="712787"/>
          </a:xfrm>
          <a:ln/>
        </p:spPr>
        <p:txBody>
          <a:bodyPr>
            <a:normAutofit fontScale="90000"/>
          </a:bodyPr>
          <a:lstStyle/>
          <a:p>
            <a:pPr>
              <a:lnSpc>
                <a:spcPct val="95000"/>
              </a:lnSpc>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t>Regression Equation:</a:t>
            </a:r>
          </a:p>
        </p:txBody>
      </p:sp>
      <p:sp>
        <p:nvSpPr>
          <p:cNvPr id="68610" name="Text Box 2"/>
          <p:cNvSpPr txBox="1">
            <a:spLocks noChangeArrowheads="1"/>
          </p:cNvSpPr>
          <p:nvPr/>
        </p:nvSpPr>
        <p:spPr bwMode="auto">
          <a:xfrm>
            <a:off x="2057400" y="2678113"/>
            <a:ext cx="8382000" cy="2622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a:lnSpc>
                <a:spcPct val="95000"/>
              </a:lnSpc>
              <a:spcBef>
                <a:spcPts val="2000"/>
              </a:spcBef>
              <a:buClr>
                <a:srgbClr val="000000"/>
              </a:buClr>
              <a:buSzPct val="85000"/>
              <a:buBlip>
                <a:blip r:embed="rId3"/>
              </a:buBlip>
            </a:pPr>
            <a:r>
              <a:rPr lang="en-GB" altLang="en-US" sz="3200">
                <a:solidFill>
                  <a:srgbClr val="000000"/>
                </a:solidFill>
                <a:latin typeface="Georgia" panose="02040502050405020303" pitchFamily="18" charset="0"/>
              </a:rPr>
              <a:t>We can predict a Y score from an X by plugging a value for X into the equation and calculating Y</a:t>
            </a:r>
          </a:p>
          <a:p>
            <a:pPr lvl="1">
              <a:spcBef>
                <a:spcPts val="1750"/>
              </a:spcBef>
              <a:buClr>
                <a:srgbClr val="000000"/>
              </a:buClr>
              <a:buSzPct val="85000"/>
              <a:buBlip>
                <a:blip r:embed="rId3"/>
              </a:buBlip>
            </a:pPr>
            <a:r>
              <a:rPr lang="en-GB" altLang="en-US" sz="2800">
                <a:solidFill>
                  <a:srgbClr val="000000"/>
                </a:solidFill>
                <a:latin typeface="Georgia" panose="02040502050405020303" pitchFamily="18" charset="0"/>
                <a:ea typeface="MS Gothic" panose="020B0609070205080204" pitchFamily="49" charset="-128"/>
              </a:rPr>
              <a:t>What would we expect a person to get on quiz #4 if they got a 12.5 on quiz #3?</a:t>
            </a:r>
          </a:p>
        </p:txBody>
      </p:sp>
      <p:grpSp>
        <p:nvGrpSpPr>
          <p:cNvPr id="68611" name="Group 3"/>
          <p:cNvGrpSpPr>
            <a:grpSpLocks/>
          </p:cNvGrpSpPr>
          <p:nvPr/>
        </p:nvGrpSpPr>
        <p:grpSpPr bwMode="auto">
          <a:xfrm>
            <a:off x="3732213" y="1879601"/>
            <a:ext cx="3713162" cy="587375"/>
            <a:chOff x="1391" y="1184"/>
            <a:chExt cx="2339" cy="370"/>
          </a:xfrm>
        </p:grpSpPr>
        <p:sp>
          <p:nvSpPr>
            <p:cNvPr id="68612" name="AutoShape 4"/>
            <p:cNvSpPr>
              <a:spLocks noChangeArrowheads="1"/>
            </p:cNvSpPr>
            <p:nvPr/>
          </p:nvSpPr>
          <p:spPr bwMode="auto">
            <a:xfrm>
              <a:off x="1391" y="1184"/>
              <a:ext cx="2340" cy="371"/>
            </a:xfrm>
            <a:prstGeom prst="roundRect">
              <a:avLst>
                <a:gd name="adj" fmla="val 269"/>
              </a:avLst>
            </a:prstGeom>
            <a:solidFill>
              <a:srgbClr val="FFFF00"/>
            </a:solidFill>
            <a:ln w="9360">
              <a:solidFill>
                <a:srgbClr val="2A3D7A"/>
              </a:solidFill>
              <a:round/>
              <a:headEnd/>
              <a:tailEnd/>
            </a:ln>
          </p:spPr>
          <p:txBody>
            <a:bodyPr wrap="none" anchor="ctr"/>
            <a:lstStyle/>
            <a:p>
              <a:endParaRPr lang="en-US"/>
            </a:p>
          </p:txBody>
        </p:sp>
        <p:sp>
          <p:nvSpPr>
            <p:cNvPr id="68613" name="AutoShape 5"/>
            <p:cNvSpPr>
              <a:spLocks noChangeArrowheads="1"/>
            </p:cNvSpPr>
            <p:nvPr/>
          </p:nvSpPr>
          <p:spPr bwMode="auto">
            <a:xfrm>
              <a:off x="1391" y="1184"/>
              <a:ext cx="2340" cy="371"/>
            </a:xfrm>
            <a:prstGeom prst="roundRect">
              <a:avLst>
                <a:gd name="adj" fmla="val 26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buClr>
                  <a:srgbClr val="FF0000"/>
                </a:buClr>
                <a:buSzPct val="100000"/>
                <a:buFont typeface="Tahoma" panose="020B0604030504040204" pitchFamily="34" charset="0"/>
                <a:buNone/>
              </a:pPr>
              <a:r>
                <a:rPr lang="en-GB" altLang="en-US" sz="3200">
                  <a:solidFill>
                    <a:srgbClr val="FF0000"/>
                  </a:solidFill>
                  <a:latin typeface="Tahoma" panose="020B0604030504040204" pitchFamily="34" charset="0"/>
                </a:rPr>
                <a:t>Y = .823X + -4.239</a:t>
              </a:r>
            </a:p>
          </p:txBody>
        </p:sp>
      </p:grpSp>
      <p:grpSp>
        <p:nvGrpSpPr>
          <p:cNvPr id="68614" name="Group 6"/>
          <p:cNvGrpSpPr>
            <a:grpSpLocks/>
          </p:cNvGrpSpPr>
          <p:nvPr/>
        </p:nvGrpSpPr>
        <p:grpSpPr bwMode="auto">
          <a:xfrm>
            <a:off x="2698750" y="5589589"/>
            <a:ext cx="6140450" cy="587375"/>
            <a:chOff x="740" y="3521"/>
            <a:chExt cx="3868" cy="370"/>
          </a:xfrm>
        </p:grpSpPr>
        <p:sp>
          <p:nvSpPr>
            <p:cNvPr id="68615" name="AutoShape 7"/>
            <p:cNvSpPr>
              <a:spLocks noChangeArrowheads="1"/>
            </p:cNvSpPr>
            <p:nvPr/>
          </p:nvSpPr>
          <p:spPr bwMode="auto">
            <a:xfrm>
              <a:off x="740" y="3521"/>
              <a:ext cx="3869" cy="371"/>
            </a:xfrm>
            <a:prstGeom prst="roundRect">
              <a:avLst>
                <a:gd name="adj" fmla="val 269"/>
              </a:avLst>
            </a:prstGeom>
            <a:solidFill>
              <a:srgbClr val="FFFF00"/>
            </a:solidFill>
            <a:ln w="9360">
              <a:solidFill>
                <a:srgbClr val="2A3D7A"/>
              </a:solidFill>
              <a:round/>
              <a:headEnd/>
              <a:tailEnd/>
            </a:ln>
          </p:spPr>
          <p:txBody>
            <a:bodyPr wrap="none" anchor="ctr"/>
            <a:lstStyle/>
            <a:p>
              <a:endParaRPr lang="en-US"/>
            </a:p>
          </p:txBody>
        </p:sp>
        <p:sp>
          <p:nvSpPr>
            <p:cNvPr id="68616" name="AutoShape 8"/>
            <p:cNvSpPr>
              <a:spLocks noChangeArrowheads="1"/>
            </p:cNvSpPr>
            <p:nvPr/>
          </p:nvSpPr>
          <p:spPr bwMode="auto">
            <a:xfrm>
              <a:off x="740" y="3521"/>
              <a:ext cx="3869" cy="371"/>
            </a:xfrm>
            <a:prstGeom prst="roundRect">
              <a:avLst>
                <a:gd name="adj" fmla="val 269"/>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1pPr>
              <a:lvl2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2pPr>
              <a:lvl3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3pPr>
              <a:lvl4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4pPr>
              <a:lvl5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5pPr>
              <a:lvl6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6pPr>
              <a:lvl7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7pPr>
              <a:lvl8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8pPr>
              <a:lvl9pPr eaLnBrk="0" fontAlgn="base" hangingPunct="0">
                <a:spcBef>
                  <a:spcPct val="0"/>
                </a:spcBef>
                <a:spcAft>
                  <a:spcPct val="0"/>
                </a:spcAft>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chemeClr val="tx1"/>
                  </a:solidFill>
                  <a:latin typeface="Times New Roman" panose="02020603050405020304" pitchFamily="18" charset="0"/>
                </a:defRPr>
              </a:lvl9pPr>
            </a:lstStyle>
            <a:p>
              <a:pPr eaLnBrk="1" hangingPunct="1">
                <a:buClr>
                  <a:srgbClr val="FF0000"/>
                </a:buClr>
                <a:buSzPct val="100000"/>
                <a:buFont typeface="Tahoma" panose="020B0604030504040204" pitchFamily="34" charset="0"/>
                <a:buNone/>
              </a:pPr>
              <a:r>
                <a:rPr lang="en-GB" altLang="en-US" sz="3200">
                  <a:solidFill>
                    <a:srgbClr val="FF0000"/>
                  </a:solidFill>
                  <a:latin typeface="Tahoma" panose="020B0604030504040204" pitchFamily="34" charset="0"/>
                </a:rPr>
                <a:t>Y = .823(12.5) + -4.239 = 6.049</a:t>
              </a:r>
            </a:p>
          </p:txBody>
        </p:sp>
      </p:grpSp>
    </p:spTree>
    <p:extLst>
      <p:ext uri="{BB962C8B-B14F-4D97-AF65-F5344CB8AC3E}">
        <p14:creationId xmlns:p14="http://schemas.microsoft.com/office/powerpoint/2010/main" val="1273314406"/>
      </p:ext>
    </p:extLst>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3" name="Rectangle 1"/>
          <p:cNvSpPr>
            <a:spLocks noGrp="1" noChangeArrowheads="1"/>
          </p:cNvSpPr>
          <p:nvPr>
            <p:ph type="title"/>
          </p:nvPr>
        </p:nvSpPr>
        <p:spPr>
          <a:xfrm>
            <a:off x="1905000" y="838200"/>
            <a:ext cx="8458200" cy="762000"/>
          </a:xfrm>
          <a:ln/>
        </p:spPr>
        <p:txBody>
          <a:bodyPr vert="horz" lIns="92160" tIns="46080" rIns="92160" bIns="46080" rtlCol="0" anchor="ctr">
            <a:normAutofit/>
          </a:bodyPr>
          <a:lstStyle/>
          <a:p>
            <a:pPr>
              <a:lnSpc>
                <a:spcPct val="95000"/>
              </a:lnSpc>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t>Advantages of Correlation studies</a:t>
            </a:r>
          </a:p>
        </p:txBody>
      </p:sp>
      <p:sp>
        <p:nvSpPr>
          <p:cNvPr id="69634" name="Rectangle 2"/>
          <p:cNvSpPr>
            <a:spLocks noGrp="1" noChangeArrowheads="1"/>
          </p:cNvSpPr>
          <p:nvPr>
            <p:ph type="body" idx="1"/>
          </p:nvPr>
        </p:nvSpPr>
        <p:spPr>
          <a:xfrm>
            <a:off x="1524000" y="1905000"/>
            <a:ext cx="9144000" cy="4114800"/>
          </a:xfrm>
          <a:ln/>
        </p:spPr>
        <p:txBody>
          <a:bodyPr vert="horz" lIns="92160" tIns="46080" rIns="92160" bIns="46080" rtlCol="0">
            <a:normAutofit/>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Show the amount (strength) of relationship present</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Can be used to make predictions about the variables studied</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Can be used in many places, including natural settings, libraries, etc.</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t>Easier to collect correlational data</a:t>
            </a:r>
          </a:p>
        </p:txBody>
      </p:sp>
    </p:spTree>
    <p:extLst>
      <p:ext uri="{BB962C8B-B14F-4D97-AF65-F5344CB8AC3E}">
        <p14:creationId xmlns:p14="http://schemas.microsoft.com/office/powerpoint/2010/main" val="1633637038"/>
      </p:ext>
    </p:extLst>
  </p:cSld>
  <p:clrMapOvr>
    <a:masterClrMapping/>
  </p:clrMapOvr>
  <p:transition spd="med"/>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0657" name="Rectangle 1"/>
          <p:cNvSpPr>
            <a:spLocks noGrp="1" noChangeArrowheads="1"/>
          </p:cNvSpPr>
          <p:nvPr>
            <p:ph type="title"/>
          </p:nvPr>
        </p:nvSpPr>
        <p:spPr>
          <a:xfrm>
            <a:off x="1828800" y="315914"/>
            <a:ext cx="8534400" cy="1360487"/>
          </a:xfrm>
          <a:ln/>
        </p:spPr>
        <p:txBody>
          <a:bodyPr vert="horz" lIns="92160" tIns="46080" rIns="92160" bIns="46080" rtlCol="0" anchor="ctr">
            <a:normAutofit/>
          </a:bodyPr>
          <a:lstStyle/>
          <a:p>
            <a:pPr>
              <a:lnSpc>
                <a:spcPct val="95000"/>
              </a:lnSpc>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b="1"/>
              <a:t>Disadvantages of correlation studies</a:t>
            </a:r>
          </a:p>
        </p:txBody>
      </p:sp>
      <p:sp>
        <p:nvSpPr>
          <p:cNvPr id="70658" name="Rectangle 2"/>
          <p:cNvSpPr>
            <a:spLocks noGrp="1" noChangeArrowheads="1"/>
          </p:cNvSpPr>
          <p:nvPr>
            <p:ph type="body" idx="1"/>
          </p:nvPr>
        </p:nvSpPr>
        <p:spPr>
          <a:xfrm>
            <a:off x="1981200" y="2101850"/>
            <a:ext cx="8382000" cy="4114800"/>
          </a:xfrm>
          <a:ln/>
        </p:spPr>
        <p:txBody>
          <a:bodyPr vert="horz" lIns="92160" tIns="46080" rIns="92160" bIns="46080" rtlCol="0">
            <a:normAutofit/>
          </a:bodyPr>
          <a:lstStyle/>
          <a:p>
            <a:pPr>
              <a:lnSpc>
                <a:spcPct val="95000"/>
              </a:lnSpc>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Can’t assume that a cause-effect relationship exists</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Little or no control (experimental manipulation) of the variables is possible</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a:solidFill>
                  <a:srgbClr val="000000"/>
                </a:solidFill>
              </a:rPr>
              <a:t>Relationships may be accidental or due to a third, unmeasured factor common to the 2 variables that are measured</a:t>
            </a:r>
          </a:p>
        </p:txBody>
      </p:sp>
    </p:spTree>
    <p:extLst>
      <p:ext uri="{BB962C8B-B14F-4D97-AF65-F5344CB8AC3E}">
        <p14:creationId xmlns:p14="http://schemas.microsoft.com/office/powerpoint/2010/main" val="1727245228"/>
      </p:ext>
    </p:extLst>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Title 1"/>
          <p:cNvSpPr>
            <a:spLocks noGrp="1"/>
          </p:cNvSpPr>
          <p:nvPr>
            <p:ph type="title"/>
          </p:nvPr>
        </p:nvSpPr>
        <p:spPr>
          <a:xfrm>
            <a:off x="2152650" y="365126"/>
            <a:ext cx="7886700" cy="930275"/>
          </a:xfrm>
        </p:spPr>
        <p:txBody>
          <a:bodyPr/>
          <a:lstStyle/>
          <a:p>
            <a:pPr algn="ctr"/>
            <a:r>
              <a:rPr lang="en-IN" altLang="en-US" sz="3600" b="1">
                <a:latin typeface="Times New Roman" panose="02020603050405020304" pitchFamily="18" charset="0"/>
                <a:cs typeface="Times New Roman" panose="02020603050405020304" pitchFamily="18" charset="0"/>
              </a:rPr>
              <a:t>References</a:t>
            </a:r>
            <a:endParaRPr lang="en-US" altLang="en-US" sz="3600" b="1">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874059" y="1143000"/>
            <a:ext cx="10219765" cy="5213350"/>
          </a:xfrm>
        </p:spPr>
        <p:txBody>
          <a:bodyPr>
            <a:normAutofit fontScale="77500" lnSpcReduction="20000"/>
          </a:bodyPr>
          <a:lstStyle/>
          <a:p>
            <a:pPr marL="0" indent="0">
              <a:buNone/>
              <a:defRPr/>
            </a:pPr>
            <a:r>
              <a:rPr lang="en-IN" sz="2600" b="1" dirty="0">
                <a:latin typeface="Times New Roman" pitchFamily="18" charset="0"/>
                <a:cs typeface="Times New Roman" pitchFamily="18" charset="0"/>
              </a:rPr>
              <a:t>Books:</a:t>
            </a:r>
          </a:p>
          <a:p>
            <a:pPr algn="just">
              <a:defRPr/>
            </a:pPr>
            <a:r>
              <a:rPr lang="en-IN" dirty="0">
                <a:latin typeface="Times New Roman" panose="02020603050405020304" pitchFamily="18" charset="0"/>
                <a:cs typeface="Times New Roman" panose="02020603050405020304" pitchFamily="18" charset="0"/>
              </a:rPr>
              <a:t>Hastie, Trevor, et al., The elements of statistical learning. Vol. 2. No. 1. New  York: </a:t>
            </a:r>
            <a:r>
              <a:rPr lang="en-US" dirty="0">
                <a:latin typeface="Times New Roman" panose="02020603050405020304" pitchFamily="18" charset="0"/>
                <a:cs typeface="Times New Roman" panose="02020603050405020304" pitchFamily="18" charset="0"/>
              </a:rPr>
              <a:t>Publisher: Springer</a:t>
            </a:r>
            <a:r>
              <a:rPr lang="en-IN"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Edition: Second Edition (2009), ISBN: 978-0387848570</a:t>
            </a:r>
          </a:p>
          <a:p>
            <a:pPr algn="just">
              <a:defRPr/>
            </a:pPr>
            <a:r>
              <a:rPr lang="en-US" dirty="0">
                <a:latin typeface="Times New Roman" panose="02020603050405020304" pitchFamily="18" charset="0"/>
                <a:cs typeface="Times New Roman" panose="02020603050405020304" pitchFamily="18" charset="0"/>
              </a:rPr>
              <a:t>Practical Statistics for Data Scientists: 50 Essential Concepts, Authors: Peter Bruce, </a:t>
            </a:r>
            <a:r>
              <a:rPr lang="en-IN" dirty="0">
                <a:latin typeface="Times New Roman" panose="02020603050405020304" pitchFamily="18" charset="0"/>
                <a:cs typeface="Times New Roman" panose="02020603050405020304" pitchFamily="18" charset="0"/>
              </a:rPr>
              <a:t>et al</a:t>
            </a:r>
            <a:r>
              <a:rPr lang="en-US" dirty="0">
                <a:latin typeface="Times New Roman" panose="02020603050405020304" pitchFamily="18" charset="0"/>
                <a:cs typeface="Times New Roman" panose="02020603050405020304" pitchFamily="18" charset="0"/>
              </a:rPr>
              <a:t>, Publisher: O'Reilly Media, Edition: Second Edition (2020), ISBN: 978-1492072942</a:t>
            </a:r>
          </a:p>
          <a:p>
            <a:pPr marL="0" indent="0">
              <a:buNone/>
              <a:defRPr/>
            </a:pPr>
            <a:endParaRPr lang="en-IN" sz="2600" b="1" dirty="0">
              <a:latin typeface="Times New Roman" pitchFamily="18" charset="0"/>
              <a:cs typeface="Times New Roman" pitchFamily="18" charset="0"/>
            </a:endParaRPr>
          </a:p>
          <a:p>
            <a:pPr marL="0" indent="0">
              <a:buNone/>
              <a:defRPr/>
            </a:pPr>
            <a:r>
              <a:rPr lang="en-IN" sz="2600" b="1" dirty="0">
                <a:latin typeface="Times New Roman" pitchFamily="18" charset="0"/>
                <a:cs typeface="Times New Roman" pitchFamily="18" charset="0"/>
              </a:rPr>
              <a:t>Research Papers:</a:t>
            </a:r>
          </a:p>
          <a:p>
            <a:pPr algn="just">
              <a:defRPr/>
            </a:pPr>
            <a:r>
              <a:rPr lang="en-US" sz="1900" dirty="0">
                <a:latin typeface="Times New Roman" panose="02020603050405020304" pitchFamily="18" charset="0"/>
                <a:cs typeface="Times New Roman" panose="02020603050405020304" pitchFamily="18" charset="0"/>
              </a:rPr>
              <a:t>Carmichael, Iain, and J. S. Marron. "Data science vs. statistics: two cultures?." </a:t>
            </a:r>
            <a:r>
              <a:rPr lang="en-US" sz="1900" i="1" dirty="0">
                <a:latin typeface="Times New Roman" panose="02020603050405020304" pitchFamily="18" charset="0"/>
                <a:cs typeface="Times New Roman" panose="02020603050405020304" pitchFamily="18" charset="0"/>
              </a:rPr>
              <a:t>Japanese Journal of Statistics and Data Science</a:t>
            </a:r>
            <a:r>
              <a:rPr lang="en-US" sz="1900" dirty="0">
                <a:latin typeface="Times New Roman" panose="02020603050405020304" pitchFamily="18" charset="0"/>
                <a:cs typeface="Times New Roman" panose="02020603050405020304" pitchFamily="18" charset="0"/>
              </a:rPr>
              <a:t> 1.1 (2018): 117-138.</a:t>
            </a:r>
          </a:p>
          <a:p>
            <a:pPr algn="just">
              <a:defRPr/>
            </a:pPr>
            <a:r>
              <a:rPr lang="en-US" sz="1900" dirty="0">
                <a:latin typeface="Times New Roman" panose="02020603050405020304" pitchFamily="18" charset="0"/>
                <a:cs typeface="Times New Roman" panose="02020603050405020304" pitchFamily="18" charset="0"/>
              </a:rPr>
              <a:t>Hardin, Johanna, et al. "Data science in statistics curricula: Preparing students to “think with data”." </a:t>
            </a:r>
            <a:r>
              <a:rPr lang="en-US" sz="1900" i="1" dirty="0">
                <a:latin typeface="Times New Roman" panose="02020603050405020304" pitchFamily="18" charset="0"/>
                <a:cs typeface="Times New Roman" panose="02020603050405020304" pitchFamily="18" charset="0"/>
              </a:rPr>
              <a:t>The American Statistician</a:t>
            </a:r>
            <a:r>
              <a:rPr lang="en-US" sz="1900" dirty="0">
                <a:latin typeface="Times New Roman" panose="02020603050405020304" pitchFamily="18" charset="0"/>
                <a:cs typeface="Times New Roman" panose="02020603050405020304" pitchFamily="18" charset="0"/>
              </a:rPr>
              <a:t> 69.4 (2015): 343-353.</a:t>
            </a:r>
          </a:p>
          <a:p>
            <a:pPr marL="342900" lvl="1" indent="0">
              <a:buNone/>
              <a:defRPr/>
            </a:pPr>
            <a:endParaRPr lang="en-US" sz="2600" dirty="0">
              <a:latin typeface="Times New Roman" pitchFamily="18" charset="0"/>
              <a:cs typeface="Times New Roman" pitchFamily="18" charset="0"/>
            </a:endParaRPr>
          </a:p>
          <a:p>
            <a:pPr marL="0" indent="0">
              <a:buNone/>
              <a:defRPr/>
            </a:pPr>
            <a:r>
              <a:rPr lang="en-IN" sz="2600" b="1" dirty="0">
                <a:latin typeface="Times New Roman" pitchFamily="18" charset="0"/>
                <a:cs typeface="Times New Roman" pitchFamily="18" charset="0"/>
              </a:rPr>
              <a:t>Websites:</a:t>
            </a:r>
            <a:endParaRPr lang="en-US" sz="2600" b="1" dirty="0">
              <a:latin typeface="Times New Roman" pitchFamily="18" charset="0"/>
              <a:cs typeface="Times New Roman" pitchFamily="18" charset="0"/>
            </a:endParaRPr>
          </a:p>
          <a:p>
            <a:pPr>
              <a:defRPr/>
            </a:pPr>
            <a:r>
              <a:rPr lang="en-US" sz="2400" dirty="0">
                <a:latin typeface="Times New Roman" pitchFamily="18" charset="0"/>
                <a:cs typeface="Times New Roman" pitchFamily="18" charset="0"/>
                <a:hlinkClick r:id="rId2"/>
              </a:rPr>
              <a:t>https://365datascience.com/resources-center/course-notes/statistics/</a:t>
            </a:r>
            <a:endParaRPr lang="en-US" sz="2400" dirty="0">
              <a:latin typeface="Times New Roman" pitchFamily="18" charset="0"/>
              <a:cs typeface="Times New Roman" pitchFamily="18" charset="0"/>
            </a:endParaRPr>
          </a:p>
          <a:p>
            <a:pPr>
              <a:defRPr/>
            </a:pPr>
            <a:r>
              <a:rPr lang="en-US" sz="2400" dirty="0">
                <a:latin typeface="Times New Roman" pitchFamily="18" charset="0"/>
                <a:cs typeface="Times New Roman" pitchFamily="18" charset="0"/>
                <a:hlinkClick r:id="rId3"/>
              </a:rPr>
              <a:t>https://www.geeksforgeeks.org/7-basic-statistics-concepts-for-data-science/</a:t>
            </a:r>
            <a:endParaRPr lang="en-US" sz="2400" dirty="0">
              <a:latin typeface="Times New Roman" pitchFamily="18" charset="0"/>
              <a:cs typeface="Times New Roman" pitchFamily="18" charset="0"/>
            </a:endParaRPr>
          </a:p>
          <a:p>
            <a:pPr lvl="1">
              <a:defRPr/>
            </a:pPr>
            <a:endParaRPr lang="en-US" sz="2100" dirty="0">
              <a:latin typeface="Times New Roman" pitchFamily="18" charset="0"/>
              <a:cs typeface="Times New Roman" pitchFamily="18" charset="0"/>
            </a:endParaRPr>
          </a:p>
          <a:p>
            <a:pPr marL="0" indent="0">
              <a:buNone/>
              <a:defRPr/>
            </a:pPr>
            <a:r>
              <a:rPr lang="en-IN" sz="2600" b="1" dirty="0">
                <a:latin typeface="Times New Roman" pitchFamily="18" charset="0"/>
                <a:cs typeface="Times New Roman" pitchFamily="18" charset="0"/>
              </a:rPr>
              <a:t>Videos:</a:t>
            </a:r>
          </a:p>
          <a:p>
            <a:pPr marL="210741" lvl="1">
              <a:defRPr/>
            </a:pPr>
            <a:r>
              <a:rPr lang="en-IN" dirty="0">
                <a:latin typeface="Times New Roman" pitchFamily="18" charset="0"/>
                <a:cs typeface="Times New Roman" pitchFamily="18" charset="0"/>
              </a:rPr>
              <a:t>https://www.youtube.com/playlist?list=PLZ2ps__7DhBYrMs3zybOqr1DzMFCX49xG</a:t>
            </a: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9EE1EE34-0EF0-47F4-83FB-27489DAC208F}" type="slidenum">
              <a:rPr lang="en-US">
                <a:solidFill>
                  <a:schemeClr val="tx1">
                    <a:tint val="75000"/>
                  </a:schemeClr>
                </a:solidFill>
                <a:latin typeface="Times New Roman" pitchFamily="18" charset="0"/>
                <a:cs typeface="Times New Roman" pitchFamily="18" charset="0"/>
              </a:rPr>
              <a:pPr>
                <a:defRPr/>
              </a:pPr>
              <a:t>77</a:t>
            </a:fld>
            <a:endParaRPr lang="en-US">
              <a:solidFill>
                <a:schemeClr val="tx1">
                  <a:tint val="75000"/>
                </a:schemeClr>
              </a:solidFill>
              <a:latin typeface="Times New Roman" pitchFamily="18" charset="0"/>
              <a:cs typeface="Times New Roman" pitchFamily="18" charset="0"/>
            </a:endParaRPr>
          </a:p>
        </p:txBody>
      </p:sp>
    </p:spTree>
    <p:extLst>
      <p:ext uri="{BB962C8B-B14F-4D97-AF65-F5344CB8AC3E}">
        <p14:creationId xmlns:p14="http://schemas.microsoft.com/office/powerpoint/2010/main" val="126990694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6">
            <a:extLst>
              <a:ext uri="{FF2B5EF4-FFF2-40B4-BE49-F238E27FC236}"/>
            </a:extLst>
          </p:cNvPr>
          <p:cNvSpPr/>
          <p:nvPr/>
        </p:nvSpPr>
        <p:spPr>
          <a:xfrm>
            <a:off x="1524000" y="857251"/>
            <a:ext cx="9144000" cy="3514725"/>
          </a:xfrm>
          <a:prstGeom prst="rect">
            <a:avLst/>
          </a:prstGeom>
          <a:solidFill>
            <a:schemeClr val="accent6">
              <a:lumMod val="50000"/>
              <a:alpha val="60000"/>
            </a:schemeClr>
          </a:solidFill>
          <a:ln w="12700" cap="flat" cmpd="sng" algn="ctr">
            <a:noFill/>
            <a:prstDash val="solid"/>
            <a:miter lim="800000"/>
          </a:ln>
          <a:effectLst/>
        </p:spPr>
        <p:txBody>
          <a:bodyPr anchor="ctr"/>
          <a:lstStyle/>
          <a:p>
            <a:pPr algn="ctr" defTabSz="685800">
              <a:defRPr/>
            </a:pPr>
            <a:r>
              <a:rPr lang="en-US" sz="1350" dirty="0">
                <a:solidFill>
                  <a:prstClr val="white"/>
                </a:solidFill>
                <a:latin typeface="Calibri Light"/>
              </a:rPr>
              <a:t> </a:t>
            </a:r>
          </a:p>
        </p:txBody>
      </p:sp>
      <p:cxnSp>
        <p:nvCxnSpPr>
          <p:cNvPr id="18" name="Straight Connector 17">
            <a:extLst>
              <a:ext uri="{FF2B5EF4-FFF2-40B4-BE49-F238E27FC236}"/>
            </a:extLst>
          </p:cNvPr>
          <p:cNvCxnSpPr>
            <a:cxnSpLocks/>
          </p:cNvCxnSpPr>
          <p:nvPr/>
        </p:nvCxnSpPr>
        <p:spPr>
          <a:xfrm>
            <a:off x="8534400" y="857250"/>
            <a:ext cx="1371600" cy="13716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extLst>
          </p:cNvPr>
          <p:cNvCxnSpPr>
            <a:cxnSpLocks/>
          </p:cNvCxnSpPr>
          <p:nvPr/>
        </p:nvCxnSpPr>
        <p:spPr>
          <a:xfrm>
            <a:off x="9150351" y="857251"/>
            <a:ext cx="498475" cy="498475"/>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extLst>
          </p:cNvPr>
          <p:cNvCxnSpPr>
            <a:cxnSpLocks/>
          </p:cNvCxnSpPr>
          <p:nvPr/>
        </p:nvCxnSpPr>
        <p:spPr>
          <a:xfrm>
            <a:off x="2074863" y="5578475"/>
            <a:ext cx="417512" cy="41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extLst>
          </p:cNvPr>
          <p:cNvCxnSpPr>
            <a:cxnSpLocks/>
          </p:cNvCxnSpPr>
          <p:nvPr/>
        </p:nvCxnSpPr>
        <p:spPr>
          <a:xfrm>
            <a:off x="1817688" y="4703764"/>
            <a:ext cx="1295400" cy="1296987"/>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8855" name="Title 1"/>
          <p:cNvSpPr txBox="1">
            <a:spLocks/>
          </p:cNvSpPr>
          <p:nvPr/>
        </p:nvSpPr>
        <p:spPr bwMode="auto">
          <a:xfrm>
            <a:off x="2638426" y="2544764"/>
            <a:ext cx="8043863"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defTabSz="685800">
              <a:defRPr>
                <a:solidFill>
                  <a:schemeClr val="tx1"/>
                </a:solidFill>
                <a:latin typeface="Arial" panose="020B0604020202020204" pitchFamily="34" charset="0"/>
              </a:defRPr>
            </a:lvl1pPr>
            <a:lvl2pPr marL="742950" indent="-285750" defTabSz="685800">
              <a:defRPr>
                <a:solidFill>
                  <a:schemeClr val="tx1"/>
                </a:solidFill>
                <a:latin typeface="Arial" panose="020B0604020202020204" pitchFamily="34" charset="0"/>
              </a:defRPr>
            </a:lvl2pPr>
            <a:lvl3pPr marL="1143000" indent="-228600" defTabSz="685800">
              <a:defRPr>
                <a:solidFill>
                  <a:schemeClr val="tx1"/>
                </a:solidFill>
                <a:latin typeface="Arial" panose="020B0604020202020204" pitchFamily="34" charset="0"/>
              </a:defRPr>
            </a:lvl3pPr>
            <a:lvl4pPr marL="1600200" indent="-228600" defTabSz="685800">
              <a:defRPr>
                <a:solidFill>
                  <a:schemeClr val="tx1"/>
                </a:solidFill>
                <a:latin typeface="Arial" panose="020B0604020202020204" pitchFamily="34" charset="0"/>
              </a:defRPr>
            </a:lvl4pPr>
            <a:lvl5pPr marL="2057400" indent="-228600" defTabSz="685800">
              <a:defRPr>
                <a:solidFill>
                  <a:schemeClr val="tx1"/>
                </a:solidFill>
                <a:latin typeface="Arial" panose="020B0604020202020204" pitchFamily="34" charset="0"/>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defRPr>
            </a:lvl9pPr>
          </a:lstStyle>
          <a:p>
            <a:pPr algn="ctr" eaLnBrk="1" hangingPunct="1"/>
            <a:r>
              <a:rPr lang="en-US" altLang="en-US" sz="6000">
                <a:solidFill>
                  <a:srgbClr val="FFFFFF"/>
                </a:solidFill>
                <a:latin typeface="Casper"/>
                <a:cs typeface="Segoe UI" panose="020B0502040204020203" pitchFamily="34" charset="0"/>
              </a:rPr>
              <a:t>THANK YOU</a:t>
            </a:r>
          </a:p>
        </p:txBody>
      </p:sp>
      <p:sp>
        <p:nvSpPr>
          <p:cNvPr id="22" name="Diamond 6">
            <a:extLst>
              <a:ext uri="{FF2B5EF4-FFF2-40B4-BE49-F238E27FC236}"/>
            </a:extLst>
          </p:cNvPr>
          <p:cNvSpPr/>
          <p:nvPr/>
        </p:nvSpPr>
        <p:spPr>
          <a:xfrm>
            <a:off x="3505200" y="1768475"/>
            <a:ext cx="1822450" cy="241935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chemeClr val="bg1"/>
            </a:solidFill>
            <a:prstDash val="solid"/>
            <a:miter lim="800000"/>
          </a:ln>
          <a:effectLst/>
        </p:spPr>
        <p:txBody>
          <a:bodyPr anchor="ctr"/>
          <a:lstStyle/>
          <a:p>
            <a:pPr algn="ctr" defTabSz="685800">
              <a:defRPr/>
            </a:pPr>
            <a:endParaRPr lang="en-US" sz="1350">
              <a:solidFill>
                <a:prstClr val="white"/>
              </a:solidFill>
              <a:latin typeface="Calibri Light"/>
            </a:endParaRPr>
          </a:p>
        </p:txBody>
      </p:sp>
      <p:sp>
        <p:nvSpPr>
          <p:cNvPr id="23" name="Diamond 6">
            <a:extLst>
              <a:ext uri="{FF2B5EF4-FFF2-40B4-BE49-F238E27FC236}"/>
            </a:extLst>
          </p:cNvPr>
          <p:cNvSpPr/>
          <p:nvPr/>
        </p:nvSpPr>
        <p:spPr>
          <a:xfrm>
            <a:off x="3697289" y="1768475"/>
            <a:ext cx="1824037" cy="2419350"/>
          </a:xfrm>
          <a:custGeom>
            <a:avLst/>
            <a:gdLst>
              <a:gd name="connsiteX0" fmla="*/ 0 w 3225800"/>
              <a:gd name="connsiteY0" fmla="*/ 1612900 h 3225800"/>
              <a:gd name="connsiteX1" fmla="*/ 1612900 w 3225800"/>
              <a:gd name="connsiteY1" fmla="*/ 0 h 3225800"/>
              <a:gd name="connsiteX2" fmla="*/ 3225800 w 3225800"/>
              <a:gd name="connsiteY2" fmla="*/ 1612900 h 3225800"/>
              <a:gd name="connsiteX3" fmla="*/ 1612900 w 3225800"/>
              <a:gd name="connsiteY3" fmla="*/ 3225800 h 3225800"/>
              <a:gd name="connsiteX4" fmla="*/ 0 w 3225800"/>
              <a:gd name="connsiteY4"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1612900 w 3225800"/>
              <a:gd name="connsiteY4" fmla="*/ 3225800 h 3225800"/>
              <a:gd name="connsiteX5" fmla="*/ 0 w 3225800"/>
              <a:gd name="connsiteY5" fmla="*/ 1612900 h 3225800"/>
              <a:gd name="connsiteX0" fmla="*/ 0 w 3225800"/>
              <a:gd name="connsiteY0" fmla="*/ 1612900 h 3225800"/>
              <a:gd name="connsiteX1" fmla="*/ 1612900 w 3225800"/>
              <a:gd name="connsiteY1" fmla="*/ 0 h 3225800"/>
              <a:gd name="connsiteX2" fmla="*/ 2430463 w 3225800"/>
              <a:gd name="connsiteY2" fmla="*/ 817563 h 3225800"/>
              <a:gd name="connsiteX3" fmla="*/ 3225800 w 3225800"/>
              <a:gd name="connsiteY3" fmla="*/ 1612900 h 3225800"/>
              <a:gd name="connsiteX4" fmla="*/ 2430463 w 3225800"/>
              <a:gd name="connsiteY4" fmla="*/ 2413000 h 3225800"/>
              <a:gd name="connsiteX5" fmla="*/ 1612900 w 3225800"/>
              <a:gd name="connsiteY5" fmla="*/ 3225800 h 3225800"/>
              <a:gd name="connsiteX6" fmla="*/ 0 w 3225800"/>
              <a:gd name="connsiteY6" fmla="*/ 1612900 h 3225800"/>
              <a:gd name="connsiteX0" fmla="*/ 3225800 w 3317240"/>
              <a:gd name="connsiteY0" fmla="*/ 1612900 h 3225800"/>
              <a:gd name="connsiteX1" fmla="*/ 2430463 w 3317240"/>
              <a:gd name="connsiteY1" fmla="*/ 2413000 h 3225800"/>
              <a:gd name="connsiteX2" fmla="*/ 1612900 w 3317240"/>
              <a:gd name="connsiteY2" fmla="*/ 3225800 h 3225800"/>
              <a:gd name="connsiteX3" fmla="*/ 0 w 3317240"/>
              <a:gd name="connsiteY3" fmla="*/ 1612900 h 3225800"/>
              <a:gd name="connsiteX4" fmla="*/ 1612900 w 3317240"/>
              <a:gd name="connsiteY4" fmla="*/ 0 h 3225800"/>
              <a:gd name="connsiteX5" fmla="*/ 2430463 w 3317240"/>
              <a:gd name="connsiteY5" fmla="*/ 817563 h 3225800"/>
              <a:gd name="connsiteX6" fmla="*/ 3317240 w 3317240"/>
              <a:gd name="connsiteY6" fmla="*/ 1704340 h 3225800"/>
              <a:gd name="connsiteX0" fmla="*/ 2430463 w 3317240"/>
              <a:gd name="connsiteY0" fmla="*/ 2413000 h 3225800"/>
              <a:gd name="connsiteX1" fmla="*/ 1612900 w 3317240"/>
              <a:gd name="connsiteY1" fmla="*/ 3225800 h 3225800"/>
              <a:gd name="connsiteX2" fmla="*/ 0 w 3317240"/>
              <a:gd name="connsiteY2" fmla="*/ 1612900 h 3225800"/>
              <a:gd name="connsiteX3" fmla="*/ 1612900 w 3317240"/>
              <a:gd name="connsiteY3" fmla="*/ 0 h 3225800"/>
              <a:gd name="connsiteX4" fmla="*/ 2430463 w 3317240"/>
              <a:gd name="connsiteY4" fmla="*/ 817563 h 3225800"/>
              <a:gd name="connsiteX5" fmla="*/ 3317240 w 3317240"/>
              <a:gd name="connsiteY5" fmla="*/ 1704340 h 3225800"/>
              <a:gd name="connsiteX0" fmla="*/ 2430463 w 2430463"/>
              <a:gd name="connsiteY0" fmla="*/ 2413000 h 3225800"/>
              <a:gd name="connsiteX1" fmla="*/ 1612900 w 2430463"/>
              <a:gd name="connsiteY1" fmla="*/ 3225800 h 3225800"/>
              <a:gd name="connsiteX2" fmla="*/ 0 w 2430463"/>
              <a:gd name="connsiteY2" fmla="*/ 1612900 h 3225800"/>
              <a:gd name="connsiteX3" fmla="*/ 1612900 w 2430463"/>
              <a:gd name="connsiteY3" fmla="*/ 0 h 3225800"/>
              <a:gd name="connsiteX4" fmla="*/ 2430463 w 2430463"/>
              <a:gd name="connsiteY4" fmla="*/ 817563 h 32258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30463" h="3225800">
                <a:moveTo>
                  <a:pt x="2430463" y="2413000"/>
                </a:moveTo>
                <a:lnTo>
                  <a:pt x="1612900" y="3225800"/>
                </a:lnTo>
                <a:lnTo>
                  <a:pt x="0" y="1612900"/>
                </a:lnTo>
                <a:lnTo>
                  <a:pt x="1612900" y="0"/>
                </a:lnTo>
                <a:lnTo>
                  <a:pt x="2430463" y="817563"/>
                </a:lnTo>
              </a:path>
            </a:pathLst>
          </a:custGeom>
          <a:noFill/>
          <a:ln w="38100" cap="flat" cmpd="sng" algn="ctr">
            <a:solidFill>
              <a:sysClr val="window" lastClr="FFFFFF"/>
            </a:solidFill>
            <a:prstDash val="solid"/>
            <a:miter lim="800000"/>
          </a:ln>
          <a:effectLst/>
        </p:spPr>
        <p:txBody>
          <a:bodyPr anchor="ctr"/>
          <a:lstStyle/>
          <a:p>
            <a:pPr algn="ctr" defTabSz="685800">
              <a:defRPr/>
            </a:pPr>
            <a:endParaRPr lang="en-US" sz="1350">
              <a:solidFill>
                <a:prstClr val="white"/>
              </a:solidFill>
              <a:latin typeface="Calibri Light"/>
            </a:endParaRPr>
          </a:p>
        </p:txBody>
      </p:sp>
      <p:grpSp>
        <p:nvGrpSpPr>
          <p:cNvPr id="78858" name="Group 28"/>
          <p:cNvGrpSpPr>
            <a:grpSpLocks/>
          </p:cNvGrpSpPr>
          <p:nvPr/>
        </p:nvGrpSpPr>
        <p:grpSpPr bwMode="auto">
          <a:xfrm>
            <a:off x="1701801" y="971551"/>
            <a:ext cx="307975" cy="1209675"/>
            <a:chOff x="83821" y="0"/>
            <a:chExt cx="219636" cy="903079"/>
          </a:xfrm>
        </p:grpSpPr>
        <p:sp>
          <p:nvSpPr>
            <p:cNvPr id="30" name="Rectangle 29"/>
            <p:cNvSpPr/>
            <p:nvPr/>
          </p:nvSpPr>
          <p:spPr>
            <a:xfrm>
              <a:off x="83821" y="0"/>
              <a:ext cx="219636" cy="21095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1" name="Rectangle 30"/>
            <p:cNvSpPr/>
            <p:nvPr/>
          </p:nvSpPr>
          <p:spPr>
            <a:xfrm>
              <a:off x="83821" y="408875"/>
              <a:ext cx="219636" cy="494204"/>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sp>
          <p:nvSpPr>
            <p:cNvPr id="32" name="Rectangle 31"/>
            <p:cNvSpPr/>
            <p:nvPr/>
          </p:nvSpPr>
          <p:spPr>
            <a:xfrm>
              <a:off x="83821" y="210955"/>
              <a:ext cx="217372" cy="2204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en-US"/>
            </a:p>
          </p:txBody>
        </p:sp>
        <p:graphicFrame>
          <p:nvGraphicFramePr>
            <p:cNvPr id="78863" name="Object 32"/>
            <p:cNvGraphicFramePr>
              <a:graphicFrameLocks noChangeAspect="1"/>
            </p:cNvGraphicFramePr>
            <p:nvPr/>
          </p:nvGraphicFramePr>
          <p:xfrm>
            <a:off x="100420" y="236973"/>
            <a:ext cx="183878" cy="183422"/>
          </p:xfrm>
          <a:graphic>
            <a:graphicData uri="http://schemas.openxmlformats.org/presentationml/2006/ole">
              <mc:AlternateContent xmlns:mc="http://schemas.openxmlformats.org/markup-compatibility/2006">
                <mc:Choice xmlns:v="urn:schemas-microsoft-com:vml" Requires="v">
                  <p:oleObj spid="_x0000_s14347" name="CorelDRAW" r:id="rId3" imgW="2169000" imgH="2169360" progId="">
                    <p:embed/>
                  </p:oleObj>
                </mc:Choice>
                <mc:Fallback>
                  <p:oleObj name="CorelDRAW" r:id="rId3" imgW="2169000" imgH="2169360" progId="">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20" y="236973"/>
                          <a:ext cx="183878" cy="1834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78859" name="Rectangle 1"/>
          <p:cNvSpPr>
            <a:spLocks noChangeArrowheads="1"/>
          </p:cNvSpPr>
          <p:nvPr/>
        </p:nvSpPr>
        <p:spPr bwMode="auto">
          <a:xfrm>
            <a:off x="4610100" y="4903789"/>
            <a:ext cx="3573414"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en-US">
                <a:latin typeface="Casper"/>
                <a:cs typeface="Segoe UI" panose="020B0502040204020203" pitchFamily="34" charset="0"/>
              </a:rPr>
              <a:t>For queries</a:t>
            </a:r>
          </a:p>
          <a:p>
            <a:pPr eaLnBrk="1" hangingPunct="1"/>
            <a:r>
              <a:rPr lang="en-US" altLang="en-US">
                <a:latin typeface="Casper"/>
                <a:cs typeface="Segoe UI" panose="020B0502040204020203" pitchFamily="34" charset="0"/>
              </a:rPr>
              <a:t>Email: madan.e13485@cumail.in</a:t>
            </a:r>
            <a:endParaRPr lang="en-US" altLang="en-US"/>
          </a:p>
        </p:txBody>
      </p:sp>
    </p:spTree>
    <p:extLst>
      <p:ext uri="{BB962C8B-B14F-4D97-AF65-F5344CB8AC3E}">
        <p14:creationId xmlns:p14="http://schemas.microsoft.com/office/powerpoint/2010/main" val="133725979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2"/>
          <p:cNvSpPr>
            <a:spLocks noGrp="1" noChangeArrowheads="1"/>
          </p:cNvSpPr>
          <p:nvPr>
            <p:ph type="title"/>
          </p:nvPr>
        </p:nvSpPr>
        <p:spPr>
          <a:xfrm>
            <a:off x="2590801" y="533400"/>
            <a:ext cx="7770813" cy="838200"/>
          </a:xfrm>
        </p:spPr>
        <p:txBody>
          <a:bodyPr/>
          <a:lstStyle/>
          <a:p>
            <a:r>
              <a:rPr lang="en-GB" altLang="en-US" sz="4800" b="1"/>
              <a:t>              Correlation</a:t>
            </a:r>
            <a:endParaRPr lang="en-US" altLang="en-US" sz="4800" b="1"/>
          </a:p>
        </p:txBody>
      </p:sp>
      <p:sp>
        <p:nvSpPr>
          <p:cNvPr id="176131" name="Rectangle 3"/>
          <p:cNvSpPr>
            <a:spLocks noGrp="1" noChangeArrowheads="1"/>
          </p:cNvSpPr>
          <p:nvPr>
            <p:ph type="body" idx="1"/>
          </p:nvPr>
        </p:nvSpPr>
        <p:spPr>
          <a:xfrm>
            <a:off x="1524000" y="1447800"/>
            <a:ext cx="9372600" cy="5410200"/>
          </a:xfrm>
        </p:spPr>
        <p:txBody>
          <a:bodyPr/>
          <a:lstStyle/>
          <a:p>
            <a:r>
              <a:rPr lang="en-GB" altLang="en-US" sz="3600" b="1"/>
              <a:t>Correlation</a:t>
            </a:r>
            <a:r>
              <a:rPr lang="en-GB" altLang="en-US" sz="2400" b="1"/>
              <a:t>: </a:t>
            </a:r>
            <a:r>
              <a:rPr lang="en-GB" altLang="en-US"/>
              <a:t>The degree of relationship between the variables under consideration is measure through the correlation analysis.</a:t>
            </a:r>
            <a:r>
              <a:rPr lang="en-GB" altLang="en-US" b="1"/>
              <a:t> </a:t>
            </a:r>
          </a:p>
          <a:p>
            <a:r>
              <a:rPr lang="en-GB" altLang="en-US"/>
              <a:t>The measure of correlation called the correlation coefficient .</a:t>
            </a:r>
          </a:p>
          <a:p>
            <a:r>
              <a:rPr lang="en-GB" altLang="en-US"/>
              <a:t>The degree of relationship is expressed by coefficient which range from correlation </a:t>
            </a:r>
            <a:r>
              <a:rPr lang="en-GB" altLang="en-US" b="1"/>
              <a:t>( -1  ≤  r  ≥  +1)</a:t>
            </a:r>
          </a:p>
          <a:p>
            <a:r>
              <a:rPr lang="en-GB" altLang="en-US"/>
              <a:t>The direction of change is indicated by a sign.</a:t>
            </a:r>
          </a:p>
          <a:p>
            <a:r>
              <a:rPr lang="en-GB" altLang="en-US"/>
              <a:t>The correlation analysis enable us to have an idea about the degree &amp; direction of the relationship between the two variables under study. </a:t>
            </a:r>
            <a:endParaRPr lang="en-US" altLang="en-US"/>
          </a:p>
        </p:txBody>
      </p:sp>
    </p:spTree>
    <p:extLst>
      <p:ext uri="{BB962C8B-B14F-4D97-AF65-F5344CB8AC3E}">
        <p14:creationId xmlns:p14="http://schemas.microsoft.com/office/powerpoint/2010/main" val="315231979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1"/>
          <p:cNvSpPr>
            <a:spLocks noGrp="1" noChangeArrowheads="1"/>
          </p:cNvSpPr>
          <p:nvPr>
            <p:ph type="title"/>
          </p:nvPr>
        </p:nvSpPr>
        <p:spPr>
          <a:xfrm>
            <a:off x="1981200" y="762000"/>
            <a:ext cx="8229600" cy="838200"/>
          </a:xfrm>
          <a:ln/>
        </p:spPr>
        <p:txBody>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800" b="1"/>
              <a:t>   Correlation</a:t>
            </a:r>
          </a:p>
        </p:txBody>
      </p:sp>
      <p:sp>
        <p:nvSpPr>
          <p:cNvPr id="6146" name="Rectangle 2"/>
          <p:cNvSpPr>
            <a:spLocks noGrp="1" noChangeArrowheads="1"/>
          </p:cNvSpPr>
          <p:nvPr>
            <p:ph type="body" idx="1"/>
          </p:nvPr>
        </p:nvSpPr>
        <p:spPr>
          <a:xfrm>
            <a:off x="1524000" y="1752600"/>
            <a:ext cx="8991600" cy="4876800"/>
          </a:xfrm>
          <a:ln/>
        </p:spPr>
        <p:txBody>
          <a:bodyPr/>
          <a:lstStyle/>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a:solidFill>
                  <a:srgbClr val="000000"/>
                </a:solidFill>
              </a:rPr>
              <a:t>Correlation is a statistical tool that helps to measure and analyze the degree of relationship between two variables. </a:t>
            </a:r>
          </a:p>
          <a:p>
            <a:pPr>
              <a:tabLst>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4000">
                <a:solidFill>
                  <a:srgbClr val="000000"/>
                </a:solidFill>
              </a:rPr>
              <a:t>Correlation analysis deals with the association between two or more variables</a:t>
            </a:r>
            <a:r>
              <a:rPr lang="en-GB" altLang="en-US" sz="4000"/>
              <a:t>.</a:t>
            </a:r>
          </a:p>
        </p:txBody>
      </p:sp>
    </p:spTree>
    <p:extLst>
      <p:ext uri="{BB962C8B-B14F-4D97-AF65-F5344CB8AC3E}">
        <p14:creationId xmlns:p14="http://schemas.microsoft.com/office/powerpoint/2010/main" val="1609604314"/>
      </p:ext>
    </p:extLst>
  </p:cSld>
  <p:clrMapOvr>
    <a:masterClrMapping/>
  </p:clrMapOvr>
  <p:transition spd="med"/>
  <p:timing>
    <p:tnLst>
      <p:par>
        <p:cTn id="1" dur="indefinite" restart="never" nodeType="tmRoot"/>
      </p:par>
    </p:tnLst>
  </p:timing>
</p:sld>
</file>

<file path=ppt/theme/theme1.xml><?xml version="1.0" encoding="utf-8"?>
<a:theme xmlns:a="http://schemas.openxmlformats.org/drawingml/2006/main" name="Unit 2.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COLOR-A33">
      <a:dk1>
        <a:sysClr val="windowText" lastClr="000000"/>
      </a:dk1>
      <a:lt1>
        <a:sysClr val="window" lastClr="FFFFFF"/>
      </a:lt1>
      <a:dk2>
        <a:srgbClr val="1F497D"/>
      </a:dk2>
      <a:lt2>
        <a:srgbClr val="EEECE1"/>
      </a:lt2>
      <a:accent1>
        <a:srgbClr val="EF4A4A"/>
      </a:accent1>
      <a:accent2>
        <a:srgbClr val="262626"/>
      </a:accent2>
      <a:accent3>
        <a:srgbClr val="EF4A4A"/>
      </a:accent3>
      <a:accent4>
        <a:srgbClr val="262626"/>
      </a:accent4>
      <a:accent5>
        <a:srgbClr val="EF4A4A"/>
      </a:accent5>
      <a:accent6>
        <a:srgbClr val="262626"/>
      </a:accent6>
      <a:hlink>
        <a:srgbClr val="0000FF"/>
      </a:hlink>
      <a:folHlink>
        <a:srgbClr val="800080"/>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Unit 2.1</Template>
  <TotalTime>2061</TotalTime>
  <Words>3953</Words>
  <Application>Microsoft Office PowerPoint</Application>
  <PresentationFormat>Widescreen</PresentationFormat>
  <Paragraphs>487</Paragraphs>
  <Slides>78</Slides>
  <Notes>66</Notes>
  <HiddenSlides>2</HiddenSlides>
  <MMClips>0</MMClips>
  <ScaleCrop>false</ScaleCrop>
  <HeadingPairs>
    <vt:vector size="8" baseType="variant">
      <vt:variant>
        <vt:lpstr>Fonts Used</vt:lpstr>
      </vt:variant>
      <vt:variant>
        <vt:i4>15</vt:i4>
      </vt:variant>
      <vt:variant>
        <vt:lpstr>Theme</vt:lpstr>
      </vt:variant>
      <vt:variant>
        <vt:i4>2</vt:i4>
      </vt:variant>
      <vt:variant>
        <vt:lpstr>Embedded OLE Servers</vt:lpstr>
      </vt:variant>
      <vt:variant>
        <vt:i4>1</vt:i4>
      </vt:variant>
      <vt:variant>
        <vt:lpstr>Slide Titles</vt:lpstr>
      </vt:variant>
      <vt:variant>
        <vt:i4>78</vt:i4>
      </vt:variant>
    </vt:vector>
  </HeadingPairs>
  <TitlesOfParts>
    <vt:vector size="96" baseType="lpstr">
      <vt:lpstr>Arial Unicode MS</vt:lpstr>
      <vt:lpstr>MS Gothic</vt:lpstr>
      <vt:lpstr>Arial</vt:lpstr>
      <vt:lpstr>Bookman Old Style</vt:lpstr>
      <vt:lpstr>Calibri</vt:lpstr>
      <vt:lpstr>Calibri Light</vt:lpstr>
      <vt:lpstr>Cambria</vt:lpstr>
      <vt:lpstr>Casper</vt:lpstr>
      <vt:lpstr>Georgia</vt:lpstr>
      <vt:lpstr>Karla</vt:lpstr>
      <vt:lpstr>Segoe UI</vt:lpstr>
      <vt:lpstr>Tahoma</vt:lpstr>
      <vt:lpstr>Times New Roman</vt:lpstr>
      <vt:lpstr>Verdana</vt:lpstr>
      <vt:lpstr>Wingdings</vt:lpstr>
      <vt:lpstr>Unit 2.1</vt:lpstr>
      <vt:lpstr>Contents Slide Master</vt:lpstr>
      <vt:lpstr>CorelDRAW</vt:lpstr>
      <vt:lpstr>PowerPoint Presentation</vt:lpstr>
      <vt:lpstr>Statistics for Data Science : Course Objectives</vt:lpstr>
      <vt:lpstr>COURSE OUTCOMES</vt:lpstr>
      <vt:lpstr>Unit-2 Syllabus</vt:lpstr>
      <vt:lpstr>SUGGESTIVE READINGS</vt:lpstr>
      <vt:lpstr>CORRELATION</vt:lpstr>
      <vt:lpstr>Correlation</vt:lpstr>
      <vt:lpstr>              Correlation</vt:lpstr>
      <vt:lpstr>   Correlation</vt:lpstr>
      <vt:lpstr>Correlation &amp; Causation</vt:lpstr>
      <vt:lpstr>PowerPoint Presentation</vt:lpstr>
      <vt:lpstr>Types of Correlation Type  I</vt:lpstr>
      <vt:lpstr> Direction of the Correlation</vt:lpstr>
      <vt:lpstr>More examples</vt:lpstr>
      <vt:lpstr>PowerPoint Presentation</vt:lpstr>
      <vt:lpstr>    Types of Correlation Type  II</vt:lpstr>
      <vt:lpstr>PowerPoint Presentation</vt:lpstr>
      <vt:lpstr>     Types of Correlation Type III</vt:lpstr>
      <vt:lpstr>Methods of Studying Correlation</vt:lpstr>
      <vt:lpstr>Scatter Diagram Method</vt:lpstr>
      <vt:lpstr>A perfect positive  correlation</vt:lpstr>
      <vt:lpstr>High Degree of positive correlation</vt:lpstr>
      <vt:lpstr>        Degree of correlation</vt:lpstr>
      <vt:lpstr>        Degree of correlation</vt:lpstr>
      <vt:lpstr>          Degree of correlation</vt:lpstr>
      <vt:lpstr>       Degree of correlation</vt:lpstr>
      <vt:lpstr>           Degree of correlation</vt:lpstr>
      <vt:lpstr>        Degree of correlation (r)</vt:lpstr>
      <vt:lpstr>2) Direction of the Relationship</vt:lpstr>
      <vt:lpstr>Advantages of Scatter Diagram</vt:lpstr>
      <vt:lpstr>Disadvantage of scatter diagram   </vt:lpstr>
      <vt:lpstr>                   Karl Pearson's           Coefficient of Correlation </vt:lpstr>
      <vt:lpstr>                    Karl Pearson's               Coefficient of Correlation </vt:lpstr>
      <vt:lpstr>                  Karl Pearson's          Coefficient of Correlation </vt:lpstr>
      <vt:lpstr>    Procedure for computing the       correlation coefficient</vt:lpstr>
      <vt:lpstr>      Interpretation of Correlation     Coefficient (r)</vt:lpstr>
      <vt:lpstr>   Properties of Correlation coefficient</vt:lpstr>
      <vt:lpstr>Assumptions of Pearson’s             Correlation Coefficient </vt:lpstr>
      <vt:lpstr>Advantages of Pearson’s Coefficient </vt:lpstr>
      <vt:lpstr>                                            Limitation of Pearson’s Coefficient</vt:lpstr>
      <vt:lpstr>    Coefficient of Determination</vt:lpstr>
      <vt:lpstr>  Coefficient of Determination</vt:lpstr>
      <vt:lpstr>Coefficient of Determination: An example</vt:lpstr>
      <vt:lpstr> Spearman’s Rank Coefficient of Correlation </vt:lpstr>
      <vt:lpstr>  Interpretation of Rank Correlation Coefficient (R)</vt:lpstr>
      <vt:lpstr>Rank Correlation Coefficient (R)</vt:lpstr>
      <vt:lpstr>    Rank Correlation Coefficient</vt:lpstr>
      <vt:lpstr>  Rank Correlation Coefficient (R)</vt:lpstr>
      <vt:lpstr>  Merits Spearman’s Rank Correlation</vt:lpstr>
      <vt:lpstr> Limitation Spearman’s Correlation</vt:lpstr>
      <vt:lpstr>Advantages of Correlation studies</vt:lpstr>
      <vt:lpstr>Disadvantages of correlation studies</vt:lpstr>
      <vt:lpstr>              Regression Analysis</vt:lpstr>
      <vt:lpstr>            Regression Analysis</vt:lpstr>
      <vt:lpstr>  Advantages of Regression Analysis</vt:lpstr>
      <vt:lpstr> </vt:lpstr>
      <vt:lpstr>                 Regression line</vt:lpstr>
      <vt:lpstr>            Regression line</vt:lpstr>
      <vt:lpstr>               Regression line</vt:lpstr>
      <vt:lpstr>  The Explanation of Regression Line </vt:lpstr>
      <vt:lpstr>           Regression Equation / Line             &amp; Method of Least Squares </vt:lpstr>
      <vt:lpstr>     Regression Equation / Line when Deviation taken from Arithmetic Mean </vt:lpstr>
      <vt:lpstr>         Regression Equation / Line when Deviation taken from Arithmetic Mean</vt:lpstr>
      <vt:lpstr>Properties of the Regression Coefficients</vt:lpstr>
      <vt:lpstr>           Standard Error of Estimate.</vt:lpstr>
      <vt:lpstr>        Standard Error of Estimate.</vt:lpstr>
      <vt:lpstr>          Correlation analysis vs.             Regression analysis.</vt:lpstr>
      <vt:lpstr>              Correlation analysis vs.                  Regression analysis.             </vt:lpstr>
      <vt:lpstr>PowerPoint Presentation</vt:lpstr>
      <vt:lpstr>PowerPoint Presentation</vt:lpstr>
      <vt:lpstr>What is regression?</vt:lpstr>
      <vt:lpstr>From Geometry:</vt:lpstr>
      <vt:lpstr>Regression equation</vt:lpstr>
      <vt:lpstr>Regression Equation:</vt:lpstr>
      <vt:lpstr>Advantages of Correlation studies</vt:lpstr>
      <vt:lpstr>Disadvantages of correlation studies</vt:lpstr>
      <vt:lpstr>References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Dell</dc:creator>
  <cp:lastModifiedBy>Microsoft account</cp:lastModifiedBy>
  <cp:revision>43</cp:revision>
  <dcterms:created xsi:type="dcterms:W3CDTF">2020-06-09T06:07:05Z</dcterms:created>
  <dcterms:modified xsi:type="dcterms:W3CDTF">2024-06-07T10:06:58Z</dcterms:modified>
</cp:coreProperties>
</file>