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3"/>
  </p:notesMasterIdLst>
  <p:sldIdLst>
    <p:sldId id="420" r:id="rId3"/>
    <p:sldId id="429" r:id="rId4"/>
    <p:sldId id="422" r:id="rId5"/>
    <p:sldId id="301" r:id="rId6"/>
    <p:sldId id="302" r:id="rId7"/>
    <p:sldId id="303" r:id="rId8"/>
    <p:sldId id="257" r:id="rId9"/>
    <p:sldId id="258" r:id="rId10"/>
    <p:sldId id="260" r:id="rId11"/>
    <p:sldId id="352" r:id="rId12"/>
    <p:sldId id="590" r:id="rId13"/>
    <p:sldId id="591" r:id="rId14"/>
    <p:sldId id="632" r:id="rId15"/>
    <p:sldId id="592" r:id="rId16"/>
    <p:sldId id="593" r:id="rId17"/>
    <p:sldId id="594" r:id="rId18"/>
    <p:sldId id="595" r:id="rId19"/>
    <p:sldId id="596" r:id="rId20"/>
    <p:sldId id="597" r:id="rId21"/>
    <p:sldId id="598" r:id="rId22"/>
    <p:sldId id="599" r:id="rId23"/>
    <p:sldId id="601" r:id="rId24"/>
    <p:sldId id="602" r:id="rId25"/>
    <p:sldId id="603" r:id="rId26"/>
    <p:sldId id="264" r:id="rId27"/>
    <p:sldId id="265" r:id="rId28"/>
    <p:sldId id="266" r:id="rId29"/>
    <p:sldId id="261" r:id="rId30"/>
    <p:sldId id="423" r:id="rId31"/>
    <p:sldId id="424" r:id="rId32"/>
  </p:sldIdLst>
  <p:sldSz cx="12192000" cy="6858000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FF"/>
    <a:srgbClr val="006600"/>
    <a:srgbClr val="CC0000"/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0CF9FA4F-3F21-4C91-81DD-ABC886B4C6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1F10BBBD-4067-4029-AE2A-528EFD9EDB5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xmlns="" id="{DD89D2DF-7A65-4305-B0CE-B893440C801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51067991-4D9C-4B61-9A32-322A13CCB63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11BF954C-1E36-4369-9EC6-A04973D1B5D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003FBB1D-46F7-4300-BC70-E8F2D3B01A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A78D78-63C6-45F8-9BF4-927240E61B87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84102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4650" y="698500"/>
            <a:ext cx="6205538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3EA0-C788-D447-B8B6-EF9D00D7B489}" type="slidenum">
              <a:rPr lang="he-IL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540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xmlns="" id="{9E79173F-575F-40C5-B808-93892C565F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31A472-ED3C-4725-8DD7-59312DB9BB82}" type="slidenum">
              <a:rPr lang="tr-TR" altLang="en-US"/>
              <a:pPr eaLnBrk="1" hangingPunct="1"/>
              <a:t>26</a:t>
            </a:fld>
            <a:endParaRPr lang="tr-TR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3316B047-F382-47A6-BA3D-6972D93AE8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xmlns="" id="{73012C4B-DD0A-4561-9D19-ED21B882F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836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xmlns="" id="{15C4D668-3644-4CEE-8B15-375AA1AC4D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FCA550-3245-4FE2-9CA4-5A35ABAB2B86}" type="slidenum">
              <a:rPr lang="tr-TR" altLang="en-US"/>
              <a:pPr eaLnBrk="1" hangingPunct="1"/>
              <a:t>27</a:t>
            </a:fld>
            <a:endParaRPr lang="tr-TR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02322D74-2F76-4B25-B219-21EEE89F35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xmlns="" id="{DAAA5179-73DE-4A42-8CF0-A2747EB1B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87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xmlns="" id="{38C9A498-D029-497D-828D-34C0D64FBA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5977D6-B133-4034-94A3-8262A9585323}" type="slidenum">
              <a:rPr lang="tr-TR" altLang="en-US"/>
              <a:pPr eaLnBrk="1" hangingPunct="1"/>
              <a:t>28</a:t>
            </a:fld>
            <a:endParaRPr lang="tr-TR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xmlns="" id="{5EC79633-BCFA-413B-AF1A-8569EA05BA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xmlns="" id="{842CD302-5005-4D5E-86CE-FEF543BB3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4650" y="698500"/>
            <a:ext cx="6205538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3EA0-C788-D447-B8B6-EF9D00D7B489}" type="slidenum">
              <a:rPr lang="he-IL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675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9A5E8225-A79C-4295-9DD3-6731787F2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083295-AD9C-450D-B287-2FE5E6748B69}" type="slidenum">
              <a:rPr lang="tr-TR" altLang="en-US"/>
              <a:pPr eaLnBrk="1" hangingPunct="1"/>
              <a:t>4</a:t>
            </a:fld>
            <a:endParaRPr lang="tr-TR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57F448F7-BD72-4DA9-A3C8-A408B611DA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0EF71DE4-2A13-4DCF-950C-75183076E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2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xmlns="" id="{E70B7DC7-32AB-4A85-8D16-E2557FDAD6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43D0A6-9089-498B-83CD-5A18B96320B2}" type="slidenum">
              <a:rPr lang="tr-TR" altLang="en-US"/>
              <a:pPr eaLnBrk="1" hangingPunct="1"/>
              <a:t>5</a:t>
            </a:fld>
            <a:endParaRPr lang="tr-TR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xmlns="" id="{2A8A5F17-B5E8-4FF8-9774-62538AB891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xmlns="" id="{40E4DEB2-CAFF-4FCC-A01A-9B837DD81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56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xmlns="" id="{2EBCBE32-7890-45D1-84EC-6ED32928CF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58A63A-4E12-4286-ACEE-D05BD1D5FF7A}" type="slidenum">
              <a:rPr lang="tr-TR" altLang="en-US"/>
              <a:pPr eaLnBrk="1" hangingPunct="1"/>
              <a:t>6</a:t>
            </a:fld>
            <a:endParaRPr lang="tr-TR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F9C04C31-BADF-4F61-B7B3-E9165C719A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DEA510EF-27EC-452F-A3A6-06DDF5F1B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054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xmlns="" id="{3DBBB4AF-D2A3-46A2-A7F7-A226E13471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9371B4-CAA7-4440-B25D-D30120E2B43C}" type="slidenum">
              <a:rPr lang="tr-TR" altLang="en-US"/>
              <a:pPr eaLnBrk="1" hangingPunct="1"/>
              <a:t>7</a:t>
            </a:fld>
            <a:endParaRPr lang="tr-TR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EE218309-51CE-4F5C-BEF0-77B33010D0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xmlns="" id="{AA02F30D-45C8-404A-85F2-D699D828D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85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xmlns="" id="{465ABFAC-08CD-494C-80B7-1B434E6374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E2CB4B-EC78-49B9-8D71-1282D2446DA6}" type="slidenum">
              <a:rPr lang="tr-TR" altLang="en-US"/>
              <a:pPr eaLnBrk="1" hangingPunct="1"/>
              <a:t>8</a:t>
            </a:fld>
            <a:endParaRPr lang="tr-TR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xmlns="" id="{04462D19-CCD4-44AC-AE15-8D26F140C0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xmlns="" id="{414B46DC-1D46-496D-801A-A0AB390C0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52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xmlns="" id="{FBE67440-AAD0-4CC6-B9CF-32CB8EC44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3B11B9-32BE-4ABE-9EF2-635D2F636DFC}" type="slidenum">
              <a:rPr lang="tr-TR" altLang="en-US"/>
              <a:pPr eaLnBrk="1" hangingPunct="1"/>
              <a:t>9</a:t>
            </a:fld>
            <a:endParaRPr lang="tr-TR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xmlns="" id="{FFE05B91-66A6-4662-8BA4-E4D65DF2E7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xmlns="" id="{A8444FF1-7070-4C36-AD33-7B05CB3EA3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2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xmlns="" id="{72CDD90B-3F49-4F0A-8C29-E3433D3DAE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63A535-7256-4F04-86AC-680F258E093B}" type="slidenum">
              <a:rPr lang="tr-TR" altLang="en-US"/>
              <a:pPr eaLnBrk="1" hangingPunct="1"/>
              <a:t>25</a:t>
            </a:fld>
            <a:endParaRPr lang="tr-TR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xmlns="" id="{8CC56742-CA80-4F11-9B88-F22AA27EA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xmlns="" id="{2619360E-B2DC-4B77-8B42-90A4139D9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1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B7209F9-A1C7-48EC-A05D-93BBBF306E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F927018-90A4-485D-AA34-CBE39263B4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B871B98-DC6B-45A7-A4C5-FDC7589232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DBA88-156A-46FC-AB12-471F49B1EA57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71092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AE5CC97-9873-4727-BE58-07686A6E04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30C540C-65E8-4934-9369-1D230F029B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EB85B40-1810-427B-9AA2-BDB96256CD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DE643-E229-4FCE-98D8-8788F4F466E5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38808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1603A28-E5E7-442A-BBF7-F213752013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21BF666-63AF-406D-8AD8-54F995340A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D188141-DBA0-4A2A-89D8-4EA3CC2E16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7BCED-DE14-484E-A353-A8842012DA17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0778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48A1D63-192F-4A2C-9DE3-20C846F9D4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8D9BA50-4431-499F-9A73-7E0B8B0F7E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921335-6603-4ED1-A4B9-E08AF9135A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679B6C-EBF9-4C55-B04E-052C453C690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89795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3DC2901B-306F-4E28-9626-8357548558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8E706A5E-2F30-4608-BA62-876840780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992ACF88-56A1-40DB-91A1-A24E38D1B2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EE49E-F949-44FC-B2DE-F5B6ABDC8B7A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0029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A88-156A-46FC-AB12-471F49B1EA57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76329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996A-F3CF-4D3D-B13F-B830B69A10C7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5871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2DAF-9FAA-4D71-A313-A78028E100AC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725426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23E-F71F-44AC-A048-514703F62F3C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71878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F363-4DBC-4481-8D46-8DA3F3261399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859274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C57C-FAE7-4DEA-BDE0-185BC8369229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15645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B3A1973-2D7B-484B-AE2D-7E01FD475A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EDA3AB2-CB93-4820-90AF-0E54789486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A3DC8A9-F6FD-4043-978E-303FC531D0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B996A-F3CF-4D3D-B13F-B830B69A10C7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0002309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D5A1-0A24-41FC-B372-89753601A17A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447544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7BE5-A803-47C5-8C00-E5C438D7F622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46850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A889-976E-431C-BCA9-A1BA309A8D8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00933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E643-E229-4FCE-98D8-8788F4F466E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74922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BCED-DE14-484E-A353-A8842012DA17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740921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1085852" y="1009650"/>
            <a:ext cx="10020301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2" y="2819400"/>
            <a:ext cx="8496301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2566496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70C30-C12A-4C66-9B38-D9E52B7216C0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973431581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3DC2901B-306F-4E28-9626-8357548558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8E706A5E-2F30-4608-BA62-876840780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992ACF88-56A1-40DB-91A1-A24E38D1B2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EE49E-F949-44FC-B2DE-F5B6ABDC8B7A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852267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48A1D63-192F-4A2C-9DE3-20C846F9D4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8D9BA50-4431-499F-9A73-7E0B8B0F7E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921335-6603-4ED1-A4B9-E08AF9135A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679B6C-EBF9-4C55-B04E-052C453C690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34533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81A4F7EB-549D-4662-9616-34041DA20A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0F3D024-A79A-4457-AE7E-88C68752F5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B19CE6F-9769-4275-8796-EB92A59FB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F2DAF-9FAA-4D71-A313-A78028E100A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2823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76ACB48-BEED-4885-AF17-207192DF48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ED6D30C-CE56-4C19-A95B-1192ECBFC3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99C858-7BDA-4426-8704-F208992006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7023E-F71F-44AC-A048-514703F62F3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14587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DBBF802-21A9-408C-8F91-E01E974C10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AED3E72A-9A42-44A1-AD24-5FB2B95B35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3ED1B462-16D3-4261-86B3-91A2E87664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E7F363-4DBC-4481-8D46-8DA3F326139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258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0CEDCEB1-19D7-4FA8-94E8-F1732B056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46DDEBE3-FF04-4DA8-8811-CCD41D79FD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0420144-EC55-470D-904A-54B1A2C25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D8C57C-FAE7-4DEA-BDE0-185BC836922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8777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72F553E4-086A-4111-B9D1-E2169264EE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3A40E99C-426D-4D79-8270-9C10E5CD7C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A4F4F624-885A-41A0-8FFB-9C4206D615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26D5A1-0A24-41FC-B372-89753601A17A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63703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FD85B98-50AA-4692-B7A7-EB04DB43E7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AF0B198-8ADC-4FD6-B3B6-6A94A6F03E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350BA48-562C-4957-BFBE-C07EB746F7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DD7BE5-A803-47C5-8C00-E5C438D7F62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8560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332FA0E-CBA4-4B49-A08C-31EF304991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EA66D30-B92D-453E-A98C-A860EFAA14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84446E6-147A-4794-9ACF-9079E5328B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8A889-976E-431C-BCA9-A1BA309A8D88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9317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B099CA2F-1E7C-48E3-B22D-1426372EC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Click to edit Master title style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4D365FE9-0AC7-4F0A-A8F0-23E853149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Click to edit Master text styles</a:t>
            </a:r>
          </a:p>
          <a:p>
            <a:pPr lvl="1"/>
            <a:r>
              <a:rPr lang="tr-TR" altLang="en-US"/>
              <a:t>Second level</a:t>
            </a:r>
          </a:p>
          <a:p>
            <a:pPr lvl="2"/>
            <a:r>
              <a:rPr lang="tr-TR" altLang="en-US"/>
              <a:t>Third level</a:t>
            </a:r>
          </a:p>
          <a:p>
            <a:pPr lvl="3"/>
            <a:r>
              <a:rPr lang="tr-TR" altLang="en-US"/>
              <a:t>Fourth level</a:t>
            </a:r>
          </a:p>
          <a:p>
            <a:pPr lvl="4"/>
            <a:r>
              <a:rPr lang="tr-TR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7F2BFD04-9667-4364-9E2D-1CFD91B8FAA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5AA284D0-4E1B-4447-BF18-C2F41320435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29DC1CCD-DDE2-4307-8732-C309C6926E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8470C30-C12A-4C66-9B38-D9E52B7216C0}" type="slidenum">
              <a:rPr lang="tr-TR" altLang="en-US"/>
              <a:pPr/>
              <a:t>‹#›</a:t>
            </a:fld>
            <a:endParaRPr lang="tr-T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70C30-C12A-4C66-9B38-D9E52B7216C0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5179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slideLayout" Target="../slideLayouts/slideLayout19.xml"/><Relationship Id="rId7" Type="http://schemas.openxmlformats.org/officeDocument/2006/relationships/oleObject" Target="../embeddings/oleObject16.bin"/><Relationship Id="rId2" Type="http://schemas.openxmlformats.org/officeDocument/2006/relationships/vmlDrawing" Target="../drawings/vmlDrawing7.v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2.bin"/><Relationship Id="rId3" Type="http://schemas.openxmlformats.org/officeDocument/2006/relationships/slideLayout" Target="../slideLayouts/slideLayout19.xml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0.wmf"/><Relationship Id="rId2" Type="http://schemas.openxmlformats.org/officeDocument/2006/relationships/vmlDrawing" Target="../drawings/vmlDrawing8.vml"/><Relationship Id="rId16" Type="http://schemas.openxmlformats.org/officeDocument/2006/relationships/image" Target="../media/image22.wmf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19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vmlDrawing" Target="../drawings/vmlDrawing9.v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vmlDrawing" Target="../drawings/vmlDrawing10.v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vmlDrawing" Target="../drawings/vmlDrawing11.v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vmlDrawing" Target="../drawings/vmlDrawing12.v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vmlDrawing" Target="../drawings/vmlDrawing13.v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slideLayout" Target="../slideLayouts/slideLayout15.xml"/><Relationship Id="rId7" Type="http://schemas.openxmlformats.org/officeDocument/2006/relationships/oleObject" Target="../embeddings/oleObject30.bin"/><Relationship Id="rId2" Type="http://schemas.openxmlformats.org/officeDocument/2006/relationships/vmlDrawing" Target="../drawings/vmlDrawing14.v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8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slideLayout" Target="../slideLayouts/slideLayout15.xml"/><Relationship Id="rId7" Type="http://schemas.openxmlformats.org/officeDocument/2006/relationships/oleObject" Target="../embeddings/oleObject33.bin"/><Relationship Id="rId2" Type="http://schemas.openxmlformats.org/officeDocument/2006/relationships/vmlDrawing" Target="../drawings/vmlDrawing15.v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1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slideLayout" Target="../slideLayouts/slideLayout15.xml"/><Relationship Id="rId7" Type="http://schemas.openxmlformats.org/officeDocument/2006/relationships/oleObject" Target="../embeddings/oleObject36.bin"/><Relationship Id="rId2" Type="http://schemas.openxmlformats.org/officeDocument/2006/relationships/vmlDrawing" Target="../drawings/vmlDrawing16.v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3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slideLayout" Target="../slideLayouts/slideLayout15.xml"/><Relationship Id="rId7" Type="http://schemas.openxmlformats.org/officeDocument/2006/relationships/oleObject" Target="../embeddings/oleObject39.bin"/><Relationship Id="rId2" Type="http://schemas.openxmlformats.org/officeDocument/2006/relationships/vmlDrawing" Target="../drawings/vmlDrawing17.v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vmlDrawing" Target="../drawings/vmlDrawing18.v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vmlDrawing" Target="../drawings/vmlDrawing19.v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1.wmf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5.bin"/><Relationship Id="rId2" Type="http://schemas.openxmlformats.org/officeDocument/2006/relationships/vmlDrawing" Target="../drawings/vmlDrawing20.vml"/><Relationship Id="rId1" Type="http://schemas.openxmlformats.org/officeDocument/2006/relationships/themeOverride" Target="../theme/themeOverride24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0.w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44.bin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3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5ZJqy40ydc&amp;t=829s&amp;ab_channel=Dr.HarishGarg" TargetMode="External"/><Relationship Id="rId2" Type="http://schemas.openxmlformats.org/officeDocument/2006/relationships/hyperlink" Target="https://nptel.ac.in/courses/106/105/106105191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youtube.com/watch?v=30ETB2MlV9c&amp;ab_channel=IITRoorkeeJuly201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4.bin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wmf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9.bin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5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8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2.wmf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6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3.wmf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5.wmf"/><Relationship Id="rId2" Type="http://schemas.openxmlformats.org/officeDocument/2006/relationships/vmlDrawing" Target="../drawings/vmlDrawing6.vml"/><Relationship Id="rId1" Type="http://schemas.openxmlformats.org/officeDocument/2006/relationships/themeOverride" Target="../theme/themeOverride8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47759" y="5427663"/>
            <a:ext cx="11891843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Times New Roman (Hebrew)" charset="-79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6485" y="5902331"/>
            <a:ext cx="44888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Times New Roman (Hebrew)" charset="-79"/>
            </a:endParaRPr>
          </a:p>
        </p:txBody>
      </p:sp>
      <p:sp>
        <p:nvSpPr>
          <p:cNvPr id="1029" name="Slide Number Placeholder 2"/>
          <p:cNvSpPr txBox="1">
            <a:spLocks/>
          </p:cNvSpPr>
          <p:nvPr/>
        </p:nvSpPr>
        <p:spPr bwMode="auto">
          <a:xfrm>
            <a:off x="8696325" y="6508756"/>
            <a:ext cx="267462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030" name="Right Triangle 45"/>
          <p:cNvSpPr>
            <a:spLocks noChangeArrowheads="1"/>
          </p:cNvSpPr>
          <p:nvPr/>
        </p:nvSpPr>
        <p:spPr bwMode="auto">
          <a:xfrm flipV="1">
            <a:off x="9422252" y="5940425"/>
            <a:ext cx="1258371" cy="1157288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pPr algn="ctr" eaLnBrk="1" hangingPunct="1"/>
            <a:endParaRPr lang="en-ID" altLang="en-US" sz="1800">
              <a:solidFill>
                <a:srgbClr val="FFFFFF"/>
              </a:solidFill>
              <a:latin typeface="Calibri" charset="0"/>
            </a:endParaRPr>
          </a:p>
        </p:txBody>
      </p:sp>
      <p:graphicFrame>
        <p:nvGraphicFramePr>
          <p:cNvPr id="1026" name="Object 47"/>
          <p:cNvGraphicFramePr>
            <a:graphicFrameLocks noChangeAspect="1"/>
          </p:cNvGraphicFramePr>
          <p:nvPr/>
        </p:nvGraphicFramePr>
        <p:xfrm>
          <a:off x="173843" y="2895606"/>
          <a:ext cx="3220999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1026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43" y="2895606"/>
                        <a:ext cx="3220999" cy="314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ight Triangle 36"/>
          <p:cNvSpPr>
            <a:spLocks noChangeArrowheads="1"/>
          </p:cNvSpPr>
          <p:nvPr/>
        </p:nvSpPr>
        <p:spPr bwMode="auto">
          <a:xfrm flipH="1">
            <a:off x="7640573" y="6"/>
            <a:ext cx="5018008" cy="5853113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pPr algn="ctr" eaLnBrk="1" hangingPunct="1"/>
            <a:endParaRPr lang="en-ID" altLang="en-US" sz="18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23375" y="2025531"/>
            <a:ext cx="6658690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Times New Roman (Hebrew)" charset="-79"/>
            </a:endParaRPr>
          </a:p>
        </p:txBody>
      </p:sp>
      <p:pic>
        <p:nvPicPr>
          <p:cNvPr id="1035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5" y="23819"/>
            <a:ext cx="376273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/>
          <p:cNvSpPr/>
          <p:nvPr/>
        </p:nvSpPr>
        <p:spPr>
          <a:xfrm rot="10800000" flipV="1">
            <a:off x="9736459" y="5334000"/>
            <a:ext cx="2307789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Times New Roman (Hebrew)" charset="-79"/>
            </a:endParaRPr>
          </a:p>
        </p:txBody>
      </p:sp>
      <p:sp>
        <p:nvSpPr>
          <p:cNvPr id="1037" name="TextBox 35"/>
          <p:cNvSpPr txBox="1">
            <a:spLocks noChangeArrowheads="1"/>
          </p:cNvSpPr>
          <p:nvPr/>
        </p:nvSpPr>
        <p:spPr bwMode="auto">
          <a:xfrm>
            <a:off x="6862168" y="6019806"/>
            <a:ext cx="48044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r>
              <a:rPr lang="en-US" altLang="en-US" sz="2000" b="1" dirty="0">
                <a:solidFill>
                  <a:srgbClr val="595959"/>
                </a:solidFill>
                <a:latin typeface="Casper" charset="0"/>
                <a:ea typeface="Karla" charset="0"/>
                <a:cs typeface="Karla" charset="0"/>
              </a:rPr>
              <a:t>DISCOVER . </a:t>
            </a:r>
            <a:r>
              <a:rPr lang="en-US" altLang="en-US" sz="2000" b="1" dirty="0">
                <a:solidFill>
                  <a:srgbClr val="C00000"/>
                </a:solidFill>
                <a:latin typeface="Casper" charset="0"/>
                <a:ea typeface="Karla" charset="0"/>
                <a:cs typeface="Karla" charset="0"/>
              </a:rPr>
              <a:t>LEARN</a:t>
            </a:r>
            <a:r>
              <a:rPr lang="en-US" altLang="en-US" sz="2000" b="1" dirty="0">
                <a:solidFill>
                  <a:srgbClr val="595959"/>
                </a:solidFill>
                <a:latin typeface="Casper" charset="0"/>
                <a:ea typeface="Karla" charset="0"/>
                <a:cs typeface="Karla" charset="0"/>
              </a:rPr>
              <a:t> . EMPOWER</a:t>
            </a:r>
            <a:endParaRPr lang="en-US" altLang="en-US" sz="1200" b="1" dirty="0">
              <a:solidFill>
                <a:srgbClr val="000000"/>
              </a:solidFill>
              <a:latin typeface="Casper" charset="0"/>
            </a:endParaRPr>
          </a:p>
          <a:p>
            <a:pPr eaLnBrk="1" hangingPunct="1"/>
            <a:endParaRPr lang="en-US" altLang="en-US" sz="1600" b="1" dirty="0">
              <a:latin typeface="Casper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65264" y="6043619"/>
            <a:ext cx="44886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Times New Roman (Hebrew)" charset="-79"/>
            </a:endParaRPr>
          </a:p>
        </p:txBody>
      </p:sp>
      <p:sp>
        <p:nvSpPr>
          <p:cNvPr id="1039" name="TextBox 52"/>
          <p:cNvSpPr txBox="1">
            <a:spLocks noChangeArrowheads="1"/>
          </p:cNvSpPr>
          <p:nvPr/>
        </p:nvSpPr>
        <p:spPr bwMode="auto">
          <a:xfrm>
            <a:off x="1041039" y="5732213"/>
            <a:ext cx="535417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b="1" dirty="0">
                <a:solidFill>
                  <a:srgbClr val="262626"/>
                </a:solidFill>
              </a:rPr>
              <a:t>Lecture </a:t>
            </a:r>
            <a:r>
              <a:rPr lang="en-US" altLang="en-US" b="1" dirty="0" smtClean="0">
                <a:solidFill>
                  <a:srgbClr val="262626"/>
                </a:solidFill>
              </a:rPr>
              <a:t>-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Maximum Likelihood Estimation</a:t>
            </a:r>
          </a:p>
          <a:p>
            <a:pPr algn="ctr"/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0" name="TextBox 25"/>
          <p:cNvSpPr txBox="1">
            <a:spLocks noChangeArrowheads="1"/>
          </p:cNvSpPr>
          <p:nvPr/>
        </p:nvSpPr>
        <p:spPr bwMode="auto">
          <a:xfrm>
            <a:off x="705419" y="1451505"/>
            <a:ext cx="11022624" cy="278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charset="0"/>
                <a:ea typeface="Karla" charset="0"/>
                <a:cs typeface="Karla" charset="0"/>
              </a:rPr>
              <a:t>UNIVERSITY INSTITUTE OF ENGINEERING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charset="0"/>
                <a:ea typeface="Karla" charset="0"/>
                <a:cs typeface="Karla" charset="0"/>
              </a:rPr>
              <a:t>DEPARTMENT OF AIT - CSE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ea typeface="Calibri" charset="0"/>
                <a:cs typeface="Times New Roman" charset="0"/>
              </a:rPr>
              <a:t>Bachelor of Engineering (CSE)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IN" alt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</a:t>
            </a:r>
            <a:r>
              <a:rPr lang="en-US" altLang="en-US" sz="28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23CSH-233</a:t>
            </a:r>
            <a:r>
              <a:rPr lang="en-US" altLang="en-US" sz="28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b="1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altLang="en-US" sz="2800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</a:t>
            </a:r>
            <a:r>
              <a:rPr lang="en-US" altLang="en-US" sz="280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(Dr.) Madan Lal Saini(E13485)</a:t>
            </a:r>
            <a:endParaRPr lang="en-US" altLang="en-US" sz="2800" dirty="0">
              <a:solidFill>
                <a:srgbClr val="262626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22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6">
            <a:extLst>
              <a:ext uri="{FF2B5EF4-FFF2-40B4-BE49-F238E27FC236}">
                <a16:creationId xmlns:a16="http://schemas.microsoft.com/office/drawing/2014/main" xmlns="" id="{78FE63E2-6A3E-4F91-A9E9-500015DFC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287964"/>
          </a:xfrm>
        </p:spPr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you need to check that you are in fact maximizing the log-likelihood (or likelihood) by checking that the second derivative is negative. </a:t>
            </a:r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xmlns="" id="{9F683030-7764-43CB-B5F1-333459EC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0912F2-8004-4468-B7E4-63E616B0640F}" type="slidenum">
              <a:rPr lang="tr-TR" altLang="en-US"/>
              <a:pPr eaLnBrk="1" hangingPunct="1"/>
              <a:t>10</a:t>
            </a:fld>
            <a:endParaRPr lang="tr-T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xmlns="" id="{CDA8DA76-52EB-4EBC-8846-71C4E7907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MLE Algorithm</a:t>
            </a:r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xmlns="" id="{553371B1-8CD9-427E-BD28-950340AE26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10972800" cy="3886199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 Find MLE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 assuming known form for p(Data| ,stuff)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Write LL = log P(Data| ,stuff)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Work out LL/ using high-school calculus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Set LL/=0 for a maximum, creating an equation in terms of 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Solve it</a:t>
            </a:r>
            <a:endParaRPr lang="en-US" altLang="en-US" sz="2800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Check that you’ve found a maximum rather than a minimum or saddle-point, and be careful if  is constrained</a:t>
            </a:r>
          </a:p>
          <a:p>
            <a:pPr marL="2209800" lvl="4" indent="-381000" algn="r">
              <a:buNone/>
            </a:pPr>
            <a:endParaRPr lang="en-US" altLang="en-US" sz="1800" dirty="0">
              <a:sym typeface="Symbol" panose="05050102010706020507" pitchFamily="18" charset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xmlns="" id="{A90D440F-4FC7-46EE-8CBF-85A0D513F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MLE </a:t>
            </a:r>
            <a:r>
              <a:rPr lang="en-US" altLang="en-US">
                <a:sym typeface="Symbol" panose="05050102010706020507" pitchFamily="18" charset="2"/>
              </a:rPr>
              <a:t></a:t>
            </a:r>
            <a:endParaRPr lang="en-US" altLang="en-US"/>
          </a:p>
        </p:txBody>
      </p:sp>
      <p:graphicFrame>
        <p:nvGraphicFramePr>
          <p:cNvPr id="447491" name="Object 3">
            <a:extLst>
              <a:ext uri="{FF2B5EF4-FFF2-40B4-BE49-F238E27FC236}">
                <a16:creationId xmlns:a16="http://schemas.microsoft.com/office/drawing/2014/main" xmlns="" id="{4CB811DF-CBD6-44D5-AA98-A4B88AD633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1320800"/>
          <a:ext cx="547528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5" imgW="2234880" imgH="342720" progId="Equation.3">
                  <p:embed/>
                </p:oleObj>
              </mc:Choice>
              <mc:Fallback>
                <p:oleObj name="Equation" r:id="rId5" imgW="2234880" imgH="342720" progId="Equation.3">
                  <p:embed/>
                  <p:pic>
                    <p:nvPicPr>
                      <p:cNvPr id="447491" name="Object 3">
                        <a:extLst>
                          <a:ext uri="{FF2B5EF4-FFF2-40B4-BE49-F238E27FC236}">
                            <a16:creationId xmlns:a16="http://schemas.microsoft.com/office/drawing/2014/main" xmlns="" id="{4CB811DF-CBD6-44D5-AA98-A4B88AD633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320800"/>
                        <a:ext cx="5475288" cy="8016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492" name="Object 4">
            <a:extLst>
              <a:ext uri="{FF2B5EF4-FFF2-40B4-BE49-F238E27FC236}">
                <a16:creationId xmlns:a16="http://schemas.microsoft.com/office/drawing/2014/main" xmlns="" id="{987A4723-18DF-4CA1-AB68-4C9EB70B09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0825" y="2076450"/>
          <a:ext cx="33289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7" imgW="1358640" imgH="431640" progId="Equation.3">
                  <p:embed/>
                </p:oleObj>
              </mc:Choice>
              <mc:Fallback>
                <p:oleObj name="Equation" r:id="rId7" imgW="1358640" imgH="431640" progId="Equation.3">
                  <p:embed/>
                  <p:pic>
                    <p:nvPicPr>
                      <p:cNvPr id="447492" name="Object 4">
                        <a:extLst>
                          <a:ext uri="{FF2B5EF4-FFF2-40B4-BE49-F238E27FC236}">
                            <a16:creationId xmlns:a16="http://schemas.microsoft.com/office/drawing/2014/main" xmlns="" id="{987A4723-18DF-4CA1-AB68-4C9EB70B09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2076450"/>
                        <a:ext cx="3328988" cy="1009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493" name="Object 5">
            <a:extLst>
              <a:ext uri="{FF2B5EF4-FFF2-40B4-BE49-F238E27FC236}">
                <a16:creationId xmlns:a16="http://schemas.microsoft.com/office/drawing/2014/main" xmlns="" id="{02EDE7D3-74B1-42E0-92EA-5082847D9F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276600"/>
          <a:ext cx="31432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9" imgW="1282680" imgH="419040" progId="Equation.3">
                  <p:embed/>
                </p:oleObj>
              </mc:Choice>
              <mc:Fallback>
                <p:oleObj name="Equation" r:id="rId9" imgW="1282680" imgH="419040" progId="Equation.3">
                  <p:embed/>
                  <p:pic>
                    <p:nvPicPr>
                      <p:cNvPr id="447493" name="Object 5">
                        <a:extLst>
                          <a:ext uri="{FF2B5EF4-FFF2-40B4-BE49-F238E27FC236}">
                            <a16:creationId xmlns:a16="http://schemas.microsoft.com/office/drawing/2014/main" xmlns="" id="{02EDE7D3-74B1-42E0-92EA-5082847D9F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3143250" cy="979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494" name="Text Box 6">
            <a:extLst>
              <a:ext uri="{FF2B5EF4-FFF2-40B4-BE49-F238E27FC236}">
                <a16:creationId xmlns:a16="http://schemas.microsoft.com/office/drawing/2014/main" xmlns="" id="{68EFAC25-8193-4738-9D4B-14F3D4A92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26" y="5461001"/>
            <a:ext cx="3311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= (what?)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>
            <a:extLst>
              <a:ext uri="{FF2B5EF4-FFF2-40B4-BE49-F238E27FC236}">
                <a16:creationId xmlns:a16="http://schemas.microsoft.com/office/drawing/2014/main" xmlns="" id="{85D9ABA9-D82C-4F24-B9CF-2AD4C2DEF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MLE </a:t>
            </a:r>
            <a:r>
              <a:rPr lang="en-US" altLang="en-US">
                <a:sym typeface="Symbol" panose="05050102010706020507" pitchFamily="18" charset="2"/>
              </a:rPr>
              <a:t></a:t>
            </a:r>
            <a:endParaRPr lang="en-US" altLang="en-US"/>
          </a:p>
        </p:txBody>
      </p:sp>
      <p:graphicFrame>
        <p:nvGraphicFramePr>
          <p:cNvPr id="493571" name="Object 3">
            <a:extLst>
              <a:ext uri="{FF2B5EF4-FFF2-40B4-BE49-F238E27FC236}">
                <a16:creationId xmlns:a16="http://schemas.microsoft.com/office/drawing/2014/main" xmlns="" id="{E4296ECF-D5D2-4906-85CD-5111BDC54B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1320800"/>
          <a:ext cx="547528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5" imgW="2234880" imgH="342720" progId="Equation.3">
                  <p:embed/>
                </p:oleObj>
              </mc:Choice>
              <mc:Fallback>
                <p:oleObj name="Equation" r:id="rId5" imgW="2234880" imgH="342720" progId="Equation.3">
                  <p:embed/>
                  <p:pic>
                    <p:nvPicPr>
                      <p:cNvPr id="493571" name="Object 3">
                        <a:extLst>
                          <a:ext uri="{FF2B5EF4-FFF2-40B4-BE49-F238E27FC236}">
                            <a16:creationId xmlns:a16="http://schemas.microsoft.com/office/drawing/2014/main" xmlns="" id="{E4296ECF-D5D2-4906-85CD-5111BDC54B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320800"/>
                        <a:ext cx="5475288" cy="8016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2" name="Object 4">
            <a:extLst>
              <a:ext uri="{FF2B5EF4-FFF2-40B4-BE49-F238E27FC236}">
                <a16:creationId xmlns:a16="http://schemas.microsoft.com/office/drawing/2014/main" xmlns="" id="{23AA472E-B98A-4139-AABC-9CC1C24DD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0825" y="2076450"/>
          <a:ext cx="33289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7" imgW="1358640" imgH="431640" progId="Equation.3">
                  <p:embed/>
                </p:oleObj>
              </mc:Choice>
              <mc:Fallback>
                <p:oleObj name="Equation" r:id="rId7" imgW="1358640" imgH="431640" progId="Equation.3">
                  <p:embed/>
                  <p:pic>
                    <p:nvPicPr>
                      <p:cNvPr id="493572" name="Object 4">
                        <a:extLst>
                          <a:ext uri="{FF2B5EF4-FFF2-40B4-BE49-F238E27FC236}">
                            <a16:creationId xmlns:a16="http://schemas.microsoft.com/office/drawing/2014/main" xmlns="" id="{23AA472E-B98A-4139-AABC-9CC1C24DDE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2076450"/>
                        <a:ext cx="3328988" cy="1009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3" name="Object 5">
            <a:extLst>
              <a:ext uri="{FF2B5EF4-FFF2-40B4-BE49-F238E27FC236}">
                <a16:creationId xmlns:a16="http://schemas.microsoft.com/office/drawing/2014/main" xmlns="" id="{284075B1-871C-4FC6-BD69-7FD4959517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276600"/>
          <a:ext cx="31432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9" imgW="1282680" imgH="419040" progId="Equation.3">
                  <p:embed/>
                </p:oleObj>
              </mc:Choice>
              <mc:Fallback>
                <p:oleObj name="Equation" r:id="rId9" imgW="1282680" imgH="419040" progId="Equation.3">
                  <p:embed/>
                  <p:pic>
                    <p:nvPicPr>
                      <p:cNvPr id="493573" name="Object 5">
                        <a:extLst>
                          <a:ext uri="{FF2B5EF4-FFF2-40B4-BE49-F238E27FC236}">
                            <a16:creationId xmlns:a16="http://schemas.microsoft.com/office/drawing/2014/main" xmlns="" id="{284075B1-871C-4FC6-BD69-7FD4959517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3143250" cy="979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5" name="Object 7">
            <a:extLst>
              <a:ext uri="{FF2B5EF4-FFF2-40B4-BE49-F238E27FC236}">
                <a16:creationId xmlns:a16="http://schemas.microsoft.com/office/drawing/2014/main" xmlns="" id="{7DB2FB70-120F-41EC-AC7E-D08200D1FE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200400"/>
          <a:ext cx="23637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11" imgW="965160" imgH="431640" progId="Equation.3">
                  <p:embed/>
                </p:oleObj>
              </mc:Choice>
              <mc:Fallback>
                <p:oleObj name="Equation" r:id="rId11" imgW="965160" imgH="431640" progId="Equation.3">
                  <p:embed/>
                  <p:pic>
                    <p:nvPicPr>
                      <p:cNvPr id="493575" name="Object 7">
                        <a:extLst>
                          <a:ext uri="{FF2B5EF4-FFF2-40B4-BE49-F238E27FC236}">
                            <a16:creationId xmlns:a16="http://schemas.microsoft.com/office/drawing/2014/main" xmlns="" id="{7DB2FB70-120F-41EC-AC7E-D08200D1FE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200400"/>
                        <a:ext cx="2363788" cy="1009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6" name="Object 8">
            <a:extLst>
              <a:ext uri="{FF2B5EF4-FFF2-40B4-BE49-F238E27FC236}">
                <a16:creationId xmlns:a16="http://schemas.microsoft.com/office/drawing/2014/main" xmlns="" id="{622C866A-6229-41A3-829E-2EF8C22F4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267200"/>
          <a:ext cx="21463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13" imgW="876240" imgH="431640" progId="Equation.3">
                  <p:embed/>
                </p:oleObj>
              </mc:Choice>
              <mc:Fallback>
                <p:oleObj name="Equation" r:id="rId13" imgW="876240" imgH="431640" progId="Equation.3">
                  <p:embed/>
                  <p:pic>
                    <p:nvPicPr>
                      <p:cNvPr id="493576" name="Object 8">
                        <a:extLst>
                          <a:ext uri="{FF2B5EF4-FFF2-40B4-BE49-F238E27FC236}">
                            <a16:creationId xmlns:a16="http://schemas.microsoft.com/office/drawing/2014/main" xmlns="" id="{622C866A-6229-41A3-829E-2EF8C22F4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267200"/>
                        <a:ext cx="2146300" cy="1009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7" name="Object 9">
            <a:extLst>
              <a:ext uri="{FF2B5EF4-FFF2-40B4-BE49-F238E27FC236}">
                <a16:creationId xmlns:a16="http://schemas.microsoft.com/office/drawing/2014/main" xmlns="" id="{89F5C3A5-C055-4255-AD7D-B5CD1B965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3500" y="5314950"/>
          <a:ext cx="28321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15" imgW="1155600" imgH="431640" progId="Equation.3">
                  <p:embed/>
                </p:oleObj>
              </mc:Choice>
              <mc:Fallback>
                <p:oleObj name="Equation" r:id="rId15" imgW="1155600" imgH="431640" progId="Equation.3">
                  <p:embed/>
                  <p:pic>
                    <p:nvPicPr>
                      <p:cNvPr id="493577" name="Object 9">
                        <a:extLst>
                          <a:ext uri="{FF2B5EF4-FFF2-40B4-BE49-F238E27FC236}">
                            <a16:creationId xmlns:a16="http://schemas.microsoft.com/office/drawing/2014/main" xmlns="" id="{89F5C3A5-C055-4255-AD7D-B5CD1B9653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5314950"/>
                        <a:ext cx="2832100" cy="1009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8515" name="Object 3">
            <a:extLst>
              <a:ext uri="{FF2B5EF4-FFF2-40B4-BE49-F238E27FC236}">
                <a16:creationId xmlns:a16="http://schemas.microsoft.com/office/drawing/2014/main" xmlns="" id="{0E193F76-CA53-43C0-B9B0-255970E07A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7751" y="1316038"/>
          <a:ext cx="23018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939600" imgH="431640" progId="Equation.3">
                  <p:embed/>
                </p:oleObj>
              </mc:Choice>
              <mc:Fallback>
                <p:oleObj name="Equation" r:id="rId5" imgW="939600" imgH="431640" progId="Equation.3">
                  <p:embed/>
                  <p:pic>
                    <p:nvPicPr>
                      <p:cNvPr id="448515" name="Object 3">
                        <a:extLst>
                          <a:ext uri="{FF2B5EF4-FFF2-40B4-BE49-F238E27FC236}">
                            <a16:creationId xmlns:a16="http://schemas.microsoft.com/office/drawing/2014/main" xmlns="" id="{0E193F76-CA53-43C0-B9B0-255970E07A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1" y="1316038"/>
                        <a:ext cx="2301875" cy="1009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6" name="Rectangle 4">
            <a:extLst>
              <a:ext uri="{FF2B5EF4-FFF2-40B4-BE49-F238E27FC236}">
                <a16:creationId xmlns:a16="http://schemas.microsoft.com/office/drawing/2014/main" xmlns="" id="{958E8D62-747D-4532-BA15-59771DEF0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4" y="2582864"/>
            <a:ext cx="8574087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3200">
                <a:latin typeface="Tahoma" panose="020B0604030504040204" pitchFamily="34" charset="0"/>
              </a:rPr>
              <a:t>The best estimate of the mean of a distribution is the mean of the sample!</a:t>
            </a:r>
          </a:p>
        </p:txBody>
      </p:sp>
      <p:sp>
        <p:nvSpPr>
          <p:cNvPr id="448517" name="AutoShape 5">
            <a:extLst>
              <a:ext uri="{FF2B5EF4-FFF2-40B4-BE49-F238E27FC236}">
                <a16:creationId xmlns:a16="http://schemas.microsoft.com/office/drawing/2014/main" xmlns="" id="{CDBB21C1-9DA2-4E3C-9CCA-B8928E815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3978275"/>
            <a:ext cx="4819650" cy="2311400"/>
          </a:xfrm>
          <a:prstGeom prst="wedgeRectCallout">
            <a:avLst>
              <a:gd name="adj1" fmla="val -39625"/>
              <a:gd name="adj2" fmla="val -65796"/>
            </a:avLst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>
                <a:solidFill>
                  <a:schemeClr val="folHlink"/>
                </a:solidFill>
              </a:rPr>
              <a:t>At first sight:</a:t>
            </a:r>
          </a:p>
          <a:p>
            <a:pPr algn="ctr"/>
            <a:r>
              <a:rPr lang="en-US" altLang="en-US">
                <a:solidFill>
                  <a:schemeClr val="folHlink"/>
                </a:solidFill>
              </a:rPr>
              <a:t>This kind of pedantic, algebra-filled and ultimately unsurprising fact is exactly the reason people throw down their </a:t>
            </a:r>
            <a:r>
              <a:rPr lang="en-US" altLang="en-US">
                <a:solidFill>
                  <a:srgbClr val="006600"/>
                </a:solidFill>
              </a:rPr>
              <a:t>“Statistics”</a:t>
            </a:r>
            <a:r>
              <a:rPr lang="en-US" altLang="en-US">
                <a:solidFill>
                  <a:schemeClr val="folHlink"/>
                </a:solidFill>
              </a:rPr>
              <a:t> book and pick up their </a:t>
            </a:r>
            <a:r>
              <a:rPr lang="en-US" altLang="en-US">
                <a:solidFill>
                  <a:srgbClr val="006600"/>
                </a:solidFill>
              </a:rPr>
              <a:t>“Agent Based Evolutionary Data Mining Using The Neuro-Fuzz Transform”</a:t>
            </a:r>
            <a:r>
              <a:rPr lang="en-US" altLang="en-US">
                <a:solidFill>
                  <a:schemeClr val="folHlink"/>
                </a:solidFill>
              </a:rPr>
              <a:t> book.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xmlns="" id="{2E455112-0663-41D0-80D4-33A57312F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534400" cy="6667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 General MLE Algo.</a:t>
            </a: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xmlns="" id="{EE22D181-9CB7-4B91-AE15-13227E7E0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14426"/>
            <a:ext cx="8574088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600" indent="-5334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>
                <a:latin typeface="Tahoma" panose="020B0604030504040204" pitchFamily="34" charset="0"/>
              </a:rPr>
              <a:t>Suppose </a:t>
            </a:r>
            <a:r>
              <a:rPr lang="en-US" altLang="en-US" b="1">
                <a:latin typeface="Symbol" panose="05050102010706020507" pitchFamily="18" charset="2"/>
              </a:rPr>
              <a:t>q</a:t>
            </a:r>
            <a:r>
              <a:rPr lang="en-US" altLang="en-US">
                <a:latin typeface="Symbol" panose="05050102010706020507" pitchFamily="18" charset="2"/>
              </a:rPr>
              <a:t> </a:t>
            </a:r>
            <a:r>
              <a:rPr lang="en-US" altLang="en-US">
                <a:latin typeface="Tahoma" panose="020B0604030504040204" pitchFamily="34" charset="0"/>
              </a:rPr>
              <a:t>= (</a:t>
            </a:r>
            <a:r>
              <a:rPr lang="en-US" altLang="en-US" i="1">
                <a:latin typeface="Symbol" panose="05050102010706020507" pitchFamily="18" charset="2"/>
              </a:rPr>
              <a:t>q</a:t>
            </a:r>
            <a:r>
              <a:rPr lang="en-US" altLang="en-US" baseline="-25000">
                <a:latin typeface="Tahoma" panose="020B0604030504040204" pitchFamily="34" charset="0"/>
              </a:rPr>
              <a:t>1</a:t>
            </a:r>
            <a:r>
              <a:rPr lang="en-US" altLang="en-US">
                <a:latin typeface="Tahoma" panose="020B0604030504040204" pitchFamily="34" charset="0"/>
              </a:rPr>
              <a:t>, </a:t>
            </a:r>
            <a:r>
              <a:rPr lang="en-US" altLang="en-US" i="1">
                <a:latin typeface="Symbol" panose="05050102010706020507" pitchFamily="18" charset="2"/>
              </a:rPr>
              <a:t>q</a:t>
            </a:r>
            <a:r>
              <a:rPr lang="en-US" altLang="en-US" baseline="-25000">
                <a:latin typeface="Tahoma" panose="020B0604030504040204" pitchFamily="34" charset="0"/>
              </a:rPr>
              <a:t>2</a:t>
            </a:r>
            <a:r>
              <a:rPr lang="en-US" altLang="en-US">
                <a:latin typeface="Tahoma" panose="020B0604030504040204" pitchFamily="34" charset="0"/>
              </a:rPr>
              <a:t>, …, </a:t>
            </a:r>
            <a:r>
              <a:rPr lang="en-US" altLang="en-US" i="1">
                <a:latin typeface="Symbol" panose="05050102010706020507" pitchFamily="18" charset="2"/>
              </a:rPr>
              <a:t>q</a:t>
            </a:r>
            <a:r>
              <a:rPr lang="en-US" altLang="en-US" baseline="-25000">
                <a:latin typeface="Tahoma" panose="020B0604030504040204" pitchFamily="34" charset="0"/>
              </a:rPr>
              <a:t>n</a:t>
            </a:r>
            <a:r>
              <a:rPr lang="en-US" altLang="en-US">
                <a:latin typeface="Tahoma" panose="020B0604030504040204" pitchFamily="34" charset="0"/>
              </a:rPr>
              <a:t>)</a:t>
            </a:r>
            <a:r>
              <a:rPr lang="en-US" altLang="en-US" baseline="30000">
                <a:latin typeface="Tahoma" panose="020B0604030504040204" pitchFamily="34" charset="0"/>
              </a:rPr>
              <a:t>T</a:t>
            </a:r>
            <a:r>
              <a:rPr lang="en-US" altLang="en-US">
                <a:latin typeface="Tahoma" panose="020B0604030504040204" pitchFamily="34" charset="0"/>
              </a:rPr>
              <a:t> is a vector of parameters.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>
                <a:latin typeface="Tahoma" panose="020B0604030504040204" pitchFamily="34" charset="0"/>
              </a:rPr>
              <a:t>Task: Find MLE </a:t>
            </a:r>
            <a:r>
              <a:rPr lang="en-US" altLang="en-US" b="1">
                <a:latin typeface="Tahoma" panose="020B0604030504040204" pitchFamily="34" charset="0"/>
                <a:sym typeface="Symbol" panose="05050102010706020507" pitchFamily="18" charset="2"/>
              </a:rPr>
              <a:t></a:t>
            </a: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 assuming known form for p(Data| </a:t>
            </a:r>
            <a:r>
              <a:rPr lang="en-US" altLang="en-US" b="1">
                <a:latin typeface="Tahoma" panose="020B0604030504040204" pitchFamily="34" charset="0"/>
                <a:sym typeface="Symbol" panose="05050102010706020507" pitchFamily="18" charset="2"/>
              </a:rPr>
              <a:t></a:t>
            </a: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,stuff)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Write LL = log P(Data| </a:t>
            </a:r>
            <a:r>
              <a:rPr lang="en-US" altLang="en-US" b="1">
                <a:latin typeface="Tahoma" panose="020B0604030504040204" pitchFamily="34" charset="0"/>
                <a:sym typeface="Symbol" panose="05050102010706020507" pitchFamily="18" charset="2"/>
              </a:rPr>
              <a:t></a:t>
            </a: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,stuff)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Work out LL/</a:t>
            </a:r>
            <a:r>
              <a:rPr lang="en-US" altLang="en-US" b="1">
                <a:latin typeface="Tahoma" panose="020B0604030504040204" pitchFamily="34" charset="0"/>
                <a:sym typeface="Symbol" panose="05050102010706020507" pitchFamily="18" charset="2"/>
              </a:rPr>
              <a:t></a:t>
            </a: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 using high-school calculus</a:t>
            </a:r>
          </a:p>
        </p:txBody>
      </p:sp>
      <p:graphicFrame>
        <p:nvGraphicFramePr>
          <p:cNvPr id="449540" name="Object 4">
            <a:extLst>
              <a:ext uri="{FF2B5EF4-FFF2-40B4-BE49-F238E27FC236}">
                <a16:creationId xmlns:a16="http://schemas.microsoft.com/office/drawing/2014/main" xmlns="" id="{89851DA7-0F62-4DBB-97DE-478D61B7F0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9014" y="2932114"/>
          <a:ext cx="2147887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876240" imgH="1396800" progId="Equation.3">
                  <p:embed/>
                </p:oleObj>
              </mc:Choice>
              <mc:Fallback>
                <p:oleObj name="Equation" r:id="rId5" imgW="876240" imgH="1396800" progId="Equation.3">
                  <p:embed/>
                  <p:pic>
                    <p:nvPicPr>
                      <p:cNvPr id="449540" name="Object 4">
                        <a:extLst>
                          <a:ext uri="{FF2B5EF4-FFF2-40B4-BE49-F238E27FC236}">
                            <a16:creationId xmlns:a16="http://schemas.microsoft.com/office/drawing/2014/main" xmlns="" id="{89851DA7-0F62-4DBB-97DE-478D61B7F0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4" y="2932114"/>
                        <a:ext cx="2147887" cy="3267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>
            <a:extLst>
              <a:ext uri="{FF2B5EF4-FFF2-40B4-BE49-F238E27FC236}">
                <a16:creationId xmlns:a16="http://schemas.microsoft.com/office/drawing/2014/main" xmlns="" id="{9DF834D2-1EF1-4E0B-A382-26B13D4E7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534400" cy="6667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 General MLE strategy</a:t>
            </a:r>
          </a:p>
        </p:txBody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xmlns="" id="{4D2FF553-9D40-4990-82F7-89AA35B30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14426"/>
            <a:ext cx="8574088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600" indent="-5334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>
                <a:latin typeface="Tahoma" panose="020B0604030504040204" pitchFamily="34" charset="0"/>
              </a:rPr>
              <a:t>Suppose </a:t>
            </a:r>
            <a:r>
              <a:rPr lang="en-US" altLang="en-US" b="1">
                <a:latin typeface="Symbol" panose="05050102010706020507" pitchFamily="18" charset="2"/>
              </a:rPr>
              <a:t>q</a:t>
            </a:r>
            <a:r>
              <a:rPr lang="en-US" altLang="en-US">
                <a:latin typeface="Symbol" panose="05050102010706020507" pitchFamily="18" charset="2"/>
              </a:rPr>
              <a:t> </a:t>
            </a:r>
            <a:r>
              <a:rPr lang="en-US" altLang="en-US">
                <a:latin typeface="Tahoma" panose="020B0604030504040204" pitchFamily="34" charset="0"/>
              </a:rPr>
              <a:t>= (</a:t>
            </a:r>
            <a:r>
              <a:rPr lang="en-US" altLang="en-US" i="1">
                <a:latin typeface="Symbol" panose="05050102010706020507" pitchFamily="18" charset="2"/>
              </a:rPr>
              <a:t>q</a:t>
            </a:r>
            <a:r>
              <a:rPr lang="en-US" altLang="en-US" baseline="-25000">
                <a:latin typeface="Tahoma" panose="020B0604030504040204" pitchFamily="34" charset="0"/>
              </a:rPr>
              <a:t>1</a:t>
            </a:r>
            <a:r>
              <a:rPr lang="en-US" altLang="en-US">
                <a:latin typeface="Tahoma" panose="020B0604030504040204" pitchFamily="34" charset="0"/>
              </a:rPr>
              <a:t>, </a:t>
            </a:r>
            <a:r>
              <a:rPr lang="en-US" altLang="en-US" i="1">
                <a:latin typeface="Symbol" panose="05050102010706020507" pitchFamily="18" charset="2"/>
              </a:rPr>
              <a:t>q</a:t>
            </a:r>
            <a:r>
              <a:rPr lang="en-US" altLang="en-US" baseline="-25000">
                <a:latin typeface="Tahoma" panose="020B0604030504040204" pitchFamily="34" charset="0"/>
              </a:rPr>
              <a:t>2</a:t>
            </a:r>
            <a:r>
              <a:rPr lang="en-US" altLang="en-US">
                <a:latin typeface="Tahoma" panose="020B0604030504040204" pitchFamily="34" charset="0"/>
              </a:rPr>
              <a:t>, …, </a:t>
            </a:r>
            <a:r>
              <a:rPr lang="en-US" altLang="en-US" i="1">
                <a:latin typeface="Symbol" panose="05050102010706020507" pitchFamily="18" charset="2"/>
              </a:rPr>
              <a:t>q</a:t>
            </a:r>
            <a:r>
              <a:rPr lang="en-US" altLang="en-US" baseline="-25000">
                <a:latin typeface="Tahoma" panose="020B0604030504040204" pitchFamily="34" charset="0"/>
              </a:rPr>
              <a:t>n</a:t>
            </a:r>
            <a:r>
              <a:rPr lang="en-US" altLang="en-US">
                <a:latin typeface="Tahoma" panose="020B0604030504040204" pitchFamily="34" charset="0"/>
              </a:rPr>
              <a:t>)</a:t>
            </a:r>
            <a:r>
              <a:rPr lang="en-US" altLang="en-US" baseline="30000">
                <a:latin typeface="Tahoma" panose="020B0604030504040204" pitchFamily="34" charset="0"/>
              </a:rPr>
              <a:t>T</a:t>
            </a:r>
            <a:r>
              <a:rPr lang="en-US" altLang="en-US">
                <a:latin typeface="Tahoma" panose="020B0604030504040204" pitchFamily="34" charset="0"/>
              </a:rPr>
              <a:t> is a vector of parameters.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>
                <a:latin typeface="Tahoma" panose="020B0604030504040204" pitchFamily="34" charset="0"/>
              </a:rPr>
              <a:t>Task: Find MLE </a:t>
            </a:r>
            <a:r>
              <a:rPr lang="en-US" altLang="en-US" b="1">
                <a:latin typeface="Tahoma" panose="020B0604030504040204" pitchFamily="34" charset="0"/>
                <a:sym typeface="Symbol" panose="05050102010706020507" pitchFamily="18" charset="2"/>
              </a:rPr>
              <a:t></a:t>
            </a: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 assuming known form for p(Data| </a:t>
            </a:r>
            <a:r>
              <a:rPr lang="en-US" altLang="en-US" b="1">
                <a:latin typeface="Tahoma" panose="020B0604030504040204" pitchFamily="34" charset="0"/>
                <a:sym typeface="Symbol" panose="05050102010706020507" pitchFamily="18" charset="2"/>
              </a:rPr>
              <a:t></a:t>
            </a: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,stuff)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Write LL = log P(Data| </a:t>
            </a:r>
            <a:r>
              <a:rPr lang="en-US" altLang="en-US" b="1">
                <a:latin typeface="Tahoma" panose="020B0604030504040204" pitchFamily="34" charset="0"/>
                <a:sym typeface="Symbol" panose="05050102010706020507" pitchFamily="18" charset="2"/>
              </a:rPr>
              <a:t></a:t>
            </a: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,stuff)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Work out LL/</a:t>
            </a:r>
            <a:r>
              <a:rPr lang="en-US" altLang="en-US" b="1">
                <a:latin typeface="Tahoma" panose="020B0604030504040204" pitchFamily="34" charset="0"/>
                <a:sym typeface="Symbol" panose="05050102010706020507" pitchFamily="18" charset="2"/>
              </a:rPr>
              <a:t></a:t>
            </a: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 using high-school calculus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Solve the set of simultaneous equations</a:t>
            </a:r>
          </a:p>
        </p:txBody>
      </p:sp>
      <p:graphicFrame>
        <p:nvGraphicFramePr>
          <p:cNvPr id="450565" name="Object 5">
            <a:extLst>
              <a:ext uri="{FF2B5EF4-FFF2-40B4-BE49-F238E27FC236}">
                <a16:creationId xmlns:a16="http://schemas.microsoft.com/office/drawing/2014/main" xmlns="" id="{76C811C6-B192-44D3-B553-258B1A100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8425" y="3552825"/>
          <a:ext cx="1143000" cy="273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545760" imgH="1371600" progId="Equation.3">
                  <p:embed/>
                </p:oleObj>
              </mc:Choice>
              <mc:Fallback>
                <p:oleObj name="Equation" r:id="rId5" imgW="545760" imgH="1371600" progId="Equation.3">
                  <p:embed/>
                  <p:pic>
                    <p:nvPicPr>
                      <p:cNvPr id="450565" name="Object 5">
                        <a:extLst>
                          <a:ext uri="{FF2B5EF4-FFF2-40B4-BE49-F238E27FC236}">
                            <a16:creationId xmlns:a16="http://schemas.microsoft.com/office/drawing/2014/main" xmlns="" id="{76C811C6-B192-44D3-B553-258B1A1002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3552825"/>
                        <a:ext cx="1143000" cy="273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xmlns="" id="{BBB73FB9-75CC-4CCC-AE4A-C59B3A7E3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534400" cy="6667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 General MLE strategy</a:t>
            </a:r>
          </a:p>
        </p:txBody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xmlns="" id="{52A6716C-5433-4F76-963C-5E947EA3B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14426"/>
            <a:ext cx="8574088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600" indent="-5334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>
                <a:latin typeface="Tahoma" panose="020B0604030504040204" pitchFamily="34" charset="0"/>
              </a:rPr>
              <a:t>Suppose </a:t>
            </a:r>
            <a:r>
              <a:rPr lang="en-US" altLang="en-US" b="1">
                <a:latin typeface="Symbol" panose="05050102010706020507" pitchFamily="18" charset="2"/>
              </a:rPr>
              <a:t>q</a:t>
            </a:r>
            <a:r>
              <a:rPr lang="en-US" altLang="en-US">
                <a:latin typeface="Symbol" panose="05050102010706020507" pitchFamily="18" charset="2"/>
              </a:rPr>
              <a:t> </a:t>
            </a:r>
            <a:r>
              <a:rPr lang="en-US" altLang="en-US">
                <a:latin typeface="Tahoma" panose="020B0604030504040204" pitchFamily="34" charset="0"/>
              </a:rPr>
              <a:t>= (</a:t>
            </a:r>
            <a:r>
              <a:rPr lang="en-US" altLang="en-US" i="1">
                <a:latin typeface="Symbol" panose="05050102010706020507" pitchFamily="18" charset="2"/>
              </a:rPr>
              <a:t>q</a:t>
            </a:r>
            <a:r>
              <a:rPr lang="en-US" altLang="en-US" baseline="-25000">
                <a:latin typeface="Tahoma" panose="020B0604030504040204" pitchFamily="34" charset="0"/>
              </a:rPr>
              <a:t>1</a:t>
            </a:r>
            <a:r>
              <a:rPr lang="en-US" altLang="en-US">
                <a:latin typeface="Tahoma" panose="020B0604030504040204" pitchFamily="34" charset="0"/>
              </a:rPr>
              <a:t>, </a:t>
            </a:r>
            <a:r>
              <a:rPr lang="en-US" altLang="en-US" i="1">
                <a:latin typeface="Symbol" panose="05050102010706020507" pitchFamily="18" charset="2"/>
              </a:rPr>
              <a:t>q</a:t>
            </a:r>
            <a:r>
              <a:rPr lang="en-US" altLang="en-US" baseline="-25000">
                <a:latin typeface="Tahoma" panose="020B0604030504040204" pitchFamily="34" charset="0"/>
              </a:rPr>
              <a:t>2</a:t>
            </a:r>
            <a:r>
              <a:rPr lang="en-US" altLang="en-US">
                <a:latin typeface="Tahoma" panose="020B0604030504040204" pitchFamily="34" charset="0"/>
              </a:rPr>
              <a:t>, …, </a:t>
            </a:r>
            <a:r>
              <a:rPr lang="en-US" altLang="en-US" i="1">
                <a:latin typeface="Symbol" panose="05050102010706020507" pitchFamily="18" charset="2"/>
              </a:rPr>
              <a:t>q</a:t>
            </a:r>
            <a:r>
              <a:rPr lang="en-US" altLang="en-US" baseline="-25000">
                <a:latin typeface="Tahoma" panose="020B0604030504040204" pitchFamily="34" charset="0"/>
              </a:rPr>
              <a:t>n</a:t>
            </a:r>
            <a:r>
              <a:rPr lang="en-US" altLang="en-US">
                <a:latin typeface="Tahoma" panose="020B0604030504040204" pitchFamily="34" charset="0"/>
              </a:rPr>
              <a:t>)</a:t>
            </a:r>
            <a:r>
              <a:rPr lang="en-US" altLang="en-US" baseline="30000">
                <a:latin typeface="Tahoma" panose="020B0604030504040204" pitchFamily="34" charset="0"/>
              </a:rPr>
              <a:t>T</a:t>
            </a:r>
            <a:r>
              <a:rPr lang="en-US" altLang="en-US">
                <a:latin typeface="Tahoma" panose="020B0604030504040204" pitchFamily="34" charset="0"/>
              </a:rPr>
              <a:t> is a vector of parameters.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>
                <a:latin typeface="Tahoma" panose="020B0604030504040204" pitchFamily="34" charset="0"/>
              </a:rPr>
              <a:t>Task: Find MLE </a:t>
            </a:r>
            <a:r>
              <a:rPr lang="en-US" altLang="en-US" b="1">
                <a:latin typeface="Tahoma" panose="020B0604030504040204" pitchFamily="34" charset="0"/>
                <a:sym typeface="Symbol" panose="05050102010706020507" pitchFamily="18" charset="2"/>
              </a:rPr>
              <a:t></a:t>
            </a: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 assuming known form for p(Data| </a:t>
            </a:r>
            <a:r>
              <a:rPr lang="en-US" altLang="en-US" b="1">
                <a:latin typeface="Tahoma" panose="020B0604030504040204" pitchFamily="34" charset="0"/>
                <a:sym typeface="Symbol" panose="05050102010706020507" pitchFamily="18" charset="2"/>
              </a:rPr>
              <a:t></a:t>
            </a: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,stuff)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Write LL = log P(Data| </a:t>
            </a:r>
            <a:r>
              <a:rPr lang="en-US" altLang="en-US" b="1">
                <a:latin typeface="Tahoma" panose="020B0604030504040204" pitchFamily="34" charset="0"/>
                <a:sym typeface="Symbol" panose="05050102010706020507" pitchFamily="18" charset="2"/>
              </a:rPr>
              <a:t></a:t>
            </a: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,stuff)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Work out LL/</a:t>
            </a:r>
            <a:r>
              <a:rPr lang="en-US" altLang="en-US" b="1">
                <a:latin typeface="Tahoma" panose="020B0604030504040204" pitchFamily="34" charset="0"/>
                <a:sym typeface="Symbol" panose="05050102010706020507" pitchFamily="18" charset="2"/>
              </a:rPr>
              <a:t></a:t>
            </a: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 using high-school calculus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Solve the set of simultaneous equations</a:t>
            </a:r>
          </a:p>
        </p:txBody>
      </p:sp>
      <p:graphicFrame>
        <p:nvGraphicFramePr>
          <p:cNvPr id="451588" name="Object 4">
            <a:extLst>
              <a:ext uri="{FF2B5EF4-FFF2-40B4-BE49-F238E27FC236}">
                <a16:creationId xmlns:a16="http://schemas.microsoft.com/office/drawing/2014/main" xmlns="" id="{8BDEEB1A-32BE-461F-A8B3-AB016685A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8425" y="3552825"/>
          <a:ext cx="1143000" cy="273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545760" imgH="1371600" progId="Equation.3">
                  <p:embed/>
                </p:oleObj>
              </mc:Choice>
              <mc:Fallback>
                <p:oleObj name="Equation" r:id="rId5" imgW="545760" imgH="1371600" progId="Equation.3">
                  <p:embed/>
                  <p:pic>
                    <p:nvPicPr>
                      <p:cNvPr id="451588" name="Object 4">
                        <a:extLst>
                          <a:ext uri="{FF2B5EF4-FFF2-40B4-BE49-F238E27FC236}">
                            <a16:creationId xmlns:a16="http://schemas.microsoft.com/office/drawing/2014/main" xmlns="" id="{8BDEEB1A-32BE-461F-A8B3-AB016685AC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3552825"/>
                        <a:ext cx="1143000" cy="273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89" name="Rectangle 5">
            <a:extLst>
              <a:ext uri="{FF2B5EF4-FFF2-40B4-BE49-F238E27FC236}">
                <a16:creationId xmlns:a16="http://schemas.microsoft.com/office/drawing/2014/main" xmlns="" id="{92B23FF1-1745-4B62-B620-10FF2C714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8" y="4529138"/>
            <a:ext cx="3619500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600" indent="-5334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Tx/>
              <a:buAutoNum type="arabicPeriod" startAt="4"/>
            </a:pP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Check that you’re at a maximum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>
            <a:extLst>
              <a:ext uri="{FF2B5EF4-FFF2-40B4-BE49-F238E27FC236}">
                <a16:creationId xmlns:a16="http://schemas.microsoft.com/office/drawing/2014/main" xmlns="" id="{1B18A32D-6991-4CB1-AC7F-BC5193D30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534400" cy="6667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 General MLE strategy</a:t>
            </a:r>
          </a:p>
        </p:txBody>
      </p:sp>
      <p:sp>
        <p:nvSpPr>
          <p:cNvPr id="452611" name="Rectangle 3">
            <a:extLst>
              <a:ext uri="{FF2B5EF4-FFF2-40B4-BE49-F238E27FC236}">
                <a16:creationId xmlns:a16="http://schemas.microsoft.com/office/drawing/2014/main" xmlns="" id="{376DF145-B00F-4CF5-A4D7-59DDDD8DE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14426"/>
            <a:ext cx="8574088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600" indent="-5334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>
                <a:latin typeface="Tahoma" panose="020B0604030504040204" pitchFamily="34" charset="0"/>
              </a:rPr>
              <a:t>Suppose </a:t>
            </a:r>
            <a:r>
              <a:rPr lang="en-US" altLang="en-US" b="1">
                <a:latin typeface="Symbol" panose="05050102010706020507" pitchFamily="18" charset="2"/>
              </a:rPr>
              <a:t>q</a:t>
            </a:r>
            <a:r>
              <a:rPr lang="en-US" altLang="en-US">
                <a:latin typeface="Symbol" panose="05050102010706020507" pitchFamily="18" charset="2"/>
              </a:rPr>
              <a:t> </a:t>
            </a:r>
            <a:r>
              <a:rPr lang="en-US" altLang="en-US">
                <a:latin typeface="Tahoma" panose="020B0604030504040204" pitchFamily="34" charset="0"/>
              </a:rPr>
              <a:t>= (</a:t>
            </a:r>
            <a:r>
              <a:rPr lang="en-US" altLang="en-US" i="1">
                <a:latin typeface="Symbol" panose="05050102010706020507" pitchFamily="18" charset="2"/>
              </a:rPr>
              <a:t>q</a:t>
            </a:r>
            <a:r>
              <a:rPr lang="en-US" altLang="en-US" baseline="-25000">
                <a:latin typeface="Tahoma" panose="020B0604030504040204" pitchFamily="34" charset="0"/>
              </a:rPr>
              <a:t>1</a:t>
            </a:r>
            <a:r>
              <a:rPr lang="en-US" altLang="en-US">
                <a:latin typeface="Tahoma" panose="020B0604030504040204" pitchFamily="34" charset="0"/>
              </a:rPr>
              <a:t>, </a:t>
            </a:r>
            <a:r>
              <a:rPr lang="en-US" altLang="en-US" i="1">
                <a:latin typeface="Symbol" panose="05050102010706020507" pitchFamily="18" charset="2"/>
              </a:rPr>
              <a:t>q</a:t>
            </a:r>
            <a:r>
              <a:rPr lang="en-US" altLang="en-US" baseline="-25000">
                <a:latin typeface="Tahoma" panose="020B0604030504040204" pitchFamily="34" charset="0"/>
              </a:rPr>
              <a:t>2</a:t>
            </a:r>
            <a:r>
              <a:rPr lang="en-US" altLang="en-US">
                <a:latin typeface="Tahoma" panose="020B0604030504040204" pitchFamily="34" charset="0"/>
              </a:rPr>
              <a:t>, …, </a:t>
            </a:r>
            <a:r>
              <a:rPr lang="en-US" altLang="en-US" i="1">
                <a:latin typeface="Symbol" panose="05050102010706020507" pitchFamily="18" charset="2"/>
              </a:rPr>
              <a:t>q</a:t>
            </a:r>
            <a:r>
              <a:rPr lang="en-US" altLang="en-US" baseline="-25000">
                <a:latin typeface="Tahoma" panose="020B0604030504040204" pitchFamily="34" charset="0"/>
              </a:rPr>
              <a:t>n</a:t>
            </a:r>
            <a:r>
              <a:rPr lang="en-US" altLang="en-US">
                <a:latin typeface="Tahoma" panose="020B0604030504040204" pitchFamily="34" charset="0"/>
              </a:rPr>
              <a:t>)</a:t>
            </a:r>
            <a:r>
              <a:rPr lang="en-US" altLang="en-US" baseline="30000">
                <a:latin typeface="Tahoma" panose="020B0604030504040204" pitchFamily="34" charset="0"/>
              </a:rPr>
              <a:t>T</a:t>
            </a:r>
            <a:r>
              <a:rPr lang="en-US" altLang="en-US">
                <a:latin typeface="Tahoma" panose="020B0604030504040204" pitchFamily="34" charset="0"/>
              </a:rPr>
              <a:t> is a vector of parameters.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en-US">
                <a:latin typeface="Tahoma" panose="020B0604030504040204" pitchFamily="34" charset="0"/>
              </a:rPr>
              <a:t>Task: Find MLE </a:t>
            </a:r>
            <a:r>
              <a:rPr lang="en-US" altLang="en-US" b="1">
                <a:latin typeface="Tahoma" panose="020B0604030504040204" pitchFamily="34" charset="0"/>
                <a:sym typeface="Symbol" panose="05050102010706020507" pitchFamily="18" charset="2"/>
              </a:rPr>
              <a:t></a:t>
            </a: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 assuming known form for p(Data| </a:t>
            </a:r>
            <a:r>
              <a:rPr lang="en-US" altLang="en-US" b="1">
                <a:latin typeface="Tahoma" panose="020B0604030504040204" pitchFamily="34" charset="0"/>
                <a:sym typeface="Symbol" panose="05050102010706020507" pitchFamily="18" charset="2"/>
              </a:rPr>
              <a:t></a:t>
            </a: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,stuff)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Write LL = log P(Data| </a:t>
            </a:r>
            <a:r>
              <a:rPr lang="en-US" altLang="en-US" b="1">
                <a:latin typeface="Tahoma" panose="020B0604030504040204" pitchFamily="34" charset="0"/>
                <a:sym typeface="Symbol" panose="05050102010706020507" pitchFamily="18" charset="2"/>
              </a:rPr>
              <a:t></a:t>
            </a: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,stuff)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Work out LL/</a:t>
            </a:r>
            <a:r>
              <a:rPr lang="en-US" altLang="en-US" b="1">
                <a:latin typeface="Tahoma" panose="020B0604030504040204" pitchFamily="34" charset="0"/>
                <a:sym typeface="Symbol" panose="05050102010706020507" pitchFamily="18" charset="2"/>
              </a:rPr>
              <a:t></a:t>
            </a: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 using high-school calculus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Solve the set of simultaneous equations</a:t>
            </a:r>
          </a:p>
        </p:txBody>
      </p:sp>
      <p:graphicFrame>
        <p:nvGraphicFramePr>
          <p:cNvPr id="452612" name="Object 4">
            <a:extLst>
              <a:ext uri="{FF2B5EF4-FFF2-40B4-BE49-F238E27FC236}">
                <a16:creationId xmlns:a16="http://schemas.microsoft.com/office/drawing/2014/main" xmlns="" id="{6D3E7F75-1997-46F2-9080-CCB3237BD3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8425" y="3552825"/>
          <a:ext cx="1143000" cy="273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545760" imgH="1371600" progId="Equation.3">
                  <p:embed/>
                </p:oleObj>
              </mc:Choice>
              <mc:Fallback>
                <p:oleObj name="Equation" r:id="rId5" imgW="545760" imgH="1371600" progId="Equation.3">
                  <p:embed/>
                  <p:pic>
                    <p:nvPicPr>
                      <p:cNvPr id="452612" name="Object 4">
                        <a:extLst>
                          <a:ext uri="{FF2B5EF4-FFF2-40B4-BE49-F238E27FC236}">
                            <a16:creationId xmlns:a16="http://schemas.microsoft.com/office/drawing/2014/main" xmlns="" id="{6D3E7F75-1997-46F2-9080-CCB3237BD3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3552825"/>
                        <a:ext cx="1143000" cy="273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3" name="Rectangle 5">
            <a:extLst>
              <a:ext uri="{FF2B5EF4-FFF2-40B4-BE49-F238E27FC236}">
                <a16:creationId xmlns:a16="http://schemas.microsoft.com/office/drawing/2014/main" xmlns="" id="{9EF6FAA4-EEAF-4CBE-81F4-80D6AD52F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8" y="4529138"/>
            <a:ext cx="3619500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600" indent="-5334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Tx/>
              <a:buAutoNum type="arabicPeriod" startAt="4"/>
            </a:pP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Check that you’re at a maximum</a:t>
            </a:r>
          </a:p>
        </p:txBody>
      </p:sp>
      <p:sp>
        <p:nvSpPr>
          <p:cNvPr id="452614" name="AutoShape 6">
            <a:extLst>
              <a:ext uri="{FF2B5EF4-FFF2-40B4-BE49-F238E27FC236}">
                <a16:creationId xmlns:a16="http://schemas.microsoft.com/office/drawing/2014/main" xmlns="" id="{FC4FF6DD-D53E-41CB-B743-00FFF2FC6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3905251"/>
            <a:ext cx="3100388" cy="912813"/>
          </a:xfrm>
          <a:prstGeom prst="wedgeRectCallout">
            <a:avLst>
              <a:gd name="adj1" fmla="val 37148"/>
              <a:gd name="adj2" fmla="val -113653"/>
            </a:avLst>
          </a:prstGeom>
          <a:solidFill>
            <a:srgbClr val="F6F8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If you can’t solve them, what should you do?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xmlns="" id="{EA6E49F3-9584-411F-B60C-1606F491D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MLE for univariate Gaussian</a:t>
            </a:r>
          </a:p>
        </p:txBody>
      </p:sp>
      <p:sp>
        <p:nvSpPr>
          <p:cNvPr id="453635" name="Rectangle 3">
            <a:extLst>
              <a:ext uri="{FF2B5EF4-FFF2-40B4-BE49-F238E27FC236}">
                <a16:creationId xmlns:a16="http://schemas.microsoft.com/office/drawing/2014/main" xmlns="" id="{86DCD46F-85EA-4EE0-8D3A-BBD6FBE100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8574088" cy="1620838"/>
          </a:xfrm>
        </p:spPr>
        <p:txBody>
          <a:bodyPr/>
          <a:lstStyle/>
          <a:p>
            <a:r>
              <a:rPr lang="en-US" altLang="en-US" sz="2800"/>
              <a:t>Suppose you have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1</a:t>
            </a:r>
            <a:r>
              <a:rPr lang="en-US" altLang="en-US" sz="2800" i="1"/>
              <a:t>, x</a:t>
            </a:r>
            <a:r>
              <a:rPr lang="en-US" altLang="en-US" sz="2800" i="1" baseline="-25000"/>
              <a:t>2</a:t>
            </a:r>
            <a:r>
              <a:rPr lang="en-US" altLang="en-US" sz="2800" i="1"/>
              <a:t>, … x</a:t>
            </a:r>
            <a:r>
              <a:rPr lang="en-US" altLang="en-US" sz="2800" i="1" baseline="-25000"/>
              <a:t>R</a:t>
            </a:r>
            <a:r>
              <a:rPr lang="en-US" altLang="en-US" sz="2800"/>
              <a:t> ~(i.i.d) N(</a:t>
            </a:r>
            <a:r>
              <a:rPr lang="en-US" altLang="en-US" sz="2800">
                <a:sym typeface="Symbol" panose="05050102010706020507" pitchFamily="18" charset="2"/>
              </a:rPr>
              <a:t></a:t>
            </a:r>
            <a:r>
              <a:rPr lang="en-US" altLang="en-US" sz="2800"/>
              <a:t>,</a:t>
            </a:r>
            <a:r>
              <a:rPr lang="en-US" altLang="en-US" sz="2800">
                <a:sym typeface="Symbol" panose="05050102010706020507" pitchFamily="18" charset="2"/>
              </a:rPr>
              <a:t></a:t>
            </a:r>
            <a:r>
              <a:rPr lang="en-US" altLang="en-US" sz="2800" baseline="30000"/>
              <a:t>2</a:t>
            </a:r>
            <a:r>
              <a:rPr lang="en-US" altLang="en-US" sz="2800"/>
              <a:t>)</a:t>
            </a:r>
          </a:p>
          <a:p>
            <a:r>
              <a:rPr lang="en-US" altLang="en-US" sz="2800"/>
              <a:t>But you don’t know </a:t>
            </a:r>
            <a:r>
              <a:rPr lang="en-US" altLang="en-US" sz="2800">
                <a:sym typeface="Symbol" panose="05050102010706020507" pitchFamily="18" charset="2"/>
              </a:rPr>
              <a:t> or </a:t>
            </a:r>
            <a:r>
              <a:rPr lang="en-US" altLang="en-US" sz="2800" baseline="30000"/>
              <a:t>2</a:t>
            </a:r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 sz="2800"/>
              <a:t>MLE: For which </a:t>
            </a:r>
            <a:r>
              <a:rPr lang="en-US" altLang="en-US" sz="2400" b="1">
                <a:latin typeface="Symbol" panose="05050102010706020507" pitchFamily="18" charset="2"/>
              </a:rPr>
              <a:t>q</a:t>
            </a:r>
            <a:r>
              <a:rPr lang="en-US" altLang="en-US" sz="2800"/>
              <a:t> =(</a:t>
            </a:r>
            <a:r>
              <a:rPr lang="en-US" altLang="en-US" sz="2800">
                <a:sym typeface="Symbol" panose="05050102010706020507" pitchFamily="18" charset="2"/>
              </a:rPr>
              <a:t>,</a:t>
            </a:r>
            <a:r>
              <a:rPr lang="en-US" altLang="en-US" sz="2800" baseline="30000"/>
              <a:t>2</a:t>
            </a:r>
            <a:r>
              <a:rPr lang="en-US" altLang="en-US" sz="2800">
                <a:sym typeface="Symbol" panose="05050102010706020507" pitchFamily="18" charset="2"/>
              </a:rPr>
              <a:t>) is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1</a:t>
            </a:r>
            <a:r>
              <a:rPr lang="en-US" altLang="en-US" sz="2800" i="1"/>
              <a:t>, x</a:t>
            </a:r>
            <a:r>
              <a:rPr lang="en-US" altLang="en-US" sz="2800" i="1" baseline="-25000"/>
              <a:t>2</a:t>
            </a:r>
            <a:r>
              <a:rPr lang="en-US" altLang="en-US" sz="2800" i="1"/>
              <a:t>,…x</a:t>
            </a:r>
            <a:r>
              <a:rPr lang="en-US" altLang="en-US" sz="2800" i="1" baseline="-25000"/>
              <a:t>R</a:t>
            </a:r>
            <a:r>
              <a:rPr lang="en-US" altLang="en-US" sz="2800"/>
              <a:t> most likely?</a:t>
            </a:r>
          </a:p>
        </p:txBody>
      </p:sp>
      <p:graphicFrame>
        <p:nvGraphicFramePr>
          <p:cNvPr id="453636" name="Object 4">
            <a:extLst>
              <a:ext uri="{FF2B5EF4-FFF2-40B4-BE49-F238E27FC236}">
                <a16:creationId xmlns:a16="http://schemas.microsoft.com/office/drawing/2014/main" xmlns="" id="{AE5957E5-DF70-43C8-89A6-281E6E8F2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054350"/>
          <a:ext cx="88725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5" imgW="4000320" imgH="431640" progId="Equation.3">
                  <p:embed/>
                </p:oleObj>
              </mc:Choice>
              <mc:Fallback>
                <p:oleObj name="Equation" r:id="rId5" imgW="4000320" imgH="431640" progId="Equation.3">
                  <p:embed/>
                  <p:pic>
                    <p:nvPicPr>
                      <p:cNvPr id="453636" name="Object 4">
                        <a:extLst>
                          <a:ext uri="{FF2B5EF4-FFF2-40B4-BE49-F238E27FC236}">
                            <a16:creationId xmlns:a16="http://schemas.microsoft.com/office/drawing/2014/main" xmlns="" id="{AE5957E5-DF70-43C8-89A6-281E6E8F21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54350"/>
                        <a:ext cx="887253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37" name="Object 5">
            <a:extLst>
              <a:ext uri="{FF2B5EF4-FFF2-40B4-BE49-F238E27FC236}">
                <a16:creationId xmlns:a16="http://schemas.microsoft.com/office/drawing/2014/main" xmlns="" id="{CCF5D768-7487-48D1-AE14-FD8CAD961A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101" y="4097338"/>
          <a:ext cx="2873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7" imgW="1295280" imgH="431640" progId="Equation.3">
                  <p:embed/>
                </p:oleObj>
              </mc:Choice>
              <mc:Fallback>
                <p:oleObj name="Equation" r:id="rId7" imgW="1295280" imgH="431640" progId="Equation.3">
                  <p:embed/>
                  <p:pic>
                    <p:nvPicPr>
                      <p:cNvPr id="453637" name="Object 5">
                        <a:extLst>
                          <a:ext uri="{FF2B5EF4-FFF2-40B4-BE49-F238E27FC236}">
                            <a16:creationId xmlns:a16="http://schemas.microsoft.com/office/drawing/2014/main" xmlns="" id="{CCF5D768-7487-48D1-AE14-FD8CAD961A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1" y="4097338"/>
                        <a:ext cx="2873375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38" name="Object 6">
            <a:extLst>
              <a:ext uri="{FF2B5EF4-FFF2-40B4-BE49-F238E27FC236}">
                <a16:creationId xmlns:a16="http://schemas.microsoft.com/office/drawing/2014/main" xmlns="" id="{4BE9D4D4-3ED2-4994-946C-706163A5BE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101" y="5127625"/>
          <a:ext cx="4367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9" imgW="1968480" imgH="431640" progId="Equation.3">
                  <p:embed/>
                </p:oleObj>
              </mc:Choice>
              <mc:Fallback>
                <p:oleObj name="Equation" r:id="rId9" imgW="1968480" imgH="431640" progId="Equation.3">
                  <p:embed/>
                  <p:pic>
                    <p:nvPicPr>
                      <p:cNvPr id="453638" name="Object 6">
                        <a:extLst>
                          <a:ext uri="{FF2B5EF4-FFF2-40B4-BE49-F238E27FC236}">
                            <a16:creationId xmlns:a16="http://schemas.microsoft.com/office/drawing/2014/main" xmlns="" id="{4BE9D4D4-3ED2-4994-946C-706163A5BE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1" y="5127625"/>
                        <a:ext cx="4367213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1DC9-7965-FB48-9385-20B56B4847C1}" type="slidenum">
              <a:rPr lang="en-US" altLang="en-US" smtClean="0"/>
              <a:pPr/>
              <a:t>2</a:t>
            </a:fld>
            <a:endParaRPr lang="en-US" alt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02701" y="620688"/>
          <a:ext cx="9619654" cy="2592288"/>
        </p:xfrm>
        <a:graphic>
          <a:graphicData uri="http://schemas.openxmlformats.org/drawingml/2006/table">
            <a:tbl>
              <a:tblPr/>
              <a:tblGrid>
                <a:gridCol w="1053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665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51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Chapter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66" marR="66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Course Objectives</a:t>
                      </a:r>
                      <a:endParaRPr lang="en-IN" sz="180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66" marR="66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7178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800" baseline="0" dirty="0">
                          <a:latin typeface="Arial" pitchFamily="34" charset="0"/>
                          <a:ea typeface="Noto Sans Symbols"/>
                          <a:cs typeface="Arial" pitchFamily="34" charset="0"/>
                        </a:rPr>
                        <a:t> 3</a:t>
                      </a:r>
                      <a:endParaRPr lang="en-IN" sz="1800" dirty="0">
                        <a:latin typeface="Arial" pitchFamily="34" charset="0"/>
                        <a:ea typeface="Noto Sans Symbols"/>
                        <a:cs typeface="Arial" pitchFamily="34" charset="0"/>
                      </a:endParaRPr>
                    </a:p>
                  </a:txBody>
                  <a:tcPr marL="66866" marR="66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course helps students to</a:t>
                      </a:r>
                      <a:r>
                        <a:rPr lang="en-IN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understand</a:t>
                      </a:r>
                      <a:r>
                        <a:rPr lang="en-US" dirty="0"/>
                        <a:t> and apply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basic concepts of estimation, regression,  weak law of large numbers, and central limit theorem.</a:t>
                      </a:r>
                    </a:p>
                  </a:txBody>
                  <a:tcPr marL="66866" marR="66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02701" y="3324397"/>
          <a:ext cx="9619654" cy="2592288"/>
        </p:xfrm>
        <a:graphic>
          <a:graphicData uri="http://schemas.openxmlformats.org/drawingml/2006/table">
            <a:tbl>
              <a:tblPr/>
              <a:tblGrid>
                <a:gridCol w="1053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665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62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Chapter</a:t>
                      </a:r>
                      <a:endParaRPr lang="en-IN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66" marR="66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Course Outcomes</a:t>
                      </a:r>
                      <a:endParaRPr lang="en-IN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66" marR="66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76078">
                <a:tc>
                  <a:txBody>
                    <a:bodyPr/>
                    <a:lstStyle/>
                    <a:p>
                      <a:pPr marL="342265" indent="-2540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</a:t>
                      </a:r>
                      <a:endParaRPr lang="en-IN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66" marR="66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35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 will be able to </a:t>
                      </a:r>
                    </a:p>
                    <a:p>
                      <a:pPr algn="just"/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 the real-world problem via a probabilistic approach.</a:t>
                      </a:r>
                    </a:p>
                  </a:txBody>
                  <a:tcPr marL="66866" marR="668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058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>
            <a:extLst>
              <a:ext uri="{FF2B5EF4-FFF2-40B4-BE49-F238E27FC236}">
                <a16:creationId xmlns:a16="http://schemas.microsoft.com/office/drawing/2014/main" xmlns="" id="{A1AB8FC6-9958-4895-8E4A-389384D22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MLE for univariate Gaussian</a:t>
            </a: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xmlns="" id="{F00562C0-CFC5-43B9-8573-D9939E0D4E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8574088" cy="1620838"/>
          </a:xfrm>
        </p:spPr>
        <p:txBody>
          <a:bodyPr/>
          <a:lstStyle/>
          <a:p>
            <a:r>
              <a:rPr lang="en-US" altLang="en-US" sz="2800"/>
              <a:t>Suppose you have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1</a:t>
            </a:r>
            <a:r>
              <a:rPr lang="en-US" altLang="en-US" sz="2800" i="1"/>
              <a:t>, x</a:t>
            </a:r>
            <a:r>
              <a:rPr lang="en-US" altLang="en-US" sz="2800" i="1" baseline="-25000"/>
              <a:t>2</a:t>
            </a:r>
            <a:r>
              <a:rPr lang="en-US" altLang="en-US" sz="2800" i="1"/>
              <a:t>, … x</a:t>
            </a:r>
            <a:r>
              <a:rPr lang="en-US" altLang="en-US" sz="2800" i="1" baseline="-25000"/>
              <a:t>R</a:t>
            </a:r>
            <a:r>
              <a:rPr lang="en-US" altLang="en-US" sz="2800"/>
              <a:t> ~(i.i.d) N(</a:t>
            </a:r>
            <a:r>
              <a:rPr lang="en-US" altLang="en-US" sz="2800">
                <a:sym typeface="Symbol" panose="05050102010706020507" pitchFamily="18" charset="2"/>
              </a:rPr>
              <a:t></a:t>
            </a:r>
            <a:r>
              <a:rPr lang="en-US" altLang="en-US" sz="2800"/>
              <a:t>,</a:t>
            </a:r>
            <a:r>
              <a:rPr lang="en-US" altLang="en-US" sz="2800">
                <a:sym typeface="Symbol" panose="05050102010706020507" pitchFamily="18" charset="2"/>
              </a:rPr>
              <a:t></a:t>
            </a:r>
            <a:r>
              <a:rPr lang="en-US" altLang="en-US" sz="2800" baseline="30000"/>
              <a:t>2</a:t>
            </a:r>
            <a:r>
              <a:rPr lang="en-US" altLang="en-US" sz="2800"/>
              <a:t>)</a:t>
            </a:r>
          </a:p>
          <a:p>
            <a:r>
              <a:rPr lang="en-US" altLang="en-US" sz="2800"/>
              <a:t>But you don’t know </a:t>
            </a:r>
            <a:r>
              <a:rPr lang="en-US" altLang="en-US" sz="2800">
                <a:sym typeface="Symbol" panose="05050102010706020507" pitchFamily="18" charset="2"/>
              </a:rPr>
              <a:t> or </a:t>
            </a:r>
            <a:r>
              <a:rPr lang="en-US" altLang="en-US" sz="2800" baseline="30000"/>
              <a:t>2</a:t>
            </a:r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 sz="2800"/>
              <a:t>MLE: For which </a:t>
            </a:r>
            <a:r>
              <a:rPr lang="en-US" altLang="en-US" sz="2400" b="1">
                <a:latin typeface="Symbol" panose="05050102010706020507" pitchFamily="18" charset="2"/>
              </a:rPr>
              <a:t>q</a:t>
            </a:r>
            <a:r>
              <a:rPr lang="en-US" altLang="en-US" sz="2800"/>
              <a:t> =(</a:t>
            </a:r>
            <a:r>
              <a:rPr lang="en-US" altLang="en-US" sz="2800">
                <a:sym typeface="Symbol" panose="05050102010706020507" pitchFamily="18" charset="2"/>
              </a:rPr>
              <a:t>,</a:t>
            </a:r>
            <a:r>
              <a:rPr lang="en-US" altLang="en-US" sz="2800" baseline="30000"/>
              <a:t>2</a:t>
            </a:r>
            <a:r>
              <a:rPr lang="en-US" altLang="en-US" sz="2800">
                <a:sym typeface="Symbol" panose="05050102010706020507" pitchFamily="18" charset="2"/>
              </a:rPr>
              <a:t>) is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1</a:t>
            </a:r>
            <a:r>
              <a:rPr lang="en-US" altLang="en-US" sz="2800" i="1"/>
              <a:t>, x</a:t>
            </a:r>
            <a:r>
              <a:rPr lang="en-US" altLang="en-US" sz="2800" i="1" baseline="-25000"/>
              <a:t>2</a:t>
            </a:r>
            <a:r>
              <a:rPr lang="en-US" altLang="en-US" sz="2800" i="1"/>
              <a:t>,…x</a:t>
            </a:r>
            <a:r>
              <a:rPr lang="en-US" altLang="en-US" sz="2800" i="1" baseline="-25000"/>
              <a:t>R</a:t>
            </a:r>
            <a:r>
              <a:rPr lang="en-US" altLang="en-US" sz="2800"/>
              <a:t> most likely?</a:t>
            </a:r>
          </a:p>
        </p:txBody>
      </p:sp>
      <p:graphicFrame>
        <p:nvGraphicFramePr>
          <p:cNvPr id="454660" name="Object 4">
            <a:extLst>
              <a:ext uri="{FF2B5EF4-FFF2-40B4-BE49-F238E27FC236}">
                <a16:creationId xmlns:a16="http://schemas.microsoft.com/office/drawing/2014/main" xmlns="" id="{E0A36226-F400-4C0C-8D12-A0D460FB8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054350"/>
          <a:ext cx="88725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5" imgW="4000320" imgH="431640" progId="Equation.3">
                  <p:embed/>
                </p:oleObj>
              </mc:Choice>
              <mc:Fallback>
                <p:oleObj name="Equation" r:id="rId5" imgW="4000320" imgH="431640" progId="Equation.3">
                  <p:embed/>
                  <p:pic>
                    <p:nvPicPr>
                      <p:cNvPr id="454660" name="Object 4">
                        <a:extLst>
                          <a:ext uri="{FF2B5EF4-FFF2-40B4-BE49-F238E27FC236}">
                            <a16:creationId xmlns:a16="http://schemas.microsoft.com/office/drawing/2014/main" xmlns="" id="{E0A36226-F400-4C0C-8D12-A0D460FB8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54350"/>
                        <a:ext cx="887253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1" name="Object 5">
            <a:extLst>
              <a:ext uri="{FF2B5EF4-FFF2-40B4-BE49-F238E27FC236}">
                <a16:creationId xmlns:a16="http://schemas.microsoft.com/office/drawing/2014/main" xmlns="" id="{CDCBEF73-C0CB-4826-89E6-D90B23A72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7238" y="4097338"/>
          <a:ext cx="2451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7" imgW="1104840" imgH="431640" progId="Equation.3">
                  <p:embed/>
                </p:oleObj>
              </mc:Choice>
              <mc:Fallback>
                <p:oleObj name="Equation" r:id="rId7" imgW="1104840" imgH="431640" progId="Equation.3">
                  <p:embed/>
                  <p:pic>
                    <p:nvPicPr>
                      <p:cNvPr id="454661" name="Object 5">
                        <a:extLst>
                          <a:ext uri="{FF2B5EF4-FFF2-40B4-BE49-F238E27FC236}">
                            <a16:creationId xmlns:a16="http://schemas.microsoft.com/office/drawing/2014/main" xmlns="" id="{CDCBEF73-C0CB-4826-89E6-D90B23A72E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4097338"/>
                        <a:ext cx="2451100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2" name="Object 6">
            <a:extLst>
              <a:ext uri="{FF2B5EF4-FFF2-40B4-BE49-F238E27FC236}">
                <a16:creationId xmlns:a16="http://schemas.microsoft.com/office/drawing/2014/main" xmlns="" id="{0D45A0F0-0D84-4779-B050-28C3569FF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5814" y="5127625"/>
          <a:ext cx="38877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9" imgW="1752480" imgH="431640" progId="Equation.3">
                  <p:embed/>
                </p:oleObj>
              </mc:Choice>
              <mc:Fallback>
                <p:oleObj name="Equation" r:id="rId9" imgW="1752480" imgH="431640" progId="Equation.3">
                  <p:embed/>
                  <p:pic>
                    <p:nvPicPr>
                      <p:cNvPr id="454662" name="Object 6">
                        <a:extLst>
                          <a:ext uri="{FF2B5EF4-FFF2-40B4-BE49-F238E27FC236}">
                            <a16:creationId xmlns:a16="http://schemas.microsoft.com/office/drawing/2014/main" xmlns="" id="{0D45A0F0-0D84-4779-B050-28C3569FFE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4" y="5127625"/>
                        <a:ext cx="3887787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>
            <a:extLst>
              <a:ext uri="{FF2B5EF4-FFF2-40B4-BE49-F238E27FC236}">
                <a16:creationId xmlns:a16="http://schemas.microsoft.com/office/drawing/2014/main" xmlns="" id="{6EF77DDC-6B64-4C02-9D82-A7B9EFED4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1"/>
            <a:ext cx="8534400" cy="733425"/>
          </a:xfrm>
        </p:spPr>
        <p:txBody>
          <a:bodyPr/>
          <a:lstStyle/>
          <a:p>
            <a:r>
              <a:rPr lang="en-US" altLang="en-US"/>
              <a:t>MLE for univariate Gaussian</a:t>
            </a: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xmlns="" id="{E0F19ADC-5845-4BD0-B540-039EF6F4F0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39900" y="901700"/>
            <a:ext cx="8574088" cy="1620838"/>
          </a:xfrm>
        </p:spPr>
        <p:txBody>
          <a:bodyPr/>
          <a:lstStyle/>
          <a:p>
            <a:r>
              <a:rPr lang="en-US" altLang="en-US" sz="2800"/>
              <a:t>Suppose you have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1</a:t>
            </a:r>
            <a:r>
              <a:rPr lang="en-US" altLang="en-US" sz="2800" i="1"/>
              <a:t>, x</a:t>
            </a:r>
            <a:r>
              <a:rPr lang="en-US" altLang="en-US" sz="2800" i="1" baseline="-25000"/>
              <a:t>2</a:t>
            </a:r>
            <a:r>
              <a:rPr lang="en-US" altLang="en-US" sz="2800" i="1"/>
              <a:t>, … x</a:t>
            </a:r>
            <a:r>
              <a:rPr lang="en-US" altLang="en-US" sz="2800" i="1" baseline="-25000"/>
              <a:t>R</a:t>
            </a:r>
            <a:r>
              <a:rPr lang="en-US" altLang="en-US" sz="2800"/>
              <a:t> ~(i.i.d) N(</a:t>
            </a:r>
            <a:r>
              <a:rPr lang="en-US" altLang="en-US" sz="2800">
                <a:sym typeface="Symbol" panose="05050102010706020507" pitchFamily="18" charset="2"/>
              </a:rPr>
              <a:t></a:t>
            </a:r>
            <a:r>
              <a:rPr lang="en-US" altLang="en-US" sz="2800"/>
              <a:t>,</a:t>
            </a:r>
            <a:r>
              <a:rPr lang="en-US" altLang="en-US" sz="2800">
                <a:sym typeface="Symbol" panose="05050102010706020507" pitchFamily="18" charset="2"/>
              </a:rPr>
              <a:t></a:t>
            </a:r>
            <a:r>
              <a:rPr lang="en-US" altLang="en-US" sz="2800" baseline="30000"/>
              <a:t>2</a:t>
            </a:r>
            <a:r>
              <a:rPr lang="en-US" altLang="en-US" sz="2800"/>
              <a:t>)</a:t>
            </a:r>
          </a:p>
          <a:p>
            <a:r>
              <a:rPr lang="en-US" altLang="en-US" sz="2800"/>
              <a:t>But you don’t know </a:t>
            </a:r>
            <a:r>
              <a:rPr lang="en-US" altLang="en-US" sz="2800">
                <a:sym typeface="Symbol" panose="05050102010706020507" pitchFamily="18" charset="2"/>
              </a:rPr>
              <a:t> or </a:t>
            </a:r>
            <a:r>
              <a:rPr lang="en-US" altLang="en-US" sz="2800" baseline="30000"/>
              <a:t>2</a:t>
            </a:r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 sz="2800"/>
              <a:t>MLE: For which </a:t>
            </a:r>
            <a:r>
              <a:rPr lang="en-US" altLang="en-US" sz="2400" b="1">
                <a:latin typeface="Symbol" panose="05050102010706020507" pitchFamily="18" charset="2"/>
              </a:rPr>
              <a:t>q</a:t>
            </a:r>
            <a:r>
              <a:rPr lang="en-US" altLang="en-US" sz="2800"/>
              <a:t> =(</a:t>
            </a:r>
            <a:r>
              <a:rPr lang="en-US" altLang="en-US" sz="2800">
                <a:sym typeface="Symbol" panose="05050102010706020507" pitchFamily="18" charset="2"/>
              </a:rPr>
              <a:t>,</a:t>
            </a:r>
            <a:r>
              <a:rPr lang="en-US" altLang="en-US" sz="2800" baseline="30000"/>
              <a:t>2</a:t>
            </a:r>
            <a:r>
              <a:rPr lang="en-US" altLang="en-US" sz="2800">
                <a:sym typeface="Symbol" panose="05050102010706020507" pitchFamily="18" charset="2"/>
              </a:rPr>
              <a:t>) is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1</a:t>
            </a:r>
            <a:r>
              <a:rPr lang="en-US" altLang="en-US" sz="2800" i="1"/>
              <a:t>, x</a:t>
            </a:r>
            <a:r>
              <a:rPr lang="en-US" altLang="en-US" sz="2800" i="1" baseline="-25000"/>
              <a:t>2</a:t>
            </a:r>
            <a:r>
              <a:rPr lang="en-US" altLang="en-US" sz="2800" i="1"/>
              <a:t>,…x</a:t>
            </a:r>
            <a:r>
              <a:rPr lang="en-US" altLang="en-US" sz="2800" i="1" baseline="-25000"/>
              <a:t>R</a:t>
            </a:r>
            <a:r>
              <a:rPr lang="en-US" altLang="en-US" sz="2800"/>
              <a:t> most likely?</a:t>
            </a:r>
          </a:p>
        </p:txBody>
      </p:sp>
      <p:graphicFrame>
        <p:nvGraphicFramePr>
          <p:cNvPr id="455684" name="Object 4">
            <a:extLst>
              <a:ext uri="{FF2B5EF4-FFF2-40B4-BE49-F238E27FC236}">
                <a16:creationId xmlns:a16="http://schemas.microsoft.com/office/drawing/2014/main" xmlns="" id="{4EC31196-81A0-4467-B4F3-E7EF32AE98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7839" y="2482850"/>
          <a:ext cx="69818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5" imgW="4000320" imgH="431640" progId="Equation.3">
                  <p:embed/>
                </p:oleObj>
              </mc:Choice>
              <mc:Fallback>
                <p:oleObj name="Equation" r:id="rId5" imgW="4000320" imgH="431640" progId="Equation.3">
                  <p:embed/>
                  <p:pic>
                    <p:nvPicPr>
                      <p:cNvPr id="455684" name="Object 4">
                        <a:extLst>
                          <a:ext uri="{FF2B5EF4-FFF2-40B4-BE49-F238E27FC236}">
                            <a16:creationId xmlns:a16="http://schemas.microsoft.com/office/drawing/2014/main" xmlns="" id="{4EC31196-81A0-4467-B4F3-E7EF32AE98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9" y="2482850"/>
                        <a:ext cx="6981825" cy="719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5" name="Object 5">
            <a:extLst>
              <a:ext uri="{FF2B5EF4-FFF2-40B4-BE49-F238E27FC236}">
                <a16:creationId xmlns:a16="http://schemas.microsoft.com/office/drawing/2014/main" xmlns="" id="{F419B6A3-A02E-4F89-8248-02591FA21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7201" y="3221038"/>
          <a:ext cx="4479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7" imgW="2019240" imgH="431640" progId="Equation.3">
                  <p:embed/>
                </p:oleObj>
              </mc:Choice>
              <mc:Fallback>
                <p:oleObj name="Equation" r:id="rId7" imgW="2019240" imgH="431640" progId="Equation.3">
                  <p:embed/>
                  <p:pic>
                    <p:nvPicPr>
                      <p:cNvPr id="455685" name="Object 5">
                        <a:extLst>
                          <a:ext uri="{FF2B5EF4-FFF2-40B4-BE49-F238E27FC236}">
                            <a16:creationId xmlns:a16="http://schemas.microsoft.com/office/drawing/2014/main" xmlns="" id="{F419B6A3-A02E-4F89-8248-02591FA213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1" y="3221038"/>
                        <a:ext cx="4479925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6" name="Object 6">
            <a:extLst>
              <a:ext uri="{FF2B5EF4-FFF2-40B4-BE49-F238E27FC236}">
                <a16:creationId xmlns:a16="http://schemas.microsoft.com/office/drawing/2014/main" xmlns="" id="{1266C510-49B4-4AC0-BE6E-31C007C787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8151" y="4089400"/>
          <a:ext cx="52117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9" imgW="2349360" imgH="431640" progId="Equation.3">
                  <p:embed/>
                </p:oleObj>
              </mc:Choice>
              <mc:Fallback>
                <p:oleObj name="Equation" r:id="rId9" imgW="2349360" imgH="431640" progId="Equation.3">
                  <p:embed/>
                  <p:pic>
                    <p:nvPicPr>
                      <p:cNvPr id="455686" name="Object 6">
                        <a:extLst>
                          <a:ext uri="{FF2B5EF4-FFF2-40B4-BE49-F238E27FC236}">
                            <a16:creationId xmlns:a16="http://schemas.microsoft.com/office/drawing/2014/main" xmlns="" id="{1266C510-49B4-4AC0-BE6E-31C007C787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1" y="4089400"/>
                        <a:ext cx="5211763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xmlns="" id="{20AF1204-B1A0-4AF1-A868-2881AE0E0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1"/>
            <a:ext cx="8534400" cy="733425"/>
          </a:xfrm>
        </p:spPr>
        <p:txBody>
          <a:bodyPr/>
          <a:lstStyle/>
          <a:p>
            <a:r>
              <a:rPr lang="en-US" altLang="en-US"/>
              <a:t>MLE for univariate Gaussian</a:t>
            </a: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xmlns="" id="{8A70283C-9464-4593-AC5C-5E40DD3D62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39900" y="901700"/>
            <a:ext cx="8574088" cy="1620838"/>
          </a:xfrm>
        </p:spPr>
        <p:txBody>
          <a:bodyPr/>
          <a:lstStyle/>
          <a:p>
            <a:r>
              <a:rPr lang="en-US" altLang="en-US" sz="2800"/>
              <a:t>Suppose you have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1</a:t>
            </a:r>
            <a:r>
              <a:rPr lang="en-US" altLang="en-US" sz="2800" i="1"/>
              <a:t>, x</a:t>
            </a:r>
            <a:r>
              <a:rPr lang="en-US" altLang="en-US" sz="2800" i="1" baseline="-25000"/>
              <a:t>2</a:t>
            </a:r>
            <a:r>
              <a:rPr lang="en-US" altLang="en-US" sz="2800" i="1"/>
              <a:t>, … x</a:t>
            </a:r>
            <a:r>
              <a:rPr lang="en-US" altLang="en-US" sz="2800" i="1" baseline="-25000"/>
              <a:t>R</a:t>
            </a:r>
            <a:r>
              <a:rPr lang="en-US" altLang="en-US" sz="2800"/>
              <a:t> ~(i.i.d) N(</a:t>
            </a:r>
            <a:r>
              <a:rPr lang="en-US" altLang="en-US" sz="2800">
                <a:sym typeface="Symbol" panose="05050102010706020507" pitchFamily="18" charset="2"/>
              </a:rPr>
              <a:t></a:t>
            </a:r>
            <a:r>
              <a:rPr lang="en-US" altLang="en-US" sz="2800"/>
              <a:t>,</a:t>
            </a:r>
            <a:r>
              <a:rPr lang="en-US" altLang="en-US" sz="2800">
                <a:sym typeface="Symbol" panose="05050102010706020507" pitchFamily="18" charset="2"/>
              </a:rPr>
              <a:t></a:t>
            </a:r>
            <a:r>
              <a:rPr lang="en-US" altLang="en-US" sz="2800" baseline="30000"/>
              <a:t>2</a:t>
            </a:r>
            <a:r>
              <a:rPr lang="en-US" altLang="en-US" sz="2800"/>
              <a:t>)</a:t>
            </a:r>
          </a:p>
          <a:p>
            <a:r>
              <a:rPr lang="en-US" altLang="en-US" sz="2800"/>
              <a:t>But you don’t know </a:t>
            </a:r>
            <a:r>
              <a:rPr lang="en-US" altLang="en-US" sz="2800">
                <a:sym typeface="Symbol" panose="05050102010706020507" pitchFamily="18" charset="2"/>
              </a:rPr>
              <a:t> or </a:t>
            </a:r>
            <a:r>
              <a:rPr lang="en-US" altLang="en-US" sz="2800" baseline="30000"/>
              <a:t>2</a:t>
            </a:r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 sz="2800"/>
              <a:t>MLE: For which </a:t>
            </a:r>
            <a:r>
              <a:rPr lang="en-US" altLang="en-US" sz="2400" b="1">
                <a:latin typeface="Symbol" panose="05050102010706020507" pitchFamily="18" charset="2"/>
              </a:rPr>
              <a:t>q</a:t>
            </a:r>
            <a:r>
              <a:rPr lang="en-US" altLang="en-US" sz="2800"/>
              <a:t> =(</a:t>
            </a:r>
            <a:r>
              <a:rPr lang="en-US" altLang="en-US" sz="2800">
                <a:sym typeface="Symbol" panose="05050102010706020507" pitchFamily="18" charset="2"/>
              </a:rPr>
              <a:t>,</a:t>
            </a:r>
            <a:r>
              <a:rPr lang="en-US" altLang="en-US" sz="2800" baseline="30000"/>
              <a:t>2</a:t>
            </a:r>
            <a:r>
              <a:rPr lang="en-US" altLang="en-US" sz="2800">
                <a:sym typeface="Symbol" panose="05050102010706020507" pitchFamily="18" charset="2"/>
              </a:rPr>
              <a:t>) is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1</a:t>
            </a:r>
            <a:r>
              <a:rPr lang="en-US" altLang="en-US" sz="2800" i="1"/>
              <a:t>, x</a:t>
            </a:r>
            <a:r>
              <a:rPr lang="en-US" altLang="en-US" sz="2800" i="1" baseline="-25000"/>
              <a:t>2</a:t>
            </a:r>
            <a:r>
              <a:rPr lang="en-US" altLang="en-US" sz="2800" i="1"/>
              <a:t>,…x</a:t>
            </a:r>
            <a:r>
              <a:rPr lang="en-US" altLang="en-US" sz="2800" i="1" baseline="-25000"/>
              <a:t>R</a:t>
            </a:r>
            <a:r>
              <a:rPr lang="en-US" altLang="en-US" sz="2800"/>
              <a:t> most likely?</a:t>
            </a:r>
          </a:p>
        </p:txBody>
      </p:sp>
      <p:graphicFrame>
        <p:nvGraphicFramePr>
          <p:cNvPr id="457733" name="Object 5">
            <a:extLst>
              <a:ext uri="{FF2B5EF4-FFF2-40B4-BE49-F238E27FC236}">
                <a16:creationId xmlns:a16="http://schemas.microsoft.com/office/drawing/2014/main" xmlns="" id="{5E6AE4AC-DEB3-4C9B-BF10-4BB5747879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9" y="2887663"/>
          <a:ext cx="20018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5" imgW="901440" imgH="431640" progId="Equation.3">
                  <p:embed/>
                </p:oleObj>
              </mc:Choice>
              <mc:Fallback>
                <p:oleObj name="Equation" r:id="rId5" imgW="901440" imgH="431640" progId="Equation.3">
                  <p:embed/>
                  <p:pic>
                    <p:nvPicPr>
                      <p:cNvPr id="457733" name="Object 5">
                        <a:extLst>
                          <a:ext uri="{FF2B5EF4-FFF2-40B4-BE49-F238E27FC236}">
                            <a16:creationId xmlns:a16="http://schemas.microsoft.com/office/drawing/2014/main" xmlns="" id="{5E6AE4AC-DEB3-4C9B-BF10-4BB5747879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9" y="2887663"/>
                        <a:ext cx="2001837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4" name="Object 6">
            <a:extLst>
              <a:ext uri="{FF2B5EF4-FFF2-40B4-BE49-F238E27FC236}">
                <a16:creationId xmlns:a16="http://schemas.microsoft.com/office/drawing/2014/main" xmlns="" id="{36C0F599-892E-4A21-8EF7-7115616DBD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9551" y="4089400"/>
          <a:ext cx="31289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7" imgW="1409400" imgH="431640" progId="Equation.3">
                  <p:embed/>
                </p:oleObj>
              </mc:Choice>
              <mc:Fallback>
                <p:oleObj name="Equation" r:id="rId7" imgW="1409400" imgH="431640" progId="Equation.3">
                  <p:embed/>
                  <p:pic>
                    <p:nvPicPr>
                      <p:cNvPr id="457734" name="Object 6">
                        <a:extLst>
                          <a:ext uri="{FF2B5EF4-FFF2-40B4-BE49-F238E27FC236}">
                            <a16:creationId xmlns:a16="http://schemas.microsoft.com/office/drawing/2014/main" xmlns="" id="{36C0F599-892E-4A21-8EF7-7115616DBD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1" y="4089400"/>
                        <a:ext cx="3128963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xmlns="" id="{65C55FA9-AAC7-4D58-9C00-FCC149845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1"/>
            <a:ext cx="8534400" cy="733425"/>
          </a:xfrm>
        </p:spPr>
        <p:txBody>
          <a:bodyPr/>
          <a:lstStyle/>
          <a:p>
            <a:r>
              <a:rPr lang="en-US" altLang="en-US"/>
              <a:t>Unbiased Estimators</a:t>
            </a:r>
          </a:p>
        </p:txBody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xmlns="" id="{FA0C8ECD-ED7E-47FE-88E3-B05A984AB7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39900" y="901700"/>
            <a:ext cx="8574088" cy="1620838"/>
          </a:xfrm>
        </p:spPr>
        <p:txBody>
          <a:bodyPr>
            <a:normAutofit lnSpcReduction="10000"/>
          </a:bodyPr>
          <a:lstStyle/>
          <a:p>
            <a:r>
              <a:rPr lang="en-US" altLang="en-US" sz="2800"/>
              <a:t>An estimator of a parameter is </a:t>
            </a:r>
            <a:r>
              <a:rPr lang="en-US" altLang="en-US" sz="2800">
                <a:solidFill>
                  <a:schemeClr val="hlink"/>
                </a:solidFill>
              </a:rPr>
              <a:t>unbiased</a:t>
            </a:r>
            <a:r>
              <a:rPr lang="en-US" altLang="en-US" sz="2800"/>
              <a:t> if the expected value of the estimate is the </a:t>
            </a:r>
            <a:r>
              <a:rPr lang="en-US" altLang="en-US" sz="2800">
                <a:solidFill>
                  <a:schemeClr val="hlink"/>
                </a:solidFill>
              </a:rPr>
              <a:t>same</a:t>
            </a:r>
            <a:r>
              <a:rPr lang="en-US" altLang="en-US" sz="2800"/>
              <a:t> as the true value of the parameters. </a:t>
            </a:r>
          </a:p>
          <a:p>
            <a:r>
              <a:rPr lang="en-US" altLang="en-US" sz="2800" i="1"/>
              <a:t>If x</a:t>
            </a:r>
            <a:r>
              <a:rPr lang="en-US" altLang="en-US" sz="2800" i="1" baseline="-25000"/>
              <a:t>1</a:t>
            </a:r>
            <a:r>
              <a:rPr lang="en-US" altLang="en-US" sz="2800" i="1"/>
              <a:t>, x</a:t>
            </a:r>
            <a:r>
              <a:rPr lang="en-US" altLang="en-US" sz="2800" i="1" baseline="-25000"/>
              <a:t>2</a:t>
            </a:r>
            <a:r>
              <a:rPr lang="en-US" altLang="en-US" sz="2800" i="1"/>
              <a:t>, … x</a:t>
            </a:r>
            <a:r>
              <a:rPr lang="en-US" altLang="en-US" sz="2800" i="1" baseline="-25000"/>
              <a:t>R</a:t>
            </a:r>
            <a:r>
              <a:rPr lang="en-US" altLang="en-US" sz="2800"/>
              <a:t> ~(i.i.d) N(</a:t>
            </a:r>
            <a:r>
              <a:rPr lang="en-US" altLang="en-US" sz="2800">
                <a:sym typeface="Symbol" panose="05050102010706020507" pitchFamily="18" charset="2"/>
              </a:rPr>
              <a:t></a:t>
            </a:r>
            <a:r>
              <a:rPr lang="en-US" altLang="en-US" sz="2800"/>
              <a:t>,</a:t>
            </a:r>
            <a:r>
              <a:rPr lang="en-US" altLang="en-US" sz="2800">
                <a:sym typeface="Symbol" panose="05050102010706020507" pitchFamily="18" charset="2"/>
              </a:rPr>
              <a:t></a:t>
            </a:r>
            <a:r>
              <a:rPr lang="en-US" altLang="en-US" sz="2800" baseline="30000"/>
              <a:t>2</a:t>
            </a:r>
            <a:r>
              <a:rPr lang="en-US" altLang="en-US" sz="2800"/>
              <a:t>) then</a:t>
            </a:r>
          </a:p>
          <a:p>
            <a:endParaRPr lang="en-US" altLang="en-US" sz="2800"/>
          </a:p>
        </p:txBody>
      </p:sp>
      <p:graphicFrame>
        <p:nvGraphicFramePr>
          <p:cNvPr id="458756" name="Object 4">
            <a:extLst>
              <a:ext uri="{FF2B5EF4-FFF2-40B4-BE49-F238E27FC236}">
                <a16:creationId xmlns:a16="http://schemas.microsoft.com/office/drawing/2014/main" xmlns="" id="{67B04695-96C5-4052-89CF-979CA6C296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1" y="2995614"/>
          <a:ext cx="35528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1600200" imgH="457200" progId="Equation.3">
                  <p:embed/>
                </p:oleObj>
              </mc:Choice>
              <mc:Fallback>
                <p:oleObj name="Equation" r:id="rId5" imgW="1600200" imgH="457200" progId="Equation.3">
                  <p:embed/>
                  <p:pic>
                    <p:nvPicPr>
                      <p:cNvPr id="458756" name="Object 4">
                        <a:extLst>
                          <a:ext uri="{FF2B5EF4-FFF2-40B4-BE49-F238E27FC236}">
                            <a16:creationId xmlns:a16="http://schemas.microsoft.com/office/drawing/2014/main" xmlns="" id="{67B04695-96C5-4052-89CF-979CA6C296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2995614"/>
                        <a:ext cx="3552825" cy="968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58" name="Text Box 6">
            <a:extLst>
              <a:ext uri="{FF2B5EF4-FFF2-40B4-BE49-F238E27FC236}">
                <a16:creationId xmlns:a16="http://schemas.microsoft.com/office/drawing/2014/main" xmlns="" id="{2F84F2D9-0514-45F3-B5BB-FA7F3F979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1" y="4238626"/>
            <a:ext cx="305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Symbol" panose="05050102010706020507" pitchFamily="18" charset="2"/>
              </a:rPr>
              <a:t>m</a:t>
            </a:r>
            <a:r>
              <a:rPr lang="en-US" altLang="en-US" sz="2800" i="1" baseline="30000"/>
              <a:t>mle</a:t>
            </a:r>
            <a:r>
              <a:rPr lang="en-US" altLang="en-US" sz="2800"/>
              <a:t> is unbiased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xmlns="" id="{2FF9B4CC-EBAC-43E0-8DBB-8922B329B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1"/>
            <a:ext cx="8534400" cy="733425"/>
          </a:xfrm>
        </p:spPr>
        <p:txBody>
          <a:bodyPr/>
          <a:lstStyle/>
          <a:p>
            <a:r>
              <a:rPr lang="en-US" altLang="en-US"/>
              <a:t>Biased Estimators</a:t>
            </a:r>
          </a:p>
        </p:txBody>
      </p:sp>
      <p:sp>
        <p:nvSpPr>
          <p:cNvPr id="459779" name="Rectangle 3">
            <a:extLst>
              <a:ext uri="{FF2B5EF4-FFF2-40B4-BE49-F238E27FC236}">
                <a16:creationId xmlns:a16="http://schemas.microsoft.com/office/drawing/2014/main" xmlns="" id="{ECA9245C-989A-4E3D-B5AF-266AAC5072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39900" y="901700"/>
            <a:ext cx="8574088" cy="1620838"/>
          </a:xfrm>
        </p:spPr>
        <p:txBody>
          <a:bodyPr>
            <a:normAutofit lnSpcReduction="10000"/>
          </a:bodyPr>
          <a:lstStyle/>
          <a:p>
            <a:r>
              <a:rPr lang="en-US" altLang="en-US" sz="2800"/>
              <a:t>An estimator of a parameter is </a:t>
            </a:r>
            <a:r>
              <a:rPr lang="en-US" altLang="en-US" sz="2800">
                <a:solidFill>
                  <a:schemeClr val="hlink"/>
                </a:solidFill>
              </a:rPr>
              <a:t>biased</a:t>
            </a:r>
            <a:r>
              <a:rPr lang="en-US" altLang="en-US" sz="2800"/>
              <a:t> if the expected value of the estimate is </a:t>
            </a:r>
            <a:r>
              <a:rPr lang="en-US" altLang="en-US" sz="2800">
                <a:solidFill>
                  <a:schemeClr val="hlink"/>
                </a:solidFill>
              </a:rPr>
              <a:t>different from</a:t>
            </a:r>
            <a:r>
              <a:rPr lang="en-US" altLang="en-US" sz="2800"/>
              <a:t> the true value of the parameters. </a:t>
            </a:r>
          </a:p>
          <a:p>
            <a:r>
              <a:rPr lang="en-US" altLang="en-US" sz="2800" i="1"/>
              <a:t>If x</a:t>
            </a:r>
            <a:r>
              <a:rPr lang="en-US" altLang="en-US" sz="2800" i="1" baseline="-25000"/>
              <a:t>1</a:t>
            </a:r>
            <a:r>
              <a:rPr lang="en-US" altLang="en-US" sz="2800" i="1"/>
              <a:t>, x</a:t>
            </a:r>
            <a:r>
              <a:rPr lang="en-US" altLang="en-US" sz="2800" i="1" baseline="-25000"/>
              <a:t>2</a:t>
            </a:r>
            <a:r>
              <a:rPr lang="en-US" altLang="en-US" sz="2800" i="1"/>
              <a:t>, … x</a:t>
            </a:r>
            <a:r>
              <a:rPr lang="en-US" altLang="en-US" sz="2800" i="1" baseline="-25000"/>
              <a:t>R</a:t>
            </a:r>
            <a:r>
              <a:rPr lang="en-US" altLang="en-US" sz="2800"/>
              <a:t> ~(i.i.d) N(</a:t>
            </a:r>
            <a:r>
              <a:rPr lang="en-US" altLang="en-US" sz="2800">
                <a:sym typeface="Symbol" panose="05050102010706020507" pitchFamily="18" charset="2"/>
              </a:rPr>
              <a:t></a:t>
            </a:r>
            <a:r>
              <a:rPr lang="en-US" altLang="en-US" sz="2800"/>
              <a:t>,</a:t>
            </a:r>
            <a:r>
              <a:rPr lang="en-US" altLang="en-US" sz="2800">
                <a:sym typeface="Symbol" panose="05050102010706020507" pitchFamily="18" charset="2"/>
              </a:rPr>
              <a:t></a:t>
            </a:r>
            <a:r>
              <a:rPr lang="en-US" altLang="en-US" sz="2800" baseline="30000"/>
              <a:t>2</a:t>
            </a:r>
            <a:r>
              <a:rPr lang="en-US" altLang="en-US" sz="2800"/>
              <a:t>) then</a:t>
            </a:r>
          </a:p>
          <a:p>
            <a:endParaRPr lang="en-US" altLang="en-US" sz="2800"/>
          </a:p>
        </p:txBody>
      </p:sp>
      <p:graphicFrame>
        <p:nvGraphicFramePr>
          <p:cNvPr id="459781" name="Object 5">
            <a:extLst>
              <a:ext uri="{FF2B5EF4-FFF2-40B4-BE49-F238E27FC236}">
                <a16:creationId xmlns:a16="http://schemas.microsoft.com/office/drawing/2014/main" xmlns="" id="{EDAB315F-8554-487B-A12A-F077DC0B8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3400" y="2963863"/>
          <a:ext cx="8428038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3797280" imgH="583920" progId="Equation.3">
                  <p:embed/>
                </p:oleObj>
              </mc:Choice>
              <mc:Fallback>
                <p:oleObj name="Equation" r:id="rId5" imgW="3797280" imgH="583920" progId="Equation.3">
                  <p:embed/>
                  <p:pic>
                    <p:nvPicPr>
                      <p:cNvPr id="459781" name="Object 5">
                        <a:extLst>
                          <a:ext uri="{FF2B5EF4-FFF2-40B4-BE49-F238E27FC236}">
                            <a16:creationId xmlns:a16="http://schemas.microsoft.com/office/drawing/2014/main" xmlns="" id="{EDAB315F-8554-487B-A12A-F077DC0B84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2963863"/>
                        <a:ext cx="8428038" cy="1236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82" name="Text Box 6">
            <a:extLst>
              <a:ext uri="{FF2B5EF4-FFF2-40B4-BE49-F238E27FC236}">
                <a16:creationId xmlns:a16="http://schemas.microsoft.com/office/drawing/2014/main" xmlns="" id="{6F01182F-5301-426A-894A-16268C5D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1" y="4238626"/>
            <a:ext cx="305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Symbol" panose="05050102010706020507" pitchFamily="18" charset="2"/>
              </a:rPr>
              <a:t>s</a:t>
            </a:r>
            <a:r>
              <a:rPr lang="en-US" altLang="en-US" sz="2800" i="1" baseline="30000"/>
              <a:t>2</a:t>
            </a:r>
            <a:r>
              <a:rPr lang="en-US" altLang="en-US" sz="2800" i="1" baseline="-25000"/>
              <a:t>mle</a:t>
            </a:r>
            <a:r>
              <a:rPr lang="en-US" altLang="en-US" sz="2800"/>
              <a:t> is biased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2">
            <a:extLst>
              <a:ext uri="{FF2B5EF4-FFF2-40B4-BE49-F238E27FC236}">
                <a16:creationId xmlns:a16="http://schemas.microsoft.com/office/drawing/2014/main" xmlns="" id="{B405524E-9522-4E07-858A-A3D5F49C6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Invariance Property Of The MLE</a:t>
            </a:r>
          </a:p>
        </p:txBody>
      </p:sp>
      <p:sp>
        <p:nvSpPr>
          <p:cNvPr id="9224" name="Rectangle 3">
            <a:extLst>
              <a:ext uri="{FF2B5EF4-FFF2-40B4-BE49-F238E27FC236}">
                <a16:creationId xmlns:a16="http://schemas.microsoft.com/office/drawing/2014/main" xmlns="" id="{86A1AF77-0724-463E-AAD9-E66828DA56D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1534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If     is the MLE of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Symbol" panose="05050102010706020507" pitchFamily="18" charset="2"/>
              </a:rPr>
              <a:t>, then  for any function </a:t>
            </a:r>
            <a:r>
              <a:rPr lang="en-US" altLang="en-US" i="1" dirty="0">
                <a:sym typeface="Symbol" panose="05050102010706020507" pitchFamily="18" charset="2"/>
              </a:rPr>
              <a:t>(),</a:t>
            </a:r>
            <a:r>
              <a:rPr lang="en-US" altLang="en-US" dirty="0">
                <a:sym typeface="Symbol" panose="05050102010706020507" pitchFamily="18" charset="2"/>
              </a:rPr>
              <a:t> the MLE of </a:t>
            </a:r>
            <a:r>
              <a:rPr lang="en-US" altLang="en-US" i="1" dirty="0">
                <a:sym typeface="Symbol" panose="05050102010706020507" pitchFamily="18" charset="2"/>
              </a:rPr>
              <a:t>(</a:t>
            </a:r>
            <a:r>
              <a:rPr lang="en-US" altLang="en-US" dirty="0">
                <a:sym typeface="Symbol" panose="05050102010706020507" pitchFamily="18" charset="2"/>
              </a:rPr>
              <a:t>) is       . </a:t>
            </a:r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xmlns="" id="{579942F4-640A-4F8A-A719-6B6C2484B67C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526598266"/>
              </p:ext>
            </p:extLst>
          </p:nvPr>
        </p:nvGraphicFramePr>
        <p:xfrm>
          <a:off x="2590800" y="1570039"/>
          <a:ext cx="25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6" imgW="253800" imgH="469800" progId="Equation.DSMT4">
                  <p:embed/>
                </p:oleObj>
              </mc:Choice>
              <mc:Fallback>
                <p:oleObj name="Equation" r:id="rId6" imgW="253800" imgH="469800" progId="Equation.DSMT4">
                  <p:embed/>
                  <p:pic>
                    <p:nvPicPr>
                      <p:cNvPr id="9218" name="Object 4">
                        <a:extLst>
                          <a:ext uri="{FF2B5EF4-FFF2-40B4-BE49-F238E27FC236}">
                            <a16:creationId xmlns:a16="http://schemas.microsoft.com/office/drawing/2014/main" xmlns="" id="{579942F4-640A-4F8A-A719-6B6C2484B6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70039"/>
                        <a:ext cx="254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>
            <a:extLst>
              <a:ext uri="{FF2B5EF4-FFF2-40B4-BE49-F238E27FC236}">
                <a16:creationId xmlns:a16="http://schemas.microsoft.com/office/drawing/2014/main" xmlns="" id="{6D995B83-0B09-4082-B798-DAC345C9C51B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63647554"/>
              </p:ext>
            </p:extLst>
          </p:nvPr>
        </p:nvGraphicFramePr>
        <p:xfrm>
          <a:off x="4398169" y="1919285"/>
          <a:ext cx="6842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8" imgW="812520" imgH="736560" progId="Equation.DSMT4">
                  <p:embed/>
                </p:oleObj>
              </mc:Choice>
              <mc:Fallback>
                <p:oleObj name="Equation" r:id="rId8" imgW="812520" imgH="736560" progId="Equation.DSMT4">
                  <p:embed/>
                  <p:pic>
                    <p:nvPicPr>
                      <p:cNvPr id="9219" name="Object 5">
                        <a:extLst>
                          <a:ext uri="{FF2B5EF4-FFF2-40B4-BE49-F238E27FC236}">
                            <a16:creationId xmlns:a16="http://schemas.microsoft.com/office/drawing/2014/main" xmlns="" id="{6D995B83-0B09-4082-B798-DAC345C9C5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169" y="1919285"/>
                        <a:ext cx="68421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Slide Number Placeholder 7">
            <a:extLst>
              <a:ext uri="{FF2B5EF4-FFF2-40B4-BE49-F238E27FC236}">
                <a16:creationId xmlns:a16="http://schemas.microsoft.com/office/drawing/2014/main" xmlns="" id="{0D6D99CB-0D52-4C87-A6A7-2F27E99C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39891C-473F-49C8-8B9A-F7FA96C7A649}" type="slidenum">
              <a:rPr lang="tr-TR" altLang="en-US"/>
              <a:pPr eaLnBrk="1" hangingPunct="1"/>
              <a:t>25</a:t>
            </a:fld>
            <a:endParaRPr lang="tr-TR" altLang="en-U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203E4A0A-4A7B-4D3F-B2D1-D858FA3A9453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3352800"/>
            <a:ext cx="8169275" cy="1570038"/>
            <a:chOff x="374" y="1687"/>
            <a:chExt cx="5146" cy="989"/>
          </a:xfrm>
        </p:grpSpPr>
        <p:sp>
          <p:nvSpPr>
            <p:cNvPr id="9226" name="Text Box 7">
              <a:extLst>
                <a:ext uri="{FF2B5EF4-FFF2-40B4-BE49-F238E27FC236}">
                  <a16:creationId xmlns:a16="http://schemas.microsoft.com/office/drawing/2014/main" xmlns="" id="{F3A0F7B3-789E-4CFA-B969-45298D54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1687"/>
              <a:ext cx="5146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200" b="1" dirty="0"/>
                <a:t>Example:</a:t>
              </a:r>
              <a:r>
                <a:rPr lang="en-US" altLang="en-US" sz="3200" dirty="0"/>
                <a:t> </a:t>
              </a:r>
              <a:r>
                <a:rPr lang="en-US" altLang="en-US" sz="3200" i="1" dirty="0">
                  <a:latin typeface="Times New Roman" panose="02020603050405020304" pitchFamily="18" charset="0"/>
                </a:rPr>
                <a:t>X~N(</a:t>
              </a:r>
              <a:r>
                <a:rPr lang="en-US" altLang="en-US" sz="32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,</a:t>
              </a:r>
              <a:r>
                <a:rPr lang="en-US" altLang="en-US" sz="3200" i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en-US" sz="32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3200" dirty="0"/>
                <a:t>. For a </a:t>
              </a:r>
              <a:r>
                <a:rPr lang="en-US" altLang="en-US" sz="3200" dirty="0" err="1"/>
                <a:t>r.s.</a:t>
              </a:r>
              <a:r>
                <a:rPr lang="en-US" altLang="en-US" sz="3200" dirty="0"/>
                <a:t> of size </a:t>
              </a:r>
              <a:r>
                <a:rPr lang="en-US" altLang="en-US" sz="3200" i="1" dirty="0">
                  <a:latin typeface="Times New Roman" panose="02020603050405020304" pitchFamily="18" charset="0"/>
                </a:rPr>
                <a:t>n</a:t>
              </a:r>
              <a:r>
                <a:rPr lang="en-US" altLang="en-US" sz="3200" dirty="0"/>
                <a:t>, the MLE of </a:t>
              </a:r>
              <a:r>
                <a:rPr lang="en-US" altLang="en-US" sz="3200" i="1" dirty="0">
                  <a:sym typeface="Symbol" panose="05050102010706020507" pitchFamily="18" charset="2"/>
                </a:rPr>
                <a:t></a:t>
              </a:r>
              <a:r>
                <a:rPr lang="en-US" altLang="en-US" sz="3200" dirty="0">
                  <a:sym typeface="Symbol" panose="05050102010706020507" pitchFamily="18" charset="2"/>
                </a:rPr>
                <a:t> is    .  By the invariance property of MLE, the MLE of </a:t>
              </a:r>
              <a:r>
                <a:rPr lang="en-US" altLang="en-US" sz="3200" i="1" dirty="0">
                  <a:sym typeface="Symbol" panose="05050102010706020507" pitchFamily="18" charset="2"/>
                </a:rPr>
                <a:t></a:t>
              </a:r>
              <a:r>
                <a:rPr lang="en-US" altLang="en-US" sz="3200" i="1" baseline="30000" dirty="0">
                  <a:sym typeface="Symbol" panose="05050102010706020507" pitchFamily="18" charset="2"/>
                </a:rPr>
                <a:t>2</a:t>
              </a:r>
              <a:r>
                <a:rPr lang="en-US" altLang="en-US" sz="3200" i="1" dirty="0">
                  <a:sym typeface="Symbol" panose="05050102010706020507" pitchFamily="18" charset="2"/>
                </a:rPr>
                <a:t> </a:t>
              </a:r>
              <a:r>
                <a:rPr lang="en-US" altLang="en-US" sz="3200" dirty="0">
                  <a:sym typeface="Symbol" panose="05050102010706020507" pitchFamily="18" charset="2"/>
                </a:rPr>
                <a:t>is </a:t>
              </a:r>
            </a:p>
          </p:txBody>
        </p:sp>
        <p:graphicFrame>
          <p:nvGraphicFramePr>
            <p:cNvPr id="9220" name="Object 8">
              <a:extLst>
                <a:ext uri="{FF2B5EF4-FFF2-40B4-BE49-F238E27FC236}">
                  <a16:creationId xmlns:a16="http://schemas.microsoft.com/office/drawing/2014/main" xmlns="" id="{0180E978-EAB9-4B52-8510-C66BCC318D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2064"/>
            <a:ext cx="2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8" name="Equation" r:id="rId10" imgW="380880" imgH="406080" progId="Equation.DSMT4">
                    <p:embed/>
                  </p:oleObj>
                </mc:Choice>
                <mc:Fallback>
                  <p:oleObj name="Equation" r:id="rId10" imgW="380880" imgH="406080" progId="Equation.DSMT4">
                    <p:embed/>
                    <p:pic>
                      <p:nvPicPr>
                        <p:cNvPr id="9220" name="Object 8">
                          <a:extLst>
                            <a:ext uri="{FF2B5EF4-FFF2-40B4-BE49-F238E27FC236}">
                              <a16:creationId xmlns:a16="http://schemas.microsoft.com/office/drawing/2014/main" xmlns="" id="{0180E978-EAB9-4B52-8510-C66BCC318D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064"/>
                          <a:ext cx="2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1" name="Object 9">
              <a:extLst>
                <a:ext uri="{FF2B5EF4-FFF2-40B4-BE49-F238E27FC236}">
                  <a16:creationId xmlns:a16="http://schemas.microsoft.com/office/drawing/2014/main" xmlns="" id="{C65804B2-C3CD-4E7B-9EA6-0D72502F97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2352"/>
            <a:ext cx="3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9" name="Equation" r:id="rId12" imgW="609480" imgH="431640" progId="Equation.DSMT4">
                    <p:embed/>
                  </p:oleObj>
                </mc:Choice>
                <mc:Fallback>
                  <p:oleObj name="Equation" r:id="rId12" imgW="609480" imgH="431640" progId="Equation.DSMT4">
                    <p:embed/>
                    <p:pic>
                      <p:nvPicPr>
                        <p:cNvPr id="9221" name="Object 9">
                          <a:extLst>
                            <a:ext uri="{FF2B5EF4-FFF2-40B4-BE49-F238E27FC236}">
                              <a16:creationId xmlns:a16="http://schemas.microsoft.com/office/drawing/2014/main" xmlns="" id="{C65804B2-C3CD-4E7B-9EA6-0D72502F97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352"/>
                          <a:ext cx="38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E782ADCA-8844-4ACE-B1F7-4CB4C12BA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9"/>
            <a:ext cx="10515600" cy="108267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MLE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3F6CA7C1-9940-42E2-BC59-DF3536A101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10972800" cy="3352799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yields good estimates, especially for large sample size.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they are consistent estimators.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Invariance property of MLEs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distribution of MLE is Normal.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widely used estimation technique.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xmlns="" id="{5F409769-099E-41B0-B833-1F2D8532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AE36F1-BE2F-40D0-8333-4E86FB541146}" type="slidenum">
              <a:rPr lang="tr-TR" altLang="en-US"/>
              <a:pPr eaLnBrk="1" hangingPunct="1"/>
              <a:t>26</a:t>
            </a:fld>
            <a:endParaRPr lang="tr-T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xmlns="" id="{896675B3-A83B-461B-8685-71B776372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MLE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65D73AE4-B7FB-4134-B560-A88A7AEBD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10972800" cy="342899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that the pdf or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known except the value of parameters.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MLE may not exist or may not be unique.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MLE may not be obtained explicitly (numerical or search methods may be required.). It is sensitive to the choice of starting values when using numerical estimation. 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MLEs can be heavily biased for small samples.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optimality properties may not apply for small samples. </a:t>
            </a:r>
          </a:p>
        </p:txBody>
      </p:sp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xmlns="" id="{0E6BBD3D-D376-4408-981B-F433CFE0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50840C-A7D8-4015-BB02-33822868EDC5}" type="slidenum">
              <a:rPr lang="tr-TR" altLang="en-US"/>
              <a:pPr eaLnBrk="1" hangingPunct="1"/>
              <a:t>27</a:t>
            </a:fld>
            <a:endParaRPr lang="tr-T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xmlns="" id="{2EECCE70-5C36-469F-BBF0-85386DE3D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9"/>
            <a:ext cx="10515600" cy="854072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xmlns="" id="{A91E68D2-79BA-4AFE-860B-65E9054E2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10972800" cy="2057399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altLang="en-US" i="1" dirty="0" err="1">
                <a:latin typeface="Times New Roman" panose="02020603050405020304" pitchFamily="18" charset="0"/>
              </a:rPr>
              <a:t>X~Exp</a:t>
            </a:r>
            <a:r>
              <a:rPr lang="en-US" altLang="en-US" i="1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), &gt;0</a:t>
            </a:r>
            <a:r>
              <a:rPr lang="en-US" altLang="en-US" dirty="0">
                <a:sym typeface="Symbol" panose="05050102010706020507" pitchFamily="18" charset="2"/>
              </a:rPr>
              <a:t>. For a </a:t>
            </a:r>
            <a:r>
              <a:rPr lang="en-US" altLang="en-US" dirty="0" err="1">
                <a:sym typeface="Symbol" panose="05050102010706020507" pitchFamily="18" charset="2"/>
              </a:rPr>
              <a:t>r.s</a:t>
            </a:r>
            <a:r>
              <a:rPr lang="en-US" altLang="en-US" dirty="0">
                <a:sym typeface="Symbol" panose="05050102010706020507" pitchFamily="18" charset="2"/>
              </a:rPr>
              <a:t> of size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find the MLE of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514350" indent="-514350" eaLnBrk="1" hangingPunct="1">
              <a:buFontTx/>
              <a:buAutoNum type="arabicPeriod"/>
            </a:pPr>
            <a:endParaRPr lang="en-US" altLang="en-US" dirty="0">
              <a:sym typeface="Symbol" panose="05050102010706020507" pitchFamily="18" charset="2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i="1" dirty="0">
                <a:latin typeface="Times New Roman" panose="02020603050405020304" pitchFamily="18" charset="0"/>
              </a:rPr>
              <a:t> X~N(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,</a:t>
            </a:r>
            <a:r>
              <a:rPr lang="en-US" altLang="en-US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  <a:r>
              <a:rPr lang="en-US" altLang="en-US" dirty="0">
                <a:sym typeface="Symbol" panose="05050102010706020507" pitchFamily="18" charset="2"/>
              </a:rPr>
              <a:t> For a </a:t>
            </a:r>
            <a:r>
              <a:rPr lang="en-US" altLang="en-US" dirty="0" err="1">
                <a:sym typeface="Symbol" panose="05050102010706020507" pitchFamily="18" charset="2"/>
              </a:rPr>
              <a:t>r.s.</a:t>
            </a:r>
            <a:r>
              <a:rPr lang="en-US" altLang="en-US" dirty="0">
                <a:sym typeface="Symbol" panose="05050102010706020507" pitchFamily="18" charset="2"/>
              </a:rPr>
              <a:t> of size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find the MLEs of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i="1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xmlns="" id="{6F78C0D5-193A-4107-893F-E5C6F9F5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DE29AF-07BA-42F2-98FF-50825AFCF48C}" type="slidenum">
              <a:rPr lang="tr-TR" altLang="en-US"/>
              <a:pPr eaLnBrk="1" hangingPunct="1"/>
              <a:t>28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93757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039906" y="148279"/>
            <a:ext cx="10084781" cy="6164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altLang="en-US" sz="4800" dirty="0">
                <a:latin typeface="+mn-lt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918520" y="783961"/>
            <a:ext cx="10770937" cy="59257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Online Video Link-</a:t>
            </a:r>
            <a:endParaRPr lang="en-IN" sz="2000" b="1" dirty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marR="53975" algn="just" fontAlgn="base">
              <a:spcBef>
                <a:spcPts val="0"/>
              </a:spcBef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https://www.youtube.com/watch?v=E5ZJqy40ydc&amp;t=829s&amp;ab_channel=Dr.HarishGarg</a:t>
            </a:r>
            <a:endParaRPr lang="en-US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R="53975" algn="just" fontAlgn="base">
              <a:spcBef>
                <a:spcPts val="0"/>
              </a:spcBef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https://www.youtube.com/watch?v=30ETB2MlV9c&amp;ab_channel=IITRoorkeeJuly2018</a:t>
            </a:r>
            <a:endParaRPr lang="en-US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R="53975" algn="just" fontAlgn="base">
              <a:spcBef>
                <a:spcPts val="0"/>
              </a:spcBef>
            </a:pPr>
            <a:endParaRPr lang="en-US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53975" indent="0" algn="just" fontAlgn="base">
              <a:spcBef>
                <a:spcPts val="0"/>
              </a:spcBef>
              <a:buNone/>
            </a:pPr>
            <a:endParaRPr lang="en-US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53975" indent="0" algn="just" fontAlgn="base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Textbooks / Reference Books</a:t>
            </a:r>
          </a:p>
          <a:p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Text Books 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 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T1: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Advanced Engineering Mathematics by R.K. Jain and S. R. K.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Iyengar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Narosa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Publications.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  T2: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Probability and Statistics for Engineers and Scientists by Sheldon M. Ross, Academic Press.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Reference Books 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  R1: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Fundamental of mathematical Statistics  by SC Gupta and VK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Kapoor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S. Chand Publication.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  R2: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Probability by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Lipschitz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Schaum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outline series,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Mc.Graw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hill Publication.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04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 Estimation</a:t>
            </a:r>
            <a:endParaRPr lang="tr-T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Inference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Formulation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1DC9-7965-FB48-9385-20B56B4847C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133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152400" y="0"/>
            <a:ext cx="118872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265920" y="0"/>
            <a:ext cx="1783081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067302" y="0"/>
            <a:ext cx="647373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867491" y="6294601"/>
            <a:ext cx="544386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533165" y="5129693"/>
            <a:ext cx="1685103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601157" y="2249080"/>
            <a:ext cx="10457019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8000" dirty="0">
                <a:solidFill>
                  <a:prstClr val="white"/>
                </a:solidFill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727962" y="1214279"/>
            <a:ext cx="2369701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978707" y="1214279"/>
            <a:ext cx="2369701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 Light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383984" y="152400"/>
            <a:ext cx="400299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xmlns="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36D-60F8-0547-9CD4-56091D03A888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98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>
            <a:extLst>
              <a:ext uri="{FF2B5EF4-FFF2-40B4-BE49-F238E27FC236}">
                <a16:creationId xmlns:a16="http://schemas.microsoft.com/office/drawing/2014/main" xmlns="" id="{A9EA68E5-C523-4885-81F2-E6D94C4F1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INFERENCE</a:t>
            </a:r>
            <a:endParaRPr lang="tr-T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Rectangle 3">
            <a:extLst>
              <a:ext uri="{FF2B5EF4-FFF2-40B4-BE49-F238E27FC236}">
                <a16:creationId xmlns:a16="http://schemas.microsoft.com/office/drawing/2014/main" xmlns="" id="{79B04D7E-3D06-4074-BEC4-D6469444A4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Determining certain unknown properties of a probability distribution on the basis of a sample (usually, a </a:t>
            </a:r>
            <a:r>
              <a:rPr lang="en-US" altLang="en-US" dirty="0" err="1"/>
              <a:t>r.s.</a:t>
            </a:r>
            <a:r>
              <a:rPr lang="en-US" altLang="en-US" dirty="0"/>
              <a:t>) obtained from that distribution</a:t>
            </a:r>
            <a:endParaRPr lang="tr-TR" altLang="en-US" dirty="0"/>
          </a:p>
        </p:txBody>
      </p:sp>
      <p:sp>
        <p:nvSpPr>
          <p:cNvPr id="1030" name="Slide Number Placeholder 5">
            <a:extLst>
              <a:ext uri="{FF2B5EF4-FFF2-40B4-BE49-F238E27FC236}">
                <a16:creationId xmlns:a16="http://schemas.microsoft.com/office/drawing/2014/main" xmlns="" id="{E311C21D-5F88-483A-B7E5-CD6AEC9D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4DEF4C-1DFC-4966-8350-D5AA668C04CB}" type="slidenum">
              <a:rPr lang="tr-TR" altLang="en-US"/>
              <a:pPr eaLnBrk="1" hangingPunct="1"/>
              <a:t>4</a:t>
            </a:fld>
            <a:endParaRPr lang="tr-TR" altLang="en-US"/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xmlns="" id="{671185DF-99C3-4911-A408-8587A7D8C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3810000"/>
            <a:ext cx="3230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/>
              <a:t>Point Estimation:</a:t>
            </a:r>
            <a:endParaRPr lang="tr-TR" altLang="en-US" sz="3200" dirty="0"/>
          </a:p>
        </p:txBody>
      </p:sp>
      <p:sp>
        <p:nvSpPr>
          <p:cNvPr id="92165" name="Text Box 5">
            <a:extLst>
              <a:ext uri="{FF2B5EF4-FFF2-40B4-BE49-F238E27FC236}">
                <a16:creationId xmlns:a16="http://schemas.microsoft.com/office/drawing/2014/main" xmlns="" id="{58C5F683-8C4E-4988-A912-C6E30BE07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4359275"/>
            <a:ext cx="3635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/>
              <a:t>Interval Estimation:</a:t>
            </a:r>
            <a:endParaRPr lang="tr-TR" altLang="en-US" sz="3200" dirty="0"/>
          </a:p>
        </p:txBody>
      </p:sp>
      <p:sp>
        <p:nvSpPr>
          <p:cNvPr id="92166" name="Text Box 6">
            <a:extLst>
              <a:ext uri="{FF2B5EF4-FFF2-40B4-BE49-F238E27FC236}">
                <a16:creationId xmlns:a16="http://schemas.microsoft.com/office/drawing/2014/main" xmlns="" id="{F85822CB-B946-4299-BB93-E3F6C5CCD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953000"/>
            <a:ext cx="3748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/>
              <a:t>Hypothesis Testing:</a:t>
            </a:r>
            <a:endParaRPr lang="tr-TR" altLang="en-US" sz="3200"/>
          </a:p>
        </p:txBody>
      </p:sp>
      <p:graphicFrame>
        <p:nvGraphicFramePr>
          <p:cNvPr id="92167" name="Object 2">
            <a:extLst>
              <a:ext uri="{FF2B5EF4-FFF2-40B4-BE49-F238E27FC236}">
                <a16:creationId xmlns:a16="http://schemas.microsoft.com/office/drawing/2014/main" xmlns="" id="{488FA7B7-DCE4-460F-B0C6-68A63A360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886200"/>
          <a:ext cx="88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6" imgW="888840" imgH="419040" progId="Equation.DSMT4">
                  <p:embed/>
                </p:oleObj>
              </mc:Choice>
              <mc:Fallback>
                <p:oleObj name="Equation" r:id="rId6" imgW="888840" imgH="419040" progId="Equation.DSMT4">
                  <p:embed/>
                  <p:pic>
                    <p:nvPicPr>
                      <p:cNvPr id="92167" name="Object 2">
                        <a:extLst>
                          <a:ext uri="{FF2B5EF4-FFF2-40B4-BE49-F238E27FC236}">
                            <a16:creationId xmlns:a16="http://schemas.microsoft.com/office/drawing/2014/main" xmlns="" id="{488FA7B7-DCE4-460F-B0C6-68A63A360C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86200"/>
                        <a:ext cx="889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3">
            <a:extLst>
              <a:ext uri="{FF2B5EF4-FFF2-40B4-BE49-F238E27FC236}">
                <a16:creationId xmlns:a16="http://schemas.microsoft.com/office/drawing/2014/main" xmlns="" id="{120F12A8-13C5-4859-B293-AE2A3FF666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495800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8" imgW="1434960" imgH="419040" progId="Equation.DSMT4">
                  <p:embed/>
                </p:oleObj>
              </mc:Choice>
              <mc:Fallback>
                <p:oleObj name="Equation" r:id="rId8" imgW="1434960" imgH="419040" progId="Equation.DSMT4">
                  <p:embed/>
                  <p:pic>
                    <p:nvPicPr>
                      <p:cNvPr id="92168" name="Object 3">
                        <a:extLst>
                          <a:ext uri="{FF2B5EF4-FFF2-40B4-BE49-F238E27FC236}">
                            <a16:creationId xmlns:a16="http://schemas.microsoft.com/office/drawing/2014/main" xmlns="" id="{120F12A8-13C5-4859-B293-AE2A3FF666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495800"/>
                        <a:ext cx="143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4">
            <a:extLst>
              <a:ext uri="{FF2B5EF4-FFF2-40B4-BE49-F238E27FC236}">
                <a16:creationId xmlns:a16="http://schemas.microsoft.com/office/drawing/2014/main" xmlns="" id="{1BF93D5A-EBD1-425A-86A1-B6E952D17C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5105400"/>
          <a:ext cx="1587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0" imgW="1587240" imgH="1091880" progId="Equation.DSMT4">
                  <p:embed/>
                </p:oleObj>
              </mc:Choice>
              <mc:Fallback>
                <p:oleObj name="Equation" r:id="rId10" imgW="1587240" imgH="1091880" progId="Equation.DSMT4">
                  <p:embed/>
                  <p:pic>
                    <p:nvPicPr>
                      <p:cNvPr id="92169" name="Object 4">
                        <a:extLst>
                          <a:ext uri="{FF2B5EF4-FFF2-40B4-BE49-F238E27FC236}">
                            <a16:creationId xmlns:a16="http://schemas.microsoft.com/office/drawing/2014/main" xmlns="" id="{1BF93D5A-EBD1-425A-86A1-B6E952D17C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105400"/>
                        <a:ext cx="15875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1D169351-AA32-4F7F-867C-7EAFD78F6C7A}"/>
              </a:ext>
            </a:extLst>
          </p:cNvPr>
          <p:cNvGrpSpPr>
            <a:grpSpLocks/>
          </p:cNvGrpSpPr>
          <p:nvPr/>
        </p:nvGrpSpPr>
        <p:grpSpPr bwMode="auto">
          <a:xfrm>
            <a:off x="7391401" y="3581400"/>
            <a:ext cx="3063875" cy="609600"/>
            <a:chOff x="3504" y="2256"/>
            <a:chExt cx="1930" cy="384"/>
          </a:xfrm>
        </p:grpSpPr>
        <p:sp>
          <p:nvSpPr>
            <p:cNvPr id="1043" name="Line 10">
              <a:extLst>
                <a:ext uri="{FF2B5EF4-FFF2-40B4-BE49-F238E27FC236}">
                  <a16:creationId xmlns:a16="http://schemas.microsoft.com/office/drawing/2014/main" xmlns="" id="{2F74DE20-335F-4A42-9EB3-DFC15E1F0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54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4" name="Text Box 11">
              <a:extLst>
                <a:ext uri="{FF2B5EF4-FFF2-40B4-BE49-F238E27FC236}">
                  <a16:creationId xmlns:a16="http://schemas.microsoft.com/office/drawing/2014/main" xmlns="" id="{28D8378C-B325-4F52-B40C-D4BFB80E3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352"/>
              <a:ext cx="2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2400">
                  <a:sym typeface="Symbol" panose="05050102010706020507" pitchFamily="18" charset="2"/>
                </a:rPr>
                <a:t></a:t>
              </a:r>
            </a:p>
          </p:txBody>
        </p:sp>
        <p:sp>
          <p:nvSpPr>
            <p:cNvPr id="1045" name="Line 12">
              <a:extLst>
                <a:ext uri="{FF2B5EF4-FFF2-40B4-BE49-F238E27FC236}">
                  <a16:creationId xmlns:a16="http://schemas.microsoft.com/office/drawing/2014/main" xmlns="" id="{76CA07F3-44A6-40E0-8B6D-FFF513446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4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1029" name="Object 5">
              <a:extLst>
                <a:ext uri="{FF2B5EF4-FFF2-40B4-BE49-F238E27FC236}">
                  <a16:creationId xmlns:a16="http://schemas.microsoft.com/office/drawing/2014/main" xmlns="" id="{85D92AC5-349B-4EF7-A9EB-9556F75058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2256"/>
            <a:ext cx="19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Equation" r:id="rId12" imgW="304560" imgH="419040" progId="Equation.DSMT4">
                    <p:embed/>
                  </p:oleObj>
                </mc:Choice>
                <mc:Fallback>
                  <p:oleObj name="Equation" r:id="rId12" imgW="304560" imgH="419040" progId="Equation.DSMT4">
                    <p:embed/>
                    <p:pic>
                      <p:nvPicPr>
                        <p:cNvPr id="1029" name="Object 5">
                          <a:extLst>
                            <a:ext uri="{FF2B5EF4-FFF2-40B4-BE49-F238E27FC236}">
                              <a16:creationId xmlns:a16="http://schemas.microsoft.com/office/drawing/2014/main" xmlns="" id="{85D92AC5-349B-4EF7-A9EB-9556F75058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256"/>
                          <a:ext cx="19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xmlns="" id="{AEC74CC7-418B-40FB-B4F1-A2583A3E4240}"/>
              </a:ext>
            </a:extLst>
          </p:cNvPr>
          <p:cNvGrpSpPr>
            <a:grpSpLocks/>
          </p:cNvGrpSpPr>
          <p:nvPr/>
        </p:nvGrpSpPr>
        <p:grpSpPr bwMode="auto">
          <a:xfrm>
            <a:off x="7848601" y="4343401"/>
            <a:ext cx="2606675" cy="479425"/>
            <a:chOff x="3984" y="2736"/>
            <a:chExt cx="1642" cy="302"/>
          </a:xfrm>
        </p:grpSpPr>
        <p:grpSp>
          <p:nvGrpSpPr>
            <p:cNvPr id="1038" name="Group 19">
              <a:extLst>
                <a:ext uri="{FF2B5EF4-FFF2-40B4-BE49-F238E27FC236}">
                  <a16:creationId xmlns:a16="http://schemas.microsoft.com/office/drawing/2014/main" xmlns="" id="{48FC053F-17B0-4772-B61C-9CF8149D16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2807"/>
              <a:ext cx="1344" cy="231"/>
              <a:chOff x="3984" y="2807"/>
              <a:chExt cx="1344" cy="231"/>
            </a:xfrm>
          </p:grpSpPr>
          <p:sp>
            <p:nvSpPr>
              <p:cNvPr id="1040" name="Line 14">
                <a:extLst>
                  <a:ext uri="{FF2B5EF4-FFF2-40B4-BE49-F238E27FC236}">
                    <a16:creationId xmlns:a16="http://schemas.microsoft.com/office/drawing/2014/main" xmlns="" id="{2FC40ED0-41A9-4591-B2E1-74DA5D6BB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928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1" name="Text Box 15">
                <a:extLst>
                  <a:ext uri="{FF2B5EF4-FFF2-40B4-BE49-F238E27FC236}">
                    <a16:creationId xmlns:a16="http://schemas.microsoft.com/office/drawing/2014/main" xmlns="" id="{7D8ABA94-327C-426D-8D02-79C8566ABB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4" y="280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(</a:t>
                </a:r>
                <a:endParaRPr lang="tr-TR" altLang="en-US"/>
              </a:p>
            </p:txBody>
          </p:sp>
          <p:sp>
            <p:nvSpPr>
              <p:cNvPr id="1042" name="Text Box 16">
                <a:extLst>
                  <a:ext uri="{FF2B5EF4-FFF2-40B4-BE49-F238E27FC236}">
                    <a16:creationId xmlns:a16="http://schemas.microsoft.com/office/drawing/2014/main" xmlns="" id="{92B1F8E4-4F6C-4F8A-9E8E-CCD6B6AF8A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0" y="2807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)</a:t>
                </a:r>
                <a:endParaRPr lang="tr-TR" altLang="en-US"/>
              </a:p>
            </p:txBody>
          </p:sp>
        </p:grpSp>
        <p:sp>
          <p:nvSpPr>
            <p:cNvPr id="1039" name="Text Box 17">
              <a:extLst>
                <a:ext uri="{FF2B5EF4-FFF2-40B4-BE49-F238E27FC236}">
                  <a16:creationId xmlns:a16="http://schemas.microsoft.com/office/drawing/2014/main" xmlns="" id="{1EDD9DFE-6B17-46B2-BD4D-D4E19ABA3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" y="2736"/>
              <a:ext cx="2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2400">
                  <a:sym typeface="Symbol" panose="05050102010706020507" pitchFamily="18" charset="2"/>
                </a:rPr>
                <a:t>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/>
      <p:bldP spid="92165" grpId="0"/>
      <p:bldP spid="92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xmlns="" id="{9C6F9C43-C357-4EB9-AAA3-CD622138F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INFERENCE</a:t>
            </a:r>
            <a:endParaRPr lang="tr-TR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xmlns="" id="{B44B38F0-3F6B-4AB2-A649-D1E79541EF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Space (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):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The set of all possible values of an unknown parameter,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; 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xmlns="" id="{E5C3B69E-FC64-4D7B-88FC-2F363568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83FCAC-3212-406C-BED6-3BEA1933A5A2}" type="slidenum">
              <a:rPr lang="tr-TR" altLang="en-US"/>
              <a:pPr eaLnBrk="1" hangingPunct="1"/>
              <a:t>5</a:t>
            </a:fld>
            <a:endParaRPr lang="tr-TR" altLang="en-US"/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xmlns="" id="{188BBBD1-5927-4B4A-B916-05A8BF719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200400"/>
            <a:ext cx="8286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3200" dirty="0"/>
              <a:t> A pdf with unknown parameter: </a:t>
            </a:r>
            <a:r>
              <a:rPr lang="en-US" altLang="en-US" sz="3200" i="1" dirty="0">
                <a:latin typeface="Times New Roman" panose="02020603050405020304" pitchFamily="18" charset="0"/>
              </a:rPr>
              <a:t>f(x; </a:t>
            </a:r>
            <a:r>
              <a:rPr lang="en-US" altLang="en-US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), </a:t>
            </a:r>
            <a:r>
              <a:rPr lang="en-US" altLang="en-US" sz="3200" i="1" dirty="0">
                <a:sym typeface="Symbol" panose="05050102010706020507" pitchFamily="18" charset="2"/>
              </a:rPr>
              <a:t></a:t>
            </a:r>
            <a:r>
              <a:rPr lang="en-US" altLang="en-US" sz="3200" dirty="0">
                <a:sym typeface="Symbol" panose="05050102010706020507" pitchFamily="18" charset="2"/>
              </a:rPr>
              <a:t>.</a:t>
            </a:r>
            <a:endParaRPr lang="tr-TR" altLang="en-US" sz="3200" dirty="0">
              <a:sym typeface="Symbol" panose="05050102010706020507" pitchFamily="18" charset="2"/>
            </a:endParaRPr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xmlns="" id="{317A4FF2-562A-4037-821E-5F22C6A74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3973514"/>
            <a:ext cx="7997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800" b="1" dirty="0"/>
              <a:t>Estimation: </a:t>
            </a:r>
            <a:r>
              <a:rPr lang="en-US" altLang="en-US" sz="3200" dirty="0"/>
              <a:t>Where in </a:t>
            </a:r>
            <a:r>
              <a:rPr lang="en-US" altLang="en-US" sz="3200" i="1" dirty="0">
                <a:sym typeface="Symbol" panose="05050102010706020507" pitchFamily="18" charset="2"/>
              </a:rPr>
              <a:t></a:t>
            </a:r>
            <a:r>
              <a:rPr lang="en-US" altLang="en-US" sz="3200" dirty="0">
                <a:sym typeface="Symbol" panose="05050102010706020507" pitchFamily="18" charset="2"/>
              </a:rPr>
              <a:t>, </a:t>
            </a:r>
            <a:r>
              <a:rPr lang="en-US" altLang="en-US" sz="3200" i="1" dirty="0">
                <a:sym typeface="Symbol" panose="05050102010706020507" pitchFamily="18" charset="2"/>
              </a:rPr>
              <a:t> </a:t>
            </a:r>
            <a:r>
              <a:rPr lang="en-US" altLang="en-US" sz="3200" dirty="0">
                <a:sym typeface="Symbol" panose="05050102010706020507" pitchFamily="18" charset="2"/>
              </a:rPr>
              <a:t>is likely to be?</a:t>
            </a:r>
            <a:endParaRPr lang="tr-TR" altLang="en-US" sz="3200" dirty="0">
              <a:sym typeface="Symbol" panose="05050102010706020507" pitchFamily="18" charset="2"/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xmlns="" id="{1A5B1CC0-6E23-409A-A44C-1E66D644D15E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816476"/>
            <a:ext cx="7037388" cy="639763"/>
            <a:chOff x="768" y="3034"/>
            <a:chExt cx="4433" cy="403"/>
          </a:xfrm>
        </p:grpSpPr>
        <p:sp>
          <p:nvSpPr>
            <p:cNvPr id="19464" name="Text Box 6">
              <a:extLst>
                <a:ext uri="{FF2B5EF4-FFF2-40B4-BE49-F238E27FC236}">
                  <a16:creationId xmlns:a16="http://schemas.microsoft.com/office/drawing/2014/main" xmlns="" id="{F51272B7-A1D2-463F-A4FE-AD7D6012D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17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200" i="1">
                  <a:latin typeface="Times New Roman" panose="02020603050405020304" pitchFamily="18" charset="0"/>
                  <a:cs typeface="Arial" panose="020B0604020202020204" pitchFamily="34" charset="0"/>
                </a:rPr>
                <a:t>{ f(x; </a:t>
              </a:r>
              <a:r>
                <a:rPr lang="en-US" altLang="en-US" sz="3200" i="1">
                  <a:latin typeface="Times New Roman" panose="02020603050405020304" pitchFamily="18" charset="0"/>
                  <a:sym typeface="Symbol" panose="05050102010706020507" pitchFamily="18" charset="2"/>
                </a:rPr>
                <a:t>),  </a:t>
              </a:r>
              <a:r>
                <a:rPr lang="en-US" altLang="en-US" sz="3200" i="1">
                  <a:latin typeface="Times New Roman" panose="02020603050405020304" pitchFamily="18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19465" name="Line 7">
              <a:extLst>
                <a:ext uri="{FF2B5EF4-FFF2-40B4-BE49-F238E27FC236}">
                  <a16:creationId xmlns:a16="http://schemas.microsoft.com/office/drawing/2014/main" xmlns="" id="{E76BFB06-43B1-4276-99F8-FAE6E1B16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66" name="Text Box 8">
              <a:extLst>
                <a:ext uri="{FF2B5EF4-FFF2-40B4-BE49-F238E27FC236}">
                  <a16:creationId xmlns:a16="http://schemas.microsoft.com/office/drawing/2014/main" xmlns="" id="{72596F24-794B-409D-9461-0F47EF60B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3034"/>
              <a:ext cx="2139" cy="371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200"/>
                <a:t>The family of pdfs</a:t>
              </a:r>
              <a:endParaRPr lang="tr-TR" altLang="en-US" sz="320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42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>
            <a:extLst>
              <a:ext uri="{FF2B5EF4-FFF2-40B4-BE49-F238E27FC236}">
                <a16:creationId xmlns:a16="http://schemas.microsoft.com/office/drawing/2014/main" xmlns="" id="{292AD65E-DAFF-466F-B76D-2EFE023C0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INFERENCE</a:t>
            </a:r>
            <a:endParaRPr lang="tr-T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6" name="Rectangle 3">
            <a:extLst>
              <a:ext uri="{FF2B5EF4-FFF2-40B4-BE49-F238E27FC236}">
                <a16:creationId xmlns:a16="http://schemas.microsoft.com/office/drawing/2014/main" xmlns="" id="{432E5351-71EF-4AF0-80D7-6A7F4852DE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458200" cy="48307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Statistic:</a:t>
            </a:r>
            <a:r>
              <a:rPr lang="en-US" altLang="en-US" dirty="0"/>
              <a:t> A function of </a:t>
            </a:r>
            <a:r>
              <a:rPr lang="en-US" altLang="en-US" dirty="0" err="1"/>
              <a:t>rvs</a:t>
            </a:r>
            <a:r>
              <a:rPr lang="en-US" altLang="en-US" dirty="0"/>
              <a:t> (usually a sample </a:t>
            </a:r>
            <a:r>
              <a:rPr lang="en-US" altLang="en-US" dirty="0" err="1"/>
              <a:t>rvs</a:t>
            </a:r>
            <a:r>
              <a:rPr lang="en-US" altLang="en-US" dirty="0"/>
              <a:t> in an estimation) which does not contain any unknown parameters</a:t>
            </a:r>
            <a:r>
              <a:rPr lang="en-US" altLang="en-US" dirty="0">
                <a:solidFill>
                  <a:srgbClr val="000066"/>
                </a:solidFill>
              </a:rPr>
              <a:t>.</a:t>
            </a:r>
            <a:endParaRPr lang="tr-TR" altLang="en-US" dirty="0">
              <a:solidFill>
                <a:srgbClr val="000066"/>
              </a:solidFill>
            </a:endParaRPr>
          </a:p>
        </p:txBody>
      </p:sp>
      <p:sp>
        <p:nvSpPr>
          <p:cNvPr id="2054" name="Slide Number Placeholder 5">
            <a:extLst>
              <a:ext uri="{FF2B5EF4-FFF2-40B4-BE49-F238E27FC236}">
                <a16:creationId xmlns:a16="http://schemas.microsoft.com/office/drawing/2014/main" xmlns="" id="{5A3C4BD3-739D-48AD-BF3D-BAF08C89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EE2FBF-490D-4148-83AE-4B805E648F2A}" type="slidenum">
              <a:rPr lang="tr-TR" altLang="en-US"/>
              <a:pPr eaLnBrk="1" hangingPunct="1"/>
              <a:t>6</a:t>
            </a:fld>
            <a:endParaRPr lang="tr-TR" altLang="en-US"/>
          </a:p>
        </p:txBody>
      </p:sp>
      <p:graphicFrame>
        <p:nvGraphicFramePr>
          <p:cNvPr id="96260" name="Object 2">
            <a:extLst>
              <a:ext uri="{FF2B5EF4-FFF2-40B4-BE49-F238E27FC236}">
                <a16:creationId xmlns:a16="http://schemas.microsoft.com/office/drawing/2014/main" xmlns="" id="{F355ACF6-0151-44AD-AED2-94DBFC53C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8956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6" imgW="1536480" imgH="469800" progId="Equation.DSMT4">
                  <p:embed/>
                </p:oleObj>
              </mc:Choice>
              <mc:Fallback>
                <p:oleObj name="Equation" r:id="rId6" imgW="1536480" imgH="469800" progId="Equation.DSMT4">
                  <p:embed/>
                  <p:pic>
                    <p:nvPicPr>
                      <p:cNvPr id="96260" name="Object 2">
                        <a:extLst>
                          <a:ext uri="{FF2B5EF4-FFF2-40B4-BE49-F238E27FC236}">
                            <a16:creationId xmlns:a16="http://schemas.microsoft.com/office/drawing/2014/main" xmlns="" id="{F355ACF6-0151-44AD-AED2-94DBFC53CD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956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xmlns="" id="{9BF45120-9D1C-4FDF-9226-F6CCE4861062}"/>
              </a:ext>
            </a:extLst>
          </p:cNvPr>
          <p:cNvGrpSpPr>
            <a:grpSpLocks/>
          </p:cNvGrpSpPr>
          <p:nvPr/>
        </p:nvGrpSpPr>
        <p:grpSpPr bwMode="auto">
          <a:xfrm>
            <a:off x="2011362" y="3492501"/>
            <a:ext cx="7788275" cy="954088"/>
            <a:chOff x="336" y="2208"/>
            <a:chExt cx="4906" cy="601"/>
          </a:xfrm>
        </p:grpSpPr>
        <p:sp>
          <p:nvSpPr>
            <p:cNvPr id="2060" name="Text Box 5">
              <a:extLst>
                <a:ext uri="{FF2B5EF4-FFF2-40B4-BE49-F238E27FC236}">
                  <a16:creationId xmlns:a16="http://schemas.microsoft.com/office/drawing/2014/main" xmlns="" id="{34081A13-CA24-4437-8CCB-4A47333A3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208"/>
              <a:ext cx="490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 sz="2800" dirty="0"/>
                <a:t> </a:t>
              </a:r>
              <a:r>
                <a:rPr lang="en-US" altLang="en-US" sz="2800" b="1" dirty="0"/>
                <a:t>Estimator</a:t>
              </a:r>
              <a:r>
                <a:rPr lang="en-US" altLang="en-US" sz="2800" dirty="0"/>
                <a:t> of an unknown parameter </a:t>
              </a:r>
              <a:r>
                <a:rPr lang="en-US" altLang="en-US" sz="2800" dirty="0">
                  <a:sym typeface="Symbol" panose="05050102010706020507" pitchFamily="18" charset="2"/>
                </a:rPr>
                <a:t>: </a:t>
              </a:r>
            </a:p>
            <a:p>
              <a:pPr eaLnBrk="1" hangingPunct="1"/>
              <a:r>
                <a:rPr lang="en-US" altLang="en-US" sz="2800" dirty="0">
                  <a:sym typeface="Symbol" panose="05050102010706020507" pitchFamily="18" charset="2"/>
                </a:rPr>
                <a:t>A statistic used for estimating .</a:t>
              </a:r>
            </a:p>
          </p:txBody>
        </p:sp>
        <p:graphicFrame>
          <p:nvGraphicFramePr>
            <p:cNvPr id="2053" name="Object 5">
              <a:extLst>
                <a:ext uri="{FF2B5EF4-FFF2-40B4-BE49-F238E27FC236}">
                  <a16:creationId xmlns:a16="http://schemas.microsoft.com/office/drawing/2014/main" xmlns="" id="{0C8652BB-3097-4227-A95F-C1CB38B147D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6906584"/>
                </p:ext>
              </p:extLst>
            </p:nvPr>
          </p:nvGraphicFramePr>
          <p:xfrm>
            <a:off x="4493" y="2237"/>
            <a:ext cx="1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Equation" r:id="rId8" imgW="253800" imgH="431640" progId="Equation.DSMT4">
                    <p:embed/>
                  </p:oleObj>
                </mc:Choice>
                <mc:Fallback>
                  <p:oleObj name="Equation" r:id="rId8" imgW="253800" imgH="431640" progId="Equation.DSMT4">
                    <p:embed/>
                    <p:pic>
                      <p:nvPicPr>
                        <p:cNvPr id="2053" name="Object 5">
                          <a:extLst>
                            <a:ext uri="{FF2B5EF4-FFF2-40B4-BE49-F238E27FC236}">
                              <a16:creationId xmlns:a16="http://schemas.microsoft.com/office/drawing/2014/main" xmlns="" id="{0C8652BB-3097-4227-A95F-C1CB38B147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3" y="2237"/>
                          <a:ext cx="1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63" name="Object 3">
            <a:extLst>
              <a:ext uri="{FF2B5EF4-FFF2-40B4-BE49-F238E27FC236}">
                <a16:creationId xmlns:a16="http://schemas.microsoft.com/office/drawing/2014/main" xmlns="" id="{387E580E-5A72-4546-8013-873664705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572000"/>
          <a:ext cx="525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0" imgW="5257800" imgH="545760" progId="Equation.DSMT4">
                  <p:embed/>
                </p:oleObj>
              </mc:Choice>
              <mc:Fallback>
                <p:oleObj name="Equation" r:id="rId10" imgW="5257800" imgH="545760" progId="Equation.DSMT4">
                  <p:embed/>
                  <p:pic>
                    <p:nvPicPr>
                      <p:cNvPr id="96263" name="Object 3">
                        <a:extLst>
                          <a:ext uri="{FF2B5EF4-FFF2-40B4-BE49-F238E27FC236}">
                            <a16:creationId xmlns:a16="http://schemas.microsoft.com/office/drawing/2014/main" xmlns="" id="{387E580E-5A72-4546-8013-8736647055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0"/>
                        <a:ext cx="5257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4">
            <a:extLst>
              <a:ext uri="{FF2B5EF4-FFF2-40B4-BE49-F238E27FC236}">
                <a16:creationId xmlns:a16="http://schemas.microsoft.com/office/drawing/2014/main" xmlns="" id="{C9F8DFE3-E574-4DA7-B2CC-70AFEB3A2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9550" y="5238750"/>
          <a:ext cx="6680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2" imgW="6680160" imgH="1523880" progId="Equation.DSMT4">
                  <p:embed/>
                </p:oleObj>
              </mc:Choice>
              <mc:Fallback>
                <p:oleObj name="Equation" r:id="rId12" imgW="6680160" imgH="1523880" progId="Equation.DSMT4">
                  <p:embed/>
                  <p:pic>
                    <p:nvPicPr>
                      <p:cNvPr id="96264" name="Object 4">
                        <a:extLst>
                          <a:ext uri="{FF2B5EF4-FFF2-40B4-BE49-F238E27FC236}">
                            <a16:creationId xmlns:a16="http://schemas.microsoft.com/office/drawing/2014/main" xmlns="" id="{C9F8DFE3-E574-4DA7-B2CC-70AFEB3A2A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5238750"/>
                        <a:ext cx="6680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6" name="Line 10">
            <a:extLst>
              <a:ext uri="{FF2B5EF4-FFF2-40B4-BE49-F238E27FC236}">
                <a16:creationId xmlns:a16="http://schemas.microsoft.com/office/drawing/2014/main" xmlns="" id="{5B570845-9E7B-4B3E-BB1B-7A0FCE555D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5943600"/>
            <a:ext cx="609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6267" name="Text Box 11">
            <a:extLst>
              <a:ext uri="{FF2B5EF4-FFF2-40B4-BE49-F238E27FC236}">
                <a16:creationId xmlns:a16="http://schemas.microsoft.com/office/drawing/2014/main" xmlns="" id="{81349776-6AC4-4844-9F84-DA014FD87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26" y="5602289"/>
            <a:ext cx="2720975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An observed value</a:t>
            </a:r>
            <a:endParaRPr lang="tr-TR" altLang="en-US" sz="240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xmlns="" id="{93A4CF4F-830A-4219-AE5B-9D65DBF43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 Estimation (MLE)</a:t>
            </a:r>
            <a:endParaRPr lang="tr-T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xmlns="" id="{E940203C-C92D-4A50-B0A8-AB03037A87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Let 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</a:rPr>
              <a:t>, X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i="1" dirty="0">
                <a:latin typeface="Times New Roman" panose="02020603050405020304" pitchFamily="18" charset="0"/>
              </a:rPr>
              <a:t>,…,</a:t>
            </a:r>
            <a:r>
              <a:rPr lang="en-US" altLang="en-US" i="1" dirty="0" err="1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/>
              <a:t> be a </a:t>
            </a:r>
            <a:r>
              <a:rPr lang="en-US" altLang="en-US" dirty="0" err="1"/>
              <a:t>r.s.</a:t>
            </a:r>
            <a:r>
              <a:rPr lang="en-US" altLang="en-US" dirty="0"/>
              <a:t> from a population with </a:t>
            </a:r>
            <a:r>
              <a:rPr lang="en-US" altLang="en-US" dirty="0" err="1"/>
              <a:t>pmf</a:t>
            </a:r>
            <a:r>
              <a:rPr lang="en-US" altLang="en-US" dirty="0"/>
              <a:t> or pdf </a:t>
            </a:r>
            <a:r>
              <a:rPr lang="en-US" altLang="en-US" i="1" dirty="0">
                <a:latin typeface="Times New Roman" panose="02020603050405020304" pitchFamily="18" charset="0"/>
              </a:rPr>
              <a:t>f(x;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, </a:t>
            </a:r>
            <a:r>
              <a:rPr lang="en-US" altLang="en-US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,…, </a:t>
            </a:r>
            <a:r>
              <a:rPr lang="en-US" altLang="en-US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, the likelihood function is defined by</a:t>
            </a:r>
            <a:endParaRPr lang="tr-TR" altLang="en-US" dirty="0">
              <a:sym typeface="Symbol" panose="05050102010706020507" pitchFamily="18" charset="2"/>
            </a:endParaRP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xmlns="" id="{598525BC-BD02-4D59-9A04-6F6C54AB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E80C99-28DE-418D-BD63-D2FE75F33879}" type="slidenum">
              <a:rPr lang="tr-TR" altLang="en-US"/>
              <a:pPr eaLnBrk="1" hangingPunct="1"/>
              <a:t>7</a:t>
            </a:fld>
            <a:endParaRPr lang="tr-TR" altLang="en-US"/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xmlns="" id="{17D44DC3-FF0F-47DA-B745-70AE23C07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59289"/>
              </p:ext>
            </p:extLst>
          </p:nvPr>
        </p:nvGraphicFramePr>
        <p:xfrm>
          <a:off x="2286000" y="3409950"/>
          <a:ext cx="78486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7848360" imgH="2158920" progId="Equation.DSMT4">
                  <p:embed/>
                </p:oleObj>
              </mc:Choice>
              <mc:Fallback>
                <p:oleObj name="Equation" r:id="rId6" imgW="7848360" imgH="2158920" progId="Equation.DSMT4">
                  <p:embed/>
                  <p:pic>
                    <p:nvPicPr>
                      <p:cNvPr id="5122" name="Object 4">
                        <a:extLst>
                          <a:ext uri="{FF2B5EF4-FFF2-40B4-BE49-F238E27FC236}">
                            <a16:creationId xmlns:a16="http://schemas.microsoft.com/office/drawing/2014/main" xmlns="" id="{17D44DC3-FF0F-47DA-B745-70AE23C075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409950"/>
                        <a:ext cx="78486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xmlns="" id="{128DE6C9-6F95-4DBB-BD93-78A603E1F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 Estimation (MLE)</a:t>
            </a:r>
            <a:endParaRPr lang="tr-T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xmlns="" id="{3365DF21-62BC-4A21-9A10-9EB9B8D66F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1"/>
            <a:ext cx="10820400" cy="45259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For each sample point </a:t>
            </a:r>
            <a:r>
              <a:rPr lang="en-US" altLang="en-US" sz="2800" i="1" dirty="0">
                <a:latin typeface="Times New Roman" panose="02020603050405020304" pitchFamily="18" charset="0"/>
              </a:rPr>
              <a:t>(x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</a:rPr>
              <a:t>,…,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sz="2800" i="1" dirty="0">
                <a:latin typeface="Times New Roman" panose="02020603050405020304" pitchFamily="18" charset="0"/>
              </a:rPr>
              <a:t>),</a:t>
            </a:r>
            <a:r>
              <a:rPr lang="en-US" altLang="en-US" sz="2800" dirty="0"/>
              <a:t> let     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  <a:p>
            <a:pPr eaLnBrk="1" hangingPunct="1">
              <a:buFontTx/>
              <a:buNone/>
            </a:pPr>
            <a:r>
              <a:rPr lang="en-US" altLang="en-US" sz="2800" dirty="0"/>
              <a:t>   be a parameter value at which </a:t>
            </a:r>
          </a:p>
          <a:p>
            <a:pPr eaLnBrk="1" hangingPunct="1">
              <a:buFontTx/>
              <a:buNone/>
            </a:pPr>
            <a:r>
              <a:rPr lang="en-US" altLang="en-US" sz="2800" i="1" dirty="0">
                <a:latin typeface="Times New Roman" panose="02020603050405020304" pitchFamily="18" charset="0"/>
              </a:rPr>
              <a:t>    L(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en-US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,…, </a:t>
            </a:r>
            <a:r>
              <a:rPr lang="en-US" altLang="en-US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</a:rPr>
              <a:t>,…,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sz="2800" i="1" dirty="0">
                <a:latin typeface="Times New Roman" panose="02020603050405020304" pitchFamily="18" charset="0"/>
              </a:rPr>
              <a:t>)</a:t>
            </a:r>
            <a:r>
              <a:rPr lang="en-US" altLang="en-US" sz="2800" dirty="0"/>
              <a:t> attains its maximum as a function of (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en-US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,…, </a:t>
            </a:r>
            <a:r>
              <a:rPr lang="en-US" altLang="en-US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 dirty="0">
                <a:sym typeface="Symbol" panose="05050102010706020507" pitchFamily="18" charset="2"/>
              </a:rPr>
              <a:t>, with (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</a:rPr>
              <a:t>,…,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sz="2800" i="1" dirty="0">
                <a:latin typeface="Times New Roman" panose="02020603050405020304" pitchFamily="18" charset="0"/>
              </a:rPr>
              <a:t>)</a:t>
            </a:r>
            <a:r>
              <a:rPr lang="en-US" altLang="en-US" sz="2800" dirty="0"/>
              <a:t> held fixed. A maximum likelihood estimator (MLE) of parameters (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en-US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,…, </a:t>
            </a:r>
            <a:r>
              <a:rPr lang="en-US" altLang="en-US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based on a sample (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</a:rPr>
              <a:t>,…,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sz="2800" i="1" dirty="0">
                <a:latin typeface="Times New Roman" panose="02020603050405020304" pitchFamily="18" charset="0"/>
              </a:rPr>
              <a:t>) is </a:t>
            </a:r>
            <a:endParaRPr lang="en-US" altLang="en-US" sz="2800" i="1" baseline="-25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47" name="Object 5">
            <a:extLst>
              <a:ext uri="{FF2B5EF4-FFF2-40B4-BE49-F238E27FC236}">
                <a16:creationId xmlns:a16="http://schemas.microsoft.com/office/drawing/2014/main" xmlns="" id="{6DF066F9-2B23-4EBC-9999-4E14274127A0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267200" y="2209800"/>
          <a:ext cx="391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6" imgW="3911400" imgH="495000" progId="Equation.DSMT4">
                  <p:embed/>
                </p:oleObj>
              </mc:Choice>
              <mc:Fallback>
                <p:oleObj name="Equation" r:id="rId6" imgW="3911400" imgH="495000" progId="Equation.DSMT4">
                  <p:embed/>
                  <p:pic>
                    <p:nvPicPr>
                      <p:cNvPr id="6147" name="Object 5">
                        <a:extLst>
                          <a:ext uri="{FF2B5EF4-FFF2-40B4-BE49-F238E27FC236}">
                            <a16:creationId xmlns:a16="http://schemas.microsoft.com/office/drawing/2014/main" xmlns="" id="{6DF066F9-2B23-4EBC-9999-4E14274127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09800"/>
                        <a:ext cx="3911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Slide Number Placeholder 6">
            <a:extLst>
              <a:ext uri="{FF2B5EF4-FFF2-40B4-BE49-F238E27FC236}">
                <a16:creationId xmlns:a16="http://schemas.microsoft.com/office/drawing/2014/main" xmlns="" id="{D8CE6C8F-0269-452E-AF95-CBD626D1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1F6DEC-8C50-4E33-BC81-14DFFF123F52}" type="slidenum">
              <a:rPr lang="tr-TR" altLang="en-US"/>
              <a:pPr eaLnBrk="1" hangingPunct="1"/>
              <a:t>8</a:t>
            </a:fld>
            <a:endParaRPr lang="tr-TR" altLang="en-US"/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xmlns="" id="{C579B45E-2AB8-4013-90B9-EF013DCF7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105400"/>
          <a:ext cx="391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8" imgW="3911400" imgH="495000" progId="Equation.DSMT4">
                  <p:embed/>
                </p:oleObj>
              </mc:Choice>
              <mc:Fallback>
                <p:oleObj name="Equation" r:id="rId8" imgW="3911400" imgH="495000" progId="Equation.DSMT4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xmlns="" id="{C579B45E-2AB8-4013-90B9-EF013DCF7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05400"/>
                        <a:ext cx="3911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>
            <a:extLst>
              <a:ext uri="{FF2B5EF4-FFF2-40B4-BE49-F238E27FC236}">
                <a16:creationId xmlns:a16="http://schemas.microsoft.com/office/drawing/2014/main" xmlns="" id="{6A1BF780-F67C-4672-BEB9-1CE766D56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627688"/>
            <a:ext cx="9677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800" dirty="0"/>
              <a:t> The MLE is the parameter point for which the observed sample is most likely.</a:t>
            </a:r>
            <a:endParaRPr lang="tr-TR" altLang="en-US" sz="2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51D2B34D-07B6-4448-A9EC-AA9DB1470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036638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 Estimation (MLE)</a:t>
            </a:r>
            <a:endParaRPr lang="tr-T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xmlns="" id="{0F86600F-98C4-4229-A521-B49F9EADD5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600201"/>
            <a:ext cx="8229600" cy="3835399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It is usually convenient to work with the logarithm of the likelihood function. </a:t>
            </a:r>
          </a:p>
          <a:p>
            <a:pPr eaLnBrk="1" hangingPunct="1"/>
            <a:r>
              <a:rPr lang="en-US" altLang="en-US" sz="2800" dirty="0"/>
              <a:t>Suppose that </a:t>
            </a:r>
            <a:r>
              <a:rPr lang="en-US" altLang="en-US" sz="2800" i="1" dirty="0">
                <a:latin typeface="Times New Roman" panose="02020603050405020304" pitchFamily="18" charset="0"/>
              </a:rPr>
              <a:t>f(x;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en-US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, </a:t>
            </a:r>
            <a:r>
              <a:rPr lang="en-US" altLang="en-US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,…, </a:t>
            </a:r>
            <a:r>
              <a:rPr lang="en-US" altLang="en-US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800" dirty="0">
                <a:sym typeface="Symbol" panose="05050102010706020507" pitchFamily="18" charset="2"/>
              </a:rPr>
              <a:t>is a positive, differentiable function of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</a:t>
            </a:r>
            <a:r>
              <a:rPr lang="en-US" altLang="en-US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, </a:t>
            </a:r>
            <a:r>
              <a:rPr lang="en-US" altLang="en-US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,…, </a:t>
            </a:r>
            <a:r>
              <a:rPr lang="en-US" altLang="en-US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en-US" sz="2800" dirty="0">
                <a:sym typeface="Symbol" panose="05050102010706020507" pitchFamily="18" charset="2"/>
              </a:rPr>
              <a:t>If a supremum		  exists, it must satisfy the likelihood equations </a:t>
            </a:r>
            <a:endParaRPr lang="tr-TR" altLang="en-US" sz="2800" baseline="-25000" dirty="0">
              <a:sym typeface="Symbol" panose="05050102010706020507" pitchFamily="18" charset="2"/>
            </a:endParaRPr>
          </a:p>
        </p:txBody>
      </p:sp>
      <p:graphicFrame>
        <p:nvGraphicFramePr>
          <p:cNvPr id="8194" name="Object 4">
            <a:extLst>
              <a:ext uri="{FF2B5EF4-FFF2-40B4-BE49-F238E27FC236}">
                <a16:creationId xmlns:a16="http://schemas.microsoft.com/office/drawing/2014/main" xmlns="" id="{650E72E7-B324-4636-9ED5-B3D94F0F3F07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2598270"/>
              </p:ext>
            </p:extLst>
          </p:nvPr>
        </p:nvGraphicFramePr>
        <p:xfrm>
          <a:off x="2438400" y="3270250"/>
          <a:ext cx="15906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6" imgW="1549080" imgH="482400" progId="Equation.DSMT4">
                  <p:embed/>
                </p:oleObj>
              </mc:Choice>
              <mc:Fallback>
                <p:oleObj name="Equation" r:id="rId6" imgW="1549080" imgH="482400" progId="Equation.DSMT4">
                  <p:embed/>
                  <p:pic>
                    <p:nvPicPr>
                      <p:cNvPr id="8194" name="Object 4">
                        <a:extLst>
                          <a:ext uri="{FF2B5EF4-FFF2-40B4-BE49-F238E27FC236}">
                            <a16:creationId xmlns:a16="http://schemas.microsoft.com/office/drawing/2014/main" xmlns="" id="{650E72E7-B324-4636-9ED5-B3D94F0F3F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0250"/>
                        <a:ext cx="15906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Slide Number Placeholder 6">
            <a:extLst>
              <a:ext uri="{FF2B5EF4-FFF2-40B4-BE49-F238E27FC236}">
                <a16:creationId xmlns:a16="http://schemas.microsoft.com/office/drawing/2014/main" xmlns="" id="{E752B3D1-E265-4137-A2D8-1BEB5701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75DD66-A878-4BD7-81F7-2430ED979787}" type="slidenum">
              <a:rPr lang="tr-TR" altLang="en-US"/>
              <a:pPr eaLnBrk="1" hangingPunct="1"/>
              <a:t>9</a:t>
            </a:fld>
            <a:endParaRPr lang="tr-TR" altLang="en-US"/>
          </a:p>
        </p:txBody>
      </p:sp>
      <p:graphicFrame>
        <p:nvGraphicFramePr>
          <p:cNvPr id="8195" name="Object 5">
            <a:extLst>
              <a:ext uri="{FF2B5EF4-FFF2-40B4-BE49-F238E27FC236}">
                <a16:creationId xmlns:a16="http://schemas.microsoft.com/office/drawing/2014/main" xmlns="" id="{EE312A06-3691-4D14-B0E1-6E515B17AF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572000"/>
          <a:ext cx="5765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8" imgW="5765760" imgH="863280" progId="Equation.DSMT4">
                  <p:embed/>
                </p:oleObj>
              </mc:Choice>
              <mc:Fallback>
                <p:oleObj name="Equation" r:id="rId8" imgW="5765760" imgH="863280" progId="Equation.DSMT4">
                  <p:embed/>
                  <p:pic>
                    <p:nvPicPr>
                      <p:cNvPr id="8195" name="Object 5">
                        <a:extLst>
                          <a:ext uri="{FF2B5EF4-FFF2-40B4-BE49-F238E27FC236}">
                            <a16:creationId xmlns:a16="http://schemas.microsoft.com/office/drawing/2014/main" xmlns="" id="{EE312A06-3691-4D14-B0E1-6E515B17AF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572000"/>
                        <a:ext cx="5765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>
            <a:extLst>
              <a:ext uri="{FF2B5EF4-FFF2-40B4-BE49-F238E27FC236}">
                <a16:creationId xmlns:a16="http://schemas.microsoft.com/office/drawing/2014/main" xmlns="" id="{7E8E45DA-19F9-4103-8CF0-52D8F8526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486400"/>
            <a:ext cx="800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800" dirty="0"/>
              <a:t> MLE occurring at boundary of </a:t>
            </a:r>
            <a:r>
              <a:rPr lang="en-US" altLang="en-US" sz="2800" dirty="0">
                <a:sym typeface="Symbol" panose="05050102010706020507" pitchFamily="18" charset="2"/>
              </a:rPr>
              <a:t> cannot be obtained by differentiation. So, use inspection</a:t>
            </a:r>
            <a:r>
              <a:rPr lang="en-US" altLang="en-US" sz="2800" dirty="0">
                <a:solidFill>
                  <a:srgbClr val="000066"/>
                </a:solidFill>
                <a:sym typeface="Symbol" panose="05050102010706020507" pitchFamily="18" charset="2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 C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1513</Words>
  <Application>Microsoft Office PowerPoint</Application>
  <PresentationFormat>Widescreen</PresentationFormat>
  <Paragraphs>183</Paragraphs>
  <Slides>30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7" baseType="lpstr">
      <vt:lpstr>Arial</vt:lpstr>
      <vt:lpstr>Arial Black</vt:lpstr>
      <vt:lpstr>Calibri</vt:lpstr>
      <vt:lpstr>Calibri Light</vt:lpstr>
      <vt:lpstr>Cambria</vt:lpstr>
      <vt:lpstr>Casper</vt:lpstr>
      <vt:lpstr>Karla</vt:lpstr>
      <vt:lpstr>Noto Sans Symbols</vt:lpstr>
      <vt:lpstr>Segoe UI</vt:lpstr>
      <vt:lpstr>Symbol</vt:lpstr>
      <vt:lpstr>Tahoma</vt:lpstr>
      <vt:lpstr>Times New Roman</vt:lpstr>
      <vt:lpstr>Times New Roman (Hebrew)</vt:lpstr>
      <vt:lpstr>Default Design</vt:lpstr>
      <vt:lpstr>Theme1 CU</vt:lpstr>
      <vt:lpstr>CorelDRAW</vt:lpstr>
      <vt:lpstr>Equation</vt:lpstr>
      <vt:lpstr>PowerPoint Presentation</vt:lpstr>
      <vt:lpstr>PowerPoint Presentation</vt:lpstr>
      <vt:lpstr>Contents</vt:lpstr>
      <vt:lpstr>STATISTICAL INFERENCE</vt:lpstr>
      <vt:lpstr>STATISTICAL INFERENCE</vt:lpstr>
      <vt:lpstr>STATISTICAL INFERENCE</vt:lpstr>
      <vt:lpstr>Maximum Likelihood Estimation (MLE)</vt:lpstr>
      <vt:lpstr>Maximum Likelihood Estimation (MLE)</vt:lpstr>
      <vt:lpstr>Maximum Likelihood Estimation (MLE)</vt:lpstr>
      <vt:lpstr>PowerPoint Presentation</vt:lpstr>
      <vt:lpstr>MLE Algorithm</vt:lpstr>
      <vt:lpstr>The MLE </vt:lpstr>
      <vt:lpstr>The MLE </vt:lpstr>
      <vt:lpstr>PowerPoint Presentation</vt:lpstr>
      <vt:lpstr>A General MLE Algo.</vt:lpstr>
      <vt:lpstr>A General MLE strategy</vt:lpstr>
      <vt:lpstr>A General MLE strategy</vt:lpstr>
      <vt:lpstr>A General MLE strategy</vt:lpstr>
      <vt:lpstr>MLE for univariate Gaussian</vt:lpstr>
      <vt:lpstr>MLE for univariate Gaussian</vt:lpstr>
      <vt:lpstr>MLE for univariate Gaussian</vt:lpstr>
      <vt:lpstr>MLE for univariate Gaussian</vt:lpstr>
      <vt:lpstr>Unbiased Estimators</vt:lpstr>
      <vt:lpstr>Biased Estimators</vt:lpstr>
      <vt:lpstr>Invariance Property Of The MLE</vt:lpstr>
      <vt:lpstr>Advantages of MLE</vt:lpstr>
      <vt:lpstr>Disadvantages of MLE</vt:lpstr>
      <vt:lpstr>Exercise</vt:lpstr>
      <vt:lpstr>References</vt:lpstr>
      <vt:lpstr>PowerPoint Presentation</vt:lpstr>
    </vt:vector>
  </TitlesOfParts>
  <Company>METUCC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ESTIMATION</dc:title>
  <dc:creator>anil</dc:creator>
  <cp:lastModifiedBy>Microsoft account</cp:lastModifiedBy>
  <cp:revision>143</cp:revision>
  <dcterms:created xsi:type="dcterms:W3CDTF">2008-11-05T07:32:54Z</dcterms:created>
  <dcterms:modified xsi:type="dcterms:W3CDTF">2024-06-07T10:17:29Z</dcterms:modified>
</cp:coreProperties>
</file>