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9"/>
  </p:notesMasterIdLst>
  <p:sldIdLst>
    <p:sldId id="431" r:id="rId3"/>
    <p:sldId id="432" r:id="rId4"/>
    <p:sldId id="433" r:id="rId5"/>
    <p:sldId id="434" r:id="rId6"/>
    <p:sldId id="435" r:id="rId7"/>
    <p:sldId id="422" r:id="rId8"/>
    <p:sldId id="372" r:id="rId9"/>
    <p:sldId id="428" r:id="rId10"/>
    <p:sldId id="429" r:id="rId11"/>
    <p:sldId id="425" r:id="rId12"/>
    <p:sldId id="426" r:id="rId13"/>
    <p:sldId id="427" r:id="rId14"/>
    <p:sldId id="430" r:id="rId15"/>
    <p:sldId id="423" r:id="rId16"/>
    <p:sldId id="436" r:id="rId17"/>
    <p:sldId id="437" r:id="rId18"/>
  </p:sldIdLst>
  <p:sldSz cx="11887200" cy="6858000"/>
  <p:notesSz cx="6954838" cy="93091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3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varScale="1">
        <p:scale>
          <a:sx n="71" d="100"/>
          <a:sy n="71" d="100"/>
        </p:scale>
        <p:origin x="660" y="66"/>
      </p:cViewPr>
      <p:guideLst>
        <p:guide orient="horz" pos="2160"/>
        <p:guide pos="2880"/>
        <p:guide pos="3744"/>
      </p:guideLst>
    </p:cSldViewPr>
  </p:slideViewPr>
  <p:notesTextViewPr>
    <p:cViewPr>
      <p:scale>
        <a:sx n="1" d="1"/>
        <a:sy n="1" d="1"/>
      </p:scale>
      <p:origin x="0" y="0"/>
    </p:cViewPr>
  </p:notesTextViewPr>
  <p:sorterViewPr>
    <p:cViewPr>
      <p:scale>
        <a:sx n="30" d="100"/>
        <a:sy n="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5138"/>
          </a:xfrm>
          <a:prstGeom prst="rect">
            <a:avLst/>
          </a:prstGeom>
        </p:spPr>
        <p:txBody>
          <a:bodyPr vert="horz" lIns="91440" tIns="45720" rIns="91440" bIns="45720" rtlCol="0"/>
          <a:lstStyle>
            <a:lvl1pPr algn="r">
              <a:defRPr sz="1200"/>
            </a:lvl1pPr>
          </a:lstStyle>
          <a:p>
            <a:fld id="{EAC590AB-9FD6-4AE9-A62A-2A37052C1CCC}" type="datetimeFigureOut">
              <a:rPr lang="en-US" smtClean="0"/>
              <a:t>6/7/2024</a:t>
            </a:fld>
            <a:endParaRPr lang="en-US"/>
          </a:p>
        </p:txBody>
      </p:sp>
      <p:sp>
        <p:nvSpPr>
          <p:cNvPr id="4" name="Slide Image Placeholder 3"/>
          <p:cNvSpPr>
            <a:spLocks noGrp="1" noRot="1" noChangeAspect="1"/>
          </p:cNvSpPr>
          <p:nvPr>
            <p:ph type="sldImg" idx="2"/>
          </p:nvPr>
        </p:nvSpPr>
        <p:spPr>
          <a:xfrm>
            <a:off x="452438" y="698500"/>
            <a:ext cx="6049962"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21188"/>
            <a:ext cx="5564188" cy="41894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5138"/>
          </a:xfrm>
          <a:prstGeom prst="rect">
            <a:avLst/>
          </a:prstGeom>
        </p:spPr>
        <p:txBody>
          <a:bodyPr vert="horz" lIns="91440" tIns="45720" rIns="91440" bIns="45720" rtlCol="0" anchor="b"/>
          <a:lstStyle>
            <a:lvl1pPr algn="r">
              <a:defRPr sz="1200"/>
            </a:lvl1pPr>
          </a:lstStyle>
          <a:p>
            <a:fld id="{CA3C4807-AEE9-4FE7-97C7-CF67CEDFE21C}" type="slidenum">
              <a:rPr lang="en-US" smtClean="0"/>
              <a:t>‹#›</a:t>
            </a:fld>
            <a:endParaRPr lang="en-US"/>
          </a:p>
        </p:txBody>
      </p:sp>
    </p:spTree>
    <p:extLst>
      <p:ext uri="{BB962C8B-B14F-4D97-AF65-F5344CB8AC3E}">
        <p14:creationId xmlns:p14="http://schemas.microsoft.com/office/powerpoint/2010/main" val="3657953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698500"/>
            <a:ext cx="6049962" cy="349091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t>6</a:t>
            </a:fld>
            <a:endParaRPr lang="en-US" altLang="en-US"/>
          </a:p>
        </p:txBody>
      </p:sp>
    </p:spTree>
    <p:extLst>
      <p:ext uri="{BB962C8B-B14F-4D97-AF65-F5344CB8AC3E}">
        <p14:creationId xmlns:p14="http://schemas.microsoft.com/office/powerpoint/2010/main" val="3088867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29187C-6286-4A77-A777-243F60DE312C}" type="slidenum">
              <a:rPr lang="en-US"/>
              <a:t>7</a:t>
            </a:fld>
            <a:endParaRPr lang="en-US"/>
          </a:p>
        </p:txBody>
      </p:sp>
      <p:sp>
        <p:nvSpPr>
          <p:cNvPr id="57347" name="Rectangle 2"/>
          <p:cNvSpPr>
            <a:spLocks noGrp="1" noRot="1" noChangeAspect="1" noChangeArrowheads="1" noTextEdit="1"/>
          </p:cNvSpPr>
          <p:nvPr>
            <p:ph type="sldImg"/>
          </p:nvPr>
        </p:nvSpPr>
        <p:spPr>
          <a:xfrm>
            <a:off x="452438" y="698500"/>
            <a:ext cx="6049962" cy="3490913"/>
          </a:xfrm>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903111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85900" y="1122363"/>
            <a:ext cx="8915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485900" y="3602038"/>
            <a:ext cx="89154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5EE81D-909D-4FAE-8600-C45BE91A7671}"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18B4-EC45-4806-BAF9-0B6705CC58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5EE81D-909D-4FAE-8600-C45BE91A7671}"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18B4-EC45-4806-BAF9-0B6705CC58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6778" y="365125"/>
            <a:ext cx="2563178"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245" y="365125"/>
            <a:ext cx="754094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5EE81D-909D-4FAE-8600-C45BE91A7671}"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18B4-EC45-4806-BAF9-0B6705CC587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8574" y="1905000"/>
            <a:ext cx="11905774"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8574" y="0"/>
            <a:ext cx="11905774"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1058705" y="1009650"/>
            <a:ext cx="9769793"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01655" y="2819400"/>
            <a:ext cx="8283893" cy="2800350"/>
          </a:xfrm>
          <a:prstGeom prst="rect">
            <a:avLst/>
          </a:prstGeom>
        </p:spPr>
        <p:txBody>
          <a:bodyPr/>
          <a:lstStyle/>
          <a:p>
            <a:pPr lvl="0"/>
            <a:r>
              <a:rPr lang="en-US" noProof="0"/>
              <a:t>Click icon to add picture</a:t>
            </a:r>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fontAlgn="base">
              <a:spcBef>
                <a:spcPct val="0"/>
              </a:spcBef>
              <a:spcAft>
                <a:spcPct val="0"/>
              </a:spcAft>
              <a:defRPr smtClean="0">
                <a:latin typeface="Arial" panose="020B0604020202020204" pitchFamily="34" charset="0"/>
              </a:defRPr>
            </a:lvl1pPr>
          </a:lstStyle>
          <a:p>
            <a:pPr>
              <a:defRPr/>
            </a:pPr>
            <a:fld id="{86D0467C-1281-4CEF-BBEF-B41959660B8E}" type="datetimeFigureOut">
              <a:rPr lang="en-US"/>
              <a:pPr>
                <a:defRPr/>
              </a:pPr>
              <a:t>6/7/2024</a:t>
            </a:fld>
            <a:endParaRPr lang="en-US"/>
          </a:p>
        </p:txBody>
      </p:sp>
      <p:sp>
        <p:nvSpPr>
          <p:cNvPr id="3"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733D820E-3AF4-4C49-A209-EBD14F438091}" type="slidenum">
              <a:rPr lang="en-US"/>
              <a:pPr>
                <a:defRPr/>
              </a:pPr>
              <a:t>‹#›</a:t>
            </a:fld>
            <a:endParaRPr lang="en-US"/>
          </a:p>
        </p:txBody>
      </p:sp>
    </p:spTree>
    <p:extLst>
      <p:ext uri="{BB962C8B-B14F-4D97-AF65-F5344CB8AC3E}">
        <p14:creationId xmlns:p14="http://schemas.microsoft.com/office/powerpoint/2010/main" val="1027646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4"/>
            <a:ext cx="118872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9"/>
            <a:ext cx="118872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3936439" y="7"/>
            <a:ext cx="4025247"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14"/>
            <a:ext cx="118872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4"/>
            <a:ext cx="118872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9"/>
            <a:ext cx="118872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3936439" y="7"/>
            <a:ext cx="4025247"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14"/>
            <a:ext cx="118872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67237" y="164644"/>
            <a:ext cx="9219964"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667237" y="932729"/>
            <a:ext cx="9219964"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48001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2"/>
            <a:ext cx="118872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7"/>
            <a:ext cx="118872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6"/>
            <a:ext cx="118872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43808" y="4677515"/>
            <a:ext cx="37444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352120" y="4677515"/>
            <a:ext cx="37444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160432" y="4677515"/>
            <a:ext cx="37444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9968740" y="4677515"/>
            <a:ext cx="37444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3936439" y="7"/>
            <a:ext cx="4025247"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14"/>
            <a:ext cx="118872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795028" y="2517005"/>
            <a:ext cx="1872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03339" y="2517005"/>
            <a:ext cx="1872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411649" y="2517005"/>
            <a:ext cx="1872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219960" y="2517005"/>
            <a:ext cx="1872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101107" y="2276878"/>
            <a:ext cx="5569158"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075859" y="1412776"/>
            <a:ext cx="4446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5EE81D-909D-4FAE-8600-C45BE91A7671}"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18B4-EC45-4806-BAF9-0B6705CC587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1" y="990600"/>
            <a:ext cx="3790561"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3977782" y="4"/>
            <a:ext cx="7909418"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1" y="1013496"/>
            <a:ext cx="3790561"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096639" y="0"/>
            <a:ext cx="3790561"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55"/>
            <a:ext cx="59436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2"/>
            <a:ext cx="118872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7"/>
            <a:ext cx="118872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80151" y="4101331"/>
            <a:ext cx="234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8967049" y="1700808"/>
            <a:ext cx="234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80151" y="1700808"/>
            <a:ext cx="234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8967049" y="4101331"/>
            <a:ext cx="234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041681" y="4101331"/>
            <a:ext cx="5803846"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041681" y="1700808"/>
            <a:ext cx="5803846"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691911" y="480061"/>
            <a:ext cx="4118858"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4997987" y="480062"/>
            <a:ext cx="6178286"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4997987" y="2948948"/>
            <a:ext cx="19188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127730" y="2948948"/>
            <a:ext cx="19188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257473" y="2948948"/>
            <a:ext cx="19188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2"/>
            <a:ext cx="118872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7"/>
            <a:ext cx="118872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33098" y="2276879"/>
            <a:ext cx="7057171" cy="3966041"/>
          </a:xfrm>
          <a:prstGeom prst="rect">
            <a:avLst/>
          </a:prstGeom>
        </p:spPr>
      </p:pic>
      <p:sp>
        <p:nvSpPr>
          <p:cNvPr id="7" name="Picture Placeholder 2"/>
          <p:cNvSpPr>
            <a:spLocks noGrp="1"/>
          </p:cNvSpPr>
          <p:nvPr>
            <p:ph type="pic" idx="1" hasCustomPrompt="1"/>
          </p:nvPr>
        </p:nvSpPr>
        <p:spPr>
          <a:xfrm>
            <a:off x="5563229" y="2485912"/>
            <a:ext cx="4712068"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3936439" y="7"/>
            <a:ext cx="4025247"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14"/>
            <a:ext cx="118872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2"/>
            <a:ext cx="118872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7"/>
            <a:ext cx="118872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6990" y="1815750"/>
            <a:ext cx="3276364"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6657" y="1815750"/>
            <a:ext cx="3276364"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36321" y="1815750"/>
            <a:ext cx="3276364"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887154" y="1957962"/>
            <a:ext cx="2997017"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426073" y="1957962"/>
            <a:ext cx="2997017"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7964991" y="1957962"/>
            <a:ext cx="2997017"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3936439" y="7"/>
            <a:ext cx="4025247"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14"/>
            <a:ext cx="118872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18872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4"/>
            <a:ext cx="118872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2" name="Group 4"/>
          <p:cNvGrpSpPr/>
          <p:nvPr userDrawn="1"/>
        </p:nvGrpSpPr>
        <p:grpSpPr>
          <a:xfrm>
            <a:off x="460213" y="1508788"/>
            <a:ext cx="3704792"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1054" y="1709740"/>
            <a:ext cx="1025271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11054" y="4589465"/>
            <a:ext cx="1025271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EE81D-909D-4FAE-8600-C45BE91A7671}"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18B4-EC45-4806-BAF9-0B6705CC587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7245" y="1825625"/>
            <a:ext cx="50520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7895" y="1825625"/>
            <a:ext cx="50520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5EE81D-909D-4FAE-8600-C45BE91A7671}"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18B4-EC45-4806-BAF9-0B6705CC58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8793" y="365127"/>
            <a:ext cx="10252710" cy="1325563"/>
          </a:xfrm>
        </p:spPr>
        <p:txBody>
          <a:bodyPr/>
          <a:lstStyle/>
          <a:p>
            <a:r>
              <a:rPr lang="en-US"/>
              <a:t>Click to edit Master title style</a:t>
            </a:r>
          </a:p>
        </p:txBody>
      </p:sp>
      <p:sp>
        <p:nvSpPr>
          <p:cNvPr id="3" name="Text Placeholder 2"/>
          <p:cNvSpPr>
            <a:spLocks noGrp="1"/>
          </p:cNvSpPr>
          <p:nvPr>
            <p:ph type="body" idx="1"/>
          </p:nvPr>
        </p:nvSpPr>
        <p:spPr>
          <a:xfrm>
            <a:off x="818795" y="1681163"/>
            <a:ext cx="502884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8795" y="2505075"/>
            <a:ext cx="502884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17896" y="1681163"/>
            <a:ext cx="505360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17896" y="2505075"/>
            <a:ext cx="50536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5EE81D-909D-4FAE-8600-C45BE91A7671}" type="datetimeFigureOut">
              <a:rPr lang="en-US" smtClean="0"/>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6C18B4-EC45-4806-BAF9-0B6705CC58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5EE81D-909D-4FAE-8600-C45BE91A7671}" type="datetimeFigureOut">
              <a:rPr lang="en-US" smtClean="0"/>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6C18B4-EC45-4806-BAF9-0B6705CC58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E81D-909D-4FAE-8600-C45BE91A7671}" type="datetimeFigureOut">
              <a:rPr lang="en-US" smtClean="0"/>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C18B4-EC45-4806-BAF9-0B6705CC58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794" y="457200"/>
            <a:ext cx="3833931"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053608" y="987427"/>
            <a:ext cx="601789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8794" y="2057400"/>
            <a:ext cx="383393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5EE81D-909D-4FAE-8600-C45BE91A7671}"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18B4-EC45-4806-BAF9-0B6705CC58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794" y="457200"/>
            <a:ext cx="3833931"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053608" y="987427"/>
            <a:ext cx="601789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18794" y="2057400"/>
            <a:ext cx="383393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5EE81D-909D-4FAE-8600-C45BE91A7671}"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18B4-EC45-4806-BAF9-0B6705CC587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245" y="365127"/>
            <a:ext cx="102527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17245" y="1825625"/>
            <a:ext cx="102527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245" y="6356352"/>
            <a:ext cx="26746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EE81D-909D-4FAE-8600-C45BE91A7671}" type="datetimeFigureOut">
              <a:rPr lang="en-US" smtClean="0"/>
              <a:t>6/7/2024</a:t>
            </a:fld>
            <a:endParaRPr lang="en-US"/>
          </a:p>
        </p:txBody>
      </p:sp>
      <p:sp>
        <p:nvSpPr>
          <p:cNvPr id="5" name="Footer Placeholder 4"/>
          <p:cNvSpPr>
            <a:spLocks noGrp="1"/>
          </p:cNvSpPr>
          <p:nvPr>
            <p:ph type="ftr" sz="quarter" idx="3"/>
          </p:nvPr>
        </p:nvSpPr>
        <p:spPr>
          <a:xfrm>
            <a:off x="3937635" y="6356352"/>
            <a:ext cx="401193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95335" y="6356352"/>
            <a:ext cx="267462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C18B4-EC45-4806-BAF9-0B6705CC587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cC1h77g8KFM" TargetMode="External"/><Relationship Id="rId2" Type="http://schemas.openxmlformats.org/officeDocument/2006/relationships/hyperlink" Target="https://nptel.ac.in/courses/106/105/10610519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7-basic-statistics-concepts-for-data-science/" TargetMode="External"/><Relationship Id="rId2" Type="http://schemas.openxmlformats.org/officeDocument/2006/relationships/hyperlink" Target="https://365datascience.com/resources-center/course-notes/statistic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484353" y="4890135"/>
            <a:ext cx="8915401" cy="1109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15">
              <a:solidFill>
                <a:prstClr val="white"/>
              </a:solidFill>
            </a:endParaRPr>
          </a:p>
        </p:txBody>
      </p:sp>
      <p:sp>
        <p:nvSpPr>
          <p:cNvPr id="32" name="Rectangle 31"/>
          <p:cNvSpPr/>
          <p:nvPr/>
        </p:nvSpPr>
        <p:spPr>
          <a:xfrm>
            <a:off x="1708785" y="5236846"/>
            <a:ext cx="32505" cy="4488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15">
              <a:solidFill>
                <a:prstClr val="white"/>
              </a:solidFill>
            </a:endParaRPr>
          </a:p>
        </p:txBody>
      </p:sp>
      <p:sp>
        <p:nvSpPr>
          <p:cNvPr id="44" name="Slide Number Placeholder 2"/>
          <p:cNvSpPr txBox="1">
            <a:spLocks/>
          </p:cNvSpPr>
          <p:nvPr/>
        </p:nvSpPr>
        <p:spPr>
          <a:xfrm>
            <a:off x="7893845" y="5679519"/>
            <a:ext cx="2004418" cy="267772"/>
          </a:xfrm>
          <a:prstGeom prst="rect">
            <a:avLst/>
          </a:prstGeom>
        </p:spPr>
        <p:txBody>
          <a:bodyPr lIns="66842" tIns="33422" rIns="66842" bIns="33422"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877" dirty="0">
              <a:solidFill>
                <a:prstClr val="black">
                  <a:tint val="75000"/>
                </a:prstClr>
              </a:solidFill>
            </a:endParaRPr>
          </a:p>
        </p:txBody>
      </p:sp>
      <p:sp>
        <p:nvSpPr>
          <p:cNvPr id="46" name="Right Triangle 45">
            <a:extLst>
              <a:ext uri="{FF2B5EF4-FFF2-40B4-BE49-F238E27FC236}"/>
            </a:extLst>
          </p:cNvPr>
          <p:cNvSpPr/>
          <p:nvPr/>
        </p:nvSpPr>
        <p:spPr>
          <a:xfrm flipV="1">
            <a:off x="8437128" y="5264707"/>
            <a:ext cx="944166" cy="846654"/>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1315" kern="0">
              <a:solidFill>
                <a:srgbClr val="FFFFFF"/>
              </a:solidFill>
              <a:latin typeface="Calibri"/>
            </a:endParaRPr>
          </a:p>
        </p:txBody>
      </p:sp>
      <p:graphicFrame>
        <p:nvGraphicFramePr>
          <p:cNvPr id="19462" name="Object 47"/>
          <p:cNvGraphicFramePr>
            <a:graphicFrameLocks noChangeAspect="1"/>
          </p:cNvGraphicFramePr>
          <p:nvPr/>
        </p:nvGraphicFramePr>
        <p:xfrm>
          <a:off x="1543169" y="3204568"/>
          <a:ext cx="2414588" cy="2301597"/>
        </p:xfrm>
        <a:graphic>
          <a:graphicData uri="http://schemas.openxmlformats.org/presentationml/2006/ole">
            <mc:AlternateContent xmlns:mc="http://schemas.openxmlformats.org/markup-compatibility/2006">
              <mc:Choice xmlns:v="urn:schemas-microsoft-com:vml" Requires="v">
                <p:oleObj spid="_x0000_s5122"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43169" y="3204568"/>
                        <a:ext cx="2414588" cy="2301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Right Triangle 36">
            <a:extLst>
              <a:ext uri="{FF2B5EF4-FFF2-40B4-BE49-F238E27FC236}"/>
            </a:extLst>
          </p:cNvPr>
          <p:cNvSpPr/>
          <p:nvPr/>
        </p:nvSpPr>
        <p:spPr>
          <a:xfrm flipH="1">
            <a:off x="6637021" y="902970"/>
            <a:ext cx="3762733" cy="4278154"/>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1315" kern="0">
              <a:solidFill>
                <a:srgbClr val="FFFFFF"/>
              </a:solidFill>
              <a:latin typeface="Calibri"/>
            </a:endParaRPr>
          </a:p>
        </p:txBody>
      </p:sp>
      <p:sp>
        <p:nvSpPr>
          <p:cNvPr id="45" name="Rectangle 44"/>
          <p:cNvSpPr/>
          <p:nvPr/>
        </p:nvSpPr>
        <p:spPr>
          <a:xfrm>
            <a:off x="3040141" y="2403069"/>
            <a:ext cx="4992279" cy="1155470"/>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15">
              <a:solidFill>
                <a:prstClr val="white"/>
              </a:solidFill>
            </a:endParaRPr>
          </a:p>
        </p:txBody>
      </p:sp>
      <p:pic>
        <p:nvPicPr>
          <p:cNvPr id="19467" name="Picture 2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74620" y="382906"/>
            <a:ext cx="6463665" cy="1682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8672396" y="4822033"/>
            <a:ext cx="1730454" cy="1168599"/>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15">
              <a:solidFill>
                <a:prstClr val="white"/>
              </a:solidFill>
            </a:endParaRPr>
          </a:p>
        </p:txBody>
      </p:sp>
      <p:sp>
        <p:nvSpPr>
          <p:cNvPr id="36" name="TextBox 35"/>
          <p:cNvSpPr txBox="1">
            <a:spLocks noChangeArrowheads="1"/>
          </p:cNvSpPr>
          <p:nvPr/>
        </p:nvSpPr>
        <p:spPr bwMode="auto">
          <a:xfrm>
            <a:off x="6517839" y="5321975"/>
            <a:ext cx="360330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defRPr/>
            </a:pPr>
            <a:r>
              <a:rPr lang="en-US" sz="1463"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463" b="1" dirty="0">
                <a:solidFill>
                  <a:srgbClr val="C00000"/>
                </a:solidFill>
                <a:latin typeface="Casper" panose="02000506000000020004" pitchFamily="2" charset="0"/>
                <a:ea typeface="Karla" pitchFamily="2" charset="0"/>
                <a:cs typeface="Karla" pitchFamily="2" charset="0"/>
              </a:rPr>
              <a:t>LEARN</a:t>
            </a:r>
            <a:r>
              <a:rPr lang="en-US" sz="1463"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877" b="1" dirty="0">
              <a:solidFill>
                <a:prstClr val="black"/>
              </a:solidFill>
              <a:latin typeface="Casper" panose="02000506000000020004" pitchFamily="2" charset="0"/>
            </a:endParaRPr>
          </a:p>
          <a:p>
            <a:pPr>
              <a:defRPr/>
            </a:pPr>
            <a:endParaRPr lang="en-US" sz="1169" b="1" dirty="0">
              <a:solidFill>
                <a:prstClr val="black"/>
              </a:solidFill>
              <a:latin typeface="Casper" panose="02000506000000020004" pitchFamily="2" charset="0"/>
            </a:endParaRPr>
          </a:p>
        </p:txBody>
      </p:sp>
      <p:sp>
        <p:nvSpPr>
          <p:cNvPr id="52" name="Rectangle 51"/>
          <p:cNvSpPr/>
          <p:nvPr/>
        </p:nvSpPr>
        <p:spPr>
          <a:xfrm>
            <a:off x="6520936" y="5340549"/>
            <a:ext cx="34052" cy="2708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15">
              <a:solidFill>
                <a:prstClr val="white"/>
              </a:solidFill>
            </a:endParaRPr>
          </a:p>
        </p:txBody>
      </p:sp>
      <p:sp>
        <p:nvSpPr>
          <p:cNvPr id="53" name="TextBox 52"/>
          <p:cNvSpPr txBox="1">
            <a:spLocks noChangeArrowheads="1"/>
          </p:cNvSpPr>
          <p:nvPr/>
        </p:nvSpPr>
        <p:spPr bwMode="auto">
          <a:xfrm>
            <a:off x="1598892" y="5006223"/>
            <a:ext cx="4702254" cy="651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54871">
              <a:lnSpc>
                <a:spcPct val="90000"/>
              </a:lnSpc>
              <a:spcAft>
                <a:spcPct val="35000"/>
              </a:spcAft>
              <a:defRPr/>
            </a:pPr>
            <a:r>
              <a:rPr lang="en-IN" sz="1754" b="1" dirty="0">
                <a:solidFill>
                  <a:prstClr val="black">
                    <a:lumMod val="85000"/>
                    <a:lumOff val="15000"/>
                  </a:prstClr>
                </a:solidFill>
                <a:latin typeface="Times New Roman" panose="02020603050405020304" pitchFamily="18" charset="0"/>
                <a:cs typeface="Times New Roman" panose="02020603050405020304" pitchFamily="18" charset="0"/>
              </a:rPr>
              <a:t>Lecture – </a:t>
            </a:r>
            <a:r>
              <a:rPr lang="en-IN" sz="1754" b="1" dirty="0" smtClean="0">
                <a:solidFill>
                  <a:prstClr val="black">
                    <a:lumMod val="85000"/>
                    <a:lumOff val="15000"/>
                  </a:prstClr>
                </a:solidFill>
                <a:latin typeface="Times New Roman" panose="02020603050405020304" pitchFamily="18" charset="0"/>
                <a:cs typeface="Times New Roman" panose="02020603050405020304" pitchFamily="18" charset="0"/>
              </a:rPr>
              <a:t>26</a:t>
            </a:r>
            <a:endParaRPr lang="en-US" sz="1754"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54871">
              <a:lnSpc>
                <a:spcPct val="90000"/>
              </a:lnSpc>
              <a:spcAft>
                <a:spcPct val="35000"/>
              </a:spcAft>
              <a:defRPr/>
            </a:pPr>
            <a:r>
              <a:rPr lang="en-US" sz="1600" b="1" dirty="0">
                <a:solidFill>
                  <a:srgbClr val="000000"/>
                </a:solidFill>
                <a:latin typeface="Times New Roman" panose="02020603050405020304" charset="0"/>
              </a:rPr>
              <a:t> Likelihood and Probability</a:t>
            </a:r>
            <a:endParaRPr lang="en-US" sz="1754" b="1" dirty="0">
              <a:solidFill>
                <a:prstClr val="black"/>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883688" y="2133483"/>
            <a:ext cx="8116729" cy="239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N" altLang="en-US" sz="3413" b="1" dirty="0">
                <a:solidFill>
                  <a:srgbClr val="000000"/>
                </a:solidFill>
                <a:latin typeface="Cambria" panose="02040503050406030204" pitchFamily="18" charset="0"/>
              </a:rPr>
              <a:t>APEX INSTITUTE OF TECHNOLOGY</a:t>
            </a:r>
            <a:endParaRPr lang="en-US" altLang="en-US" sz="3413" dirty="0">
              <a:solidFill>
                <a:srgbClr val="000000"/>
              </a:solidFill>
              <a:latin typeface="Cambria" panose="02040503050406030204" pitchFamily="18" charset="0"/>
            </a:endParaRPr>
          </a:p>
          <a:p>
            <a:pPr algn="ctr" eaLnBrk="1" hangingPunct="1"/>
            <a:r>
              <a:rPr lang="en-IN" altLang="en-US" sz="2048" b="1" dirty="0">
                <a:solidFill>
                  <a:srgbClr val="000000"/>
                </a:solidFill>
                <a:latin typeface="Cambria" panose="02040503050406030204" pitchFamily="18" charset="0"/>
              </a:rPr>
              <a:t>DEPARTMENT OF COMPUTER SCIENCE &amp; ENGINEERING</a:t>
            </a:r>
            <a:endParaRPr lang="en-US" altLang="en-US" sz="2048" b="1" dirty="0">
              <a:solidFill>
                <a:srgbClr val="000000"/>
              </a:solidFill>
              <a:latin typeface="Cambria" panose="02040503050406030204" pitchFamily="18" charset="0"/>
            </a:endParaRPr>
          </a:p>
          <a:p>
            <a:pPr algn="ctr" eaLnBrk="1" hangingPunct="1">
              <a:lnSpc>
                <a:spcPct val="90000"/>
              </a:lnSpc>
              <a:spcAft>
                <a:spcPct val="35000"/>
              </a:spcAft>
            </a:pPr>
            <a:endParaRPr lang="en-US" altLang="en-US" sz="2243" b="1" dirty="0">
              <a:solidFill>
                <a:srgbClr val="000000"/>
              </a:solidFill>
              <a:latin typeface="Cambria" panose="02040503050406030204" pitchFamily="18" charset="0"/>
              <a:ea typeface="Calibri" panose="020F0502020204030204" pitchFamily="34" charset="0"/>
              <a:cs typeface="Times New Roman" panose="02020603050405020304" pitchFamily="18" charset="0"/>
            </a:endParaRPr>
          </a:p>
          <a:p>
            <a:pPr algn="ctr" eaLnBrk="1" hangingPunct="1">
              <a:lnSpc>
                <a:spcPct val="90000"/>
              </a:lnSpc>
              <a:spcAft>
                <a:spcPct val="35000"/>
              </a:spcAft>
            </a:pPr>
            <a:r>
              <a:rPr lang="en-IN" altLang="en-US" sz="2340" dirty="0">
                <a:latin typeface="Cambria" panose="02040503050406030204" pitchFamily="18" charset="0"/>
                <a:ea typeface="Cambria" panose="02040503050406030204" pitchFamily="18" charset="0"/>
                <a:cs typeface="Times New Roman" panose="02020603050405020304" pitchFamily="18" charset="0"/>
              </a:rPr>
              <a:t>Statistics for Data Science</a:t>
            </a:r>
            <a:r>
              <a:rPr lang="en-US" altLang="en-US" sz="2340" dirty="0">
                <a:solidFill>
                  <a:srgbClr val="262626"/>
                </a:solidFill>
                <a:latin typeface="Cambria" panose="02040503050406030204" pitchFamily="18" charset="0"/>
                <a:ea typeface="Cambria" panose="02040503050406030204" pitchFamily="18" charset="0"/>
                <a:cs typeface="Times New Roman" panose="02020603050405020304" pitchFamily="18" charset="0"/>
              </a:rPr>
              <a:t>(</a:t>
            </a:r>
            <a:r>
              <a:rPr lang="en-IN" altLang="en-US" sz="2340" dirty="0">
                <a:latin typeface="Cambria" panose="02040503050406030204" pitchFamily="18" charset="0"/>
                <a:ea typeface="Cambria" panose="02040503050406030204" pitchFamily="18" charset="0"/>
                <a:cs typeface="Times New Roman" panose="02020603050405020304" pitchFamily="18" charset="0"/>
              </a:rPr>
              <a:t>23CSH-233</a:t>
            </a:r>
            <a:r>
              <a:rPr lang="en-US" altLang="en-US" sz="2340" dirty="0">
                <a:solidFill>
                  <a:srgbClr val="262626"/>
                </a:solidFill>
                <a:latin typeface="Cambria" panose="02040503050406030204" pitchFamily="18" charset="0"/>
                <a:ea typeface="Cambria" panose="02040503050406030204" pitchFamily="18" charset="0"/>
                <a:cs typeface="Times New Roman" panose="02020603050405020304" pitchFamily="18" charset="0"/>
              </a:rPr>
              <a:t>)</a:t>
            </a:r>
          </a:p>
          <a:p>
            <a:pPr algn="ctr" eaLnBrk="1" hangingPunct="1">
              <a:lnSpc>
                <a:spcPct val="90000"/>
              </a:lnSpc>
              <a:spcAft>
                <a:spcPct val="35000"/>
              </a:spcAft>
            </a:pPr>
            <a:r>
              <a:rPr lang="en-US" altLang="en-US" sz="2243" b="1" dirty="0">
                <a:solidFill>
                  <a:srgbClr val="262626"/>
                </a:solidFill>
                <a:latin typeface="Cambria" panose="02040503050406030204" pitchFamily="18" charset="0"/>
                <a:cs typeface="Times New Roman" panose="02020603050405020304" pitchFamily="18" charset="0"/>
              </a:rPr>
              <a:t>Faculty:</a:t>
            </a:r>
            <a:r>
              <a:rPr lang="en-US" altLang="en-US" sz="2243" dirty="0">
                <a:solidFill>
                  <a:srgbClr val="262626"/>
                </a:solidFill>
                <a:latin typeface="Cambria" panose="02040503050406030204" pitchFamily="18" charset="0"/>
                <a:cs typeface="Times New Roman" panose="02020603050405020304" pitchFamily="18" charset="0"/>
              </a:rPr>
              <a:t> Prof. (Dr.) Madan Lal Saini(E13485)</a:t>
            </a:r>
          </a:p>
          <a:p>
            <a:pPr algn="ctr" eaLnBrk="1" hangingPunct="1">
              <a:lnSpc>
                <a:spcPct val="90000"/>
              </a:lnSpc>
              <a:spcAft>
                <a:spcPct val="35000"/>
              </a:spcAft>
            </a:pPr>
            <a:endParaRPr lang="en-US" altLang="en-US" sz="1073" dirty="0">
              <a:solidFill>
                <a:srgbClr val="000000"/>
              </a:solidFill>
              <a:latin typeface="Cambria" panose="02040503050406030204" pitchFamily="18" charset="0"/>
            </a:endParaRPr>
          </a:p>
        </p:txBody>
      </p:sp>
      <p:sp>
        <p:nvSpPr>
          <p:cNvPr id="19473" name="Slide Number Placeholder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24376" indent="-278606">
              <a:defRPr>
                <a:solidFill>
                  <a:schemeClr val="tx1"/>
                </a:solidFill>
                <a:latin typeface="Arial" panose="020B0604020202020204" pitchFamily="34" charset="0"/>
              </a:defRPr>
            </a:lvl2pPr>
            <a:lvl3pPr marL="1114425" indent="-222885">
              <a:defRPr>
                <a:solidFill>
                  <a:schemeClr val="tx1"/>
                </a:solidFill>
                <a:latin typeface="Arial" panose="020B0604020202020204" pitchFamily="34" charset="0"/>
              </a:defRPr>
            </a:lvl3pPr>
            <a:lvl4pPr marL="1560195" indent="-222885">
              <a:defRPr>
                <a:solidFill>
                  <a:schemeClr val="tx1"/>
                </a:solidFill>
                <a:latin typeface="Arial" panose="020B0604020202020204" pitchFamily="34" charset="0"/>
              </a:defRPr>
            </a:lvl4pPr>
            <a:lvl5pPr marL="2005965" indent="-222885">
              <a:defRPr>
                <a:solidFill>
                  <a:schemeClr val="tx1"/>
                </a:solidFill>
                <a:latin typeface="Arial" panose="020B0604020202020204" pitchFamily="34" charset="0"/>
              </a:defRPr>
            </a:lvl5pPr>
            <a:lvl6pPr marL="2451735" indent="-222885" eaLnBrk="0" fontAlgn="base" hangingPunct="0">
              <a:spcBef>
                <a:spcPct val="0"/>
              </a:spcBef>
              <a:spcAft>
                <a:spcPct val="0"/>
              </a:spcAft>
              <a:defRPr>
                <a:solidFill>
                  <a:schemeClr val="tx1"/>
                </a:solidFill>
                <a:latin typeface="Arial" panose="020B0604020202020204" pitchFamily="34" charset="0"/>
              </a:defRPr>
            </a:lvl6pPr>
            <a:lvl7pPr marL="2897505" indent="-222885" eaLnBrk="0" fontAlgn="base" hangingPunct="0">
              <a:spcBef>
                <a:spcPct val="0"/>
              </a:spcBef>
              <a:spcAft>
                <a:spcPct val="0"/>
              </a:spcAft>
              <a:defRPr>
                <a:solidFill>
                  <a:schemeClr val="tx1"/>
                </a:solidFill>
                <a:latin typeface="Arial" panose="020B0604020202020204" pitchFamily="34" charset="0"/>
              </a:defRPr>
            </a:lvl7pPr>
            <a:lvl8pPr marL="3343275" indent="-222885" eaLnBrk="0" fontAlgn="base" hangingPunct="0">
              <a:spcBef>
                <a:spcPct val="0"/>
              </a:spcBef>
              <a:spcAft>
                <a:spcPct val="0"/>
              </a:spcAft>
              <a:defRPr>
                <a:solidFill>
                  <a:schemeClr val="tx1"/>
                </a:solidFill>
                <a:latin typeface="Arial" panose="020B0604020202020204" pitchFamily="34" charset="0"/>
              </a:defRPr>
            </a:lvl8pPr>
            <a:lvl9pPr marL="3789045" indent="-222885" eaLnBrk="0" fontAlgn="base" hangingPunct="0">
              <a:spcBef>
                <a:spcPct val="0"/>
              </a:spcBef>
              <a:spcAft>
                <a:spcPct val="0"/>
              </a:spcAft>
              <a:defRPr>
                <a:solidFill>
                  <a:schemeClr val="tx1"/>
                </a:solidFill>
                <a:latin typeface="Arial" panose="020B0604020202020204" pitchFamily="34" charset="0"/>
              </a:defRPr>
            </a:lvl9pPr>
          </a:lstStyle>
          <a:p>
            <a:fld id="{8A599001-675D-4B60-A887-D2832D117055}" type="slidenum">
              <a:rPr lang="en-US" altLang="en-US">
                <a:solidFill>
                  <a:srgbClr val="898989"/>
                </a:solidFill>
              </a:rPr>
              <a:pPr/>
              <a:t>1</a:t>
            </a:fld>
            <a:endParaRPr lang="en-US" altLang="en-US">
              <a:solidFill>
                <a:srgbClr val="898989"/>
              </a:solidFill>
            </a:endParaRPr>
          </a:p>
        </p:txBody>
      </p:sp>
    </p:spTree>
    <p:extLst>
      <p:ext uri="{BB962C8B-B14F-4D97-AF65-F5344CB8AC3E}">
        <p14:creationId xmlns:p14="http://schemas.microsoft.com/office/powerpoint/2010/main" val="2588120974"/>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45" y="365127"/>
            <a:ext cx="10252710" cy="1022325"/>
          </a:xfrm>
        </p:spPr>
        <p:txBody>
          <a:bodyPr>
            <a:normAutofit fontScale="90000"/>
          </a:bodyPr>
          <a:lstStyle/>
          <a:p>
            <a:r>
              <a:rPr lang="en-US" b="1" i="0" dirty="0">
                <a:solidFill>
                  <a:srgbClr val="292929"/>
                </a:solidFill>
                <a:effectLst/>
                <a:latin typeface="sohne"/>
              </a:rPr>
              <a:t>Example of Probability!</a:t>
            </a:r>
            <a:br>
              <a:rPr lang="en-US" b="1" i="0" dirty="0">
                <a:solidFill>
                  <a:srgbClr val="292929"/>
                </a:solidFill>
                <a:effectLst/>
                <a:latin typeface="sohne"/>
              </a:rPr>
            </a:br>
            <a:endParaRPr lang="en-IN" dirty="0"/>
          </a:p>
        </p:txBody>
      </p:sp>
      <p:sp>
        <p:nvSpPr>
          <p:cNvPr id="4" name="TextBox 3"/>
          <p:cNvSpPr txBox="1"/>
          <p:nvPr/>
        </p:nvSpPr>
        <p:spPr>
          <a:xfrm>
            <a:off x="817246" y="1387452"/>
            <a:ext cx="10252709" cy="4832092"/>
          </a:xfrm>
          <a:prstGeom prst="rect">
            <a:avLst/>
          </a:prstGeom>
          <a:noFill/>
        </p:spPr>
        <p:txBody>
          <a:bodyPr wrap="square">
            <a:spAutoFit/>
          </a:bodyPr>
          <a:lstStyle/>
          <a:p>
            <a:pPr algn="l"/>
            <a:r>
              <a:rPr lang="en-US" sz="2800" b="0" i="0" dirty="0">
                <a:solidFill>
                  <a:srgbClr val="292929"/>
                </a:solidFill>
                <a:effectLst/>
                <a:latin typeface="Times New Roman" panose="02020603050405020304" charset="0"/>
                <a:cs typeface="Times New Roman" panose="02020603050405020304" charset="0"/>
              </a:rPr>
              <a:t>Consider a dataset containing the heights of the people of a particular country. Let’s say the mean of the data is 170 &amp; the standard deviation is 3.5.</a:t>
            </a:r>
          </a:p>
          <a:p>
            <a:pPr algn="l"/>
            <a:r>
              <a:rPr lang="en-US" sz="2800" b="0" i="0" dirty="0">
                <a:solidFill>
                  <a:srgbClr val="292929"/>
                </a:solidFill>
                <a:effectLst/>
                <a:latin typeface="Times New Roman" panose="02020603050405020304" charset="0"/>
                <a:cs typeface="Times New Roman" panose="02020603050405020304" charset="0"/>
              </a:rPr>
              <a:t>Let’s say the probability of height &gt; 170 cm has to be calculated for a random record in the dataset, then that will be calculated using the information shown below:</a:t>
            </a:r>
            <a:endParaRPr lang="en-US" sz="2800" dirty="0">
              <a:solidFill>
                <a:srgbClr val="292929"/>
              </a:solidFill>
              <a:latin typeface="Times New Roman" panose="02020603050405020304" charset="0"/>
              <a:cs typeface="Times New Roman" panose="02020603050405020304" charset="0"/>
            </a:endParaRPr>
          </a:p>
          <a:p>
            <a:pPr algn="l"/>
            <a:endParaRPr lang="en-US" sz="2800" b="0" i="0" dirty="0">
              <a:solidFill>
                <a:srgbClr val="292929"/>
              </a:solidFill>
              <a:effectLst/>
              <a:latin typeface="Times New Roman" panose="02020603050405020304" charset="0"/>
              <a:cs typeface="Times New Roman" panose="02020603050405020304" charset="0"/>
            </a:endParaRPr>
          </a:p>
          <a:p>
            <a:pPr algn="l"/>
            <a:endParaRPr lang="en-US" sz="2800" dirty="0">
              <a:solidFill>
                <a:srgbClr val="292929"/>
              </a:solidFill>
              <a:latin typeface="Times New Roman" panose="02020603050405020304" charset="0"/>
              <a:cs typeface="Times New Roman" panose="02020603050405020304" charset="0"/>
            </a:endParaRPr>
          </a:p>
          <a:p>
            <a:pPr algn="l"/>
            <a:r>
              <a:rPr lang="en-US" sz="2800" b="0" i="0" dirty="0">
                <a:solidFill>
                  <a:srgbClr val="292929"/>
                </a:solidFill>
                <a:effectLst/>
                <a:latin typeface="Times New Roman" panose="02020603050405020304" charset="0"/>
                <a:cs typeface="Times New Roman" panose="02020603050405020304" charset="0"/>
              </a:rPr>
              <a:t>While calculating probability, feature value can be varied, but the characteristics(mean &amp; Standard Deviation) of the data distribution cannot be altered.</a:t>
            </a:r>
          </a:p>
        </p:txBody>
      </p:sp>
      <p:graphicFrame>
        <p:nvGraphicFramePr>
          <p:cNvPr id="7" name="Object 6"/>
          <p:cNvGraphicFramePr>
            <a:graphicFrameLocks noChangeAspect="1"/>
          </p:cNvGraphicFramePr>
          <p:nvPr/>
        </p:nvGraphicFramePr>
        <p:xfrm>
          <a:off x="2511125" y="4223369"/>
          <a:ext cx="6161238" cy="560113"/>
        </p:xfrm>
        <a:graphic>
          <a:graphicData uri="http://schemas.openxmlformats.org/presentationml/2006/ole">
            <mc:AlternateContent xmlns:mc="http://schemas.openxmlformats.org/markup-compatibility/2006">
              <mc:Choice xmlns:v="urn:schemas-microsoft-com:vml" Requires="v">
                <p:oleObj spid="_x0000_s2055" name="Equation" r:id="rId3" imgW="53644800" imgH="4876800" progId="Equation.DSMT4">
                  <p:embed/>
                </p:oleObj>
              </mc:Choice>
              <mc:Fallback>
                <p:oleObj name="Equation" r:id="rId3" imgW="53644800" imgH="4876800" progId="Equation.DSMT4">
                  <p:embed/>
                  <p:pic>
                    <p:nvPicPr>
                      <p:cNvPr id="0" name="Object 6"/>
                      <p:cNvPicPr/>
                      <p:nvPr/>
                    </p:nvPicPr>
                    <p:blipFill>
                      <a:blip r:embed="rId4"/>
                      <a:stretch>
                        <a:fillRect/>
                      </a:stretch>
                    </p:blipFill>
                    <p:spPr>
                      <a:xfrm>
                        <a:off x="2511125" y="4223369"/>
                        <a:ext cx="6161238" cy="560113"/>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charset="0"/>
                <a:cs typeface="Times New Roman" panose="02020603050405020304" charset="0"/>
              </a:rPr>
              <a:t>Examples of Likelihood</a:t>
            </a:r>
          </a:p>
        </p:txBody>
      </p:sp>
      <p:sp>
        <p:nvSpPr>
          <p:cNvPr id="4" name="TextBox 3"/>
          <p:cNvSpPr txBox="1"/>
          <p:nvPr/>
        </p:nvSpPr>
        <p:spPr>
          <a:xfrm>
            <a:off x="817244" y="1618458"/>
            <a:ext cx="10463563" cy="4832092"/>
          </a:xfrm>
          <a:prstGeom prst="rect">
            <a:avLst/>
          </a:prstGeom>
          <a:noFill/>
        </p:spPr>
        <p:txBody>
          <a:bodyPr wrap="square">
            <a:spAutoFit/>
          </a:bodyPr>
          <a:lstStyle/>
          <a:p>
            <a:r>
              <a:rPr lang="en-US" sz="2800" b="0" i="0" dirty="0">
                <a:solidFill>
                  <a:srgbClr val="292929"/>
                </a:solidFill>
                <a:effectLst/>
                <a:latin typeface="Times New Roman" panose="02020603050405020304" charset="0"/>
                <a:cs typeface="Times New Roman" panose="02020603050405020304" charset="0"/>
              </a:rPr>
              <a:t>Consider the exactly same dataset example as provided above for probability, if their likelihood of height &gt; 170 cm has to be calculated then it will be done using the information shown below:</a:t>
            </a:r>
          </a:p>
          <a:p>
            <a:endParaRPr lang="en-IN" sz="2800" dirty="0">
              <a:latin typeface="Times New Roman" panose="02020603050405020304" charset="0"/>
              <a:cs typeface="Times New Roman" panose="02020603050405020304" charset="0"/>
            </a:endParaRPr>
          </a:p>
          <a:p>
            <a:endParaRPr lang="en-IN" sz="2800" dirty="0">
              <a:latin typeface="Times New Roman" panose="02020603050405020304" charset="0"/>
              <a:cs typeface="Times New Roman" panose="02020603050405020304" charset="0"/>
            </a:endParaRPr>
          </a:p>
          <a:p>
            <a:r>
              <a:rPr lang="en-US" sz="2800" dirty="0">
                <a:latin typeface="Times New Roman" panose="02020603050405020304" charset="0"/>
                <a:cs typeface="Times New Roman" panose="02020603050405020304" charset="0"/>
              </a:rPr>
              <a:t>In the calculation of the Likelihood, the equation of the conditional probability flips as compared to the equation in the probability calculation.</a:t>
            </a:r>
            <a:endParaRPr lang="en-IN" sz="2800" dirty="0">
              <a:latin typeface="Times New Roman" panose="02020603050405020304" charset="0"/>
              <a:cs typeface="Times New Roman" panose="02020603050405020304" charset="0"/>
            </a:endParaRPr>
          </a:p>
          <a:p>
            <a:r>
              <a:rPr lang="en-US" sz="2800" dirty="0">
                <a:latin typeface="Times New Roman" panose="02020603050405020304" charset="0"/>
                <a:cs typeface="Times New Roman" panose="02020603050405020304" charset="0"/>
              </a:rPr>
              <a:t>Here, the dataset features will be varied, i.e. Mean &amp; Standard Deviation of the dataset will be varied in order to get the maximum likelihood for height &gt; 170 cm.</a:t>
            </a:r>
            <a:endParaRPr lang="en-IN" sz="2800" dirty="0">
              <a:latin typeface="Times New Roman" panose="02020603050405020304" charset="0"/>
              <a:cs typeface="Times New Roman" panose="02020603050405020304" charset="0"/>
            </a:endParaRPr>
          </a:p>
        </p:txBody>
      </p:sp>
      <p:graphicFrame>
        <p:nvGraphicFramePr>
          <p:cNvPr id="5" name="Object 4"/>
          <p:cNvGraphicFramePr>
            <a:graphicFrameLocks noChangeAspect="1"/>
          </p:cNvGraphicFramePr>
          <p:nvPr/>
        </p:nvGraphicFramePr>
        <p:xfrm>
          <a:off x="1743075" y="3149600"/>
          <a:ext cx="7735888" cy="558800"/>
        </p:xfrm>
        <a:graphic>
          <a:graphicData uri="http://schemas.openxmlformats.org/presentationml/2006/ole">
            <mc:AlternateContent xmlns:mc="http://schemas.openxmlformats.org/markup-compatibility/2006">
              <mc:Choice xmlns:v="urn:schemas-microsoft-com:vml" Requires="v">
                <p:oleObj spid="_x0000_s3079" name="Equation" r:id="rId3" imgW="67360800" imgH="4876800" progId="Equation.DSMT4">
                  <p:embed/>
                </p:oleObj>
              </mc:Choice>
              <mc:Fallback>
                <p:oleObj name="Equation" r:id="rId3" imgW="67360800" imgH="4876800" progId="Equation.DSMT4">
                  <p:embed/>
                  <p:pic>
                    <p:nvPicPr>
                      <p:cNvPr id="0" name="Object 4"/>
                      <p:cNvPicPr/>
                      <p:nvPr/>
                    </p:nvPicPr>
                    <p:blipFill>
                      <a:blip r:embed="rId4"/>
                      <a:stretch>
                        <a:fillRect/>
                      </a:stretch>
                    </p:blipFill>
                    <p:spPr>
                      <a:xfrm>
                        <a:off x="1743075" y="3149600"/>
                        <a:ext cx="7735888" cy="5588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charset="0"/>
                <a:cs typeface="Times New Roman" panose="02020603050405020304" charset="0"/>
              </a:rPr>
              <a:t>Probability VS Likelihood</a:t>
            </a:r>
          </a:p>
        </p:txBody>
      </p:sp>
      <p:sp>
        <p:nvSpPr>
          <p:cNvPr id="4" name="TextBox 3"/>
          <p:cNvSpPr txBox="1"/>
          <p:nvPr/>
        </p:nvSpPr>
        <p:spPr>
          <a:xfrm>
            <a:off x="817245" y="1379325"/>
            <a:ext cx="10138712" cy="3539430"/>
          </a:xfrm>
          <a:prstGeom prst="rect">
            <a:avLst/>
          </a:prstGeom>
          <a:noFill/>
        </p:spPr>
        <p:txBody>
          <a:bodyPr wrap="square">
            <a:spAutoFit/>
          </a:bodyPr>
          <a:lstStyle/>
          <a:p>
            <a:r>
              <a:rPr lang="en-US" sz="2800" b="0" i="0" dirty="0">
                <a:effectLst/>
                <a:latin typeface="Times New Roman" panose="02020603050405020304" charset="0"/>
                <a:cs typeface="Times New Roman" panose="02020603050405020304" charset="0"/>
              </a:rPr>
              <a:t>Probability is used to finding the chance of occurrence of a particular situation, whereas Likelihood is used to generally maximizing the chances of a particular situation to occur.</a:t>
            </a:r>
          </a:p>
          <a:p>
            <a:endParaRPr lang="en-US" sz="2800" dirty="0">
              <a:latin typeface="Times New Roman" panose="02020603050405020304" charset="0"/>
              <a:cs typeface="Times New Roman" panose="02020603050405020304" charset="0"/>
            </a:endParaRPr>
          </a:p>
          <a:p>
            <a:endParaRPr lang="en-US" sz="2800" dirty="0">
              <a:latin typeface="Times New Roman" panose="02020603050405020304" charset="0"/>
              <a:cs typeface="Times New Roman" panose="02020603050405020304" charset="0"/>
            </a:endParaRPr>
          </a:p>
          <a:p>
            <a:endParaRPr lang="en-US" sz="2800" dirty="0">
              <a:latin typeface="Times New Roman" panose="02020603050405020304" charset="0"/>
              <a:cs typeface="Times New Roman" panose="02020603050405020304" charset="0"/>
            </a:endParaRPr>
          </a:p>
          <a:p>
            <a:endParaRPr lang="en-US" sz="2800" dirty="0">
              <a:latin typeface="Times New Roman" panose="02020603050405020304" charset="0"/>
              <a:cs typeface="Times New Roman" panose="02020603050405020304" charset="0"/>
            </a:endParaRPr>
          </a:p>
          <a:p>
            <a:endParaRPr lang="en-IN" sz="2800" dirty="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tretch>
            <a:fillRect/>
          </a:stretch>
        </p:blipFill>
        <p:spPr>
          <a:xfrm>
            <a:off x="2174628" y="2992932"/>
            <a:ext cx="7181127" cy="39672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Times New Roman" panose="02020603050405020304" charset="0"/>
                <a:cs typeface="Times New Roman" panose="02020603050405020304" charset="0"/>
              </a:rPr>
              <a:t>Exercise</a:t>
            </a:r>
          </a:p>
        </p:txBody>
      </p:sp>
      <p:sp>
        <p:nvSpPr>
          <p:cNvPr id="3" name="TextBox 2"/>
          <p:cNvSpPr txBox="1"/>
          <p:nvPr/>
        </p:nvSpPr>
        <p:spPr>
          <a:xfrm>
            <a:off x="817245" y="1607419"/>
            <a:ext cx="8345103" cy="1384995"/>
          </a:xfrm>
          <a:prstGeom prst="rect">
            <a:avLst/>
          </a:prstGeom>
          <a:noFill/>
        </p:spPr>
        <p:txBody>
          <a:bodyPr wrap="square" rtlCol="0">
            <a:spAutoFit/>
          </a:bodyPr>
          <a:lstStyle/>
          <a:p>
            <a:pPr marL="800100" lvl="1" indent="-342900">
              <a:buFont typeface="+mj-lt"/>
              <a:buAutoNum type="arabicPeriod"/>
            </a:pPr>
            <a:r>
              <a:rPr lang="en-IN" sz="2800" dirty="0">
                <a:latin typeface="Times New Roman" panose="02020603050405020304" charset="0"/>
                <a:cs typeface="Times New Roman" panose="02020603050405020304" charset="0"/>
              </a:rPr>
              <a:t>Why probability is not a Likelihood explain?</a:t>
            </a:r>
          </a:p>
          <a:p>
            <a:pPr marL="800100" lvl="1" indent="-342900">
              <a:buFont typeface="+mj-lt"/>
              <a:buAutoNum type="arabicPeriod"/>
            </a:pPr>
            <a:r>
              <a:rPr lang="en-IN" sz="2800" dirty="0">
                <a:latin typeface="Times New Roman" panose="02020603050405020304" charset="0"/>
                <a:cs typeface="Times New Roman" panose="02020603050405020304" charset="0"/>
              </a:rPr>
              <a:t>Give an example to differentiate between probability and likelihood.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719577" y="-77269"/>
            <a:ext cx="10252710" cy="841974"/>
          </a:xfrm>
        </p:spPr>
        <p:txBody>
          <a:bodyPr vert="horz" lIns="91440" tIns="45720" rIns="91440" bIns="45720" rtlCol="0" anchor="ctr">
            <a:normAutofit/>
          </a:bodyPr>
          <a:lstStyle/>
          <a:p>
            <a:pPr algn="ctr" defTabSz="914400" eaLnBrk="1" hangingPunct="1"/>
            <a:r>
              <a:rPr lang="en-US" altLang="en-US" sz="4800" dirty="0">
                <a:latin typeface="+mn-lt"/>
                <a:ea typeface="+mj-ea"/>
                <a:cs typeface="Arial" panose="020B0604020202020204" pitchFamily="34" charset="0"/>
              </a:rPr>
              <a:t>References</a:t>
            </a:r>
          </a:p>
        </p:txBody>
      </p:sp>
      <p:sp>
        <p:nvSpPr>
          <p:cNvPr id="37891" name="Content Placeholder 2"/>
          <p:cNvSpPr>
            <a:spLocks noGrp="1"/>
          </p:cNvSpPr>
          <p:nvPr>
            <p:ph idx="1"/>
          </p:nvPr>
        </p:nvSpPr>
        <p:spPr>
          <a:xfrm>
            <a:off x="766119" y="783960"/>
            <a:ext cx="10770937" cy="5925761"/>
          </a:xfrm>
        </p:spPr>
        <p:txBody>
          <a:bodyPr>
            <a:normAutofit/>
          </a:bodyPr>
          <a:lstStyle/>
          <a:p>
            <a:pPr>
              <a:lnSpc>
                <a:spcPct val="100000"/>
              </a:lnSpc>
              <a:buNone/>
            </a:pPr>
            <a:r>
              <a:rPr lang="en-US" sz="2000" b="1" dirty="0">
                <a:latin typeface="Times New Roman" panose="02020603050405020304" charset="0"/>
                <a:cs typeface="Times New Roman" panose="02020603050405020304" charset="0"/>
              </a:rPr>
              <a:t>Online Video Link-</a:t>
            </a:r>
            <a:endParaRPr lang="en-IN" sz="2000" b="1" dirty="0">
              <a:latin typeface="Times New Roman" panose="02020603050405020304" charset="0"/>
              <a:cs typeface="Times New Roman" panose="02020603050405020304" charset="0"/>
              <a:hlinkClick r:id="rId2"/>
            </a:endParaRPr>
          </a:p>
          <a:p>
            <a:pPr>
              <a:lnSpc>
                <a:spcPct val="100000"/>
              </a:lnSpc>
            </a:pPr>
            <a:r>
              <a:rPr lang="en-IN" sz="2000" dirty="0">
                <a:latin typeface="Times New Roman" panose="02020603050405020304" charset="0"/>
                <a:cs typeface="Times New Roman" panose="02020603050405020304" charset="0"/>
                <a:hlinkClick r:id="rId3"/>
              </a:rPr>
              <a:t>https://www.youtube.com/watch?v=cC1h77g8KFM</a:t>
            </a:r>
            <a:endParaRPr lang="en-IN" sz="2000" dirty="0">
              <a:latin typeface="Times New Roman" panose="02020603050405020304" charset="0"/>
              <a:cs typeface="Times New Roman" panose="02020603050405020304" charset="0"/>
            </a:endParaRPr>
          </a:p>
          <a:p>
            <a:pPr>
              <a:lnSpc>
                <a:spcPct val="100000"/>
              </a:lnSpc>
            </a:pPr>
            <a:r>
              <a:rPr lang="en-US" sz="2000" u="sng" dirty="0">
                <a:solidFill>
                  <a:schemeClr val="accent1">
                    <a:lumMod val="75000"/>
                  </a:schemeClr>
                </a:solidFill>
                <a:latin typeface="Times New Roman" panose="02020603050405020304" charset="0"/>
                <a:cs typeface="Times New Roman" panose="02020603050405020304" charset="0"/>
              </a:rPr>
              <a:t>https://www.youtube.com/watch?v=pYxNSUDSFH4</a:t>
            </a:r>
            <a:endParaRPr lang="en-US" sz="2000" b="1" i="0" u="sng" strike="noStrike" dirty="0">
              <a:solidFill>
                <a:schemeClr val="accent1">
                  <a:lumMod val="75000"/>
                </a:schemeClr>
              </a:solidFill>
              <a:effectLst/>
              <a:latin typeface="Times New Roman" panose="02020603050405020304" charset="0"/>
              <a:cs typeface="Times New Roman" panose="02020603050405020304" charset="0"/>
            </a:endParaRPr>
          </a:p>
          <a:p>
            <a:pPr marL="0" marR="53975" indent="0" algn="just" rtl="0" fontAlgn="base">
              <a:spcBef>
                <a:spcPts val="0"/>
              </a:spcBef>
              <a:spcAft>
                <a:spcPts val="0"/>
              </a:spcAft>
              <a:buNone/>
            </a:pPr>
            <a:endParaRPr lang="en-US" sz="2000" b="1" i="0" u="none" strike="noStrike" dirty="0">
              <a:solidFill>
                <a:srgbClr val="000000"/>
              </a:solidFill>
              <a:effectLst/>
              <a:latin typeface="Times New Roman" panose="02020603050405020304" charset="0"/>
              <a:cs typeface="Times New Roman" panose="02020603050405020304" charset="0"/>
            </a:endParaRPr>
          </a:p>
          <a:p>
            <a:pPr marL="0" marR="53975" indent="0" algn="just" rtl="0" fontAlgn="base">
              <a:spcBef>
                <a:spcPts val="0"/>
              </a:spcBef>
              <a:spcAft>
                <a:spcPts val="0"/>
              </a:spcAft>
              <a:buNone/>
            </a:pPr>
            <a:r>
              <a:rPr lang="en-US" sz="2000" b="1" i="0" u="none" strike="noStrike" dirty="0">
                <a:solidFill>
                  <a:srgbClr val="000000"/>
                </a:solidFill>
                <a:effectLst/>
                <a:latin typeface="Times New Roman" panose="02020603050405020304" charset="0"/>
                <a:cs typeface="Times New Roman" panose="02020603050405020304" charset="0"/>
              </a:rPr>
              <a:t>Textbooks / Reference Books</a:t>
            </a:r>
          </a:p>
          <a:p>
            <a:r>
              <a:rPr lang="en-IN" sz="2000" b="1" i="0" u="none" strike="noStrike" baseline="0" dirty="0">
                <a:solidFill>
                  <a:srgbClr val="000000"/>
                </a:solidFill>
                <a:latin typeface="Times New Roman" panose="02020603050405020304" charset="0"/>
                <a:cs typeface="Times New Roman" panose="02020603050405020304" charset="0"/>
              </a:rPr>
              <a:t>Text Books </a:t>
            </a:r>
            <a:endParaRPr lang="en-IN" sz="2000" dirty="0">
              <a:solidFill>
                <a:srgbClr val="000000"/>
              </a:solidFill>
              <a:latin typeface="Times New Roman" panose="02020603050405020304" charset="0"/>
              <a:cs typeface="Times New Roman" panose="02020603050405020304" charset="0"/>
            </a:endParaRPr>
          </a:p>
          <a:p>
            <a:pPr marL="0" indent="0">
              <a:buNone/>
            </a:pPr>
            <a:r>
              <a:rPr lang="en-IN" sz="2000" b="1" i="0" u="none" strike="noStrike" dirty="0">
                <a:solidFill>
                  <a:srgbClr val="000000"/>
                </a:solidFill>
                <a:latin typeface="Times New Roman" panose="02020603050405020304" charset="0"/>
                <a:cs typeface="Times New Roman" panose="02020603050405020304" charset="0"/>
              </a:rPr>
              <a:t>   </a:t>
            </a:r>
            <a:r>
              <a:rPr lang="en-US" sz="2000" b="1" i="0" u="none" strike="noStrike" baseline="0" dirty="0">
                <a:solidFill>
                  <a:srgbClr val="000000"/>
                </a:solidFill>
                <a:latin typeface="Times New Roman" panose="02020603050405020304" charset="0"/>
                <a:cs typeface="Times New Roman" panose="02020603050405020304" charset="0"/>
              </a:rPr>
              <a:t>T1: </a:t>
            </a:r>
            <a:r>
              <a:rPr lang="en-IN" sz="2000" dirty="0">
                <a:latin typeface="Times New Roman" panose="02020603050405020304" charset="0"/>
                <a:cs typeface="Times New Roman" panose="02020603050405020304" charset="0"/>
              </a:rPr>
              <a:t>Advanced Engineering Mathematics by R.K. Jain and S. R. K. </a:t>
            </a:r>
            <a:r>
              <a:rPr lang="en-IN" sz="2000" dirty="0" err="1">
                <a:latin typeface="Times New Roman" panose="02020603050405020304" charset="0"/>
                <a:cs typeface="Times New Roman" panose="02020603050405020304" charset="0"/>
              </a:rPr>
              <a:t>Iyengar</a:t>
            </a:r>
            <a:r>
              <a:rPr lang="en-IN" sz="2000" dirty="0">
                <a:latin typeface="Times New Roman" panose="02020603050405020304" charset="0"/>
                <a:cs typeface="Times New Roman" panose="02020603050405020304" charset="0"/>
              </a:rPr>
              <a:t>, </a:t>
            </a:r>
            <a:r>
              <a:rPr lang="en-IN" sz="2000" dirty="0" err="1">
                <a:latin typeface="Times New Roman" panose="02020603050405020304" charset="0"/>
                <a:cs typeface="Times New Roman" panose="02020603050405020304" charset="0"/>
              </a:rPr>
              <a:t>Narosa</a:t>
            </a:r>
            <a:r>
              <a:rPr lang="en-IN" sz="2000" dirty="0">
                <a:latin typeface="Times New Roman" panose="02020603050405020304" charset="0"/>
                <a:cs typeface="Times New Roman" panose="02020603050405020304" charset="0"/>
              </a:rPr>
              <a:t> Publications.</a:t>
            </a:r>
          </a:p>
          <a:p>
            <a:pPr marL="0" indent="0">
              <a:buNone/>
            </a:pPr>
            <a:r>
              <a:rPr lang="en-IN" sz="2000" b="1" i="0" u="none" strike="noStrike" baseline="0" dirty="0">
                <a:solidFill>
                  <a:srgbClr val="000000"/>
                </a:solidFill>
                <a:latin typeface="Times New Roman" panose="02020603050405020304" charset="0"/>
                <a:cs typeface="Times New Roman" panose="02020603050405020304" charset="0"/>
              </a:rPr>
              <a:t>   T2:</a:t>
            </a:r>
            <a:r>
              <a:rPr lang="en-IN" sz="2000" b="1" i="0" u="none" strike="noStrike" dirty="0">
                <a:solidFill>
                  <a:srgbClr val="000000"/>
                </a:solidFill>
                <a:latin typeface="Times New Roman" panose="02020603050405020304" charset="0"/>
                <a:cs typeface="Times New Roman" panose="02020603050405020304" charset="0"/>
              </a:rPr>
              <a:t> </a:t>
            </a:r>
            <a:r>
              <a:rPr lang="en-IN" sz="2000" dirty="0">
                <a:latin typeface="Times New Roman" panose="02020603050405020304" charset="0"/>
                <a:cs typeface="Times New Roman" panose="02020603050405020304" charset="0"/>
              </a:rPr>
              <a:t>Probability and Statistics for Engineers and Scientists by Sheldon M. Ross, Academic Press.</a:t>
            </a:r>
            <a:endParaRPr lang="en-IN" sz="2000" b="0" i="0" u="none" strike="noStrike" baseline="0" dirty="0">
              <a:solidFill>
                <a:srgbClr val="000000"/>
              </a:solidFill>
              <a:latin typeface="Times New Roman" panose="02020603050405020304" charset="0"/>
              <a:cs typeface="Times New Roman" panose="02020603050405020304" charset="0"/>
            </a:endParaRPr>
          </a:p>
          <a:p>
            <a:r>
              <a:rPr lang="en-IN" sz="2000" b="1" i="0" u="none" strike="noStrike" baseline="0" dirty="0">
                <a:solidFill>
                  <a:srgbClr val="000000"/>
                </a:solidFill>
                <a:latin typeface="Times New Roman" panose="02020603050405020304" charset="0"/>
                <a:cs typeface="Times New Roman" panose="02020603050405020304" charset="0"/>
              </a:rPr>
              <a:t>Reference Books </a:t>
            </a:r>
            <a:endParaRPr lang="en-IN" sz="2000" b="0" i="0" u="none" strike="noStrike" baseline="0" dirty="0">
              <a:solidFill>
                <a:srgbClr val="000000"/>
              </a:solidFill>
              <a:latin typeface="Times New Roman" panose="02020603050405020304" charset="0"/>
              <a:cs typeface="Times New Roman" panose="02020603050405020304" charset="0"/>
            </a:endParaRPr>
          </a:p>
          <a:p>
            <a:pPr marL="0" indent="0">
              <a:buNone/>
            </a:pPr>
            <a:r>
              <a:rPr lang="en-US" sz="2000" b="1" i="0" u="none" strike="noStrike" baseline="0" dirty="0">
                <a:solidFill>
                  <a:srgbClr val="000000"/>
                </a:solidFill>
                <a:latin typeface="Times New Roman" panose="02020603050405020304" charset="0"/>
                <a:cs typeface="Times New Roman" panose="02020603050405020304" charset="0"/>
              </a:rPr>
              <a:t>   R1: </a:t>
            </a:r>
            <a:r>
              <a:rPr lang="en-IN" sz="2000" dirty="0">
                <a:latin typeface="Times New Roman" panose="02020603050405020304" charset="0"/>
                <a:cs typeface="Times New Roman" panose="02020603050405020304" charset="0"/>
              </a:rPr>
              <a:t>Fundamental of mathematical Statistics  by SC Gupta and VK </a:t>
            </a:r>
            <a:r>
              <a:rPr lang="en-IN" sz="2000" dirty="0" err="1">
                <a:latin typeface="Times New Roman" panose="02020603050405020304" charset="0"/>
                <a:cs typeface="Times New Roman" panose="02020603050405020304" charset="0"/>
              </a:rPr>
              <a:t>Kapoor</a:t>
            </a:r>
            <a:r>
              <a:rPr lang="en-IN"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S. Chand Publication.</a:t>
            </a:r>
            <a:endParaRPr lang="en-US" sz="2000" b="0" i="0" u="none" strike="noStrike" baseline="0" dirty="0">
              <a:solidFill>
                <a:srgbClr val="000000"/>
              </a:solidFill>
              <a:latin typeface="Times New Roman" panose="02020603050405020304" charset="0"/>
              <a:cs typeface="Times New Roman" panose="02020603050405020304" charset="0"/>
            </a:endParaRPr>
          </a:p>
          <a:p>
            <a:pPr marL="0" indent="0">
              <a:buNone/>
            </a:pPr>
            <a:r>
              <a:rPr lang="en-US" sz="2000" b="1" i="0" u="none" strike="noStrike" baseline="0" dirty="0">
                <a:solidFill>
                  <a:srgbClr val="000000"/>
                </a:solidFill>
                <a:latin typeface="Times New Roman" panose="02020603050405020304" charset="0"/>
                <a:cs typeface="Times New Roman" panose="02020603050405020304" charset="0"/>
              </a:rPr>
              <a:t>   R2: </a:t>
            </a:r>
            <a:r>
              <a:rPr lang="en-US" sz="2000" dirty="0">
                <a:latin typeface="Times New Roman" panose="02020603050405020304" charset="0"/>
                <a:cs typeface="Times New Roman" panose="02020603050405020304" charset="0"/>
              </a:rPr>
              <a:t>Probability by </a:t>
            </a:r>
            <a:r>
              <a:rPr lang="en-US" sz="2000" dirty="0" err="1">
                <a:latin typeface="Times New Roman" panose="02020603050405020304" charset="0"/>
                <a:cs typeface="Times New Roman" panose="02020603050405020304" charset="0"/>
              </a:rPr>
              <a:t>Lipschitz</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Schaum</a:t>
            </a:r>
            <a:r>
              <a:rPr lang="en-US" sz="2000" dirty="0">
                <a:latin typeface="Times New Roman" panose="02020603050405020304" charset="0"/>
                <a:cs typeface="Times New Roman" panose="02020603050405020304" charset="0"/>
              </a:rPr>
              <a:t> outline series, </a:t>
            </a:r>
            <a:r>
              <a:rPr lang="en-US" sz="2000" dirty="0" err="1">
                <a:latin typeface="Times New Roman" panose="02020603050405020304" charset="0"/>
                <a:cs typeface="Times New Roman" panose="02020603050405020304" charset="0"/>
              </a:rPr>
              <a:t>Mc.Graw</a:t>
            </a:r>
            <a:r>
              <a:rPr lang="en-US" sz="2000" dirty="0">
                <a:latin typeface="Times New Roman" panose="02020603050405020304" charset="0"/>
                <a:cs typeface="Times New Roman" panose="02020603050405020304" charset="0"/>
              </a:rPr>
              <a:t> hill Publication.</a:t>
            </a:r>
            <a:endParaRPr lang="en-IN" sz="2000" dirty="0">
              <a:latin typeface="Times New Roman" panose="02020603050405020304" charset="0"/>
              <a:cs typeface="Times New Roman" panose="02020603050405020304" charset="0"/>
            </a:endParaRPr>
          </a:p>
          <a:p>
            <a:pPr marL="0" indent="0">
              <a:buNone/>
            </a:pPr>
            <a:endParaRPr lang="en-US" sz="1800" b="1" i="0" u="none" strike="noStrike" dirty="0">
              <a:solidFill>
                <a:srgbClr val="000000"/>
              </a:solidFill>
              <a:effectLst/>
              <a:latin typeface="Calibri" panose="020F0502020204030204" charset="0"/>
            </a:endParaRP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2098834" y="441723"/>
            <a:ext cx="7689533" cy="907018"/>
          </a:xfrm>
        </p:spPr>
        <p:txBody>
          <a:bodyPr/>
          <a:lstStyle/>
          <a:p>
            <a:pPr algn="ctr"/>
            <a:r>
              <a:rPr lang="en-IN" altLang="en-US" sz="3510" b="1">
                <a:latin typeface="Times New Roman" panose="02020603050405020304" pitchFamily="18" charset="0"/>
                <a:cs typeface="Times New Roman" panose="02020603050405020304" pitchFamily="18" charset="0"/>
              </a:rPr>
              <a:t>References</a:t>
            </a:r>
            <a:endParaRPr lang="en-US" altLang="en-US" sz="351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2208" y="1200150"/>
            <a:ext cx="9964271" cy="5083016"/>
          </a:xfrm>
        </p:spPr>
        <p:txBody>
          <a:bodyPr>
            <a:normAutofit fontScale="70000" lnSpcReduction="20000"/>
          </a:bodyPr>
          <a:lstStyle/>
          <a:p>
            <a:pPr marL="0" indent="0">
              <a:buNone/>
              <a:defRPr/>
            </a:pPr>
            <a:r>
              <a:rPr lang="en-IN" sz="2535" b="1" dirty="0">
                <a:latin typeface="Times New Roman" pitchFamily="18" charset="0"/>
                <a:cs typeface="Times New Roman" pitchFamily="18" charset="0"/>
              </a:rPr>
              <a:t>Books:</a:t>
            </a:r>
          </a:p>
          <a:p>
            <a:pPr algn="just">
              <a:defRPr/>
            </a:pPr>
            <a:r>
              <a:rPr lang="en-IN" dirty="0">
                <a:latin typeface="Times New Roman" panose="02020603050405020304" pitchFamily="18" charset="0"/>
                <a:cs typeface="Times New Roman" panose="02020603050405020304" pitchFamily="18" charset="0"/>
              </a:rPr>
              <a:t>Hastie, Trevor, et al., The elements of statistical learning. Vol. 2. No. 1. New  York: </a:t>
            </a:r>
            <a:r>
              <a:rPr lang="en-US" dirty="0">
                <a:latin typeface="Times New Roman" panose="02020603050405020304" pitchFamily="18" charset="0"/>
                <a:cs typeface="Times New Roman" panose="02020603050405020304" pitchFamily="18" charset="0"/>
              </a:rPr>
              <a:t>Publisher: Springer</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Edition: Second Edition (2009), ISBN: 978-0387848570</a:t>
            </a:r>
          </a:p>
          <a:p>
            <a:pPr algn="just">
              <a:defRPr/>
            </a:pPr>
            <a:r>
              <a:rPr lang="en-US" dirty="0">
                <a:latin typeface="Times New Roman" panose="02020603050405020304" pitchFamily="18" charset="0"/>
                <a:cs typeface="Times New Roman" panose="02020603050405020304" pitchFamily="18" charset="0"/>
              </a:rPr>
              <a:t>Practical Statistics for Data Scientists: 50 Essential Concepts, Authors: Peter Bruce, </a:t>
            </a:r>
            <a:r>
              <a:rPr lang="en-IN"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Publisher: O'Reilly Media, Edition: Second Edition (2020), ISBN: 978-1492072942</a:t>
            </a:r>
          </a:p>
          <a:p>
            <a:pPr marL="0" indent="0">
              <a:buNone/>
              <a:defRPr/>
            </a:pPr>
            <a:endParaRPr lang="en-IN" sz="2535" b="1" dirty="0">
              <a:latin typeface="Times New Roman" pitchFamily="18" charset="0"/>
              <a:cs typeface="Times New Roman" pitchFamily="18" charset="0"/>
            </a:endParaRPr>
          </a:p>
          <a:p>
            <a:pPr marL="0" indent="0">
              <a:buNone/>
              <a:defRPr/>
            </a:pPr>
            <a:r>
              <a:rPr lang="en-IN" sz="2535" b="1" dirty="0">
                <a:latin typeface="Times New Roman" pitchFamily="18" charset="0"/>
                <a:cs typeface="Times New Roman" pitchFamily="18" charset="0"/>
              </a:rPr>
              <a:t>Research Papers:</a:t>
            </a:r>
          </a:p>
          <a:p>
            <a:pPr algn="just">
              <a:defRPr/>
            </a:pPr>
            <a:r>
              <a:rPr lang="en-US" sz="1852" dirty="0">
                <a:latin typeface="Times New Roman" panose="02020603050405020304" pitchFamily="18" charset="0"/>
                <a:cs typeface="Times New Roman" panose="02020603050405020304" pitchFamily="18" charset="0"/>
              </a:rPr>
              <a:t>Carmichael, Iain, and J. S. Marron. "Data science vs. statistics: two cultures?." </a:t>
            </a:r>
            <a:r>
              <a:rPr lang="en-US" sz="1852" i="1" dirty="0">
                <a:latin typeface="Times New Roman" panose="02020603050405020304" pitchFamily="18" charset="0"/>
                <a:cs typeface="Times New Roman" panose="02020603050405020304" pitchFamily="18" charset="0"/>
              </a:rPr>
              <a:t>Japanese Journal of Statistics and Data Science</a:t>
            </a:r>
            <a:r>
              <a:rPr lang="en-US" sz="1852" dirty="0">
                <a:latin typeface="Times New Roman" panose="02020603050405020304" pitchFamily="18" charset="0"/>
                <a:cs typeface="Times New Roman" panose="02020603050405020304" pitchFamily="18" charset="0"/>
              </a:rPr>
              <a:t> 1.1 (2018): 117-138.</a:t>
            </a:r>
          </a:p>
          <a:p>
            <a:pPr algn="just">
              <a:defRPr/>
            </a:pPr>
            <a:r>
              <a:rPr lang="en-US" sz="1852" dirty="0">
                <a:latin typeface="Times New Roman" panose="02020603050405020304" pitchFamily="18" charset="0"/>
                <a:cs typeface="Times New Roman" panose="02020603050405020304" pitchFamily="18" charset="0"/>
              </a:rPr>
              <a:t>Hardin, Johanna, et al. "Data science in statistics curricula: Preparing students to “think with data”." </a:t>
            </a:r>
            <a:r>
              <a:rPr lang="en-US" sz="1852" i="1" dirty="0">
                <a:latin typeface="Times New Roman" panose="02020603050405020304" pitchFamily="18" charset="0"/>
                <a:cs typeface="Times New Roman" panose="02020603050405020304" pitchFamily="18" charset="0"/>
              </a:rPr>
              <a:t>The American Statistician</a:t>
            </a:r>
            <a:r>
              <a:rPr lang="en-US" sz="1852" dirty="0">
                <a:latin typeface="Times New Roman" panose="02020603050405020304" pitchFamily="18" charset="0"/>
                <a:cs typeface="Times New Roman" panose="02020603050405020304" pitchFamily="18" charset="0"/>
              </a:rPr>
              <a:t> 69.4 (2015): 343-353.</a:t>
            </a:r>
          </a:p>
          <a:p>
            <a:pPr marL="334328" lvl="1" indent="0">
              <a:buNone/>
              <a:defRPr/>
            </a:pPr>
            <a:endParaRPr lang="en-US" sz="2535" dirty="0">
              <a:latin typeface="Times New Roman" pitchFamily="18" charset="0"/>
              <a:cs typeface="Times New Roman" pitchFamily="18" charset="0"/>
            </a:endParaRPr>
          </a:p>
          <a:p>
            <a:pPr marL="0" indent="0">
              <a:buNone/>
              <a:defRPr/>
            </a:pPr>
            <a:r>
              <a:rPr lang="en-IN" sz="2535" b="1" dirty="0">
                <a:latin typeface="Times New Roman" pitchFamily="18" charset="0"/>
                <a:cs typeface="Times New Roman" pitchFamily="18" charset="0"/>
              </a:rPr>
              <a:t>Websites:</a:t>
            </a:r>
            <a:endParaRPr lang="en-US" sz="2535" b="1" dirty="0">
              <a:latin typeface="Times New Roman" pitchFamily="18" charset="0"/>
              <a:cs typeface="Times New Roman" pitchFamily="18" charset="0"/>
            </a:endParaRPr>
          </a:p>
          <a:p>
            <a:pPr>
              <a:defRPr/>
            </a:pPr>
            <a:r>
              <a:rPr lang="en-US" sz="2340" dirty="0">
                <a:latin typeface="Times New Roman" pitchFamily="18" charset="0"/>
                <a:cs typeface="Times New Roman" pitchFamily="18" charset="0"/>
                <a:hlinkClick r:id="rId2"/>
              </a:rPr>
              <a:t>https://365datascience.com/resources-center/course-notes/statistics/</a:t>
            </a:r>
            <a:endParaRPr lang="en-US" sz="2340" dirty="0">
              <a:latin typeface="Times New Roman" pitchFamily="18" charset="0"/>
              <a:cs typeface="Times New Roman" pitchFamily="18" charset="0"/>
            </a:endParaRPr>
          </a:p>
          <a:p>
            <a:pPr>
              <a:defRPr/>
            </a:pPr>
            <a:r>
              <a:rPr lang="en-US" sz="2340" dirty="0">
                <a:latin typeface="Times New Roman" pitchFamily="18" charset="0"/>
                <a:cs typeface="Times New Roman" pitchFamily="18" charset="0"/>
                <a:hlinkClick r:id="rId3"/>
              </a:rPr>
              <a:t>https://www.geeksforgeeks.org/7-basic-statistics-concepts-for-data-science/</a:t>
            </a:r>
            <a:endParaRPr lang="en-US" sz="2340" dirty="0">
              <a:latin typeface="Times New Roman" pitchFamily="18" charset="0"/>
              <a:cs typeface="Times New Roman" pitchFamily="18" charset="0"/>
            </a:endParaRPr>
          </a:p>
          <a:p>
            <a:pPr lvl="1">
              <a:defRPr/>
            </a:pPr>
            <a:endParaRPr lang="en-US" sz="2048" dirty="0">
              <a:latin typeface="Times New Roman" pitchFamily="18" charset="0"/>
              <a:cs typeface="Times New Roman" pitchFamily="18" charset="0"/>
            </a:endParaRPr>
          </a:p>
          <a:p>
            <a:pPr marL="0" indent="0">
              <a:buNone/>
              <a:defRPr/>
            </a:pPr>
            <a:r>
              <a:rPr lang="en-IN" sz="2535" b="1" dirty="0">
                <a:latin typeface="Times New Roman" pitchFamily="18" charset="0"/>
                <a:cs typeface="Times New Roman" pitchFamily="18" charset="0"/>
              </a:rPr>
              <a:t>Videos:</a:t>
            </a:r>
          </a:p>
          <a:p>
            <a:pPr marL="205472" lvl="1">
              <a:defRPr/>
            </a:pPr>
            <a:r>
              <a:rPr lang="en-IN" dirty="0">
                <a:latin typeface="Times New Roman" pitchFamily="18" charset="0"/>
                <a:cs typeface="Times New Roman" pitchFamily="18" charset="0"/>
              </a:rPr>
              <a:t>https://www.youtube.com/playlist?list=PLZ2ps__7DhBYrMs3zybOqr1DzMFCX49xG</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E1EE34-0EF0-47F4-83FB-27489DAC208F}" type="slidenum">
              <a:rPr lang="en-US">
                <a:solidFill>
                  <a:schemeClr val="tx1">
                    <a:tint val="75000"/>
                  </a:schemeClr>
                </a:solidFill>
                <a:latin typeface="Times New Roman" pitchFamily="18" charset="0"/>
                <a:cs typeface="Times New Roman" pitchFamily="18" charset="0"/>
              </a:rPr>
              <a:pPr>
                <a:defRPr/>
              </a:pPr>
              <a:t>15</a:t>
            </a:fld>
            <a:endParaRPr lang="en-US">
              <a:solidFill>
                <a:schemeClr val="tx1">
                  <a:tint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779371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extLst>
          </p:cNvPr>
          <p:cNvSpPr/>
          <p:nvPr/>
        </p:nvSpPr>
        <p:spPr>
          <a:xfrm>
            <a:off x="1485900" y="921545"/>
            <a:ext cx="8915400" cy="3426857"/>
          </a:xfrm>
          <a:prstGeom prst="rect">
            <a:avLst/>
          </a:prstGeom>
          <a:solidFill>
            <a:schemeClr val="accent6">
              <a:lumMod val="50000"/>
              <a:alpha val="60000"/>
            </a:schemeClr>
          </a:solidFill>
          <a:ln w="12700" cap="flat" cmpd="sng" algn="ctr">
            <a:noFill/>
            <a:prstDash val="solid"/>
            <a:miter lim="800000"/>
          </a:ln>
          <a:effectLst/>
        </p:spPr>
        <p:txBody>
          <a:bodyPr anchor="ctr"/>
          <a:lstStyle/>
          <a:p>
            <a:pPr algn="ctr" defTabSz="668655">
              <a:defRPr/>
            </a:pPr>
            <a:r>
              <a:rPr lang="en-US" sz="1316" dirty="0">
                <a:solidFill>
                  <a:prstClr val="white"/>
                </a:solidFill>
                <a:latin typeface="Calibri Light"/>
              </a:rPr>
              <a:t> </a:t>
            </a:r>
          </a:p>
        </p:txBody>
      </p:sp>
      <p:cxnSp>
        <p:nvCxnSpPr>
          <p:cNvPr id="18" name="Straight Connector 17">
            <a:extLst>
              <a:ext uri="{FF2B5EF4-FFF2-40B4-BE49-F238E27FC236}"/>
            </a:extLst>
          </p:cNvPr>
          <p:cNvCxnSpPr>
            <a:cxnSpLocks/>
          </p:cNvCxnSpPr>
          <p:nvPr/>
        </p:nvCxnSpPr>
        <p:spPr>
          <a:xfrm>
            <a:off x="8321040" y="921544"/>
            <a:ext cx="1337310" cy="133731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extLst>
          </p:cNvPr>
          <p:cNvCxnSpPr>
            <a:cxnSpLocks/>
          </p:cNvCxnSpPr>
          <p:nvPr/>
        </p:nvCxnSpPr>
        <p:spPr>
          <a:xfrm>
            <a:off x="8921593" y="921545"/>
            <a:ext cx="486013" cy="4860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extLst>
          </p:cNvPr>
          <p:cNvCxnSpPr>
            <a:cxnSpLocks/>
          </p:cNvCxnSpPr>
          <p:nvPr/>
        </p:nvCxnSpPr>
        <p:spPr>
          <a:xfrm>
            <a:off x="2022992" y="5524738"/>
            <a:ext cx="407074" cy="40862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extLst>
          </p:cNvPr>
          <p:cNvCxnSpPr>
            <a:cxnSpLocks/>
          </p:cNvCxnSpPr>
          <p:nvPr/>
        </p:nvCxnSpPr>
        <p:spPr>
          <a:xfrm>
            <a:off x="1772246" y="4671896"/>
            <a:ext cx="1263015" cy="126456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8855" name="Title 1"/>
          <p:cNvSpPr txBox="1">
            <a:spLocks/>
          </p:cNvSpPr>
          <p:nvPr/>
        </p:nvSpPr>
        <p:spPr bwMode="auto">
          <a:xfrm>
            <a:off x="2572466" y="2566870"/>
            <a:ext cx="7842766" cy="89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5850">
                <a:solidFill>
                  <a:srgbClr val="FFFFFF"/>
                </a:solidFill>
                <a:latin typeface="Casper"/>
                <a:cs typeface="Segoe UI" panose="020B0502040204020203" pitchFamily="34" charset="0"/>
              </a:rPr>
              <a:t>THANK YOU</a:t>
            </a:r>
          </a:p>
        </p:txBody>
      </p:sp>
      <p:sp>
        <p:nvSpPr>
          <p:cNvPr id="22" name="Diamond 6">
            <a:extLst>
              <a:ext uri="{FF2B5EF4-FFF2-40B4-BE49-F238E27FC236}"/>
            </a:extLst>
          </p:cNvPr>
          <p:cNvSpPr/>
          <p:nvPr/>
        </p:nvSpPr>
        <p:spPr>
          <a:xfrm>
            <a:off x="3417570" y="1809988"/>
            <a:ext cx="1776889" cy="2358866"/>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anchor="ctr"/>
          <a:lstStyle/>
          <a:p>
            <a:pPr algn="ctr" defTabSz="668655">
              <a:defRPr/>
            </a:pPr>
            <a:endParaRPr lang="en-US" sz="1316">
              <a:solidFill>
                <a:prstClr val="white"/>
              </a:solidFill>
              <a:latin typeface="Calibri Light"/>
            </a:endParaRPr>
          </a:p>
        </p:txBody>
      </p:sp>
      <p:sp>
        <p:nvSpPr>
          <p:cNvPr id="23" name="Diamond 6">
            <a:extLst>
              <a:ext uri="{FF2B5EF4-FFF2-40B4-BE49-F238E27FC236}"/>
            </a:extLst>
          </p:cNvPr>
          <p:cNvSpPr/>
          <p:nvPr/>
        </p:nvSpPr>
        <p:spPr>
          <a:xfrm>
            <a:off x="3604857" y="1809988"/>
            <a:ext cx="1778436" cy="2358866"/>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anchor="ctr"/>
          <a:lstStyle/>
          <a:p>
            <a:pPr algn="ctr" defTabSz="668655">
              <a:defRPr/>
            </a:pPr>
            <a:endParaRPr lang="en-US" sz="1316">
              <a:solidFill>
                <a:prstClr val="white"/>
              </a:solidFill>
              <a:latin typeface="Calibri Light"/>
            </a:endParaRPr>
          </a:p>
        </p:txBody>
      </p:sp>
      <p:grpSp>
        <p:nvGrpSpPr>
          <p:cNvPr id="78858" name="Group 28"/>
          <p:cNvGrpSpPr>
            <a:grpSpLocks/>
          </p:cNvGrpSpPr>
          <p:nvPr/>
        </p:nvGrpSpPr>
        <p:grpSpPr bwMode="auto">
          <a:xfrm>
            <a:off x="1659256" y="1032988"/>
            <a:ext cx="300276" cy="1179433"/>
            <a:chOff x="83821" y="0"/>
            <a:chExt cx="219636" cy="903079"/>
          </a:xfrm>
        </p:grpSpPr>
        <p:sp>
          <p:nvSpPr>
            <p:cNvPr id="30" name="Rectangle 29"/>
            <p:cNvSpPr/>
            <p:nvPr/>
          </p:nvSpPr>
          <p:spPr>
            <a:xfrm>
              <a:off x="83821" y="0"/>
              <a:ext cx="219636" cy="210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755"/>
            </a:p>
          </p:txBody>
        </p:sp>
        <p:sp>
          <p:nvSpPr>
            <p:cNvPr id="31" name="Rectangle 30"/>
            <p:cNvSpPr/>
            <p:nvPr/>
          </p:nvSpPr>
          <p:spPr>
            <a:xfrm>
              <a:off x="83821" y="408875"/>
              <a:ext cx="219636" cy="4942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755"/>
            </a:p>
          </p:txBody>
        </p:sp>
        <p:sp>
          <p:nvSpPr>
            <p:cNvPr id="32" name="Rectangle 31"/>
            <p:cNvSpPr/>
            <p:nvPr/>
          </p:nvSpPr>
          <p:spPr>
            <a:xfrm>
              <a:off x="83821" y="210955"/>
              <a:ext cx="217372" cy="220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755"/>
            </a:p>
          </p:txBody>
        </p:sp>
        <p:graphicFrame>
          <p:nvGraphicFramePr>
            <p:cNvPr id="7886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6146"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8859" name="Rectangle 1"/>
          <p:cNvSpPr>
            <a:spLocks noChangeArrowheads="1"/>
          </p:cNvSpPr>
          <p:nvPr/>
        </p:nvSpPr>
        <p:spPr bwMode="auto">
          <a:xfrm>
            <a:off x="4494847" y="4866920"/>
            <a:ext cx="3484079"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55">
                <a:latin typeface="Casper"/>
                <a:cs typeface="Segoe UI" panose="020B0502040204020203" pitchFamily="34" charset="0"/>
              </a:rPr>
              <a:t>For queries</a:t>
            </a:r>
          </a:p>
          <a:p>
            <a:pPr eaLnBrk="1" hangingPunct="1"/>
            <a:r>
              <a:rPr lang="en-US" altLang="en-US" sz="1755">
                <a:latin typeface="Casper"/>
                <a:cs typeface="Segoe UI" panose="020B0502040204020203" pitchFamily="34" charset="0"/>
              </a:rPr>
              <a:t>Email: madan.e13485@cumail.in</a:t>
            </a:r>
            <a:endParaRPr lang="en-US" altLang="en-US" sz="1755"/>
          </a:p>
        </p:txBody>
      </p:sp>
    </p:spTree>
    <p:extLst>
      <p:ext uri="{BB962C8B-B14F-4D97-AF65-F5344CB8AC3E}">
        <p14:creationId xmlns:p14="http://schemas.microsoft.com/office/powerpoint/2010/main" val="295677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851" y="310158"/>
            <a:ext cx="7686437" cy="989052"/>
          </a:xfrm>
        </p:spPr>
        <p:txBody>
          <a:bodyPr rtlCol="0">
            <a:normAutofit/>
          </a:bodyPr>
          <a:lstStyle/>
          <a:p>
            <a:pPr>
              <a:defRPr/>
            </a:pPr>
            <a:r>
              <a:rPr lang="en-IN" sz="2340" b="1" dirty="0">
                <a:latin typeface="Times New Roman" panose="02020603050405020304" pitchFamily="18" charset="0"/>
                <a:ea typeface="Cambria" panose="02040503050406030204" pitchFamily="18" charset="0"/>
                <a:cs typeface="Times New Roman" panose="02020603050405020304" pitchFamily="18" charset="0"/>
              </a:rPr>
              <a:t>Statistics for Data Science </a:t>
            </a:r>
            <a:r>
              <a:rPr lang="en-IN" sz="2339"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339" b="1" dirty="0">
                <a:latin typeface="Times New Roman" panose="02020603050405020304" pitchFamily="18" charset="0"/>
                <a:ea typeface="Cambria" panose="02040503050406030204" pitchFamily="18" charset="0"/>
                <a:cs typeface="Times New Roman" panose="02020603050405020304" pitchFamily="18" charset="0"/>
              </a:rPr>
              <a:t>Course Objectives</a:t>
            </a:r>
          </a:p>
        </p:txBody>
      </p:sp>
      <p:sp>
        <p:nvSpPr>
          <p:cNvPr id="2048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24376" indent="-278606">
              <a:defRPr>
                <a:solidFill>
                  <a:schemeClr val="tx1"/>
                </a:solidFill>
                <a:latin typeface="Arial" panose="020B0604020202020204" pitchFamily="34" charset="0"/>
              </a:defRPr>
            </a:lvl2pPr>
            <a:lvl3pPr marL="1114425" indent="-222885">
              <a:defRPr>
                <a:solidFill>
                  <a:schemeClr val="tx1"/>
                </a:solidFill>
                <a:latin typeface="Arial" panose="020B0604020202020204" pitchFamily="34" charset="0"/>
              </a:defRPr>
            </a:lvl3pPr>
            <a:lvl4pPr marL="1560195" indent="-222885">
              <a:defRPr>
                <a:solidFill>
                  <a:schemeClr val="tx1"/>
                </a:solidFill>
                <a:latin typeface="Arial" panose="020B0604020202020204" pitchFamily="34" charset="0"/>
              </a:defRPr>
            </a:lvl4pPr>
            <a:lvl5pPr marL="2005965" indent="-222885">
              <a:defRPr>
                <a:solidFill>
                  <a:schemeClr val="tx1"/>
                </a:solidFill>
                <a:latin typeface="Arial" panose="020B0604020202020204" pitchFamily="34" charset="0"/>
              </a:defRPr>
            </a:lvl5pPr>
            <a:lvl6pPr marL="2451735" indent="-222885" eaLnBrk="0" fontAlgn="base" hangingPunct="0">
              <a:spcBef>
                <a:spcPct val="0"/>
              </a:spcBef>
              <a:spcAft>
                <a:spcPct val="0"/>
              </a:spcAft>
              <a:defRPr>
                <a:solidFill>
                  <a:schemeClr val="tx1"/>
                </a:solidFill>
                <a:latin typeface="Arial" panose="020B0604020202020204" pitchFamily="34" charset="0"/>
              </a:defRPr>
            </a:lvl6pPr>
            <a:lvl7pPr marL="2897505" indent="-222885" eaLnBrk="0" fontAlgn="base" hangingPunct="0">
              <a:spcBef>
                <a:spcPct val="0"/>
              </a:spcBef>
              <a:spcAft>
                <a:spcPct val="0"/>
              </a:spcAft>
              <a:defRPr>
                <a:solidFill>
                  <a:schemeClr val="tx1"/>
                </a:solidFill>
                <a:latin typeface="Arial" panose="020B0604020202020204" pitchFamily="34" charset="0"/>
              </a:defRPr>
            </a:lvl7pPr>
            <a:lvl8pPr marL="3343275" indent="-222885" eaLnBrk="0" fontAlgn="base" hangingPunct="0">
              <a:spcBef>
                <a:spcPct val="0"/>
              </a:spcBef>
              <a:spcAft>
                <a:spcPct val="0"/>
              </a:spcAft>
              <a:defRPr>
                <a:solidFill>
                  <a:schemeClr val="tx1"/>
                </a:solidFill>
                <a:latin typeface="Arial" panose="020B0604020202020204" pitchFamily="34" charset="0"/>
              </a:defRPr>
            </a:lvl8pPr>
            <a:lvl9pPr marL="3789045" indent="-222885" eaLnBrk="0" fontAlgn="base" hangingPunct="0">
              <a:spcBef>
                <a:spcPct val="0"/>
              </a:spcBef>
              <a:spcAft>
                <a:spcPct val="0"/>
              </a:spcAft>
              <a:defRPr>
                <a:solidFill>
                  <a:schemeClr val="tx1"/>
                </a:solidFill>
                <a:latin typeface="Arial" panose="020B0604020202020204" pitchFamily="34" charset="0"/>
              </a:defRPr>
            </a:lvl9pPr>
          </a:lstStyle>
          <a:p>
            <a:fld id="{CFE1C20E-C2E6-4D03-AF46-77BE991C1876}" type="slidenum">
              <a:rPr lang="en-US" altLang="en-US">
                <a:solidFill>
                  <a:srgbClr val="898989"/>
                </a:solidFill>
              </a:rPr>
              <a:pPr/>
              <a:t>2</a:t>
            </a:fld>
            <a:endParaRPr lang="en-US" altLang="en-US">
              <a:solidFill>
                <a:srgbClr val="898989"/>
              </a:solidFill>
            </a:endParaRPr>
          </a:p>
        </p:txBody>
      </p:sp>
      <p:sp>
        <p:nvSpPr>
          <p:cNvPr id="4" name="Rectangle 3"/>
          <p:cNvSpPr/>
          <p:nvPr/>
        </p:nvSpPr>
        <p:spPr>
          <a:xfrm>
            <a:off x="1636038" y="1299210"/>
            <a:ext cx="8096608" cy="4293632"/>
          </a:xfrm>
          <a:prstGeom prst="rect">
            <a:avLst/>
          </a:prstGeom>
        </p:spPr>
        <p:txBody>
          <a:bodyPr>
            <a:spAutoFit/>
          </a:bodyPr>
          <a:lstStyle/>
          <a:p>
            <a:pPr algn="just">
              <a:spcAft>
                <a:spcPts val="879"/>
              </a:spcAft>
              <a:defRPr/>
            </a:pPr>
            <a:r>
              <a:rPr lang="en-US" sz="1755" b="1" dirty="0">
                <a:solidFill>
                  <a:prstClr val="black"/>
                </a:solidFill>
                <a:latin typeface="Times New Roman" panose="02020603050405020304" pitchFamily="18" charset="0"/>
                <a:cs typeface="Times New Roman" panose="02020603050405020304" pitchFamily="18" charset="0"/>
              </a:rPr>
              <a:t>COURSE OBJECTIVES</a:t>
            </a:r>
            <a:endParaRPr lang="en-US" sz="1755" b="1" i="1" dirty="0">
              <a:solidFill>
                <a:prstClr val="black"/>
              </a:solidFill>
              <a:latin typeface="Times New Roman" panose="02020603050405020304" pitchFamily="18" charset="0"/>
              <a:cs typeface="Times New Roman" panose="02020603050405020304" pitchFamily="18" charset="0"/>
            </a:endParaRPr>
          </a:p>
          <a:p>
            <a:pPr algn="just">
              <a:spcAft>
                <a:spcPts val="879"/>
              </a:spcAft>
              <a:defRPr/>
            </a:pPr>
            <a:r>
              <a:rPr lang="en-US" sz="2048" b="1" dirty="0">
                <a:solidFill>
                  <a:prstClr val="black"/>
                </a:solidFill>
                <a:latin typeface="Times New Roman" panose="02020603050405020304" pitchFamily="18" charset="0"/>
                <a:cs typeface="Times New Roman" panose="02020603050405020304" pitchFamily="18" charset="0"/>
              </a:rPr>
              <a:t>The Course aims to:</a:t>
            </a:r>
          </a:p>
          <a:p>
            <a:pPr marL="334328" indent="-334328" algn="just">
              <a:lnSpc>
                <a:spcPct val="114000"/>
              </a:lnSpc>
              <a:buFont typeface="+mj-lt"/>
              <a:buAutoNum type="arabicPeriod"/>
              <a:defRPr/>
            </a:pPr>
            <a:r>
              <a:rPr lang="en-US" sz="1755" dirty="0">
                <a:latin typeface="Times New Roman" panose="02020603050405020304" pitchFamily="18" charset="0"/>
                <a:cs typeface="Times New Roman" panose="02020603050405020304" pitchFamily="18" charset="0"/>
              </a:rPr>
              <a:t>To equip students with the skills to summarize and interpret data using descriptive statistics and visualization techniques.</a:t>
            </a:r>
          </a:p>
          <a:p>
            <a:pPr marL="334328" indent="-334328" algn="just">
              <a:lnSpc>
                <a:spcPct val="114000"/>
              </a:lnSpc>
              <a:buFont typeface="+mj-lt"/>
              <a:buAutoNum type="arabicPeriod"/>
              <a:defRPr/>
            </a:pPr>
            <a:r>
              <a:rPr lang="en-US" sz="1755" dirty="0">
                <a:latin typeface="Times New Roman" panose="02020603050405020304" pitchFamily="18" charset="0"/>
                <a:cs typeface="Times New Roman" panose="02020603050405020304" pitchFamily="18" charset="0"/>
              </a:rPr>
              <a:t>To develop a foundational understanding of probability and its applications in data science.</a:t>
            </a:r>
          </a:p>
          <a:p>
            <a:pPr marL="334328" indent="-334328" algn="just">
              <a:lnSpc>
                <a:spcPct val="114000"/>
              </a:lnSpc>
              <a:buFont typeface="+mj-lt"/>
              <a:buAutoNum type="arabicPeriod"/>
              <a:defRPr/>
            </a:pPr>
            <a:r>
              <a:rPr lang="en-US" sz="1755" dirty="0">
                <a:latin typeface="Times New Roman" panose="02020603050405020304" pitchFamily="18" charset="0"/>
                <a:cs typeface="Times New Roman" panose="02020603050405020304" pitchFamily="18" charset="0"/>
              </a:rPr>
              <a:t>To enable students to perform hypothesis testing and construct confidence intervals for statistical inference.</a:t>
            </a:r>
          </a:p>
          <a:p>
            <a:pPr marL="334328" indent="-334328" algn="just">
              <a:lnSpc>
                <a:spcPct val="114000"/>
              </a:lnSpc>
              <a:buFont typeface="+mj-lt"/>
              <a:buAutoNum type="arabicPeriod"/>
              <a:defRPr/>
            </a:pPr>
            <a:r>
              <a:rPr lang="en-US" sz="1755" dirty="0">
                <a:latin typeface="Times New Roman" panose="02020603050405020304" pitchFamily="18" charset="0"/>
                <a:cs typeface="Times New Roman" panose="02020603050405020304" pitchFamily="18" charset="0"/>
              </a:rPr>
              <a:t>To teach students how to build and assess linear and logistic regression models for predictive analysis.</a:t>
            </a:r>
          </a:p>
          <a:p>
            <a:pPr marL="334328" indent="-334328" algn="just">
              <a:lnSpc>
                <a:spcPct val="114000"/>
              </a:lnSpc>
              <a:buFont typeface="+mj-lt"/>
              <a:buAutoNum type="arabicPeriod"/>
              <a:defRPr/>
            </a:pPr>
            <a:r>
              <a:rPr lang="en-US" sz="1755" dirty="0">
                <a:latin typeface="Times New Roman" panose="02020603050405020304" pitchFamily="18" charset="0"/>
                <a:cs typeface="Times New Roman" panose="02020603050405020304" pitchFamily="18" charset="0"/>
              </a:rPr>
              <a:t>To provide hands-on experience with statistical software for data manipulation, analysis, and visualization.</a:t>
            </a:r>
          </a:p>
          <a:p>
            <a:pPr algn="just">
              <a:spcAft>
                <a:spcPts val="879"/>
              </a:spcAft>
              <a:defRPr/>
            </a:pPr>
            <a:endParaRPr lang="en-US" sz="2048"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13544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a:xfrm>
            <a:off x="2013705" y="430900"/>
            <a:ext cx="5621655" cy="535531"/>
          </a:xfrm>
          <a:extLst/>
        </p:spPr>
        <p:txBody>
          <a:bodyPr wrap="square" rtlCol="0">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defRPr/>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OUTCOMES</a:t>
            </a:r>
          </a:p>
        </p:txBody>
      </p:sp>
      <p:sp>
        <p:nvSpPr>
          <p:cNvPr id="21507" name="Slide Number Placeholder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24376" indent="-278606">
              <a:defRPr>
                <a:solidFill>
                  <a:schemeClr val="tx1"/>
                </a:solidFill>
                <a:latin typeface="Arial" panose="020B0604020202020204" pitchFamily="34" charset="0"/>
              </a:defRPr>
            </a:lvl2pPr>
            <a:lvl3pPr marL="1114425" indent="-222885">
              <a:defRPr>
                <a:solidFill>
                  <a:schemeClr val="tx1"/>
                </a:solidFill>
                <a:latin typeface="Arial" panose="020B0604020202020204" pitchFamily="34" charset="0"/>
              </a:defRPr>
            </a:lvl3pPr>
            <a:lvl4pPr marL="1560195" indent="-222885">
              <a:defRPr>
                <a:solidFill>
                  <a:schemeClr val="tx1"/>
                </a:solidFill>
                <a:latin typeface="Arial" panose="020B0604020202020204" pitchFamily="34" charset="0"/>
              </a:defRPr>
            </a:lvl4pPr>
            <a:lvl5pPr marL="2005965" indent="-222885">
              <a:defRPr>
                <a:solidFill>
                  <a:schemeClr val="tx1"/>
                </a:solidFill>
                <a:latin typeface="Arial" panose="020B0604020202020204" pitchFamily="34" charset="0"/>
              </a:defRPr>
            </a:lvl5pPr>
            <a:lvl6pPr marL="2451735" indent="-222885" eaLnBrk="0" fontAlgn="base" hangingPunct="0">
              <a:spcBef>
                <a:spcPct val="0"/>
              </a:spcBef>
              <a:spcAft>
                <a:spcPct val="0"/>
              </a:spcAft>
              <a:defRPr>
                <a:solidFill>
                  <a:schemeClr val="tx1"/>
                </a:solidFill>
                <a:latin typeface="Arial" panose="020B0604020202020204" pitchFamily="34" charset="0"/>
              </a:defRPr>
            </a:lvl6pPr>
            <a:lvl7pPr marL="2897505" indent="-222885" eaLnBrk="0" fontAlgn="base" hangingPunct="0">
              <a:spcBef>
                <a:spcPct val="0"/>
              </a:spcBef>
              <a:spcAft>
                <a:spcPct val="0"/>
              </a:spcAft>
              <a:defRPr>
                <a:solidFill>
                  <a:schemeClr val="tx1"/>
                </a:solidFill>
                <a:latin typeface="Arial" panose="020B0604020202020204" pitchFamily="34" charset="0"/>
              </a:defRPr>
            </a:lvl7pPr>
            <a:lvl8pPr marL="3343275" indent="-222885" eaLnBrk="0" fontAlgn="base" hangingPunct="0">
              <a:spcBef>
                <a:spcPct val="0"/>
              </a:spcBef>
              <a:spcAft>
                <a:spcPct val="0"/>
              </a:spcAft>
              <a:defRPr>
                <a:solidFill>
                  <a:schemeClr val="tx1"/>
                </a:solidFill>
                <a:latin typeface="Arial" panose="020B0604020202020204" pitchFamily="34" charset="0"/>
              </a:defRPr>
            </a:lvl8pPr>
            <a:lvl9pPr marL="3789045" indent="-222885" eaLnBrk="0" fontAlgn="base" hangingPunct="0">
              <a:spcBef>
                <a:spcPct val="0"/>
              </a:spcBef>
              <a:spcAft>
                <a:spcPct val="0"/>
              </a:spcAft>
              <a:defRPr>
                <a:solidFill>
                  <a:schemeClr val="tx1"/>
                </a:solidFill>
                <a:latin typeface="Arial" panose="020B0604020202020204" pitchFamily="34" charset="0"/>
              </a:defRPr>
            </a:lvl9pPr>
          </a:lstStyle>
          <a:p>
            <a:fld id="{955CF1B3-813F-4E1E-B5B3-5E37CBFE673E}" type="slidenum">
              <a:rPr lang="en-US" altLang="en-US">
                <a:solidFill>
                  <a:srgbClr val="898989"/>
                </a:solidFill>
              </a:rPr>
              <a:pPr/>
              <a:t>3</a:t>
            </a:fld>
            <a:endParaRPr lang="en-US" altLang="en-US">
              <a:solidFill>
                <a:srgbClr val="898989"/>
              </a:solidFill>
            </a:endParaRPr>
          </a:p>
        </p:txBody>
      </p:sp>
      <p:sp>
        <p:nvSpPr>
          <p:cNvPr id="21508" name="Rectangle 3"/>
          <p:cNvSpPr>
            <a:spLocks noChangeArrowheads="1"/>
          </p:cNvSpPr>
          <p:nvPr/>
        </p:nvSpPr>
        <p:spPr bwMode="auto">
          <a:xfrm>
            <a:off x="2341841" y="1003580"/>
            <a:ext cx="6426518" cy="405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sz="2048">
                <a:solidFill>
                  <a:srgbClr val="000000"/>
                </a:solidFill>
                <a:latin typeface="Times New Roman" panose="02020603050405020304" pitchFamily="18" charset="0"/>
                <a:cs typeface="Times New Roman" panose="02020603050405020304" pitchFamily="18" charset="0"/>
              </a:rPr>
              <a:t>On completion of this course, the students shall be able to:-</a:t>
            </a:r>
            <a:endParaRPr lang="en-US" altLang="en-US" sz="2048">
              <a:solidFill>
                <a:srgbClr val="00000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2013704" y="1842494"/>
          <a:ext cx="7774662" cy="4058364"/>
        </p:xfrm>
        <a:graphic>
          <a:graphicData uri="http://schemas.openxmlformats.org/drawingml/2006/table">
            <a:tbl>
              <a:tblPr bandRow="1">
                <a:tableStyleId>{5C22544A-7EE6-4342-B048-85BDC9FD1C3A}</a:tableStyleId>
              </a:tblPr>
              <a:tblGrid>
                <a:gridCol w="677782"/>
                <a:gridCol w="7096880"/>
              </a:tblGrid>
              <a:tr h="833801">
                <a:tc>
                  <a:txBody>
                    <a:bodyPr/>
                    <a:lstStyle/>
                    <a:p>
                      <a:pPr>
                        <a:lnSpc>
                          <a:spcPct val="107000"/>
                        </a:lnSpc>
                        <a:spcAft>
                          <a:spcPts val="0"/>
                        </a:spcAft>
                      </a:pPr>
                      <a:r>
                        <a:rPr lang="en-US" sz="1600" kern="0" dirty="0">
                          <a:effectLst/>
                          <a:latin typeface="Times New Roman" panose="02020603050405020304" pitchFamily="18" charset="0"/>
                          <a:cs typeface="Times New Roman" panose="02020603050405020304" pitchFamily="18" charset="0"/>
                        </a:rPr>
                        <a:t>CO1</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0"/>
                        </a:spcAft>
                      </a:pPr>
                      <a:r>
                        <a:rPr lang="en-IN" sz="1600" kern="0" dirty="0">
                          <a:effectLst/>
                          <a:latin typeface="Times New Roman" panose="02020603050405020304" pitchFamily="18" charset="0"/>
                          <a:cs typeface="Times New Roman" panose="02020603050405020304" pitchFamily="18" charset="0"/>
                        </a:rPr>
                        <a:t>Summarize and describe the main features of a dataset using measures such as mean, median, mode, variance, and standard deviation, as well as graphical representations like histograms, box plots, and scatter plots.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3380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CO2</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a:effectLst/>
                          <a:latin typeface="Times New Roman" panose="02020603050405020304" pitchFamily="18" charset="0"/>
                          <a:cs typeface="Times New Roman" panose="02020603050405020304" pitchFamily="18" charset="0"/>
                        </a:rPr>
                        <a:t>Understand of probability theory, including concepts such as random variables, probability distributions, and the law of large numbers, enabling them to model and reason about uncertainty in data.</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3380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CO3</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dirty="0">
                          <a:effectLst/>
                          <a:latin typeface="Times New Roman" panose="02020603050405020304" pitchFamily="18" charset="0"/>
                          <a:cs typeface="Times New Roman" panose="02020603050405020304" pitchFamily="18" charset="0"/>
                        </a:rPr>
                        <a:t>Apply/perform statistical inference, including hypothesis testing, confidence interval estimation, and p-value computation, to draw valid conclusions from sample data about larger populations.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78480">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CO4</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a:effectLst/>
                          <a:latin typeface="Times New Roman" panose="02020603050405020304" pitchFamily="18" charset="0"/>
                          <a:cs typeface="Times New Roman" panose="02020603050405020304" pitchFamily="18" charset="0"/>
                        </a:rPr>
                        <a:t>Apply linear and logistic regression techniques to identify relationships between variables, make predictions, and evaluate model performance.</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78480">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CO5</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dirty="0">
                          <a:effectLst/>
                          <a:latin typeface="Times New Roman" panose="02020603050405020304" pitchFamily="18" charset="0"/>
                          <a:cs typeface="Times New Roman" panose="02020603050405020304" pitchFamily="18" charset="0"/>
                        </a:rPr>
                        <a:t>Utilize statistical software tools to perform data analysis, including data cleaning, transformation, visualization, and implementing various statistical methods.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851614588"/>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253" y="991197"/>
            <a:ext cx="7686437" cy="628412"/>
          </a:xfrm>
        </p:spPr>
        <p:txBody>
          <a:bodyPr rtlCol="0">
            <a:normAutofit/>
          </a:bodyPr>
          <a:lstStyle/>
          <a:p>
            <a:pPr algn="ctr">
              <a:defRPr/>
            </a:pPr>
            <a:r>
              <a:rPr lang="en-IN" sz="2339" b="1" dirty="0">
                <a:latin typeface="Times New Roman" pitchFamily="18" charset="0"/>
                <a:cs typeface="Times New Roman" pitchFamily="18" charset="0"/>
              </a:rPr>
              <a:t>Unit-2 </a:t>
            </a:r>
            <a:r>
              <a:rPr lang="en-IN" sz="2339" b="1" dirty="0">
                <a:latin typeface="Times New Roman" pitchFamily="18" charset="0"/>
                <a:cs typeface="Times New Roman" pitchFamily="18" charset="0"/>
              </a:rPr>
              <a:t>Syllabus</a:t>
            </a:r>
          </a:p>
        </p:txBody>
      </p:sp>
      <p:sp>
        <p:nvSpPr>
          <p:cNvPr id="225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24376" indent="-278606">
              <a:defRPr>
                <a:solidFill>
                  <a:schemeClr val="tx1"/>
                </a:solidFill>
                <a:latin typeface="Arial" panose="020B0604020202020204" pitchFamily="34" charset="0"/>
              </a:defRPr>
            </a:lvl2pPr>
            <a:lvl3pPr marL="1114425" indent="-222885">
              <a:defRPr>
                <a:solidFill>
                  <a:schemeClr val="tx1"/>
                </a:solidFill>
                <a:latin typeface="Arial" panose="020B0604020202020204" pitchFamily="34" charset="0"/>
              </a:defRPr>
            </a:lvl3pPr>
            <a:lvl4pPr marL="1560195" indent="-222885">
              <a:defRPr>
                <a:solidFill>
                  <a:schemeClr val="tx1"/>
                </a:solidFill>
                <a:latin typeface="Arial" panose="020B0604020202020204" pitchFamily="34" charset="0"/>
              </a:defRPr>
            </a:lvl4pPr>
            <a:lvl5pPr marL="2005965" indent="-222885">
              <a:defRPr>
                <a:solidFill>
                  <a:schemeClr val="tx1"/>
                </a:solidFill>
                <a:latin typeface="Arial" panose="020B0604020202020204" pitchFamily="34" charset="0"/>
              </a:defRPr>
            </a:lvl5pPr>
            <a:lvl6pPr marL="2451735" indent="-222885" eaLnBrk="0" fontAlgn="base" hangingPunct="0">
              <a:spcBef>
                <a:spcPct val="0"/>
              </a:spcBef>
              <a:spcAft>
                <a:spcPct val="0"/>
              </a:spcAft>
              <a:defRPr>
                <a:solidFill>
                  <a:schemeClr val="tx1"/>
                </a:solidFill>
                <a:latin typeface="Arial" panose="020B0604020202020204" pitchFamily="34" charset="0"/>
              </a:defRPr>
            </a:lvl6pPr>
            <a:lvl7pPr marL="2897505" indent="-222885" eaLnBrk="0" fontAlgn="base" hangingPunct="0">
              <a:spcBef>
                <a:spcPct val="0"/>
              </a:spcBef>
              <a:spcAft>
                <a:spcPct val="0"/>
              </a:spcAft>
              <a:defRPr>
                <a:solidFill>
                  <a:schemeClr val="tx1"/>
                </a:solidFill>
                <a:latin typeface="Arial" panose="020B0604020202020204" pitchFamily="34" charset="0"/>
              </a:defRPr>
            </a:lvl7pPr>
            <a:lvl8pPr marL="3343275" indent="-222885" eaLnBrk="0" fontAlgn="base" hangingPunct="0">
              <a:spcBef>
                <a:spcPct val="0"/>
              </a:spcBef>
              <a:spcAft>
                <a:spcPct val="0"/>
              </a:spcAft>
              <a:defRPr>
                <a:solidFill>
                  <a:schemeClr val="tx1"/>
                </a:solidFill>
                <a:latin typeface="Arial" panose="020B0604020202020204" pitchFamily="34" charset="0"/>
              </a:defRPr>
            </a:lvl8pPr>
            <a:lvl9pPr marL="3789045" indent="-222885" eaLnBrk="0" fontAlgn="base" hangingPunct="0">
              <a:spcBef>
                <a:spcPct val="0"/>
              </a:spcBef>
              <a:spcAft>
                <a:spcPct val="0"/>
              </a:spcAft>
              <a:defRPr>
                <a:solidFill>
                  <a:schemeClr val="tx1"/>
                </a:solidFill>
                <a:latin typeface="Arial" panose="020B0604020202020204" pitchFamily="34" charset="0"/>
              </a:defRPr>
            </a:lvl9pPr>
          </a:lstStyle>
          <a:p>
            <a:fld id="{6000719E-AB0F-470E-A21F-52852B484448}" type="slidenum">
              <a:rPr lang="en-US" altLang="en-US">
                <a:solidFill>
                  <a:srgbClr val="898989"/>
                </a:solidFill>
              </a:rPr>
              <a:pPr/>
              <a:t>4</a:t>
            </a:fld>
            <a:endParaRPr lang="en-US" altLang="en-US">
              <a:solidFill>
                <a:srgbClr val="898989"/>
              </a:solidFill>
            </a:endParaRPr>
          </a:p>
        </p:txBody>
      </p:sp>
      <p:graphicFrame>
        <p:nvGraphicFramePr>
          <p:cNvPr id="7" name="Table 6"/>
          <p:cNvGraphicFramePr>
            <a:graphicFrameLocks noGrp="1"/>
          </p:cNvGraphicFramePr>
          <p:nvPr>
            <p:extLst/>
          </p:nvPr>
        </p:nvGraphicFramePr>
        <p:xfrm>
          <a:off x="2005964" y="1741886"/>
          <a:ext cx="7695724" cy="3863521"/>
        </p:xfrm>
        <a:graphic>
          <a:graphicData uri="http://schemas.openxmlformats.org/drawingml/2006/table">
            <a:tbl>
              <a:tblPr/>
              <a:tblGrid>
                <a:gridCol w="1698356"/>
                <a:gridCol w="5997368"/>
              </a:tblGrid>
              <a:tr h="591839">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just" defTabSz="6858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Unit-2</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467" marR="26467" marT="26467" marB="2646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just" defTabSz="6858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Probability Distribution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467" marR="26467" marT="26467" marB="2646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635841">
                <a:tc>
                  <a:txBody>
                    <a:bodyPr/>
                    <a:lstStyle/>
                    <a:p>
                      <a:pPr>
                        <a:lnSpc>
                          <a:spcPct val="107000"/>
                        </a:lnSpc>
                        <a:spcAft>
                          <a:spcPts val="800"/>
                        </a:spcAft>
                      </a:pPr>
                      <a:r>
                        <a:rPr lang="en-IN" sz="20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Probability Distribution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1199" marR="71199" marT="61913" marB="6191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nSpc>
                          <a:spcPct val="107000"/>
                        </a:lnSpc>
                        <a:spcAft>
                          <a:spcPts val="80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Concept of Random Variable, Bernoulli Distribution, Binomial Distribution, Poisson Distribution, Normal Distribution.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1199" marR="71199" marT="61913" marB="6191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35841">
                <a:tc>
                  <a:txBody>
                    <a:bodyPr/>
                    <a:lstStyle/>
                    <a:p>
                      <a:pPr>
                        <a:lnSpc>
                          <a:spcPct val="107000"/>
                        </a:lnSpc>
                        <a:spcAft>
                          <a:spcPts val="800"/>
                        </a:spcAft>
                      </a:pPr>
                      <a:r>
                        <a:rPr lang="en-IN" sz="20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Correlation and Regression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1199" marR="71199" marT="61913" marB="6191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nSpc>
                          <a:spcPct val="107000"/>
                        </a:lnSpc>
                        <a:spcAft>
                          <a:spcPts val="80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Concept and types, Karl Pearson Method, Rank, Spearman Method, Least Square Method, Regression line by regression coefficient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1199" marR="71199" marT="61913" marB="6191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0085181"/>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736" y="531495"/>
            <a:ext cx="5849184" cy="447318"/>
          </a:xfrm>
        </p:spPr>
        <p:txBody>
          <a:bodyPr rtlCol="0">
            <a:normAutofit fontScale="90000"/>
          </a:bodyPr>
          <a:lstStyle/>
          <a:p>
            <a:pPr>
              <a:defRPr/>
            </a:pPr>
            <a:r>
              <a:rPr lang="en-US" sz="2933" dirty="0">
                <a:latin typeface="Times New Roman" panose="02020603050405020304" pitchFamily="18" charset="0"/>
                <a:cs typeface="Times New Roman" panose="02020603050405020304" pitchFamily="18" charset="0"/>
              </a:rPr>
              <a:t>SUGGESTIVE READINGS</a:t>
            </a:r>
          </a:p>
        </p:txBody>
      </p:sp>
      <p:sp>
        <p:nvSpPr>
          <p:cNvPr id="3" name="Content Placeholder 2"/>
          <p:cNvSpPr>
            <a:spLocks noGrp="1"/>
          </p:cNvSpPr>
          <p:nvPr>
            <p:ph idx="1"/>
          </p:nvPr>
        </p:nvSpPr>
        <p:spPr>
          <a:xfrm>
            <a:off x="1759863" y="1423035"/>
            <a:ext cx="8028503" cy="4860131"/>
          </a:xfrm>
        </p:spPr>
        <p:txBody>
          <a:bodyPr>
            <a:noAutofit/>
          </a:bodyPr>
          <a:lstStyle/>
          <a:p>
            <a:pPr marL="0" indent="0">
              <a:buNone/>
              <a:defRPr/>
            </a:pPr>
            <a:endParaRPr lang="en-US" sz="1463" b="1" dirty="0">
              <a:latin typeface="Times New Roman" panose="02020603050405020304" pitchFamily="18" charset="0"/>
              <a:cs typeface="Times New Roman" panose="02020603050405020304" pitchFamily="18" charset="0"/>
            </a:endParaRPr>
          </a:p>
          <a:p>
            <a:pPr marL="0" indent="0">
              <a:buNone/>
              <a:defRPr/>
            </a:pPr>
            <a:r>
              <a:rPr lang="en-US" sz="1463" b="1" dirty="0">
                <a:latin typeface="Times New Roman" panose="02020603050405020304" pitchFamily="18" charset="0"/>
                <a:cs typeface="Times New Roman" panose="02020603050405020304" pitchFamily="18" charset="0"/>
              </a:rPr>
              <a:t>TEXT BOOKS:</a:t>
            </a:r>
            <a:endParaRPr lang="en-US" sz="1463" b="1" i="1" dirty="0">
              <a:latin typeface="Times New Roman" panose="02020603050405020304" pitchFamily="18" charset="0"/>
              <a:cs typeface="Times New Roman" panose="02020603050405020304" pitchFamily="18" charset="0"/>
            </a:endParaRPr>
          </a:p>
          <a:p>
            <a:pPr algn="just">
              <a:defRPr/>
            </a:pPr>
            <a:r>
              <a:rPr lang="en-IN" sz="1560" b="1" dirty="0">
                <a:latin typeface="Times New Roman" panose="02020603050405020304" pitchFamily="18" charset="0"/>
                <a:cs typeface="Times New Roman" panose="02020603050405020304" pitchFamily="18" charset="0"/>
              </a:rPr>
              <a:t>T1.</a:t>
            </a:r>
            <a:r>
              <a:rPr lang="en-IN" sz="1560" dirty="0">
                <a:latin typeface="Times New Roman" panose="02020603050405020304" pitchFamily="18" charset="0"/>
                <a:cs typeface="Times New Roman" panose="02020603050405020304" pitchFamily="18" charset="0"/>
              </a:rPr>
              <a:t> Hastie, Trevor, et al., The elements of statistical learning. Vol. 2. No. 1. New  York: </a:t>
            </a:r>
            <a:r>
              <a:rPr lang="en-US" sz="1560" dirty="0">
                <a:latin typeface="Times New Roman" panose="02020603050405020304" pitchFamily="18" charset="0"/>
                <a:cs typeface="Times New Roman" panose="02020603050405020304" pitchFamily="18" charset="0"/>
              </a:rPr>
              <a:t>Publisher: Springer</a:t>
            </a:r>
            <a:r>
              <a:rPr lang="en-IN" sz="1560" dirty="0">
                <a:latin typeface="Times New Roman" panose="02020603050405020304" pitchFamily="18" charset="0"/>
                <a:cs typeface="Times New Roman" panose="02020603050405020304" pitchFamily="18" charset="0"/>
              </a:rPr>
              <a:t>, </a:t>
            </a:r>
            <a:r>
              <a:rPr lang="en-US" sz="1560" dirty="0">
                <a:latin typeface="Times New Roman" panose="02020603050405020304" pitchFamily="18" charset="0"/>
                <a:cs typeface="Times New Roman" panose="02020603050405020304" pitchFamily="18" charset="0"/>
              </a:rPr>
              <a:t>Edition: Second Edition (2009), ISBN: 978-0387848570</a:t>
            </a:r>
          </a:p>
          <a:p>
            <a:pPr algn="just">
              <a:defRPr/>
            </a:pPr>
            <a:r>
              <a:rPr lang="en-IN" sz="1560" b="1" dirty="0">
                <a:latin typeface="Times New Roman" panose="02020603050405020304" pitchFamily="18" charset="0"/>
                <a:cs typeface="Times New Roman" panose="02020603050405020304" pitchFamily="18" charset="0"/>
              </a:rPr>
              <a:t>T2.</a:t>
            </a:r>
            <a:r>
              <a:rPr lang="en-IN" sz="1560" dirty="0">
                <a:latin typeface="Times New Roman" panose="02020603050405020304" pitchFamily="18" charset="0"/>
                <a:cs typeface="Times New Roman" panose="02020603050405020304" pitchFamily="18" charset="0"/>
              </a:rPr>
              <a:t> Montgomery, Douglas C., and George C. </a:t>
            </a:r>
            <a:r>
              <a:rPr lang="en-IN" sz="1560" dirty="0" err="1">
                <a:latin typeface="Times New Roman" panose="02020603050405020304" pitchFamily="18" charset="0"/>
                <a:cs typeface="Times New Roman" panose="02020603050405020304" pitchFamily="18" charset="0"/>
              </a:rPr>
              <a:t>Runger</a:t>
            </a:r>
            <a:r>
              <a:rPr lang="en-IN" sz="1560" dirty="0">
                <a:latin typeface="Times New Roman" panose="02020603050405020304" pitchFamily="18" charset="0"/>
                <a:cs typeface="Times New Roman" panose="02020603050405020304" pitchFamily="18" charset="0"/>
              </a:rPr>
              <a:t>. Applied statistics and  probability for engineers. John Wiley &amp; Sons, 2010.</a:t>
            </a:r>
            <a:endParaRPr lang="en-US" sz="1560" dirty="0">
              <a:latin typeface="Times New Roman" panose="02020603050405020304" pitchFamily="18" charset="0"/>
              <a:cs typeface="Times New Roman" panose="02020603050405020304" pitchFamily="18" charset="0"/>
            </a:endParaRPr>
          </a:p>
          <a:p>
            <a:pPr algn="just">
              <a:defRPr/>
            </a:pPr>
            <a:r>
              <a:rPr lang="en-IN" sz="1560" b="1" dirty="0">
                <a:latin typeface="Times New Roman" panose="02020603050405020304" pitchFamily="18" charset="0"/>
                <a:cs typeface="Times New Roman" panose="02020603050405020304" pitchFamily="18" charset="0"/>
              </a:rPr>
              <a:t>T3. </a:t>
            </a:r>
            <a:r>
              <a:rPr lang="en-IN" sz="1560" dirty="0">
                <a:latin typeface="Times New Roman" panose="02020603050405020304" pitchFamily="18" charset="0"/>
                <a:cs typeface="Times New Roman" panose="02020603050405020304" pitchFamily="18" charset="0"/>
              </a:rPr>
              <a:t>Probability and Statistics The Science of Uncertainty Second Ed., Michael  J. Evans and Jeffrey S. Rosenthal.</a:t>
            </a:r>
            <a:endParaRPr lang="en-US" sz="1560" dirty="0">
              <a:latin typeface="Times New Roman" panose="02020603050405020304" pitchFamily="18" charset="0"/>
              <a:cs typeface="Times New Roman" panose="02020603050405020304" pitchFamily="18" charset="0"/>
            </a:endParaRPr>
          </a:p>
          <a:p>
            <a:pPr marL="0" indent="0">
              <a:buNone/>
              <a:defRPr/>
            </a:pPr>
            <a:endParaRPr lang="en-IN" sz="1463" b="1" dirty="0">
              <a:latin typeface="Times New Roman" panose="02020603050405020304" pitchFamily="18" charset="0"/>
              <a:cs typeface="Times New Roman" panose="02020603050405020304" pitchFamily="18" charset="0"/>
            </a:endParaRPr>
          </a:p>
          <a:p>
            <a:pPr marL="0" indent="0">
              <a:buNone/>
              <a:defRPr/>
            </a:pPr>
            <a:r>
              <a:rPr lang="en-IN" sz="1463" b="1" dirty="0">
                <a:latin typeface="Times New Roman" panose="02020603050405020304" pitchFamily="18" charset="0"/>
                <a:cs typeface="Times New Roman" panose="02020603050405020304" pitchFamily="18" charset="0"/>
              </a:rPr>
              <a:t>REFERENCE BOOKS:</a:t>
            </a:r>
            <a:endParaRPr lang="en-US" sz="1463" dirty="0">
              <a:latin typeface="Times New Roman" panose="02020603050405020304" pitchFamily="18" charset="0"/>
              <a:cs typeface="Times New Roman" panose="02020603050405020304" pitchFamily="18" charset="0"/>
            </a:endParaRPr>
          </a:p>
          <a:p>
            <a:pPr algn="just">
              <a:defRPr/>
            </a:pPr>
            <a:r>
              <a:rPr lang="en-US" sz="1560" b="1" dirty="0">
                <a:latin typeface="Times New Roman" panose="02020603050405020304" pitchFamily="18" charset="0"/>
                <a:cs typeface="Times New Roman" panose="02020603050405020304" pitchFamily="18" charset="0"/>
              </a:rPr>
              <a:t>R1.</a:t>
            </a:r>
            <a:r>
              <a:rPr lang="en-US" sz="1560" dirty="0">
                <a:latin typeface="Times New Roman" panose="02020603050405020304" pitchFamily="18" charset="0"/>
                <a:cs typeface="Times New Roman" panose="02020603050405020304" pitchFamily="18" charset="0"/>
              </a:rPr>
              <a:t> Practical Statistics for Data Scientists: 50 Essential Concepts, Authors: Peter Bruce, </a:t>
            </a:r>
            <a:r>
              <a:rPr lang="en-IN" sz="1560" dirty="0">
                <a:latin typeface="Times New Roman" panose="02020603050405020304" pitchFamily="18" charset="0"/>
                <a:cs typeface="Times New Roman" panose="02020603050405020304" pitchFamily="18" charset="0"/>
              </a:rPr>
              <a:t>et al</a:t>
            </a:r>
            <a:r>
              <a:rPr lang="en-US" sz="1560" dirty="0">
                <a:latin typeface="Times New Roman" panose="02020603050405020304" pitchFamily="18" charset="0"/>
                <a:cs typeface="Times New Roman" panose="02020603050405020304" pitchFamily="18" charset="0"/>
              </a:rPr>
              <a:t>, Publisher: O'Reilly Media, Edition: Second Edition (2020), ISBN: 978-1492072942</a:t>
            </a:r>
          </a:p>
          <a:p>
            <a:pPr algn="just">
              <a:defRPr/>
            </a:pPr>
            <a:r>
              <a:rPr lang="en-US" sz="1560" b="1" dirty="0">
                <a:latin typeface="Times New Roman" panose="02020603050405020304" pitchFamily="18" charset="0"/>
                <a:cs typeface="Times New Roman" panose="02020603050405020304" pitchFamily="18" charset="0"/>
              </a:rPr>
              <a:t>R2. </a:t>
            </a:r>
            <a:r>
              <a:rPr lang="en-US" sz="1560" dirty="0">
                <a:latin typeface="Times New Roman" panose="02020603050405020304" pitchFamily="18" charset="0"/>
                <a:cs typeface="Times New Roman" panose="02020603050405020304" pitchFamily="18" charset="0"/>
              </a:rPr>
              <a:t>An Introduction to Statistical Learning: with Applications in R, Authors: Gareth James, </a:t>
            </a:r>
            <a:r>
              <a:rPr lang="en-IN" sz="1560" dirty="0">
                <a:latin typeface="Times New Roman" panose="02020603050405020304" pitchFamily="18" charset="0"/>
                <a:cs typeface="Times New Roman" panose="02020603050405020304" pitchFamily="18" charset="0"/>
              </a:rPr>
              <a:t>et al</a:t>
            </a:r>
            <a:r>
              <a:rPr lang="en-US" sz="1560" dirty="0">
                <a:latin typeface="Times New Roman" panose="02020603050405020304" pitchFamily="18" charset="0"/>
                <a:cs typeface="Times New Roman" panose="02020603050405020304" pitchFamily="18" charset="0"/>
              </a:rPr>
              <a:t>, Publisher: Springer, Edition: Second Edition (2021), ISBN: 978-1071614174</a:t>
            </a:r>
          </a:p>
          <a:p>
            <a:pPr algn="just">
              <a:defRPr/>
            </a:pPr>
            <a:r>
              <a:rPr lang="en-US" sz="1560" b="1" dirty="0">
                <a:latin typeface="Times New Roman" panose="02020603050405020304" pitchFamily="18" charset="0"/>
                <a:cs typeface="Times New Roman" panose="02020603050405020304" pitchFamily="18" charset="0"/>
              </a:rPr>
              <a:t>R3. </a:t>
            </a:r>
            <a:r>
              <a:rPr lang="en-US" sz="1560" dirty="0">
                <a:latin typeface="Times New Roman" panose="02020603050405020304" pitchFamily="18" charset="0"/>
                <a:cs typeface="Times New Roman" panose="02020603050405020304" pitchFamily="18" charset="0"/>
              </a:rPr>
              <a:t>Think Stats: Exploratory Data Analysis in Python, Author: Allen B. Downey, Publisher: O'Reilly Media, Publication Year: 2014 (2nd Edition), ISBN: 978-1491907337</a:t>
            </a:r>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24376" indent="-278606">
              <a:defRPr>
                <a:solidFill>
                  <a:schemeClr val="tx1"/>
                </a:solidFill>
                <a:latin typeface="Arial" panose="020B0604020202020204" pitchFamily="34" charset="0"/>
              </a:defRPr>
            </a:lvl2pPr>
            <a:lvl3pPr marL="1114425" indent="-222885">
              <a:defRPr>
                <a:solidFill>
                  <a:schemeClr val="tx1"/>
                </a:solidFill>
                <a:latin typeface="Arial" panose="020B0604020202020204" pitchFamily="34" charset="0"/>
              </a:defRPr>
            </a:lvl3pPr>
            <a:lvl4pPr marL="1560195" indent="-222885">
              <a:defRPr>
                <a:solidFill>
                  <a:schemeClr val="tx1"/>
                </a:solidFill>
                <a:latin typeface="Arial" panose="020B0604020202020204" pitchFamily="34" charset="0"/>
              </a:defRPr>
            </a:lvl4pPr>
            <a:lvl5pPr marL="2005965" indent="-222885">
              <a:defRPr>
                <a:solidFill>
                  <a:schemeClr val="tx1"/>
                </a:solidFill>
                <a:latin typeface="Arial" panose="020B0604020202020204" pitchFamily="34" charset="0"/>
              </a:defRPr>
            </a:lvl5pPr>
            <a:lvl6pPr marL="2451735" indent="-222885" eaLnBrk="0" fontAlgn="base" hangingPunct="0">
              <a:spcBef>
                <a:spcPct val="0"/>
              </a:spcBef>
              <a:spcAft>
                <a:spcPct val="0"/>
              </a:spcAft>
              <a:defRPr>
                <a:solidFill>
                  <a:schemeClr val="tx1"/>
                </a:solidFill>
                <a:latin typeface="Arial" panose="020B0604020202020204" pitchFamily="34" charset="0"/>
              </a:defRPr>
            </a:lvl6pPr>
            <a:lvl7pPr marL="2897505" indent="-222885" eaLnBrk="0" fontAlgn="base" hangingPunct="0">
              <a:spcBef>
                <a:spcPct val="0"/>
              </a:spcBef>
              <a:spcAft>
                <a:spcPct val="0"/>
              </a:spcAft>
              <a:defRPr>
                <a:solidFill>
                  <a:schemeClr val="tx1"/>
                </a:solidFill>
                <a:latin typeface="Arial" panose="020B0604020202020204" pitchFamily="34" charset="0"/>
              </a:defRPr>
            </a:lvl7pPr>
            <a:lvl8pPr marL="3343275" indent="-222885" eaLnBrk="0" fontAlgn="base" hangingPunct="0">
              <a:spcBef>
                <a:spcPct val="0"/>
              </a:spcBef>
              <a:spcAft>
                <a:spcPct val="0"/>
              </a:spcAft>
              <a:defRPr>
                <a:solidFill>
                  <a:schemeClr val="tx1"/>
                </a:solidFill>
                <a:latin typeface="Arial" panose="020B0604020202020204" pitchFamily="34" charset="0"/>
              </a:defRPr>
            </a:lvl8pPr>
            <a:lvl9pPr marL="3789045" indent="-222885" eaLnBrk="0" fontAlgn="base" hangingPunct="0">
              <a:spcBef>
                <a:spcPct val="0"/>
              </a:spcBef>
              <a:spcAft>
                <a:spcPct val="0"/>
              </a:spcAft>
              <a:defRPr>
                <a:solidFill>
                  <a:schemeClr val="tx1"/>
                </a:solidFill>
                <a:latin typeface="Arial" panose="020B0604020202020204" pitchFamily="34" charset="0"/>
              </a:defRPr>
            </a:lvl9pPr>
          </a:lstStyle>
          <a:p>
            <a:fld id="{8F86A34D-CC28-481F-B1B7-9F8C8A56EC35}" type="slidenum">
              <a:rPr lang="en-US" altLang="en-US">
                <a:solidFill>
                  <a:srgbClr val="898989"/>
                </a:solidFill>
              </a:rPr>
              <a:pPr/>
              <a:t>5</a:t>
            </a:fld>
            <a:endParaRPr lang="en-US" altLang="en-US">
              <a:solidFill>
                <a:srgbClr val="898989"/>
              </a:solidFill>
            </a:endParaRPr>
          </a:p>
        </p:txBody>
      </p:sp>
    </p:spTree>
    <p:extLst>
      <p:ext uri="{BB962C8B-B14F-4D97-AF65-F5344CB8AC3E}">
        <p14:creationId xmlns:p14="http://schemas.microsoft.com/office/powerpoint/2010/main" val="354086672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Contents</a:t>
            </a:r>
            <a:endParaRPr lang="en-IN" dirty="0"/>
          </a:p>
        </p:txBody>
      </p:sp>
      <p:sp>
        <p:nvSpPr>
          <p:cNvPr id="7" name="Content Placeholder 6"/>
          <p:cNvSpPr>
            <a:spLocks noGrp="1"/>
          </p:cNvSpPr>
          <p:nvPr>
            <p:ph idx="1"/>
          </p:nvPr>
        </p:nvSpPr>
        <p:spPr/>
        <p:txBody>
          <a:bodyPr>
            <a:normAutofit/>
          </a:bodyPr>
          <a:lstStyle/>
          <a:p>
            <a:pPr algn="l"/>
            <a:r>
              <a:rPr lang="en-GB" altLang="ar-JO" sz="2800" dirty="0"/>
              <a:t> </a:t>
            </a:r>
            <a:r>
              <a:rPr lang="en-US" altLang="ar-JO" b="1" dirty="0">
                <a:solidFill>
                  <a:srgbClr val="000000"/>
                </a:solidFill>
              </a:rPr>
              <a:t>Probability and Likelihood</a:t>
            </a:r>
            <a:endParaRPr lang="en-US" sz="2800" b="1" i="0" u="none" strike="noStrike" baseline="0" dirty="0">
              <a:solidFill>
                <a:srgbClr val="000000"/>
              </a:solidFill>
            </a:endParaRPr>
          </a:p>
          <a:p>
            <a:pPr lvl="1"/>
            <a:r>
              <a:rPr lang="en-US" b="1" dirty="0">
                <a:solidFill>
                  <a:srgbClr val="000000"/>
                </a:solidFill>
              </a:rPr>
              <a:t>Definitions</a:t>
            </a:r>
          </a:p>
          <a:p>
            <a:pPr lvl="1"/>
            <a:r>
              <a:rPr lang="en-US" b="1" dirty="0">
                <a:solidFill>
                  <a:srgbClr val="000000"/>
                </a:solidFill>
              </a:rPr>
              <a:t>Example of Probability</a:t>
            </a:r>
          </a:p>
          <a:p>
            <a:pPr lvl="1"/>
            <a:r>
              <a:rPr lang="en-US" b="1" baseline="0" dirty="0">
                <a:solidFill>
                  <a:srgbClr val="000000"/>
                </a:solidFill>
              </a:rPr>
              <a:t>Example of Likelihood</a:t>
            </a:r>
          </a:p>
          <a:p>
            <a:pPr lvl="1"/>
            <a:r>
              <a:rPr lang="en-US" b="1" dirty="0">
                <a:solidFill>
                  <a:srgbClr val="000000"/>
                </a:solidFill>
              </a:rPr>
              <a:t>Differences between likelihood and probability</a:t>
            </a:r>
          </a:p>
          <a:p>
            <a:pPr lvl="1"/>
            <a:r>
              <a:rPr lang="en-US" b="1" baseline="0">
                <a:solidFill>
                  <a:srgbClr val="000000"/>
                </a:solidFill>
              </a:rPr>
              <a:t>Exercise</a:t>
            </a:r>
            <a:endParaRPr lang="en-US" b="1" baseline="0" dirty="0">
              <a:solidFill>
                <a:srgbClr val="000000"/>
              </a:solidFill>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861060" y="437271"/>
            <a:ext cx="10698480" cy="1143000"/>
          </a:xfrm>
        </p:spPr>
        <p:txBody>
          <a:bodyPr>
            <a:normAutofit/>
          </a:bodyPr>
          <a:lstStyle/>
          <a:p>
            <a:r>
              <a:rPr lang="en-US" sz="3200" b="1" dirty="0">
                <a:latin typeface="Times New Roman" panose="02020603050405020304" charset="0"/>
                <a:cs typeface="Times New Roman" panose="02020603050405020304" charset="0"/>
              </a:rPr>
              <a:t>Probability and Likelihood</a:t>
            </a:r>
          </a:p>
        </p:txBody>
      </p:sp>
      <p:sp>
        <p:nvSpPr>
          <p:cNvPr id="56324" name="Rectangle 3"/>
          <p:cNvSpPr>
            <a:spLocks noGrp="1" noChangeArrowheads="1"/>
          </p:cNvSpPr>
          <p:nvPr>
            <p:ph idx="1"/>
          </p:nvPr>
        </p:nvSpPr>
        <p:spPr>
          <a:xfrm>
            <a:off x="861060" y="1528970"/>
            <a:ext cx="10139875" cy="4525962"/>
          </a:xfrm>
        </p:spPr>
        <p:txBody>
          <a:bodyPr>
            <a:normAutofit lnSpcReduction="10000"/>
          </a:bodyPr>
          <a:lstStyle/>
          <a:p>
            <a:pPr algn="just"/>
            <a:r>
              <a:rPr lang="en-US" dirty="0">
                <a:latin typeface="Times New Roman" panose="02020603050405020304" charset="0"/>
                <a:cs typeface="Times New Roman" panose="02020603050405020304" charset="0"/>
              </a:rPr>
              <a:t>Probability corresponds to finding the chance of something given a</a:t>
            </a:r>
          </a:p>
          <a:p>
            <a:pPr algn="just">
              <a:buNone/>
            </a:pPr>
            <a:r>
              <a:rPr lang="en-US" dirty="0">
                <a:latin typeface="Times New Roman" panose="02020603050405020304" charset="0"/>
                <a:cs typeface="Times New Roman" panose="02020603050405020304" charset="0"/>
              </a:rPr>
              <a:t> sample distribution of the data.</a:t>
            </a:r>
          </a:p>
          <a:p>
            <a:pPr algn="just"/>
            <a:r>
              <a:rPr lang="en-US" sz="2800" b="0" i="0" dirty="0">
                <a:solidFill>
                  <a:srgbClr val="292929"/>
                </a:solidFill>
                <a:effectLst/>
                <a:latin typeface="Times New Roman" panose="02020603050405020304" charset="0"/>
                <a:cs typeface="Times New Roman" panose="02020603050405020304" charset="0"/>
              </a:rPr>
              <a:t>When Probability has to be calculated of any situation using this dataset, then the dataset features will be constant i.e. mean &amp; standard deviation of the dataset will be constant, they will not be altered.</a:t>
            </a:r>
            <a:endParaRPr lang="en-US"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Likelihood refers to finding the best distribution of the data given a particular value of some feature or some situation in the data.</a:t>
            </a:r>
          </a:p>
          <a:p>
            <a:pPr algn="just"/>
            <a:r>
              <a:rPr lang="en-US" sz="2800" b="0" i="0" dirty="0">
                <a:solidFill>
                  <a:srgbClr val="292929"/>
                </a:solidFill>
                <a:effectLst/>
                <a:latin typeface="Times New Roman" panose="02020603050405020304" charset="0"/>
                <a:cs typeface="Times New Roman" panose="02020603050405020304" charset="0"/>
              </a:rPr>
              <a:t>The likelihood in very simple terms means to increase the chances of a particular situation to happen/occur by varying the characteristics of the dataset distribution.</a:t>
            </a:r>
            <a:endParaRPr lang="en-US" dirty="0">
              <a:latin typeface="Times New Roman" panose="02020603050405020304" charset="0"/>
              <a:cs typeface="Times New Roman" panose="02020603050405020304" charset="0"/>
            </a:endParaRPr>
          </a:p>
          <a:p>
            <a:pPr marL="0" indent="0" algn="just">
              <a:buNone/>
            </a:pPr>
            <a:endParaRPr lang="en-US" dirty="0">
              <a:latin typeface="Times New Roman" panose="02020603050405020304" charset="0"/>
              <a:cs typeface="Times New Roman" panose="02020603050405020304" charset="0"/>
            </a:endParaRPr>
          </a:p>
        </p:txBody>
      </p:sp>
      <p:sp>
        <p:nvSpPr>
          <p:cNvPr id="56322"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EB77A7FB-8C4A-4909-A782-5009DF744569}" type="slidenum">
              <a:rPr lang="en-US" sz="1400">
                <a:solidFill>
                  <a:schemeClr val="bg1"/>
                </a:solidFill>
                <a:latin typeface="Times New Roman" panose="02020603050405020304" charset="0"/>
                <a:cs typeface="Times New Roman" panose="02020603050405020304" charset="0"/>
              </a:rPr>
              <a:t>7</a:t>
            </a:fld>
            <a:endParaRPr lang="en-US" sz="1400">
              <a:solidFill>
                <a:schemeClr val="bg1"/>
              </a:solidFill>
              <a:latin typeface="Times New Roman" panose="02020603050405020304" charset="0"/>
              <a:cs typeface="Times New Roman" panose="02020603050405020304" charset="0"/>
            </a:endParaRPr>
          </a:p>
        </p:txBody>
      </p:sp>
      <p:sp>
        <p:nvSpPr>
          <p:cNvPr id="9" name="Content Placeholder 2"/>
          <p:cNvSpPr txBox="1"/>
          <p:nvPr/>
        </p:nvSpPr>
        <p:spPr>
          <a:xfrm>
            <a:off x="838200" y="1825625"/>
            <a:ext cx="10515600" cy="4351338"/>
          </a:xfrm>
          <a:prstGeom prst="rect">
            <a:avLst/>
          </a:prstGeom>
        </p:spPr>
        <p:txBody>
          <a:bodyPr vert="horz" lIns="91440" tIns="45720" rIns="91440" bIns="45720" rtlCol="0">
            <a:normAutofit/>
          </a:bodyPr>
          <a:lstStyle/>
          <a:p>
            <a:pPr marL="570230" marR="0" lvl="1" indent="-570230" algn="l" defTabSz="914400" rtl="0" eaLnBrk="1" fontAlgn="auto" latinLnBrk="0" hangingPunct="1">
              <a:lnSpc>
                <a:spcPct val="90000"/>
              </a:lnSpc>
              <a:spcBef>
                <a:spcPts val="1000"/>
              </a:spcBef>
              <a:spcAft>
                <a:spcPts val="0"/>
              </a:spcAft>
              <a:buClr>
                <a:schemeClr val="tx1"/>
              </a:buClr>
              <a:buSzTx/>
              <a:buFont typeface="Arial" panose="020B0604020202020204" pitchFamily="34" charset="0"/>
              <a:buChar char="•"/>
              <a:defRPr/>
            </a:pPr>
            <a:endParaRPr kumimoji="0" lang="en-US" sz="1600" b="0" i="0" u="none" strike="noStrike" kern="1200" cap="none" spc="0" normalizeH="0" baseline="0" noProof="0" dirty="0">
              <a:ln>
                <a:noFill/>
              </a:ln>
              <a:solidFill>
                <a:schemeClr val="tx1"/>
              </a:solidFill>
              <a:effectLst/>
              <a:uLnTx/>
              <a:uFillTx/>
              <a:latin typeface="Times New Roman" panose="02020603050405020304" charset="0"/>
              <a:cs typeface="Times New Roman" panose="02020603050405020304" charset="0"/>
            </a:endParaRPr>
          </a:p>
          <a:p>
            <a:pPr marL="228600" marR="0" lvl="0" indent="-228600" algn="l" defTabSz="914400" rtl="0" eaLnBrk="1" fontAlgn="auto" latinLnBrk="0" hangingPunct="1">
              <a:lnSpc>
                <a:spcPct val="80000"/>
              </a:lnSpc>
              <a:spcBef>
                <a:spcPts val="1000"/>
              </a:spcBef>
              <a:spcAft>
                <a:spcPts val="0"/>
              </a:spcAft>
              <a:buClr>
                <a:schemeClr val="tx1"/>
              </a:buClr>
              <a:buSzTx/>
              <a:defRPr/>
            </a:pPr>
            <a:r>
              <a:rPr kumimoji="0" lang="en-IN" sz="1600" b="0" i="0" u="none" strike="noStrike" kern="1200" cap="none" spc="0" normalizeH="0" baseline="0" noProof="0" dirty="0">
                <a:ln>
                  <a:noFill/>
                </a:ln>
                <a:solidFill>
                  <a:schemeClr val="tx1"/>
                </a:solidFill>
                <a:effectLst/>
                <a:uLnTx/>
                <a:uFillTx/>
                <a:latin typeface="Times New Roman" panose="02020603050405020304" charset="0"/>
                <a:cs typeface="Times New Roman" panose="02020603050405020304" charset="0"/>
              </a:rPr>
              <a:t>  </a:t>
            </a:r>
          </a:p>
        </p:txBody>
      </p:sp>
      <p:sp>
        <p:nvSpPr>
          <p:cNvPr id="10" name="Slide Number Placeholder 3"/>
          <p:cNvSpPr txBox="1"/>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DCDBBEF-AA6C-4BA6-85B2-A17D7F280E38}" type="slidenum">
              <a:rPr kumimoji="0" lang="en-US" sz="1200" b="0" i="0" u="none" strike="noStrike" kern="1200" cap="none" spc="0" normalizeH="0" baseline="0" noProof="0" smtClean="0">
                <a:ln>
                  <a:noFill/>
                </a:ln>
                <a:solidFill>
                  <a:schemeClr val="tx1">
                    <a:tint val="75000"/>
                  </a:schemeClr>
                </a:solidFill>
                <a:effectLst/>
                <a:uLnTx/>
                <a:uFillTx/>
                <a:latin typeface="Times New Roman" panose="02020603050405020304" charset="0"/>
                <a:cs typeface="Times New Roman" panose="02020603050405020304" charset="0"/>
              </a:rPr>
              <a:t>7</a:t>
            </a:fld>
            <a:endParaRPr kumimoji="0" lang="en-US" sz="1200" b="0" i="0" u="none" strike="noStrike" kern="1200" cap="none" spc="0" normalizeH="0" baseline="0" noProof="0">
              <a:ln>
                <a:noFill/>
              </a:ln>
              <a:solidFill>
                <a:schemeClr val="tx1">
                  <a:tint val="75000"/>
                </a:schemeClr>
              </a:solidFill>
              <a:effectLst/>
              <a:uLnTx/>
              <a:uFillTx/>
              <a:latin typeface="Times New Roman" panose="02020603050405020304" charset="0"/>
              <a:cs typeface="Times New Roman" panose="02020603050405020304" charset="0"/>
            </a:endParaRPr>
          </a:p>
        </p:txBody>
      </p:sp>
      <p:sp>
        <p:nvSpPr>
          <p:cNvPr id="13" name="Rectangle 12"/>
          <p:cNvSpPr/>
          <p:nvPr/>
        </p:nvSpPr>
        <p:spPr>
          <a:xfrm>
            <a:off x="838200" y="1803400"/>
            <a:ext cx="10515600" cy="1200329"/>
          </a:xfrm>
          <a:prstGeom prst="rect">
            <a:avLst/>
          </a:prstGeom>
        </p:spPr>
        <p:txBody>
          <a:bodyPr wrap="square">
            <a:spAutoFit/>
          </a:bodyPr>
          <a:lstStyle/>
          <a:p>
            <a:pPr marL="342900" indent="-342900" algn="just">
              <a:lnSpc>
                <a:spcPct val="100000"/>
              </a:lnSpc>
            </a:pPr>
            <a:endParaRPr lang="en-IN" dirty="0">
              <a:latin typeface="Times New Roman" panose="02020603050405020304" charset="0"/>
              <a:cs typeface="Times New Roman" panose="02020603050405020304" charset="0"/>
            </a:endParaRPr>
          </a:p>
          <a:p>
            <a:pPr marL="342900" indent="-342900" algn="just">
              <a:lnSpc>
                <a:spcPct val="100000"/>
              </a:lnSpc>
            </a:pPr>
            <a:endParaRPr lang="en-IN" dirty="0">
              <a:latin typeface="Times New Roman" panose="02020603050405020304" charset="0"/>
              <a:cs typeface="Times New Roman" panose="02020603050405020304" charset="0"/>
            </a:endParaRPr>
          </a:p>
          <a:p>
            <a:pPr marL="342900" indent="-342900" algn="just">
              <a:lnSpc>
                <a:spcPct val="100000"/>
              </a:lnSpc>
            </a:pPr>
            <a:endParaRPr lang="en-IN" dirty="0">
              <a:latin typeface="Times New Roman" panose="02020603050405020304" charset="0"/>
              <a:cs typeface="Times New Roman" panose="02020603050405020304" charset="0"/>
            </a:endParaRPr>
          </a:p>
          <a:p>
            <a:pPr marL="342900" indent="-342900" algn="just">
              <a:lnSpc>
                <a:spcPct val="100000"/>
              </a:lnSpc>
            </a:pPr>
            <a:endParaRPr lang="en-IN"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868" y="259249"/>
            <a:ext cx="10252710" cy="1076523"/>
          </a:xfrm>
        </p:spPr>
        <p:txBody>
          <a:bodyPr>
            <a:normAutofit/>
          </a:bodyPr>
          <a:lstStyle/>
          <a:p>
            <a:r>
              <a:rPr lang="en-IN" sz="3200" b="1" dirty="0">
                <a:latin typeface="Times New Roman" panose="02020603050405020304" charset="0"/>
                <a:cs typeface="Times New Roman" panose="02020603050405020304" charset="0"/>
              </a:rPr>
              <a:t>Distinguishing Likelihood From Probability</a:t>
            </a:r>
          </a:p>
        </p:txBody>
      </p:sp>
      <p:sp>
        <p:nvSpPr>
          <p:cNvPr id="4" name="TextBox 3"/>
          <p:cNvSpPr txBox="1"/>
          <p:nvPr/>
        </p:nvSpPr>
        <p:spPr>
          <a:xfrm>
            <a:off x="760396" y="1335772"/>
            <a:ext cx="10376936" cy="3970318"/>
          </a:xfrm>
          <a:prstGeom prst="rect">
            <a:avLst/>
          </a:prstGeom>
          <a:noFill/>
        </p:spPr>
        <p:txBody>
          <a:bodyPr wrap="square">
            <a:spAutoFit/>
          </a:bodyPr>
          <a:lstStyle/>
          <a:p>
            <a:r>
              <a:rPr lang="en-US" sz="2800" dirty="0">
                <a:latin typeface="Times New Roman" panose="02020603050405020304" charset="0"/>
                <a:cs typeface="Times New Roman" panose="02020603050405020304" charset="0"/>
              </a:rPr>
              <a:t>The distinction between probability and likelihood is fundamentally important: Probability attaches to possible results; likelihood attaches to hypotheses.</a:t>
            </a:r>
          </a:p>
          <a:p>
            <a:endParaRPr lang="en-US" sz="2800" dirty="0">
              <a:latin typeface="Times New Roman" panose="02020603050405020304" charset="0"/>
              <a:cs typeface="Times New Roman" panose="02020603050405020304" charset="0"/>
            </a:endParaRPr>
          </a:p>
          <a:p>
            <a:r>
              <a:rPr lang="en-US" sz="2800" b="1" dirty="0">
                <a:latin typeface="Times New Roman" panose="02020603050405020304" charset="0"/>
                <a:cs typeface="Times New Roman" panose="02020603050405020304" charset="0"/>
              </a:rPr>
              <a:t>Example: </a:t>
            </a:r>
            <a:r>
              <a:rPr lang="en-US" sz="2800" dirty="0">
                <a:latin typeface="Times New Roman" panose="02020603050405020304" charset="0"/>
                <a:cs typeface="Times New Roman" panose="02020603050405020304" charset="0"/>
              </a:rPr>
              <a:t>Suppose we ask a subject to predict the outcome of each of 10 tosses of a coin. There are 0 to 10 (11) correct predictions. The actual result will always be one and only one of the possible results. Thus, the probabilities that attach to the possible results must sum to 1.</a:t>
            </a:r>
          </a:p>
          <a:p>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005" y="124496"/>
            <a:ext cx="10252710" cy="1325563"/>
          </a:xfrm>
        </p:spPr>
        <p:txBody>
          <a:bodyPr>
            <a:normAutofit/>
          </a:bodyPr>
          <a:lstStyle/>
          <a:p>
            <a:r>
              <a:rPr lang="en-IN" sz="3200" b="1" dirty="0">
                <a:latin typeface="Times New Roman" panose="02020603050405020304" charset="0"/>
                <a:cs typeface="Times New Roman" panose="02020603050405020304" charset="0"/>
              </a:rPr>
              <a:t>Likelihood</a:t>
            </a:r>
          </a:p>
        </p:txBody>
      </p:sp>
      <p:sp>
        <p:nvSpPr>
          <p:cNvPr id="4" name="TextBox 3"/>
          <p:cNvSpPr txBox="1"/>
          <p:nvPr/>
        </p:nvSpPr>
        <p:spPr>
          <a:xfrm>
            <a:off x="642485" y="1243072"/>
            <a:ext cx="10686450" cy="5262979"/>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charset="0"/>
                <a:cs typeface="Times New Roman" panose="02020603050405020304" charset="0"/>
              </a:rPr>
              <a:t>Hypotheses, unlike results, are neither mutually exclusive nor exhaustive. Suppose that the first subject we test predicts 7 of the 10 outcomes correctly.</a:t>
            </a:r>
          </a:p>
          <a:p>
            <a:pPr marL="457200" indent="-457200">
              <a:buFont typeface="Arial" panose="020B0604020202020204" pitchFamily="34" charset="0"/>
              <a:buChar char="•"/>
            </a:pPr>
            <a:r>
              <a:rPr lang="en-US" sz="2800" dirty="0">
                <a:latin typeface="Times New Roman" panose="02020603050405020304" charset="0"/>
                <a:cs typeface="Times New Roman" panose="02020603050405020304" charset="0"/>
              </a:rPr>
              <a:t>It might be hypothesized that the subject just guessed, and you might hypothesize that the subject may be somewhat clairvoyant, by which you mean that the subject may be expected to correctly predict the results at slightly greater than chance rates over the long run. These are different hypotheses, but they are not mutually exclusive, because you hedged when you said “may be.”</a:t>
            </a:r>
          </a:p>
          <a:p>
            <a:pPr marL="457200" indent="-457200">
              <a:buFont typeface="Arial" panose="020B0604020202020204" pitchFamily="34" charset="0"/>
              <a:buChar char="•"/>
            </a:pPr>
            <a:r>
              <a:rPr lang="en-US" sz="2800" dirty="0">
                <a:latin typeface="Times New Roman" panose="02020603050405020304" charset="0"/>
                <a:cs typeface="Times New Roman" panose="02020603050405020304" charset="0"/>
              </a:rPr>
              <a:t>The set of hypotheses to which we attach likelihoods is limited by our capacity to dream them up. In practice, we can rarely be confident that we have imagined all the possible hypotheses.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B8F6099-1936-4C46-8F6C-9A090D50A712"/>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u0013.\uFFFD{CA33E6E3-3D8F-49FE-8548-160EEC0F6417}&quot;,&quot;F:\\MUK\\PAVEMENT MATERIAL\\BB Pavement material 20CEB-615\\UNIT 1\\Chapter 1 of unit 1\\PPTs of Chapter 1&quot;]]"/>
  <p:tag name="ISPRING_SCORM_RATE_SLIDES" val="0"/>
  <p:tag name="ISPRING_SCORM_PASSING_SCORE" val="0.000000"/>
  <p:tag name="ISPRING_CURRENT_PLAYER_ID" val="universal"/>
  <p:tag name="ISPRING_PRESENTATION_TITLE" val="Topic 1 of chapter 1 of unit 1"/>
  <p:tag name="ISPRING_FIRST_PUBLISH" val="1"/>
  <p:tag name="ISPRING_LMS_API_VERSION" val="SCORM 1.2"/>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QUIZZES" val="0"/>
</p:tagLst>
</file>

<file path=ppt/theme/theme1.xml><?xml version="1.0" encoding="utf-8"?>
<a:theme xmlns:a="http://schemas.openxmlformats.org/drawingml/2006/main" name="Theme1 C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 CU</Template>
  <TotalTime>2</TotalTime>
  <Words>1100</Words>
  <Application>Microsoft Office PowerPoint</Application>
  <PresentationFormat>Custom</PresentationFormat>
  <Paragraphs>134</Paragraphs>
  <Slides>16</Slides>
  <Notes>2</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16</vt:i4>
      </vt:variant>
    </vt:vector>
  </HeadingPairs>
  <TitlesOfParts>
    <vt:vector size="30" baseType="lpstr">
      <vt:lpstr>Arial Unicode MS</vt:lpstr>
      <vt:lpstr>Arial</vt:lpstr>
      <vt:lpstr>Calibri</vt:lpstr>
      <vt:lpstr>Calibri Light</vt:lpstr>
      <vt:lpstr>Cambria</vt:lpstr>
      <vt:lpstr>Casper</vt:lpstr>
      <vt:lpstr>Karla</vt:lpstr>
      <vt:lpstr>Segoe UI</vt:lpstr>
      <vt:lpstr>sohne</vt:lpstr>
      <vt:lpstr>Times New Roman</vt:lpstr>
      <vt:lpstr>Theme1 CU</vt:lpstr>
      <vt:lpstr>Contents Slide Master</vt:lpstr>
      <vt:lpstr>Equation</vt:lpstr>
      <vt:lpstr>CorelDRAW</vt:lpstr>
      <vt:lpstr>PowerPoint Presentation</vt:lpstr>
      <vt:lpstr>Statistics for Data Science : Course Objectives</vt:lpstr>
      <vt:lpstr>COURSE OUTCOMES</vt:lpstr>
      <vt:lpstr>Unit-2 Syllabus</vt:lpstr>
      <vt:lpstr>SUGGESTIVE READINGS</vt:lpstr>
      <vt:lpstr>Contents</vt:lpstr>
      <vt:lpstr>Probability and Likelihood</vt:lpstr>
      <vt:lpstr>Distinguishing Likelihood From Probability</vt:lpstr>
      <vt:lpstr>Likelihood</vt:lpstr>
      <vt:lpstr>Example of Probability! </vt:lpstr>
      <vt:lpstr>Examples of Likelihood</vt:lpstr>
      <vt:lpstr>Probability VS Likelihood</vt:lpstr>
      <vt:lpstr>Exercise</vt:lpstr>
      <vt:lpstr>References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of chapter 1 of unit 1</dc:title>
  <dc:creator>ANIL SHARMA</dc:creator>
  <cp:lastModifiedBy>Microsoft account</cp:lastModifiedBy>
  <cp:revision>141</cp:revision>
  <dcterms:created xsi:type="dcterms:W3CDTF">2015-07-21T19:26:00Z</dcterms:created>
  <dcterms:modified xsi:type="dcterms:W3CDTF">2024-06-07T10:11:13Z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ADBE7761D17A4FEAA75C7A39C64AA569_12</vt:lpwstr>
  </property>
  <property fmtid="{D5CDD505-2E9C-101B-9397-08002B2CF9AE}" pid="3" name="KSOProductBuildVer">
    <vt:lpwstr>1033-12.2.0.13359</vt:lpwstr>
  </property>
</Properties>
</file>