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8" r:id="rId2"/>
  </p:sldMasterIdLst>
  <p:notesMasterIdLst>
    <p:notesMasterId r:id="rId23"/>
  </p:notesMasterIdLst>
  <p:sldIdLst>
    <p:sldId id="435" r:id="rId3"/>
    <p:sldId id="436" r:id="rId4"/>
    <p:sldId id="437" r:id="rId5"/>
    <p:sldId id="438" r:id="rId6"/>
    <p:sldId id="439" r:id="rId7"/>
    <p:sldId id="422" r:id="rId8"/>
    <p:sldId id="372" r:id="rId9"/>
    <p:sldId id="419" r:id="rId10"/>
    <p:sldId id="373" r:id="rId11"/>
    <p:sldId id="418" r:id="rId12"/>
    <p:sldId id="429" r:id="rId13"/>
    <p:sldId id="430" r:id="rId14"/>
    <p:sldId id="374" r:id="rId15"/>
    <p:sldId id="428" r:id="rId16"/>
    <p:sldId id="431" r:id="rId17"/>
    <p:sldId id="432" r:id="rId18"/>
    <p:sldId id="433" r:id="rId19"/>
    <p:sldId id="423" r:id="rId20"/>
    <p:sldId id="440" r:id="rId21"/>
    <p:sldId id="441" r:id="rId22"/>
  </p:sldIdLst>
  <p:sldSz cx="11887200" cy="6858000"/>
  <p:notesSz cx="6954838" cy="93091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1" d="100"/>
          <a:sy n="71" d="100"/>
        </p:scale>
        <p:origin x="660" y="60"/>
      </p:cViewPr>
      <p:guideLst>
        <p:guide orient="horz" pos="2160"/>
        <p:guide pos="2880"/>
        <p:guide pos="3744"/>
      </p:guideLst>
    </p:cSldViewPr>
  </p:slideViewPr>
  <p:notesTextViewPr>
    <p:cViewPr>
      <p:scale>
        <a:sx n="1" d="1"/>
        <a:sy n="1" d="1"/>
      </p:scale>
      <p:origin x="0" y="0"/>
    </p:cViewPr>
  </p:notesTextViewPr>
  <p:sorterViewPr>
    <p:cViewPr>
      <p:scale>
        <a:sx n="30" d="100"/>
        <a:sy n="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emf"/><Relationship Id="rId1" Type="http://schemas.openxmlformats.org/officeDocument/2006/relationships/image" Target="../media/image23.emf"/><Relationship Id="rId4"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5138"/>
          </a:xfrm>
          <a:prstGeom prst="rect">
            <a:avLst/>
          </a:prstGeom>
        </p:spPr>
        <p:txBody>
          <a:bodyPr vert="horz" lIns="91440" tIns="45720" rIns="91440" bIns="45720" rtlCol="0"/>
          <a:lstStyle>
            <a:lvl1pPr algn="r">
              <a:defRPr sz="1200"/>
            </a:lvl1pPr>
          </a:lstStyle>
          <a:p>
            <a:fld id="{EAC590AB-9FD6-4AE9-A62A-2A37052C1CCC}" type="datetimeFigureOut">
              <a:rPr lang="en-US" smtClean="0"/>
              <a:pPr/>
              <a:t>6/7/2024</a:t>
            </a:fld>
            <a:endParaRPr lang="en-US"/>
          </a:p>
        </p:txBody>
      </p:sp>
      <p:sp>
        <p:nvSpPr>
          <p:cNvPr id="4" name="Slide Image Placeholder 3"/>
          <p:cNvSpPr>
            <a:spLocks noGrp="1" noRot="1" noChangeAspect="1"/>
          </p:cNvSpPr>
          <p:nvPr>
            <p:ph type="sldImg" idx="2"/>
          </p:nvPr>
        </p:nvSpPr>
        <p:spPr>
          <a:xfrm>
            <a:off x="452438" y="698500"/>
            <a:ext cx="6049962" cy="34909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21188"/>
            <a:ext cx="5564188" cy="41894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5138"/>
          </a:xfrm>
          <a:prstGeom prst="rect">
            <a:avLst/>
          </a:prstGeom>
        </p:spPr>
        <p:txBody>
          <a:bodyPr vert="horz" lIns="91440" tIns="45720" rIns="91440" bIns="45720" rtlCol="0" anchor="b"/>
          <a:lstStyle>
            <a:lvl1pPr algn="r">
              <a:defRPr sz="1200"/>
            </a:lvl1pPr>
          </a:lstStyle>
          <a:p>
            <a:fld id="{CA3C4807-AEE9-4FE7-97C7-CF67CEDFE21C}" type="slidenum">
              <a:rPr lang="en-US" smtClean="0"/>
              <a:pPr/>
              <a:t>‹#›</a:t>
            </a:fld>
            <a:endParaRPr lang="en-US"/>
          </a:p>
        </p:txBody>
      </p:sp>
    </p:spTree>
    <p:extLst>
      <p:ext uri="{BB962C8B-B14F-4D97-AF65-F5344CB8AC3E}">
        <p14:creationId xmlns:p14="http://schemas.microsoft.com/office/powerpoint/2010/main" val="1394988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2438" y="698500"/>
            <a:ext cx="6049962" cy="349091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A503EA0-C788-D447-B8B6-EF9D00D7B489}" type="slidenum">
              <a:rPr lang="he-IL" altLang="en-US" smtClean="0"/>
              <a:pPr/>
              <a:t>6</a:t>
            </a:fld>
            <a:endParaRPr lang="en-US" altLang="en-US"/>
          </a:p>
        </p:txBody>
      </p:sp>
    </p:spTree>
    <p:extLst>
      <p:ext uri="{BB962C8B-B14F-4D97-AF65-F5344CB8AC3E}">
        <p14:creationId xmlns:p14="http://schemas.microsoft.com/office/powerpoint/2010/main" val="4116750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29187C-6286-4A77-A777-243F60DE312C}" type="slidenum">
              <a:rPr lang="en-US"/>
              <a:pPr/>
              <a:t>7</a:t>
            </a:fld>
            <a:endParaRPr lang="en-US"/>
          </a:p>
        </p:txBody>
      </p:sp>
      <p:sp>
        <p:nvSpPr>
          <p:cNvPr id="57347" name="Rectangle 2"/>
          <p:cNvSpPr>
            <a:spLocks noGrp="1" noRot="1" noChangeAspect="1" noChangeArrowheads="1" noTextEdit="1"/>
          </p:cNvSpPr>
          <p:nvPr>
            <p:ph type="sldImg"/>
          </p:nvPr>
        </p:nvSpPr>
        <p:spPr>
          <a:xfrm>
            <a:off x="452438" y="698500"/>
            <a:ext cx="6049962" cy="3490913"/>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716426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BC19A3-050A-459F-8D79-FF245B4A601D}" type="slidenum">
              <a:rPr lang="en-US"/>
              <a:pPr/>
              <a:t>9</a:t>
            </a:fld>
            <a:endParaRPr lang="en-US"/>
          </a:p>
        </p:txBody>
      </p:sp>
      <p:sp>
        <p:nvSpPr>
          <p:cNvPr id="59395" name="Rectangle 2"/>
          <p:cNvSpPr>
            <a:spLocks noGrp="1" noRot="1" noChangeAspect="1" noChangeArrowheads="1" noTextEdit="1"/>
          </p:cNvSpPr>
          <p:nvPr>
            <p:ph type="sldImg"/>
          </p:nvPr>
        </p:nvSpPr>
        <p:spPr>
          <a:xfrm>
            <a:off x="452438" y="698500"/>
            <a:ext cx="6049962" cy="3490913"/>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Background source: PCA (1992).</a:t>
            </a:r>
          </a:p>
        </p:txBody>
      </p:sp>
    </p:spTree>
    <p:extLst>
      <p:ext uri="{BB962C8B-B14F-4D97-AF65-F5344CB8AC3E}">
        <p14:creationId xmlns:p14="http://schemas.microsoft.com/office/powerpoint/2010/main" val="406677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7C29D43-6687-4C95-91C4-52AA19A8D2F9}" type="slidenum">
              <a:rPr lang="en-US"/>
              <a:pPr/>
              <a:t>13</a:t>
            </a:fld>
            <a:endParaRPr lang="en-US"/>
          </a:p>
        </p:txBody>
      </p:sp>
      <p:sp>
        <p:nvSpPr>
          <p:cNvPr id="61443" name="Rectangle 2"/>
          <p:cNvSpPr>
            <a:spLocks noGrp="1" noRot="1" noChangeAspect="1" noChangeArrowheads="1" noTextEdit="1"/>
          </p:cNvSpPr>
          <p:nvPr>
            <p:ph type="sldImg"/>
          </p:nvPr>
        </p:nvSpPr>
        <p:spPr>
          <a:xfrm>
            <a:off x="452438" y="698500"/>
            <a:ext cx="6049962" cy="3490913"/>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Background source: PCA (1992).</a:t>
            </a:r>
          </a:p>
        </p:txBody>
      </p:sp>
    </p:spTree>
    <p:extLst>
      <p:ext uri="{BB962C8B-B14F-4D97-AF65-F5344CB8AC3E}">
        <p14:creationId xmlns:p14="http://schemas.microsoft.com/office/powerpoint/2010/main" val="1990898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1122363"/>
            <a:ext cx="8915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485900" y="3602038"/>
            <a:ext cx="89154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5EE81D-909D-4FAE-8600-C45BE91A7671}"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18B4-EC45-4806-BAF9-0B6705CC587B}"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5EE81D-909D-4FAE-8600-C45BE91A7671}"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18B4-EC45-4806-BAF9-0B6705CC587B}"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6778" y="365125"/>
            <a:ext cx="2563178"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245" y="365125"/>
            <a:ext cx="754094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5EE81D-909D-4FAE-8600-C45BE91A7671}"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18B4-EC45-4806-BAF9-0B6705CC587B}"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8574" y="1905000"/>
            <a:ext cx="11905774"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8574" y="0"/>
            <a:ext cx="11905774"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1058705" y="1009650"/>
            <a:ext cx="9769793"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01655" y="2819400"/>
            <a:ext cx="8283893"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fontAlgn="base">
              <a:spcBef>
                <a:spcPct val="0"/>
              </a:spcBef>
              <a:spcAft>
                <a:spcPct val="0"/>
              </a:spcAft>
              <a:defRPr smtClean="0">
                <a:latin typeface="Arial" panose="020B0604020202020204" pitchFamily="34" charset="0"/>
              </a:defRPr>
            </a:lvl1pPr>
          </a:lstStyle>
          <a:p>
            <a:pPr>
              <a:defRPr/>
            </a:pPr>
            <a:fld id="{86D0467C-1281-4CEF-BBEF-B41959660B8E}" type="datetimeFigureOut">
              <a:rPr lang="en-US"/>
              <a:pPr>
                <a:defRPr/>
              </a:pPr>
              <a:t>6/7/2024</a:t>
            </a:fld>
            <a:endParaRPr lang="en-US"/>
          </a:p>
        </p:txBody>
      </p:sp>
      <p:sp>
        <p:nvSpPr>
          <p:cNvPr id="3"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733D820E-3AF4-4C49-A209-EBD14F438091}" type="slidenum">
              <a:rPr lang="en-US"/>
              <a:pPr>
                <a:defRPr/>
              </a:pPr>
              <a:t>‹#›</a:t>
            </a:fld>
            <a:endParaRPr lang="en-US"/>
          </a:p>
        </p:txBody>
      </p:sp>
    </p:spTree>
    <p:extLst>
      <p:ext uri="{BB962C8B-B14F-4D97-AF65-F5344CB8AC3E}">
        <p14:creationId xmlns:p14="http://schemas.microsoft.com/office/powerpoint/2010/main" val="3603904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4"/>
            <a:ext cx="118872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9"/>
            <a:ext cx="118872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936439" y="7"/>
            <a:ext cx="4025247"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4"/>
            <a:ext cx="118872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4"/>
            <a:ext cx="118872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9"/>
            <a:ext cx="118872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3936439" y="7"/>
            <a:ext cx="4025247"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14"/>
            <a:ext cx="118872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67237" y="164644"/>
            <a:ext cx="9219964"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667237" y="932729"/>
            <a:ext cx="9219964"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48001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2"/>
            <a:ext cx="118872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7"/>
            <a:ext cx="118872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6"/>
            <a:ext cx="118872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43808" y="4677515"/>
            <a:ext cx="37444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352120" y="4677515"/>
            <a:ext cx="37444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160432" y="4677515"/>
            <a:ext cx="37444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9968740" y="4677515"/>
            <a:ext cx="374442"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3936439" y="7"/>
            <a:ext cx="4025247"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14"/>
            <a:ext cx="118872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795028" y="2517005"/>
            <a:ext cx="1872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03339" y="2517005"/>
            <a:ext cx="1872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411649" y="2517005"/>
            <a:ext cx="1872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219960" y="2517005"/>
            <a:ext cx="1872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101107" y="2276878"/>
            <a:ext cx="5569158"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075859" y="1412776"/>
            <a:ext cx="4446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5EE81D-909D-4FAE-8600-C45BE91A7671}"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18B4-EC45-4806-BAF9-0B6705CC587B}"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1" y="990600"/>
            <a:ext cx="3790561"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3977782" y="4"/>
            <a:ext cx="7909418"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1" y="1013496"/>
            <a:ext cx="3790561"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096639" y="0"/>
            <a:ext cx="3790561"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55"/>
            <a:ext cx="59436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2"/>
            <a:ext cx="118872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7"/>
            <a:ext cx="118872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80151" y="4101331"/>
            <a:ext cx="234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8967049" y="1700808"/>
            <a:ext cx="234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80151" y="1700808"/>
            <a:ext cx="234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8967049" y="4101331"/>
            <a:ext cx="234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041681" y="4101331"/>
            <a:ext cx="5803846"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041681" y="1700808"/>
            <a:ext cx="5803846"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691911" y="480061"/>
            <a:ext cx="4118858"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4997987" y="480062"/>
            <a:ext cx="6178286"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4997987" y="2948948"/>
            <a:ext cx="19188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127730" y="2948948"/>
            <a:ext cx="19188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257473" y="2948948"/>
            <a:ext cx="19188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2"/>
            <a:ext cx="118872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7"/>
            <a:ext cx="118872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33098" y="2276879"/>
            <a:ext cx="7057171" cy="3966041"/>
          </a:xfrm>
          <a:prstGeom prst="rect">
            <a:avLst/>
          </a:prstGeom>
        </p:spPr>
      </p:pic>
      <p:sp>
        <p:nvSpPr>
          <p:cNvPr id="7" name="Picture Placeholder 2"/>
          <p:cNvSpPr>
            <a:spLocks noGrp="1"/>
          </p:cNvSpPr>
          <p:nvPr>
            <p:ph type="pic" idx="1" hasCustomPrompt="1"/>
          </p:nvPr>
        </p:nvSpPr>
        <p:spPr>
          <a:xfrm>
            <a:off x="5563229" y="2485912"/>
            <a:ext cx="4712068"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3936439" y="7"/>
            <a:ext cx="4025247"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14"/>
            <a:ext cx="118872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82"/>
            <a:ext cx="118872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7"/>
            <a:ext cx="118872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6990" y="1815750"/>
            <a:ext cx="3276364"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96657" y="1815750"/>
            <a:ext cx="3276364"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36321" y="1815750"/>
            <a:ext cx="3276364"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887154" y="1957962"/>
            <a:ext cx="2997017"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426073" y="1957962"/>
            <a:ext cx="2997017"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7964991" y="1957962"/>
            <a:ext cx="2997017"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3936439" y="7"/>
            <a:ext cx="4025247"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14"/>
            <a:ext cx="118872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18872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44"/>
            <a:ext cx="118872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2" name="Group 4"/>
          <p:cNvGrpSpPr/>
          <p:nvPr userDrawn="1"/>
        </p:nvGrpSpPr>
        <p:grpSpPr>
          <a:xfrm>
            <a:off x="460213" y="1508788"/>
            <a:ext cx="3704792"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1054" y="1709740"/>
            <a:ext cx="1025271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11054" y="4589465"/>
            <a:ext cx="1025271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5EE81D-909D-4FAE-8600-C45BE91A7671}"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C18B4-EC45-4806-BAF9-0B6705CC587B}"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7245" y="1825625"/>
            <a:ext cx="50520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7895" y="1825625"/>
            <a:ext cx="50520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5EE81D-909D-4FAE-8600-C45BE91A7671}" type="datetimeFigureOut">
              <a:rPr lang="en-US" smtClean="0"/>
              <a:pPr/>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18B4-EC45-4806-BAF9-0B6705CC587B}"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8793" y="365127"/>
            <a:ext cx="10252710" cy="1325563"/>
          </a:xfrm>
        </p:spPr>
        <p:txBody>
          <a:bodyPr/>
          <a:lstStyle/>
          <a:p>
            <a:r>
              <a:rPr lang="en-US"/>
              <a:t>Click to edit Master title style</a:t>
            </a:r>
          </a:p>
        </p:txBody>
      </p:sp>
      <p:sp>
        <p:nvSpPr>
          <p:cNvPr id="3" name="Text Placeholder 2"/>
          <p:cNvSpPr>
            <a:spLocks noGrp="1"/>
          </p:cNvSpPr>
          <p:nvPr>
            <p:ph type="body" idx="1"/>
          </p:nvPr>
        </p:nvSpPr>
        <p:spPr>
          <a:xfrm>
            <a:off x="818795" y="1681163"/>
            <a:ext cx="502884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8795" y="2505075"/>
            <a:ext cx="502884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17896" y="1681163"/>
            <a:ext cx="505360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17896" y="2505075"/>
            <a:ext cx="50536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5EE81D-909D-4FAE-8600-C45BE91A7671}" type="datetimeFigureOut">
              <a:rPr lang="en-US" smtClean="0"/>
              <a:pPr/>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6C18B4-EC45-4806-BAF9-0B6705CC587B}"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5EE81D-909D-4FAE-8600-C45BE91A7671}" type="datetimeFigureOut">
              <a:rPr lang="en-US" smtClean="0"/>
              <a:pPr/>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C18B4-EC45-4806-BAF9-0B6705CC587B}"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E81D-909D-4FAE-8600-C45BE91A7671}" type="datetimeFigureOut">
              <a:rPr lang="en-US" smtClean="0"/>
              <a:pPr/>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C18B4-EC45-4806-BAF9-0B6705CC587B}"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794" y="457200"/>
            <a:ext cx="3833931"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053608" y="987427"/>
            <a:ext cx="601789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8794" y="2057400"/>
            <a:ext cx="383393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5EE81D-909D-4FAE-8600-C45BE91A7671}" type="datetimeFigureOut">
              <a:rPr lang="en-US" smtClean="0"/>
              <a:pPr/>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18B4-EC45-4806-BAF9-0B6705CC587B}"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794" y="457200"/>
            <a:ext cx="3833931"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053608" y="987427"/>
            <a:ext cx="601789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18794" y="2057400"/>
            <a:ext cx="383393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5EE81D-909D-4FAE-8600-C45BE91A7671}" type="datetimeFigureOut">
              <a:rPr lang="en-US" smtClean="0"/>
              <a:pPr/>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C18B4-EC45-4806-BAF9-0B6705CC587B}"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7245" y="365127"/>
            <a:ext cx="102527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17245" y="1825625"/>
            <a:ext cx="102527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17245" y="6356352"/>
            <a:ext cx="267462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EE81D-909D-4FAE-8600-C45BE91A7671}" type="datetimeFigureOut">
              <a:rPr lang="en-US" smtClean="0"/>
              <a:pPr/>
              <a:t>6/7/2024</a:t>
            </a:fld>
            <a:endParaRPr lang="en-US"/>
          </a:p>
        </p:txBody>
      </p:sp>
      <p:sp>
        <p:nvSpPr>
          <p:cNvPr id="5" name="Footer Placeholder 4"/>
          <p:cNvSpPr>
            <a:spLocks noGrp="1"/>
          </p:cNvSpPr>
          <p:nvPr>
            <p:ph type="ftr" sz="quarter" idx="3"/>
          </p:nvPr>
        </p:nvSpPr>
        <p:spPr>
          <a:xfrm>
            <a:off x="3937635" y="6356352"/>
            <a:ext cx="401193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95335" y="6356352"/>
            <a:ext cx="267462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C18B4-EC45-4806-BAF9-0B6705CC587B}"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9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e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6.emf"/><Relationship Id="rId4" Type="http://schemas.openxmlformats.org/officeDocument/2006/relationships/image" Target="../media/image13.emf"/><Relationship Id="rId9" Type="http://schemas.openxmlformats.org/officeDocument/2006/relationships/oleObject" Target="../embeddings/oleObject8.bin"/><Relationship Id="rId14" Type="http://schemas.openxmlformats.org/officeDocument/2006/relationships/image" Target="../media/image18.emf"/></Relationships>
</file>

<file path=ppt/slides/_rels/slide1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1.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emf"/><Relationship Id="rId5" Type="http://schemas.openxmlformats.org/officeDocument/2006/relationships/oleObject" Target="../embeddings/oleObject14.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4.xml"/><Relationship Id="rId7"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image" Target="../media/image27.emf"/><Relationship Id="rId4" Type="http://schemas.openxmlformats.org/officeDocument/2006/relationships/oleObject" Target="../embeddings/oleObject17.bin"/><Relationship Id="rId9" Type="http://schemas.openxmlformats.org/officeDocument/2006/relationships/image" Target="../media/image2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image" Target="../media/image34.e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1.emf"/><Relationship Id="rId11" Type="http://schemas.openxmlformats.org/officeDocument/2006/relationships/image" Target="../media/image36.png"/><Relationship Id="rId5" Type="http://schemas.openxmlformats.org/officeDocument/2006/relationships/oleObject" Target="../embeddings/oleObject21.bin"/><Relationship Id="rId15" Type="http://schemas.openxmlformats.org/officeDocument/2006/relationships/image" Target="../media/image35.emf"/><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23.bin"/><Relationship Id="rId14"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het9HFqo1TQ" TargetMode="External"/><Relationship Id="rId2" Type="http://schemas.openxmlformats.org/officeDocument/2006/relationships/hyperlink" Target="https://nptel.ac.in/courses/106/105/10610519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7-basic-statistics-concepts-for-data-science/" TargetMode="External"/><Relationship Id="rId2" Type="http://schemas.openxmlformats.org/officeDocument/2006/relationships/hyperlink" Target="https://365datascience.com/resources-center/course-notes/statistic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emf"/><Relationship Id="rId10" Type="http://schemas.openxmlformats.org/officeDocument/2006/relationships/image" Target="../media/image12.png"/><Relationship Id="rId4" Type="http://schemas.openxmlformats.org/officeDocument/2006/relationships/oleObject" Target="../embeddings/oleObject2.bin"/><Relationship Id="rId9"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484353" y="4890135"/>
            <a:ext cx="8915401" cy="1109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15">
              <a:solidFill>
                <a:prstClr val="white"/>
              </a:solidFill>
            </a:endParaRPr>
          </a:p>
        </p:txBody>
      </p:sp>
      <p:sp>
        <p:nvSpPr>
          <p:cNvPr id="32" name="Rectangle 31"/>
          <p:cNvSpPr/>
          <p:nvPr/>
        </p:nvSpPr>
        <p:spPr>
          <a:xfrm>
            <a:off x="1708785" y="5236846"/>
            <a:ext cx="32505" cy="4488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15">
              <a:solidFill>
                <a:prstClr val="white"/>
              </a:solidFill>
            </a:endParaRPr>
          </a:p>
        </p:txBody>
      </p:sp>
      <p:sp>
        <p:nvSpPr>
          <p:cNvPr id="44" name="Slide Number Placeholder 2"/>
          <p:cNvSpPr txBox="1">
            <a:spLocks/>
          </p:cNvSpPr>
          <p:nvPr/>
        </p:nvSpPr>
        <p:spPr>
          <a:xfrm>
            <a:off x="7893845" y="5679519"/>
            <a:ext cx="2004418" cy="267772"/>
          </a:xfrm>
          <a:prstGeom prst="rect">
            <a:avLst/>
          </a:prstGeom>
        </p:spPr>
        <p:txBody>
          <a:bodyPr lIns="66842" tIns="33422" rIns="66842" bIns="33422"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877" dirty="0">
              <a:solidFill>
                <a:prstClr val="black">
                  <a:tint val="75000"/>
                </a:prstClr>
              </a:solidFill>
            </a:endParaRPr>
          </a:p>
        </p:txBody>
      </p:sp>
      <p:sp>
        <p:nvSpPr>
          <p:cNvPr id="46" name="Right Triangle 45">
            <a:extLst>
              <a:ext uri="{FF2B5EF4-FFF2-40B4-BE49-F238E27FC236}"/>
            </a:extLst>
          </p:cNvPr>
          <p:cNvSpPr/>
          <p:nvPr/>
        </p:nvSpPr>
        <p:spPr>
          <a:xfrm flipV="1">
            <a:off x="8437128" y="5264707"/>
            <a:ext cx="944166" cy="846654"/>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1315" kern="0">
              <a:solidFill>
                <a:srgbClr val="FFFFFF"/>
              </a:solidFill>
              <a:latin typeface="Calibri"/>
            </a:endParaRPr>
          </a:p>
        </p:txBody>
      </p:sp>
      <p:graphicFrame>
        <p:nvGraphicFramePr>
          <p:cNvPr id="19462" name="Object 47"/>
          <p:cNvGraphicFramePr>
            <a:graphicFrameLocks noChangeAspect="1"/>
          </p:cNvGraphicFramePr>
          <p:nvPr/>
        </p:nvGraphicFramePr>
        <p:xfrm>
          <a:off x="1543169" y="3204568"/>
          <a:ext cx="2414588" cy="2301597"/>
        </p:xfrm>
        <a:graphic>
          <a:graphicData uri="http://schemas.openxmlformats.org/presentationml/2006/ole">
            <mc:AlternateContent xmlns:mc="http://schemas.openxmlformats.org/markup-compatibility/2006">
              <mc:Choice xmlns:v="urn:schemas-microsoft-com:vml" Requires="v">
                <p:oleObj spid="_x0000_s9218"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43169" y="3204568"/>
                        <a:ext cx="2414588" cy="2301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Right Triangle 36">
            <a:extLst>
              <a:ext uri="{FF2B5EF4-FFF2-40B4-BE49-F238E27FC236}"/>
            </a:extLst>
          </p:cNvPr>
          <p:cNvSpPr/>
          <p:nvPr/>
        </p:nvSpPr>
        <p:spPr>
          <a:xfrm flipH="1">
            <a:off x="6637021" y="902970"/>
            <a:ext cx="3762733" cy="4278154"/>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1315" kern="0">
              <a:solidFill>
                <a:srgbClr val="FFFFFF"/>
              </a:solidFill>
              <a:latin typeface="Calibri"/>
            </a:endParaRPr>
          </a:p>
        </p:txBody>
      </p:sp>
      <p:sp>
        <p:nvSpPr>
          <p:cNvPr id="45" name="Rectangle 44"/>
          <p:cNvSpPr/>
          <p:nvPr/>
        </p:nvSpPr>
        <p:spPr>
          <a:xfrm>
            <a:off x="3040141" y="2403069"/>
            <a:ext cx="4992279" cy="1155470"/>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15">
              <a:solidFill>
                <a:prstClr val="white"/>
              </a:solidFill>
            </a:endParaRPr>
          </a:p>
        </p:txBody>
      </p:sp>
      <p:pic>
        <p:nvPicPr>
          <p:cNvPr id="19467" name="Picture 2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74620" y="382906"/>
            <a:ext cx="6463665" cy="1682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8672396" y="4822033"/>
            <a:ext cx="1730454" cy="1168599"/>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15">
              <a:solidFill>
                <a:prstClr val="white"/>
              </a:solidFill>
            </a:endParaRPr>
          </a:p>
        </p:txBody>
      </p:sp>
      <p:sp>
        <p:nvSpPr>
          <p:cNvPr id="36" name="TextBox 35"/>
          <p:cNvSpPr txBox="1">
            <a:spLocks noChangeArrowheads="1"/>
          </p:cNvSpPr>
          <p:nvPr/>
        </p:nvSpPr>
        <p:spPr bwMode="auto">
          <a:xfrm>
            <a:off x="6517839" y="5321975"/>
            <a:ext cx="360330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defRPr/>
            </a:pPr>
            <a:r>
              <a:rPr lang="en-US" sz="1463"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463" b="1" dirty="0">
                <a:solidFill>
                  <a:srgbClr val="C00000"/>
                </a:solidFill>
                <a:latin typeface="Casper" panose="02000506000000020004" pitchFamily="2" charset="0"/>
                <a:ea typeface="Karla" pitchFamily="2" charset="0"/>
                <a:cs typeface="Karla" pitchFamily="2" charset="0"/>
              </a:rPr>
              <a:t>LEARN</a:t>
            </a:r>
            <a:r>
              <a:rPr lang="en-US" sz="1463"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877" b="1" dirty="0">
              <a:solidFill>
                <a:prstClr val="black"/>
              </a:solidFill>
              <a:latin typeface="Casper" panose="02000506000000020004" pitchFamily="2" charset="0"/>
            </a:endParaRPr>
          </a:p>
          <a:p>
            <a:pPr>
              <a:defRPr/>
            </a:pPr>
            <a:endParaRPr lang="en-US" sz="1169" b="1" dirty="0">
              <a:solidFill>
                <a:prstClr val="black"/>
              </a:solidFill>
              <a:latin typeface="Casper" panose="02000506000000020004" pitchFamily="2" charset="0"/>
            </a:endParaRPr>
          </a:p>
        </p:txBody>
      </p:sp>
      <p:sp>
        <p:nvSpPr>
          <p:cNvPr id="52" name="Rectangle 51"/>
          <p:cNvSpPr/>
          <p:nvPr/>
        </p:nvSpPr>
        <p:spPr>
          <a:xfrm>
            <a:off x="6520936" y="5340549"/>
            <a:ext cx="34052" cy="27086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15">
              <a:solidFill>
                <a:prstClr val="white"/>
              </a:solidFill>
            </a:endParaRPr>
          </a:p>
        </p:txBody>
      </p:sp>
      <p:sp>
        <p:nvSpPr>
          <p:cNvPr id="53" name="TextBox 52"/>
          <p:cNvSpPr txBox="1">
            <a:spLocks noChangeArrowheads="1"/>
          </p:cNvSpPr>
          <p:nvPr/>
        </p:nvSpPr>
        <p:spPr bwMode="auto">
          <a:xfrm>
            <a:off x="1598892" y="5006223"/>
            <a:ext cx="4702254" cy="651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54871">
              <a:lnSpc>
                <a:spcPct val="90000"/>
              </a:lnSpc>
              <a:spcAft>
                <a:spcPct val="35000"/>
              </a:spcAft>
              <a:defRPr/>
            </a:pPr>
            <a:r>
              <a:rPr lang="en-IN" sz="1754" b="1" dirty="0">
                <a:solidFill>
                  <a:prstClr val="black">
                    <a:lumMod val="85000"/>
                    <a:lumOff val="15000"/>
                  </a:prstClr>
                </a:solidFill>
                <a:latin typeface="Times New Roman" panose="02020603050405020304" pitchFamily="18" charset="0"/>
                <a:cs typeface="Times New Roman" panose="02020603050405020304" pitchFamily="18" charset="0"/>
              </a:rPr>
              <a:t>Lecture – </a:t>
            </a:r>
            <a:r>
              <a:rPr lang="en-IN" sz="1754" b="1" dirty="0" smtClean="0">
                <a:solidFill>
                  <a:prstClr val="black">
                    <a:lumMod val="85000"/>
                    <a:lumOff val="15000"/>
                  </a:prstClr>
                </a:solidFill>
                <a:latin typeface="Times New Roman" panose="02020603050405020304" pitchFamily="18" charset="0"/>
                <a:cs typeface="Times New Roman" panose="02020603050405020304" pitchFamily="18" charset="0"/>
              </a:rPr>
              <a:t>27</a:t>
            </a:r>
            <a:endParaRPr lang="en-US" sz="1754"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54871">
              <a:lnSpc>
                <a:spcPct val="90000"/>
              </a:lnSpc>
              <a:spcAft>
                <a:spcPct val="35000"/>
              </a:spcAft>
              <a:defRPr/>
            </a:pPr>
            <a:r>
              <a:rPr lang="en-US" sz="1600" dirty="0">
                <a:solidFill>
                  <a:srgbClr val="000000"/>
                </a:solidFill>
                <a:latin typeface="Times New Roman" panose="02020603050405020304" pitchFamily="18" charset="0"/>
              </a:rPr>
              <a:t> </a:t>
            </a:r>
            <a:r>
              <a:rPr lang="en-US" sz="1600" b="1" dirty="0">
                <a:solidFill>
                  <a:srgbClr val="000000"/>
                </a:solidFill>
                <a:latin typeface="Times New Roman" panose="02020603050405020304" pitchFamily="18" charset="0"/>
              </a:rPr>
              <a:t>Locally weighted regression</a:t>
            </a:r>
            <a:endParaRPr lang="en-US" sz="1754" b="1" dirty="0">
              <a:solidFill>
                <a:prstClr val="black"/>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883688" y="2133483"/>
            <a:ext cx="8116729" cy="239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N" altLang="en-US" sz="3413" b="1" dirty="0">
                <a:solidFill>
                  <a:srgbClr val="000000"/>
                </a:solidFill>
                <a:latin typeface="Cambria" panose="02040503050406030204" pitchFamily="18" charset="0"/>
              </a:rPr>
              <a:t>APEX INSTITUTE OF TECHNOLOGY</a:t>
            </a:r>
            <a:endParaRPr lang="en-US" altLang="en-US" sz="3413" dirty="0">
              <a:solidFill>
                <a:srgbClr val="000000"/>
              </a:solidFill>
              <a:latin typeface="Cambria" panose="02040503050406030204" pitchFamily="18" charset="0"/>
            </a:endParaRPr>
          </a:p>
          <a:p>
            <a:pPr algn="ctr" eaLnBrk="1" hangingPunct="1"/>
            <a:r>
              <a:rPr lang="en-IN" altLang="en-US" sz="2048" b="1" dirty="0">
                <a:solidFill>
                  <a:srgbClr val="000000"/>
                </a:solidFill>
                <a:latin typeface="Cambria" panose="02040503050406030204" pitchFamily="18" charset="0"/>
              </a:rPr>
              <a:t>DEPARTMENT OF COMPUTER SCIENCE &amp; ENGINEERING</a:t>
            </a:r>
            <a:endParaRPr lang="en-US" altLang="en-US" sz="2048" b="1" dirty="0">
              <a:solidFill>
                <a:srgbClr val="000000"/>
              </a:solidFill>
              <a:latin typeface="Cambria" panose="02040503050406030204" pitchFamily="18" charset="0"/>
            </a:endParaRPr>
          </a:p>
          <a:p>
            <a:pPr algn="ctr" eaLnBrk="1" hangingPunct="1">
              <a:lnSpc>
                <a:spcPct val="90000"/>
              </a:lnSpc>
              <a:spcAft>
                <a:spcPct val="35000"/>
              </a:spcAft>
            </a:pPr>
            <a:endParaRPr lang="en-US" altLang="en-US" sz="2243" b="1" dirty="0">
              <a:solidFill>
                <a:srgbClr val="000000"/>
              </a:solidFill>
              <a:latin typeface="Cambria" panose="02040503050406030204" pitchFamily="18" charset="0"/>
              <a:ea typeface="Calibri" panose="020F0502020204030204" pitchFamily="34" charset="0"/>
              <a:cs typeface="Times New Roman" panose="02020603050405020304" pitchFamily="18" charset="0"/>
            </a:endParaRPr>
          </a:p>
          <a:p>
            <a:pPr algn="ctr" eaLnBrk="1" hangingPunct="1">
              <a:lnSpc>
                <a:spcPct val="90000"/>
              </a:lnSpc>
              <a:spcAft>
                <a:spcPct val="35000"/>
              </a:spcAft>
            </a:pPr>
            <a:r>
              <a:rPr lang="en-IN" altLang="en-US" sz="2340" dirty="0">
                <a:latin typeface="Cambria" panose="02040503050406030204" pitchFamily="18" charset="0"/>
                <a:ea typeface="Cambria" panose="02040503050406030204" pitchFamily="18" charset="0"/>
                <a:cs typeface="Times New Roman" panose="02020603050405020304" pitchFamily="18" charset="0"/>
              </a:rPr>
              <a:t>Statistics for Data Science</a:t>
            </a:r>
            <a:r>
              <a:rPr lang="en-US" altLang="en-US" sz="2340" dirty="0">
                <a:solidFill>
                  <a:srgbClr val="262626"/>
                </a:solidFill>
                <a:latin typeface="Cambria" panose="02040503050406030204" pitchFamily="18" charset="0"/>
                <a:ea typeface="Cambria" panose="02040503050406030204" pitchFamily="18" charset="0"/>
                <a:cs typeface="Times New Roman" panose="02020603050405020304" pitchFamily="18" charset="0"/>
              </a:rPr>
              <a:t>(</a:t>
            </a:r>
            <a:r>
              <a:rPr lang="en-IN" altLang="en-US" sz="2340" dirty="0">
                <a:latin typeface="Cambria" panose="02040503050406030204" pitchFamily="18" charset="0"/>
                <a:ea typeface="Cambria" panose="02040503050406030204" pitchFamily="18" charset="0"/>
                <a:cs typeface="Times New Roman" panose="02020603050405020304" pitchFamily="18" charset="0"/>
              </a:rPr>
              <a:t>23CSH-233</a:t>
            </a:r>
            <a:r>
              <a:rPr lang="en-US" altLang="en-US" sz="2340" dirty="0">
                <a:solidFill>
                  <a:srgbClr val="262626"/>
                </a:solidFill>
                <a:latin typeface="Cambria" panose="02040503050406030204" pitchFamily="18" charset="0"/>
                <a:ea typeface="Cambria" panose="02040503050406030204" pitchFamily="18" charset="0"/>
                <a:cs typeface="Times New Roman" panose="02020603050405020304" pitchFamily="18" charset="0"/>
              </a:rPr>
              <a:t>)</a:t>
            </a:r>
          </a:p>
          <a:p>
            <a:pPr algn="ctr" eaLnBrk="1" hangingPunct="1">
              <a:lnSpc>
                <a:spcPct val="90000"/>
              </a:lnSpc>
              <a:spcAft>
                <a:spcPct val="35000"/>
              </a:spcAft>
            </a:pPr>
            <a:r>
              <a:rPr lang="en-US" altLang="en-US" sz="2243" b="1" dirty="0">
                <a:solidFill>
                  <a:srgbClr val="262626"/>
                </a:solidFill>
                <a:latin typeface="Cambria" panose="02040503050406030204" pitchFamily="18" charset="0"/>
                <a:cs typeface="Times New Roman" panose="02020603050405020304" pitchFamily="18" charset="0"/>
              </a:rPr>
              <a:t>Faculty:</a:t>
            </a:r>
            <a:r>
              <a:rPr lang="en-US" altLang="en-US" sz="2243" dirty="0">
                <a:solidFill>
                  <a:srgbClr val="262626"/>
                </a:solidFill>
                <a:latin typeface="Cambria" panose="02040503050406030204" pitchFamily="18" charset="0"/>
                <a:cs typeface="Times New Roman" panose="02020603050405020304" pitchFamily="18" charset="0"/>
              </a:rPr>
              <a:t> Prof. (Dr.) Madan Lal Saini(E13485)</a:t>
            </a:r>
          </a:p>
          <a:p>
            <a:pPr algn="ctr" eaLnBrk="1" hangingPunct="1">
              <a:lnSpc>
                <a:spcPct val="90000"/>
              </a:lnSpc>
              <a:spcAft>
                <a:spcPct val="35000"/>
              </a:spcAft>
            </a:pPr>
            <a:endParaRPr lang="en-US" altLang="en-US" sz="1073" dirty="0">
              <a:solidFill>
                <a:srgbClr val="000000"/>
              </a:solidFill>
              <a:latin typeface="Cambria" panose="02040503050406030204" pitchFamily="18" charset="0"/>
            </a:endParaRPr>
          </a:p>
        </p:txBody>
      </p:sp>
      <p:sp>
        <p:nvSpPr>
          <p:cNvPr id="19473" name="Slide Number Placeholder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24376" indent="-278606">
              <a:defRPr>
                <a:solidFill>
                  <a:schemeClr val="tx1"/>
                </a:solidFill>
                <a:latin typeface="Arial" panose="020B0604020202020204" pitchFamily="34" charset="0"/>
              </a:defRPr>
            </a:lvl2pPr>
            <a:lvl3pPr marL="1114425" indent="-222885">
              <a:defRPr>
                <a:solidFill>
                  <a:schemeClr val="tx1"/>
                </a:solidFill>
                <a:latin typeface="Arial" panose="020B0604020202020204" pitchFamily="34" charset="0"/>
              </a:defRPr>
            </a:lvl3pPr>
            <a:lvl4pPr marL="1560195" indent="-222885">
              <a:defRPr>
                <a:solidFill>
                  <a:schemeClr val="tx1"/>
                </a:solidFill>
                <a:latin typeface="Arial" panose="020B0604020202020204" pitchFamily="34" charset="0"/>
              </a:defRPr>
            </a:lvl4pPr>
            <a:lvl5pPr marL="2005965" indent="-222885">
              <a:defRPr>
                <a:solidFill>
                  <a:schemeClr val="tx1"/>
                </a:solidFill>
                <a:latin typeface="Arial" panose="020B0604020202020204" pitchFamily="34" charset="0"/>
              </a:defRPr>
            </a:lvl5pPr>
            <a:lvl6pPr marL="2451735" indent="-222885" eaLnBrk="0" fontAlgn="base" hangingPunct="0">
              <a:spcBef>
                <a:spcPct val="0"/>
              </a:spcBef>
              <a:spcAft>
                <a:spcPct val="0"/>
              </a:spcAft>
              <a:defRPr>
                <a:solidFill>
                  <a:schemeClr val="tx1"/>
                </a:solidFill>
                <a:latin typeface="Arial" panose="020B0604020202020204" pitchFamily="34" charset="0"/>
              </a:defRPr>
            </a:lvl6pPr>
            <a:lvl7pPr marL="2897505" indent="-222885" eaLnBrk="0" fontAlgn="base" hangingPunct="0">
              <a:spcBef>
                <a:spcPct val="0"/>
              </a:spcBef>
              <a:spcAft>
                <a:spcPct val="0"/>
              </a:spcAft>
              <a:defRPr>
                <a:solidFill>
                  <a:schemeClr val="tx1"/>
                </a:solidFill>
                <a:latin typeface="Arial" panose="020B0604020202020204" pitchFamily="34" charset="0"/>
              </a:defRPr>
            </a:lvl7pPr>
            <a:lvl8pPr marL="3343275" indent="-222885" eaLnBrk="0" fontAlgn="base" hangingPunct="0">
              <a:spcBef>
                <a:spcPct val="0"/>
              </a:spcBef>
              <a:spcAft>
                <a:spcPct val="0"/>
              </a:spcAft>
              <a:defRPr>
                <a:solidFill>
                  <a:schemeClr val="tx1"/>
                </a:solidFill>
                <a:latin typeface="Arial" panose="020B0604020202020204" pitchFamily="34" charset="0"/>
              </a:defRPr>
            </a:lvl8pPr>
            <a:lvl9pPr marL="3789045" indent="-222885" eaLnBrk="0" fontAlgn="base" hangingPunct="0">
              <a:spcBef>
                <a:spcPct val="0"/>
              </a:spcBef>
              <a:spcAft>
                <a:spcPct val="0"/>
              </a:spcAft>
              <a:defRPr>
                <a:solidFill>
                  <a:schemeClr val="tx1"/>
                </a:solidFill>
                <a:latin typeface="Arial" panose="020B0604020202020204" pitchFamily="34" charset="0"/>
              </a:defRPr>
            </a:lvl9pPr>
          </a:lstStyle>
          <a:p>
            <a:fld id="{8A599001-675D-4B60-A887-D2832D117055}" type="slidenum">
              <a:rPr lang="en-US" altLang="en-US">
                <a:solidFill>
                  <a:srgbClr val="898989"/>
                </a:solidFill>
              </a:rPr>
              <a:pPr/>
              <a:t>1</a:t>
            </a:fld>
            <a:endParaRPr lang="en-US" altLang="en-US">
              <a:solidFill>
                <a:srgbClr val="898989"/>
              </a:solidFill>
            </a:endParaRPr>
          </a:p>
        </p:txBody>
      </p:sp>
    </p:spTree>
    <p:extLst>
      <p:ext uri="{BB962C8B-B14F-4D97-AF65-F5344CB8AC3E}">
        <p14:creationId xmlns:p14="http://schemas.microsoft.com/office/powerpoint/2010/main" val="1650011739"/>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245" y="278500"/>
            <a:ext cx="10252710" cy="1068257"/>
          </a:xfrm>
        </p:spPr>
        <p:txBody>
          <a:bodyPr>
            <a:normAutofit/>
          </a:bodyPr>
          <a:lstStyle/>
          <a:p>
            <a:pPr algn="just">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Locally weighted linear regression</a:t>
            </a:r>
          </a:p>
        </p:txBody>
      </p:sp>
      <p:sp>
        <p:nvSpPr>
          <p:cNvPr id="25" name="TextBox 24">
            <a:extLst>
              <a:ext uri="{FF2B5EF4-FFF2-40B4-BE49-F238E27FC236}">
                <a16:creationId xmlns:a16="http://schemas.microsoft.com/office/drawing/2014/main" xmlns="" id="{60983B2E-6E2C-466D-9DC2-9B81D6A30EFC}"/>
              </a:ext>
            </a:extLst>
          </p:cNvPr>
          <p:cNvSpPr txBox="1"/>
          <p:nvPr/>
        </p:nvSpPr>
        <p:spPr>
          <a:xfrm>
            <a:off x="817245" y="1443070"/>
            <a:ext cx="9770544" cy="483209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Consider the case in which target function is approximated near   using linear function as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Here, 		       are the value of     attributes of the instance    , and   	               are the regression parameters.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the Locally weighted regression, parameters   are chosen to minimize the weighted cost function i.e.,</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here d denote the distance function.</a:t>
            </a:r>
            <a:endParaRPr lang="en-IN" sz="2800"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xmlns="" id="{16647F8A-E79D-4771-8B8E-F0FB6905565A}"/>
              </a:ext>
            </a:extLst>
          </p:cNvPr>
          <p:cNvGraphicFramePr>
            <a:graphicFrameLocks noChangeAspect="1"/>
          </p:cNvGraphicFramePr>
          <p:nvPr>
            <p:extLst>
              <p:ext uri="{D42A27DB-BD31-4B8C-83A1-F6EECF244321}">
                <p14:modId xmlns:p14="http://schemas.microsoft.com/office/powerpoint/2010/main" val="2163971319"/>
              </p:ext>
            </p:extLst>
          </p:nvPr>
        </p:nvGraphicFramePr>
        <p:xfrm>
          <a:off x="3467996" y="2321233"/>
          <a:ext cx="3120496" cy="477453"/>
        </p:xfrm>
        <a:graphic>
          <a:graphicData uri="http://schemas.openxmlformats.org/presentationml/2006/ole">
            <mc:AlternateContent xmlns:mc="http://schemas.openxmlformats.org/markup-compatibility/2006">
              <mc:Choice xmlns:v="urn:schemas-microsoft-com:vml" Requires="v">
                <p:oleObj spid="_x0000_s3080" name="Equation" r:id="rId3" imgW="1742313" imgH="267142" progId="Equation.DSMT4">
                  <p:embed/>
                </p:oleObj>
              </mc:Choice>
              <mc:Fallback>
                <p:oleObj name="Equation" r:id="rId3" imgW="1742313" imgH="267142" progId="Equation.DSMT4">
                  <p:embed/>
                  <p:pic>
                    <p:nvPicPr>
                      <p:cNvPr id="8" name="Object 7">
                        <a:extLst>
                          <a:ext uri="{FF2B5EF4-FFF2-40B4-BE49-F238E27FC236}">
                            <a16:creationId xmlns:a16="http://schemas.microsoft.com/office/drawing/2014/main" xmlns="" id="{16647F8A-E79D-4771-8B8E-F0FB6905565A}"/>
                          </a:ext>
                        </a:extLst>
                      </p:cNvPr>
                      <p:cNvPicPr/>
                      <p:nvPr/>
                    </p:nvPicPr>
                    <p:blipFill>
                      <a:blip r:embed="rId4"/>
                      <a:stretch>
                        <a:fillRect/>
                      </a:stretch>
                    </p:blipFill>
                    <p:spPr>
                      <a:xfrm>
                        <a:off x="3467996" y="2321233"/>
                        <a:ext cx="3120496" cy="477453"/>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xmlns="" id="{17FF6282-6A58-4C2D-9CCD-EF2016FBEF95}"/>
              </a:ext>
            </a:extLst>
          </p:cNvPr>
          <p:cNvGraphicFramePr>
            <a:graphicFrameLocks noChangeAspect="1"/>
          </p:cNvGraphicFramePr>
          <p:nvPr>
            <p:extLst>
              <p:ext uri="{D42A27DB-BD31-4B8C-83A1-F6EECF244321}">
                <p14:modId xmlns:p14="http://schemas.microsoft.com/office/powerpoint/2010/main" val="1717101398"/>
              </p:ext>
            </p:extLst>
          </p:nvPr>
        </p:nvGraphicFramePr>
        <p:xfrm>
          <a:off x="1671051" y="2862097"/>
          <a:ext cx="1667505" cy="438817"/>
        </p:xfrm>
        <a:graphic>
          <a:graphicData uri="http://schemas.openxmlformats.org/presentationml/2006/ole">
            <mc:AlternateContent xmlns:mc="http://schemas.openxmlformats.org/markup-compatibility/2006">
              <mc:Choice xmlns:v="urn:schemas-microsoft-com:vml" Requires="v">
                <p:oleObj spid="_x0000_s3081" name="Equation" r:id="rId5" imgW="904621" imgH="238301" progId="Equation.DSMT4">
                  <p:embed/>
                </p:oleObj>
              </mc:Choice>
              <mc:Fallback>
                <p:oleObj name="Equation" r:id="rId5" imgW="904621" imgH="238301" progId="Equation.DSMT4">
                  <p:embed/>
                  <p:pic>
                    <p:nvPicPr>
                      <p:cNvPr id="21" name="Object 20">
                        <a:extLst>
                          <a:ext uri="{FF2B5EF4-FFF2-40B4-BE49-F238E27FC236}">
                            <a16:creationId xmlns:a16="http://schemas.microsoft.com/office/drawing/2014/main" xmlns="" id="{17FF6282-6A58-4C2D-9CCD-EF2016FBEF95}"/>
                          </a:ext>
                        </a:extLst>
                      </p:cNvPr>
                      <p:cNvPicPr/>
                      <p:nvPr/>
                    </p:nvPicPr>
                    <p:blipFill>
                      <a:blip r:embed="rId6"/>
                      <a:stretch>
                        <a:fillRect/>
                      </a:stretch>
                    </p:blipFill>
                    <p:spPr>
                      <a:xfrm>
                        <a:off x="1671051" y="2862097"/>
                        <a:ext cx="1667505" cy="438817"/>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xmlns="" id="{E4A7755E-BB61-4BF2-9C9A-948C0C9861AC}"/>
              </a:ext>
            </a:extLst>
          </p:cNvPr>
          <p:cNvGraphicFramePr>
            <a:graphicFrameLocks noChangeAspect="1"/>
          </p:cNvGraphicFramePr>
          <p:nvPr>
            <p:extLst>
              <p:ext uri="{D42A27DB-BD31-4B8C-83A1-F6EECF244321}">
                <p14:modId xmlns:p14="http://schemas.microsoft.com/office/powerpoint/2010/main" val="1332595645"/>
              </p:ext>
            </p:extLst>
          </p:nvPr>
        </p:nvGraphicFramePr>
        <p:xfrm>
          <a:off x="5702517" y="2839887"/>
          <a:ext cx="287905" cy="355647"/>
        </p:xfrm>
        <a:graphic>
          <a:graphicData uri="http://schemas.openxmlformats.org/presentationml/2006/ole">
            <mc:AlternateContent xmlns:mc="http://schemas.openxmlformats.org/markup-compatibility/2006">
              <mc:Choice xmlns:v="urn:schemas-microsoft-com:vml" Requires="v">
                <p:oleObj spid="_x0000_s3082" name="Equation" r:id="rId7" imgW="161925" imgH="200447" progId="Equation.DSMT4">
                  <p:embed/>
                </p:oleObj>
              </mc:Choice>
              <mc:Fallback>
                <p:oleObj name="Equation" r:id="rId7" imgW="161925" imgH="200447" progId="Equation.DSMT4">
                  <p:embed/>
                  <p:pic>
                    <p:nvPicPr>
                      <p:cNvPr id="22" name="Object 21">
                        <a:extLst>
                          <a:ext uri="{FF2B5EF4-FFF2-40B4-BE49-F238E27FC236}">
                            <a16:creationId xmlns:a16="http://schemas.microsoft.com/office/drawing/2014/main" xmlns="" id="{E4A7755E-BB61-4BF2-9C9A-948C0C9861AC}"/>
                          </a:ext>
                        </a:extLst>
                      </p:cNvPr>
                      <p:cNvPicPr/>
                      <p:nvPr/>
                    </p:nvPicPr>
                    <p:blipFill>
                      <a:blip r:embed="rId8"/>
                      <a:stretch>
                        <a:fillRect/>
                      </a:stretch>
                    </p:blipFill>
                    <p:spPr>
                      <a:xfrm>
                        <a:off x="5702517" y="2839887"/>
                        <a:ext cx="287905" cy="355647"/>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xmlns="" id="{E102DBBF-2C7B-4E99-B233-EC6C2D0D3090}"/>
              </a:ext>
            </a:extLst>
          </p:cNvPr>
          <p:cNvGraphicFramePr>
            <a:graphicFrameLocks noChangeAspect="1"/>
          </p:cNvGraphicFramePr>
          <p:nvPr>
            <p:extLst>
              <p:ext uri="{D42A27DB-BD31-4B8C-83A1-F6EECF244321}">
                <p14:modId xmlns:p14="http://schemas.microsoft.com/office/powerpoint/2010/main" val="360301339"/>
              </p:ext>
            </p:extLst>
          </p:nvPr>
        </p:nvGraphicFramePr>
        <p:xfrm>
          <a:off x="9523774" y="2898556"/>
          <a:ext cx="287905" cy="332198"/>
        </p:xfrm>
        <a:graphic>
          <a:graphicData uri="http://schemas.openxmlformats.org/presentationml/2006/ole">
            <mc:AlternateContent xmlns:mc="http://schemas.openxmlformats.org/markup-compatibility/2006">
              <mc:Choice xmlns:v="urn:schemas-microsoft-com:vml" Requires="v">
                <p:oleObj spid="_x0000_s3083" name="Equation" r:id="rId9" imgW="123783" imgH="143125" progId="Equation.DSMT4">
                  <p:embed/>
                </p:oleObj>
              </mc:Choice>
              <mc:Fallback>
                <p:oleObj name="Equation" r:id="rId9" imgW="123783" imgH="143125" progId="Equation.DSMT4">
                  <p:embed/>
                  <p:pic>
                    <p:nvPicPr>
                      <p:cNvPr id="23" name="Object 22">
                        <a:extLst>
                          <a:ext uri="{FF2B5EF4-FFF2-40B4-BE49-F238E27FC236}">
                            <a16:creationId xmlns:a16="http://schemas.microsoft.com/office/drawing/2014/main" xmlns="" id="{E102DBBF-2C7B-4E99-B233-EC6C2D0D3090}"/>
                          </a:ext>
                        </a:extLst>
                      </p:cNvPr>
                      <p:cNvPicPr/>
                      <p:nvPr/>
                    </p:nvPicPr>
                    <p:blipFill>
                      <a:blip r:embed="rId10"/>
                      <a:stretch>
                        <a:fillRect/>
                      </a:stretch>
                    </p:blipFill>
                    <p:spPr>
                      <a:xfrm>
                        <a:off x="9523774" y="2898556"/>
                        <a:ext cx="287905" cy="332198"/>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xmlns="" id="{6A119477-E585-4673-A82F-1FBE3A16142C}"/>
              </a:ext>
            </a:extLst>
          </p:cNvPr>
          <p:cNvGraphicFramePr>
            <a:graphicFrameLocks noChangeAspect="1"/>
          </p:cNvGraphicFramePr>
          <p:nvPr>
            <p:extLst>
              <p:ext uri="{D42A27DB-BD31-4B8C-83A1-F6EECF244321}">
                <p14:modId xmlns:p14="http://schemas.microsoft.com/office/powerpoint/2010/main" val="2503033165"/>
              </p:ext>
            </p:extLst>
          </p:nvPr>
        </p:nvGraphicFramePr>
        <p:xfrm>
          <a:off x="1453834" y="3230754"/>
          <a:ext cx="1667505" cy="479168"/>
        </p:xfrm>
        <a:graphic>
          <a:graphicData uri="http://schemas.openxmlformats.org/presentationml/2006/ole">
            <mc:AlternateContent xmlns:mc="http://schemas.openxmlformats.org/markup-compatibility/2006">
              <mc:Choice xmlns:v="urn:schemas-microsoft-com:vml" Requires="v">
                <p:oleObj spid="_x0000_s3084" name="Equation" r:id="rId11" imgW="828336" imgH="238301" progId="Equation.DSMT4">
                  <p:embed/>
                </p:oleObj>
              </mc:Choice>
              <mc:Fallback>
                <p:oleObj name="Equation" r:id="rId11" imgW="828336" imgH="238301" progId="Equation.DSMT4">
                  <p:embed/>
                  <p:pic>
                    <p:nvPicPr>
                      <p:cNvPr id="24" name="Object 23">
                        <a:extLst>
                          <a:ext uri="{FF2B5EF4-FFF2-40B4-BE49-F238E27FC236}">
                            <a16:creationId xmlns:a16="http://schemas.microsoft.com/office/drawing/2014/main" xmlns="" id="{6A119477-E585-4673-A82F-1FBE3A16142C}"/>
                          </a:ext>
                        </a:extLst>
                      </p:cNvPr>
                      <p:cNvPicPr/>
                      <p:nvPr/>
                    </p:nvPicPr>
                    <p:blipFill>
                      <a:blip r:embed="rId12"/>
                      <a:stretch>
                        <a:fillRect/>
                      </a:stretch>
                    </p:blipFill>
                    <p:spPr>
                      <a:xfrm>
                        <a:off x="1453834" y="3230754"/>
                        <a:ext cx="1667505" cy="479168"/>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xmlns="" id="{1F14F532-6EB2-4BB1-8F5E-AA3CA55B53FE}"/>
              </a:ext>
            </a:extLst>
          </p:cNvPr>
          <p:cNvGraphicFramePr>
            <a:graphicFrameLocks noChangeAspect="1"/>
          </p:cNvGraphicFramePr>
          <p:nvPr>
            <p:extLst>
              <p:ext uri="{D42A27DB-BD31-4B8C-83A1-F6EECF244321}">
                <p14:modId xmlns:p14="http://schemas.microsoft.com/office/powerpoint/2010/main" val="585508406"/>
              </p:ext>
            </p:extLst>
          </p:nvPr>
        </p:nvGraphicFramePr>
        <p:xfrm>
          <a:off x="3481130" y="4937900"/>
          <a:ext cx="4253015" cy="808103"/>
        </p:xfrm>
        <a:graphic>
          <a:graphicData uri="http://schemas.openxmlformats.org/presentationml/2006/ole">
            <mc:AlternateContent xmlns:mc="http://schemas.openxmlformats.org/markup-compatibility/2006">
              <mc:Choice xmlns:v="urn:schemas-microsoft-com:vml" Requires="v">
                <p:oleObj spid="_x0000_s3085" name="Equation" r:id="rId13" imgW="2256515" imgH="429375" progId="Equation.DSMT4">
                  <p:embed/>
                </p:oleObj>
              </mc:Choice>
              <mc:Fallback>
                <p:oleObj name="Equation" r:id="rId13" imgW="2256515" imgH="429375" progId="Equation.DSMT4">
                  <p:embed/>
                  <p:pic>
                    <p:nvPicPr>
                      <p:cNvPr id="31" name="Object 30">
                        <a:extLst>
                          <a:ext uri="{FF2B5EF4-FFF2-40B4-BE49-F238E27FC236}">
                            <a16:creationId xmlns:a16="http://schemas.microsoft.com/office/drawing/2014/main" xmlns="" id="{1F14F532-6EB2-4BB1-8F5E-AA3CA55B53FE}"/>
                          </a:ext>
                        </a:extLst>
                      </p:cNvPr>
                      <p:cNvPicPr/>
                      <p:nvPr/>
                    </p:nvPicPr>
                    <p:blipFill>
                      <a:blip r:embed="rId14"/>
                      <a:stretch>
                        <a:fillRect/>
                      </a:stretch>
                    </p:blipFill>
                    <p:spPr>
                      <a:xfrm>
                        <a:off x="3481130" y="4937900"/>
                        <a:ext cx="4253015" cy="808103"/>
                      </a:xfrm>
                      <a:prstGeom prst="rect">
                        <a:avLst/>
                      </a:prstGeom>
                    </p:spPr>
                  </p:pic>
                </p:oleObj>
              </mc:Fallback>
            </mc:AlternateContent>
          </a:graphicData>
        </a:graphic>
      </p:graphicFrame>
    </p:spTree>
    <p:extLst>
      <p:ext uri="{BB962C8B-B14F-4D97-AF65-F5344CB8AC3E}">
        <p14:creationId xmlns:p14="http://schemas.microsoft.com/office/powerpoint/2010/main" val="3820055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9FEC60-E340-42D7-8F83-4E8C0A4523CC}"/>
              </a:ext>
            </a:extLst>
          </p:cNvPr>
          <p:cNvSpPr>
            <a:spLocks noGrp="1"/>
          </p:cNvSpPr>
          <p:nvPr>
            <p:ph type="title"/>
          </p:nvPr>
        </p:nvSpPr>
        <p:spPr>
          <a:xfrm>
            <a:off x="817245" y="336251"/>
            <a:ext cx="10252710" cy="1325563"/>
          </a:xfrm>
        </p:spPr>
        <p:txBody>
          <a:bodyPr>
            <a:normAutofit/>
          </a:bodyPr>
          <a:lstStyle/>
          <a:p>
            <a:r>
              <a:rPr lang="en-IN" sz="2800" b="1" dirty="0">
                <a:latin typeface="Times New Roman" panose="02020603050405020304" pitchFamily="18" charset="0"/>
                <a:cs typeface="Times New Roman" panose="02020603050405020304" pitchFamily="18" charset="0"/>
              </a:rPr>
              <a:t>Weight function:</a:t>
            </a:r>
          </a:p>
        </p:txBody>
      </p:sp>
      <p:sp>
        <p:nvSpPr>
          <p:cNvPr id="3" name="Content Placeholder 2">
            <a:extLst>
              <a:ext uri="{FF2B5EF4-FFF2-40B4-BE49-F238E27FC236}">
                <a16:creationId xmlns:a16="http://schemas.microsoft.com/office/drawing/2014/main" xmlns="" id="{1563F3E6-AD5F-4270-A8BB-196E6153B2C6}"/>
              </a:ext>
            </a:extLst>
          </p:cNvPr>
          <p:cNvSpPr>
            <a:spLocks noGrp="1"/>
          </p:cNvSpPr>
          <p:nvPr>
            <p:ph idx="1"/>
          </p:nvPr>
        </p:nvSpPr>
        <p:spPr>
          <a:xfrm>
            <a:off x="817245" y="1479115"/>
            <a:ext cx="10252710" cy="5041466"/>
          </a:xfrm>
        </p:spPr>
        <p:txBody>
          <a:bodyPr>
            <a:normAutofit/>
          </a:bodyPr>
          <a:lstStyle/>
          <a:p>
            <a:pPr marL="0" indent="0">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general, the weight functions are assumed as</a:t>
            </a:r>
          </a:p>
          <a:p>
            <a:pPr marL="0" indent="0">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where,    is bandwidth of weight</a:t>
            </a:r>
          </a:p>
          <a:p>
            <a:pPr marL="0" indent="0">
              <a:buNone/>
            </a:pPr>
            <a:endParaRPr lang="en-IN" dirty="0">
              <a:latin typeface="Times New Roman" panose="02020603050405020304" pitchFamily="18" charset="0"/>
              <a:cs typeface="Times New Roman" panose="02020603050405020304" pitchFamily="18" charset="0"/>
            </a:endParaRPr>
          </a:p>
        </p:txBody>
      </p:sp>
      <p:graphicFrame>
        <p:nvGraphicFramePr>
          <p:cNvPr id="5" name="Object 4">
            <a:extLst>
              <a:ext uri="{FF2B5EF4-FFF2-40B4-BE49-F238E27FC236}">
                <a16:creationId xmlns:a16="http://schemas.microsoft.com/office/drawing/2014/main" xmlns="" id="{4C358899-88C2-4A6A-9373-1802078E8A48}"/>
              </a:ext>
            </a:extLst>
          </p:cNvPr>
          <p:cNvGraphicFramePr>
            <a:graphicFrameLocks noChangeAspect="1"/>
          </p:cNvGraphicFramePr>
          <p:nvPr>
            <p:extLst>
              <p:ext uri="{D42A27DB-BD31-4B8C-83A1-F6EECF244321}">
                <p14:modId xmlns:p14="http://schemas.microsoft.com/office/powerpoint/2010/main" val="1720595968"/>
              </p:ext>
            </p:extLst>
          </p:nvPr>
        </p:nvGraphicFramePr>
        <p:xfrm>
          <a:off x="2034590" y="2137059"/>
          <a:ext cx="3894528" cy="779396"/>
        </p:xfrm>
        <a:graphic>
          <a:graphicData uri="http://schemas.openxmlformats.org/presentationml/2006/ole">
            <mc:AlternateContent xmlns:mc="http://schemas.openxmlformats.org/markup-compatibility/2006">
              <mc:Choice xmlns:v="urn:schemas-microsoft-com:vml" Requires="v">
                <p:oleObj spid="_x0000_s4100" name="Equation" r:id="rId3" imgW="2522792" imgH="505444" progId="Equation.DSMT4">
                  <p:embed/>
                </p:oleObj>
              </mc:Choice>
              <mc:Fallback>
                <p:oleObj name="Equation" r:id="rId3" imgW="2522792" imgH="505444" progId="Equation.DSMT4">
                  <p:embed/>
                  <p:pic>
                    <p:nvPicPr>
                      <p:cNvPr id="5" name="Object 4">
                        <a:extLst>
                          <a:ext uri="{FF2B5EF4-FFF2-40B4-BE49-F238E27FC236}">
                            <a16:creationId xmlns:a16="http://schemas.microsoft.com/office/drawing/2014/main" xmlns="" id="{4C358899-88C2-4A6A-9373-1802078E8A48}"/>
                          </a:ext>
                        </a:extLst>
                      </p:cNvPr>
                      <p:cNvPicPr/>
                      <p:nvPr/>
                    </p:nvPicPr>
                    <p:blipFill>
                      <a:blip r:embed="rId4"/>
                      <a:stretch>
                        <a:fillRect/>
                      </a:stretch>
                    </p:blipFill>
                    <p:spPr>
                      <a:xfrm>
                        <a:off x="2034590" y="2137059"/>
                        <a:ext cx="3894528" cy="779396"/>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xmlns="" id="{0BCBB33E-3919-4AB4-A424-9E1F4E6EB12D}"/>
              </a:ext>
            </a:extLst>
          </p:cNvPr>
          <p:cNvPicPr>
            <a:picLocks noChangeAspect="1"/>
          </p:cNvPicPr>
          <p:nvPr/>
        </p:nvPicPr>
        <p:blipFill>
          <a:blip r:embed="rId5"/>
          <a:stretch>
            <a:fillRect/>
          </a:stretch>
        </p:blipFill>
        <p:spPr>
          <a:xfrm>
            <a:off x="1319579" y="2804678"/>
            <a:ext cx="4522955" cy="3715903"/>
          </a:xfrm>
          <a:prstGeom prst="rect">
            <a:avLst/>
          </a:prstGeom>
        </p:spPr>
      </p:pic>
      <p:pic>
        <p:nvPicPr>
          <p:cNvPr id="7" name="Picture 6">
            <a:extLst>
              <a:ext uri="{FF2B5EF4-FFF2-40B4-BE49-F238E27FC236}">
                <a16:creationId xmlns:a16="http://schemas.microsoft.com/office/drawing/2014/main" xmlns="" id="{03995CEC-7160-4CF1-AF7E-6EC3BEBA5DEF}"/>
              </a:ext>
            </a:extLst>
          </p:cNvPr>
          <p:cNvPicPr>
            <a:picLocks noChangeAspect="1"/>
          </p:cNvPicPr>
          <p:nvPr/>
        </p:nvPicPr>
        <p:blipFill>
          <a:blip r:embed="rId6"/>
          <a:stretch>
            <a:fillRect/>
          </a:stretch>
        </p:blipFill>
        <p:spPr>
          <a:xfrm>
            <a:off x="5842534" y="3429000"/>
            <a:ext cx="4287648" cy="2607786"/>
          </a:xfrm>
          <a:prstGeom prst="rect">
            <a:avLst/>
          </a:prstGeom>
        </p:spPr>
      </p:pic>
      <p:graphicFrame>
        <p:nvGraphicFramePr>
          <p:cNvPr id="9" name="Object 8">
            <a:extLst>
              <a:ext uri="{FF2B5EF4-FFF2-40B4-BE49-F238E27FC236}">
                <a16:creationId xmlns:a16="http://schemas.microsoft.com/office/drawing/2014/main" xmlns="" id="{B6100047-F3C8-44AC-8AAD-49889D907B6B}"/>
              </a:ext>
            </a:extLst>
          </p:cNvPr>
          <p:cNvGraphicFramePr>
            <a:graphicFrameLocks noChangeAspect="1"/>
          </p:cNvGraphicFramePr>
          <p:nvPr>
            <p:extLst>
              <p:ext uri="{D42A27DB-BD31-4B8C-83A1-F6EECF244321}">
                <p14:modId xmlns:p14="http://schemas.microsoft.com/office/powerpoint/2010/main" val="1740140411"/>
              </p:ext>
            </p:extLst>
          </p:nvPr>
        </p:nvGraphicFramePr>
        <p:xfrm>
          <a:off x="7300465" y="2561579"/>
          <a:ext cx="352253" cy="387478"/>
        </p:xfrm>
        <a:graphic>
          <a:graphicData uri="http://schemas.openxmlformats.org/presentationml/2006/ole">
            <mc:AlternateContent xmlns:mc="http://schemas.openxmlformats.org/markup-compatibility/2006">
              <mc:Choice xmlns:v="urn:schemas-microsoft-com:vml" Requires="v">
                <p:oleObj spid="_x0000_s4101" name="Equation" r:id="rId7" imgW="126720" imgH="139680" progId="Equation.DSMT4">
                  <p:embed/>
                </p:oleObj>
              </mc:Choice>
              <mc:Fallback>
                <p:oleObj name="Equation" r:id="rId7" imgW="126720" imgH="139680" progId="Equation.DSMT4">
                  <p:embed/>
                  <p:pic>
                    <p:nvPicPr>
                      <p:cNvPr id="9" name="Object 8">
                        <a:extLst>
                          <a:ext uri="{FF2B5EF4-FFF2-40B4-BE49-F238E27FC236}">
                            <a16:creationId xmlns:a16="http://schemas.microsoft.com/office/drawing/2014/main" xmlns="" id="{B6100047-F3C8-44AC-8AAD-49889D907B6B}"/>
                          </a:ext>
                        </a:extLst>
                      </p:cNvPr>
                      <p:cNvPicPr/>
                      <p:nvPr/>
                    </p:nvPicPr>
                    <p:blipFill>
                      <a:blip r:embed="rId8"/>
                      <a:stretch>
                        <a:fillRect/>
                      </a:stretch>
                    </p:blipFill>
                    <p:spPr>
                      <a:xfrm>
                        <a:off x="7300465" y="2561579"/>
                        <a:ext cx="352253" cy="387478"/>
                      </a:xfrm>
                      <a:prstGeom prst="rect">
                        <a:avLst/>
                      </a:prstGeom>
                    </p:spPr>
                  </p:pic>
                </p:oleObj>
              </mc:Fallback>
            </mc:AlternateContent>
          </a:graphicData>
        </a:graphic>
      </p:graphicFrame>
    </p:spTree>
    <p:extLst>
      <p:ext uri="{BB962C8B-B14F-4D97-AF65-F5344CB8AC3E}">
        <p14:creationId xmlns:p14="http://schemas.microsoft.com/office/powerpoint/2010/main" val="266192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240B57-DE09-4F3D-B58F-B08D72B61853}"/>
              </a:ext>
            </a:extLst>
          </p:cNvPr>
          <p:cNvSpPr>
            <a:spLocks noGrp="1"/>
          </p:cNvSpPr>
          <p:nvPr>
            <p:ph type="title"/>
          </p:nvPr>
        </p:nvSpPr>
        <p:spPr>
          <a:xfrm>
            <a:off x="817245" y="365127"/>
            <a:ext cx="10252710" cy="943909"/>
          </a:xfrm>
        </p:spPr>
        <p:txBody>
          <a:bodyPr>
            <a:normAutofit/>
          </a:bodyPr>
          <a:lstStyle/>
          <a:p>
            <a:r>
              <a:rPr lang="en-US" sz="3200" b="1" dirty="0">
                <a:solidFill>
                  <a:srgbClr val="000000"/>
                </a:solidFill>
                <a:latin typeface="Times New Roman" panose="02020603050405020304" pitchFamily="18" charset="0"/>
                <a:cs typeface="Times New Roman" panose="02020603050405020304" pitchFamily="18" charset="0"/>
              </a:rPr>
              <a:t>Minimization of cost function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984E126-7D42-46A0-B4B2-137969AC9DA6}"/>
              </a:ext>
            </a:extLst>
          </p:cNvPr>
          <p:cNvSpPr>
            <a:spLocks noGrp="1"/>
          </p:cNvSpPr>
          <p:nvPr>
            <p:ph idx="1"/>
          </p:nvPr>
        </p:nvSpPr>
        <p:spPr>
          <a:xfrm>
            <a:off x="817245" y="1253331"/>
            <a:ext cx="10252710" cy="5339974"/>
          </a:xfrm>
        </p:spPr>
        <p:txBody>
          <a:bodyPr>
            <a:normAutofit/>
          </a:bodyPr>
          <a:lstStyle/>
          <a:p>
            <a:pPr marL="0" indent="0">
              <a:buNone/>
            </a:pPr>
            <a:r>
              <a:rPr lang="en-US" dirty="0"/>
              <a:t>There are three criteria to minimize the cost: </a:t>
            </a:r>
          </a:p>
          <a:p>
            <a:pPr marL="0" indent="0">
              <a:buNone/>
            </a:pPr>
            <a:r>
              <a:rPr lang="en-US" dirty="0"/>
              <a:t>1) Minimize the squared error over just k-nearest </a:t>
            </a:r>
            <a:r>
              <a:rPr lang="en-US" dirty="0" err="1"/>
              <a:t>neighbours</a:t>
            </a:r>
            <a:r>
              <a:rPr lang="en-US" dirty="0"/>
              <a:t> (In linear regression)</a:t>
            </a:r>
          </a:p>
          <a:p>
            <a:pPr marL="0" indent="0">
              <a:buNone/>
            </a:pPr>
            <a:r>
              <a:rPr lang="en-US" dirty="0"/>
              <a:t> </a:t>
            </a:r>
          </a:p>
          <a:p>
            <a:pPr marL="0" indent="0">
              <a:buNone/>
            </a:pPr>
            <a:r>
              <a:rPr lang="en-US" dirty="0"/>
              <a:t>2) Minimize squared error over entire set of  training example, while weighting the error of each training example is decreasing function  of its distance from the query point </a:t>
            </a:r>
          </a:p>
          <a:p>
            <a:pPr marL="0" indent="0">
              <a:buNone/>
            </a:pPr>
            <a:r>
              <a:rPr lang="en-US" dirty="0"/>
              <a:t>  </a:t>
            </a:r>
          </a:p>
          <a:p>
            <a:pPr marL="0" indent="0">
              <a:buNone/>
            </a:pPr>
            <a:r>
              <a:rPr lang="en-US" dirty="0"/>
              <a:t>3) It is the combination of 1 and 2.</a:t>
            </a:r>
          </a:p>
          <a:p>
            <a:pPr marL="0" indent="0">
              <a:buNone/>
            </a:pPr>
            <a:endParaRPr lang="en-US" dirty="0"/>
          </a:p>
          <a:p>
            <a:pPr marL="0" indent="0">
              <a:buNone/>
            </a:pPr>
            <a:endParaRPr lang="en-US" dirty="0"/>
          </a:p>
          <a:p>
            <a:pPr marL="0" indent="0">
              <a:buNone/>
            </a:pPr>
            <a:endParaRPr lang="en-IN" dirty="0"/>
          </a:p>
        </p:txBody>
      </p:sp>
      <p:graphicFrame>
        <p:nvGraphicFramePr>
          <p:cNvPr id="4" name="Object 3">
            <a:extLst>
              <a:ext uri="{FF2B5EF4-FFF2-40B4-BE49-F238E27FC236}">
                <a16:creationId xmlns:a16="http://schemas.microsoft.com/office/drawing/2014/main" xmlns="" id="{BD5D83B2-1795-4F5A-85CF-91098903D845}"/>
              </a:ext>
            </a:extLst>
          </p:cNvPr>
          <p:cNvGraphicFramePr>
            <a:graphicFrameLocks noChangeAspect="1"/>
          </p:cNvGraphicFramePr>
          <p:nvPr>
            <p:extLst>
              <p:ext uri="{D42A27DB-BD31-4B8C-83A1-F6EECF244321}">
                <p14:modId xmlns:p14="http://schemas.microsoft.com/office/powerpoint/2010/main" val="1144752317"/>
              </p:ext>
            </p:extLst>
          </p:nvPr>
        </p:nvGraphicFramePr>
        <p:xfrm>
          <a:off x="3782678" y="2288993"/>
          <a:ext cx="3128261" cy="900808"/>
        </p:xfrm>
        <a:graphic>
          <a:graphicData uri="http://schemas.openxmlformats.org/presentationml/2006/ole">
            <mc:AlternateContent xmlns:mc="http://schemas.openxmlformats.org/markup-compatibility/2006">
              <mc:Choice xmlns:v="urn:schemas-microsoft-com:vml" Requires="v">
                <p:oleObj spid="_x0000_s5126" name="Equation" r:id="rId3" imgW="1818598" imgH="524551" progId="Equation.DSMT4">
                  <p:embed/>
                </p:oleObj>
              </mc:Choice>
              <mc:Fallback>
                <p:oleObj name="Equation" r:id="rId3" imgW="1818598" imgH="524551" progId="Equation.DSMT4">
                  <p:embed/>
                  <p:pic>
                    <p:nvPicPr>
                      <p:cNvPr id="4" name="Object 3">
                        <a:extLst>
                          <a:ext uri="{FF2B5EF4-FFF2-40B4-BE49-F238E27FC236}">
                            <a16:creationId xmlns:a16="http://schemas.microsoft.com/office/drawing/2014/main" xmlns="" id="{BD5D83B2-1795-4F5A-85CF-91098903D845}"/>
                          </a:ext>
                        </a:extLst>
                      </p:cNvPr>
                      <p:cNvPicPr/>
                      <p:nvPr/>
                    </p:nvPicPr>
                    <p:blipFill>
                      <a:blip r:embed="rId4"/>
                      <a:stretch>
                        <a:fillRect/>
                      </a:stretch>
                    </p:blipFill>
                    <p:spPr>
                      <a:xfrm>
                        <a:off x="3782678" y="2288993"/>
                        <a:ext cx="3128261" cy="900808"/>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xmlns="" id="{2BB0EC9E-223D-4B72-9759-97A64D80BE36}"/>
              </a:ext>
            </a:extLst>
          </p:cNvPr>
          <p:cNvGraphicFramePr>
            <a:graphicFrameLocks noChangeAspect="1"/>
          </p:cNvGraphicFramePr>
          <p:nvPr>
            <p:extLst>
              <p:ext uri="{D42A27DB-BD31-4B8C-83A1-F6EECF244321}">
                <p14:modId xmlns:p14="http://schemas.microsoft.com/office/powerpoint/2010/main" val="1558828653"/>
              </p:ext>
            </p:extLst>
          </p:nvPr>
        </p:nvGraphicFramePr>
        <p:xfrm>
          <a:off x="4089171" y="4370570"/>
          <a:ext cx="3708857" cy="704709"/>
        </p:xfrm>
        <a:graphic>
          <a:graphicData uri="http://schemas.openxmlformats.org/presentationml/2006/ole">
            <mc:AlternateContent xmlns:mc="http://schemas.openxmlformats.org/markup-compatibility/2006">
              <mc:Choice xmlns:v="urn:schemas-microsoft-com:vml" Requires="v">
                <p:oleObj spid="_x0000_s5127" name="Equation" r:id="rId5" imgW="2256515" imgH="429375" progId="Equation.DSMT4">
                  <p:embed/>
                </p:oleObj>
              </mc:Choice>
              <mc:Fallback>
                <p:oleObj name="Equation" r:id="rId5" imgW="2256515" imgH="429375" progId="Equation.DSMT4">
                  <p:embed/>
                  <p:pic>
                    <p:nvPicPr>
                      <p:cNvPr id="5" name="Object 4">
                        <a:extLst>
                          <a:ext uri="{FF2B5EF4-FFF2-40B4-BE49-F238E27FC236}">
                            <a16:creationId xmlns:a16="http://schemas.microsoft.com/office/drawing/2014/main" xmlns="" id="{2BB0EC9E-223D-4B72-9759-97A64D80BE36}"/>
                          </a:ext>
                        </a:extLst>
                      </p:cNvPr>
                      <p:cNvPicPr/>
                      <p:nvPr/>
                    </p:nvPicPr>
                    <p:blipFill>
                      <a:blip r:embed="rId6"/>
                      <a:stretch>
                        <a:fillRect/>
                      </a:stretch>
                    </p:blipFill>
                    <p:spPr>
                      <a:xfrm>
                        <a:off x="4089171" y="4370570"/>
                        <a:ext cx="3708857" cy="704709"/>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xmlns="" id="{90E6A5CC-C221-41AC-8F2C-A601BFB1C940}"/>
              </a:ext>
            </a:extLst>
          </p:cNvPr>
          <p:cNvGraphicFramePr>
            <a:graphicFrameLocks noChangeAspect="1"/>
          </p:cNvGraphicFramePr>
          <p:nvPr>
            <p:extLst>
              <p:ext uri="{D42A27DB-BD31-4B8C-83A1-F6EECF244321}">
                <p14:modId xmlns:p14="http://schemas.microsoft.com/office/powerpoint/2010/main" val="3371428231"/>
              </p:ext>
            </p:extLst>
          </p:nvPr>
        </p:nvGraphicFramePr>
        <p:xfrm>
          <a:off x="6042391" y="3923318"/>
          <a:ext cx="387283" cy="525598"/>
        </p:xfrm>
        <a:graphic>
          <a:graphicData uri="http://schemas.openxmlformats.org/presentationml/2006/ole">
            <mc:AlternateContent xmlns:mc="http://schemas.openxmlformats.org/markup-compatibility/2006">
              <mc:Choice xmlns:v="urn:schemas-microsoft-com:vml" Requires="v">
                <p:oleObj spid="_x0000_s5128" name="Equation" r:id="rId7" imgW="177480" imgH="241200" progId="Equation.DSMT4">
                  <p:embed/>
                </p:oleObj>
              </mc:Choice>
              <mc:Fallback>
                <p:oleObj name="Equation" r:id="rId7" imgW="177480" imgH="241200" progId="Equation.DSMT4">
                  <p:embed/>
                  <p:pic>
                    <p:nvPicPr>
                      <p:cNvPr id="6" name="Object 5">
                        <a:extLst>
                          <a:ext uri="{FF2B5EF4-FFF2-40B4-BE49-F238E27FC236}">
                            <a16:creationId xmlns:a16="http://schemas.microsoft.com/office/drawing/2014/main" xmlns="" id="{90E6A5CC-C221-41AC-8F2C-A601BFB1C940}"/>
                          </a:ext>
                        </a:extLst>
                      </p:cNvPr>
                      <p:cNvPicPr/>
                      <p:nvPr/>
                    </p:nvPicPr>
                    <p:blipFill>
                      <a:blip r:embed="rId8"/>
                      <a:stretch>
                        <a:fillRect/>
                      </a:stretch>
                    </p:blipFill>
                    <p:spPr>
                      <a:xfrm>
                        <a:off x="6042391" y="3923318"/>
                        <a:ext cx="387283" cy="52559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xmlns="" id="{6A39AC78-7428-44E6-A5BD-F07689EB4B0D}"/>
              </a:ext>
            </a:extLst>
          </p:cNvPr>
          <p:cNvGraphicFramePr>
            <a:graphicFrameLocks noChangeAspect="1"/>
          </p:cNvGraphicFramePr>
          <p:nvPr>
            <p:extLst>
              <p:ext uri="{D42A27DB-BD31-4B8C-83A1-F6EECF244321}">
                <p14:modId xmlns:p14="http://schemas.microsoft.com/office/powerpoint/2010/main" val="1355040826"/>
              </p:ext>
            </p:extLst>
          </p:nvPr>
        </p:nvGraphicFramePr>
        <p:xfrm>
          <a:off x="3961559" y="5604669"/>
          <a:ext cx="3964081" cy="900808"/>
        </p:xfrm>
        <a:graphic>
          <a:graphicData uri="http://schemas.openxmlformats.org/presentationml/2006/ole">
            <mc:AlternateContent xmlns:mc="http://schemas.openxmlformats.org/markup-compatibility/2006">
              <mc:Choice xmlns:v="urn:schemas-microsoft-com:vml" Requires="v">
                <p:oleObj spid="_x0000_s5129" name="Equation" r:id="rId9" imgW="2389653" imgH="543658" progId="Equation.DSMT4">
                  <p:embed/>
                </p:oleObj>
              </mc:Choice>
              <mc:Fallback>
                <p:oleObj name="Equation" r:id="rId9" imgW="2389653" imgH="543658" progId="Equation.DSMT4">
                  <p:embed/>
                  <p:pic>
                    <p:nvPicPr>
                      <p:cNvPr id="7" name="Object 6">
                        <a:extLst>
                          <a:ext uri="{FF2B5EF4-FFF2-40B4-BE49-F238E27FC236}">
                            <a16:creationId xmlns:a16="http://schemas.microsoft.com/office/drawing/2014/main" xmlns="" id="{6A39AC78-7428-44E6-A5BD-F07689EB4B0D}"/>
                          </a:ext>
                        </a:extLst>
                      </p:cNvPr>
                      <p:cNvPicPr/>
                      <p:nvPr/>
                    </p:nvPicPr>
                    <p:blipFill>
                      <a:blip r:embed="rId10"/>
                      <a:stretch>
                        <a:fillRect/>
                      </a:stretch>
                    </p:blipFill>
                    <p:spPr>
                      <a:xfrm>
                        <a:off x="3961559" y="5604669"/>
                        <a:ext cx="3964081" cy="900808"/>
                      </a:xfrm>
                      <a:prstGeom prst="rect">
                        <a:avLst/>
                      </a:prstGeom>
                    </p:spPr>
                  </p:pic>
                </p:oleObj>
              </mc:Fallback>
            </mc:AlternateContent>
          </a:graphicData>
        </a:graphic>
      </p:graphicFrame>
    </p:spTree>
    <p:extLst>
      <p:ext uri="{BB962C8B-B14F-4D97-AF65-F5344CB8AC3E}">
        <p14:creationId xmlns:p14="http://schemas.microsoft.com/office/powerpoint/2010/main" val="27947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1B444B6-3FC9-45BF-9D93-F0604678105E}"/>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Locally weighted regression</a:t>
            </a:r>
          </a:p>
        </p:txBody>
      </p:sp>
      <p:sp>
        <p:nvSpPr>
          <p:cNvPr id="13" name="TextBox 12">
            <a:extLst>
              <a:ext uri="{FF2B5EF4-FFF2-40B4-BE49-F238E27FC236}">
                <a16:creationId xmlns:a16="http://schemas.microsoft.com/office/drawing/2014/main" xmlns="" id="{DD3A9EAE-C355-448C-BBFA-94538A610E11}"/>
              </a:ext>
            </a:extLst>
          </p:cNvPr>
          <p:cNvSpPr txBox="1"/>
          <p:nvPr/>
        </p:nvSpPr>
        <p:spPr>
          <a:xfrm>
            <a:off x="914399" y="1799924"/>
            <a:ext cx="9683015"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all three cases, the cost function can be minimized for     by using both the gradient descent algorithm and method of least square.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For the case 3, the redrive gradient descent rule can be given as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Note:            is a kernel function is used to determine the weight of each training example using distance. </a:t>
            </a:r>
            <a:endParaRPr lang="en-IN" sz="2800" dirty="0">
              <a:latin typeface="Times New Roman" panose="02020603050405020304" pitchFamily="18" charset="0"/>
              <a:cs typeface="Times New Roman" panose="02020603050405020304" pitchFamily="18" charset="0"/>
            </a:endParaRPr>
          </a:p>
        </p:txBody>
      </p:sp>
      <p:graphicFrame>
        <p:nvGraphicFramePr>
          <p:cNvPr id="18" name="Object 17">
            <a:extLst>
              <a:ext uri="{FF2B5EF4-FFF2-40B4-BE49-F238E27FC236}">
                <a16:creationId xmlns:a16="http://schemas.microsoft.com/office/drawing/2014/main" xmlns="" id="{56D9597F-8D2D-4E73-A9C2-C934AD65E90F}"/>
              </a:ext>
            </a:extLst>
          </p:cNvPr>
          <p:cNvGraphicFramePr>
            <a:graphicFrameLocks noChangeAspect="1"/>
          </p:cNvGraphicFramePr>
          <p:nvPr>
            <p:extLst>
              <p:ext uri="{D42A27DB-BD31-4B8C-83A1-F6EECF244321}">
                <p14:modId xmlns:p14="http://schemas.microsoft.com/office/powerpoint/2010/main" val="2379129388"/>
              </p:ext>
            </p:extLst>
          </p:nvPr>
        </p:nvGraphicFramePr>
        <p:xfrm>
          <a:off x="9058022" y="1875473"/>
          <a:ext cx="316981" cy="463280"/>
        </p:xfrm>
        <a:graphic>
          <a:graphicData uri="http://schemas.openxmlformats.org/presentationml/2006/ole">
            <mc:AlternateContent xmlns:mc="http://schemas.openxmlformats.org/markup-compatibility/2006">
              <mc:Choice xmlns:v="urn:schemas-microsoft-com:vml" Requires="v">
                <p:oleObj spid="_x0000_s6149" name="Equation" r:id="rId4" imgW="123783" imgH="181340" progId="Equation.DSMT4">
                  <p:embed/>
                </p:oleObj>
              </mc:Choice>
              <mc:Fallback>
                <p:oleObj name="Equation" r:id="rId4" imgW="123783" imgH="181340" progId="Equation.DSMT4">
                  <p:embed/>
                  <p:pic>
                    <p:nvPicPr>
                      <p:cNvPr id="18" name="Object 17">
                        <a:extLst>
                          <a:ext uri="{FF2B5EF4-FFF2-40B4-BE49-F238E27FC236}">
                            <a16:creationId xmlns:a16="http://schemas.microsoft.com/office/drawing/2014/main" xmlns="" id="{56D9597F-8D2D-4E73-A9C2-C934AD65E90F}"/>
                          </a:ext>
                        </a:extLst>
                      </p:cNvPr>
                      <p:cNvPicPr/>
                      <p:nvPr/>
                    </p:nvPicPr>
                    <p:blipFill>
                      <a:blip r:embed="rId5"/>
                      <a:stretch>
                        <a:fillRect/>
                      </a:stretch>
                    </p:blipFill>
                    <p:spPr>
                      <a:xfrm>
                        <a:off x="9058022" y="1875473"/>
                        <a:ext cx="316981" cy="46328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xmlns="" id="{87D14AF2-FD86-4D02-822A-A8DD6D3DA9B0}"/>
              </a:ext>
            </a:extLst>
          </p:cNvPr>
          <p:cNvGraphicFramePr>
            <a:graphicFrameLocks noChangeAspect="1"/>
          </p:cNvGraphicFramePr>
          <p:nvPr>
            <p:extLst>
              <p:ext uri="{D42A27DB-BD31-4B8C-83A1-F6EECF244321}">
                <p14:modId xmlns:p14="http://schemas.microsoft.com/office/powerpoint/2010/main" val="2521821493"/>
              </p:ext>
            </p:extLst>
          </p:nvPr>
        </p:nvGraphicFramePr>
        <p:xfrm>
          <a:off x="3217846" y="4152900"/>
          <a:ext cx="5451508" cy="784860"/>
        </p:xfrm>
        <a:graphic>
          <a:graphicData uri="http://schemas.openxmlformats.org/presentationml/2006/ole">
            <mc:AlternateContent xmlns:mc="http://schemas.openxmlformats.org/markup-compatibility/2006">
              <mc:Choice xmlns:v="urn:schemas-microsoft-com:vml" Requires="v">
                <p:oleObj spid="_x0000_s6150" name="Equation" r:id="rId6" imgW="2646574" imgH="381426" progId="Equation.DSMT4">
                  <p:embed/>
                </p:oleObj>
              </mc:Choice>
              <mc:Fallback>
                <p:oleObj name="Equation" r:id="rId6" imgW="2646574" imgH="381426" progId="Equation.DSMT4">
                  <p:embed/>
                  <p:pic>
                    <p:nvPicPr>
                      <p:cNvPr id="19" name="Object 18">
                        <a:extLst>
                          <a:ext uri="{FF2B5EF4-FFF2-40B4-BE49-F238E27FC236}">
                            <a16:creationId xmlns:a16="http://schemas.microsoft.com/office/drawing/2014/main" xmlns="" id="{87D14AF2-FD86-4D02-822A-A8DD6D3DA9B0}"/>
                          </a:ext>
                        </a:extLst>
                      </p:cNvPr>
                      <p:cNvPicPr/>
                      <p:nvPr/>
                    </p:nvPicPr>
                    <p:blipFill>
                      <a:blip r:embed="rId7"/>
                      <a:stretch>
                        <a:fillRect/>
                      </a:stretch>
                    </p:blipFill>
                    <p:spPr>
                      <a:xfrm>
                        <a:off x="3217846" y="4152900"/>
                        <a:ext cx="5451508" cy="78486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xmlns="" id="{99AE059C-6C55-4B33-90B4-8D6C29F55B5B}"/>
              </a:ext>
            </a:extLst>
          </p:cNvPr>
          <p:cNvGraphicFramePr>
            <a:graphicFrameLocks noChangeAspect="1"/>
          </p:cNvGraphicFramePr>
          <p:nvPr>
            <p:extLst>
              <p:ext uri="{D42A27DB-BD31-4B8C-83A1-F6EECF244321}">
                <p14:modId xmlns:p14="http://schemas.microsoft.com/office/powerpoint/2010/main" val="2217089768"/>
              </p:ext>
            </p:extLst>
          </p:nvPr>
        </p:nvGraphicFramePr>
        <p:xfrm>
          <a:off x="1798920" y="4937760"/>
          <a:ext cx="1053387" cy="346509"/>
        </p:xfrm>
        <a:graphic>
          <a:graphicData uri="http://schemas.openxmlformats.org/presentationml/2006/ole">
            <mc:AlternateContent xmlns:mc="http://schemas.openxmlformats.org/markup-compatibility/2006">
              <mc:Choice xmlns:v="urn:schemas-microsoft-com:vml" Requires="v">
                <p:oleObj spid="_x0000_s6151" name="Equation" r:id="rId8" imgW="723625" imgH="238301" progId="Equation.DSMT4">
                  <p:embed/>
                </p:oleObj>
              </mc:Choice>
              <mc:Fallback>
                <p:oleObj name="Equation" r:id="rId8" imgW="723625" imgH="238301" progId="Equation.DSMT4">
                  <p:embed/>
                  <p:pic>
                    <p:nvPicPr>
                      <p:cNvPr id="20" name="Object 19">
                        <a:extLst>
                          <a:ext uri="{FF2B5EF4-FFF2-40B4-BE49-F238E27FC236}">
                            <a16:creationId xmlns:a16="http://schemas.microsoft.com/office/drawing/2014/main" xmlns="" id="{99AE059C-6C55-4B33-90B4-8D6C29F55B5B}"/>
                          </a:ext>
                        </a:extLst>
                      </p:cNvPr>
                      <p:cNvPicPr/>
                      <p:nvPr/>
                    </p:nvPicPr>
                    <p:blipFill>
                      <a:blip r:embed="rId9"/>
                      <a:stretch>
                        <a:fillRect/>
                      </a:stretch>
                    </p:blipFill>
                    <p:spPr>
                      <a:xfrm>
                        <a:off x="1798920" y="4937760"/>
                        <a:ext cx="1053387" cy="346509"/>
                      </a:xfrm>
                      <a:prstGeom prst="rect">
                        <a:avLst/>
                      </a:prstGeom>
                    </p:spPr>
                  </p:pic>
                </p:oleObj>
              </mc:Fallback>
            </mc:AlternateContent>
          </a:graphicData>
        </a:graphic>
      </p:graphicFrame>
    </p:spTree>
    <p:extLst>
      <p:ext uri="{BB962C8B-B14F-4D97-AF65-F5344CB8AC3E}">
        <p14:creationId xmlns:p14="http://schemas.microsoft.com/office/powerpoint/2010/main" val="356871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CD63F-1F9A-4A3D-ADFF-A85DC6E00262}"/>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xmlns="" id="{927DC2A5-D99A-4897-B338-081AD18E28C9}"/>
              </a:ext>
            </a:extLst>
          </p:cNvPr>
          <p:cNvSpPr>
            <a:spLocks noGrp="1"/>
          </p:cNvSpPr>
          <p:nvPr>
            <p:ph idx="1"/>
          </p:nvPr>
        </p:nvSpPr>
        <p:spPr>
          <a:xfrm>
            <a:off x="817244" y="1825625"/>
            <a:ext cx="10646443" cy="4351338"/>
          </a:xfrm>
        </p:spPr>
        <p:txBody>
          <a:bodyPr>
            <a:noAutofit/>
          </a:bodyPr>
          <a:lstStyle/>
          <a:p>
            <a:pPr marL="0" indent="0">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Given the set of 50 samples (X and Y respectively) as</a:t>
            </a:r>
          </a:p>
          <a:p>
            <a:pPr marL="0" indent="0">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Then, use the locally weighted regression to approximate the given data.</a:t>
            </a:r>
          </a:p>
          <a:p>
            <a:pPr marL="0" indent="0">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solidFill>
                <a:srgbClr val="474747"/>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36158278"/>
              </p:ext>
            </p:extLst>
          </p:nvPr>
        </p:nvGraphicFramePr>
        <p:xfrm>
          <a:off x="1438910" y="2597626"/>
          <a:ext cx="8441687" cy="1961675"/>
        </p:xfrm>
        <a:graphic>
          <a:graphicData uri="http://schemas.openxmlformats.org/drawingml/2006/table">
            <a:tbl>
              <a:tblPr firstRow="1" firstCol="1" bandRow="1"/>
              <a:tblGrid>
                <a:gridCol w="863226">
                  <a:extLst>
                    <a:ext uri="{9D8B030D-6E8A-4147-A177-3AD203B41FA5}">
                      <a16:colId xmlns:a16="http://schemas.microsoft.com/office/drawing/2014/main" xmlns="" val="20000"/>
                    </a:ext>
                  </a:extLst>
                </a:gridCol>
                <a:gridCol w="863226">
                  <a:extLst>
                    <a:ext uri="{9D8B030D-6E8A-4147-A177-3AD203B41FA5}">
                      <a16:colId xmlns:a16="http://schemas.microsoft.com/office/drawing/2014/main" xmlns="" val="20001"/>
                    </a:ext>
                  </a:extLst>
                </a:gridCol>
                <a:gridCol w="863226">
                  <a:extLst>
                    <a:ext uri="{9D8B030D-6E8A-4147-A177-3AD203B41FA5}">
                      <a16:colId xmlns:a16="http://schemas.microsoft.com/office/drawing/2014/main" xmlns="" val="20002"/>
                    </a:ext>
                  </a:extLst>
                </a:gridCol>
                <a:gridCol w="666995">
                  <a:extLst>
                    <a:ext uri="{9D8B030D-6E8A-4147-A177-3AD203B41FA5}">
                      <a16:colId xmlns:a16="http://schemas.microsoft.com/office/drawing/2014/main" xmlns="" val="20003"/>
                    </a:ext>
                  </a:extLst>
                </a:gridCol>
                <a:gridCol w="864169">
                  <a:extLst>
                    <a:ext uri="{9D8B030D-6E8A-4147-A177-3AD203B41FA5}">
                      <a16:colId xmlns:a16="http://schemas.microsoft.com/office/drawing/2014/main" xmlns="" val="20004"/>
                    </a:ext>
                  </a:extLst>
                </a:gridCol>
                <a:gridCol w="864169">
                  <a:extLst>
                    <a:ext uri="{9D8B030D-6E8A-4147-A177-3AD203B41FA5}">
                      <a16:colId xmlns:a16="http://schemas.microsoft.com/office/drawing/2014/main" xmlns="" val="20005"/>
                    </a:ext>
                  </a:extLst>
                </a:gridCol>
                <a:gridCol w="864169">
                  <a:extLst>
                    <a:ext uri="{9D8B030D-6E8A-4147-A177-3AD203B41FA5}">
                      <a16:colId xmlns:a16="http://schemas.microsoft.com/office/drawing/2014/main" xmlns="" val="20006"/>
                    </a:ext>
                  </a:extLst>
                </a:gridCol>
                <a:gridCol w="864169">
                  <a:extLst>
                    <a:ext uri="{9D8B030D-6E8A-4147-A177-3AD203B41FA5}">
                      <a16:colId xmlns:a16="http://schemas.microsoft.com/office/drawing/2014/main" xmlns="" val="20007"/>
                    </a:ext>
                  </a:extLst>
                </a:gridCol>
                <a:gridCol w="864169">
                  <a:extLst>
                    <a:ext uri="{9D8B030D-6E8A-4147-A177-3AD203B41FA5}">
                      <a16:colId xmlns:a16="http://schemas.microsoft.com/office/drawing/2014/main" xmlns="" val="20008"/>
                    </a:ext>
                  </a:extLst>
                </a:gridCol>
                <a:gridCol w="864169">
                  <a:extLst>
                    <a:ext uri="{9D8B030D-6E8A-4147-A177-3AD203B41FA5}">
                      <a16:colId xmlns:a16="http://schemas.microsoft.com/office/drawing/2014/main" xmlns="" val="20009"/>
                    </a:ext>
                  </a:extLst>
                </a:gridCol>
              </a:tblGrid>
              <a:tr h="392335">
                <a:tc>
                  <a:txBody>
                    <a:bodyPr/>
                    <a:lstStyle/>
                    <a:p>
                      <a:pPr algn="just">
                        <a:lnSpc>
                          <a:spcPct val="107000"/>
                        </a:lnSpc>
                        <a:spcAft>
                          <a:spcPts val="0"/>
                        </a:spcAft>
                      </a:pPr>
                      <a:r>
                        <a:rPr lang="en-IN" sz="1200">
                          <a:effectLst/>
                          <a:latin typeface="Times New Roman"/>
                          <a:ea typeface="Calibri"/>
                          <a:cs typeface="Times New Roman"/>
                        </a:rPr>
                        <a:t>554</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1532</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1248</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797</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629</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547</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424</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384</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360</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319</a:t>
                      </a:r>
                      <a:endParaRPr lang="en-IN" sz="1100">
                        <a:effectLst/>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xmlns="" val="10000"/>
                  </a:ext>
                </a:extLst>
              </a:tr>
              <a:tr h="392335">
                <a:tc>
                  <a:txBody>
                    <a:bodyPr/>
                    <a:lstStyle/>
                    <a:p>
                      <a:pPr algn="just">
                        <a:lnSpc>
                          <a:spcPct val="107000"/>
                        </a:lnSpc>
                        <a:spcAft>
                          <a:spcPts val="0"/>
                        </a:spcAft>
                      </a:pPr>
                      <a:r>
                        <a:rPr lang="en-IN" sz="1200">
                          <a:effectLst/>
                          <a:latin typeface="Times New Roman"/>
                          <a:ea typeface="Calibri"/>
                          <a:cs typeface="Times New Roman"/>
                        </a:rPr>
                        <a:t>3014</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1416</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1052</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743</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609</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486</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403</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384</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358</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318</a:t>
                      </a:r>
                      <a:endParaRPr lang="en-IN" sz="1100">
                        <a:effectLst/>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xmlns="" val="10001"/>
                  </a:ext>
                </a:extLst>
              </a:tr>
              <a:tr h="392335">
                <a:tc>
                  <a:txBody>
                    <a:bodyPr/>
                    <a:lstStyle/>
                    <a:p>
                      <a:pPr algn="just">
                        <a:lnSpc>
                          <a:spcPct val="107000"/>
                        </a:lnSpc>
                        <a:spcAft>
                          <a:spcPts val="0"/>
                        </a:spcAft>
                      </a:pPr>
                      <a:r>
                        <a:rPr lang="en-IN" sz="1200">
                          <a:effectLst/>
                          <a:latin typeface="Times New Roman"/>
                          <a:ea typeface="Calibri"/>
                          <a:cs typeface="Times New Roman"/>
                        </a:rPr>
                        <a:t>2171</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1326</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951</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665</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596</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471</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400</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383</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354</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311</a:t>
                      </a:r>
                      <a:endParaRPr lang="en-IN" sz="1100">
                        <a:effectLst/>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xmlns="" val="10002"/>
                  </a:ext>
                </a:extLst>
              </a:tr>
              <a:tr h="392335">
                <a:tc>
                  <a:txBody>
                    <a:bodyPr/>
                    <a:lstStyle/>
                    <a:p>
                      <a:pPr algn="just">
                        <a:lnSpc>
                          <a:spcPct val="107000"/>
                        </a:lnSpc>
                        <a:spcAft>
                          <a:spcPts val="0"/>
                        </a:spcAft>
                      </a:pPr>
                      <a:r>
                        <a:rPr lang="en-IN" sz="1200">
                          <a:effectLst/>
                          <a:latin typeface="Times New Roman"/>
                          <a:ea typeface="Calibri"/>
                          <a:cs typeface="Times New Roman"/>
                        </a:rPr>
                        <a:t>1891</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1297</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936</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662</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590</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462</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386</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370</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347</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307</a:t>
                      </a:r>
                      <a:endParaRPr lang="en-IN" sz="1100">
                        <a:effectLst/>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xmlns="" val="10003"/>
                  </a:ext>
                </a:extLst>
              </a:tr>
              <a:tr h="392335">
                <a:tc>
                  <a:txBody>
                    <a:bodyPr/>
                    <a:lstStyle/>
                    <a:p>
                      <a:pPr algn="just">
                        <a:lnSpc>
                          <a:spcPct val="107000"/>
                        </a:lnSpc>
                        <a:spcAft>
                          <a:spcPts val="0"/>
                        </a:spcAft>
                      </a:pPr>
                      <a:r>
                        <a:rPr lang="en-IN" sz="1200">
                          <a:effectLst/>
                          <a:latin typeface="Times New Roman"/>
                          <a:ea typeface="Calibri"/>
                          <a:cs typeface="Times New Roman"/>
                        </a:rPr>
                        <a:t>1593</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1266</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918</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652</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582</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435</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386</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365</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a:effectLst/>
                          <a:latin typeface="Times New Roman"/>
                          <a:ea typeface="Calibri"/>
                          <a:cs typeface="Times New Roman"/>
                        </a:rPr>
                        <a:t>320</a:t>
                      </a:r>
                      <a:endParaRPr lang="en-IN" sz="1100">
                        <a:effectLst/>
                        <a:latin typeface="Calibri"/>
                        <a:ea typeface="Calibri"/>
                        <a:cs typeface="Times New Roman"/>
                      </a:endParaRPr>
                    </a:p>
                  </a:txBody>
                  <a:tcPr marL="68580" marR="68580" marT="0" marB="0">
                    <a:lnL>
                      <a:noFill/>
                    </a:lnL>
                    <a:lnR>
                      <a:noFill/>
                    </a:lnR>
                    <a:lnT>
                      <a:noFill/>
                    </a:lnT>
                    <a:lnB>
                      <a:noFill/>
                    </a:lnB>
                  </a:tcPr>
                </a:tc>
                <a:tc>
                  <a:txBody>
                    <a:bodyPr/>
                    <a:lstStyle/>
                    <a:p>
                      <a:pPr algn="just">
                        <a:lnSpc>
                          <a:spcPct val="107000"/>
                        </a:lnSpc>
                        <a:spcAft>
                          <a:spcPts val="0"/>
                        </a:spcAft>
                      </a:pPr>
                      <a:r>
                        <a:rPr lang="en-IN" sz="1200" dirty="0">
                          <a:effectLst/>
                          <a:latin typeface="Times New Roman"/>
                          <a:ea typeface="Calibri"/>
                          <a:cs typeface="Times New Roman"/>
                        </a:rPr>
                        <a:t>290</a:t>
                      </a:r>
                      <a:endParaRPr lang="en-IN" sz="1100" dirty="0">
                        <a:effectLst/>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1611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74C619-3B06-4489-9E33-81636976A71E}"/>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xmlns="" id="{70591D47-7549-47A5-B149-B6C6AE35A859}"/>
              </a:ext>
            </a:extLst>
          </p:cNvPr>
          <p:cNvSpPr>
            <a:spLocks noGrp="1"/>
          </p:cNvSpPr>
          <p:nvPr>
            <p:ph idx="1"/>
          </p:nvPr>
        </p:nvSpPr>
        <p:spPr>
          <a:xfrm>
            <a:off x="-77905" y="1253331"/>
            <a:ext cx="11377964" cy="5137844"/>
          </a:xfrm>
        </p:spPr>
        <p:txBody>
          <a:bodyPr>
            <a:noAutofit/>
          </a:bodyPr>
          <a:lstStyle/>
          <a:p>
            <a:pPr marL="914400" lvl="2" indent="0">
              <a:buNone/>
            </a:pPr>
            <a:r>
              <a:rPr lang="en-US" sz="2800" dirty="0">
                <a:latin typeface="Times New Roman" panose="02020603050405020304" pitchFamily="18" charset="0"/>
                <a:cs typeface="Times New Roman" panose="02020603050405020304" pitchFamily="18" charset="0"/>
              </a:rPr>
              <a:t>Consider the hypothesis as the linear regression as</a:t>
            </a:r>
          </a:p>
          <a:p>
            <a:pPr marL="914400" lvl="2" indent="0">
              <a:buNone/>
            </a:pPr>
            <a:r>
              <a:rPr lang="en-US" sz="2800" dirty="0">
                <a:latin typeface="Times New Roman" panose="02020603050405020304" pitchFamily="18" charset="0"/>
                <a:cs typeface="Times New Roman" panose="02020603050405020304" pitchFamily="18" charset="0"/>
              </a:rPr>
              <a:t> </a:t>
            </a:r>
          </a:p>
          <a:p>
            <a:pPr marL="914400" lvl="2" indent="0">
              <a:buNone/>
            </a:pPr>
            <a:r>
              <a:rPr lang="en-US" sz="2800" dirty="0">
                <a:latin typeface="Times New Roman" panose="02020603050405020304" pitchFamily="18" charset="0"/>
                <a:cs typeface="Times New Roman" panose="02020603050405020304" pitchFamily="18" charset="0"/>
              </a:rPr>
              <a:t>For locally weighted regression the cost function can be taken as</a:t>
            </a:r>
          </a:p>
          <a:p>
            <a:pPr marL="914400" lvl="2" indent="0">
              <a:buNone/>
            </a:pPr>
            <a:endParaRPr lang="en-US" sz="2800" dirty="0">
              <a:latin typeface="Times New Roman" panose="02020603050405020304" pitchFamily="18" charset="0"/>
              <a:cs typeface="Times New Roman" panose="02020603050405020304" pitchFamily="18" charset="0"/>
            </a:endParaRPr>
          </a:p>
          <a:p>
            <a:pPr marL="914400" lvl="2" indent="0">
              <a:buNone/>
            </a:pPr>
            <a:r>
              <a:rPr lang="en-US" sz="2800" dirty="0">
                <a:latin typeface="Times New Roman" panose="02020603050405020304" pitchFamily="18" charset="0"/>
                <a:cs typeface="Times New Roman" panose="02020603050405020304" pitchFamily="18" charset="0"/>
              </a:rPr>
              <a:t> </a:t>
            </a:r>
          </a:p>
          <a:p>
            <a:pPr marL="914400" lvl="2" indent="0">
              <a:buNone/>
            </a:pPr>
            <a:r>
              <a:rPr lang="en-US" sz="2800" dirty="0">
                <a:latin typeface="Times New Roman" panose="02020603050405020304" pitchFamily="18" charset="0"/>
                <a:cs typeface="Times New Roman" panose="02020603050405020304" pitchFamily="18" charset="0"/>
              </a:rPr>
              <a:t>Form the gradient descent algorithm    and     can be approximated as</a:t>
            </a:r>
          </a:p>
          <a:p>
            <a:pPr marL="914400" lvl="2" indent="0">
              <a:buNone/>
            </a:pPr>
            <a:r>
              <a:rPr lang="en-US" sz="2800" dirty="0">
                <a:latin typeface="Times New Roman" panose="02020603050405020304" pitchFamily="18" charset="0"/>
                <a:cs typeface="Times New Roman" panose="02020603050405020304" pitchFamily="18" charset="0"/>
              </a:rPr>
              <a:t> </a:t>
            </a:r>
          </a:p>
          <a:p>
            <a:pPr marL="914400" lvl="2" indent="0">
              <a:buNone/>
            </a:pPr>
            <a:r>
              <a:rPr lang="en-US" sz="2800" dirty="0">
                <a:latin typeface="Times New Roman" panose="02020603050405020304" pitchFamily="18" charset="0"/>
                <a:cs typeface="Times New Roman" panose="02020603050405020304" pitchFamily="18" charset="0"/>
              </a:rPr>
              <a:t> </a:t>
            </a:r>
          </a:p>
          <a:p>
            <a:pPr marL="914400" lvl="2" indent="0">
              <a:buNone/>
            </a:pPr>
            <a:endParaRPr lang="en-US" sz="2800" dirty="0">
              <a:latin typeface="Times New Roman" panose="02020603050405020304" pitchFamily="18" charset="0"/>
              <a:cs typeface="Times New Roman" panose="02020603050405020304" pitchFamily="18" charset="0"/>
            </a:endParaRPr>
          </a:p>
          <a:p>
            <a:pPr marL="914400" lvl="2" indent="0">
              <a:buNone/>
            </a:pPr>
            <a:r>
              <a:rPr lang="en-US" sz="2800" dirty="0">
                <a:latin typeface="Times New Roman" panose="02020603050405020304" pitchFamily="18" charset="0"/>
                <a:cs typeface="Times New Roman" panose="02020603050405020304" pitchFamily="18" charset="0"/>
              </a:rPr>
              <a:t>Applying this algorithm by taking different values of   , it can be observed that bandwidth in weight function has significant effect and the correct value </a:t>
            </a:r>
            <a:r>
              <a:rPr lang="en-US" sz="2800">
                <a:latin typeface="Times New Roman" panose="02020603050405020304" pitchFamily="18" charset="0"/>
                <a:cs typeface="Times New Roman" panose="02020603050405020304" pitchFamily="18" charset="0"/>
              </a:rPr>
              <a:t>of    should </a:t>
            </a:r>
            <a:r>
              <a:rPr lang="en-US" sz="2800" dirty="0">
                <a:latin typeface="Times New Roman" panose="02020603050405020304" pitchFamily="18" charset="0"/>
                <a:cs typeface="Times New Roman" panose="02020603050405020304" pitchFamily="18" charset="0"/>
              </a:rPr>
              <a:t>be taken to get accurate prediction.</a:t>
            </a:r>
          </a:p>
          <a:p>
            <a:pPr marL="914400" lvl="2" indent="0">
              <a:buNone/>
            </a:pPr>
            <a:endParaRPr lang="en-IN" sz="2800" dirty="0">
              <a:latin typeface="Times New Roman" panose="02020603050405020304" pitchFamily="18" charset="0"/>
              <a:cs typeface="Times New Roman" panose="02020603050405020304" pitchFamily="18" charset="0"/>
            </a:endParaRPr>
          </a:p>
        </p:txBody>
      </p:sp>
      <p:graphicFrame>
        <p:nvGraphicFramePr>
          <p:cNvPr id="22" name="Object 21">
            <a:extLst>
              <a:ext uri="{FF2B5EF4-FFF2-40B4-BE49-F238E27FC236}">
                <a16:creationId xmlns:a16="http://schemas.microsoft.com/office/drawing/2014/main" xmlns="" id="{7DD85726-A206-4E32-BF37-C606B939A4E4}"/>
              </a:ext>
            </a:extLst>
          </p:cNvPr>
          <p:cNvGraphicFramePr>
            <a:graphicFrameLocks noChangeAspect="1"/>
          </p:cNvGraphicFramePr>
          <p:nvPr>
            <p:extLst>
              <p:ext uri="{D42A27DB-BD31-4B8C-83A1-F6EECF244321}">
                <p14:modId xmlns:p14="http://schemas.microsoft.com/office/powerpoint/2010/main" val="820811446"/>
              </p:ext>
            </p:extLst>
          </p:nvPr>
        </p:nvGraphicFramePr>
        <p:xfrm>
          <a:off x="4249905" y="1808397"/>
          <a:ext cx="1862137" cy="451975"/>
        </p:xfrm>
        <a:graphic>
          <a:graphicData uri="http://schemas.openxmlformats.org/presentationml/2006/ole">
            <mc:AlternateContent xmlns:mc="http://schemas.openxmlformats.org/markup-compatibility/2006">
              <mc:Choice xmlns:v="urn:schemas-microsoft-com:vml" Requires="v">
                <p:oleObj spid="_x0000_s7176" name="Equation" r:id="rId3" imgW="980546" imgH="238301" progId="Equation.DSMT4">
                  <p:embed/>
                </p:oleObj>
              </mc:Choice>
              <mc:Fallback>
                <p:oleObj name="Equation" r:id="rId3" imgW="980546" imgH="238301" progId="Equation.DSMT4">
                  <p:embed/>
                  <p:pic>
                    <p:nvPicPr>
                      <p:cNvPr id="22" name="Object 21">
                        <a:extLst>
                          <a:ext uri="{FF2B5EF4-FFF2-40B4-BE49-F238E27FC236}">
                            <a16:creationId xmlns:a16="http://schemas.microsoft.com/office/drawing/2014/main" xmlns="" id="{7DD85726-A206-4E32-BF37-C606B939A4E4}"/>
                          </a:ext>
                        </a:extLst>
                      </p:cNvPr>
                      <p:cNvPicPr/>
                      <p:nvPr/>
                    </p:nvPicPr>
                    <p:blipFill>
                      <a:blip r:embed="rId4"/>
                      <a:stretch>
                        <a:fillRect/>
                      </a:stretch>
                    </p:blipFill>
                    <p:spPr>
                      <a:xfrm>
                        <a:off x="4249905" y="1808397"/>
                        <a:ext cx="1862137" cy="451975"/>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xmlns="" id="{4DAF0A8A-6AD1-48FA-85ED-205EF4D585E3}"/>
              </a:ext>
            </a:extLst>
          </p:cNvPr>
          <p:cNvGraphicFramePr>
            <a:graphicFrameLocks noChangeAspect="1"/>
          </p:cNvGraphicFramePr>
          <p:nvPr>
            <p:extLst>
              <p:ext uri="{D42A27DB-BD31-4B8C-83A1-F6EECF244321}">
                <p14:modId xmlns:p14="http://schemas.microsoft.com/office/powerpoint/2010/main" val="1476177677"/>
              </p:ext>
            </p:extLst>
          </p:nvPr>
        </p:nvGraphicFramePr>
        <p:xfrm>
          <a:off x="3339523" y="2715540"/>
          <a:ext cx="4094102" cy="709049"/>
        </p:xfrm>
        <a:graphic>
          <a:graphicData uri="http://schemas.openxmlformats.org/presentationml/2006/ole">
            <mc:AlternateContent xmlns:mc="http://schemas.openxmlformats.org/markup-compatibility/2006">
              <mc:Choice xmlns:v="urn:schemas-microsoft-com:vml" Requires="v">
                <p:oleObj spid="_x0000_s7177" name="Equation" r:id="rId5" imgW="2475294" imgH="429375" progId="Equation.DSMT4">
                  <p:embed/>
                </p:oleObj>
              </mc:Choice>
              <mc:Fallback>
                <p:oleObj name="Equation" r:id="rId5" imgW="2475294" imgH="429375" progId="Equation.DSMT4">
                  <p:embed/>
                  <p:pic>
                    <p:nvPicPr>
                      <p:cNvPr id="23" name="Object 22">
                        <a:extLst>
                          <a:ext uri="{FF2B5EF4-FFF2-40B4-BE49-F238E27FC236}">
                            <a16:creationId xmlns:a16="http://schemas.microsoft.com/office/drawing/2014/main" xmlns="" id="{4DAF0A8A-6AD1-48FA-85ED-205EF4D585E3}"/>
                          </a:ext>
                        </a:extLst>
                      </p:cNvPr>
                      <p:cNvPicPr/>
                      <p:nvPr/>
                    </p:nvPicPr>
                    <p:blipFill>
                      <a:blip r:embed="rId6"/>
                      <a:stretch>
                        <a:fillRect/>
                      </a:stretch>
                    </p:blipFill>
                    <p:spPr>
                      <a:xfrm>
                        <a:off x="3339523" y="2715540"/>
                        <a:ext cx="4094102" cy="709049"/>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xmlns="" id="{D6D966C7-372A-4AA0-9F06-BEA8181FF04F}"/>
              </a:ext>
            </a:extLst>
          </p:cNvPr>
          <p:cNvGraphicFramePr>
            <a:graphicFrameLocks noChangeAspect="1"/>
          </p:cNvGraphicFramePr>
          <p:nvPr>
            <p:extLst>
              <p:ext uri="{D42A27DB-BD31-4B8C-83A1-F6EECF244321}">
                <p14:modId xmlns:p14="http://schemas.microsoft.com/office/powerpoint/2010/main" val="3274405661"/>
              </p:ext>
            </p:extLst>
          </p:nvPr>
        </p:nvGraphicFramePr>
        <p:xfrm>
          <a:off x="6112042" y="3538363"/>
          <a:ext cx="321644" cy="502569"/>
        </p:xfrm>
        <a:graphic>
          <a:graphicData uri="http://schemas.openxmlformats.org/presentationml/2006/ole">
            <mc:AlternateContent xmlns:mc="http://schemas.openxmlformats.org/markup-compatibility/2006">
              <mc:Choice xmlns:v="urn:schemas-microsoft-com:vml" Requires="v">
                <p:oleObj spid="_x0000_s7178" name="Equation" r:id="rId7" imgW="152210" imgH="238301" progId="Equation.DSMT4">
                  <p:embed/>
                </p:oleObj>
              </mc:Choice>
              <mc:Fallback>
                <p:oleObj name="Equation" r:id="rId7" imgW="152210" imgH="238301" progId="Equation.DSMT4">
                  <p:embed/>
                  <p:pic>
                    <p:nvPicPr>
                      <p:cNvPr id="24" name="Object 23">
                        <a:extLst>
                          <a:ext uri="{FF2B5EF4-FFF2-40B4-BE49-F238E27FC236}">
                            <a16:creationId xmlns:a16="http://schemas.microsoft.com/office/drawing/2014/main" xmlns="" id="{D6D966C7-372A-4AA0-9F06-BEA8181FF04F}"/>
                          </a:ext>
                        </a:extLst>
                      </p:cNvPr>
                      <p:cNvPicPr/>
                      <p:nvPr/>
                    </p:nvPicPr>
                    <p:blipFill>
                      <a:blip r:embed="rId8"/>
                      <a:stretch>
                        <a:fillRect/>
                      </a:stretch>
                    </p:blipFill>
                    <p:spPr>
                      <a:xfrm>
                        <a:off x="6112042" y="3538363"/>
                        <a:ext cx="321644" cy="502569"/>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xmlns="" id="{A977DA92-43A2-4FAF-B1EE-914EF04EFB98}"/>
              </a:ext>
            </a:extLst>
          </p:cNvPr>
          <p:cNvGraphicFramePr>
            <a:graphicFrameLocks noChangeAspect="1"/>
          </p:cNvGraphicFramePr>
          <p:nvPr>
            <p:extLst>
              <p:ext uri="{D42A27DB-BD31-4B8C-83A1-F6EECF244321}">
                <p14:modId xmlns:p14="http://schemas.microsoft.com/office/powerpoint/2010/main" val="3191193131"/>
              </p:ext>
            </p:extLst>
          </p:nvPr>
        </p:nvGraphicFramePr>
        <p:xfrm>
          <a:off x="6950293" y="3500100"/>
          <a:ext cx="393783" cy="579093"/>
        </p:xfrm>
        <a:graphic>
          <a:graphicData uri="http://schemas.openxmlformats.org/presentationml/2006/ole">
            <mc:AlternateContent xmlns:mc="http://schemas.openxmlformats.org/markup-compatibility/2006">
              <mc:Choice xmlns:v="urn:schemas-microsoft-com:vml" Requires="v">
                <p:oleObj spid="_x0000_s7179" name="Equation" r:id="rId9" imgW="161925" imgH="238301" progId="Equation.DSMT4">
                  <p:embed/>
                </p:oleObj>
              </mc:Choice>
              <mc:Fallback>
                <p:oleObj name="Equation" r:id="rId9" imgW="161925" imgH="238301" progId="Equation.DSMT4">
                  <p:embed/>
                  <p:pic>
                    <p:nvPicPr>
                      <p:cNvPr id="25" name="Object 24">
                        <a:extLst>
                          <a:ext uri="{FF2B5EF4-FFF2-40B4-BE49-F238E27FC236}">
                            <a16:creationId xmlns:a16="http://schemas.microsoft.com/office/drawing/2014/main" xmlns="" id="{A977DA92-43A2-4FAF-B1EE-914EF04EFB98}"/>
                          </a:ext>
                        </a:extLst>
                      </p:cNvPr>
                      <p:cNvPicPr/>
                      <p:nvPr/>
                    </p:nvPicPr>
                    <p:blipFill>
                      <a:blip r:embed="rId10"/>
                      <a:stretch>
                        <a:fillRect/>
                      </a:stretch>
                    </p:blipFill>
                    <p:spPr>
                      <a:xfrm>
                        <a:off x="6950293" y="3500100"/>
                        <a:ext cx="393783" cy="579093"/>
                      </a:xfrm>
                      <a:prstGeom prst="rect">
                        <a:avLst/>
                      </a:prstGeom>
                    </p:spPr>
                  </p:pic>
                </p:oleObj>
              </mc:Fallback>
            </mc:AlternateContent>
          </a:graphicData>
        </a:graphic>
      </p:graphicFrame>
      <p:pic>
        <p:nvPicPr>
          <p:cNvPr id="26" name="Picture 25">
            <a:extLst>
              <a:ext uri="{FF2B5EF4-FFF2-40B4-BE49-F238E27FC236}">
                <a16:creationId xmlns:a16="http://schemas.microsoft.com/office/drawing/2014/main" xmlns="" id="{35B981AF-C23A-4465-B92B-1160BC853513}"/>
              </a:ext>
            </a:extLst>
          </p:cNvPr>
          <p:cNvPicPr>
            <a:picLocks noChangeAspect="1"/>
          </p:cNvPicPr>
          <p:nvPr/>
        </p:nvPicPr>
        <p:blipFill>
          <a:blip r:embed="rId11"/>
          <a:stretch>
            <a:fillRect/>
          </a:stretch>
        </p:blipFill>
        <p:spPr>
          <a:xfrm>
            <a:off x="3158197" y="4026941"/>
            <a:ext cx="4109247" cy="1325562"/>
          </a:xfrm>
          <a:prstGeom prst="rect">
            <a:avLst/>
          </a:prstGeom>
        </p:spPr>
      </p:pic>
      <p:graphicFrame>
        <p:nvGraphicFramePr>
          <p:cNvPr id="27" name="Object 26">
            <a:extLst>
              <a:ext uri="{FF2B5EF4-FFF2-40B4-BE49-F238E27FC236}">
                <a16:creationId xmlns:a16="http://schemas.microsoft.com/office/drawing/2014/main" xmlns="" id="{3FDF84CD-2F64-4AD7-AC1B-63F14E7E7332}"/>
              </a:ext>
            </a:extLst>
          </p:cNvPr>
          <p:cNvGraphicFramePr>
            <a:graphicFrameLocks noChangeAspect="1"/>
          </p:cNvGraphicFramePr>
          <p:nvPr>
            <p:extLst>
              <p:ext uri="{D42A27DB-BD31-4B8C-83A1-F6EECF244321}">
                <p14:modId xmlns:p14="http://schemas.microsoft.com/office/powerpoint/2010/main" val="948109757"/>
              </p:ext>
            </p:extLst>
          </p:nvPr>
        </p:nvGraphicFramePr>
        <p:xfrm>
          <a:off x="8470884" y="5380605"/>
          <a:ext cx="321644" cy="371128"/>
        </p:xfrm>
        <a:graphic>
          <a:graphicData uri="http://schemas.openxmlformats.org/presentationml/2006/ole">
            <mc:AlternateContent xmlns:mc="http://schemas.openxmlformats.org/markup-compatibility/2006">
              <mc:Choice xmlns:v="urn:schemas-microsoft-com:vml" Requires="v">
                <p:oleObj spid="_x0000_s7180" name="Equation" r:id="rId12" imgW="123783" imgH="143125" progId="Equation.DSMT4">
                  <p:embed/>
                </p:oleObj>
              </mc:Choice>
              <mc:Fallback>
                <p:oleObj name="Equation" r:id="rId12" imgW="123783" imgH="143125" progId="Equation.DSMT4">
                  <p:embed/>
                  <p:pic>
                    <p:nvPicPr>
                      <p:cNvPr id="27" name="Object 26">
                        <a:extLst>
                          <a:ext uri="{FF2B5EF4-FFF2-40B4-BE49-F238E27FC236}">
                            <a16:creationId xmlns:a16="http://schemas.microsoft.com/office/drawing/2014/main" xmlns="" id="{3FDF84CD-2F64-4AD7-AC1B-63F14E7E7332}"/>
                          </a:ext>
                        </a:extLst>
                      </p:cNvPr>
                      <p:cNvPicPr/>
                      <p:nvPr/>
                    </p:nvPicPr>
                    <p:blipFill>
                      <a:blip r:embed="rId13"/>
                      <a:stretch>
                        <a:fillRect/>
                      </a:stretch>
                    </p:blipFill>
                    <p:spPr>
                      <a:xfrm>
                        <a:off x="8470884" y="5380605"/>
                        <a:ext cx="321644" cy="371128"/>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xmlns="" id="{3059DFD3-5E13-4369-8F80-E218289F4752}"/>
              </a:ext>
            </a:extLst>
          </p:cNvPr>
          <p:cNvGraphicFramePr>
            <a:graphicFrameLocks noChangeAspect="1"/>
          </p:cNvGraphicFramePr>
          <p:nvPr>
            <p:extLst>
              <p:ext uri="{D42A27DB-BD31-4B8C-83A1-F6EECF244321}">
                <p14:modId xmlns:p14="http://schemas.microsoft.com/office/powerpoint/2010/main" val="3554878040"/>
              </p:ext>
            </p:extLst>
          </p:nvPr>
        </p:nvGraphicFramePr>
        <p:xfrm>
          <a:off x="3741119" y="6137698"/>
          <a:ext cx="322263" cy="369887"/>
        </p:xfrm>
        <a:graphic>
          <a:graphicData uri="http://schemas.openxmlformats.org/presentationml/2006/ole">
            <mc:AlternateContent xmlns:mc="http://schemas.openxmlformats.org/markup-compatibility/2006">
              <mc:Choice xmlns:v="urn:schemas-microsoft-com:vml" Requires="v">
                <p:oleObj spid="_x0000_s7181" name="Equation" r:id="rId14" imgW="321691" imgH="370611" progId="Equation.DSMT4">
                  <p:embed/>
                </p:oleObj>
              </mc:Choice>
              <mc:Fallback>
                <p:oleObj name="Equation" r:id="rId14" imgW="321691" imgH="370611" progId="Equation.DSMT4">
                  <p:embed/>
                  <p:pic>
                    <p:nvPicPr>
                      <p:cNvPr id="28" name="Object 27">
                        <a:extLst>
                          <a:ext uri="{FF2B5EF4-FFF2-40B4-BE49-F238E27FC236}">
                            <a16:creationId xmlns:a16="http://schemas.microsoft.com/office/drawing/2014/main" xmlns="" id="{3059DFD3-5E13-4369-8F80-E218289F4752}"/>
                          </a:ext>
                        </a:extLst>
                      </p:cNvPr>
                      <p:cNvPicPr/>
                      <p:nvPr/>
                    </p:nvPicPr>
                    <p:blipFill>
                      <a:blip r:embed="rId15"/>
                      <a:stretch>
                        <a:fillRect/>
                      </a:stretch>
                    </p:blipFill>
                    <p:spPr>
                      <a:xfrm>
                        <a:off x="3741119" y="6137698"/>
                        <a:ext cx="322263" cy="369887"/>
                      </a:xfrm>
                      <a:prstGeom prst="rect">
                        <a:avLst/>
                      </a:prstGeom>
                    </p:spPr>
                  </p:pic>
                </p:oleObj>
              </mc:Fallback>
            </mc:AlternateContent>
          </a:graphicData>
        </a:graphic>
      </p:graphicFrame>
    </p:spTree>
    <p:extLst>
      <p:ext uri="{BB962C8B-B14F-4D97-AF65-F5344CB8AC3E}">
        <p14:creationId xmlns:p14="http://schemas.microsoft.com/office/powerpoint/2010/main" val="143923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180192-FB47-4DC1-B9E6-225BE625C37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Graphical representation:</a:t>
            </a:r>
          </a:p>
        </p:txBody>
      </p:sp>
      <p:pic>
        <p:nvPicPr>
          <p:cNvPr id="4" name="Content Placeholder 3">
            <a:extLst>
              <a:ext uri="{FF2B5EF4-FFF2-40B4-BE49-F238E27FC236}">
                <a16:creationId xmlns:a16="http://schemas.microsoft.com/office/drawing/2014/main" xmlns="" id="{169874AA-28AF-496E-9B66-1A5D412094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2708" y="1825625"/>
            <a:ext cx="5801784" cy="4351338"/>
          </a:xfrm>
          <a:prstGeom prst="rect">
            <a:avLst/>
          </a:prstGeom>
        </p:spPr>
      </p:pic>
    </p:spTree>
    <p:extLst>
      <p:ext uri="{BB962C8B-B14F-4D97-AF65-F5344CB8AC3E}">
        <p14:creationId xmlns:p14="http://schemas.microsoft.com/office/powerpoint/2010/main" val="3516051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054B0-787D-46A2-A1CF-2FBB25891DA5}"/>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Exercise:</a:t>
            </a:r>
          </a:p>
        </p:txBody>
      </p:sp>
      <p:sp>
        <p:nvSpPr>
          <p:cNvPr id="3" name="Content Placeholder 2">
            <a:extLst>
              <a:ext uri="{FF2B5EF4-FFF2-40B4-BE49-F238E27FC236}">
                <a16:creationId xmlns:a16="http://schemas.microsoft.com/office/drawing/2014/main" xmlns="" id="{08E019DC-24B7-4466-98DC-B1DEE0A03C37}"/>
              </a:ext>
            </a:extLst>
          </p:cNvPr>
          <p:cNvSpPr>
            <a:spLocks noGrp="1"/>
          </p:cNvSpPr>
          <p:nvPr>
            <p:ph idx="1"/>
          </p:nvPr>
        </p:nvSpPr>
        <p:spPr/>
        <p:txBody>
          <a:bodyPr/>
          <a:lstStyle/>
          <a:p>
            <a:pPr marL="0" indent="0">
              <a:buNone/>
            </a:pPr>
            <a:r>
              <a:rPr lang="en-US" dirty="0"/>
              <a:t>Given data:</a:t>
            </a:r>
          </a:p>
          <a:p>
            <a:pPr marL="0" indent="0">
              <a:buNone/>
            </a:pPr>
            <a:r>
              <a:rPr lang="en-US" dirty="0"/>
              <a:t>X	2	5	8	12	15	20	27	30	45</a:t>
            </a:r>
          </a:p>
          <a:p>
            <a:pPr marL="0" indent="0">
              <a:buNone/>
            </a:pPr>
            <a:r>
              <a:rPr lang="en-US" dirty="0"/>
              <a:t>Y	250	300	330	360	310	280	200	140	110</a:t>
            </a:r>
          </a:p>
          <a:p>
            <a:pPr marL="0" indent="0">
              <a:buNone/>
            </a:pPr>
            <a:endParaRPr lang="en-US" dirty="0"/>
          </a:p>
          <a:p>
            <a:pPr marL="0" indent="0">
              <a:buNone/>
            </a:pPr>
            <a:r>
              <a:rPr lang="en-US" dirty="0"/>
              <a:t>Apply the locally weighted regression and find the prediction of the given data</a:t>
            </a:r>
          </a:p>
          <a:p>
            <a:pPr marL="0" indent="0">
              <a:buNone/>
            </a:pPr>
            <a:r>
              <a:rPr lang="en-US" dirty="0"/>
              <a:t>1.  By using the gradient descent algorithm</a:t>
            </a:r>
          </a:p>
          <a:p>
            <a:pPr marL="0" indent="0">
              <a:buNone/>
            </a:pPr>
            <a:r>
              <a:rPr lang="en-US" dirty="0"/>
              <a:t>2.  By using the least square method</a:t>
            </a:r>
          </a:p>
          <a:p>
            <a:endParaRPr lang="en-IN" dirty="0"/>
          </a:p>
        </p:txBody>
      </p:sp>
    </p:spTree>
    <p:extLst>
      <p:ext uri="{BB962C8B-B14F-4D97-AF65-F5344CB8AC3E}">
        <p14:creationId xmlns:p14="http://schemas.microsoft.com/office/powerpoint/2010/main" val="1424232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719577" y="-77269"/>
            <a:ext cx="10252710" cy="841974"/>
          </a:xfrm>
        </p:spPr>
        <p:txBody>
          <a:bodyPr vert="horz" lIns="91440" tIns="45720" rIns="91440" bIns="45720" rtlCol="0" anchor="ctr">
            <a:normAutofit/>
          </a:bodyPr>
          <a:lstStyle/>
          <a:p>
            <a:pPr algn="ctr" defTabSz="914400" eaLnBrk="1" hangingPunct="1"/>
            <a:r>
              <a:rPr lang="en-US" altLang="en-US" sz="4800" dirty="0">
                <a:latin typeface="+mn-lt"/>
                <a:ea typeface="+mj-ea"/>
                <a:cs typeface="Arial" panose="020B0604020202020204" pitchFamily="34" charset="0"/>
              </a:rPr>
              <a:t>References</a:t>
            </a:r>
          </a:p>
        </p:txBody>
      </p:sp>
      <p:sp>
        <p:nvSpPr>
          <p:cNvPr id="37891" name="Content Placeholder 2"/>
          <p:cNvSpPr>
            <a:spLocks noGrp="1"/>
          </p:cNvSpPr>
          <p:nvPr>
            <p:ph idx="1"/>
          </p:nvPr>
        </p:nvSpPr>
        <p:spPr>
          <a:xfrm>
            <a:off x="766119" y="783960"/>
            <a:ext cx="10770937" cy="5925761"/>
          </a:xfrm>
        </p:spPr>
        <p:txBody>
          <a:bodyPr>
            <a:normAutofit/>
          </a:bodyPr>
          <a:lstStyle/>
          <a:p>
            <a:pPr>
              <a:lnSpc>
                <a:spcPct val="100000"/>
              </a:lnSpc>
              <a:buNone/>
            </a:pPr>
            <a:r>
              <a:rPr lang="en-US" sz="2000" b="1" dirty="0">
                <a:latin typeface="Times New Roman" pitchFamily="18" charset="0"/>
                <a:cs typeface="Times New Roman" pitchFamily="18" charset="0"/>
              </a:rPr>
              <a:t>Online Video Link-</a:t>
            </a:r>
            <a:endParaRPr lang="en-IN" sz="2000" b="1" dirty="0">
              <a:latin typeface="Times New Roman" pitchFamily="18" charset="0"/>
              <a:cs typeface="Times New Roman" pitchFamily="18" charset="0"/>
              <a:hlinkClick r:id="rId2"/>
            </a:endParaRPr>
          </a:p>
          <a:p>
            <a:pPr>
              <a:lnSpc>
                <a:spcPct val="100000"/>
              </a:lnSpc>
            </a:pPr>
            <a:r>
              <a:rPr lang="en-US" sz="2000" u="sng" dirty="0">
                <a:solidFill>
                  <a:srgbClr val="000000"/>
                </a:solidFill>
                <a:latin typeface="Times New Roman" pitchFamily="18" charset="0"/>
                <a:cs typeface="Times New Roman" pitchFamily="18" charset="0"/>
                <a:hlinkClick r:id="rId3"/>
              </a:rPr>
              <a:t>https://www.youtube.com/watch?v=het9HFqo1TQ</a:t>
            </a:r>
            <a:endParaRPr lang="en-US" sz="2000" u="sng" dirty="0">
              <a:solidFill>
                <a:srgbClr val="000000"/>
              </a:solidFill>
              <a:latin typeface="Times New Roman" pitchFamily="18" charset="0"/>
              <a:cs typeface="Times New Roman" pitchFamily="18" charset="0"/>
            </a:endParaRPr>
          </a:p>
          <a:p>
            <a:pPr>
              <a:lnSpc>
                <a:spcPct val="100000"/>
              </a:lnSpc>
            </a:pPr>
            <a:endParaRPr lang="en-US" sz="2000" b="1" i="0" u="none" strike="noStrike" dirty="0">
              <a:solidFill>
                <a:srgbClr val="000000"/>
              </a:solidFill>
              <a:effectLst/>
              <a:latin typeface="Times New Roman" pitchFamily="18" charset="0"/>
              <a:cs typeface="Times New Roman" pitchFamily="18" charset="0"/>
            </a:endParaRPr>
          </a:p>
          <a:p>
            <a:pPr marL="0" marR="53975" indent="0" algn="just" rtl="0" fontAlgn="base">
              <a:spcBef>
                <a:spcPts val="0"/>
              </a:spcBef>
              <a:spcAft>
                <a:spcPts val="0"/>
              </a:spcAft>
              <a:buNone/>
            </a:pPr>
            <a:r>
              <a:rPr lang="en-US" sz="2000" b="1" i="0" u="none" strike="noStrike" dirty="0">
                <a:solidFill>
                  <a:srgbClr val="000000"/>
                </a:solidFill>
                <a:effectLst/>
                <a:latin typeface="Times New Roman" pitchFamily="18" charset="0"/>
                <a:cs typeface="Times New Roman" pitchFamily="18" charset="0"/>
              </a:rPr>
              <a:t>Textbooks / Reference Books</a:t>
            </a:r>
          </a:p>
          <a:p>
            <a:r>
              <a:rPr lang="en-IN" sz="2000" b="1" i="0" u="none" strike="noStrike" baseline="0" dirty="0">
                <a:solidFill>
                  <a:srgbClr val="000000"/>
                </a:solidFill>
                <a:latin typeface="Times New Roman" panose="02020603050405020304" pitchFamily="18" charset="0"/>
                <a:cs typeface="Times New Roman" pitchFamily="18" charset="0"/>
              </a:rPr>
              <a:t>Text Books </a:t>
            </a:r>
            <a:endParaRPr lang="en-IN" sz="2000" dirty="0">
              <a:solidFill>
                <a:srgbClr val="000000"/>
              </a:solidFill>
              <a:latin typeface="Times New Roman" panose="02020603050405020304" pitchFamily="18" charset="0"/>
              <a:cs typeface="Times New Roman" pitchFamily="18" charset="0"/>
            </a:endParaRPr>
          </a:p>
          <a:p>
            <a:pPr marL="0" indent="0">
              <a:buNone/>
            </a:pPr>
            <a:r>
              <a:rPr lang="en-IN" sz="2000" b="1" i="0" u="none" strike="noStrike" dirty="0">
                <a:solidFill>
                  <a:srgbClr val="000000"/>
                </a:solidFill>
                <a:latin typeface="Times New Roman" panose="02020603050405020304" pitchFamily="18" charset="0"/>
                <a:cs typeface="Times New Roman" pitchFamily="18" charset="0"/>
              </a:rPr>
              <a:t>   </a:t>
            </a:r>
            <a:r>
              <a:rPr lang="en-US" sz="2000" b="1" i="0" u="none" strike="noStrike" baseline="0" dirty="0">
                <a:solidFill>
                  <a:srgbClr val="000000"/>
                </a:solidFill>
                <a:latin typeface="Times New Roman" panose="02020603050405020304" pitchFamily="18" charset="0"/>
                <a:cs typeface="Times New Roman" pitchFamily="18" charset="0"/>
              </a:rPr>
              <a:t>T1: </a:t>
            </a:r>
            <a:r>
              <a:rPr lang="en-IN" sz="2000" dirty="0">
                <a:latin typeface="Times New Roman" pitchFamily="18" charset="0"/>
                <a:cs typeface="Times New Roman" pitchFamily="18" charset="0"/>
              </a:rPr>
              <a:t>Advanced Engineering Mathematics by R.K. Jain and S. R. K. </a:t>
            </a:r>
            <a:r>
              <a:rPr lang="en-IN" sz="2000" dirty="0" err="1">
                <a:latin typeface="Times New Roman" pitchFamily="18" charset="0"/>
                <a:cs typeface="Times New Roman" pitchFamily="18" charset="0"/>
              </a:rPr>
              <a:t>Iyengar</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Narosa</a:t>
            </a:r>
            <a:r>
              <a:rPr lang="en-IN" sz="2000" dirty="0">
                <a:latin typeface="Times New Roman" pitchFamily="18" charset="0"/>
                <a:cs typeface="Times New Roman" pitchFamily="18" charset="0"/>
              </a:rPr>
              <a:t> Publications.</a:t>
            </a:r>
          </a:p>
          <a:p>
            <a:pPr marL="0" indent="0">
              <a:buNone/>
            </a:pPr>
            <a:r>
              <a:rPr lang="en-IN" sz="2000" b="1" i="0" u="none" strike="noStrike" baseline="0" dirty="0">
                <a:solidFill>
                  <a:srgbClr val="000000"/>
                </a:solidFill>
                <a:latin typeface="Times New Roman" panose="02020603050405020304" pitchFamily="18" charset="0"/>
                <a:cs typeface="Times New Roman" pitchFamily="18" charset="0"/>
              </a:rPr>
              <a:t>   T2:</a:t>
            </a:r>
            <a:r>
              <a:rPr lang="en-IN" sz="2000" b="1" i="0" u="none" strike="noStrike" dirty="0">
                <a:solidFill>
                  <a:srgbClr val="000000"/>
                </a:solidFill>
                <a:latin typeface="Times New Roman" panose="02020603050405020304" pitchFamily="18" charset="0"/>
                <a:cs typeface="Times New Roman" pitchFamily="18" charset="0"/>
              </a:rPr>
              <a:t> </a:t>
            </a:r>
            <a:r>
              <a:rPr lang="en-IN" sz="2000" dirty="0">
                <a:latin typeface="Times New Roman" pitchFamily="18" charset="0"/>
                <a:cs typeface="Times New Roman" pitchFamily="18" charset="0"/>
              </a:rPr>
              <a:t>Probability and Statistics for Engineers and Scientists by Sheldon M. Ross, Academic Press.</a:t>
            </a:r>
            <a:endParaRPr lang="en-IN" sz="2000" b="0" i="0" u="none" strike="noStrike" baseline="0" dirty="0">
              <a:solidFill>
                <a:srgbClr val="000000"/>
              </a:solidFill>
              <a:latin typeface="Times New Roman" panose="02020603050405020304" pitchFamily="18" charset="0"/>
              <a:cs typeface="Times New Roman" pitchFamily="18" charset="0"/>
            </a:endParaRPr>
          </a:p>
          <a:p>
            <a:r>
              <a:rPr lang="en-IN" sz="2000" b="1" i="0" u="none" strike="noStrike" baseline="0" dirty="0">
                <a:solidFill>
                  <a:srgbClr val="000000"/>
                </a:solidFill>
                <a:latin typeface="Times New Roman" panose="02020603050405020304" pitchFamily="18" charset="0"/>
                <a:cs typeface="Times New Roman" pitchFamily="18" charset="0"/>
              </a:rPr>
              <a:t>Reference Books </a:t>
            </a:r>
            <a:endParaRPr lang="en-IN" sz="2000" b="0" i="0" u="none" strike="noStrike" baseline="0" dirty="0">
              <a:solidFill>
                <a:srgbClr val="000000"/>
              </a:solidFill>
              <a:latin typeface="Times New Roman" panose="02020603050405020304" pitchFamily="18" charset="0"/>
              <a:cs typeface="Times New Roman" pitchFamily="18" charset="0"/>
            </a:endParaRPr>
          </a:p>
          <a:p>
            <a:pPr marL="0" indent="0">
              <a:buNone/>
            </a:pPr>
            <a:r>
              <a:rPr lang="en-US" sz="2000" b="1" i="0" u="none" strike="noStrike" baseline="0" dirty="0">
                <a:solidFill>
                  <a:srgbClr val="000000"/>
                </a:solidFill>
                <a:latin typeface="Times New Roman" panose="02020603050405020304" pitchFamily="18" charset="0"/>
                <a:cs typeface="Times New Roman" pitchFamily="18" charset="0"/>
              </a:rPr>
              <a:t>   R1: </a:t>
            </a:r>
            <a:r>
              <a:rPr lang="en-IN" sz="2000" dirty="0">
                <a:latin typeface="Times New Roman" pitchFamily="18" charset="0"/>
                <a:cs typeface="Times New Roman" pitchFamily="18" charset="0"/>
              </a:rPr>
              <a:t>Fundamental of mathematical Statistics  by SC Gupta and VK </a:t>
            </a:r>
            <a:r>
              <a:rPr lang="en-IN" sz="2000" dirty="0" err="1">
                <a:latin typeface="Times New Roman" pitchFamily="18" charset="0"/>
                <a:cs typeface="Times New Roman" pitchFamily="18" charset="0"/>
              </a:rPr>
              <a:t>Kapoor</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S. Chand Publication.</a:t>
            </a:r>
            <a:endParaRPr lang="en-US" sz="2000" b="0" i="0" u="none" strike="noStrike" baseline="0" dirty="0">
              <a:solidFill>
                <a:srgbClr val="000000"/>
              </a:solidFill>
              <a:latin typeface="Times New Roman" panose="02020603050405020304" pitchFamily="18" charset="0"/>
              <a:cs typeface="Times New Roman" pitchFamily="18" charset="0"/>
            </a:endParaRPr>
          </a:p>
          <a:p>
            <a:pPr marL="0" indent="0">
              <a:buNone/>
            </a:pPr>
            <a:r>
              <a:rPr lang="en-US" sz="2000" b="1" i="0" u="none" strike="noStrike" baseline="0" dirty="0">
                <a:solidFill>
                  <a:srgbClr val="000000"/>
                </a:solidFill>
                <a:latin typeface="Times New Roman" panose="02020603050405020304" pitchFamily="18" charset="0"/>
                <a:cs typeface="Times New Roman" pitchFamily="18" charset="0"/>
              </a:rPr>
              <a:t>   R2: </a:t>
            </a:r>
            <a:r>
              <a:rPr lang="en-US" sz="2000" dirty="0">
                <a:latin typeface="Times New Roman" pitchFamily="18" charset="0"/>
                <a:cs typeface="Times New Roman" pitchFamily="18" charset="0"/>
              </a:rPr>
              <a:t>Probability by </a:t>
            </a:r>
            <a:r>
              <a:rPr lang="en-US" sz="2000" dirty="0" err="1">
                <a:latin typeface="Times New Roman" pitchFamily="18" charset="0"/>
                <a:cs typeface="Times New Roman" pitchFamily="18" charset="0"/>
              </a:rPr>
              <a:t>Lipschitz</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Schaum</a:t>
            </a:r>
            <a:r>
              <a:rPr lang="en-US" sz="2000" dirty="0">
                <a:latin typeface="Times New Roman" pitchFamily="18" charset="0"/>
                <a:cs typeface="Times New Roman" pitchFamily="18" charset="0"/>
              </a:rPr>
              <a:t> outline series, </a:t>
            </a:r>
            <a:r>
              <a:rPr lang="en-US" sz="2000" dirty="0" err="1">
                <a:latin typeface="Times New Roman" pitchFamily="18" charset="0"/>
                <a:cs typeface="Times New Roman" pitchFamily="18" charset="0"/>
              </a:rPr>
              <a:t>Mc.Graw</a:t>
            </a:r>
            <a:r>
              <a:rPr lang="en-US" sz="2000" dirty="0">
                <a:latin typeface="Times New Roman" pitchFamily="18" charset="0"/>
                <a:cs typeface="Times New Roman" pitchFamily="18" charset="0"/>
              </a:rPr>
              <a:t> hill Publication.</a:t>
            </a:r>
            <a:endParaRPr lang="en-IN" sz="2000" dirty="0">
              <a:latin typeface="Times New Roman" pitchFamily="18" charset="0"/>
              <a:cs typeface="Times New Roman" pitchFamily="18" charset="0"/>
            </a:endParaRPr>
          </a:p>
          <a:p>
            <a:pPr marL="0" indent="0">
              <a:buNone/>
            </a:pPr>
            <a:endParaRPr lang="en-US" sz="1800" b="1" i="0" u="none" strike="noStrike" dirty="0">
              <a:solidFill>
                <a:srgbClr val="000000"/>
              </a:solidFill>
              <a:effectLst/>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594748C1-214E-5A42-AFB0-AA37B5C4913C}" type="slidenum">
              <a:rPr lang="en-US" altLang="en-US" smtClean="0"/>
              <a:pPr/>
              <a:t>18</a:t>
            </a:fld>
            <a:endParaRPr lang="en-US" altLang="en-US"/>
          </a:p>
        </p:txBody>
      </p:sp>
    </p:spTree>
    <p:extLst>
      <p:ext uri="{BB962C8B-B14F-4D97-AF65-F5344CB8AC3E}">
        <p14:creationId xmlns:p14="http://schemas.microsoft.com/office/powerpoint/2010/main" val="356704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2098834" y="441723"/>
            <a:ext cx="7689533" cy="907018"/>
          </a:xfrm>
        </p:spPr>
        <p:txBody>
          <a:bodyPr/>
          <a:lstStyle/>
          <a:p>
            <a:pPr algn="ctr"/>
            <a:r>
              <a:rPr lang="en-IN" altLang="en-US" sz="3510" b="1">
                <a:latin typeface="Times New Roman" panose="02020603050405020304" pitchFamily="18" charset="0"/>
                <a:cs typeface="Times New Roman" panose="02020603050405020304" pitchFamily="18" charset="0"/>
              </a:rPr>
              <a:t>References</a:t>
            </a:r>
            <a:endParaRPr lang="en-US" altLang="en-US" sz="351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2208" y="1200150"/>
            <a:ext cx="9964271" cy="5083016"/>
          </a:xfrm>
        </p:spPr>
        <p:txBody>
          <a:bodyPr>
            <a:normAutofit fontScale="70000" lnSpcReduction="20000"/>
          </a:bodyPr>
          <a:lstStyle/>
          <a:p>
            <a:pPr marL="0" indent="0">
              <a:buNone/>
              <a:defRPr/>
            </a:pPr>
            <a:r>
              <a:rPr lang="en-IN" sz="2535" b="1" dirty="0">
                <a:latin typeface="Times New Roman" pitchFamily="18" charset="0"/>
                <a:cs typeface="Times New Roman" pitchFamily="18" charset="0"/>
              </a:rPr>
              <a:t>Books:</a:t>
            </a:r>
          </a:p>
          <a:p>
            <a:pPr algn="just">
              <a:defRPr/>
            </a:pPr>
            <a:r>
              <a:rPr lang="en-IN" dirty="0">
                <a:latin typeface="Times New Roman" panose="02020603050405020304" pitchFamily="18" charset="0"/>
                <a:cs typeface="Times New Roman" panose="02020603050405020304" pitchFamily="18" charset="0"/>
              </a:rPr>
              <a:t>Hastie, Trevor, et al., The elements of statistical learning. Vol. 2. No. 1. New  York: </a:t>
            </a:r>
            <a:r>
              <a:rPr lang="en-US" dirty="0">
                <a:latin typeface="Times New Roman" panose="02020603050405020304" pitchFamily="18" charset="0"/>
                <a:cs typeface="Times New Roman" panose="02020603050405020304" pitchFamily="18" charset="0"/>
              </a:rPr>
              <a:t>Publisher: Springer</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Edition: Second Edition (2009), ISBN: 978-0387848570</a:t>
            </a:r>
          </a:p>
          <a:p>
            <a:pPr algn="just">
              <a:defRPr/>
            </a:pPr>
            <a:r>
              <a:rPr lang="en-US" dirty="0">
                <a:latin typeface="Times New Roman" panose="02020603050405020304" pitchFamily="18" charset="0"/>
                <a:cs typeface="Times New Roman" panose="02020603050405020304" pitchFamily="18" charset="0"/>
              </a:rPr>
              <a:t>Practical Statistics for Data Scientists: 50 Essential Concepts, Authors: Peter Bruce, </a:t>
            </a:r>
            <a:r>
              <a:rPr lang="en-IN"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Publisher: O'Reilly Media, Edition: Second Edition (2020), ISBN: 978-1492072942</a:t>
            </a:r>
          </a:p>
          <a:p>
            <a:pPr marL="0" indent="0">
              <a:buNone/>
              <a:defRPr/>
            </a:pPr>
            <a:endParaRPr lang="en-IN" sz="2535" b="1" dirty="0">
              <a:latin typeface="Times New Roman" pitchFamily="18" charset="0"/>
              <a:cs typeface="Times New Roman" pitchFamily="18" charset="0"/>
            </a:endParaRPr>
          </a:p>
          <a:p>
            <a:pPr marL="0" indent="0">
              <a:buNone/>
              <a:defRPr/>
            </a:pPr>
            <a:r>
              <a:rPr lang="en-IN" sz="2535" b="1" dirty="0">
                <a:latin typeface="Times New Roman" pitchFamily="18" charset="0"/>
                <a:cs typeface="Times New Roman" pitchFamily="18" charset="0"/>
              </a:rPr>
              <a:t>Research Papers:</a:t>
            </a:r>
          </a:p>
          <a:p>
            <a:pPr algn="just">
              <a:defRPr/>
            </a:pPr>
            <a:r>
              <a:rPr lang="en-US" sz="1852" dirty="0">
                <a:latin typeface="Times New Roman" panose="02020603050405020304" pitchFamily="18" charset="0"/>
                <a:cs typeface="Times New Roman" panose="02020603050405020304" pitchFamily="18" charset="0"/>
              </a:rPr>
              <a:t>Carmichael, Iain, and J. S. Marron. "Data science vs. statistics: two cultures?." </a:t>
            </a:r>
            <a:r>
              <a:rPr lang="en-US" sz="1852" i="1" dirty="0">
                <a:latin typeface="Times New Roman" panose="02020603050405020304" pitchFamily="18" charset="0"/>
                <a:cs typeface="Times New Roman" panose="02020603050405020304" pitchFamily="18" charset="0"/>
              </a:rPr>
              <a:t>Japanese Journal of Statistics and Data Science</a:t>
            </a:r>
            <a:r>
              <a:rPr lang="en-US" sz="1852" dirty="0">
                <a:latin typeface="Times New Roman" panose="02020603050405020304" pitchFamily="18" charset="0"/>
                <a:cs typeface="Times New Roman" panose="02020603050405020304" pitchFamily="18" charset="0"/>
              </a:rPr>
              <a:t> 1.1 (2018): 117-138.</a:t>
            </a:r>
          </a:p>
          <a:p>
            <a:pPr algn="just">
              <a:defRPr/>
            </a:pPr>
            <a:r>
              <a:rPr lang="en-US" sz="1852" dirty="0">
                <a:latin typeface="Times New Roman" panose="02020603050405020304" pitchFamily="18" charset="0"/>
                <a:cs typeface="Times New Roman" panose="02020603050405020304" pitchFamily="18" charset="0"/>
              </a:rPr>
              <a:t>Hardin, Johanna, et al. "Data science in statistics curricula: Preparing students to “think with data”." </a:t>
            </a:r>
            <a:r>
              <a:rPr lang="en-US" sz="1852" i="1" dirty="0">
                <a:latin typeface="Times New Roman" panose="02020603050405020304" pitchFamily="18" charset="0"/>
                <a:cs typeface="Times New Roman" panose="02020603050405020304" pitchFamily="18" charset="0"/>
              </a:rPr>
              <a:t>The American Statistician</a:t>
            </a:r>
            <a:r>
              <a:rPr lang="en-US" sz="1852" dirty="0">
                <a:latin typeface="Times New Roman" panose="02020603050405020304" pitchFamily="18" charset="0"/>
                <a:cs typeface="Times New Roman" panose="02020603050405020304" pitchFamily="18" charset="0"/>
              </a:rPr>
              <a:t> 69.4 (2015): 343-353.</a:t>
            </a:r>
          </a:p>
          <a:p>
            <a:pPr marL="334328" lvl="1" indent="0">
              <a:buNone/>
              <a:defRPr/>
            </a:pPr>
            <a:endParaRPr lang="en-US" sz="2535" dirty="0">
              <a:latin typeface="Times New Roman" pitchFamily="18" charset="0"/>
              <a:cs typeface="Times New Roman" pitchFamily="18" charset="0"/>
            </a:endParaRPr>
          </a:p>
          <a:p>
            <a:pPr marL="0" indent="0">
              <a:buNone/>
              <a:defRPr/>
            </a:pPr>
            <a:r>
              <a:rPr lang="en-IN" sz="2535" b="1" dirty="0">
                <a:latin typeface="Times New Roman" pitchFamily="18" charset="0"/>
                <a:cs typeface="Times New Roman" pitchFamily="18" charset="0"/>
              </a:rPr>
              <a:t>Websites:</a:t>
            </a:r>
            <a:endParaRPr lang="en-US" sz="2535" b="1" dirty="0">
              <a:latin typeface="Times New Roman" pitchFamily="18" charset="0"/>
              <a:cs typeface="Times New Roman" pitchFamily="18" charset="0"/>
            </a:endParaRPr>
          </a:p>
          <a:p>
            <a:pPr>
              <a:defRPr/>
            </a:pPr>
            <a:r>
              <a:rPr lang="en-US" sz="2340" dirty="0">
                <a:latin typeface="Times New Roman" pitchFamily="18" charset="0"/>
                <a:cs typeface="Times New Roman" pitchFamily="18" charset="0"/>
                <a:hlinkClick r:id="rId2"/>
              </a:rPr>
              <a:t>https://365datascience.com/resources-center/course-notes/statistics/</a:t>
            </a:r>
            <a:endParaRPr lang="en-US" sz="2340" dirty="0">
              <a:latin typeface="Times New Roman" pitchFamily="18" charset="0"/>
              <a:cs typeface="Times New Roman" pitchFamily="18" charset="0"/>
            </a:endParaRPr>
          </a:p>
          <a:p>
            <a:pPr>
              <a:defRPr/>
            </a:pPr>
            <a:r>
              <a:rPr lang="en-US" sz="2340" dirty="0">
                <a:latin typeface="Times New Roman" pitchFamily="18" charset="0"/>
                <a:cs typeface="Times New Roman" pitchFamily="18" charset="0"/>
                <a:hlinkClick r:id="rId3"/>
              </a:rPr>
              <a:t>https://www.geeksforgeeks.org/7-basic-statistics-concepts-for-data-science/</a:t>
            </a:r>
            <a:endParaRPr lang="en-US" sz="2340" dirty="0">
              <a:latin typeface="Times New Roman" pitchFamily="18" charset="0"/>
              <a:cs typeface="Times New Roman" pitchFamily="18" charset="0"/>
            </a:endParaRPr>
          </a:p>
          <a:p>
            <a:pPr lvl="1">
              <a:defRPr/>
            </a:pPr>
            <a:endParaRPr lang="en-US" sz="2048" dirty="0">
              <a:latin typeface="Times New Roman" pitchFamily="18" charset="0"/>
              <a:cs typeface="Times New Roman" pitchFamily="18" charset="0"/>
            </a:endParaRPr>
          </a:p>
          <a:p>
            <a:pPr marL="0" indent="0">
              <a:buNone/>
              <a:defRPr/>
            </a:pPr>
            <a:r>
              <a:rPr lang="en-IN" sz="2535" b="1" dirty="0">
                <a:latin typeface="Times New Roman" pitchFamily="18" charset="0"/>
                <a:cs typeface="Times New Roman" pitchFamily="18" charset="0"/>
              </a:rPr>
              <a:t>Videos:</a:t>
            </a:r>
          </a:p>
          <a:p>
            <a:pPr marL="205472" lvl="1">
              <a:defRPr/>
            </a:pPr>
            <a:r>
              <a:rPr lang="en-IN" dirty="0">
                <a:latin typeface="Times New Roman" pitchFamily="18" charset="0"/>
                <a:cs typeface="Times New Roman" pitchFamily="18" charset="0"/>
              </a:rPr>
              <a:t>https://www.youtube.com/playlist?list=PLZ2ps__7DhBYrMs3zybOqr1DzMFCX49xG</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E1EE34-0EF0-47F4-83FB-27489DAC208F}" type="slidenum">
              <a:rPr lang="en-US">
                <a:solidFill>
                  <a:schemeClr val="tx1">
                    <a:tint val="75000"/>
                  </a:schemeClr>
                </a:solidFill>
                <a:latin typeface="Times New Roman" pitchFamily="18" charset="0"/>
                <a:cs typeface="Times New Roman" pitchFamily="18" charset="0"/>
              </a:rPr>
              <a:pPr>
                <a:defRPr/>
              </a:pPr>
              <a:t>19</a:t>
            </a:fld>
            <a:endParaRPr lang="en-US">
              <a:solidFill>
                <a:schemeClr val="tx1">
                  <a:tint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068461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851" y="310158"/>
            <a:ext cx="7686437" cy="989052"/>
          </a:xfrm>
        </p:spPr>
        <p:txBody>
          <a:bodyPr rtlCol="0">
            <a:normAutofit/>
          </a:bodyPr>
          <a:lstStyle/>
          <a:p>
            <a:pPr>
              <a:defRPr/>
            </a:pPr>
            <a:r>
              <a:rPr lang="en-IN" sz="2340" b="1" dirty="0">
                <a:latin typeface="Times New Roman" panose="02020603050405020304" pitchFamily="18" charset="0"/>
                <a:ea typeface="Cambria" panose="02040503050406030204" pitchFamily="18" charset="0"/>
                <a:cs typeface="Times New Roman" panose="02020603050405020304" pitchFamily="18" charset="0"/>
              </a:rPr>
              <a:t>Statistics for Data Science </a:t>
            </a:r>
            <a:r>
              <a:rPr lang="en-IN" sz="2339"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339" b="1" dirty="0">
                <a:latin typeface="Times New Roman" panose="02020603050405020304" pitchFamily="18" charset="0"/>
                <a:ea typeface="Cambria" panose="02040503050406030204" pitchFamily="18" charset="0"/>
                <a:cs typeface="Times New Roman" panose="02020603050405020304" pitchFamily="18" charset="0"/>
              </a:rPr>
              <a:t>Course Objectives</a:t>
            </a:r>
          </a:p>
        </p:txBody>
      </p:sp>
      <p:sp>
        <p:nvSpPr>
          <p:cNvPr id="2048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24376" indent="-278606">
              <a:defRPr>
                <a:solidFill>
                  <a:schemeClr val="tx1"/>
                </a:solidFill>
                <a:latin typeface="Arial" panose="020B0604020202020204" pitchFamily="34" charset="0"/>
              </a:defRPr>
            </a:lvl2pPr>
            <a:lvl3pPr marL="1114425" indent="-222885">
              <a:defRPr>
                <a:solidFill>
                  <a:schemeClr val="tx1"/>
                </a:solidFill>
                <a:latin typeface="Arial" panose="020B0604020202020204" pitchFamily="34" charset="0"/>
              </a:defRPr>
            </a:lvl3pPr>
            <a:lvl4pPr marL="1560195" indent="-222885">
              <a:defRPr>
                <a:solidFill>
                  <a:schemeClr val="tx1"/>
                </a:solidFill>
                <a:latin typeface="Arial" panose="020B0604020202020204" pitchFamily="34" charset="0"/>
              </a:defRPr>
            </a:lvl4pPr>
            <a:lvl5pPr marL="2005965" indent="-222885">
              <a:defRPr>
                <a:solidFill>
                  <a:schemeClr val="tx1"/>
                </a:solidFill>
                <a:latin typeface="Arial" panose="020B0604020202020204" pitchFamily="34" charset="0"/>
              </a:defRPr>
            </a:lvl5pPr>
            <a:lvl6pPr marL="2451735" indent="-222885" eaLnBrk="0" fontAlgn="base" hangingPunct="0">
              <a:spcBef>
                <a:spcPct val="0"/>
              </a:spcBef>
              <a:spcAft>
                <a:spcPct val="0"/>
              </a:spcAft>
              <a:defRPr>
                <a:solidFill>
                  <a:schemeClr val="tx1"/>
                </a:solidFill>
                <a:latin typeface="Arial" panose="020B0604020202020204" pitchFamily="34" charset="0"/>
              </a:defRPr>
            </a:lvl6pPr>
            <a:lvl7pPr marL="2897505" indent="-222885" eaLnBrk="0" fontAlgn="base" hangingPunct="0">
              <a:spcBef>
                <a:spcPct val="0"/>
              </a:spcBef>
              <a:spcAft>
                <a:spcPct val="0"/>
              </a:spcAft>
              <a:defRPr>
                <a:solidFill>
                  <a:schemeClr val="tx1"/>
                </a:solidFill>
                <a:latin typeface="Arial" panose="020B0604020202020204" pitchFamily="34" charset="0"/>
              </a:defRPr>
            </a:lvl7pPr>
            <a:lvl8pPr marL="3343275" indent="-222885" eaLnBrk="0" fontAlgn="base" hangingPunct="0">
              <a:spcBef>
                <a:spcPct val="0"/>
              </a:spcBef>
              <a:spcAft>
                <a:spcPct val="0"/>
              </a:spcAft>
              <a:defRPr>
                <a:solidFill>
                  <a:schemeClr val="tx1"/>
                </a:solidFill>
                <a:latin typeface="Arial" panose="020B0604020202020204" pitchFamily="34" charset="0"/>
              </a:defRPr>
            </a:lvl8pPr>
            <a:lvl9pPr marL="3789045" indent="-222885" eaLnBrk="0" fontAlgn="base" hangingPunct="0">
              <a:spcBef>
                <a:spcPct val="0"/>
              </a:spcBef>
              <a:spcAft>
                <a:spcPct val="0"/>
              </a:spcAft>
              <a:defRPr>
                <a:solidFill>
                  <a:schemeClr val="tx1"/>
                </a:solidFill>
                <a:latin typeface="Arial" panose="020B0604020202020204" pitchFamily="34" charset="0"/>
              </a:defRPr>
            </a:lvl9pPr>
          </a:lstStyle>
          <a:p>
            <a:fld id="{CFE1C20E-C2E6-4D03-AF46-77BE991C1876}" type="slidenum">
              <a:rPr lang="en-US" altLang="en-US">
                <a:solidFill>
                  <a:srgbClr val="898989"/>
                </a:solidFill>
              </a:rPr>
              <a:pPr/>
              <a:t>2</a:t>
            </a:fld>
            <a:endParaRPr lang="en-US" altLang="en-US">
              <a:solidFill>
                <a:srgbClr val="898989"/>
              </a:solidFill>
            </a:endParaRPr>
          </a:p>
        </p:txBody>
      </p:sp>
      <p:sp>
        <p:nvSpPr>
          <p:cNvPr id="4" name="Rectangle 3"/>
          <p:cNvSpPr/>
          <p:nvPr/>
        </p:nvSpPr>
        <p:spPr>
          <a:xfrm>
            <a:off x="1636038" y="1299210"/>
            <a:ext cx="8096608" cy="4293632"/>
          </a:xfrm>
          <a:prstGeom prst="rect">
            <a:avLst/>
          </a:prstGeom>
        </p:spPr>
        <p:txBody>
          <a:bodyPr>
            <a:spAutoFit/>
          </a:bodyPr>
          <a:lstStyle/>
          <a:p>
            <a:pPr algn="just">
              <a:spcAft>
                <a:spcPts val="879"/>
              </a:spcAft>
              <a:defRPr/>
            </a:pPr>
            <a:r>
              <a:rPr lang="en-US" sz="1755" b="1" dirty="0">
                <a:solidFill>
                  <a:prstClr val="black"/>
                </a:solidFill>
                <a:latin typeface="Times New Roman" panose="02020603050405020304" pitchFamily="18" charset="0"/>
                <a:cs typeface="Times New Roman" panose="02020603050405020304" pitchFamily="18" charset="0"/>
              </a:rPr>
              <a:t>COURSE OBJECTIVES</a:t>
            </a:r>
            <a:endParaRPr lang="en-US" sz="1755" b="1" i="1" dirty="0">
              <a:solidFill>
                <a:prstClr val="black"/>
              </a:solidFill>
              <a:latin typeface="Times New Roman" panose="02020603050405020304" pitchFamily="18" charset="0"/>
              <a:cs typeface="Times New Roman" panose="02020603050405020304" pitchFamily="18" charset="0"/>
            </a:endParaRPr>
          </a:p>
          <a:p>
            <a:pPr algn="just">
              <a:spcAft>
                <a:spcPts val="879"/>
              </a:spcAft>
              <a:defRPr/>
            </a:pPr>
            <a:r>
              <a:rPr lang="en-US" sz="2048" b="1" dirty="0">
                <a:solidFill>
                  <a:prstClr val="black"/>
                </a:solidFill>
                <a:latin typeface="Times New Roman" panose="02020603050405020304" pitchFamily="18" charset="0"/>
                <a:cs typeface="Times New Roman" panose="02020603050405020304" pitchFamily="18" charset="0"/>
              </a:rPr>
              <a:t>The Course aims to:</a:t>
            </a:r>
          </a:p>
          <a:p>
            <a:pPr marL="334328" indent="-334328" algn="just">
              <a:lnSpc>
                <a:spcPct val="114000"/>
              </a:lnSpc>
              <a:buFont typeface="+mj-lt"/>
              <a:buAutoNum type="arabicPeriod"/>
              <a:defRPr/>
            </a:pPr>
            <a:r>
              <a:rPr lang="en-US" sz="1755" dirty="0">
                <a:latin typeface="Times New Roman" panose="02020603050405020304" pitchFamily="18" charset="0"/>
                <a:cs typeface="Times New Roman" panose="02020603050405020304" pitchFamily="18" charset="0"/>
              </a:rPr>
              <a:t>To equip students with the skills to summarize and interpret data using descriptive statistics and visualization techniques.</a:t>
            </a:r>
          </a:p>
          <a:p>
            <a:pPr marL="334328" indent="-334328" algn="just">
              <a:lnSpc>
                <a:spcPct val="114000"/>
              </a:lnSpc>
              <a:buFont typeface="+mj-lt"/>
              <a:buAutoNum type="arabicPeriod"/>
              <a:defRPr/>
            </a:pPr>
            <a:r>
              <a:rPr lang="en-US" sz="1755" dirty="0">
                <a:latin typeface="Times New Roman" panose="02020603050405020304" pitchFamily="18" charset="0"/>
                <a:cs typeface="Times New Roman" panose="02020603050405020304" pitchFamily="18" charset="0"/>
              </a:rPr>
              <a:t>To develop a foundational understanding of probability and its applications in data science.</a:t>
            </a:r>
          </a:p>
          <a:p>
            <a:pPr marL="334328" indent="-334328" algn="just">
              <a:lnSpc>
                <a:spcPct val="114000"/>
              </a:lnSpc>
              <a:buFont typeface="+mj-lt"/>
              <a:buAutoNum type="arabicPeriod"/>
              <a:defRPr/>
            </a:pPr>
            <a:r>
              <a:rPr lang="en-US" sz="1755" dirty="0">
                <a:latin typeface="Times New Roman" panose="02020603050405020304" pitchFamily="18" charset="0"/>
                <a:cs typeface="Times New Roman" panose="02020603050405020304" pitchFamily="18" charset="0"/>
              </a:rPr>
              <a:t>To enable students to perform hypothesis testing and construct confidence intervals for statistical inference.</a:t>
            </a:r>
          </a:p>
          <a:p>
            <a:pPr marL="334328" indent="-334328" algn="just">
              <a:lnSpc>
                <a:spcPct val="114000"/>
              </a:lnSpc>
              <a:buFont typeface="+mj-lt"/>
              <a:buAutoNum type="arabicPeriod"/>
              <a:defRPr/>
            </a:pPr>
            <a:r>
              <a:rPr lang="en-US" sz="1755" dirty="0">
                <a:latin typeface="Times New Roman" panose="02020603050405020304" pitchFamily="18" charset="0"/>
                <a:cs typeface="Times New Roman" panose="02020603050405020304" pitchFamily="18" charset="0"/>
              </a:rPr>
              <a:t>To teach students how to build and assess linear and logistic regression models for predictive analysis.</a:t>
            </a:r>
          </a:p>
          <a:p>
            <a:pPr marL="334328" indent="-334328" algn="just">
              <a:lnSpc>
                <a:spcPct val="114000"/>
              </a:lnSpc>
              <a:buFont typeface="+mj-lt"/>
              <a:buAutoNum type="arabicPeriod"/>
              <a:defRPr/>
            </a:pPr>
            <a:r>
              <a:rPr lang="en-US" sz="1755" dirty="0">
                <a:latin typeface="Times New Roman" panose="02020603050405020304" pitchFamily="18" charset="0"/>
                <a:cs typeface="Times New Roman" panose="02020603050405020304" pitchFamily="18" charset="0"/>
              </a:rPr>
              <a:t>To provide hands-on experience with statistical software for data manipulation, analysis, and visualization.</a:t>
            </a:r>
          </a:p>
          <a:p>
            <a:pPr algn="just">
              <a:spcAft>
                <a:spcPts val="879"/>
              </a:spcAft>
              <a:defRPr/>
            </a:pPr>
            <a:endParaRPr lang="en-US" sz="2048"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25890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extLst>
          </p:cNvPr>
          <p:cNvSpPr/>
          <p:nvPr/>
        </p:nvSpPr>
        <p:spPr>
          <a:xfrm>
            <a:off x="1485900" y="921545"/>
            <a:ext cx="8915400" cy="3426857"/>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defTabSz="668655">
              <a:defRPr/>
            </a:pPr>
            <a:r>
              <a:rPr lang="en-US" sz="1316" dirty="0">
                <a:solidFill>
                  <a:prstClr val="white"/>
                </a:solidFill>
                <a:latin typeface="Calibri Light"/>
              </a:rPr>
              <a:t> </a:t>
            </a:r>
          </a:p>
        </p:txBody>
      </p:sp>
      <p:cxnSp>
        <p:nvCxnSpPr>
          <p:cNvPr id="18" name="Straight Connector 17">
            <a:extLst>
              <a:ext uri="{FF2B5EF4-FFF2-40B4-BE49-F238E27FC236}"/>
            </a:extLst>
          </p:cNvPr>
          <p:cNvCxnSpPr>
            <a:cxnSpLocks/>
          </p:cNvCxnSpPr>
          <p:nvPr/>
        </p:nvCxnSpPr>
        <p:spPr>
          <a:xfrm>
            <a:off x="8321040" y="921544"/>
            <a:ext cx="1337310" cy="133731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extLst>
          </p:cNvPr>
          <p:cNvCxnSpPr>
            <a:cxnSpLocks/>
          </p:cNvCxnSpPr>
          <p:nvPr/>
        </p:nvCxnSpPr>
        <p:spPr>
          <a:xfrm>
            <a:off x="8921593" y="921545"/>
            <a:ext cx="486013" cy="4860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extLst>
          </p:cNvPr>
          <p:cNvCxnSpPr>
            <a:cxnSpLocks/>
          </p:cNvCxnSpPr>
          <p:nvPr/>
        </p:nvCxnSpPr>
        <p:spPr>
          <a:xfrm>
            <a:off x="2022992" y="5524738"/>
            <a:ext cx="407074" cy="40862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extLst>
          </p:cNvPr>
          <p:cNvCxnSpPr>
            <a:cxnSpLocks/>
          </p:cNvCxnSpPr>
          <p:nvPr/>
        </p:nvCxnSpPr>
        <p:spPr>
          <a:xfrm>
            <a:off x="1772246" y="4671896"/>
            <a:ext cx="1263015" cy="126456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8855" name="Title 1"/>
          <p:cNvSpPr txBox="1">
            <a:spLocks/>
          </p:cNvSpPr>
          <p:nvPr/>
        </p:nvSpPr>
        <p:spPr bwMode="auto">
          <a:xfrm>
            <a:off x="2572466" y="2566870"/>
            <a:ext cx="7842766" cy="89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5850">
                <a:solidFill>
                  <a:srgbClr val="FFFFFF"/>
                </a:solidFill>
                <a:latin typeface="Casper"/>
                <a:cs typeface="Segoe UI" panose="020B0502040204020203" pitchFamily="34" charset="0"/>
              </a:rPr>
              <a:t>THANK YOU</a:t>
            </a:r>
          </a:p>
        </p:txBody>
      </p:sp>
      <p:sp>
        <p:nvSpPr>
          <p:cNvPr id="22" name="Diamond 6">
            <a:extLst>
              <a:ext uri="{FF2B5EF4-FFF2-40B4-BE49-F238E27FC236}"/>
            </a:extLst>
          </p:cNvPr>
          <p:cNvSpPr/>
          <p:nvPr/>
        </p:nvSpPr>
        <p:spPr>
          <a:xfrm>
            <a:off x="3417570" y="1809988"/>
            <a:ext cx="1776889" cy="2358866"/>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anchor="ctr"/>
          <a:lstStyle/>
          <a:p>
            <a:pPr algn="ctr" defTabSz="668655">
              <a:defRPr/>
            </a:pPr>
            <a:endParaRPr lang="en-US" sz="1316">
              <a:solidFill>
                <a:prstClr val="white"/>
              </a:solidFill>
              <a:latin typeface="Calibri Light"/>
            </a:endParaRPr>
          </a:p>
        </p:txBody>
      </p:sp>
      <p:sp>
        <p:nvSpPr>
          <p:cNvPr id="23" name="Diamond 6">
            <a:extLst>
              <a:ext uri="{FF2B5EF4-FFF2-40B4-BE49-F238E27FC236}"/>
            </a:extLst>
          </p:cNvPr>
          <p:cNvSpPr/>
          <p:nvPr/>
        </p:nvSpPr>
        <p:spPr>
          <a:xfrm>
            <a:off x="3604857" y="1809988"/>
            <a:ext cx="1778436" cy="2358866"/>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anchor="ctr"/>
          <a:lstStyle/>
          <a:p>
            <a:pPr algn="ctr" defTabSz="668655">
              <a:defRPr/>
            </a:pPr>
            <a:endParaRPr lang="en-US" sz="1316">
              <a:solidFill>
                <a:prstClr val="white"/>
              </a:solidFill>
              <a:latin typeface="Calibri Light"/>
            </a:endParaRPr>
          </a:p>
        </p:txBody>
      </p:sp>
      <p:grpSp>
        <p:nvGrpSpPr>
          <p:cNvPr id="78858" name="Group 28"/>
          <p:cNvGrpSpPr>
            <a:grpSpLocks/>
          </p:cNvGrpSpPr>
          <p:nvPr/>
        </p:nvGrpSpPr>
        <p:grpSpPr bwMode="auto">
          <a:xfrm>
            <a:off x="1659256" y="1032988"/>
            <a:ext cx="300276" cy="1179433"/>
            <a:chOff x="83821" y="0"/>
            <a:chExt cx="219636" cy="903079"/>
          </a:xfrm>
        </p:grpSpPr>
        <p:sp>
          <p:nvSpPr>
            <p:cNvPr id="30" name="Rectangle 29"/>
            <p:cNvSpPr/>
            <p:nvPr/>
          </p:nvSpPr>
          <p:spPr>
            <a:xfrm>
              <a:off x="83821" y="0"/>
              <a:ext cx="219636" cy="210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755"/>
            </a:p>
          </p:txBody>
        </p:sp>
        <p:sp>
          <p:nvSpPr>
            <p:cNvPr id="31" name="Rectangle 30"/>
            <p:cNvSpPr/>
            <p:nvPr/>
          </p:nvSpPr>
          <p:spPr>
            <a:xfrm>
              <a:off x="83821" y="408875"/>
              <a:ext cx="219636" cy="4942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755"/>
            </a:p>
          </p:txBody>
        </p:sp>
        <p:sp>
          <p:nvSpPr>
            <p:cNvPr id="32" name="Rectangle 31"/>
            <p:cNvSpPr/>
            <p:nvPr/>
          </p:nvSpPr>
          <p:spPr>
            <a:xfrm>
              <a:off x="83821" y="210955"/>
              <a:ext cx="217372" cy="220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755"/>
            </a:p>
          </p:txBody>
        </p:sp>
        <p:graphicFrame>
          <p:nvGraphicFramePr>
            <p:cNvPr id="7886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0242"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859" name="Rectangle 1"/>
          <p:cNvSpPr>
            <a:spLocks noChangeArrowheads="1"/>
          </p:cNvSpPr>
          <p:nvPr/>
        </p:nvSpPr>
        <p:spPr bwMode="auto">
          <a:xfrm>
            <a:off x="4494847" y="4866920"/>
            <a:ext cx="3484079" cy="630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755">
                <a:latin typeface="Casper"/>
                <a:cs typeface="Segoe UI" panose="020B0502040204020203" pitchFamily="34" charset="0"/>
              </a:rPr>
              <a:t>For queries</a:t>
            </a:r>
          </a:p>
          <a:p>
            <a:pPr eaLnBrk="1" hangingPunct="1"/>
            <a:r>
              <a:rPr lang="en-US" altLang="en-US" sz="1755">
                <a:latin typeface="Casper"/>
                <a:cs typeface="Segoe UI" panose="020B0502040204020203" pitchFamily="34" charset="0"/>
              </a:rPr>
              <a:t>Email: madan.e13485@cumail.in</a:t>
            </a:r>
            <a:endParaRPr lang="en-US" altLang="en-US" sz="1755"/>
          </a:p>
        </p:txBody>
      </p:sp>
    </p:spTree>
    <p:extLst>
      <p:ext uri="{BB962C8B-B14F-4D97-AF65-F5344CB8AC3E}">
        <p14:creationId xmlns:p14="http://schemas.microsoft.com/office/powerpoint/2010/main" val="2396807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a:xfrm>
            <a:off x="2013705" y="430900"/>
            <a:ext cx="5621655" cy="535531"/>
          </a:xfrm>
          <a:extLst/>
        </p:spPr>
        <p:txBody>
          <a:bodyPr wrap="square" rtlCol="0">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defRPr/>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OUTCOMES</a:t>
            </a:r>
          </a:p>
        </p:txBody>
      </p:sp>
      <p:sp>
        <p:nvSpPr>
          <p:cNvPr id="21507"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24376" indent="-278606">
              <a:defRPr>
                <a:solidFill>
                  <a:schemeClr val="tx1"/>
                </a:solidFill>
                <a:latin typeface="Arial" panose="020B0604020202020204" pitchFamily="34" charset="0"/>
              </a:defRPr>
            </a:lvl2pPr>
            <a:lvl3pPr marL="1114425" indent="-222885">
              <a:defRPr>
                <a:solidFill>
                  <a:schemeClr val="tx1"/>
                </a:solidFill>
                <a:latin typeface="Arial" panose="020B0604020202020204" pitchFamily="34" charset="0"/>
              </a:defRPr>
            </a:lvl3pPr>
            <a:lvl4pPr marL="1560195" indent="-222885">
              <a:defRPr>
                <a:solidFill>
                  <a:schemeClr val="tx1"/>
                </a:solidFill>
                <a:latin typeface="Arial" panose="020B0604020202020204" pitchFamily="34" charset="0"/>
              </a:defRPr>
            </a:lvl4pPr>
            <a:lvl5pPr marL="2005965" indent="-222885">
              <a:defRPr>
                <a:solidFill>
                  <a:schemeClr val="tx1"/>
                </a:solidFill>
                <a:latin typeface="Arial" panose="020B0604020202020204" pitchFamily="34" charset="0"/>
              </a:defRPr>
            </a:lvl5pPr>
            <a:lvl6pPr marL="2451735" indent="-222885" eaLnBrk="0" fontAlgn="base" hangingPunct="0">
              <a:spcBef>
                <a:spcPct val="0"/>
              </a:spcBef>
              <a:spcAft>
                <a:spcPct val="0"/>
              </a:spcAft>
              <a:defRPr>
                <a:solidFill>
                  <a:schemeClr val="tx1"/>
                </a:solidFill>
                <a:latin typeface="Arial" panose="020B0604020202020204" pitchFamily="34" charset="0"/>
              </a:defRPr>
            </a:lvl6pPr>
            <a:lvl7pPr marL="2897505" indent="-222885" eaLnBrk="0" fontAlgn="base" hangingPunct="0">
              <a:spcBef>
                <a:spcPct val="0"/>
              </a:spcBef>
              <a:spcAft>
                <a:spcPct val="0"/>
              </a:spcAft>
              <a:defRPr>
                <a:solidFill>
                  <a:schemeClr val="tx1"/>
                </a:solidFill>
                <a:latin typeface="Arial" panose="020B0604020202020204" pitchFamily="34" charset="0"/>
              </a:defRPr>
            </a:lvl7pPr>
            <a:lvl8pPr marL="3343275" indent="-222885" eaLnBrk="0" fontAlgn="base" hangingPunct="0">
              <a:spcBef>
                <a:spcPct val="0"/>
              </a:spcBef>
              <a:spcAft>
                <a:spcPct val="0"/>
              </a:spcAft>
              <a:defRPr>
                <a:solidFill>
                  <a:schemeClr val="tx1"/>
                </a:solidFill>
                <a:latin typeface="Arial" panose="020B0604020202020204" pitchFamily="34" charset="0"/>
              </a:defRPr>
            </a:lvl8pPr>
            <a:lvl9pPr marL="3789045" indent="-222885" eaLnBrk="0" fontAlgn="base" hangingPunct="0">
              <a:spcBef>
                <a:spcPct val="0"/>
              </a:spcBef>
              <a:spcAft>
                <a:spcPct val="0"/>
              </a:spcAft>
              <a:defRPr>
                <a:solidFill>
                  <a:schemeClr val="tx1"/>
                </a:solidFill>
                <a:latin typeface="Arial" panose="020B0604020202020204" pitchFamily="34" charset="0"/>
              </a:defRPr>
            </a:lvl9pPr>
          </a:lstStyle>
          <a:p>
            <a:fld id="{955CF1B3-813F-4E1E-B5B3-5E37CBFE673E}" type="slidenum">
              <a:rPr lang="en-US" altLang="en-US">
                <a:solidFill>
                  <a:srgbClr val="898989"/>
                </a:solidFill>
              </a:rPr>
              <a:pPr/>
              <a:t>3</a:t>
            </a:fld>
            <a:endParaRPr lang="en-US" altLang="en-US">
              <a:solidFill>
                <a:srgbClr val="898989"/>
              </a:solidFill>
            </a:endParaRPr>
          </a:p>
        </p:txBody>
      </p:sp>
      <p:sp>
        <p:nvSpPr>
          <p:cNvPr id="21508" name="Rectangle 3"/>
          <p:cNvSpPr>
            <a:spLocks noChangeArrowheads="1"/>
          </p:cNvSpPr>
          <p:nvPr/>
        </p:nvSpPr>
        <p:spPr bwMode="auto">
          <a:xfrm>
            <a:off x="2341841" y="1003580"/>
            <a:ext cx="6426518" cy="405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sz="2048">
                <a:solidFill>
                  <a:srgbClr val="000000"/>
                </a:solidFill>
                <a:latin typeface="Times New Roman" panose="02020603050405020304" pitchFamily="18" charset="0"/>
                <a:cs typeface="Times New Roman" panose="02020603050405020304" pitchFamily="18" charset="0"/>
              </a:rPr>
              <a:t>On completion of this course, the students shall be able to:-</a:t>
            </a:r>
            <a:endParaRPr lang="en-US" altLang="en-US" sz="2048">
              <a:solidFill>
                <a:srgbClr val="00000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2013704" y="1842494"/>
          <a:ext cx="7774662" cy="4058364"/>
        </p:xfrm>
        <a:graphic>
          <a:graphicData uri="http://schemas.openxmlformats.org/drawingml/2006/table">
            <a:tbl>
              <a:tblPr bandRow="1">
                <a:tableStyleId>{5C22544A-7EE6-4342-B048-85BDC9FD1C3A}</a:tableStyleId>
              </a:tblPr>
              <a:tblGrid>
                <a:gridCol w="677782"/>
                <a:gridCol w="7096880"/>
              </a:tblGrid>
              <a:tr h="833801">
                <a:tc>
                  <a:txBody>
                    <a:bodyPr/>
                    <a:lstStyle/>
                    <a:p>
                      <a:pPr>
                        <a:lnSpc>
                          <a:spcPct val="107000"/>
                        </a:lnSpc>
                        <a:spcAft>
                          <a:spcPts val="0"/>
                        </a:spcAft>
                      </a:pPr>
                      <a:r>
                        <a:rPr lang="en-US" sz="1600" kern="0" dirty="0">
                          <a:effectLst/>
                          <a:latin typeface="Times New Roman" panose="02020603050405020304" pitchFamily="18" charset="0"/>
                          <a:cs typeface="Times New Roman" panose="02020603050405020304" pitchFamily="18" charset="0"/>
                        </a:rPr>
                        <a:t>CO1</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IN" sz="1600" kern="0" dirty="0">
                          <a:effectLst/>
                          <a:latin typeface="Times New Roman" panose="02020603050405020304" pitchFamily="18" charset="0"/>
                          <a:cs typeface="Times New Roman" panose="02020603050405020304" pitchFamily="18" charset="0"/>
                        </a:rPr>
                        <a:t>Summarize and describe the main features of a dataset using measures such as mean, median, mode, variance, and standard deviation, as well as graphical representations like histograms, box plots, and scatter plots.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3380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CO2</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a:effectLst/>
                          <a:latin typeface="Times New Roman" panose="02020603050405020304" pitchFamily="18" charset="0"/>
                          <a:cs typeface="Times New Roman" panose="02020603050405020304" pitchFamily="18" charset="0"/>
                        </a:rPr>
                        <a:t>Understand of probability theory, including concepts such as random variables, probability distributions, and the law of large numbers, enabling them to model and reason about uncertainty in data.</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3380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CO3</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dirty="0">
                          <a:effectLst/>
                          <a:latin typeface="Times New Roman" panose="02020603050405020304" pitchFamily="18" charset="0"/>
                          <a:cs typeface="Times New Roman" panose="02020603050405020304" pitchFamily="18" charset="0"/>
                        </a:rPr>
                        <a:t>Apply/perform statistical inference, including hypothesis testing, confidence interval estimation, and p-value computation, to draw valid conclusions from sample data about larger populations.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78480">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CO4</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a:effectLst/>
                          <a:latin typeface="Times New Roman" panose="02020603050405020304" pitchFamily="18" charset="0"/>
                          <a:cs typeface="Times New Roman" panose="02020603050405020304" pitchFamily="18" charset="0"/>
                        </a:rPr>
                        <a:t>Apply linear and logistic regression techniques to identify relationships between variables, make predictions, and evaluate model performance.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78480">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CO5</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dirty="0">
                          <a:effectLst/>
                          <a:latin typeface="Times New Roman" panose="02020603050405020304" pitchFamily="18" charset="0"/>
                          <a:cs typeface="Times New Roman" panose="02020603050405020304" pitchFamily="18" charset="0"/>
                        </a:rPr>
                        <a:t>Utilize statistical software tools to perform data analysis, including data cleaning, transformation, visualization, and implementing various statistical methods.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292" marR="35292" marT="35291" marB="352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273169409"/>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253" y="991197"/>
            <a:ext cx="7686437" cy="628412"/>
          </a:xfrm>
        </p:spPr>
        <p:txBody>
          <a:bodyPr rtlCol="0">
            <a:normAutofit/>
          </a:bodyPr>
          <a:lstStyle/>
          <a:p>
            <a:pPr algn="ctr">
              <a:defRPr/>
            </a:pPr>
            <a:r>
              <a:rPr lang="en-IN" sz="2339" b="1" dirty="0">
                <a:latin typeface="Times New Roman" pitchFamily="18" charset="0"/>
                <a:cs typeface="Times New Roman" pitchFamily="18" charset="0"/>
              </a:rPr>
              <a:t>Unit-2 </a:t>
            </a:r>
            <a:r>
              <a:rPr lang="en-IN" sz="2339" b="1" dirty="0">
                <a:latin typeface="Times New Roman" pitchFamily="18" charset="0"/>
                <a:cs typeface="Times New Roman" pitchFamily="18" charset="0"/>
              </a:rPr>
              <a:t>Syllabus</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24376" indent="-278606">
              <a:defRPr>
                <a:solidFill>
                  <a:schemeClr val="tx1"/>
                </a:solidFill>
                <a:latin typeface="Arial" panose="020B0604020202020204" pitchFamily="34" charset="0"/>
              </a:defRPr>
            </a:lvl2pPr>
            <a:lvl3pPr marL="1114425" indent="-222885">
              <a:defRPr>
                <a:solidFill>
                  <a:schemeClr val="tx1"/>
                </a:solidFill>
                <a:latin typeface="Arial" panose="020B0604020202020204" pitchFamily="34" charset="0"/>
              </a:defRPr>
            </a:lvl3pPr>
            <a:lvl4pPr marL="1560195" indent="-222885">
              <a:defRPr>
                <a:solidFill>
                  <a:schemeClr val="tx1"/>
                </a:solidFill>
                <a:latin typeface="Arial" panose="020B0604020202020204" pitchFamily="34" charset="0"/>
              </a:defRPr>
            </a:lvl4pPr>
            <a:lvl5pPr marL="2005965" indent="-222885">
              <a:defRPr>
                <a:solidFill>
                  <a:schemeClr val="tx1"/>
                </a:solidFill>
                <a:latin typeface="Arial" panose="020B0604020202020204" pitchFamily="34" charset="0"/>
              </a:defRPr>
            </a:lvl5pPr>
            <a:lvl6pPr marL="2451735" indent="-222885" eaLnBrk="0" fontAlgn="base" hangingPunct="0">
              <a:spcBef>
                <a:spcPct val="0"/>
              </a:spcBef>
              <a:spcAft>
                <a:spcPct val="0"/>
              </a:spcAft>
              <a:defRPr>
                <a:solidFill>
                  <a:schemeClr val="tx1"/>
                </a:solidFill>
                <a:latin typeface="Arial" panose="020B0604020202020204" pitchFamily="34" charset="0"/>
              </a:defRPr>
            </a:lvl6pPr>
            <a:lvl7pPr marL="2897505" indent="-222885" eaLnBrk="0" fontAlgn="base" hangingPunct="0">
              <a:spcBef>
                <a:spcPct val="0"/>
              </a:spcBef>
              <a:spcAft>
                <a:spcPct val="0"/>
              </a:spcAft>
              <a:defRPr>
                <a:solidFill>
                  <a:schemeClr val="tx1"/>
                </a:solidFill>
                <a:latin typeface="Arial" panose="020B0604020202020204" pitchFamily="34" charset="0"/>
              </a:defRPr>
            </a:lvl7pPr>
            <a:lvl8pPr marL="3343275" indent="-222885" eaLnBrk="0" fontAlgn="base" hangingPunct="0">
              <a:spcBef>
                <a:spcPct val="0"/>
              </a:spcBef>
              <a:spcAft>
                <a:spcPct val="0"/>
              </a:spcAft>
              <a:defRPr>
                <a:solidFill>
                  <a:schemeClr val="tx1"/>
                </a:solidFill>
                <a:latin typeface="Arial" panose="020B0604020202020204" pitchFamily="34" charset="0"/>
              </a:defRPr>
            </a:lvl8pPr>
            <a:lvl9pPr marL="3789045" indent="-222885" eaLnBrk="0" fontAlgn="base" hangingPunct="0">
              <a:spcBef>
                <a:spcPct val="0"/>
              </a:spcBef>
              <a:spcAft>
                <a:spcPct val="0"/>
              </a:spcAft>
              <a:defRPr>
                <a:solidFill>
                  <a:schemeClr val="tx1"/>
                </a:solidFill>
                <a:latin typeface="Arial" panose="020B0604020202020204" pitchFamily="34" charset="0"/>
              </a:defRPr>
            </a:lvl9pPr>
          </a:lstStyle>
          <a:p>
            <a:fld id="{6000719E-AB0F-470E-A21F-52852B484448}" type="slidenum">
              <a:rPr lang="en-US" altLang="en-US">
                <a:solidFill>
                  <a:srgbClr val="898989"/>
                </a:solidFill>
              </a:rPr>
              <a:pPr/>
              <a:t>4</a:t>
            </a:fld>
            <a:endParaRPr lang="en-US" altLang="en-US">
              <a:solidFill>
                <a:srgbClr val="898989"/>
              </a:solidFill>
            </a:endParaRPr>
          </a:p>
        </p:txBody>
      </p:sp>
      <p:graphicFrame>
        <p:nvGraphicFramePr>
          <p:cNvPr id="7" name="Table 6"/>
          <p:cNvGraphicFramePr>
            <a:graphicFrameLocks noGrp="1"/>
          </p:cNvGraphicFramePr>
          <p:nvPr>
            <p:extLst/>
          </p:nvPr>
        </p:nvGraphicFramePr>
        <p:xfrm>
          <a:off x="2005964" y="1741886"/>
          <a:ext cx="7695725" cy="3863521"/>
        </p:xfrm>
        <a:graphic>
          <a:graphicData uri="http://schemas.openxmlformats.org/drawingml/2006/table">
            <a:tbl>
              <a:tblPr/>
              <a:tblGrid>
                <a:gridCol w="1698356"/>
                <a:gridCol w="5997368"/>
              </a:tblGrid>
              <a:tr h="591839">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just" defTabSz="6858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Unit-2</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467" marR="26467" marT="26467" marB="2646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just" defTabSz="6858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Probability Distribution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467" marR="26467" marT="26467" marB="2646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635841">
                <a:tc>
                  <a:txBody>
                    <a:bodyPr/>
                    <a:lstStyle/>
                    <a:p>
                      <a:pPr>
                        <a:lnSpc>
                          <a:spcPct val="107000"/>
                        </a:lnSpc>
                        <a:spcAft>
                          <a:spcPts val="800"/>
                        </a:spcAft>
                      </a:pPr>
                      <a:r>
                        <a:rPr lang="en-IN" sz="20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Probability Distribution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1199" marR="71199" marT="61913" marB="6191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nSpc>
                          <a:spcPct val="107000"/>
                        </a:lnSpc>
                        <a:spcAft>
                          <a:spcPts val="80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Concept of Random Variable, Bernoulli Distribution, Binomial Distribution, Poisson Distribution, Normal Distribution.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1199" marR="71199" marT="61913" marB="6191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35841">
                <a:tc>
                  <a:txBody>
                    <a:bodyPr/>
                    <a:lstStyle/>
                    <a:p>
                      <a:pPr>
                        <a:lnSpc>
                          <a:spcPct val="107000"/>
                        </a:lnSpc>
                        <a:spcAft>
                          <a:spcPts val="800"/>
                        </a:spcAft>
                      </a:pPr>
                      <a:r>
                        <a:rPr lang="en-IN" sz="20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Correlation and Regression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1199" marR="71199" marT="61913" marB="6191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nSpc>
                          <a:spcPct val="107000"/>
                        </a:lnSpc>
                        <a:spcAft>
                          <a:spcPts val="80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Concept and types, Karl Pearson Method, Rank, Spearman Method, Least Square Method, Regression line by regression coefficient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1199" marR="71199" marT="61913" marB="6191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98144869"/>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1736" y="531495"/>
            <a:ext cx="5849184" cy="447318"/>
          </a:xfrm>
        </p:spPr>
        <p:txBody>
          <a:bodyPr rtlCol="0">
            <a:normAutofit fontScale="90000"/>
          </a:bodyPr>
          <a:lstStyle/>
          <a:p>
            <a:pPr>
              <a:defRPr/>
            </a:pPr>
            <a:r>
              <a:rPr lang="en-US" sz="2933" dirty="0">
                <a:latin typeface="Times New Roman" panose="02020603050405020304" pitchFamily="18" charset="0"/>
                <a:cs typeface="Times New Roman" panose="02020603050405020304" pitchFamily="18" charset="0"/>
              </a:rPr>
              <a:t>SUGGESTIVE READINGS</a:t>
            </a:r>
          </a:p>
        </p:txBody>
      </p:sp>
      <p:sp>
        <p:nvSpPr>
          <p:cNvPr id="3" name="Content Placeholder 2"/>
          <p:cNvSpPr>
            <a:spLocks noGrp="1"/>
          </p:cNvSpPr>
          <p:nvPr>
            <p:ph idx="1"/>
          </p:nvPr>
        </p:nvSpPr>
        <p:spPr>
          <a:xfrm>
            <a:off x="1759863" y="1423035"/>
            <a:ext cx="8028503" cy="4860131"/>
          </a:xfrm>
        </p:spPr>
        <p:txBody>
          <a:bodyPr>
            <a:noAutofit/>
          </a:bodyPr>
          <a:lstStyle/>
          <a:p>
            <a:pPr marL="0" indent="0">
              <a:buNone/>
              <a:defRPr/>
            </a:pPr>
            <a:endParaRPr lang="en-US" sz="1463" b="1" dirty="0">
              <a:latin typeface="Times New Roman" panose="02020603050405020304" pitchFamily="18" charset="0"/>
              <a:cs typeface="Times New Roman" panose="02020603050405020304" pitchFamily="18" charset="0"/>
            </a:endParaRPr>
          </a:p>
          <a:p>
            <a:pPr marL="0" indent="0">
              <a:buNone/>
              <a:defRPr/>
            </a:pPr>
            <a:r>
              <a:rPr lang="en-US" sz="1463" b="1" dirty="0">
                <a:latin typeface="Times New Roman" panose="02020603050405020304" pitchFamily="18" charset="0"/>
                <a:cs typeface="Times New Roman" panose="02020603050405020304" pitchFamily="18" charset="0"/>
              </a:rPr>
              <a:t>TEXT BOOKS:</a:t>
            </a:r>
            <a:endParaRPr lang="en-US" sz="1463" b="1" i="1" dirty="0">
              <a:latin typeface="Times New Roman" panose="02020603050405020304" pitchFamily="18" charset="0"/>
              <a:cs typeface="Times New Roman" panose="02020603050405020304" pitchFamily="18" charset="0"/>
            </a:endParaRPr>
          </a:p>
          <a:p>
            <a:pPr algn="just">
              <a:defRPr/>
            </a:pPr>
            <a:r>
              <a:rPr lang="en-IN" sz="1560" b="1" dirty="0">
                <a:latin typeface="Times New Roman" panose="02020603050405020304" pitchFamily="18" charset="0"/>
                <a:cs typeface="Times New Roman" panose="02020603050405020304" pitchFamily="18" charset="0"/>
              </a:rPr>
              <a:t>T1.</a:t>
            </a:r>
            <a:r>
              <a:rPr lang="en-IN" sz="1560" dirty="0">
                <a:latin typeface="Times New Roman" panose="02020603050405020304" pitchFamily="18" charset="0"/>
                <a:cs typeface="Times New Roman" panose="02020603050405020304" pitchFamily="18" charset="0"/>
              </a:rPr>
              <a:t> Hastie, Trevor, et al., The elements of statistical learning. Vol. 2. No. 1. New  York: </a:t>
            </a:r>
            <a:r>
              <a:rPr lang="en-US" sz="1560" dirty="0">
                <a:latin typeface="Times New Roman" panose="02020603050405020304" pitchFamily="18" charset="0"/>
                <a:cs typeface="Times New Roman" panose="02020603050405020304" pitchFamily="18" charset="0"/>
              </a:rPr>
              <a:t>Publisher: Springer</a:t>
            </a:r>
            <a:r>
              <a:rPr lang="en-IN" sz="1560" dirty="0">
                <a:latin typeface="Times New Roman" panose="02020603050405020304" pitchFamily="18" charset="0"/>
                <a:cs typeface="Times New Roman" panose="02020603050405020304" pitchFamily="18" charset="0"/>
              </a:rPr>
              <a:t>, </a:t>
            </a:r>
            <a:r>
              <a:rPr lang="en-US" sz="1560" dirty="0">
                <a:latin typeface="Times New Roman" panose="02020603050405020304" pitchFamily="18" charset="0"/>
                <a:cs typeface="Times New Roman" panose="02020603050405020304" pitchFamily="18" charset="0"/>
              </a:rPr>
              <a:t>Edition: Second Edition (2009), ISBN: 978-0387848570</a:t>
            </a:r>
          </a:p>
          <a:p>
            <a:pPr algn="just">
              <a:defRPr/>
            </a:pPr>
            <a:r>
              <a:rPr lang="en-IN" sz="1560" b="1" dirty="0">
                <a:latin typeface="Times New Roman" panose="02020603050405020304" pitchFamily="18" charset="0"/>
                <a:cs typeface="Times New Roman" panose="02020603050405020304" pitchFamily="18" charset="0"/>
              </a:rPr>
              <a:t>T2.</a:t>
            </a:r>
            <a:r>
              <a:rPr lang="en-IN" sz="1560" dirty="0">
                <a:latin typeface="Times New Roman" panose="02020603050405020304" pitchFamily="18" charset="0"/>
                <a:cs typeface="Times New Roman" panose="02020603050405020304" pitchFamily="18" charset="0"/>
              </a:rPr>
              <a:t> Montgomery, Douglas C., and George C. </a:t>
            </a:r>
            <a:r>
              <a:rPr lang="en-IN" sz="1560" dirty="0" err="1">
                <a:latin typeface="Times New Roman" panose="02020603050405020304" pitchFamily="18" charset="0"/>
                <a:cs typeface="Times New Roman" panose="02020603050405020304" pitchFamily="18" charset="0"/>
              </a:rPr>
              <a:t>Runger</a:t>
            </a:r>
            <a:r>
              <a:rPr lang="en-IN" sz="1560" dirty="0">
                <a:latin typeface="Times New Roman" panose="02020603050405020304" pitchFamily="18" charset="0"/>
                <a:cs typeface="Times New Roman" panose="02020603050405020304" pitchFamily="18" charset="0"/>
              </a:rPr>
              <a:t>. Applied statistics and  probability for engineers. John Wiley &amp; Sons, 2010.</a:t>
            </a:r>
            <a:endParaRPr lang="en-US" sz="1560" dirty="0">
              <a:latin typeface="Times New Roman" panose="02020603050405020304" pitchFamily="18" charset="0"/>
              <a:cs typeface="Times New Roman" panose="02020603050405020304" pitchFamily="18" charset="0"/>
            </a:endParaRPr>
          </a:p>
          <a:p>
            <a:pPr algn="just">
              <a:defRPr/>
            </a:pPr>
            <a:r>
              <a:rPr lang="en-IN" sz="1560" b="1" dirty="0">
                <a:latin typeface="Times New Roman" panose="02020603050405020304" pitchFamily="18" charset="0"/>
                <a:cs typeface="Times New Roman" panose="02020603050405020304" pitchFamily="18" charset="0"/>
              </a:rPr>
              <a:t>T3. </a:t>
            </a:r>
            <a:r>
              <a:rPr lang="en-IN" sz="1560" dirty="0">
                <a:latin typeface="Times New Roman" panose="02020603050405020304" pitchFamily="18" charset="0"/>
                <a:cs typeface="Times New Roman" panose="02020603050405020304" pitchFamily="18" charset="0"/>
              </a:rPr>
              <a:t>Probability and Statistics The Science of Uncertainty Second Ed., Michael  J. Evans and Jeffrey S. Rosenthal.</a:t>
            </a:r>
            <a:endParaRPr lang="en-US" sz="1560" dirty="0">
              <a:latin typeface="Times New Roman" panose="02020603050405020304" pitchFamily="18" charset="0"/>
              <a:cs typeface="Times New Roman" panose="02020603050405020304" pitchFamily="18" charset="0"/>
            </a:endParaRPr>
          </a:p>
          <a:p>
            <a:pPr marL="0" indent="0">
              <a:buNone/>
              <a:defRPr/>
            </a:pPr>
            <a:endParaRPr lang="en-IN" sz="1463" b="1" dirty="0">
              <a:latin typeface="Times New Roman" panose="02020603050405020304" pitchFamily="18" charset="0"/>
              <a:cs typeface="Times New Roman" panose="02020603050405020304" pitchFamily="18" charset="0"/>
            </a:endParaRPr>
          </a:p>
          <a:p>
            <a:pPr marL="0" indent="0">
              <a:buNone/>
              <a:defRPr/>
            </a:pPr>
            <a:r>
              <a:rPr lang="en-IN" sz="1463" b="1" dirty="0">
                <a:latin typeface="Times New Roman" panose="02020603050405020304" pitchFamily="18" charset="0"/>
                <a:cs typeface="Times New Roman" panose="02020603050405020304" pitchFamily="18" charset="0"/>
              </a:rPr>
              <a:t>REFERENCE BOOKS:</a:t>
            </a:r>
            <a:endParaRPr lang="en-US" sz="1463" dirty="0">
              <a:latin typeface="Times New Roman" panose="02020603050405020304" pitchFamily="18" charset="0"/>
              <a:cs typeface="Times New Roman" panose="02020603050405020304" pitchFamily="18" charset="0"/>
            </a:endParaRPr>
          </a:p>
          <a:p>
            <a:pPr algn="just">
              <a:defRPr/>
            </a:pPr>
            <a:r>
              <a:rPr lang="en-US" sz="1560" b="1" dirty="0">
                <a:latin typeface="Times New Roman" panose="02020603050405020304" pitchFamily="18" charset="0"/>
                <a:cs typeface="Times New Roman" panose="02020603050405020304" pitchFamily="18" charset="0"/>
              </a:rPr>
              <a:t>R1.</a:t>
            </a:r>
            <a:r>
              <a:rPr lang="en-US" sz="1560" dirty="0">
                <a:latin typeface="Times New Roman" panose="02020603050405020304" pitchFamily="18" charset="0"/>
                <a:cs typeface="Times New Roman" panose="02020603050405020304" pitchFamily="18" charset="0"/>
              </a:rPr>
              <a:t> Practical Statistics for Data Scientists: 50 Essential Concepts, Authors: Peter Bruce, </a:t>
            </a:r>
            <a:r>
              <a:rPr lang="en-IN" sz="1560" dirty="0">
                <a:latin typeface="Times New Roman" panose="02020603050405020304" pitchFamily="18" charset="0"/>
                <a:cs typeface="Times New Roman" panose="02020603050405020304" pitchFamily="18" charset="0"/>
              </a:rPr>
              <a:t>et al</a:t>
            </a:r>
            <a:r>
              <a:rPr lang="en-US" sz="1560" dirty="0">
                <a:latin typeface="Times New Roman" panose="02020603050405020304" pitchFamily="18" charset="0"/>
                <a:cs typeface="Times New Roman" panose="02020603050405020304" pitchFamily="18" charset="0"/>
              </a:rPr>
              <a:t>, Publisher: O'Reilly Media, Edition: Second Edition (2020), ISBN: 978-1492072942</a:t>
            </a:r>
          </a:p>
          <a:p>
            <a:pPr algn="just">
              <a:defRPr/>
            </a:pPr>
            <a:r>
              <a:rPr lang="en-US" sz="1560" b="1" dirty="0">
                <a:latin typeface="Times New Roman" panose="02020603050405020304" pitchFamily="18" charset="0"/>
                <a:cs typeface="Times New Roman" panose="02020603050405020304" pitchFamily="18" charset="0"/>
              </a:rPr>
              <a:t>R2. </a:t>
            </a:r>
            <a:r>
              <a:rPr lang="en-US" sz="1560" dirty="0">
                <a:latin typeface="Times New Roman" panose="02020603050405020304" pitchFamily="18" charset="0"/>
                <a:cs typeface="Times New Roman" panose="02020603050405020304" pitchFamily="18" charset="0"/>
              </a:rPr>
              <a:t>An Introduction to Statistical Learning: with Applications in R, Authors: Gareth James, </a:t>
            </a:r>
            <a:r>
              <a:rPr lang="en-IN" sz="1560" dirty="0">
                <a:latin typeface="Times New Roman" panose="02020603050405020304" pitchFamily="18" charset="0"/>
                <a:cs typeface="Times New Roman" panose="02020603050405020304" pitchFamily="18" charset="0"/>
              </a:rPr>
              <a:t>et al</a:t>
            </a:r>
            <a:r>
              <a:rPr lang="en-US" sz="1560" dirty="0">
                <a:latin typeface="Times New Roman" panose="02020603050405020304" pitchFamily="18" charset="0"/>
                <a:cs typeface="Times New Roman" panose="02020603050405020304" pitchFamily="18" charset="0"/>
              </a:rPr>
              <a:t>, Publisher: Springer, Edition: Second Edition (2021), ISBN: 978-1071614174</a:t>
            </a:r>
          </a:p>
          <a:p>
            <a:pPr algn="just">
              <a:defRPr/>
            </a:pPr>
            <a:r>
              <a:rPr lang="en-US" sz="1560" b="1" dirty="0">
                <a:latin typeface="Times New Roman" panose="02020603050405020304" pitchFamily="18" charset="0"/>
                <a:cs typeface="Times New Roman" panose="02020603050405020304" pitchFamily="18" charset="0"/>
              </a:rPr>
              <a:t>R3. </a:t>
            </a:r>
            <a:r>
              <a:rPr lang="en-US" sz="1560" dirty="0">
                <a:latin typeface="Times New Roman" panose="02020603050405020304" pitchFamily="18" charset="0"/>
                <a:cs typeface="Times New Roman" panose="02020603050405020304" pitchFamily="18" charset="0"/>
              </a:rPr>
              <a:t>Think Stats: Exploratory Data Analysis in Python, Author: Allen B. Downey, Publisher: O'Reilly Media, Publication Year: 2014 (2nd Edition), ISBN: 978-1491907337</a:t>
            </a:r>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24376" indent="-278606">
              <a:defRPr>
                <a:solidFill>
                  <a:schemeClr val="tx1"/>
                </a:solidFill>
                <a:latin typeface="Arial" panose="020B0604020202020204" pitchFamily="34" charset="0"/>
              </a:defRPr>
            </a:lvl2pPr>
            <a:lvl3pPr marL="1114425" indent="-222885">
              <a:defRPr>
                <a:solidFill>
                  <a:schemeClr val="tx1"/>
                </a:solidFill>
                <a:latin typeface="Arial" panose="020B0604020202020204" pitchFamily="34" charset="0"/>
              </a:defRPr>
            </a:lvl3pPr>
            <a:lvl4pPr marL="1560195" indent="-222885">
              <a:defRPr>
                <a:solidFill>
                  <a:schemeClr val="tx1"/>
                </a:solidFill>
                <a:latin typeface="Arial" panose="020B0604020202020204" pitchFamily="34" charset="0"/>
              </a:defRPr>
            </a:lvl4pPr>
            <a:lvl5pPr marL="2005965" indent="-222885">
              <a:defRPr>
                <a:solidFill>
                  <a:schemeClr val="tx1"/>
                </a:solidFill>
                <a:latin typeface="Arial" panose="020B0604020202020204" pitchFamily="34" charset="0"/>
              </a:defRPr>
            </a:lvl5pPr>
            <a:lvl6pPr marL="2451735" indent="-222885" eaLnBrk="0" fontAlgn="base" hangingPunct="0">
              <a:spcBef>
                <a:spcPct val="0"/>
              </a:spcBef>
              <a:spcAft>
                <a:spcPct val="0"/>
              </a:spcAft>
              <a:defRPr>
                <a:solidFill>
                  <a:schemeClr val="tx1"/>
                </a:solidFill>
                <a:latin typeface="Arial" panose="020B0604020202020204" pitchFamily="34" charset="0"/>
              </a:defRPr>
            </a:lvl6pPr>
            <a:lvl7pPr marL="2897505" indent="-222885" eaLnBrk="0" fontAlgn="base" hangingPunct="0">
              <a:spcBef>
                <a:spcPct val="0"/>
              </a:spcBef>
              <a:spcAft>
                <a:spcPct val="0"/>
              </a:spcAft>
              <a:defRPr>
                <a:solidFill>
                  <a:schemeClr val="tx1"/>
                </a:solidFill>
                <a:latin typeface="Arial" panose="020B0604020202020204" pitchFamily="34" charset="0"/>
              </a:defRPr>
            </a:lvl7pPr>
            <a:lvl8pPr marL="3343275" indent="-222885" eaLnBrk="0" fontAlgn="base" hangingPunct="0">
              <a:spcBef>
                <a:spcPct val="0"/>
              </a:spcBef>
              <a:spcAft>
                <a:spcPct val="0"/>
              </a:spcAft>
              <a:defRPr>
                <a:solidFill>
                  <a:schemeClr val="tx1"/>
                </a:solidFill>
                <a:latin typeface="Arial" panose="020B0604020202020204" pitchFamily="34" charset="0"/>
              </a:defRPr>
            </a:lvl8pPr>
            <a:lvl9pPr marL="3789045" indent="-222885" eaLnBrk="0" fontAlgn="base" hangingPunct="0">
              <a:spcBef>
                <a:spcPct val="0"/>
              </a:spcBef>
              <a:spcAft>
                <a:spcPct val="0"/>
              </a:spcAft>
              <a:defRPr>
                <a:solidFill>
                  <a:schemeClr val="tx1"/>
                </a:solidFill>
                <a:latin typeface="Arial" panose="020B0604020202020204" pitchFamily="34" charset="0"/>
              </a:defRPr>
            </a:lvl9pPr>
          </a:lstStyle>
          <a:p>
            <a:fld id="{8F86A34D-CC28-481F-B1B7-9F8C8A56EC35}" type="slidenum">
              <a:rPr lang="en-US" altLang="en-US">
                <a:solidFill>
                  <a:srgbClr val="898989"/>
                </a:solidFill>
              </a:rPr>
              <a:pPr/>
              <a:t>5</a:t>
            </a:fld>
            <a:endParaRPr lang="en-US" altLang="en-US">
              <a:solidFill>
                <a:srgbClr val="898989"/>
              </a:solidFill>
            </a:endParaRPr>
          </a:p>
        </p:txBody>
      </p:sp>
    </p:spTree>
    <p:extLst>
      <p:ext uri="{BB962C8B-B14F-4D97-AF65-F5344CB8AC3E}">
        <p14:creationId xmlns:p14="http://schemas.microsoft.com/office/powerpoint/2010/main" val="3454065878"/>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Contents</a:t>
            </a:r>
            <a:endParaRPr lang="en-IN" dirty="0"/>
          </a:p>
        </p:txBody>
      </p:sp>
      <p:sp>
        <p:nvSpPr>
          <p:cNvPr id="7" name="Content Placeholder 6"/>
          <p:cNvSpPr>
            <a:spLocks noGrp="1"/>
          </p:cNvSpPr>
          <p:nvPr>
            <p:ph idx="1"/>
          </p:nvPr>
        </p:nvSpPr>
        <p:spPr/>
        <p:txBody>
          <a:bodyPr>
            <a:normAutofit/>
          </a:bodyPr>
          <a:lstStyle/>
          <a:p>
            <a:pPr algn="l"/>
            <a:r>
              <a:rPr lang="en-GB" altLang="ar-JO" sz="2800" dirty="0"/>
              <a:t> </a:t>
            </a:r>
            <a:r>
              <a:rPr lang="en-US" altLang="ar-JO" b="1" dirty="0">
                <a:solidFill>
                  <a:srgbClr val="000000"/>
                </a:solidFill>
              </a:rPr>
              <a:t>Locally weighted linear regression</a:t>
            </a:r>
            <a:endParaRPr lang="en-US" sz="2800" b="1" i="0" u="none" strike="noStrike" baseline="0" dirty="0">
              <a:solidFill>
                <a:srgbClr val="000000"/>
              </a:solidFill>
            </a:endParaRPr>
          </a:p>
          <a:p>
            <a:pPr lvl="1"/>
            <a:r>
              <a:rPr lang="en-US" b="1" dirty="0">
                <a:solidFill>
                  <a:srgbClr val="000000"/>
                </a:solidFill>
              </a:rPr>
              <a:t>Regression for non linear data</a:t>
            </a:r>
          </a:p>
          <a:p>
            <a:pPr lvl="1"/>
            <a:r>
              <a:rPr lang="en-US" b="1" dirty="0">
                <a:solidFill>
                  <a:srgbClr val="000000"/>
                </a:solidFill>
              </a:rPr>
              <a:t>Basics of locally weighted regression</a:t>
            </a:r>
          </a:p>
          <a:p>
            <a:pPr lvl="1"/>
            <a:r>
              <a:rPr lang="en-US" b="1" dirty="0">
                <a:solidFill>
                  <a:srgbClr val="000000"/>
                </a:solidFill>
              </a:rPr>
              <a:t>Minimization of cost function</a:t>
            </a:r>
          </a:p>
        </p:txBody>
      </p:sp>
      <p:sp>
        <p:nvSpPr>
          <p:cNvPr id="5" name="Slide Number Placeholder 4"/>
          <p:cNvSpPr>
            <a:spLocks noGrp="1"/>
          </p:cNvSpPr>
          <p:nvPr>
            <p:ph type="sldNum" sz="quarter" idx="12"/>
          </p:nvPr>
        </p:nvSpPr>
        <p:spPr/>
        <p:txBody>
          <a:bodyPr/>
          <a:lstStyle/>
          <a:p>
            <a:fld id="{11A91DC9-7965-FB48-9385-20B56B4847C1}" type="slidenum">
              <a:rPr lang="en-US" altLang="en-US" smtClean="0"/>
              <a:pPr/>
              <a:t>6</a:t>
            </a:fld>
            <a:endParaRPr lang="en-US" altLang="en-US"/>
          </a:p>
        </p:txBody>
      </p:sp>
    </p:spTree>
    <p:extLst>
      <p:ext uri="{BB962C8B-B14F-4D97-AF65-F5344CB8AC3E}">
        <p14:creationId xmlns:p14="http://schemas.microsoft.com/office/powerpoint/2010/main" val="79013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861060" y="437271"/>
            <a:ext cx="10698480" cy="1143000"/>
          </a:xfrm>
        </p:spPr>
        <p:txBody>
          <a:bodyPr>
            <a:normAutofit/>
          </a:bodyPr>
          <a:lstStyle/>
          <a:p>
            <a:r>
              <a:rPr lang="en-IN" sz="3200" b="1" dirty="0">
                <a:latin typeface="Times New Roman" panose="02020603050405020304" pitchFamily="18" charset="0"/>
                <a:cs typeface="Times New Roman" panose="02020603050405020304" pitchFamily="18" charset="0"/>
              </a:rPr>
              <a:t>Locally weighted regression:</a:t>
            </a:r>
            <a:endParaRPr lang="en-US" sz="3200" b="1" dirty="0">
              <a:latin typeface="Times New Roman" panose="02020603050405020304" pitchFamily="18" charset="0"/>
              <a:cs typeface="Times New Roman" pitchFamily="18" charset="0"/>
            </a:endParaRPr>
          </a:p>
        </p:txBody>
      </p:sp>
      <p:sp>
        <p:nvSpPr>
          <p:cNvPr id="56324" name="Rectangle 3"/>
          <p:cNvSpPr>
            <a:spLocks noGrp="1" noChangeArrowheads="1"/>
          </p:cNvSpPr>
          <p:nvPr>
            <p:ph idx="1"/>
          </p:nvPr>
        </p:nvSpPr>
        <p:spPr>
          <a:xfrm>
            <a:off x="917331" y="1366787"/>
            <a:ext cx="10139875" cy="4851134"/>
          </a:xfrm>
        </p:spPr>
        <p:txBody>
          <a:bodyPr>
            <a:normAutofit/>
          </a:bodyPr>
          <a:lstStyle/>
          <a:p>
            <a:pPr marL="914400" lvl="2" indent="0" algn="just">
              <a:lnSpc>
                <a:spcPct val="107000"/>
              </a:lnSpc>
              <a:spcAft>
                <a:spcPts val="800"/>
              </a:spcAft>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Phrase locally weighted regression is called</a:t>
            </a:r>
          </a:p>
          <a:p>
            <a:pPr lvl="2"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dirty="0">
                <a:latin typeface="Times New Roman" panose="02020603050405020304" pitchFamily="18" charset="0"/>
                <a:ea typeface="Calibri" panose="020F0502020204030204" pitchFamily="34" charset="0"/>
                <a:cs typeface="Times New Roman" panose="02020603050405020304" pitchFamily="18" charset="0"/>
              </a:rPr>
              <a:t>L</a:t>
            </a: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ocal</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because the function is approximated based on data near the query point,</a:t>
            </a:r>
          </a:p>
          <a:p>
            <a:pPr lvl="2" algn="just">
              <a:lnSpc>
                <a:spcPct val="107000"/>
              </a:lnSpc>
              <a:spcAft>
                <a:spcPts val="800"/>
              </a:spcAft>
            </a:pPr>
            <a:r>
              <a:rPr lang="en-IN" sz="280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dirty="0">
                <a:latin typeface="Times New Roman" panose="02020603050405020304" pitchFamily="18" charset="0"/>
                <a:ea typeface="Calibri" panose="020F0502020204030204" pitchFamily="34" charset="0"/>
                <a:cs typeface="Times New Roman" panose="02020603050405020304" pitchFamily="18" charset="0"/>
              </a:rPr>
              <a:t>W</a:t>
            </a:r>
            <a:r>
              <a:rPr lang="en-IN" sz="2800" b="1">
                <a:effectLst/>
                <a:latin typeface="Times New Roman" panose="02020603050405020304" pitchFamily="18" charset="0"/>
                <a:ea typeface="Calibri" panose="020F0502020204030204" pitchFamily="34" charset="0"/>
                <a:cs typeface="Times New Roman" panose="02020603050405020304" pitchFamily="18" charset="0"/>
              </a:rPr>
              <a:t>eighted</a:t>
            </a:r>
            <a:r>
              <a:rPr lang="en-IN" sz="280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because the contribution of each training example is weighted by its distance from query point and </a:t>
            </a:r>
          </a:p>
          <a:p>
            <a:pPr lvl="2" algn="just">
              <a:lnSpc>
                <a:spcPct val="107000"/>
              </a:lnSpc>
              <a:spcAft>
                <a:spcPts val="800"/>
              </a:spcAft>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Regression</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because this is the term used widely in the statistical community for the problems of approximating real valued function.</a:t>
            </a:r>
          </a:p>
        </p:txBody>
      </p:sp>
      <p:sp>
        <p:nvSpPr>
          <p:cNvPr id="5632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EB77A7FB-8C4A-4909-A782-5009DF744569}" type="slidenum">
              <a:rPr lang="en-US" sz="1400">
                <a:solidFill>
                  <a:schemeClr val="bg1"/>
                </a:solidFill>
                <a:latin typeface="Times New Roman" pitchFamily="18" charset="0"/>
                <a:cs typeface="Times New Roman" pitchFamily="18" charset="0"/>
              </a:rPr>
              <a:pPr>
                <a:spcBef>
                  <a:spcPct val="0"/>
                </a:spcBef>
                <a:buFontTx/>
                <a:buNone/>
              </a:pPr>
              <a:t>7</a:t>
            </a:fld>
            <a:endParaRPr lang="en-US" sz="1400">
              <a:solidFill>
                <a:schemeClr val="bg1"/>
              </a:solidFill>
              <a:latin typeface="Times New Roman" pitchFamily="18" charset="0"/>
              <a:cs typeface="Times New Roman" pitchFamily="18" charset="0"/>
            </a:endParaRPr>
          </a:p>
        </p:txBody>
      </p:sp>
      <p:sp>
        <p:nvSpPr>
          <p:cNvPr id="9" name="Content Placeholder 2"/>
          <p:cNvSpPr txBox="1">
            <a:spLocks/>
          </p:cNvSpPr>
          <p:nvPr/>
        </p:nvSpPr>
        <p:spPr>
          <a:xfrm>
            <a:off x="685800" y="1253331"/>
            <a:ext cx="10515600" cy="4351338"/>
          </a:xfrm>
          <a:prstGeom prst="rect">
            <a:avLst/>
          </a:prstGeom>
        </p:spPr>
        <p:txBody>
          <a:bodyPr vert="horz" lIns="91440" tIns="45720" rIns="91440" bIns="45720" rtlCol="0">
            <a:normAutofit/>
          </a:bodyPr>
          <a:lstStyle/>
          <a:p>
            <a:pPr marL="569913" marR="0" lvl="1" indent="-569913" algn="l" defTabSz="914400" rtl="0" eaLnBrk="1" fontAlgn="auto" latinLnBrk="0" hangingPunct="1">
              <a:lnSpc>
                <a:spcPct val="90000"/>
              </a:lnSpc>
              <a:spcBef>
                <a:spcPts val="1000"/>
              </a:spcBef>
              <a:spcAft>
                <a:spcPts val="0"/>
              </a:spcAft>
              <a:buClr>
                <a:schemeClr val="tx1"/>
              </a:buClr>
              <a:buSzTx/>
              <a:buFont typeface="Arial" panose="020B0604020202020204" pitchFamily="34" charset="0"/>
              <a:buChar char="•"/>
              <a:tabLst/>
              <a:defRPr/>
            </a:pPr>
            <a:endParaRPr kumimoji="0" lang="en-IN" sz="16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0" name="Slide Number Placeholder 3"/>
          <p:cNvSpPr txBox="1">
            <a:spLocks/>
          </p:cNvSpPr>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schemeClr val="tx1">
                    <a:tint val="75000"/>
                  </a:schemeClr>
                </a:solidFill>
                <a:effectLst/>
                <a:uLnTx/>
                <a:uFillTx/>
                <a:latin typeface="Times New Roman" pitchFamily="18" charset="0"/>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chemeClr val="tx1">
                  <a:tint val="75000"/>
                </a:schemeClr>
              </a:solidFill>
              <a:effectLst/>
              <a:uLnTx/>
              <a:uFillTx/>
              <a:latin typeface="Times New Roman" pitchFamily="18" charset="0"/>
              <a:cs typeface="Times New Roman" pitchFamily="18" charset="0"/>
            </a:endParaRPr>
          </a:p>
        </p:txBody>
      </p:sp>
      <p:sp>
        <p:nvSpPr>
          <p:cNvPr id="13" name="Rectangle 12"/>
          <p:cNvSpPr/>
          <p:nvPr/>
        </p:nvSpPr>
        <p:spPr>
          <a:xfrm>
            <a:off x="838200" y="1803400"/>
            <a:ext cx="10515600" cy="1200329"/>
          </a:xfrm>
          <a:prstGeom prst="rect">
            <a:avLst/>
          </a:prstGeom>
        </p:spPr>
        <p:txBody>
          <a:bodyPr wrap="square">
            <a:spAutoFit/>
          </a:bodyPr>
          <a:lstStyle/>
          <a:p>
            <a:pPr marL="342900" indent="-342900" algn="just">
              <a:lnSpc>
                <a:spcPct val="100000"/>
              </a:lnSpc>
            </a:pPr>
            <a:endParaRPr lang="en-IN" dirty="0">
              <a:latin typeface="Times New Roman" pitchFamily="18" charset="0"/>
              <a:cs typeface="Times New Roman" pitchFamily="18" charset="0"/>
            </a:endParaRPr>
          </a:p>
          <a:p>
            <a:pPr marL="342900" indent="-342900" algn="just">
              <a:lnSpc>
                <a:spcPct val="100000"/>
              </a:lnSpc>
            </a:pPr>
            <a:endParaRPr lang="en-IN" dirty="0">
              <a:latin typeface="Times New Roman" pitchFamily="18" charset="0"/>
              <a:cs typeface="Times New Roman" pitchFamily="18" charset="0"/>
            </a:endParaRPr>
          </a:p>
          <a:p>
            <a:pPr marL="342900" indent="-342900" algn="just">
              <a:lnSpc>
                <a:spcPct val="100000"/>
              </a:lnSpc>
            </a:pPr>
            <a:endParaRPr lang="en-IN" dirty="0">
              <a:latin typeface="Times New Roman" pitchFamily="18" charset="0"/>
              <a:cs typeface="Times New Roman" pitchFamily="18" charset="0"/>
            </a:endParaRPr>
          </a:p>
          <a:p>
            <a:pPr marL="342900" indent="-342900" algn="just">
              <a:lnSpc>
                <a:spcPct val="10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70671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ChangeArrowheads="1"/>
          </p:cNvSpPr>
          <p:nvPr/>
        </p:nvSpPr>
        <p:spPr bwMode="auto">
          <a:xfrm>
            <a:off x="891540" y="609601"/>
            <a:ext cx="91135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IN" altLang="ko-KR" sz="3200" b="1" dirty="0">
                <a:latin typeface="Times New Roman" panose="02020603050405020304" pitchFamily="18" charset="0"/>
                <a:cs typeface="Times New Roman" panose="02020603050405020304" pitchFamily="18" charset="0"/>
              </a:rPr>
              <a:t>Introduction</a:t>
            </a:r>
            <a:endParaRPr lang="en-US" altLang="ko-KR" sz="3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11EC9286-EAB9-4B8F-9FAE-ADBDC6EBFEF6}"/>
              </a:ext>
            </a:extLst>
          </p:cNvPr>
          <p:cNvSpPr txBox="1"/>
          <p:nvPr/>
        </p:nvSpPr>
        <p:spPr>
          <a:xfrm>
            <a:off x="891540" y="1692180"/>
            <a:ext cx="5413008" cy="3288401"/>
          </a:xfrm>
          <a:prstGeom prst="rect">
            <a:avLst/>
          </a:prstGeom>
          <a:noFill/>
        </p:spPr>
        <p:txBody>
          <a:bodyPr wrap="square">
            <a:spAutoFit/>
          </a:bodyPr>
          <a:lstStyle/>
          <a:p>
            <a:pPr algn="just">
              <a:lnSpc>
                <a:spcPct val="107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From the figure it is clear that the linear regression cannot be used for making predictions when there exists a non-linear relationship between X and Y. In such cases, locally weighted linear regression is used. </a:t>
            </a:r>
          </a:p>
        </p:txBody>
      </p:sp>
      <p:pic>
        <p:nvPicPr>
          <p:cNvPr id="16" name="Picture 15">
            <a:extLst>
              <a:ext uri="{FF2B5EF4-FFF2-40B4-BE49-F238E27FC236}">
                <a16:creationId xmlns:a16="http://schemas.microsoft.com/office/drawing/2014/main" xmlns="" id="{EF35EA64-52DC-4231-8F4D-0FA5D3889234}"/>
              </a:ext>
            </a:extLst>
          </p:cNvPr>
          <p:cNvPicPr>
            <a:picLocks noChangeAspect="1"/>
          </p:cNvPicPr>
          <p:nvPr/>
        </p:nvPicPr>
        <p:blipFill>
          <a:blip r:embed="rId2"/>
          <a:stretch>
            <a:fillRect/>
          </a:stretch>
        </p:blipFill>
        <p:spPr>
          <a:xfrm>
            <a:off x="6516302" y="1903429"/>
            <a:ext cx="4668416" cy="3288400"/>
          </a:xfrm>
          <a:prstGeom prst="rect">
            <a:avLst/>
          </a:prstGeom>
        </p:spPr>
      </p:pic>
    </p:spTree>
    <p:extLst>
      <p:ext uri="{BB962C8B-B14F-4D97-AF65-F5344CB8AC3E}">
        <p14:creationId xmlns:p14="http://schemas.microsoft.com/office/powerpoint/2010/main" val="295752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797755" y="431409"/>
            <a:ext cx="10698480" cy="1143000"/>
          </a:xfrm>
        </p:spPr>
        <p:txBody>
          <a:bodyPr>
            <a:normAutofit/>
          </a:bodyPr>
          <a:lstStyle/>
          <a:p>
            <a:r>
              <a:rPr lang="en-US" sz="3200" b="1" dirty="0">
                <a:latin typeface="Times New Roman" pitchFamily="18" charset="0"/>
                <a:cs typeface="Times New Roman" pitchFamily="18" charset="0"/>
              </a:rPr>
              <a:t>Introduction </a:t>
            </a:r>
            <a:r>
              <a:rPr lang="en-US" sz="3200" b="1" dirty="0" err="1">
                <a:latin typeface="Times New Roman" pitchFamily="18" charset="0"/>
                <a:cs typeface="Times New Roman" pitchFamily="18" charset="0"/>
              </a:rPr>
              <a:t>contd</a:t>
            </a:r>
            <a:r>
              <a:rPr lang="en-US" sz="3200" b="1" dirty="0">
                <a:latin typeface="Times New Roman" pitchFamily="18" charset="0"/>
                <a:cs typeface="Times New Roman" pitchFamily="18" charset="0"/>
              </a:rPr>
              <a:t>…</a:t>
            </a:r>
          </a:p>
        </p:txBody>
      </p:sp>
      <p:sp>
        <p:nvSpPr>
          <p:cNvPr id="58372" name="Rectangle 3"/>
          <p:cNvSpPr>
            <a:spLocks noGrp="1" noChangeArrowheads="1"/>
          </p:cNvSpPr>
          <p:nvPr>
            <p:ph idx="1"/>
          </p:nvPr>
        </p:nvSpPr>
        <p:spPr>
          <a:xfrm>
            <a:off x="688937" y="1356329"/>
            <a:ext cx="10509325" cy="4793566"/>
          </a:xfrm>
        </p:spPr>
        <p:txBody>
          <a:bodyPr>
            <a:normAutofit/>
          </a:bodyPr>
          <a:lstStyle/>
          <a:p>
            <a:pPr lvl="1" algn="just"/>
            <a:r>
              <a:rPr lang="en-IN" sz="2800" dirty="0">
                <a:latin typeface="Times New Roman" panose="02020603050405020304" pitchFamily="18" charset="0"/>
                <a:ea typeface="Calibri" panose="020F0502020204030204" pitchFamily="34" charset="0"/>
                <a:cs typeface="Times New Roman" panose="02020603050405020304" pitchFamily="18" charset="0"/>
              </a:rPr>
              <a:t>Locally weighted regression</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constructs an explicitly approximation to y over the local region corresponding to the query point.</a:t>
            </a:r>
          </a:p>
          <a:p>
            <a:pPr lvl="1" algn="just"/>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If training data set is given then the value of at any given query point      can be approximated using locally weighted regression. It is an approach to construct an approximation    of the data set that fits the training example in the neighborhood surrounding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endParaRPr lang="en-US" sz="2800" dirty="0">
              <a:latin typeface="Times New Roman" panose="02020603050405020304" pitchFamily="18" charset="0"/>
              <a:cs typeface="Times New Roman" pitchFamily="18" charset="0"/>
            </a:endParaRPr>
          </a:p>
        </p:txBody>
      </p:sp>
      <p:sp>
        <p:nvSpPr>
          <p:cNvPr id="5837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ahoma" panose="020B0604030504040204" pitchFamily="34" charset="0"/>
              </a:defRPr>
            </a:lvl1pPr>
            <a:lvl2pPr marL="742950" indent="-285750">
              <a:spcBef>
                <a:spcPct val="20000"/>
              </a:spcBef>
              <a:buChar char="–"/>
              <a:defRPr sz="2800">
                <a:solidFill>
                  <a:schemeClr val="tx1"/>
                </a:solidFill>
                <a:latin typeface="Tahoma" panose="020B0604030504040204" pitchFamily="34" charset="0"/>
              </a:defRPr>
            </a:lvl2pPr>
            <a:lvl3pPr marL="1143000" indent="-228600">
              <a:spcBef>
                <a:spcPct val="20000"/>
              </a:spcBef>
              <a:buChar char="•"/>
              <a:defRPr sz="24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2F870052-B5DC-4471-86EB-FCE6B5DF9748}" type="slidenum">
              <a:rPr lang="en-US" sz="1400">
                <a:solidFill>
                  <a:schemeClr val="bg1"/>
                </a:solidFill>
                <a:latin typeface="Times New Roman" pitchFamily="18" charset="0"/>
                <a:cs typeface="Times New Roman" pitchFamily="18" charset="0"/>
              </a:rPr>
              <a:pPr>
                <a:spcBef>
                  <a:spcPct val="0"/>
                </a:spcBef>
                <a:buFontTx/>
                <a:buNone/>
              </a:pPr>
              <a:t>9</a:t>
            </a:fld>
            <a:endParaRPr lang="en-US" sz="1400">
              <a:solidFill>
                <a:schemeClr val="bg1"/>
              </a:solidFill>
              <a:latin typeface="Times New Roman" pitchFamily="18" charset="0"/>
              <a:cs typeface="Times New Roman" pitchFamily="18" charset="0"/>
            </a:endParaRPr>
          </a:p>
        </p:txBody>
      </p:sp>
      <p:sp>
        <p:nvSpPr>
          <p:cNvPr id="10" name="Slide Number Placeholder 3"/>
          <p:cNvSpPr txBox="1">
            <a:spLocks/>
          </p:cNvSpPr>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schemeClr val="tx1">
                    <a:tint val="75000"/>
                  </a:schemeClr>
                </a:solidFill>
                <a:effectLst/>
                <a:uLnTx/>
                <a:uFillTx/>
                <a:latin typeface="Times New Roman" pitchFamily="18" charset="0"/>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chemeClr val="tx1">
                  <a:tint val="75000"/>
                </a:schemeClr>
              </a:solidFill>
              <a:effectLst/>
              <a:uLnTx/>
              <a:uFillTx/>
              <a:latin typeface="Times New Roman" pitchFamily="18" charset="0"/>
              <a:cs typeface="Times New Roman" pitchFamily="18" charset="0"/>
            </a:endParaRPr>
          </a:p>
        </p:txBody>
      </p:sp>
      <p:sp>
        <p:nvSpPr>
          <p:cNvPr id="13" name="Rectangle 12"/>
          <p:cNvSpPr/>
          <p:nvPr/>
        </p:nvSpPr>
        <p:spPr>
          <a:xfrm>
            <a:off x="838200" y="1803400"/>
            <a:ext cx="10515600" cy="1200329"/>
          </a:xfrm>
          <a:prstGeom prst="rect">
            <a:avLst/>
          </a:prstGeom>
        </p:spPr>
        <p:txBody>
          <a:bodyPr wrap="square">
            <a:spAutoFit/>
          </a:bodyPr>
          <a:lstStyle/>
          <a:p>
            <a:pPr marL="342900" indent="-342900" algn="just">
              <a:lnSpc>
                <a:spcPct val="100000"/>
              </a:lnSpc>
            </a:pPr>
            <a:endParaRPr lang="en-IN" dirty="0">
              <a:latin typeface="Times New Roman" pitchFamily="18" charset="0"/>
              <a:cs typeface="Times New Roman" pitchFamily="18" charset="0"/>
            </a:endParaRPr>
          </a:p>
          <a:p>
            <a:pPr marL="342900" indent="-342900" algn="just">
              <a:lnSpc>
                <a:spcPct val="100000"/>
              </a:lnSpc>
            </a:pPr>
            <a:endParaRPr lang="en-IN" dirty="0">
              <a:latin typeface="Times New Roman" pitchFamily="18" charset="0"/>
              <a:cs typeface="Times New Roman" pitchFamily="18" charset="0"/>
            </a:endParaRPr>
          </a:p>
          <a:p>
            <a:pPr marL="342900" indent="-342900" algn="just">
              <a:lnSpc>
                <a:spcPct val="100000"/>
              </a:lnSpc>
            </a:pPr>
            <a:endParaRPr lang="en-IN" dirty="0">
              <a:latin typeface="Times New Roman" pitchFamily="18" charset="0"/>
              <a:cs typeface="Times New Roman" pitchFamily="18" charset="0"/>
            </a:endParaRPr>
          </a:p>
          <a:p>
            <a:pPr marL="342900" indent="-342900" algn="just">
              <a:lnSpc>
                <a:spcPct val="100000"/>
              </a:lnSpc>
            </a:pPr>
            <a:endParaRPr lang="en-IN" dirty="0">
              <a:latin typeface="Times New Roman" pitchFamily="18" charset="0"/>
              <a:cs typeface="Times New Roman" pitchFamily="18" charset="0"/>
            </a:endParaRPr>
          </a:p>
        </p:txBody>
      </p:sp>
      <p:graphicFrame>
        <p:nvGraphicFramePr>
          <p:cNvPr id="9" name="Object 8">
            <a:extLst>
              <a:ext uri="{FF2B5EF4-FFF2-40B4-BE49-F238E27FC236}">
                <a16:creationId xmlns:a16="http://schemas.microsoft.com/office/drawing/2014/main" xmlns="" id="{D5C5F227-BC36-496F-8189-B78AD874229F}"/>
              </a:ext>
            </a:extLst>
          </p:cNvPr>
          <p:cNvGraphicFramePr>
            <a:graphicFrameLocks noChangeAspect="1"/>
          </p:cNvGraphicFramePr>
          <p:nvPr>
            <p:extLst>
              <p:ext uri="{D42A27DB-BD31-4B8C-83A1-F6EECF244321}">
                <p14:modId xmlns:p14="http://schemas.microsoft.com/office/powerpoint/2010/main" val="2039082734"/>
              </p:ext>
            </p:extLst>
          </p:nvPr>
        </p:nvGraphicFramePr>
        <p:xfrm>
          <a:off x="2330167" y="2458341"/>
          <a:ext cx="480410" cy="706486"/>
        </p:xfrm>
        <a:graphic>
          <a:graphicData uri="http://schemas.openxmlformats.org/presentationml/2006/ole">
            <mc:AlternateContent xmlns:mc="http://schemas.openxmlformats.org/markup-compatibility/2006">
              <mc:Choice xmlns:v="urn:schemas-microsoft-com:vml" Requires="v">
                <p:oleObj spid="_x0000_s2053" name="Equation" r:id="rId4" imgW="161925" imgH="238301" progId="Equation.DSMT4">
                  <p:embed/>
                </p:oleObj>
              </mc:Choice>
              <mc:Fallback>
                <p:oleObj name="Equation" r:id="rId4" imgW="161925" imgH="238301" progId="Equation.DSMT4">
                  <p:embed/>
                  <p:pic>
                    <p:nvPicPr>
                      <p:cNvPr id="9" name="Object 8">
                        <a:extLst>
                          <a:ext uri="{FF2B5EF4-FFF2-40B4-BE49-F238E27FC236}">
                            <a16:creationId xmlns:a16="http://schemas.microsoft.com/office/drawing/2014/main" xmlns="" id="{D5C5F227-BC36-496F-8189-B78AD874229F}"/>
                          </a:ext>
                        </a:extLst>
                      </p:cNvPr>
                      <p:cNvPicPr/>
                      <p:nvPr/>
                    </p:nvPicPr>
                    <p:blipFill>
                      <a:blip r:embed="rId5"/>
                      <a:stretch>
                        <a:fillRect/>
                      </a:stretch>
                    </p:blipFill>
                    <p:spPr>
                      <a:xfrm>
                        <a:off x="2330167" y="2458341"/>
                        <a:ext cx="480410" cy="706486"/>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xmlns="" id="{0DD01BC2-7362-4EEC-B789-A1BA96245865}"/>
              </a:ext>
            </a:extLst>
          </p:cNvPr>
          <p:cNvGraphicFramePr>
            <a:graphicFrameLocks noChangeAspect="1"/>
          </p:cNvGraphicFramePr>
          <p:nvPr>
            <p:extLst>
              <p:ext uri="{D42A27DB-BD31-4B8C-83A1-F6EECF244321}">
                <p14:modId xmlns:p14="http://schemas.microsoft.com/office/powerpoint/2010/main" val="2125521039"/>
              </p:ext>
            </p:extLst>
          </p:nvPr>
        </p:nvGraphicFramePr>
        <p:xfrm>
          <a:off x="7994030" y="2925077"/>
          <a:ext cx="480409" cy="507335"/>
        </p:xfrm>
        <a:graphic>
          <a:graphicData uri="http://schemas.openxmlformats.org/presentationml/2006/ole">
            <mc:AlternateContent xmlns:mc="http://schemas.openxmlformats.org/markup-compatibility/2006">
              <mc:Choice xmlns:v="urn:schemas-microsoft-com:vml" Requires="v">
                <p:oleObj spid="_x0000_s2054" name="Equation" r:id="rId6" imgW="142854" imgH="257409" progId="Equation.DSMT4">
                  <p:embed/>
                </p:oleObj>
              </mc:Choice>
              <mc:Fallback>
                <p:oleObj name="Equation" r:id="rId6" imgW="142854" imgH="257409" progId="Equation.DSMT4">
                  <p:embed/>
                  <p:pic>
                    <p:nvPicPr>
                      <p:cNvPr id="11" name="Object 10">
                        <a:extLst>
                          <a:ext uri="{FF2B5EF4-FFF2-40B4-BE49-F238E27FC236}">
                            <a16:creationId xmlns:a16="http://schemas.microsoft.com/office/drawing/2014/main" xmlns="" id="{0DD01BC2-7362-4EEC-B789-A1BA96245865}"/>
                          </a:ext>
                        </a:extLst>
                      </p:cNvPr>
                      <p:cNvPicPr/>
                      <p:nvPr/>
                    </p:nvPicPr>
                    <p:blipFill>
                      <a:blip r:embed="rId7"/>
                      <a:stretch>
                        <a:fillRect/>
                      </a:stretch>
                    </p:blipFill>
                    <p:spPr>
                      <a:xfrm>
                        <a:off x="7994030" y="2925077"/>
                        <a:ext cx="480409" cy="507335"/>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xmlns="" id="{9CFFDD91-FAAB-4DA5-B017-C8E9A3F1EA52}"/>
              </a:ext>
            </a:extLst>
          </p:cNvPr>
          <p:cNvGraphicFramePr>
            <a:graphicFrameLocks noChangeAspect="1"/>
          </p:cNvGraphicFramePr>
          <p:nvPr>
            <p:extLst>
              <p:ext uri="{D42A27DB-BD31-4B8C-83A1-F6EECF244321}">
                <p14:modId xmlns:p14="http://schemas.microsoft.com/office/powerpoint/2010/main" val="1381966485"/>
              </p:ext>
            </p:extLst>
          </p:nvPr>
        </p:nvGraphicFramePr>
        <p:xfrm>
          <a:off x="9775389" y="3219364"/>
          <a:ext cx="479425" cy="708025"/>
        </p:xfrm>
        <a:graphic>
          <a:graphicData uri="http://schemas.openxmlformats.org/presentationml/2006/ole">
            <mc:AlternateContent xmlns:mc="http://schemas.openxmlformats.org/markup-compatibility/2006">
              <mc:Choice xmlns:v="urn:schemas-microsoft-com:vml" Requires="v">
                <p:oleObj spid="_x0000_s2055" name="Equation" r:id="rId8" imgW="480018" imgH="707333" progId="Equation.DSMT4">
                  <p:embed/>
                </p:oleObj>
              </mc:Choice>
              <mc:Fallback>
                <p:oleObj name="Equation" r:id="rId8" imgW="480018" imgH="707333" progId="Equation.DSMT4">
                  <p:embed/>
                  <p:pic>
                    <p:nvPicPr>
                      <p:cNvPr id="12" name="Object 11">
                        <a:extLst>
                          <a:ext uri="{FF2B5EF4-FFF2-40B4-BE49-F238E27FC236}">
                            <a16:creationId xmlns:a16="http://schemas.microsoft.com/office/drawing/2014/main" xmlns="" id="{9CFFDD91-FAAB-4DA5-B017-C8E9A3F1EA52}"/>
                          </a:ext>
                        </a:extLst>
                      </p:cNvPr>
                      <p:cNvPicPr/>
                      <p:nvPr/>
                    </p:nvPicPr>
                    <p:blipFill>
                      <a:blip r:embed="rId9"/>
                      <a:stretch>
                        <a:fillRect/>
                      </a:stretch>
                    </p:blipFill>
                    <p:spPr>
                      <a:xfrm>
                        <a:off x="9775389" y="3219364"/>
                        <a:ext cx="479425" cy="708025"/>
                      </a:xfrm>
                      <a:prstGeom prst="rect">
                        <a:avLst/>
                      </a:prstGeom>
                    </p:spPr>
                  </p:pic>
                </p:oleObj>
              </mc:Fallback>
            </mc:AlternateContent>
          </a:graphicData>
        </a:graphic>
      </p:graphicFrame>
      <p:pic>
        <p:nvPicPr>
          <p:cNvPr id="26" name="Picture 25">
            <a:extLst>
              <a:ext uri="{FF2B5EF4-FFF2-40B4-BE49-F238E27FC236}">
                <a16:creationId xmlns:a16="http://schemas.microsoft.com/office/drawing/2014/main" xmlns="" id="{7D37AC30-5838-4CA4-B407-CB7F73BFD1BF}"/>
              </a:ext>
            </a:extLst>
          </p:cNvPr>
          <p:cNvPicPr>
            <a:picLocks noChangeAspect="1"/>
          </p:cNvPicPr>
          <p:nvPr/>
        </p:nvPicPr>
        <p:blipFill>
          <a:blip r:embed="rId10"/>
          <a:stretch>
            <a:fillRect/>
          </a:stretch>
        </p:blipFill>
        <p:spPr>
          <a:xfrm>
            <a:off x="3698249" y="3946639"/>
            <a:ext cx="4078964" cy="2530351"/>
          </a:xfrm>
          <a:prstGeom prst="rect">
            <a:avLst/>
          </a:prstGeom>
        </p:spPr>
      </p:pic>
    </p:spTree>
    <p:extLst>
      <p:ext uri="{BB962C8B-B14F-4D97-AF65-F5344CB8AC3E}">
        <p14:creationId xmlns:p14="http://schemas.microsoft.com/office/powerpoint/2010/main" val="37127657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B8F6099-1936-4C46-8F6C-9A090D50A712"/>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u0013.\uFFFD{CA33E6E3-3D8F-49FE-8548-160EEC0F6417}&quot;,&quot;F:\\MUK\\PAVEMENT MATERIAL\\BB Pavement material 20CEB-615\\UNIT 1\\Chapter 1 of unit 1\\PPTs of Chapter 1&quot;]]"/>
  <p:tag name="ISPRING_SCORM_RATE_SLIDES" val="0"/>
  <p:tag name="ISPRING_SCORM_PASSING_SCORE" val="0.000000"/>
  <p:tag name="ISPRING_CURRENT_PLAYER_ID" val="universal"/>
  <p:tag name="ISPRING_PRESENTATION_TITLE" val="Topic 1 of chapter 1 of unit 1"/>
  <p:tag name="ISPRING_FIRST_PUBLISH" val="1"/>
  <p:tag name="ISPRING_LMS_API_VERSION" val="SCORM 1.2"/>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QUIZZES" val="0"/>
</p:tagLst>
</file>

<file path=ppt/theme/theme1.xml><?xml version="1.0" encoding="utf-8"?>
<a:theme xmlns:a="http://schemas.openxmlformats.org/drawingml/2006/main" name="Theme1 CU">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 CU</Template>
  <TotalTime>1212</TotalTime>
  <Words>1040</Words>
  <Application>Microsoft Office PowerPoint</Application>
  <PresentationFormat>Custom</PresentationFormat>
  <Paragraphs>219</Paragraphs>
  <Slides>20</Slides>
  <Notes>4</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20</vt:i4>
      </vt:variant>
    </vt:vector>
  </HeadingPairs>
  <TitlesOfParts>
    <vt:vector size="34" baseType="lpstr">
      <vt:lpstr>Arial Unicode MS</vt:lpstr>
      <vt:lpstr>맑은 고딕</vt:lpstr>
      <vt:lpstr>Arial</vt:lpstr>
      <vt:lpstr>Calibri</vt:lpstr>
      <vt:lpstr>Calibri Light</vt:lpstr>
      <vt:lpstr>Cambria</vt:lpstr>
      <vt:lpstr>Casper</vt:lpstr>
      <vt:lpstr>Karla</vt:lpstr>
      <vt:lpstr>Segoe UI</vt:lpstr>
      <vt:lpstr>Times New Roman</vt:lpstr>
      <vt:lpstr>Theme1 CU</vt:lpstr>
      <vt:lpstr>Contents Slide Master</vt:lpstr>
      <vt:lpstr>Equation</vt:lpstr>
      <vt:lpstr>CorelDRAW</vt:lpstr>
      <vt:lpstr>PowerPoint Presentation</vt:lpstr>
      <vt:lpstr>Statistics for Data Science : Course Objectives</vt:lpstr>
      <vt:lpstr>COURSE OUTCOMES</vt:lpstr>
      <vt:lpstr>Unit-2 Syllabus</vt:lpstr>
      <vt:lpstr>SUGGESTIVE READINGS</vt:lpstr>
      <vt:lpstr>Contents</vt:lpstr>
      <vt:lpstr>Locally weighted regression:</vt:lpstr>
      <vt:lpstr>PowerPoint Presentation</vt:lpstr>
      <vt:lpstr>Introduction contd…</vt:lpstr>
      <vt:lpstr>Locally weighted linear regression</vt:lpstr>
      <vt:lpstr>Weight function:</vt:lpstr>
      <vt:lpstr>Minimization of cost function</vt:lpstr>
      <vt:lpstr>Locally weighted regression</vt:lpstr>
      <vt:lpstr>Example:</vt:lpstr>
      <vt:lpstr>Solution:</vt:lpstr>
      <vt:lpstr>Graphical representation:</vt:lpstr>
      <vt:lpstr>Exercise:</vt:lpstr>
      <vt:lpstr>References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of chapter 1 of unit 1</dc:title>
  <dc:creator>ANIL SHARMA</dc:creator>
  <cp:lastModifiedBy>Microsoft account</cp:lastModifiedBy>
  <cp:revision>144</cp:revision>
  <dcterms:created xsi:type="dcterms:W3CDTF">2015-07-21T19:26:35Z</dcterms:created>
  <dcterms:modified xsi:type="dcterms:W3CDTF">2024-06-07T10:12:55Z</dcterms:modified>
</cp:coreProperties>
</file>