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5"/>
  </p:notesMasterIdLst>
  <p:handoutMasterIdLst>
    <p:handoutMasterId r:id="rId46"/>
  </p:handoutMasterIdLst>
  <p:sldIdLst>
    <p:sldId id="460" r:id="rId3"/>
    <p:sldId id="461" r:id="rId4"/>
    <p:sldId id="462" r:id="rId5"/>
    <p:sldId id="463" r:id="rId6"/>
    <p:sldId id="464" r:id="rId7"/>
    <p:sldId id="613" r:id="rId8"/>
    <p:sldId id="614" r:id="rId9"/>
    <p:sldId id="615" r:id="rId10"/>
    <p:sldId id="616"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34" r:id="rId29"/>
    <p:sldId id="635" r:id="rId30"/>
    <p:sldId id="636" r:id="rId31"/>
    <p:sldId id="637" r:id="rId32"/>
    <p:sldId id="638" r:id="rId33"/>
    <p:sldId id="639" r:id="rId34"/>
    <p:sldId id="640" r:id="rId35"/>
    <p:sldId id="641" r:id="rId36"/>
    <p:sldId id="642" r:id="rId37"/>
    <p:sldId id="643" r:id="rId38"/>
    <p:sldId id="644" r:id="rId39"/>
    <p:sldId id="645" r:id="rId40"/>
    <p:sldId id="646" r:id="rId41"/>
    <p:sldId id="647" r:id="rId42"/>
    <p:sldId id="488" r:id="rId43"/>
    <p:sldId id="4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1" d="100"/>
          <a:sy n="71" d="100"/>
        </p:scale>
        <p:origin x="5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927D58-7F4E-4BDA-8426-375DC0CA102A}" type="datetime1">
              <a:rPr lang="en-US" altLang="en-US"/>
              <a:pPr eaLnBrk="1" hangingPunct="1"/>
              <a:t>6/12/2024</a:t>
            </a:fld>
            <a:endParaRPr lang="en-US" altLang="en-US"/>
          </a:p>
        </p:txBody>
      </p:sp>
      <p:sp>
        <p:nvSpPr>
          <p:cNvPr id="39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39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46F36F-E483-4ED8-A1AD-E29106432363}" type="slidenum">
              <a:rPr lang="en-US" altLang="en-US"/>
              <a:pPr eaLnBrk="1" hangingPunct="1"/>
              <a:t>6</a:t>
            </a:fld>
            <a:endParaRPr lang="en-US" altLang="en-US"/>
          </a:p>
        </p:txBody>
      </p:sp>
      <p:sp>
        <p:nvSpPr>
          <p:cNvPr id="39942" name="Rectangle 2"/>
          <p:cNvSpPr>
            <a:spLocks noGrp="1" noRot="1" noChangeAspect="1" noChangeArrowheads="1" noTextEdit="1"/>
          </p:cNvSpPr>
          <p:nvPr>
            <p:ph type="sldImg"/>
          </p:nvPr>
        </p:nvSpPr>
        <p:spPr>
          <a:ln/>
        </p:spPr>
      </p:sp>
      <p:sp>
        <p:nvSpPr>
          <p:cNvPr id="39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1884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BA851E-578A-4DE0-A222-DDF07018A705}" type="datetime1">
              <a:rPr lang="en-US" altLang="en-US"/>
              <a:pPr eaLnBrk="1" hangingPunct="1"/>
              <a:t>6/12/2024</a:t>
            </a:fld>
            <a:endParaRPr lang="en-US" altLang="en-US"/>
          </a:p>
        </p:txBody>
      </p:sp>
      <p:sp>
        <p:nvSpPr>
          <p:cNvPr id="40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0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A97B53-41B5-4A04-9892-DC84DE0ACC47}" type="slidenum">
              <a:rPr lang="en-US" altLang="en-US"/>
              <a:pPr eaLnBrk="1" hangingPunct="1"/>
              <a:t>7</a:t>
            </a:fld>
            <a:endParaRPr lang="en-US" altLang="en-US"/>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Hypothesis testing is one of the two common forms of </a:t>
            </a:r>
            <a:r>
              <a:rPr lang="en-US" altLang="en-US" b="1" smtClean="0">
                <a:latin typeface="Arial" panose="020B0604020202020204" pitchFamily="34" charset="0"/>
              </a:rPr>
              <a:t>statistical inference</a:t>
            </a:r>
            <a:r>
              <a:rPr lang="en-US" altLang="en-US" smtClean="0">
                <a:latin typeface="Arial" panose="020B0604020202020204" pitchFamily="34" charset="0"/>
              </a:rPr>
              <a:t>. This slide reviews some of the terms that form the basis of statistical inference, as introduced in the prior chapter. Make certain you understand these basics before proceeding.</a:t>
            </a:r>
          </a:p>
        </p:txBody>
      </p:sp>
    </p:spTree>
    <p:extLst>
      <p:ext uri="{BB962C8B-B14F-4D97-AF65-F5344CB8AC3E}">
        <p14:creationId xmlns:p14="http://schemas.microsoft.com/office/powerpoint/2010/main" val="231395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6CAA63-8BF1-4FF6-96C9-A8252B32D312}" type="datetime1">
              <a:rPr lang="en-US" altLang="en-US"/>
              <a:pPr eaLnBrk="1" hangingPunct="1"/>
              <a:t>6/12/2024</a:t>
            </a:fld>
            <a:endParaRPr lang="en-US" altLang="en-US"/>
          </a:p>
        </p:txBody>
      </p:sp>
      <p:sp>
        <p:nvSpPr>
          <p:cNvPr id="41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1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FE02D3-BC9B-46B8-89F9-A0F1F88E12B7}" type="slidenum">
              <a:rPr lang="en-US" altLang="en-US"/>
              <a:pPr eaLnBrk="1" hangingPunct="1"/>
              <a:t>8</a:t>
            </a:fld>
            <a:endParaRPr lang="en-US" altLang="en-US"/>
          </a:p>
        </p:txBody>
      </p:sp>
      <p:sp>
        <p:nvSpPr>
          <p:cNvPr id="41990" name="Rectangle 2"/>
          <p:cNvSpPr>
            <a:spLocks noGrp="1" noRot="1" noChangeAspect="1" noChangeArrowheads="1" noTextEdit="1"/>
          </p:cNvSpPr>
          <p:nvPr>
            <p:ph type="sldImg"/>
          </p:nvPr>
        </p:nvSpPr>
        <p:spPr>
          <a:ln/>
        </p:spPr>
      </p:sp>
      <p:sp>
        <p:nvSpPr>
          <p:cNvPr id="41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This slide address an other foundation of statistical inference: the difference between parameters and statistics. Parameters and statistics are related, but are not the same thing. </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Over the years teaching statistics, I have derived a hypothesis that explains why some students have difficulty with statistical inference: they fail to distinguish between statistics and parameter. When a student calculates a statistic such as a sample mean, it seems so tangible and real that they view it as a constant. I think they would be better off if they recognized a statistic as merely one example of what might have been had they done the study or experiment at a different time. </a:t>
            </a:r>
          </a:p>
        </p:txBody>
      </p:sp>
    </p:spTree>
    <p:extLst>
      <p:ext uri="{BB962C8B-B14F-4D97-AF65-F5344CB8AC3E}">
        <p14:creationId xmlns:p14="http://schemas.microsoft.com/office/powerpoint/2010/main" val="219865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2474BA-E7FB-4E92-B436-8B258939E15C}" type="datetime1">
              <a:rPr lang="en-US" altLang="en-US"/>
              <a:pPr eaLnBrk="1" hangingPunct="1"/>
              <a:t>6/12/2024</a:t>
            </a:fld>
            <a:endParaRPr lang="en-US" altLang="en-US"/>
          </a:p>
        </p:txBody>
      </p:sp>
      <p:sp>
        <p:nvSpPr>
          <p:cNvPr id="43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3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B258A0-7475-498F-8340-23238239E164}" type="slidenum">
              <a:rPr lang="en-US" altLang="en-US"/>
              <a:pPr eaLnBrk="1" hangingPunct="1"/>
              <a:t>10</a:t>
            </a:fld>
            <a:endParaRPr lang="en-US" altLang="en-US"/>
          </a:p>
        </p:txBody>
      </p:sp>
      <p:sp>
        <p:nvSpPr>
          <p:cNvPr id="43014" name="Rectangle 2"/>
          <p:cNvSpPr>
            <a:spLocks noGrp="1" noRot="1" noChangeAspect="1" noChangeArrowheads="1" noTextEdit="1"/>
          </p:cNvSpPr>
          <p:nvPr>
            <p:ph type="sldImg"/>
          </p:nvPr>
        </p:nvSpPr>
        <p:spPr>
          <a:ln/>
        </p:spPr>
      </p:sp>
      <p:sp>
        <p:nvSpPr>
          <p:cNvPr id="43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This slide summarize what we’ve learned about the sampling distribution of a mean from a large sample. It is based no three important sampling postulates: the central limit theorem, the law of large numbers (unbiased nature of the sample mean), and square root law. Based on these well established statistical theorems we can say that means based on large samples (and means based in Normal populations) will have a Normal sampling distribution with an expectation equal to the population mean with a standard deviation equal to the standard deviation of the population divided by the square root of the sample size </a:t>
            </a:r>
            <a:r>
              <a:rPr lang="en-US" altLang="en-US" i="1" smtClean="0">
                <a:latin typeface="Arial" panose="020B0604020202020204" pitchFamily="34" charset="0"/>
              </a:rPr>
              <a:t>n</a:t>
            </a:r>
            <a:r>
              <a:rPr lang="en-US" altLang="en-US" smtClean="0">
                <a:latin typeface="Arial" panose="020B0604020202020204" pitchFamily="34" charset="0"/>
              </a:rPr>
              <a:t>. </a:t>
            </a:r>
          </a:p>
        </p:txBody>
      </p:sp>
    </p:spTree>
    <p:extLst>
      <p:ext uri="{BB962C8B-B14F-4D97-AF65-F5344CB8AC3E}">
        <p14:creationId xmlns:p14="http://schemas.microsoft.com/office/powerpoint/2010/main" val="308532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86B765-D871-4F98-9A5B-116065BAC7ED}" type="datetime1">
              <a:rPr lang="en-US" altLang="en-US"/>
              <a:pPr eaLnBrk="1" hangingPunct="1"/>
              <a:t>6/12/2024</a:t>
            </a:fld>
            <a:endParaRPr lang="en-US" altLang="en-US"/>
          </a:p>
        </p:txBody>
      </p:sp>
      <p:sp>
        <p:nvSpPr>
          <p:cNvPr id="440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40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DBF3E6-A6F2-4D85-91D3-E8E57C7406FB}" type="slidenum">
              <a:rPr lang="en-US" altLang="en-US"/>
              <a:pPr eaLnBrk="1" hangingPunct="1"/>
              <a:t>11</a:t>
            </a:fld>
            <a:endParaRPr lang="en-US" altLang="en-US"/>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Hypothesis testing (also called significance testing) uses a quasi-deductive procedure to judge claims about parameters. Before testing a statistical hypothesis it is important to clearly state the nature of the claim to be tested. We are then going to use a four step procedure (as outlined in the last bullet) to test the claim. </a:t>
            </a:r>
          </a:p>
        </p:txBody>
      </p:sp>
    </p:spTree>
    <p:extLst>
      <p:ext uri="{BB962C8B-B14F-4D97-AF65-F5344CB8AC3E}">
        <p14:creationId xmlns:p14="http://schemas.microsoft.com/office/powerpoint/2010/main" val="1186058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3ABBF8-EDA8-4F37-97CE-55707AA03C4D}" type="datetime1">
              <a:rPr lang="en-US" altLang="en-US"/>
              <a:pPr eaLnBrk="1" hangingPunct="1"/>
              <a:t>6/12/2024</a:t>
            </a:fld>
            <a:endParaRPr lang="en-US" altLang="en-US"/>
          </a:p>
        </p:txBody>
      </p:sp>
      <p:sp>
        <p:nvSpPr>
          <p:cNvPr id="450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50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1EA2D9-BBDB-4363-9414-F5FE0F2E3B2A}" type="slidenum">
              <a:rPr lang="en-US" altLang="en-US"/>
              <a:pPr eaLnBrk="1" hangingPunct="1"/>
              <a:t>13</a:t>
            </a:fld>
            <a:endParaRPr lang="en-US" altLang="en-US"/>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first step in the procedure is to state the hypotheses null and alternative forms. The null hypothesis (abbreviate “H naught”) is a statement of no difference. The alternative hypothesis (“H sub a”) is a statement of difference. Seek evidence against the claim of </a:t>
            </a:r>
            <a:r>
              <a:rPr lang="en-US" altLang="en-US" i="1" smtClean="0">
                <a:latin typeface="Arial" panose="020B0604020202020204" pitchFamily="34" charset="0"/>
                <a:sym typeface="Symbol" panose="05050102010706020507" pitchFamily="18" charset="2"/>
              </a:rPr>
              <a:t>H</a:t>
            </a:r>
            <a:r>
              <a:rPr lang="en-US" altLang="en-US" baseline="-25000" smtClean="0">
                <a:latin typeface="Arial" panose="020B0604020202020204" pitchFamily="34" charset="0"/>
                <a:sym typeface="Symbol" panose="05050102010706020507" pitchFamily="18" charset="2"/>
              </a:rPr>
              <a:t>0 </a:t>
            </a:r>
            <a:r>
              <a:rPr lang="en-US" altLang="en-US" smtClean="0">
                <a:latin typeface="Arial" panose="020B0604020202020204" pitchFamily="34" charset="0"/>
              </a:rPr>
              <a:t>as a way of bolstering </a:t>
            </a:r>
            <a:r>
              <a:rPr lang="en-US" altLang="en-US" i="1" smtClean="0">
                <a:latin typeface="Arial" panose="020B0604020202020204" pitchFamily="34" charset="0"/>
                <a:sym typeface="Symbol" panose="05050102010706020507" pitchFamily="18" charset="2"/>
              </a:rPr>
              <a:t>H</a:t>
            </a:r>
            <a:r>
              <a:rPr lang="en-US" altLang="en-US" baseline="-25000" smtClean="0">
                <a:latin typeface="Arial" panose="020B0604020202020204" pitchFamily="34" charset="0"/>
                <a:sym typeface="Symbol" panose="05050102010706020507" pitchFamily="18" charset="2"/>
              </a:rPr>
              <a:t>a. </a:t>
            </a:r>
          </a:p>
          <a:p>
            <a:pPr eaLnBrk="1" hangingPunct="1"/>
            <a:r>
              <a:rPr lang="en-US" altLang="en-US" smtClean="0">
                <a:latin typeface="Arial" panose="020B0604020202020204" pitchFamily="34" charset="0"/>
                <a:sym typeface="Symbol" panose="05050102010706020507" pitchFamily="18" charset="2"/>
              </a:rPr>
              <a:t>The next slide offers an illustrative example on setting up the hypotheses.</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2739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4FEE91-7869-4964-9154-290FB6FE2D46}" type="datetime1">
              <a:rPr lang="en-US" altLang="en-US"/>
              <a:pPr eaLnBrk="1" hangingPunct="1"/>
              <a:t>6/12/2024</a:t>
            </a:fld>
            <a:endParaRPr lang="en-US" altLang="en-US"/>
          </a:p>
        </p:txBody>
      </p:sp>
      <p:sp>
        <p:nvSpPr>
          <p:cNvPr id="46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6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464368-6B00-4594-9C48-EA5056CF907A}" type="slidenum">
              <a:rPr lang="en-US" altLang="en-US"/>
              <a:pPr eaLnBrk="1" hangingPunct="1"/>
              <a:t>14</a:t>
            </a:fld>
            <a:endParaRPr lang="en-US" altLang="en-US"/>
          </a:p>
        </p:txBody>
      </p:sp>
      <p:sp>
        <p:nvSpPr>
          <p:cNvPr id="46086" name="Rectangle 2"/>
          <p:cNvSpPr>
            <a:spLocks noGrp="1" noRot="1" noChangeAspect="1" noChangeArrowheads="1" noTextEdit="1"/>
          </p:cNvSpPr>
          <p:nvPr>
            <p:ph type="sldImg"/>
          </p:nvPr>
        </p:nvSpPr>
        <p:spPr>
          <a:ln/>
        </p:spPr>
      </p:sp>
      <p:sp>
        <p:nvSpPr>
          <p:cNvPr id="46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In the late 1970s, the weight of U.S. men between 20- and 29-years of age had a log-normal distribution with a mean of 170 pounds and standard deviation of 40 pounds. As you know, the overweight and obese conditions seems to be more prevalent today, constituting a major public health problem. To illustrate the hypothesis testing procedure, we ask if body weight in this group has increased since 1970. Under the null hypothesis there is no difference in the mean body weight between then and now, in which case </a:t>
            </a:r>
            <a:r>
              <a:rPr lang="el-GR" altLang="en-US" smtClean="0">
                <a:latin typeface="Arial" panose="020B0604020202020204" pitchFamily="34" charset="0"/>
                <a:cs typeface="Arial" panose="020B0604020202020204" pitchFamily="34" charset="0"/>
              </a:rPr>
              <a:t>μ</a:t>
            </a:r>
            <a:r>
              <a:rPr lang="en-US" altLang="en-US" smtClean="0">
                <a:latin typeface="Arial" panose="020B0604020202020204" pitchFamily="34" charset="0"/>
                <a:cs typeface="Arial" panose="020B0604020202020204" pitchFamily="34" charset="0"/>
              </a:rPr>
              <a:t> would still equal 170 pounds. </a:t>
            </a:r>
          </a:p>
          <a:p>
            <a:pPr eaLnBrk="1" hangingPunct="1"/>
            <a:endParaRPr lang="en-US" altLang="en-US" smtClean="0">
              <a:latin typeface="Arial" panose="020B0604020202020204" pitchFamily="34" charset="0"/>
              <a:cs typeface="Arial" panose="020B0604020202020204" pitchFamily="34" charset="0"/>
            </a:endParaRPr>
          </a:p>
          <a:p>
            <a:pPr eaLnBrk="1" hangingPunct="1"/>
            <a:r>
              <a:rPr lang="en-US" altLang="en-US" smtClean="0">
                <a:latin typeface="Arial" panose="020B0604020202020204" pitchFamily="34" charset="0"/>
                <a:cs typeface="Arial" panose="020B0604020202020204" pitchFamily="34" charset="0"/>
              </a:rPr>
              <a:t>Under the alternative hypothesis, the mean weight has increased Therefore, </a:t>
            </a:r>
            <a:r>
              <a:rPr lang="en-US" altLang="en-US" i="1" smtClean="0">
                <a:latin typeface="Arial" panose="020B0604020202020204" pitchFamily="34" charset="0"/>
              </a:rPr>
              <a:t>H</a:t>
            </a:r>
            <a:r>
              <a:rPr lang="en-US" altLang="en-US" baseline="-25000" smtClean="0">
                <a:latin typeface="Arial" panose="020B0604020202020204" pitchFamily="34" charset="0"/>
              </a:rPr>
              <a:t>a: </a:t>
            </a:r>
            <a:r>
              <a:rPr lang="el-GR" altLang="en-US" smtClean="0">
                <a:latin typeface="Arial" panose="020B0604020202020204" pitchFamily="34" charset="0"/>
                <a:cs typeface="Arial" panose="020B0604020202020204" pitchFamily="34" charset="0"/>
              </a:rPr>
              <a:t>μ</a:t>
            </a:r>
            <a:r>
              <a:rPr lang="en-US" altLang="en-US" smtClean="0">
                <a:latin typeface="Arial" panose="020B0604020202020204" pitchFamily="34" charset="0"/>
                <a:cs typeface="Arial" panose="020B0604020202020204" pitchFamily="34" charset="0"/>
              </a:rPr>
              <a:t> &gt; 170. This statement of the alternative hypothesis is one-sided. That is, it looks only for values larger than stated under the null hypothesis. </a:t>
            </a:r>
          </a:p>
          <a:p>
            <a:pPr eaLnBrk="1" hangingPunct="1"/>
            <a:endParaRPr lang="en-US" altLang="en-US" smtClean="0">
              <a:latin typeface="Arial" panose="020B0604020202020204" pitchFamily="34" charset="0"/>
              <a:cs typeface="Arial" panose="020B0604020202020204" pitchFamily="34" charset="0"/>
            </a:endParaRPr>
          </a:p>
          <a:p>
            <a:pPr eaLnBrk="1" hangingPunct="1"/>
            <a:r>
              <a:rPr lang="en-US" altLang="en-US" smtClean="0">
                <a:latin typeface="Arial" panose="020B0604020202020204" pitchFamily="34" charset="0"/>
                <a:cs typeface="Arial" panose="020B0604020202020204" pitchFamily="34" charset="0"/>
              </a:rPr>
              <a:t>There is another way to state the alternative hypothesis. We could state it in a “two-sided” manner, looking for values that are either higher- or lower-than expected. For the current illustrative example, the two-sided alternative is </a:t>
            </a:r>
            <a:r>
              <a:rPr lang="en-US" altLang="en-US" i="1" smtClean="0">
                <a:latin typeface="Arial" panose="020B0604020202020204" pitchFamily="34" charset="0"/>
              </a:rPr>
              <a:t>H</a:t>
            </a:r>
            <a:r>
              <a:rPr lang="en-US" altLang="en-US" baseline="-25000" smtClean="0">
                <a:latin typeface="Arial" panose="020B0604020202020204" pitchFamily="34" charset="0"/>
              </a:rPr>
              <a:t>a: </a:t>
            </a:r>
            <a:r>
              <a:rPr lang="el-GR" altLang="en-US" smtClean="0">
                <a:latin typeface="Arial" panose="020B0604020202020204" pitchFamily="34" charset="0"/>
                <a:cs typeface="Arial" panose="020B0604020202020204" pitchFamily="34" charset="0"/>
              </a:rPr>
              <a:t>μ</a:t>
            </a:r>
            <a:r>
              <a:rPr lang="en-US" altLang="en-US" smtClean="0">
                <a:latin typeface="Arial" panose="020B0604020202020204" pitchFamily="34" charset="0"/>
                <a:cs typeface="Arial" panose="020B0604020202020204" pitchFamily="34" charset="0"/>
              </a:rPr>
              <a:t> ≠ 170. Although for the current illustrative example, this seems unnecessary, two-sided alternative offers several advantages and are much more common in practice. </a:t>
            </a:r>
            <a:endParaRPr lang="el-GR"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919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Chapter 9</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93C22F-FE8D-45C2-9846-1D32B767CB5D}" type="datetime1">
              <a:rPr lang="en-US" altLang="en-US"/>
              <a:pPr eaLnBrk="1" hangingPunct="1"/>
              <a:t>6/12/2024</a:t>
            </a:fld>
            <a:endParaRPr lang="en-US" altLang="en-US"/>
          </a:p>
        </p:txBody>
      </p:sp>
      <p:sp>
        <p:nvSpPr>
          <p:cNvPr id="47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Basic Biostat</a:t>
            </a:r>
          </a:p>
        </p:txBody>
      </p:sp>
      <p:sp>
        <p:nvSpPr>
          <p:cNvPr id="47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F006F8-BF7B-4A34-A334-A0B7F3454022}" type="slidenum">
              <a:rPr lang="en-US" altLang="en-US"/>
              <a:pPr eaLnBrk="1" hangingPunct="1"/>
              <a:t>15</a:t>
            </a:fld>
            <a:endParaRPr lang="en-US" altLang="en-US"/>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882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6/12/2024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240794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121A105-3DA5-49C0-8DDA-3E40C934341F}" type="slidenum">
              <a:rPr lang="en-US" altLang="en-US"/>
              <a:pPr/>
              <a:t>‹#›</a:t>
            </a:fld>
            <a:endParaRPr lang="en-US" altLang="en-US"/>
          </a:p>
        </p:txBody>
      </p:sp>
    </p:spTree>
    <p:extLst>
      <p:ext uri="{BB962C8B-B14F-4D97-AF65-F5344CB8AC3E}">
        <p14:creationId xmlns:p14="http://schemas.microsoft.com/office/powerpoint/2010/main" val="2240505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a:t>Basic Biostat</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9: Basics of Hypothesis Testing</a:t>
            </a:r>
          </a:p>
        </p:txBody>
      </p:sp>
      <p:sp>
        <p:nvSpPr>
          <p:cNvPr id="8" name="Rectangle 6"/>
          <p:cNvSpPr>
            <a:spLocks noGrp="1" noChangeArrowheads="1"/>
          </p:cNvSpPr>
          <p:nvPr>
            <p:ph type="sldNum" sz="quarter" idx="12"/>
          </p:nvPr>
        </p:nvSpPr>
        <p:spPr>
          <a:ln/>
        </p:spPr>
        <p:txBody>
          <a:bodyPr/>
          <a:lstStyle>
            <a:lvl1pPr>
              <a:defRPr/>
            </a:lvl1pPr>
          </a:lstStyle>
          <a:p>
            <a:fld id="{98950D81-F183-499C-AECC-F97C01922D9A}" type="slidenum">
              <a:rPr lang="en-US" altLang="en-US"/>
              <a:pPr/>
              <a:t>‹#›</a:t>
            </a:fld>
            <a:endParaRPr lang="en-US" altLang="en-US"/>
          </a:p>
        </p:txBody>
      </p:sp>
    </p:spTree>
    <p:extLst>
      <p:ext uri="{BB962C8B-B14F-4D97-AF65-F5344CB8AC3E}">
        <p14:creationId xmlns:p14="http://schemas.microsoft.com/office/powerpoint/2010/main" val="339897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600201"/>
            <a:ext cx="53848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r>
              <a:rPr lang="en-US"/>
              <a:t>Basic Biostat</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9: Basics of Hypothesis Testing</a:t>
            </a:r>
          </a:p>
        </p:txBody>
      </p:sp>
      <p:sp>
        <p:nvSpPr>
          <p:cNvPr id="7" name="Rectangle 6"/>
          <p:cNvSpPr>
            <a:spLocks noGrp="1" noChangeArrowheads="1"/>
          </p:cNvSpPr>
          <p:nvPr>
            <p:ph type="sldNum" sz="quarter" idx="12"/>
          </p:nvPr>
        </p:nvSpPr>
        <p:spPr>
          <a:ln/>
        </p:spPr>
        <p:txBody>
          <a:bodyPr/>
          <a:lstStyle>
            <a:lvl1pPr>
              <a:defRPr/>
            </a:lvl1pPr>
          </a:lstStyle>
          <a:p>
            <a:fld id="{385456F7-AE86-4E53-AD9F-4D6E4E33422B}" type="slidenum">
              <a:rPr lang="en-US" altLang="en-US"/>
              <a:pPr/>
              <a:t>‹#›</a:t>
            </a:fld>
            <a:endParaRPr lang="en-US" altLang="en-US"/>
          </a:p>
        </p:txBody>
      </p:sp>
    </p:spTree>
    <p:extLst>
      <p:ext uri="{BB962C8B-B14F-4D97-AF65-F5344CB8AC3E}">
        <p14:creationId xmlns:p14="http://schemas.microsoft.com/office/powerpoint/2010/main" val="995487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 id="2147483703" r:id="rId15"/>
    <p:sldLayoutId id="214748370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2.xml"/><Relationship Id="rId5" Type="http://schemas.openxmlformats.org/officeDocument/2006/relationships/hyperlink" Target="https://www.youtube.com/watch?v=ZmCBF5JXOPM&amp;list=PLFW6lRTa1g80s2MWqXNg2o0haq1k14v2I" TargetMode="External"/><Relationship Id="rId4" Type="http://schemas.openxmlformats.org/officeDocument/2006/relationships/hyperlink" Target="https://www.youtube.com/watch?v=cjTgyRUaD1s&amp;list=PLbRMhDVUMngeD_vOeveVE-3b7wu_AZph9" TargetMode="Externa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2413" y="4927600"/>
            <a:ext cx="9144001" cy="1138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2" name="Rectangle 31"/>
          <p:cNvSpPr/>
          <p:nvPr/>
        </p:nvSpPr>
        <p:spPr>
          <a:xfrm>
            <a:off x="1752600" y="5283201"/>
            <a:ext cx="33338" cy="460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44" name="Slide Number Placeholder 2"/>
          <p:cNvSpPr txBox="1">
            <a:spLocks/>
          </p:cNvSpPr>
          <p:nvPr/>
        </p:nvSpPr>
        <p:spPr>
          <a:xfrm>
            <a:off x="8096251" y="5737225"/>
            <a:ext cx="2055813" cy="274638"/>
          </a:xfrm>
          <a:prstGeom prst="rect">
            <a:avLst/>
          </a:prstGeom>
        </p:spPr>
        <p:txBody>
          <a:bodyPr lIns="68556" tIns="34279" rIns="68556" bIns="34279"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99" dirty="0">
              <a:solidFill>
                <a:prstClr val="black">
                  <a:tint val="75000"/>
                </a:prstClr>
              </a:solidFill>
            </a:endParaRPr>
          </a:p>
        </p:txBody>
      </p:sp>
      <p:sp>
        <p:nvSpPr>
          <p:cNvPr id="46" name="Right Triangle 45">
            <a:extLst>
              <a:ext uri="{FF2B5EF4-FFF2-40B4-BE49-F238E27FC236}"/>
            </a:extLst>
          </p:cNvPr>
          <p:cNvSpPr/>
          <p:nvPr/>
        </p:nvSpPr>
        <p:spPr>
          <a:xfrm flipV="1">
            <a:off x="8653464" y="5311776"/>
            <a:ext cx="968375" cy="86836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graphicFrame>
        <p:nvGraphicFramePr>
          <p:cNvPr id="19462" name="Object 47"/>
          <p:cNvGraphicFramePr>
            <a:graphicFrameLocks noChangeAspect="1"/>
          </p:cNvGraphicFramePr>
          <p:nvPr/>
        </p:nvGraphicFramePr>
        <p:xfrm>
          <a:off x="1582738" y="3198813"/>
          <a:ext cx="2476500" cy="2360612"/>
        </p:xfrm>
        <a:graphic>
          <a:graphicData uri="http://schemas.openxmlformats.org/presentationml/2006/ole">
            <mc:AlternateContent xmlns:mc="http://schemas.openxmlformats.org/markup-compatibility/2006">
              <mc:Choice xmlns:v="urn:schemas-microsoft-com:vml" Requires="v">
                <p:oleObj spid="_x0000_s1127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2738" y="3198813"/>
                        <a:ext cx="2476500"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6807201" y="838200"/>
            <a:ext cx="3859213" cy="438785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sp>
        <p:nvSpPr>
          <p:cNvPr id="45" name="Rectangle 44"/>
          <p:cNvSpPr/>
          <p:nvPr/>
        </p:nvSpPr>
        <p:spPr>
          <a:xfrm>
            <a:off x="3118093" y="2376763"/>
            <a:ext cx="5120286" cy="118509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1"/>
            <a:ext cx="66294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8894764" y="4857751"/>
            <a:ext cx="1774825" cy="11985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6" name="TextBox 35"/>
          <p:cNvSpPr txBox="1">
            <a:spLocks noChangeArrowheads="1"/>
          </p:cNvSpPr>
          <p:nvPr/>
        </p:nvSpPr>
        <p:spPr bwMode="auto">
          <a:xfrm>
            <a:off x="6684963" y="5370513"/>
            <a:ext cx="3695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99" b="1" dirty="0">
              <a:solidFill>
                <a:prstClr val="black"/>
              </a:solidFill>
              <a:latin typeface="Casper" panose="02000506000000020004" pitchFamily="2" charset="0"/>
            </a:endParaRPr>
          </a:p>
          <a:p>
            <a:pPr>
              <a:defRPr/>
            </a:pPr>
            <a:endParaRPr lang="en-US" sz="1199" b="1" dirty="0">
              <a:solidFill>
                <a:prstClr val="black"/>
              </a:solidFill>
              <a:latin typeface="Casper" panose="02000506000000020004" pitchFamily="2" charset="0"/>
            </a:endParaRPr>
          </a:p>
        </p:txBody>
      </p:sp>
      <p:sp>
        <p:nvSpPr>
          <p:cNvPr id="52" name="Rectangle 51"/>
          <p:cNvSpPr/>
          <p:nvPr/>
        </p:nvSpPr>
        <p:spPr>
          <a:xfrm>
            <a:off x="6688139" y="5389563"/>
            <a:ext cx="34925" cy="2778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53" name="TextBox 52"/>
          <p:cNvSpPr txBox="1">
            <a:spLocks noChangeArrowheads="1"/>
          </p:cNvSpPr>
          <p:nvPr/>
        </p:nvSpPr>
        <p:spPr bwMode="auto">
          <a:xfrm>
            <a:off x="1647825" y="5312053"/>
            <a:ext cx="4822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534">
              <a:lnSpc>
                <a:spcPct val="90000"/>
              </a:lnSpc>
              <a:spcAft>
                <a:spcPct val="35000"/>
              </a:spcAft>
              <a:defRPr/>
            </a:pPr>
            <a:r>
              <a:rPr lang="en-IN" sz="2000" dirty="0">
                <a:latin typeface="Times New Roman" panose="02020603050405020304" pitchFamily="18" charset="0"/>
                <a:cs typeface="Times New Roman" panose="02020603050405020304" pitchFamily="18" charset="0"/>
              </a:rPr>
              <a:t>Inferential Statistics </a:t>
            </a:r>
            <a:endParaRPr lang="en-US" sz="1799"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931988" y="2100264"/>
            <a:ext cx="8324850" cy="24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500" b="1" dirty="0">
                <a:solidFill>
                  <a:srgbClr val="000000"/>
                </a:solidFill>
                <a:latin typeface="Cambria" panose="02040503050406030204" pitchFamily="18" charset="0"/>
              </a:rPr>
              <a:t>APEX INSTITUTE OF TECHNOLOGY</a:t>
            </a:r>
            <a:endParaRPr lang="en-US" altLang="en-US" sz="3500" dirty="0">
              <a:solidFill>
                <a:srgbClr val="000000"/>
              </a:solidFill>
              <a:latin typeface="Cambria" panose="02040503050406030204" pitchFamily="18" charset="0"/>
            </a:endParaRPr>
          </a:p>
          <a:p>
            <a:pPr algn="ctr" eaLnBrk="1" hangingPunct="1"/>
            <a:r>
              <a:rPr lang="en-IN" altLang="en-US" sz="2100" b="1" dirty="0">
                <a:solidFill>
                  <a:srgbClr val="000000"/>
                </a:solidFill>
                <a:latin typeface="Cambria" panose="02040503050406030204" pitchFamily="18" charset="0"/>
              </a:rPr>
              <a:t>DEPARTMENT OF COMPUTER SCIENCE &amp; ENGINEERING</a:t>
            </a:r>
            <a:endParaRPr lang="en-US" altLang="en-US" sz="2100" b="1" dirty="0">
              <a:solidFill>
                <a:srgbClr val="000000"/>
              </a:solidFill>
              <a:latin typeface="Cambria" panose="02040503050406030204" pitchFamily="18" charset="0"/>
            </a:endParaRPr>
          </a:p>
          <a:p>
            <a:pPr algn="ctr" eaLnBrk="1" hangingPunct="1">
              <a:lnSpc>
                <a:spcPct val="90000"/>
              </a:lnSpc>
              <a:spcAft>
                <a:spcPct val="35000"/>
              </a:spcAft>
            </a:pPr>
            <a:endParaRPr lang="en-US" altLang="en-US" sz="2300" b="1"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400" dirty="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400" dirty="0" smtClean="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400" dirty="0" smtClean="0">
                <a:latin typeface="Cambria" panose="02040503050406030204" pitchFamily="18" charset="0"/>
                <a:ea typeface="Cambria" panose="02040503050406030204" pitchFamily="18" charset="0"/>
                <a:cs typeface="Times New Roman" panose="02020603050405020304" pitchFamily="18" charset="0"/>
              </a:rPr>
              <a:t>23CSH-233</a:t>
            </a:r>
            <a:r>
              <a:rPr lang="en-US" altLang="en-US" sz="240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300" b="1" dirty="0">
                <a:solidFill>
                  <a:srgbClr val="262626"/>
                </a:solidFill>
                <a:latin typeface="Cambria" panose="02040503050406030204" pitchFamily="18" charset="0"/>
                <a:cs typeface="Times New Roman" panose="02020603050405020304" pitchFamily="18" charset="0"/>
              </a:rPr>
              <a:t>Faculty:</a:t>
            </a:r>
            <a:r>
              <a:rPr lang="en-US" altLang="en-US" sz="2300" dirty="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100" dirty="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1856401421"/>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765300" y="274639"/>
            <a:ext cx="8688388" cy="968375"/>
          </a:xfrm>
        </p:spPr>
        <p:txBody>
          <a:bodyPr>
            <a:normAutofit fontScale="90000"/>
          </a:bodyPr>
          <a:lstStyle/>
          <a:p>
            <a:pPr eaLnBrk="1" hangingPunct="1"/>
            <a:r>
              <a:rPr lang="en-US" altLang="en-US" sz="3600"/>
              <a:t>Sampling Distributions of a Mean (Introduced in Ch 8)</a:t>
            </a:r>
          </a:p>
        </p:txBody>
      </p:sp>
      <p:sp>
        <p:nvSpPr>
          <p:cNvPr id="2053" name="Text Box 3"/>
          <p:cNvSpPr txBox="1">
            <a:spLocks noChangeArrowheads="1"/>
          </p:cNvSpPr>
          <p:nvPr/>
        </p:nvSpPr>
        <p:spPr bwMode="auto">
          <a:xfrm>
            <a:off x="1979613" y="1455739"/>
            <a:ext cx="8153400" cy="955675"/>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latin typeface="Tahoma" panose="020B0604030504040204" pitchFamily="34" charset="0"/>
              </a:rPr>
              <a:t>The </a:t>
            </a:r>
            <a:r>
              <a:rPr lang="en-US" altLang="en-US" sz="2800" b="1">
                <a:latin typeface="Tahoma" panose="020B0604030504040204" pitchFamily="34" charset="0"/>
              </a:rPr>
              <a:t>sampling distributions of a mean (SDM)  </a:t>
            </a:r>
            <a:r>
              <a:rPr lang="en-US" altLang="en-US" sz="2800">
                <a:latin typeface="Tahoma" panose="020B0604030504040204" pitchFamily="34" charset="0"/>
              </a:rPr>
              <a:t>describes the behavior of a sampling mean</a:t>
            </a:r>
            <a:endParaRPr lang="en-US" altLang="en-US" sz="2800" i="1">
              <a:latin typeface="Tahoma" panose="020B0604030504040204" pitchFamily="34" charset="0"/>
              <a:cs typeface="Tahoma" panose="020B0604030504040204" pitchFamily="34" charset="0"/>
            </a:endParaRPr>
          </a:p>
        </p:txBody>
      </p:sp>
      <p:pic>
        <p:nvPicPr>
          <p:cNvPr id="20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4" y="2797176"/>
            <a:ext cx="4498975"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5"/>
          <p:cNvGraphicFramePr>
            <a:graphicFrameLocks noGrp="1" noChangeAspect="1"/>
          </p:cNvGraphicFramePr>
          <p:nvPr>
            <p:ph sz="half" idx="2"/>
          </p:nvPr>
        </p:nvGraphicFramePr>
        <p:xfrm>
          <a:off x="2146300" y="3025776"/>
          <a:ext cx="3752850" cy="2346325"/>
        </p:xfrm>
        <a:graphic>
          <a:graphicData uri="http://schemas.openxmlformats.org/presentationml/2006/ole">
            <mc:AlternateContent xmlns:mc="http://schemas.openxmlformats.org/markup-compatibility/2006">
              <mc:Choice xmlns:v="urn:schemas-microsoft-com:vml" Requires="v">
                <p:oleObj spid="_x0000_s102403" name="Equation" r:id="rId5" imgW="914400" imgH="571320" progId="Equation.3">
                  <p:embed/>
                </p:oleObj>
              </mc:Choice>
              <mc:Fallback>
                <p:oleObj name="Equation" r:id="rId5" imgW="914400" imgH="571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300" y="3025776"/>
                        <a:ext cx="3752850" cy="23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p:cNvSpPr>
            <a:spLocks noChangeArrowheads="1"/>
          </p:cNvSpPr>
          <p:nvPr/>
        </p:nvSpPr>
        <p:spPr bwMode="auto">
          <a:xfrm>
            <a:off x="7513639" y="6061075"/>
            <a:ext cx="1685925"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30223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800"/>
              <a:t>Hypothesis Testing</a:t>
            </a:r>
          </a:p>
        </p:txBody>
      </p:sp>
      <p:sp>
        <p:nvSpPr>
          <p:cNvPr id="18435" name="Rectangle 3"/>
          <p:cNvSpPr>
            <a:spLocks noGrp="1" noChangeArrowheads="1"/>
          </p:cNvSpPr>
          <p:nvPr>
            <p:ph type="body" idx="1"/>
          </p:nvPr>
        </p:nvSpPr>
        <p:spPr>
          <a:xfrm>
            <a:off x="1981200" y="1600201"/>
            <a:ext cx="8453438" cy="4816475"/>
          </a:xfrm>
        </p:spPr>
        <p:txBody>
          <a:bodyPr/>
          <a:lstStyle/>
          <a:p>
            <a:pPr marL="609600" indent="-609600"/>
            <a:r>
              <a:rPr lang="en-US" altLang="en-US" smtClean="0"/>
              <a:t>Is also called </a:t>
            </a:r>
            <a:r>
              <a:rPr lang="en-US" altLang="en-US" i="1" smtClean="0"/>
              <a:t>significance testing</a:t>
            </a:r>
          </a:p>
          <a:p>
            <a:pPr marL="609600" indent="-609600"/>
            <a:r>
              <a:rPr lang="en-US" altLang="en-US" smtClean="0"/>
              <a:t>Tests</a:t>
            </a:r>
            <a:r>
              <a:rPr lang="en-US" altLang="en-US" b="1" smtClean="0"/>
              <a:t> </a:t>
            </a:r>
            <a:r>
              <a:rPr lang="en-US" altLang="en-US" smtClean="0"/>
              <a:t>a claim about a parameter using evidence (data in a sample</a:t>
            </a:r>
          </a:p>
          <a:p>
            <a:pPr marL="609600" indent="-609600"/>
            <a:r>
              <a:rPr lang="en-US" altLang="en-US" smtClean="0"/>
              <a:t>The technique is introduced by considering a one-sample z test </a:t>
            </a:r>
          </a:p>
          <a:p>
            <a:pPr marL="609600" indent="-609600"/>
            <a:r>
              <a:rPr lang="en-US" altLang="en-US" smtClean="0"/>
              <a:t>The procedure is broken into four steps</a:t>
            </a:r>
          </a:p>
          <a:p>
            <a:pPr marL="609600" indent="-609600"/>
            <a:r>
              <a:rPr lang="en-US" altLang="en-US" i="1" smtClean="0"/>
              <a:t>Each </a:t>
            </a:r>
            <a:r>
              <a:rPr lang="en-US" altLang="en-US" smtClean="0"/>
              <a:t>element of the procedure must be understood</a:t>
            </a:r>
          </a:p>
        </p:txBody>
      </p:sp>
    </p:spTree>
    <p:extLst>
      <p:ext uri="{BB962C8B-B14F-4D97-AF65-F5344CB8AC3E}">
        <p14:creationId xmlns:p14="http://schemas.microsoft.com/office/powerpoint/2010/main" val="969060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800"/>
              <a:t>Hypothesis Testing Steps</a:t>
            </a:r>
            <a:endParaRPr lang="en-US" altLang="en-US" sz="5400"/>
          </a:p>
        </p:txBody>
      </p:sp>
      <p:sp>
        <p:nvSpPr>
          <p:cNvPr id="19459" name="Rectangle 3"/>
          <p:cNvSpPr>
            <a:spLocks noGrp="1" noChangeArrowheads="1"/>
          </p:cNvSpPr>
          <p:nvPr>
            <p:ph type="body" idx="1"/>
          </p:nvPr>
        </p:nvSpPr>
        <p:spPr>
          <a:xfrm>
            <a:off x="1754188" y="1720851"/>
            <a:ext cx="8697912" cy="2936875"/>
          </a:xfrm>
        </p:spPr>
        <p:txBody>
          <a:bodyPr/>
          <a:lstStyle/>
          <a:p>
            <a:pPr marL="990600" lvl="1" indent="-533400">
              <a:buFontTx/>
              <a:buAutoNum type="alphaUcPeriod"/>
            </a:pPr>
            <a:r>
              <a:rPr lang="en-US" altLang="en-US" sz="3600"/>
              <a:t>Null and alternative hypotheses</a:t>
            </a:r>
          </a:p>
          <a:p>
            <a:pPr marL="990600" lvl="1" indent="-533400">
              <a:buFontTx/>
              <a:buAutoNum type="alphaUcPeriod"/>
            </a:pPr>
            <a:r>
              <a:rPr lang="en-US" altLang="en-US" sz="3600"/>
              <a:t>Test statistic</a:t>
            </a:r>
          </a:p>
          <a:p>
            <a:pPr marL="990600" lvl="1" indent="-533400">
              <a:buFontTx/>
              <a:buAutoNum type="alphaUcPeriod"/>
            </a:pPr>
            <a:r>
              <a:rPr lang="en-US" altLang="en-US" sz="3600"/>
              <a:t>P-value and interpretation</a:t>
            </a:r>
          </a:p>
          <a:p>
            <a:pPr marL="990600" lvl="1" indent="-533400">
              <a:buFontTx/>
              <a:buAutoNum type="alphaUcPeriod"/>
            </a:pPr>
            <a:r>
              <a:rPr lang="en-US" altLang="en-US" sz="3600"/>
              <a:t>Significance level (optional)</a:t>
            </a:r>
          </a:p>
        </p:txBody>
      </p:sp>
    </p:spTree>
    <p:extLst>
      <p:ext uri="{BB962C8B-B14F-4D97-AF65-F5344CB8AC3E}">
        <p14:creationId xmlns:p14="http://schemas.microsoft.com/office/powerpoint/2010/main" val="2946753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274639"/>
            <a:ext cx="8242300" cy="1184275"/>
          </a:xfrm>
        </p:spPr>
        <p:txBody>
          <a:bodyPr>
            <a:normAutofit fontScale="90000"/>
          </a:bodyPr>
          <a:lstStyle/>
          <a:p>
            <a:pPr eaLnBrk="1" hangingPunct="1"/>
            <a:r>
              <a:rPr lang="en-US" altLang="en-US" smtClean="0">
                <a:cs typeface="Arial" panose="020B0604020202020204" pitchFamily="34" charset="0"/>
              </a:rPr>
              <a:t>§</a:t>
            </a:r>
            <a:r>
              <a:rPr lang="en-US" altLang="en-US" smtClean="0"/>
              <a:t>9.1 Null and Alternative Hypotheses</a:t>
            </a:r>
          </a:p>
        </p:txBody>
      </p:sp>
      <p:sp>
        <p:nvSpPr>
          <p:cNvPr id="20483" name="Rectangle 3"/>
          <p:cNvSpPr>
            <a:spLocks noGrp="1" noChangeArrowheads="1"/>
          </p:cNvSpPr>
          <p:nvPr>
            <p:ph type="body" idx="1"/>
          </p:nvPr>
        </p:nvSpPr>
        <p:spPr>
          <a:xfrm>
            <a:off x="1981200" y="1600200"/>
            <a:ext cx="8229600" cy="4745038"/>
          </a:xfrm>
        </p:spPr>
        <p:txBody>
          <a:bodyPr/>
          <a:lstStyle/>
          <a:p>
            <a:pPr eaLnBrk="1" hangingPunct="1"/>
            <a:r>
              <a:rPr lang="en-US" altLang="en-US" smtClean="0"/>
              <a:t>Convert the research question to null and alternative hypotheses </a:t>
            </a:r>
          </a:p>
          <a:p>
            <a:pPr eaLnBrk="1" hangingPunct="1"/>
            <a:r>
              <a:rPr lang="en-US" altLang="en-US" smtClean="0"/>
              <a:t>The </a:t>
            </a:r>
            <a:r>
              <a:rPr lang="en-US" altLang="en-US" b="1" smtClean="0"/>
              <a:t>null hypothesis (</a:t>
            </a:r>
            <a:r>
              <a:rPr lang="en-US" altLang="en-US" b="1" i="1" smtClean="0"/>
              <a:t>H</a:t>
            </a:r>
            <a:r>
              <a:rPr lang="en-US" altLang="en-US" b="1" baseline="-25000" smtClean="0"/>
              <a:t>0</a:t>
            </a:r>
            <a:r>
              <a:rPr lang="en-US" altLang="en-US" b="1" smtClean="0"/>
              <a:t>)</a:t>
            </a:r>
            <a:r>
              <a:rPr lang="en-US" altLang="en-US" smtClean="0"/>
              <a:t> is a claim of “no difference in the population” </a:t>
            </a:r>
          </a:p>
          <a:p>
            <a:pPr eaLnBrk="1" hangingPunct="1"/>
            <a:r>
              <a:rPr lang="en-US" altLang="en-US" smtClean="0"/>
              <a:t>The </a:t>
            </a:r>
            <a:r>
              <a:rPr lang="en-US" altLang="en-US" b="1" smtClean="0"/>
              <a:t>alternative hypothesis (</a:t>
            </a:r>
            <a:r>
              <a:rPr lang="en-US" altLang="en-US" b="1" i="1" smtClean="0"/>
              <a:t>H</a:t>
            </a:r>
            <a:r>
              <a:rPr lang="en-US" altLang="en-US" b="1" baseline="-25000" smtClean="0"/>
              <a:t>a</a:t>
            </a:r>
            <a:r>
              <a:rPr lang="en-US" altLang="en-US" b="1" smtClean="0"/>
              <a:t>)</a:t>
            </a:r>
            <a:r>
              <a:rPr lang="en-US" altLang="en-US" smtClean="0"/>
              <a:t> claims “</a:t>
            </a:r>
            <a:r>
              <a:rPr lang="en-US" altLang="en-US" i="1" smtClean="0"/>
              <a:t>H</a:t>
            </a:r>
            <a:r>
              <a:rPr lang="en-US" altLang="en-US" baseline="-25000" smtClean="0"/>
              <a:t>0</a:t>
            </a:r>
            <a:r>
              <a:rPr lang="en-US" altLang="en-US" smtClean="0"/>
              <a:t> is false”</a:t>
            </a:r>
          </a:p>
          <a:p>
            <a:pPr eaLnBrk="1" hangingPunct="1"/>
            <a:r>
              <a:rPr lang="en-US" altLang="en-US" smtClean="0"/>
              <a:t>Collect data and seek evidence against </a:t>
            </a:r>
            <a:r>
              <a:rPr lang="en-US" altLang="en-US" i="1" smtClean="0">
                <a:sym typeface="Symbol" panose="05050102010706020507" pitchFamily="18" charset="2"/>
              </a:rPr>
              <a:t>H</a:t>
            </a:r>
            <a:r>
              <a:rPr lang="en-US" altLang="en-US" baseline="-25000" smtClean="0">
                <a:sym typeface="Symbol" panose="05050102010706020507" pitchFamily="18" charset="2"/>
              </a:rPr>
              <a:t>0 </a:t>
            </a:r>
            <a:r>
              <a:rPr lang="en-US" altLang="en-US" smtClean="0"/>
              <a:t>as a way of bolstering </a:t>
            </a:r>
            <a:r>
              <a:rPr lang="en-US" altLang="en-US" i="1" smtClean="0">
                <a:sym typeface="Symbol" panose="05050102010706020507" pitchFamily="18" charset="2"/>
              </a:rPr>
              <a:t>H</a:t>
            </a:r>
            <a:r>
              <a:rPr lang="en-US" altLang="en-US" baseline="-25000" smtClean="0">
                <a:sym typeface="Symbol" panose="05050102010706020507" pitchFamily="18" charset="2"/>
              </a:rPr>
              <a:t>a </a:t>
            </a:r>
            <a:r>
              <a:rPr lang="en-US" altLang="en-US" smtClean="0">
                <a:sym typeface="Symbol" panose="05050102010706020507" pitchFamily="18" charset="2"/>
              </a:rPr>
              <a:t>(deduction)</a:t>
            </a:r>
          </a:p>
        </p:txBody>
      </p:sp>
    </p:spTree>
    <p:extLst>
      <p:ext uri="{BB962C8B-B14F-4D97-AF65-F5344CB8AC3E}">
        <p14:creationId xmlns:p14="http://schemas.microsoft.com/office/powerpoint/2010/main" val="4241650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a:t>Illustrative Example: “Body Weight”</a:t>
            </a:r>
          </a:p>
        </p:txBody>
      </p:sp>
      <p:sp>
        <p:nvSpPr>
          <p:cNvPr id="141315" name="Rectangle 3"/>
          <p:cNvSpPr>
            <a:spLocks noGrp="1" noChangeArrowheads="1"/>
          </p:cNvSpPr>
          <p:nvPr>
            <p:ph type="body" idx="1"/>
          </p:nvPr>
        </p:nvSpPr>
        <p:spPr>
          <a:xfrm>
            <a:off x="1981200" y="1517651"/>
            <a:ext cx="8229600" cy="4760913"/>
          </a:xfrm>
        </p:spPr>
        <p:txBody>
          <a:bodyPr/>
          <a:lstStyle/>
          <a:p>
            <a:pPr eaLnBrk="1" hangingPunct="1">
              <a:lnSpc>
                <a:spcPct val="90000"/>
              </a:lnSpc>
            </a:pPr>
            <a:r>
              <a:rPr lang="en-US" altLang="en-US" b="1" smtClean="0"/>
              <a:t>The problem: </a:t>
            </a:r>
            <a:r>
              <a:rPr lang="en-US" altLang="en-US" smtClean="0"/>
              <a:t>In the 1970s, 20–29 year old men in the U.S. had a mean </a:t>
            </a:r>
            <a:r>
              <a:rPr lang="el-GR" altLang="en-US" smtClean="0">
                <a:cs typeface="Arial" panose="020B0604020202020204" pitchFamily="34" charset="0"/>
              </a:rPr>
              <a:t>μ</a:t>
            </a:r>
            <a:r>
              <a:rPr lang="en-US" altLang="en-US" smtClean="0">
                <a:cs typeface="Arial" panose="020B0604020202020204" pitchFamily="34" charset="0"/>
              </a:rPr>
              <a:t> </a:t>
            </a:r>
            <a:r>
              <a:rPr lang="en-US" altLang="en-US" smtClean="0"/>
              <a:t>body weight </a:t>
            </a:r>
            <a:r>
              <a:rPr lang="en-US" altLang="en-US" smtClean="0">
                <a:cs typeface="Arial" panose="020B0604020202020204" pitchFamily="34" charset="0"/>
              </a:rPr>
              <a:t>of 170 pounds. Standard deviation </a:t>
            </a:r>
            <a:r>
              <a:rPr lang="el-GR" altLang="en-US" smtClean="0">
                <a:cs typeface="Arial" panose="020B0604020202020204" pitchFamily="34" charset="0"/>
              </a:rPr>
              <a:t>σ</a:t>
            </a:r>
            <a:r>
              <a:rPr lang="en-US" altLang="en-US" smtClean="0">
                <a:cs typeface="Arial" panose="020B0604020202020204" pitchFamily="34" charset="0"/>
              </a:rPr>
              <a:t> was 40 pounds</a:t>
            </a:r>
            <a:r>
              <a:rPr lang="en-US" altLang="en-US">
                <a:cs typeface="Arial" panose="020B0604020202020204" pitchFamily="34" charset="0"/>
              </a:rPr>
              <a:t>. </a:t>
            </a:r>
            <a:r>
              <a:rPr lang="en-US" altLang="en-US" smtClean="0">
                <a:cs typeface="Arial" panose="020B0604020202020204" pitchFamily="34" charset="0"/>
              </a:rPr>
              <a:t>We test whether mean body weight in the population now differs.</a:t>
            </a:r>
            <a:endParaRPr lang="en-US" altLang="en-US" smtClean="0"/>
          </a:p>
          <a:p>
            <a:pPr eaLnBrk="1" hangingPunct="1">
              <a:lnSpc>
                <a:spcPct val="90000"/>
              </a:lnSpc>
            </a:pPr>
            <a:r>
              <a:rPr lang="en-US" altLang="en-US" b="1" smtClean="0"/>
              <a:t>Null hypothesis </a:t>
            </a:r>
            <a:r>
              <a:rPr lang="en-US" altLang="en-US" i="1" smtClean="0"/>
              <a:t>H</a:t>
            </a:r>
            <a:r>
              <a:rPr lang="en-US" altLang="en-US" baseline="-25000" smtClean="0"/>
              <a:t>0: </a:t>
            </a:r>
            <a:r>
              <a:rPr lang="el-GR" altLang="en-US" smtClean="0">
                <a:cs typeface="Arial" panose="020B0604020202020204" pitchFamily="34" charset="0"/>
              </a:rPr>
              <a:t>μ</a:t>
            </a:r>
            <a:r>
              <a:rPr lang="en-US" altLang="en-US" smtClean="0">
                <a:cs typeface="Arial" panose="020B0604020202020204" pitchFamily="34" charset="0"/>
              </a:rPr>
              <a:t> = 170</a:t>
            </a:r>
            <a:r>
              <a:rPr lang="en-US" altLang="en-US">
                <a:cs typeface="Arial" panose="020B0604020202020204" pitchFamily="34" charset="0"/>
              </a:rPr>
              <a:t> (“no difference”)</a:t>
            </a:r>
          </a:p>
          <a:p>
            <a:pPr eaLnBrk="1" hangingPunct="1">
              <a:lnSpc>
                <a:spcPct val="90000"/>
              </a:lnSpc>
            </a:pPr>
            <a:r>
              <a:rPr lang="en-US" altLang="en-US" smtClean="0">
                <a:cs typeface="Arial" panose="020B0604020202020204" pitchFamily="34" charset="0"/>
              </a:rPr>
              <a:t>The </a:t>
            </a:r>
            <a:r>
              <a:rPr lang="en-US" altLang="en-US" b="1" smtClean="0">
                <a:cs typeface="Arial" panose="020B0604020202020204" pitchFamily="34" charset="0"/>
              </a:rPr>
              <a:t>alternative hypothesis </a:t>
            </a:r>
            <a:r>
              <a:rPr lang="en-US" altLang="en-US" smtClean="0">
                <a:cs typeface="Arial" panose="020B0604020202020204" pitchFamily="34" charset="0"/>
              </a:rPr>
              <a:t>can be either </a:t>
            </a:r>
            <a:r>
              <a:rPr lang="en-US" altLang="en-US" i="1" smtClean="0"/>
              <a:t>H</a:t>
            </a:r>
            <a:r>
              <a:rPr lang="en-US" altLang="en-US" baseline="-25000" smtClean="0"/>
              <a:t>a: </a:t>
            </a:r>
            <a:r>
              <a:rPr lang="el-GR" altLang="en-US" smtClean="0">
                <a:cs typeface="Arial" panose="020B0604020202020204" pitchFamily="34" charset="0"/>
              </a:rPr>
              <a:t>μ</a:t>
            </a:r>
            <a:r>
              <a:rPr lang="en-US" altLang="en-US" smtClean="0">
                <a:cs typeface="Arial" panose="020B0604020202020204" pitchFamily="34" charset="0"/>
              </a:rPr>
              <a:t> &gt; 170 (</a:t>
            </a:r>
            <a:r>
              <a:rPr lang="en-US" altLang="en-US" b="1" smtClean="0">
                <a:cs typeface="Arial" panose="020B0604020202020204" pitchFamily="34" charset="0"/>
              </a:rPr>
              <a:t>one-sided test</a:t>
            </a:r>
            <a:r>
              <a:rPr lang="en-US" altLang="en-US" smtClean="0">
                <a:cs typeface="Arial" panose="020B0604020202020204" pitchFamily="34" charset="0"/>
              </a:rPr>
              <a:t>) or  </a:t>
            </a:r>
            <a:br>
              <a:rPr lang="en-US" altLang="en-US" smtClean="0">
                <a:cs typeface="Arial" panose="020B0604020202020204" pitchFamily="34" charset="0"/>
              </a:rPr>
            </a:br>
            <a:r>
              <a:rPr lang="en-US" altLang="en-US" i="1" smtClean="0"/>
              <a:t>H</a:t>
            </a:r>
            <a:r>
              <a:rPr lang="en-US" altLang="en-US" baseline="-25000" smtClean="0"/>
              <a:t>a: </a:t>
            </a:r>
            <a:r>
              <a:rPr lang="el-GR" altLang="en-US" smtClean="0">
                <a:cs typeface="Arial" panose="020B0604020202020204" pitchFamily="34" charset="0"/>
              </a:rPr>
              <a:t>μ</a:t>
            </a:r>
            <a:r>
              <a:rPr lang="en-US" altLang="en-US" smtClean="0">
                <a:cs typeface="Arial" panose="020B0604020202020204" pitchFamily="34" charset="0"/>
              </a:rPr>
              <a:t> ≠ 170 (</a:t>
            </a:r>
            <a:r>
              <a:rPr lang="en-US" altLang="en-US" b="1" smtClean="0">
                <a:cs typeface="Arial" panose="020B0604020202020204" pitchFamily="34" charset="0"/>
              </a:rPr>
              <a:t>two-sided test</a:t>
            </a:r>
            <a:r>
              <a:rPr lang="en-US" altLang="en-US" smtClean="0">
                <a:cs typeface="Arial" panose="020B0604020202020204" pitchFamily="34" charset="0"/>
              </a:rPr>
              <a:t>)</a:t>
            </a:r>
          </a:p>
        </p:txBody>
      </p:sp>
    </p:spTree>
    <p:extLst>
      <p:ext uri="{BB962C8B-B14F-4D97-AF65-F5344CB8AC3E}">
        <p14:creationId xmlns:p14="http://schemas.microsoft.com/office/powerpoint/2010/main" val="2516924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981200" y="274638"/>
            <a:ext cx="8229600" cy="887412"/>
          </a:xfrm>
        </p:spPr>
        <p:txBody>
          <a:bodyPr/>
          <a:lstStyle/>
          <a:p>
            <a:pPr eaLnBrk="1" hangingPunct="1"/>
            <a:r>
              <a:rPr lang="en-US" altLang="en-US" smtClean="0">
                <a:cs typeface="Arial" panose="020B0604020202020204" pitchFamily="34" charset="0"/>
              </a:rPr>
              <a:t>§</a:t>
            </a:r>
            <a:r>
              <a:rPr lang="en-US" altLang="en-US" smtClean="0"/>
              <a:t>9.2 Test Statistic</a:t>
            </a:r>
          </a:p>
        </p:txBody>
      </p:sp>
      <p:graphicFrame>
        <p:nvGraphicFramePr>
          <p:cNvPr id="149508" name="Object 4"/>
          <p:cNvGraphicFramePr>
            <a:graphicFrameLocks noChangeAspect="1"/>
          </p:cNvGraphicFramePr>
          <p:nvPr/>
        </p:nvGraphicFramePr>
        <p:xfrm>
          <a:off x="2257425" y="2921000"/>
          <a:ext cx="7683500" cy="2787650"/>
        </p:xfrm>
        <a:graphic>
          <a:graphicData uri="http://schemas.openxmlformats.org/presentationml/2006/ole">
            <mc:AlternateContent xmlns:mc="http://schemas.openxmlformats.org/markup-compatibility/2006">
              <mc:Choice xmlns:v="urn:schemas-microsoft-com:vml" Requires="v">
                <p:oleObj spid="_x0000_s103427" name="Equation" r:id="rId4" imgW="2527200" imgH="939600" progId="Equation.3">
                  <p:embed/>
                </p:oleObj>
              </mc:Choice>
              <mc:Fallback>
                <p:oleObj name="Equation" r:id="rId4" imgW="2527200" imgH="93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425" y="2921000"/>
                        <a:ext cx="7683500" cy="278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6"/>
          <p:cNvSpPr>
            <a:spLocks noChangeArrowheads="1"/>
          </p:cNvSpPr>
          <p:nvPr/>
        </p:nvSpPr>
        <p:spPr bwMode="auto">
          <a:xfrm>
            <a:off x="1857375" y="1184275"/>
            <a:ext cx="84343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t>This is an example of a one-sample test of a mean when </a:t>
            </a:r>
            <a:r>
              <a:rPr lang="el-GR" altLang="en-US" sz="3200">
                <a:cs typeface="Arial" panose="020B0604020202020204" pitchFamily="34" charset="0"/>
              </a:rPr>
              <a:t>σ</a:t>
            </a:r>
            <a:r>
              <a:rPr lang="en-US" altLang="en-US" sz="3200">
                <a:cs typeface="Arial" panose="020B0604020202020204" pitchFamily="34" charset="0"/>
              </a:rPr>
              <a:t> is known. Use this statistic to test the problem:</a:t>
            </a:r>
            <a:endParaRPr lang="el-GR" altLang="en-US" sz="3200">
              <a:cs typeface="Arial" panose="020B0604020202020204" pitchFamily="34" charset="0"/>
            </a:endParaRPr>
          </a:p>
        </p:txBody>
      </p:sp>
    </p:spTree>
    <p:extLst>
      <p:ext uri="{BB962C8B-B14F-4D97-AF65-F5344CB8AC3E}">
        <p14:creationId xmlns:p14="http://schemas.microsoft.com/office/powerpoint/2010/main" val="2649770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Effect transition="in" filter="blinds(horizontal)">
                                      <p:cBhvr>
                                        <p:cTn id="7"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981200" y="274638"/>
            <a:ext cx="8229600" cy="887412"/>
          </a:xfrm>
        </p:spPr>
        <p:txBody>
          <a:bodyPr/>
          <a:lstStyle/>
          <a:p>
            <a:pPr eaLnBrk="1" hangingPunct="1"/>
            <a:r>
              <a:rPr lang="en-US" altLang="en-US" smtClean="0"/>
              <a:t>Illustrative Example: </a:t>
            </a:r>
            <a:r>
              <a:rPr lang="en-US" altLang="en-US" i="1" smtClean="0"/>
              <a:t>z </a:t>
            </a:r>
            <a:r>
              <a:rPr lang="en-US" altLang="en-US" smtClean="0"/>
              <a:t>statistic</a:t>
            </a:r>
          </a:p>
        </p:txBody>
      </p:sp>
      <p:sp>
        <p:nvSpPr>
          <p:cNvPr id="4102" name="Rectangle 3"/>
          <p:cNvSpPr>
            <a:spLocks noGrp="1" noChangeArrowheads="1"/>
          </p:cNvSpPr>
          <p:nvPr>
            <p:ph type="body" idx="1"/>
          </p:nvPr>
        </p:nvSpPr>
        <p:spPr>
          <a:xfrm>
            <a:off x="1981201" y="1201739"/>
            <a:ext cx="8296275" cy="5292725"/>
          </a:xfrm>
        </p:spPr>
        <p:txBody>
          <a:bodyPr/>
          <a:lstStyle/>
          <a:p>
            <a:pPr eaLnBrk="1" hangingPunct="1">
              <a:spcBef>
                <a:spcPct val="15000"/>
              </a:spcBef>
            </a:pPr>
            <a:r>
              <a:rPr lang="en-US" altLang="en-US" smtClean="0"/>
              <a:t>For the illustrative example, </a:t>
            </a:r>
            <a:r>
              <a:rPr lang="el-GR" altLang="en-US" smtClean="0">
                <a:cs typeface="Arial" panose="020B0604020202020204" pitchFamily="34" charset="0"/>
              </a:rPr>
              <a:t>μ</a:t>
            </a:r>
            <a:r>
              <a:rPr lang="en-US" altLang="en-US" baseline="-25000" smtClean="0"/>
              <a:t>0</a:t>
            </a:r>
            <a:r>
              <a:rPr lang="en-US" altLang="en-US" smtClean="0"/>
              <a:t> = 170</a:t>
            </a:r>
          </a:p>
          <a:p>
            <a:pPr eaLnBrk="1" hangingPunct="1">
              <a:spcBef>
                <a:spcPct val="15000"/>
              </a:spcBef>
            </a:pPr>
            <a:r>
              <a:rPr lang="en-US" altLang="en-US" smtClean="0">
                <a:cs typeface="Arial" panose="020B0604020202020204" pitchFamily="34" charset="0"/>
              </a:rPr>
              <a:t>We know </a:t>
            </a:r>
            <a:r>
              <a:rPr lang="el-GR" altLang="en-US" smtClean="0">
                <a:cs typeface="Arial" panose="020B0604020202020204" pitchFamily="34" charset="0"/>
              </a:rPr>
              <a:t>σ</a:t>
            </a:r>
            <a:r>
              <a:rPr lang="en-US" altLang="en-US" smtClean="0">
                <a:cs typeface="Arial" panose="020B0604020202020204" pitchFamily="34" charset="0"/>
              </a:rPr>
              <a:t> = 40</a:t>
            </a:r>
          </a:p>
          <a:p>
            <a:pPr eaLnBrk="1" hangingPunct="1">
              <a:spcBef>
                <a:spcPct val="15000"/>
              </a:spcBef>
            </a:pPr>
            <a:r>
              <a:rPr lang="en-US" altLang="en-US" smtClean="0">
                <a:cs typeface="Arial" panose="020B0604020202020204" pitchFamily="34" charset="0"/>
              </a:rPr>
              <a:t>Take an</a:t>
            </a:r>
            <a:r>
              <a:rPr lang="en-US" altLang="en-US" smtClean="0"/>
              <a:t> SRS of </a:t>
            </a:r>
            <a:r>
              <a:rPr lang="en-US" altLang="en-US" i="1" smtClean="0"/>
              <a:t>n </a:t>
            </a:r>
            <a:r>
              <a:rPr lang="en-US" altLang="en-US" smtClean="0"/>
              <a:t>= 64. Therefore</a:t>
            </a:r>
          </a:p>
          <a:p>
            <a:pPr eaLnBrk="1" hangingPunct="1">
              <a:spcBef>
                <a:spcPct val="15000"/>
              </a:spcBef>
              <a:buFontTx/>
              <a:buNone/>
            </a:pPr>
            <a:r>
              <a:rPr lang="en-US" altLang="en-US" smtClean="0"/>
              <a:t/>
            </a:r>
            <a:br>
              <a:rPr lang="en-US" altLang="en-US" smtClean="0"/>
            </a:br>
            <a:endParaRPr lang="en-US" altLang="en-US" smtClean="0"/>
          </a:p>
          <a:p>
            <a:pPr eaLnBrk="1" hangingPunct="1">
              <a:spcBef>
                <a:spcPct val="15000"/>
              </a:spcBef>
            </a:pPr>
            <a:r>
              <a:rPr lang="en-US" altLang="en-US" smtClean="0"/>
              <a:t>If we found a sample mean of 173, then </a:t>
            </a:r>
            <a:br>
              <a:rPr lang="en-US" altLang="en-US" smtClean="0"/>
            </a:br>
            <a:r>
              <a:rPr lang="en-US" altLang="en-US" smtClean="0"/>
              <a:t/>
            </a:r>
            <a:br>
              <a:rPr lang="en-US" altLang="en-US" smtClean="0"/>
            </a:br>
            <a:endParaRPr lang="en-US" altLang="en-US" smtClean="0"/>
          </a:p>
        </p:txBody>
      </p:sp>
      <p:graphicFrame>
        <p:nvGraphicFramePr>
          <p:cNvPr id="4098" name="Object 4"/>
          <p:cNvGraphicFramePr>
            <a:graphicFrameLocks noChangeAspect="1"/>
          </p:cNvGraphicFramePr>
          <p:nvPr/>
        </p:nvGraphicFramePr>
        <p:xfrm>
          <a:off x="4327526" y="2901950"/>
          <a:ext cx="3108325" cy="1030288"/>
        </p:xfrm>
        <a:graphic>
          <a:graphicData uri="http://schemas.openxmlformats.org/presentationml/2006/ole">
            <mc:AlternateContent xmlns:mc="http://schemas.openxmlformats.org/markup-compatibility/2006">
              <mc:Choice xmlns:v="urn:schemas-microsoft-com:vml" Requires="v">
                <p:oleObj spid="_x0000_s104452" name="Equation" r:id="rId3" imgW="1155600" imgH="380880" progId="Equation.3">
                  <p:embed/>
                </p:oleObj>
              </mc:Choice>
              <mc:Fallback>
                <p:oleObj name="Equation" r:id="rId3" imgW="115560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526" y="2901950"/>
                        <a:ext cx="3108325"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3548063" y="4749801"/>
          <a:ext cx="4589462" cy="1012825"/>
        </p:xfrm>
        <a:graphic>
          <a:graphicData uri="http://schemas.openxmlformats.org/presentationml/2006/ole">
            <mc:AlternateContent xmlns:mc="http://schemas.openxmlformats.org/markup-compatibility/2006">
              <mc:Choice xmlns:v="urn:schemas-microsoft-com:vml" Requires="v">
                <p:oleObj spid="_x0000_s104453" name="Equation" r:id="rId5" imgW="1726920" imgH="380880" progId="Equation.3">
                  <p:embed/>
                </p:oleObj>
              </mc:Choice>
              <mc:Fallback>
                <p:oleObj name="Equation" r:id="rId5" imgW="172692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8063" y="4749801"/>
                        <a:ext cx="458946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5909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981200" y="274638"/>
            <a:ext cx="8229600" cy="887412"/>
          </a:xfrm>
        </p:spPr>
        <p:txBody>
          <a:bodyPr/>
          <a:lstStyle/>
          <a:p>
            <a:pPr eaLnBrk="1" hangingPunct="1"/>
            <a:r>
              <a:rPr lang="en-US" altLang="en-US" smtClean="0"/>
              <a:t>Illustrative Example: </a:t>
            </a:r>
            <a:r>
              <a:rPr lang="en-US" altLang="en-US" i="1" smtClean="0"/>
              <a:t>z </a:t>
            </a:r>
            <a:r>
              <a:rPr lang="en-US" altLang="en-US" smtClean="0"/>
              <a:t>statistic</a:t>
            </a:r>
          </a:p>
        </p:txBody>
      </p:sp>
      <p:sp>
        <p:nvSpPr>
          <p:cNvPr id="5125" name="Rectangle 3"/>
          <p:cNvSpPr>
            <a:spLocks noGrp="1" noChangeArrowheads="1"/>
          </p:cNvSpPr>
          <p:nvPr>
            <p:ph type="body" idx="1"/>
          </p:nvPr>
        </p:nvSpPr>
        <p:spPr>
          <a:xfrm>
            <a:off x="1981201" y="1201738"/>
            <a:ext cx="8296275" cy="768350"/>
          </a:xfrm>
        </p:spPr>
        <p:txBody>
          <a:bodyPr/>
          <a:lstStyle/>
          <a:p>
            <a:pPr marL="0" indent="0">
              <a:spcBef>
                <a:spcPct val="15000"/>
              </a:spcBef>
              <a:buNone/>
            </a:pPr>
            <a:r>
              <a:rPr lang="en-US" altLang="en-US" smtClean="0"/>
              <a:t>If we found a sample mean of 185, then</a:t>
            </a:r>
          </a:p>
        </p:txBody>
      </p:sp>
      <p:graphicFrame>
        <p:nvGraphicFramePr>
          <p:cNvPr id="5122" name="Object 6"/>
          <p:cNvGraphicFramePr>
            <a:graphicFrameLocks noChangeAspect="1"/>
          </p:cNvGraphicFramePr>
          <p:nvPr/>
        </p:nvGraphicFramePr>
        <p:xfrm>
          <a:off x="3530600" y="2851150"/>
          <a:ext cx="4870450" cy="1074738"/>
        </p:xfrm>
        <a:graphic>
          <a:graphicData uri="http://schemas.openxmlformats.org/presentationml/2006/ole">
            <mc:AlternateContent xmlns:mc="http://schemas.openxmlformats.org/markup-compatibility/2006">
              <mc:Choice xmlns:v="urn:schemas-microsoft-com:vml" Requires="v">
                <p:oleObj spid="_x0000_s105475" name="Equation" r:id="rId3" imgW="1726920" imgH="380880" progId="Equation.3">
                  <p:embed/>
                </p:oleObj>
              </mc:Choice>
              <mc:Fallback>
                <p:oleObj name="Equation" r:id="rId3" imgW="172692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2851150"/>
                        <a:ext cx="487045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29792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981200" y="274639"/>
            <a:ext cx="8229600" cy="968375"/>
          </a:xfrm>
        </p:spPr>
        <p:txBody>
          <a:bodyPr/>
          <a:lstStyle/>
          <a:p>
            <a:pPr eaLnBrk="1" hangingPunct="1"/>
            <a:r>
              <a:rPr lang="en-US" altLang="en-US" smtClean="0"/>
              <a:t>Reasoning Behinµ</a:t>
            </a:r>
            <a:r>
              <a:rPr lang="en-US" altLang="en-US" i="1" smtClean="0"/>
              <a:t>z</a:t>
            </a:r>
            <a:r>
              <a:rPr lang="en-US" altLang="en-US" baseline="-25000" smtClean="0"/>
              <a:t>stat</a:t>
            </a:r>
          </a:p>
        </p:txBody>
      </p:sp>
      <p:pic>
        <p:nvPicPr>
          <p:cNvPr id="6149"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93889" y="1230314"/>
            <a:ext cx="8478837" cy="4219575"/>
          </a:xfrm>
          <a:noFill/>
          <a:ln w="3175">
            <a:solidFill>
              <a:schemeClr val="tx1"/>
            </a:solidFill>
            <a:miter lim="800000"/>
            <a:headEnd/>
            <a:tailEnd/>
          </a:ln>
        </p:spPr>
      </p:pic>
      <p:graphicFrame>
        <p:nvGraphicFramePr>
          <p:cNvPr id="6146" name="Object 7"/>
          <p:cNvGraphicFramePr>
            <a:graphicFrameLocks noChangeAspect="1"/>
          </p:cNvGraphicFramePr>
          <p:nvPr/>
        </p:nvGraphicFramePr>
        <p:xfrm>
          <a:off x="7150101" y="5610225"/>
          <a:ext cx="3211513" cy="876300"/>
        </p:xfrm>
        <a:graphic>
          <a:graphicData uri="http://schemas.openxmlformats.org/presentationml/2006/ole">
            <mc:AlternateContent xmlns:mc="http://schemas.openxmlformats.org/markup-compatibility/2006">
              <mc:Choice xmlns:v="urn:schemas-microsoft-com:vml" Requires="v">
                <p:oleObj spid="_x0000_s106499" name="Equation" r:id="rId4" imgW="698400" imgH="190440" progId="Equation.3">
                  <p:embed/>
                </p:oleObj>
              </mc:Choice>
              <mc:Fallback>
                <p:oleObj name="Equation" r:id="rId4" imgW="69840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101" y="5610225"/>
                        <a:ext cx="321151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8"/>
          <p:cNvSpPr txBox="1">
            <a:spLocks noChangeArrowheads="1"/>
          </p:cNvSpPr>
          <p:nvPr/>
        </p:nvSpPr>
        <p:spPr bwMode="auto">
          <a:xfrm>
            <a:off x="1909763" y="5467350"/>
            <a:ext cx="5207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t>Sampling distribution of xbar under </a:t>
            </a:r>
            <a:r>
              <a:rPr lang="en-US" altLang="en-US" sz="2800" i="1"/>
              <a:t>H</a:t>
            </a:r>
            <a:r>
              <a:rPr lang="en-US" altLang="en-US" sz="2800" baseline="-25000"/>
              <a:t>0</a:t>
            </a:r>
            <a:r>
              <a:rPr lang="en-US" altLang="en-US" sz="2800"/>
              <a:t>: µ =  170 for </a:t>
            </a:r>
            <a:r>
              <a:rPr lang="en-US" altLang="en-US" sz="2800" i="1">
                <a:cs typeface="Arial" panose="020B0604020202020204" pitchFamily="34" charset="0"/>
              </a:rPr>
              <a:t>n </a:t>
            </a:r>
            <a:r>
              <a:rPr lang="en-US" altLang="en-US" sz="2800">
                <a:cs typeface="Arial" panose="020B0604020202020204" pitchFamily="34" charset="0"/>
              </a:rPr>
              <a:t>= 64 </a:t>
            </a:r>
            <a:r>
              <a:rPr lang="en-US" altLang="en-US" sz="280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19490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cs typeface="Arial" panose="020B0604020202020204" pitchFamily="34" charset="0"/>
              </a:rPr>
              <a:t>§</a:t>
            </a:r>
            <a:r>
              <a:rPr lang="en-US" altLang="en-US" smtClean="0"/>
              <a:t>9.3 </a:t>
            </a:r>
            <a:r>
              <a:rPr lang="en-US" altLang="en-US" i="1" smtClean="0"/>
              <a:t>P-</a:t>
            </a:r>
            <a:r>
              <a:rPr lang="en-US" altLang="en-US" smtClean="0"/>
              <a:t>value</a:t>
            </a:r>
          </a:p>
        </p:txBody>
      </p:sp>
      <p:sp>
        <p:nvSpPr>
          <p:cNvPr id="154627" name="Rectangle 3"/>
          <p:cNvSpPr>
            <a:spLocks noGrp="1" noChangeArrowheads="1"/>
          </p:cNvSpPr>
          <p:nvPr>
            <p:ph type="body" idx="1"/>
          </p:nvPr>
        </p:nvSpPr>
        <p:spPr>
          <a:xfrm>
            <a:off x="2011363" y="1339851"/>
            <a:ext cx="8229600" cy="5180013"/>
          </a:xfrm>
        </p:spPr>
        <p:txBody>
          <a:bodyPr/>
          <a:lstStyle/>
          <a:p>
            <a:pPr eaLnBrk="1" hangingPunct="1"/>
            <a:r>
              <a:rPr lang="en-US" altLang="en-US"/>
              <a:t>The </a:t>
            </a:r>
            <a:r>
              <a:rPr lang="en-US" altLang="en-US" i="1"/>
              <a:t>P</a:t>
            </a:r>
            <a:r>
              <a:rPr lang="en-US" altLang="en-US"/>
              <a:t>-value answer the question: What is the probability of the observed test statistic or one more extreme </a:t>
            </a:r>
            <a:r>
              <a:rPr lang="en-US" altLang="en-US" b="1"/>
              <a:t>when </a:t>
            </a:r>
            <a:r>
              <a:rPr lang="en-US" altLang="en-US" b="1" i="1"/>
              <a:t>H</a:t>
            </a:r>
            <a:r>
              <a:rPr lang="en-US" altLang="en-US" b="1" baseline="-25000"/>
              <a:t>0</a:t>
            </a:r>
            <a:r>
              <a:rPr lang="en-US" altLang="en-US" b="1" i="1"/>
              <a:t> is true</a:t>
            </a:r>
            <a:r>
              <a:rPr lang="en-US" altLang="en-US" b="1"/>
              <a:t>? </a:t>
            </a:r>
          </a:p>
          <a:p>
            <a:pPr eaLnBrk="1" hangingPunct="1"/>
            <a:r>
              <a:rPr lang="en-US" altLang="en-US"/>
              <a:t>This corresponds to the AUC in the tail of the Standard Normal distribution beyond the </a:t>
            </a:r>
            <a:r>
              <a:rPr lang="en-US" altLang="en-US" i="1"/>
              <a:t>z</a:t>
            </a:r>
            <a:r>
              <a:rPr lang="en-US" altLang="en-US" baseline="-25000"/>
              <a:t>stat. </a:t>
            </a:r>
          </a:p>
          <a:p>
            <a:pPr eaLnBrk="1" hangingPunct="1"/>
            <a:r>
              <a:rPr lang="en-US" altLang="en-US"/>
              <a:t>Convert </a:t>
            </a:r>
            <a:r>
              <a:rPr lang="en-US" altLang="en-US" i="1"/>
              <a:t>z</a:t>
            </a:r>
            <a:r>
              <a:rPr lang="en-US" altLang="en-US"/>
              <a:t> statistics to </a:t>
            </a:r>
            <a:r>
              <a:rPr lang="en-US" altLang="en-US" i="1"/>
              <a:t>P</a:t>
            </a:r>
            <a:r>
              <a:rPr lang="en-US" altLang="en-US"/>
              <a:t>-value : </a:t>
            </a:r>
          </a:p>
          <a:p>
            <a:pPr lvl="1" eaLnBrk="1" hangingPunct="1">
              <a:lnSpc>
                <a:spcPct val="95000"/>
              </a:lnSpc>
              <a:buFontTx/>
              <a:buNone/>
            </a:pPr>
            <a:r>
              <a:rPr lang="en-US" altLang="en-US"/>
              <a:t>For </a:t>
            </a:r>
            <a:r>
              <a:rPr lang="en-US" altLang="en-US" i="1"/>
              <a:t>H</a:t>
            </a:r>
            <a:r>
              <a:rPr lang="en-US" altLang="en-US" baseline="-25000"/>
              <a:t>a</a:t>
            </a:r>
            <a:r>
              <a:rPr lang="en-US" altLang="en-US"/>
              <a:t>: </a:t>
            </a:r>
            <a:r>
              <a:rPr lang="el-GR" altLang="en-US">
                <a:cs typeface="Arial" panose="020B0604020202020204" pitchFamily="34" charset="0"/>
              </a:rPr>
              <a:t>μ</a:t>
            </a:r>
            <a:r>
              <a:rPr lang="en-US" altLang="en-US">
                <a:latin typeface="Symbol" panose="05050102010706020507" pitchFamily="18" charset="2"/>
              </a:rPr>
              <a:t> </a:t>
            </a:r>
            <a:r>
              <a:rPr lang="en-US" altLang="en-US"/>
              <a:t>&gt; </a:t>
            </a:r>
            <a:r>
              <a:rPr lang="el-GR" altLang="en-US">
                <a:cs typeface="Arial" panose="020B0604020202020204" pitchFamily="34" charset="0"/>
              </a:rPr>
              <a:t>μ</a:t>
            </a:r>
            <a:r>
              <a:rPr lang="en-US" altLang="en-US" baseline="-25000"/>
              <a:t>0 </a:t>
            </a:r>
            <a:r>
              <a:rPr lang="en-US" altLang="en-US">
                <a:sym typeface="Symbol" panose="05050102010706020507" pitchFamily="18" charset="2"/>
              </a:rPr>
              <a:t> </a:t>
            </a:r>
            <a:r>
              <a:rPr lang="en-US" altLang="en-US" i="1"/>
              <a:t>P</a:t>
            </a:r>
            <a:r>
              <a:rPr lang="en-US" altLang="en-US"/>
              <a:t> = Pr(Z &gt; </a:t>
            </a:r>
            <a:r>
              <a:rPr lang="en-US" altLang="en-US" i="1"/>
              <a:t>z</a:t>
            </a:r>
            <a:r>
              <a:rPr lang="en-US" altLang="en-US" baseline="-25000"/>
              <a:t>stat</a:t>
            </a:r>
            <a:r>
              <a:rPr lang="en-US" altLang="en-US"/>
              <a:t>) = right-tail beyond z</a:t>
            </a:r>
            <a:r>
              <a:rPr lang="en-US" altLang="en-US" baseline="-25000"/>
              <a:t>stat</a:t>
            </a:r>
          </a:p>
          <a:p>
            <a:pPr lvl="1" eaLnBrk="1" hangingPunct="1">
              <a:lnSpc>
                <a:spcPct val="95000"/>
              </a:lnSpc>
              <a:buFontTx/>
              <a:buNone/>
            </a:pPr>
            <a:r>
              <a:rPr lang="en-US" altLang="en-US"/>
              <a:t>For </a:t>
            </a:r>
            <a:r>
              <a:rPr lang="en-US" altLang="en-US" i="1"/>
              <a:t>H</a:t>
            </a:r>
            <a:r>
              <a:rPr lang="en-US" altLang="en-US" baseline="-25000"/>
              <a:t>a</a:t>
            </a:r>
            <a:r>
              <a:rPr lang="en-US" altLang="en-US"/>
              <a:t>: </a:t>
            </a:r>
            <a:r>
              <a:rPr lang="el-GR" altLang="en-US">
                <a:cs typeface="Arial" panose="020B0604020202020204" pitchFamily="34" charset="0"/>
              </a:rPr>
              <a:t>μ</a:t>
            </a:r>
            <a:r>
              <a:rPr lang="en-US" altLang="en-US">
                <a:latin typeface="Symbol" panose="05050102010706020507" pitchFamily="18" charset="2"/>
              </a:rPr>
              <a:t> </a:t>
            </a:r>
            <a:r>
              <a:rPr lang="en-US" altLang="en-US"/>
              <a:t>&lt; </a:t>
            </a:r>
            <a:r>
              <a:rPr lang="el-GR" altLang="en-US">
                <a:cs typeface="Arial" panose="020B0604020202020204" pitchFamily="34" charset="0"/>
              </a:rPr>
              <a:t>μ</a:t>
            </a:r>
            <a:r>
              <a:rPr lang="en-US" altLang="en-US" baseline="-25000"/>
              <a:t>0 </a:t>
            </a:r>
            <a:r>
              <a:rPr lang="en-US" altLang="en-US">
                <a:sym typeface="Symbol" panose="05050102010706020507" pitchFamily="18" charset="2"/>
              </a:rPr>
              <a:t> </a:t>
            </a:r>
            <a:r>
              <a:rPr lang="en-US" altLang="en-US" i="1"/>
              <a:t>P </a:t>
            </a:r>
            <a:r>
              <a:rPr lang="en-US" altLang="en-US"/>
              <a:t>= Pr(Z &lt; </a:t>
            </a:r>
            <a:r>
              <a:rPr lang="en-US" altLang="en-US" i="1"/>
              <a:t>z</a:t>
            </a:r>
            <a:r>
              <a:rPr lang="en-US" altLang="en-US" baseline="-25000"/>
              <a:t>stat</a:t>
            </a:r>
            <a:r>
              <a:rPr lang="en-US" altLang="en-US"/>
              <a:t>) = left tail beyond z</a:t>
            </a:r>
            <a:r>
              <a:rPr lang="en-US" altLang="en-US" baseline="-25000"/>
              <a:t>stat</a:t>
            </a:r>
          </a:p>
          <a:p>
            <a:pPr lvl="1" eaLnBrk="1" hangingPunct="1">
              <a:lnSpc>
                <a:spcPct val="95000"/>
              </a:lnSpc>
              <a:buFontTx/>
              <a:buNone/>
            </a:pPr>
            <a:r>
              <a:rPr lang="en-US" altLang="en-US"/>
              <a:t>For </a:t>
            </a:r>
            <a:r>
              <a:rPr lang="en-US" altLang="en-US" i="1"/>
              <a:t>H</a:t>
            </a:r>
            <a:r>
              <a:rPr lang="en-US" altLang="en-US" baseline="-25000"/>
              <a:t>a</a:t>
            </a:r>
            <a:r>
              <a:rPr lang="en-US" altLang="en-US"/>
              <a:t>: </a:t>
            </a:r>
            <a:r>
              <a:rPr lang="el-GR" altLang="en-US">
                <a:cs typeface="Arial" panose="020B0604020202020204" pitchFamily="34" charset="0"/>
              </a:rPr>
              <a:t>μ</a:t>
            </a:r>
            <a:r>
              <a:rPr lang="en-US" altLang="en-US">
                <a:latin typeface="Symbol" panose="05050102010706020507" pitchFamily="18" charset="2"/>
              </a:rPr>
              <a:t> ¹ </a:t>
            </a:r>
            <a:r>
              <a:rPr lang="el-GR" altLang="en-US">
                <a:cs typeface="Arial" panose="020B0604020202020204" pitchFamily="34" charset="0"/>
              </a:rPr>
              <a:t>μ</a:t>
            </a:r>
            <a:r>
              <a:rPr lang="en-US" altLang="en-US" baseline="-25000"/>
              <a:t>0 </a:t>
            </a:r>
            <a:r>
              <a:rPr lang="en-US" altLang="en-US">
                <a:sym typeface="Symbol" panose="05050102010706020507" pitchFamily="18" charset="2"/>
              </a:rPr>
              <a:t> </a:t>
            </a:r>
            <a:r>
              <a:rPr lang="en-US" altLang="en-US" i="1"/>
              <a:t>P </a:t>
            </a:r>
            <a:r>
              <a:rPr lang="en-US" altLang="en-US"/>
              <a:t>= 2 </a:t>
            </a:r>
            <a:r>
              <a:rPr lang="en-US" altLang="en-US">
                <a:cs typeface="Arial" panose="020B0604020202020204" pitchFamily="34" charset="0"/>
              </a:rPr>
              <a:t>× </a:t>
            </a:r>
            <a:r>
              <a:rPr lang="en-US" altLang="en-US"/>
              <a:t>one-tailed </a:t>
            </a:r>
            <a:r>
              <a:rPr lang="en-US" altLang="en-US" i="1"/>
              <a:t>P</a:t>
            </a:r>
            <a:r>
              <a:rPr lang="en-US" altLang="en-US"/>
              <a:t>-value</a:t>
            </a:r>
          </a:p>
          <a:p>
            <a:pPr eaLnBrk="1" hangingPunct="1">
              <a:lnSpc>
                <a:spcPct val="95000"/>
              </a:lnSpc>
            </a:pPr>
            <a:r>
              <a:rPr lang="en-US" altLang="en-US"/>
              <a:t>Use Table B or software to find these probabilities (next two slides).</a:t>
            </a:r>
          </a:p>
          <a:p>
            <a:pPr lvl="1" eaLnBrk="1" hangingPunct="1">
              <a:lnSpc>
                <a:spcPct val="95000"/>
              </a:lnSpc>
              <a:buFontTx/>
              <a:buNone/>
            </a:pPr>
            <a:endParaRPr lang="en-US" altLang="en-US"/>
          </a:p>
        </p:txBody>
      </p:sp>
    </p:spTree>
    <p:extLst>
      <p:ext uri="{BB962C8B-B14F-4D97-AF65-F5344CB8AC3E}">
        <p14:creationId xmlns:p14="http://schemas.microsoft.com/office/powerpoint/2010/main" val="1049584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1000"/>
                                        <p:tgtEl>
                                          <p:spTgt spid="154627">
                                            <p:txEl>
                                              <p:pRg st="0" end="0"/>
                                            </p:txEl>
                                          </p:spTgt>
                                        </p:tgtEl>
                                      </p:cBhvr>
                                    </p:animEffect>
                                    <p:anim calcmode="lin" valueType="num">
                                      <p:cBhvr>
                                        <p:cTn id="8" dur="1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4627">
                                            <p:txEl>
                                              <p:pRg st="1" end="1"/>
                                            </p:txEl>
                                          </p:spTgt>
                                        </p:tgtEl>
                                        <p:attrNameLst>
                                          <p:attrName>style.visibility</p:attrName>
                                        </p:attrNameLst>
                                      </p:cBhvr>
                                      <p:to>
                                        <p:strVal val="visible"/>
                                      </p:to>
                                    </p:set>
                                    <p:animEffect transition="in" filter="fade">
                                      <p:cBhvr>
                                        <p:cTn id="14" dur="1000"/>
                                        <p:tgtEl>
                                          <p:spTgt spid="154627">
                                            <p:txEl>
                                              <p:pRg st="1" end="1"/>
                                            </p:txEl>
                                          </p:spTgt>
                                        </p:tgtEl>
                                      </p:cBhvr>
                                    </p:animEffect>
                                    <p:anim calcmode="lin" valueType="num">
                                      <p:cBhvr>
                                        <p:cTn id="15"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Effect transition="in" filter="fade">
                                      <p:cBhvr>
                                        <p:cTn id="21" dur="1000"/>
                                        <p:tgtEl>
                                          <p:spTgt spid="154627">
                                            <p:txEl>
                                              <p:pRg st="2" end="2"/>
                                            </p:txEl>
                                          </p:spTgt>
                                        </p:tgtEl>
                                      </p:cBhvr>
                                    </p:animEffect>
                                    <p:anim calcmode="lin" valueType="num">
                                      <p:cBhvr>
                                        <p:cTn id="22"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4627">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4627">
                                            <p:txEl>
                                              <p:pRg st="3" end="3"/>
                                            </p:txEl>
                                          </p:spTgt>
                                        </p:tgtEl>
                                        <p:attrNameLst>
                                          <p:attrName>style.visibility</p:attrName>
                                        </p:attrNameLst>
                                      </p:cBhvr>
                                      <p:to>
                                        <p:strVal val="visible"/>
                                      </p:to>
                                    </p:set>
                                    <p:animEffect transition="in" filter="fade">
                                      <p:cBhvr>
                                        <p:cTn id="26" dur="1000"/>
                                        <p:tgtEl>
                                          <p:spTgt spid="154627">
                                            <p:txEl>
                                              <p:pRg st="3" end="3"/>
                                            </p:txEl>
                                          </p:spTgt>
                                        </p:tgtEl>
                                      </p:cBhvr>
                                    </p:animEffect>
                                    <p:anim calcmode="lin" valueType="num">
                                      <p:cBhvr>
                                        <p:cTn id="27" dur="10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5462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Effect transition="in" filter="fade">
                                      <p:cBhvr>
                                        <p:cTn id="31" dur="1000"/>
                                        <p:tgtEl>
                                          <p:spTgt spid="154627">
                                            <p:txEl>
                                              <p:pRg st="4" end="4"/>
                                            </p:txEl>
                                          </p:spTgt>
                                        </p:tgtEl>
                                      </p:cBhvr>
                                    </p:animEffect>
                                    <p:anim calcmode="lin" valueType="num">
                                      <p:cBhvr>
                                        <p:cTn id="32" dur="10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5462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4627">
                                            <p:txEl>
                                              <p:pRg st="5" end="5"/>
                                            </p:txEl>
                                          </p:spTgt>
                                        </p:tgtEl>
                                        <p:attrNameLst>
                                          <p:attrName>style.visibility</p:attrName>
                                        </p:attrNameLst>
                                      </p:cBhvr>
                                      <p:to>
                                        <p:strVal val="visible"/>
                                      </p:to>
                                    </p:set>
                                    <p:animEffect transition="in" filter="fade">
                                      <p:cBhvr>
                                        <p:cTn id="36" dur="1000"/>
                                        <p:tgtEl>
                                          <p:spTgt spid="154627">
                                            <p:txEl>
                                              <p:pRg st="5" end="5"/>
                                            </p:txEl>
                                          </p:spTgt>
                                        </p:tgtEl>
                                      </p:cBhvr>
                                    </p:animEffect>
                                    <p:anim calcmode="lin" valueType="num">
                                      <p:cBhvr>
                                        <p:cTn id="37" dur="10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546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4627">
                                            <p:txEl>
                                              <p:pRg st="6" end="6"/>
                                            </p:txEl>
                                          </p:spTgt>
                                        </p:tgtEl>
                                        <p:attrNameLst>
                                          <p:attrName>style.visibility</p:attrName>
                                        </p:attrNameLst>
                                      </p:cBhvr>
                                      <p:to>
                                        <p:strVal val="visible"/>
                                      </p:to>
                                    </p:set>
                                    <p:animEffect transition="in" filter="fade">
                                      <p:cBhvr>
                                        <p:cTn id="43" dur="1000"/>
                                        <p:tgtEl>
                                          <p:spTgt spid="154627">
                                            <p:txEl>
                                              <p:pRg st="6" end="6"/>
                                            </p:txEl>
                                          </p:spTgt>
                                        </p:tgtEl>
                                      </p:cBhvr>
                                    </p:animEffect>
                                    <p:anim calcmode="lin" valueType="num">
                                      <p:cBhvr>
                                        <p:cTn id="44" dur="1000" fill="hold"/>
                                        <p:tgtEl>
                                          <p:spTgt spid="15462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5462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230188"/>
            <a:ext cx="7883525" cy="1014412"/>
          </a:xfrm>
        </p:spPr>
        <p:txBody>
          <a:bodyPr rtlCol="0">
            <a:normAutofit/>
          </a:bodyPr>
          <a:lstStyle/>
          <a:p>
            <a:pPr>
              <a:defRPr/>
            </a:pPr>
            <a:r>
              <a:rPr lang="en-IN" sz="240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99"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9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1677987" y="1244600"/>
            <a:ext cx="8304213" cy="4403725"/>
          </a:xfrm>
          <a:prstGeom prst="rect">
            <a:avLst/>
          </a:prstGeom>
        </p:spPr>
        <p:txBody>
          <a:bodyPr>
            <a:spAutoFit/>
          </a:bodyPr>
          <a:lstStyle/>
          <a:p>
            <a:pPr algn="just">
              <a:spcAft>
                <a:spcPts val="902"/>
              </a:spcAft>
              <a:defRPr/>
            </a:pPr>
            <a:r>
              <a:rPr lang="en-US" b="1" dirty="0">
                <a:solidFill>
                  <a:prstClr val="black"/>
                </a:solidFill>
                <a:latin typeface="Times New Roman" panose="02020603050405020304" pitchFamily="18" charset="0"/>
                <a:cs typeface="Times New Roman" panose="02020603050405020304" pitchFamily="18" charset="0"/>
              </a:rPr>
              <a:t>COURSE OBJECTIVES</a:t>
            </a:r>
            <a:endParaRPr lang="en-US" b="1" i="1" dirty="0">
              <a:solidFill>
                <a:prstClr val="black"/>
              </a:solidFill>
              <a:latin typeface="Times New Roman" panose="02020603050405020304" pitchFamily="18" charset="0"/>
              <a:cs typeface="Times New Roman" panose="02020603050405020304" pitchFamily="18" charset="0"/>
            </a:endParaRPr>
          </a:p>
          <a:p>
            <a:pPr algn="just">
              <a:spcAft>
                <a:spcPts val="902"/>
              </a:spcAft>
              <a:defRPr/>
            </a:pPr>
            <a:r>
              <a:rPr lang="en-US" sz="2100" b="1" dirty="0">
                <a:solidFill>
                  <a:prstClr val="black"/>
                </a:solidFill>
                <a:latin typeface="Times New Roman" panose="02020603050405020304" pitchFamily="18" charset="0"/>
                <a:cs typeface="Times New Roman" panose="02020603050405020304" pitchFamily="18" charset="0"/>
              </a:rPr>
              <a:t>The Course aims to:</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a:spcAft>
                <a:spcPts val="902"/>
              </a:spcAft>
              <a:defRPr/>
            </a:pPr>
            <a:endParaRPr lang="en-US"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43774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title"/>
          </p:nvPr>
        </p:nvSpPr>
        <p:spPr/>
        <p:txBody>
          <a:bodyPr/>
          <a:lstStyle/>
          <a:p>
            <a:pPr eaLnBrk="1" hangingPunct="1"/>
            <a:r>
              <a:rPr lang="en-US" altLang="en-US" smtClean="0">
                <a:solidFill>
                  <a:schemeClr val="tx1"/>
                </a:solidFill>
              </a:rPr>
              <a:t>One-sided </a:t>
            </a:r>
            <a:r>
              <a:rPr lang="en-US" altLang="en-US" i="1" smtClean="0">
                <a:solidFill>
                  <a:schemeClr val="tx1"/>
                </a:solidFill>
              </a:rPr>
              <a:t>P</a:t>
            </a:r>
            <a:r>
              <a:rPr lang="en-US" altLang="en-US" smtClean="0">
                <a:solidFill>
                  <a:schemeClr val="tx1"/>
                </a:solidFill>
              </a:rPr>
              <a:t>-value for </a:t>
            </a:r>
            <a:r>
              <a:rPr lang="en-US" altLang="en-US" i="1" smtClean="0">
                <a:solidFill>
                  <a:schemeClr val="tx1"/>
                </a:solidFill>
              </a:rPr>
              <a:t>z</a:t>
            </a:r>
            <a:r>
              <a:rPr lang="en-US" altLang="en-US" baseline="-25000" smtClean="0">
                <a:solidFill>
                  <a:schemeClr val="tx1"/>
                </a:solidFill>
              </a:rPr>
              <a:t>stat</a:t>
            </a:r>
            <a:r>
              <a:rPr lang="en-US" altLang="en-US" smtClean="0">
                <a:solidFill>
                  <a:schemeClr val="tx1"/>
                </a:solidFill>
              </a:rPr>
              <a:t> of 0.6</a:t>
            </a:r>
          </a:p>
        </p:txBody>
      </p:sp>
      <p:pic>
        <p:nvPicPr>
          <p:cNvPr id="23555" name="Picture 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676400" y="1371600"/>
            <a:ext cx="8839200" cy="4635500"/>
          </a:xfrm>
          <a:noFill/>
        </p:spPr>
      </p:pic>
      <p:sp>
        <p:nvSpPr>
          <p:cNvPr id="23556" name="Rectangle 6"/>
          <p:cNvSpPr>
            <a:spLocks noChangeArrowheads="1"/>
          </p:cNvSpPr>
          <p:nvPr/>
        </p:nvSpPr>
        <p:spPr bwMode="auto">
          <a:xfrm>
            <a:off x="7981661" y="1504951"/>
            <a:ext cx="184731" cy="535531"/>
          </a:xfrm>
          <a:prstGeom prst="rect">
            <a:avLst/>
          </a:prstGeom>
          <a:solidFill>
            <a:schemeClr val="bg1"/>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endParaRPr lang="en-US" altLang="en-US" sz="3200"/>
          </a:p>
        </p:txBody>
      </p:sp>
    </p:spTree>
    <p:extLst>
      <p:ext uri="{BB962C8B-B14F-4D97-AF65-F5344CB8AC3E}">
        <p14:creationId xmlns:p14="http://schemas.microsoft.com/office/powerpoint/2010/main" val="2118389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724025" y="1273175"/>
            <a:ext cx="8693150" cy="4749800"/>
          </a:xfrm>
          <a:noFill/>
        </p:spPr>
      </p:pic>
      <p:sp>
        <p:nvSpPr>
          <p:cNvPr id="24579" name="Rectangle 7"/>
          <p:cNvSpPr>
            <a:spLocks noGrp="1" noChangeArrowheads="1"/>
          </p:cNvSpPr>
          <p:nvPr>
            <p:ph type="title"/>
          </p:nvPr>
        </p:nvSpPr>
        <p:spPr/>
        <p:txBody>
          <a:bodyPr/>
          <a:lstStyle/>
          <a:p>
            <a:pPr eaLnBrk="1" hangingPunct="1"/>
            <a:r>
              <a:rPr lang="en-US" altLang="en-US" smtClean="0">
                <a:solidFill>
                  <a:schemeClr val="tx1"/>
                </a:solidFill>
              </a:rPr>
              <a:t>One-sided</a:t>
            </a:r>
            <a:r>
              <a:rPr lang="en-US" altLang="en-US" i="1" smtClean="0">
                <a:solidFill>
                  <a:schemeClr val="tx1"/>
                </a:solidFill>
              </a:rPr>
              <a:t> P</a:t>
            </a:r>
            <a:r>
              <a:rPr lang="en-US" altLang="en-US" smtClean="0">
                <a:solidFill>
                  <a:schemeClr val="tx1"/>
                </a:solidFill>
              </a:rPr>
              <a:t>-value for </a:t>
            </a:r>
            <a:r>
              <a:rPr lang="en-US" altLang="en-US" i="1" smtClean="0">
                <a:solidFill>
                  <a:schemeClr val="tx1"/>
                </a:solidFill>
              </a:rPr>
              <a:t>z</a:t>
            </a:r>
            <a:r>
              <a:rPr lang="en-US" altLang="en-US" baseline="-25000" smtClean="0">
                <a:solidFill>
                  <a:schemeClr val="tx1"/>
                </a:solidFill>
              </a:rPr>
              <a:t>stat</a:t>
            </a:r>
            <a:r>
              <a:rPr lang="en-US" altLang="en-US" smtClean="0">
                <a:solidFill>
                  <a:schemeClr val="tx1"/>
                </a:solidFill>
              </a:rPr>
              <a:t> of 3.0</a:t>
            </a:r>
          </a:p>
        </p:txBody>
      </p:sp>
    </p:spTree>
    <p:extLst>
      <p:ext uri="{BB962C8B-B14F-4D97-AF65-F5344CB8AC3E}">
        <p14:creationId xmlns:p14="http://schemas.microsoft.com/office/powerpoint/2010/main" val="2824932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4800"/>
              <a:t>Two-Sided </a:t>
            </a:r>
            <a:r>
              <a:rPr lang="en-US" altLang="en-US" sz="4800" i="1"/>
              <a:t>P</a:t>
            </a:r>
            <a:r>
              <a:rPr lang="en-US" altLang="en-US" sz="4800"/>
              <a:t>-Value</a:t>
            </a:r>
          </a:p>
        </p:txBody>
      </p:sp>
      <p:sp>
        <p:nvSpPr>
          <p:cNvPr id="25603" name="Rectangle 3"/>
          <p:cNvSpPr>
            <a:spLocks noGrp="1" noChangeArrowheads="1"/>
          </p:cNvSpPr>
          <p:nvPr>
            <p:ph type="body" sz="half" idx="1"/>
          </p:nvPr>
        </p:nvSpPr>
        <p:spPr>
          <a:xfrm>
            <a:off x="1981201" y="1600201"/>
            <a:ext cx="3744913" cy="4525963"/>
          </a:xfrm>
        </p:spPr>
        <p:txBody>
          <a:bodyPr/>
          <a:lstStyle/>
          <a:p>
            <a:pPr eaLnBrk="1" hangingPunct="1"/>
            <a:r>
              <a:rPr lang="en-US" altLang="en-US" smtClean="0"/>
              <a:t>One-sided </a:t>
            </a:r>
            <a:r>
              <a:rPr lang="en-US" altLang="en-US" i="1" smtClean="0"/>
              <a:t>H</a:t>
            </a:r>
            <a:r>
              <a:rPr lang="en-US" altLang="en-US" baseline="-25000" smtClean="0"/>
              <a:t>a</a:t>
            </a:r>
            <a:r>
              <a:rPr lang="en-US" altLang="en-US" smtClean="0"/>
              <a:t> </a:t>
            </a:r>
            <a:r>
              <a:rPr lang="en-US" altLang="en-US" smtClean="0">
                <a:sym typeface="Symbol" panose="05050102010706020507" pitchFamily="18" charset="2"/>
              </a:rPr>
              <a:t> AUC in tail beyond z</a:t>
            </a:r>
            <a:r>
              <a:rPr lang="en-US" altLang="en-US" baseline="-25000" smtClean="0">
                <a:sym typeface="Symbol" panose="05050102010706020507" pitchFamily="18" charset="2"/>
              </a:rPr>
              <a:t>stat</a:t>
            </a:r>
            <a:r>
              <a:rPr lang="en-US" altLang="en-US" smtClean="0">
                <a:sym typeface="Symbol" panose="05050102010706020507" pitchFamily="18" charset="2"/>
              </a:rPr>
              <a:t> </a:t>
            </a:r>
          </a:p>
          <a:p>
            <a:pPr eaLnBrk="1" hangingPunct="1"/>
            <a:r>
              <a:rPr lang="en-US" altLang="en-US" smtClean="0">
                <a:sym typeface="Symbol" panose="05050102010706020507" pitchFamily="18" charset="2"/>
              </a:rPr>
              <a:t>Two-sided </a:t>
            </a:r>
            <a:r>
              <a:rPr lang="en-US" altLang="en-US" i="1" smtClean="0"/>
              <a:t>H</a:t>
            </a:r>
            <a:r>
              <a:rPr lang="en-US" altLang="en-US" baseline="-25000" smtClean="0"/>
              <a:t>a</a:t>
            </a:r>
            <a:r>
              <a:rPr lang="en-US" altLang="en-US" smtClean="0"/>
              <a:t> </a:t>
            </a:r>
            <a:r>
              <a:rPr lang="en-US" altLang="en-US" smtClean="0">
                <a:sym typeface="Symbol" panose="05050102010706020507" pitchFamily="18" charset="2"/>
              </a:rPr>
              <a:t> consider potential deviations in both directions  double the one-sided </a:t>
            </a:r>
            <a:r>
              <a:rPr lang="en-US" altLang="en-US" i="1" smtClean="0">
                <a:sym typeface="Symbol" panose="05050102010706020507" pitchFamily="18" charset="2"/>
              </a:rPr>
              <a:t>P</a:t>
            </a:r>
            <a:r>
              <a:rPr lang="en-US" altLang="en-US" smtClean="0">
                <a:sym typeface="Symbol" panose="05050102010706020507" pitchFamily="18" charset="2"/>
              </a:rPr>
              <a:t>-value</a:t>
            </a:r>
            <a:endParaRPr lang="en-US" altLang="en-US" smtClean="0"/>
          </a:p>
        </p:txBody>
      </p:sp>
      <p:pic>
        <p:nvPicPr>
          <p:cNvPr id="25604" name="Picture 1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302376" y="1628775"/>
            <a:ext cx="3935413" cy="2046288"/>
          </a:xfrm>
          <a:noFill/>
          <a:ln w="6350">
            <a:solidFill>
              <a:schemeClr val="tx1"/>
            </a:solidFill>
            <a:miter lim="800000"/>
            <a:headEnd/>
            <a:tailEnd/>
          </a:ln>
        </p:spPr>
      </p:pic>
      <p:sp>
        <p:nvSpPr>
          <p:cNvPr id="25605" name="Text Box 14"/>
          <p:cNvSpPr txBox="1">
            <a:spLocks noChangeArrowheads="1"/>
          </p:cNvSpPr>
          <p:nvPr/>
        </p:nvSpPr>
        <p:spPr bwMode="auto">
          <a:xfrm>
            <a:off x="6034088" y="3894138"/>
            <a:ext cx="43497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sym typeface="Symbol" panose="05050102010706020507" pitchFamily="18" charset="2"/>
              </a:rPr>
              <a:t>Examples: If one-sided </a:t>
            </a:r>
            <a:r>
              <a:rPr lang="en-US" altLang="en-US" sz="2800" i="1"/>
              <a:t>P</a:t>
            </a:r>
            <a:r>
              <a:rPr lang="en-US" altLang="en-US" sz="2800"/>
              <a:t> = 0.0010, then two-sided </a:t>
            </a:r>
            <a:r>
              <a:rPr lang="en-US" altLang="en-US" sz="2800" i="1"/>
              <a:t>P</a:t>
            </a:r>
            <a:r>
              <a:rPr lang="en-US" altLang="en-US" sz="2800"/>
              <a:t> = 2 × 0.0010 = 0.0020. If one-sided </a:t>
            </a:r>
            <a:r>
              <a:rPr lang="en-US" altLang="en-US" sz="2800" i="1"/>
              <a:t>P </a:t>
            </a:r>
            <a:r>
              <a:rPr lang="en-US" altLang="en-US" sz="2800"/>
              <a:t>= 0.2743, then two-sided </a:t>
            </a:r>
            <a:r>
              <a:rPr lang="en-US" altLang="en-US" sz="2800" i="1"/>
              <a:t>P</a:t>
            </a:r>
            <a:r>
              <a:rPr lang="en-US" altLang="en-US" sz="2800"/>
              <a:t> = 2 × 0.2743 = 0.5486.</a:t>
            </a:r>
          </a:p>
        </p:txBody>
      </p:sp>
    </p:spTree>
    <p:extLst>
      <p:ext uri="{BB962C8B-B14F-4D97-AF65-F5344CB8AC3E}">
        <p14:creationId xmlns:p14="http://schemas.microsoft.com/office/powerpoint/2010/main" val="3455235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5400"/>
              <a:t>Interpretation </a:t>
            </a:r>
          </a:p>
        </p:txBody>
      </p:sp>
      <p:sp>
        <p:nvSpPr>
          <p:cNvPr id="156675" name="Rectangle 3"/>
          <p:cNvSpPr>
            <a:spLocks noGrp="1" noChangeArrowheads="1"/>
          </p:cNvSpPr>
          <p:nvPr>
            <p:ph type="body" idx="1"/>
          </p:nvPr>
        </p:nvSpPr>
        <p:spPr>
          <a:xfrm>
            <a:off x="1981200" y="1530351"/>
            <a:ext cx="8229600" cy="4830763"/>
          </a:xfrm>
        </p:spPr>
        <p:txBody>
          <a:bodyPr/>
          <a:lstStyle/>
          <a:p>
            <a:pPr eaLnBrk="1" hangingPunct="1"/>
            <a:r>
              <a:rPr lang="en-US" altLang="en-US" i="1" smtClean="0"/>
              <a:t>P</a:t>
            </a:r>
            <a:r>
              <a:rPr lang="en-US" altLang="en-US" smtClean="0"/>
              <a:t>-value answer the question: What is the probability of the observed test statistic … </a:t>
            </a:r>
            <a:r>
              <a:rPr lang="en-US" altLang="en-US" b="1" smtClean="0"/>
              <a:t>when </a:t>
            </a:r>
            <a:r>
              <a:rPr lang="en-US" altLang="en-US" b="1" i="1" smtClean="0"/>
              <a:t>H</a:t>
            </a:r>
            <a:r>
              <a:rPr lang="en-US" altLang="en-US" b="1" baseline="-25000" smtClean="0"/>
              <a:t>0</a:t>
            </a:r>
            <a:r>
              <a:rPr lang="en-US" altLang="en-US" b="1" i="1" smtClean="0"/>
              <a:t> is true</a:t>
            </a:r>
            <a:r>
              <a:rPr lang="en-US" altLang="en-US" b="1" smtClean="0"/>
              <a:t>?</a:t>
            </a:r>
            <a:r>
              <a:rPr lang="en-US" altLang="en-US" smtClean="0">
                <a:sym typeface="Symbol" panose="05050102010706020507" pitchFamily="18" charset="2"/>
              </a:rPr>
              <a:t>  </a:t>
            </a:r>
          </a:p>
          <a:p>
            <a:pPr eaLnBrk="1" hangingPunct="1"/>
            <a:r>
              <a:rPr lang="en-US" altLang="en-US" smtClean="0">
                <a:sym typeface="Symbol" panose="05050102010706020507" pitchFamily="18" charset="2"/>
              </a:rPr>
              <a:t>Thus, smaller and smaller </a:t>
            </a:r>
            <a:r>
              <a:rPr lang="en-US" altLang="en-US" i="1" smtClean="0">
                <a:sym typeface="Symbol" panose="05050102010706020507" pitchFamily="18" charset="2"/>
              </a:rPr>
              <a:t>P</a:t>
            </a:r>
            <a:r>
              <a:rPr lang="en-US" altLang="en-US" smtClean="0">
                <a:sym typeface="Symbol" panose="05050102010706020507" pitchFamily="18" charset="2"/>
              </a:rPr>
              <a:t>-values provide stronger and stronger evidence against </a:t>
            </a:r>
            <a:r>
              <a:rPr lang="en-US" altLang="en-US" i="1" smtClean="0">
                <a:sym typeface="Symbol" panose="05050102010706020507" pitchFamily="18" charset="2"/>
              </a:rPr>
              <a:t>H</a:t>
            </a:r>
            <a:r>
              <a:rPr lang="en-US" altLang="en-US" baseline="-25000" smtClean="0">
                <a:sym typeface="Symbol" panose="05050102010706020507" pitchFamily="18" charset="2"/>
              </a:rPr>
              <a:t>0</a:t>
            </a:r>
          </a:p>
          <a:p>
            <a:pPr eaLnBrk="1" hangingPunct="1"/>
            <a:r>
              <a:rPr lang="en-US" altLang="en-US" smtClean="0">
                <a:sym typeface="Symbol" panose="05050102010706020507" pitchFamily="18" charset="2"/>
              </a:rPr>
              <a:t>Small </a:t>
            </a:r>
            <a:r>
              <a:rPr lang="en-US" altLang="en-US" i="1" smtClean="0">
                <a:sym typeface="Symbol" panose="05050102010706020507" pitchFamily="18" charset="2"/>
              </a:rPr>
              <a:t>P</a:t>
            </a:r>
            <a:r>
              <a:rPr lang="en-US" altLang="en-US" smtClean="0">
                <a:sym typeface="Symbol" panose="05050102010706020507" pitchFamily="18" charset="2"/>
              </a:rPr>
              <a:t>-value  strong evidence</a:t>
            </a:r>
          </a:p>
        </p:txBody>
      </p:sp>
    </p:spTree>
    <p:extLst>
      <p:ext uri="{BB962C8B-B14F-4D97-AF65-F5344CB8AC3E}">
        <p14:creationId xmlns:p14="http://schemas.microsoft.com/office/powerpoint/2010/main" val="2212392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6675">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6675">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6675">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Interpretation </a:t>
            </a:r>
          </a:p>
        </p:txBody>
      </p:sp>
      <p:sp>
        <p:nvSpPr>
          <p:cNvPr id="239619" name="Rectangle 3"/>
          <p:cNvSpPr>
            <a:spLocks noGrp="1" noChangeArrowheads="1"/>
          </p:cNvSpPr>
          <p:nvPr>
            <p:ph type="body" idx="1"/>
          </p:nvPr>
        </p:nvSpPr>
        <p:spPr>
          <a:xfrm>
            <a:off x="1981200" y="1328739"/>
            <a:ext cx="8229600" cy="4567237"/>
          </a:xfrm>
        </p:spPr>
        <p:txBody>
          <a:bodyPr/>
          <a:lstStyle/>
          <a:p>
            <a:pPr eaLnBrk="1" hangingPunct="1">
              <a:buFontTx/>
              <a:buNone/>
              <a:defRPr/>
            </a:pPr>
            <a:r>
              <a:rPr lang="en-US" b="1">
                <a:sym typeface="Symbol" pitchFamily="18" charset="2"/>
              </a:rPr>
              <a:t>Conventions*</a:t>
            </a:r>
            <a:endParaRPr lang="en-US" b="1">
              <a:effectLst>
                <a:outerShdw blurRad="38100" dist="38100" dir="2700000" algn="tl">
                  <a:srgbClr val="C0C0C0"/>
                </a:outerShdw>
              </a:effectLst>
              <a:sym typeface="Symbol" pitchFamily="18" charset="2"/>
            </a:endParaRPr>
          </a:p>
          <a:p>
            <a:pPr eaLnBrk="1" hangingPunct="1">
              <a:buFontTx/>
              <a:buNone/>
              <a:defRPr/>
            </a:pPr>
            <a:r>
              <a:rPr lang="en-US" i="1"/>
              <a:t>P</a:t>
            </a:r>
            <a:r>
              <a:rPr lang="en-US"/>
              <a:t> &gt; 0.10 </a:t>
            </a:r>
            <a:r>
              <a:rPr lang="en-US">
                <a:sym typeface="Symbol" pitchFamily="18" charset="2"/>
              </a:rPr>
              <a:t> non-significant evidence against </a:t>
            </a:r>
            <a:r>
              <a:rPr lang="en-US" i="1">
                <a:sym typeface="Symbol" pitchFamily="18" charset="2"/>
              </a:rPr>
              <a:t>H</a:t>
            </a:r>
            <a:r>
              <a:rPr lang="en-US" baseline="-25000">
                <a:sym typeface="Symbol" pitchFamily="18" charset="2"/>
              </a:rPr>
              <a:t>0</a:t>
            </a:r>
            <a:endParaRPr lang="en-US">
              <a:sym typeface="Symbol" pitchFamily="18" charset="2"/>
            </a:endParaRPr>
          </a:p>
          <a:p>
            <a:pPr eaLnBrk="1" hangingPunct="1">
              <a:buFontTx/>
              <a:buNone/>
              <a:defRPr/>
            </a:pPr>
            <a:r>
              <a:rPr lang="en-US">
                <a:sym typeface="Symbol" pitchFamily="18" charset="2"/>
              </a:rPr>
              <a:t>0.05 &lt; </a:t>
            </a:r>
            <a:r>
              <a:rPr lang="en-US" i="1">
                <a:sym typeface="Symbol" pitchFamily="18" charset="2"/>
              </a:rPr>
              <a:t>P</a:t>
            </a:r>
            <a:r>
              <a:rPr lang="en-US">
                <a:sym typeface="Symbol" pitchFamily="18" charset="2"/>
              </a:rPr>
              <a:t>  0.10  marginally significant evidence</a:t>
            </a:r>
          </a:p>
          <a:p>
            <a:pPr eaLnBrk="1" hangingPunct="1">
              <a:buFontTx/>
              <a:buNone/>
              <a:defRPr/>
            </a:pPr>
            <a:r>
              <a:rPr lang="en-US">
                <a:sym typeface="Symbol" pitchFamily="18" charset="2"/>
              </a:rPr>
              <a:t>0.01 &lt; </a:t>
            </a:r>
            <a:r>
              <a:rPr lang="en-US" i="1">
                <a:sym typeface="Symbol" pitchFamily="18" charset="2"/>
              </a:rPr>
              <a:t>P </a:t>
            </a:r>
            <a:r>
              <a:rPr lang="en-US">
                <a:sym typeface="Symbol" pitchFamily="18" charset="2"/>
              </a:rPr>
              <a:t> 0.05  significant evidence against </a:t>
            </a:r>
            <a:r>
              <a:rPr lang="en-US" i="1">
                <a:sym typeface="Symbol" pitchFamily="18" charset="2"/>
              </a:rPr>
              <a:t>H</a:t>
            </a:r>
            <a:r>
              <a:rPr lang="en-US" baseline="-25000">
                <a:sym typeface="Symbol" pitchFamily="18" charset="2"/>
              </a:rPr>
              <a:t>0</a:t>
            </a:r>
            <a:r>
              <a:rPr lang="en-US">
                <a:sym typeface="Symbol" pitchFamily="18" charset="2"/>
              </a:rPr>
              <a:t> </a:t>
            </a:r>
          </a:p>
          <a:p>
            <a:pPr eaLnBrk="1" hangingPunct="1">
              <a:buFontTx/>
              <a:buNone/>
              <a:defRPr/>
            </a:pPr>
            <a:r>
              <a:rPr lang="en-US" i="1">
                <a:sym typeface="Symbol" pitchFamily="18" charset="2"/>
              </a:rPr>
              <a:t>P</a:t>
            </a:r>
            <a:r>
              <a:rPr lang="en-US">
                <a:sym typeface="Symbol" pitchFamily="18" charset="2"/>
              </a:rPr>
              <a:t>  0.01  highly significant evidence against </a:t>
            </a:r>
            <a:r>
              <a:rPr lang="en-US" i="1">
                <a:sym typeface="Symbol" pitchFamily="18" charset="2"/>
              </a:rPr>
              <a:t>H</a:t>
            </a:r>
            <a:r>
              <a:rPr lang="en-US" baseline="-25000">
                <a:sym typeface="Symbol" pitchFamily="18" charset="2"/>
              </a:rPr>
              <a:t>0</a:t>
            </a:r>
            <a:r>
              <a:rPr lang="en-US">
                <a:sym typeface="Symbol" pitchFamily="18" charset="2"/>
              </a:rPr>
              <a:t> </a:t>
            </a:r>
          </a:p>
          <a:p>
            <a:pPr eaLnBrk="1" hangingPunct="1">
              <a:buFontTx/>
              <a:buNone/>
              <a:defRPr/>
            </a:pPr>
            <a:endParaRPr lang="en-US">
              <a:sym typeface="Symbol" pitchFamily="18" charset="2"/>
            </a:endParaRPr>
          </a:p>
          <a:p>
            <a:pPr eaLnBrk="1" hangingPunct="1">
              <a:buFontTx/>
              <a:buNone/>
              <a:defRPr/>
            </a:pPr>
            <a:r>
              <a:rPr lang="en-US" b="1">
                <a:sym typeface="Symbol" pitchFamily="18" charset="2"/>
              </a:rPr>
              <a:t>Examples</a:t>
            </a:r>
          </a:p>
          <a:p>
            <a:pPr lvl="1" eaLnBrk="1" hangingPunct="1">
              <a:buFontTx/>
              <a:buNone/>
              <a:defRPr/>
            </a:pPr>
            <a:r>
              <a:rPr lang="en-US" i="1" smtClean="0">
                <a:sym typeface="Symbol" pitchFamily="18" charset="2"/>
              </a:rPr>
              <a:t>P =</a:t>
            </a:r>
            <a:r>
              <a:rPr lang="en-US" smtClean="0">
                <a:sym typeface="Symbol" pitchFamily="18" charset="2"/>
              </a:rPr>
              <a:t>.27 </a:t>
            </a:r>
            <a:r>
              <a:rPr lang="en-US">
                <a:sym typeface="Symbol" pitchFamily="18" charset="2"/>
              </a:rPr>
              <a:t> </a:t>
            </a:r>
            <a:r>
              <a:rPr lang="en-US" smtClean="0">
                <a:sym typeface="Symbol" pitchFamily="18" charset="2"/>
              </a:rPr>
              <a:t>non-significant evidence against </a:t>
            </a:r>
            <a:r>
              <a:rPr lang="en-US" i="1" smtClean="0">
                <a:sym typeface="Symbol" pitchFamily="18" charset="2"/>
              </a:rPr>
              <a:t>H</a:t>
            </a:r>
            <a:r>
              <a:rPr lang="en-US" baseline="-25000" smtClean="0">
                <a:sym typeface="Symbol" pitchFamily="18" charset="2"/>
              </a:rPr>
              <a:t>0</a:t>
            </a:r>
            <a:r>
              <a:rPr lang="en-US" smtClean="0">
                <a:sym typeface="Symbol" pitchFamily="18" charset="2"/>
              </a:rPr>
              <a:t> </a:t>
            </a:r>
          </a:p>
          <a:p>
            <a:pPr lvl="1" eaLnBrk="1" hangingPunct="1">
              <a:buFontTx/>
              <a:buNone/>
              <a:defRPr/>
            </a:pPr>
            <a:r>
              <a:rPr lang="en-US" i="1" smtClean="0">
                <a:sym typeface="Symbol" pitchFamily="18" charset="2"/>
              </a:rPr>
              <a:t>P</a:t>
            </a:r>
            <a:r>
              <a:rPr lang="en-US" smtClean="0">
                <a:sym typeface="Symbol" pitchFamily="18" charset="2"/>
              </a:rPr>
              <a:t> =.01 </a:t>
            </a:r>
            <a:r>
              <a:rPr lang="en-US">
                <a:sym typeface="Symbol" pitchFamily="18" charset="2"/>
              </a:rPr>
              <a:t> </a:t>
            </a:r>
            <a:r>
              <a:rPr lang="en-US" smtClean="0">
                <a:sym typeface="Symbol" pitchFamily="18" charset="2"/>
              </a:rPr>
              <a:t>highly significant evidence against </a:t>
            </a:r>
            <a:r>
              <a:rPr lang="en-US" i="1" smtClean="0">
                <a:sym typeface="Symbol" pitchFamily="18" charset="2"/>
              </a:rPr>
              <a:t>H</a:t>
            </a:r>
            <a:r>
              <a:rPr lang="en-US" baseline="-25000" smtClean="0">
                <a:sym typeface="Symbol" pitchFamily="18" charset="2"/>
              </a:rPr>
              <a:t>0</a:t>
            </a:r>
            <a:r>
              <a:rPr lang="en-US" smtClean="0">
                <a:sym typeface="Symbol" pitchFamily="18" charset="2"/>
              </a:rPr>
              <a:t> </a:t>
            </a:r>
          </a:p>
        </p:txBody>
      </p:sp>
      <p:sp>
        <p:nvSpPr>
          <p:cNvPr id="27652" name="Text Box 4"/>
          <p:cNvSpPr txBox="1">
            <a:spLocks noChangeArrowheads="1"/>
          </p:cNvSpPr>
          <p:nvPr/>
        </p:nvSpPr>
        <p:spPr bwMode="auto">
          <a:xfrm>
            <a:off x="2282825" y="6059489"/>
            <a:ext cx="7729538" cy="473075"/>
          </a:xfrm>
          <a:prstGeom prst="rect">
            <a:avLst/>
          </a:prstGeom>
          <a:solidFill>
            <a:schemeClr val="accent1"/>
          </a:solidFill>
          <a:ln w="158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 It is </a:t>
            </a:r>
            <a:r>
              <a:rPr lang="en-US" altLang="en-US" sz="2400" b="1" i="1"/>
              <a:t>unwise</a:t>
            </a:r>
            <a:r>
              <a:rPr lang="en-US" altLang="en-US" sz="2400" b="1"/>
              <a:t> to draw firm borders for “significance”</a:t>
            </a:r>
          </a:p>
        </p:txBody>
      </p:sp>
    </p:spTree>
    <p:extLst>
      <p:ext uri="{BB962C8B-B14F-4D97-AF65-F5344CB8AC3E}">
        <p14:creationId xmlns:p14="http://schemas.microsoft.com/office/powerpoint/2010/main" val="4177029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96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61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6" end="6"/>
                                            </p:txEl>
                                          </p:spTgt>
                                        </p:tgtEl>
                                        <p:attrNameLst>
                                          <p:attrName>ppt_c</p:attrName>
                                        </p:attrNameLst>
                                      </p:cBhvr>
                                      <p:to>
                                        <a:schemeClr val="bg2"/>
                                      </p:to>
                                    </p:animClr>
                                  </p:subTnLst>
                                </p:cTn>
                              </p:par>
                              <p:par>
                                <p:cTn id="27" presetID="1" presetClass="entr" presetSubtype="0" fill="hold" grpId="0" nodeType="withEffect">
                                  <p:stCondLst>
                                    <p:cond delay="0"/>
                                  </p:stCondLst>
                                  <p:childTnLst>
                                    <p:set>
                                      <p:cBhvr>
                                        <p:cTn id="28" dur="1" fill="hold">
                                          <p:stCondLst>
                                            <p:cond delay="0"/>
                                          </p:stCondLst>
                                        </p:cTn>
                                        <p:tgtEl>
                                          <p:spTgt spid="23961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7" end="7"/>
                                            </p:txEl>
                                          </p:spTgt>
                                        </p:tgtEl>
                                        <p:attrNameLst>
                                          <p:attrName>ppt_c</p:attrName>
                                        </p:attrNameLst>
                                      </p:cBhvr>
                                      <p:to>
                                        <a:schemeClr val="bg2"/>
                                      </p:to>
                                    </p:animClr>
                                  </p:subTnLst>
                                </p:cTn>
                              </p:par>
                              <p:par>
                                <p:cTn id="29" presetID="1" presetClass="entr" presetSubtype="0" fill="hold" grpId="0" nodeType="withEffect">
                                  <p:stCondLst>
                                    <p:cond delay="0"/>
                                  </p:stCondLst>
                                  <p:childTnLst>
                                    <p:set>
                                      <p:cBhvr>
                                        <p:cTn id="30" dur="1" fill="hold">
                                          <p:stCondLst>
                                            <p:cond delay="0"/>
                                          </p:stCondLst>
                                        </p:cTn>
                                        <p:tgtEl>
                                          <p:spTgt spid="23961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39619">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l-GR" altLang="en-US" sz="3600">
                <a:cs typeface="Arial" panose="020B0604020202020204" pitchFamily="34" charset="0"/>
                <a:sym typeface="Symbol" panose="05050102010706020507" pitchFamily="18" charset="2"/>
              </a:rPr>
              <a:t>α</a:t>
            </a:r>
            <a:r>
              <a:rPr lang="en-US" altLang="en-US" sz="3600">
                <a:cs typeface="Arial" panose="020B0604020202020204" pitchFamily="34" charset="0"/>
                <a:sym typeface="Symbol" panose="05050102010706020507" pitchFamily="18" charset="2"/>
              </a:rPr>
              <a:t>-</a:t>
            </a:r>
            <a:r>
              <a:rPr lang="en-US" altLang="en-US" sz="4000"/>
              <a:t>Level (Used in some situations)</a:t>
            </a:r>
          </a:p>
        </p:txBody>
      </p:sp>
      <p:sp>
        <p:nvSpPr>
          <p:cNvPr id="222211" name="Rectangle 3"/>
          <p:cNvSpPr>
            <a:spLocks noGrp="1" noChangeArrowheads="1"/>
          </p:cNvSpPr>
          <p:nvPr>
            <p:ph type="body" idx="1"/>
          </p:nvPr>
        </p:nvSpPr>
        <p:spPr/>
        <p:txBody>
          <a:bodyPr/>
          <a:lstStyle/>
          <a:p>
            <a:pPr eaLnBrk="1" hangingPunct="1"/>
            <a:r>
              <a:rPr lang="en-US" altLang="en-US">
                <a:sym typeface="Symbol" panose="05050102010706020507" pitchFamily="18" charset="2"/>
              </a:rPr>
              <a:t>Let </a:t>
            </a:r>
            <a:r>
              <a:rPr lang="el-GR" altLang="en-US">
                <a:cs typeface="Arial" panose="020B0604020202020204" pitchFamily="34" charset="0"/>
                <a:sym typeface="Symbol" panose="05050102010706020507" pitchFamily="18" charset="2"/>
              </a:rPr>
              <a:t>α</a:t>
            </a:r>
            <a:r>
              <a:rPr lang="en-US" altLang="en-US">
                <a:cs typeface="Arial" panose="020B0604020202020204" pitchFamily="34" charset="0"/>
                <a:sym typeface="Symbol" panose="05050102010706020507" pitchFamily="18" charset="2"/>
              </a:rPr>
              <a:t> ≡ probability of erroneously rejecting </a:t>
            </a:r>
            <a:r>
              <a:rPr lang="en-US" altLang="en-US" i="1">
                <a:sym typeface="Symbol" panose="05050102010706020507" pitchFamily="18" charset="2"/>
              </a:rPr>
              <a:t>H</a:t>
            </a:r>
            <a:r>
              <a:rPr lang="en-US" altLang="en-US" baseline="-25000">
                <a:sym typeface="Symbol" panose="05050102010706020507" pitchFamily="18" charset="2"/>
              </a:rPr>
              <a:t>0</a:t>
            </a:r>
            <a:r>
              <a:rPr lang="en-US" altLang="en-US">
                <a:sym typeface="Symbol" panose="05050102010706020507" pitchFamily="18" charset="2"/>
              </a:rPr>
              <a:t> </a:t>
            </a:r>
          </a:p>
          <a:p>
            <a:pPr eaLnBrk="1" hangingPunct="1"/>
            <a:r>
              <a:rPr lang="en-US" altLang="en-US">
                <a:cs typeface="Arial" panose="020B0604020202020204" pitchFamily="34" charset="0"/>
                <a:sym typeface="Symbol" panose="05050102010706020507" pitchFamily="18" charset="2"/>
              </a:rPr>
              <a:t>Set </a:t>
            </a:r>
            <a:r>
              <a:rPr lang="el-GR" altLang="en-US">
                <a:cs typeface="Arial" panose="020B0604020202020204" pitchFamily="34" charset="0"/>
                <a:sym typeface="Symbol" panose="05050102010706020507" pitchFamily="18" charset="2"/>
              </a:rPr>
              <a:t>α</a:t>
            </a:r>
            <a:r>
              <a:rPr lang="en-US" altLang="en-US">
                <a:cs typeface="Arial" panose="020B0604020202020204" pitchFamily="34" charset="0"/>
                <a:sym typeface="Symbol" panose="05050102010706020507" pitchFamily="18" charset="2"/>
              </a:rPr>
              <a:t> threshold (e.g., let </a:t>
            </a:r>
            <a:r>
              <a:rPr lang="el-GR" altLang="en-US">
                <a:cs typeface="Arial" panose="020B0604020202020204" pitchFamily="34" charset="0"/>
                <a:sym typeface="Symbol" panose="05050102010706020507" pitchFamily="18" charset="2"/>
              </a:rPr>
              <a:t>α</a:t>
            </a:r>
            <a:r>
              <a:rPr lang="en-US" altLang="en-US">
                <a:cs typeface="Arial" panose="020B0604020202020204" pitchFamily="34" charset="0"/>
                <a:sym typeface="Symbol" panose="05050102010706020507" pitchFamily="18" charset="2"/>
              </a:rPr>
              <a:t> = .10, .05, </a:t>
            </a:r>
            <a:r>
              <a:rPr lang="en-US" altLang="en-US" i="1">
                <a:cs typeface="Arial" panose="020B0604020202020204" pitchFamily="34" charset="0"/>
                <a:sym typeface="Symbol" panose="05050102010706020507" pitchFamily="18" charset="2"/>
              </a:rPr>
              <a:t>or whatever</a:t>
            </a:r>
            <a:r>
              <a:rPr lang="en-US" altLang="en-US">
                <a:cs typeface="Arial" panose="020B0604020202020204" pitchFamily="34" charset="0"/>
                <a:sym typeface="Symbol" panose="05050102010706020507" pitchFamily="18" charset="2"/>
              </a:rPr>
              <a:t>)</a:t>
            </a:r>
          </a:p>
          <a:p>
            <a:pPr eaLnBrk="1" hangingPunct="1"/>
            <a:r>
              <a:rPr lang="en-US" altLang="en-US">
                <a:cs typeface="Arial" panose="020B0604020202020204" pitchFamily="34" charset="0"/>
                <a:sym typeface="Symbol" panose="05050102010706020507" pitchFamily="18" charset="2"/>
              </a:rPr>
              <a:t>Reject </a:t>
            </a:r>
            <a:r>
              <a:rPr lang="en-US" altLang="en-US" i="1">
                <a:cs typeface="Arial" panose="020B0604020202020204" pitchFamily="34" charset="0"/>
                <a:sym typeface="Symbol" panose="05050102010706020507" pitchFamily="18" charset="2"/>
              </a:rPr>
              <a:t>H</a:t>
            </a:r>
            <a:r>
              <a:rPr lang="en-US" altLang="en-US" baseline="-25000">
                <a:cs typeface="Arial" panose="020B0604020202020204" pitchFamily="34" charset="0"/>
                <a:sym typeface="Symbol" panose="05050102010706020507" pitchFamily="18" charset="2"/>
              </a:rPr>
              <a:t>0</a:t>
            </a:r>
            <a:r>
              <a:rPr lang="en-US" altLang="en-US">
                <a:cs typeface="Arial" panose="020B0604020202020204" pitchFamily="34" charset="0"/>
                <a:sym typeface="Symbol" panose="05050102010706020507" pitchFamily="18" charset="2"/>
              </a:rPr>
              <a:t> when </a:t>
            </a:r>
            <a:r>
              <a:rPr lang="en-US" altLang="en-US" i="1">
                <a:cs typeface="Arial" panose="020B0604020202020204" pitchFamily="34" charset="0"/>
                <a:sym typeface="Symbol" panose="05050102010706020507" pitchFamily="18" charset="2"/>
              </a:rPr>
              <a:t>P </a:t>
            </a:r>
            <a:r>
              <a:rPr lang="en-US" altLang="en-US">
                <a:cs typeface="Arial" panose="020B0604020202020204" pitchFamily="34" charset="0"/>
                <a:sym typeface="Symbol" panose="05050102010706020507" pitchFamily="18" charset="2"/>
              </a:rPr>
              <a:t>≤ </a:t>
            </a:r>
            <a:r>
              <a:rPr lang="el-GR" altLang="en-US">
                <a:cs typeface="Arial" panose="020B0604020202020204" pitchFamily="34" charset="0"/>
                <a:sym typeface="Symbol" panose="05050102010706020507" pitchFamily="18" charset="2"/>
              </a:rPr>
              <a:t>α</a:t>
            </a:r>
            <a:endParaRPr lang="en-US" altLang="en-US">
              <a:cs typeface="Arial" panose="020B0604020202020204" pitchFamily="34" charset="0"/>
              <a:sym typeface="Symbol" panose="05050102010706020507" pitchFamily="18" charset="2"/>
            </a:endParaRPr>
          </a:p>
          <a:p>
            <a:pPr eaLnBrk="1" hangingPunct="1"/>
            <a:r>
              <a:rPr lang="en-US" altLang="en-US">
                <a:cs typeface="Arial" panose="020B0604020202020204" pitchFamily="34" charset="0"/>
                <a:sym typeface="Symbol" panose="05050102010706020507" pitchFamily="18" charset="2"/>
              </a:rPr>
              <a:t>Retain </a:t>
            </a:r>
            <a:r>
              <a:rPr lang="en-US" altLang="en-US" i="1">
                <a:cs typeface="Arial" panose="020B0604020202020204" pitchFamily="34" charset="0"/>
                <a:sym typeface="Symbol" panose="05050102010706020507" pitchFamily="18" charset="2"/>
              </a:rPr>
              <a:t>H</a:t>
            </a:r>
            <a:r>
              <a:rPr lang="en-US" altLang="en-US" baseline="-25000">
                <a:cs typeface="Arial" panose="020B0604020202020204" pitchFamily="34" charset="0"/>
                <a:sym typeface="Symbol" panose="05050102010706020507" pitchFamily="18" charset="2"/>
              </a:rPr>
              <a:t>0</a:t>
            </a:r>
            <a:r>
              <a:rPr lang="en-US" altLang="en-US">
                <a:cs typeface="Arial" panose="020B0604020202020204" pitchFamily="34" charset="0"/>
                <a:sym typeface="Symbol" panose="05050102010706020507" pitchFamily="18" charset="2"/>
              </a:rPr>
              <a:t> when </a:t>
            </a:r>
            <a:r>
              <a:rPr lang="en-US" altLang="en-US" i="1">
                <a:cs typeface="Arial" panose="020B0604020202020204" pitchFamily="34" charset="0"/>
                <a:sym typeface="Symbol" panose="05050102010706020507" pitchFamily="18" charset="2"/>
              </a:rPr>
              <a:t>P </a:t>
            </a:r>
            <a:r>
              <a:rPr lang="en-US" altLang="en-US">
                <a:cs typeface="Arial" panose="020B0604020202020204" pitchFamily="34" charset="0"/>
                <a:sym typeface="Symbol" panose="05050102010706020507" pitchFamily="18" charset="2"/>
              </a:rPr>
              <a:t>&gt; </a:t>
            </a:r>
            <a:r>
              <a:rPr lang="el-GR" altLang="en-US">
                <a:cs typeface="Arial" panose="020B0604020202020204" pitchFamily="34" charset="0"/>
                <a:sym typeface="Symbol" panose="05050102010706020507" pitchFamily="18" charset="2"/>
              </a:rPr>
              <a:t>α</a:t>
            </a:r>
          </a:p>
          <a:p>
            <a:pPr eaLnBrk="1" hangingPunct="1"/>
            <a:r>
              <a:rPr lang="en-US" altLang="en-US">
                <a:sym typeface="Symbol" panose="05050102010706020507" pitchFamily="18" charset="2"/>
              </a:rPr>
              <a:t>Example: Set </a:t>
            </a:r>
            <a:r>
              <a:rPr lang="el-GR" altLang="en-US">
                <a:cs typeface="Arial" panose="020B0604020202020204" pitchFamily="34" charset="0"/>
                <a:sym typeface="Symbol" panose="05050102010706020507" pitchFamily="18" charset="2"/>
              </a:rPr>
              <a:t>α</a:t>
            </a:r>
            <a:r>
              <a:rPr lang="en-US" altLang="en-US">
                <a:cs typeface="Arial" panose="020B0604020202020204" pitchFamily="34" charset="0"/>
                <a:sym typeface="Symbol" panose="05050102010706020507" pitchFamily="18" charset="2"/>
              </a:rPr>
              <a:t> = .10. Find </a:t>
            </a:r>
            <a:r>
              <a:rPr lang="en-US" altLang="en-US" i="1">
                <a:sym typeface="Symbol" panose="05050102010706020507" pitchFamily="18" charset="2"/>
              </a:rPr>
              <a:t>P </a:t>
            </a:r>
            <a:r>
              <a:rPr lang="en-US" altLang="en-US">
                <a:sym typeface="Symbol" panose="05050102010706020507" pitchFamily="18" charset="2"/>
              </a:rPr>
              <a:t>= 0.27  retain </a:t>
            </a:r>
            <a:r>
              <a:rPr lang="en-US" altLang="en-US" i="1">
                <a:sym typeface="Symbol" panose="05050102010706020507" pitchFamily="18" charset="2"/>
              </a:rPr>
              <a:t>H</a:t>
            </a:r>
            <a:r>
              <a:rPr lang="en-US" altLang="en-US" baseline="-25000">
                <a:sym typeface="Symbol" panose="05050102010706020507" pitchFamily="18" charset="2"/>
              </a:rPr>
              <a:t>0</a:t>
            </a:r>
            <a:endParaRPr lang="en-US" altLang="en-US">
              <a:sym typeface="Symbol" panose="05050102010706020507" pitchFamily="18" charset="2"/>
            </a:endParaRPr>
          </a:p>
          <a:p>
            <a:pPr eaLnBrk="1" hangingPunct="1"/>
            <a:r>
              <a:rPr lang="en-US" altLang="en-US">
                <a:sym typeface="Symbol" panose="05050102010706020507" pitchFamily="18" charset="2"/>
              </a:rPr>
              <a:t>Example: Set </a:t>
            </a:r>
            <a:r>
              <a:rPr lang="el-GR" altLang="en-US">
                <a:cs typeface="Arial" panose="020B0604020202020204" pitchFamily="34" charset="0"/>
                <a:sym typeface="Symbol" panose="05050102010706020507" pitchFamily="18" charset="2"/>
              </a:rPr>
              <a:t>α</a:t>
            </a:r>
            <a:r>
              <a:rPr lang="en-US" altLang="en-US">
                <a:cs typeface="Arial" panose="020B0604020202020204" pitchFamily="34" charset="0"/>
                <a:sym typeface="Symbol" panose="05050102010706020507" pitchFamily="18" charset="2"/>
              </a:rPr>
              <a:t> = .01. Find </a:t>
            </a:r>
            <a:r>
              <a:rPr lang="en-US" altLang="en-US" i="1">
                <a:sym typeface="Symbol" panose="05050102010706020507" pitchFamily="18" charset="2"/>
              </a:rPr>
              <a:t>P </a:t>
            </a:r>
            <a:r>
              <a:rPr lang="en-US" altLang="en-US">
                <a:sym typeface="Symbol" panose="05050102010706020507" pitchFamily="18" charset="2"/>
              </a:rPr>
              <a:t>= .001  reject </a:t>
            </a:r>
            <a:r>
              <a:rPr lang="en-US" altLang="en-US" i="1">
                <a:sym typeface="Symbol" panose="05050102010706020507" pitchFamily="18" charset="2"/>
              </a:rPr>
              <a:t>H</a:t>
            </a:r>
            <a:r>
              <a:rPr lang="en-US" altLang="en-US" baseline="-25000">
                <a:sym typeface="Symbol" panose="05050102010706020507" pitchFamily="18" charset="2"/>
              </a:rPr>
              <a:t>0</a:t>
            </a:r>
          </a:p>
        </p:txBody>
      </p:sp>
    </p:spTree>
    <p:extLst>
      <p:ext uri="{BB962C8B-B14F-4D97-AF65-F5344CB8AC3E}">
        <p14:creationId xmlns:p14="http://schemas.microsoft.com/office/powerpoint/2010/main" val="279586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2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1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221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22211">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mtClean="0"/>
              <a:t>(Summary) One-Sample </a:t>
            </a:r>
            <a:r>
              <a:rPr lang="en-US" altLang="en-US" i="1" smtClean="0"/>
              <a:t>z</a:t>
            </a:r>
            <a:r>
              <a:rPr lang="en-US" altLang="en-US" smtClean="0"/>
              <a:t> Test</a:t>
            </a:r>
          </a:p>
        </p:txBody>
      </p:sp>
      <p:sp>
        <p:nvSpPr>
          <p:cNvPr id="7173" name="Rectangle 6"/>
          <p:cNvSpPr>
            <a:spLocks noGrp="1" noChangeArrowheads="1"/>
          </p:cNvSpPr>
          <p:nvPr>
            <p:ph type="body" sz="half" idx="2"/>
          </p:nvPr>
        </p:nvSpPr>
        <p:spPr>
          <a:xfrm>
            <a:off x="2062163" y="1506538"/>
            <a:ext cx="8350250" cy="4976812"/>
          </a:xfrm>
          <a:solidFill>
            <a:schemeClr val="accent1"/>
          </a:solidFill>
          <a:ln>
            <a:solidFill>
              <a:schemeClr val="tx1"/>
            </a:solidFill>
            <a:miter lim="800000"/>
            <a:headEnd/>
            <a:tailEnd/>
          </a:ln>
        </p:spPr>
        <p:txBody>
          <a:bodyPr/>
          <a:lstStyle/>
          <a:p>
            <a:pPr marL="457200" indent="-457200">
              <a:buFontTx/>
              <a:buAutoNum type="alphaUcPeriod"/>
            </a:pPr>
            <a:r>
              <a:rPr lang="en-US" altLang="en-US" smtClean="0"/>
              <a:t>Hypothesis statements</a:t>
            </a:r>
            <a:r>
              <a:rPr lang="en-US" altLang="en-US" i="1" smtClean="0"/>
              <a:t> </a:t>
            </a:r>
            <a:br>
              <a:rPr lang="en-US" altLang="en-US" i="1" smtClean="0"/>
            </a:br>
            <a:r>
              <a:rPr lang="en-US" altLang="en-US" i="1" smtClean="0"/>
              <a:t>H</a:t>
            </a:r>
            <a:r>
              <a:rPr lang="en-US" altLang="en-US" baseline="-25000" smtClean="0"/>
              <a:t>0</a:t>
            </a:r>
            <a:r>
              <a:rPr lang="en-US" altLang="en-US" smtClean="0"/>
              <a:t>: µ = µ</a:t>
            </a:r>
            <a:r>
              <a:rPr lang="en-US" altLang="en-US" baseline="-25000" smtClean="0"/>
              <a:t>0</a:t>
            </a:r>
            <a:r>
              <a:rPr lang="en-US" altLang="en-US" smtClean="0"/>
              <a:t> vs. </a:t>
            </a:r>
            <a:br>
              <a:rPr lang="en-US" altLang="en-US" smtClean="0"/>
            </a:br>
            <a:r>
              <a:rPr lang="en-US" altLang="en-US" i="1" smtClean="0"/>
              <a:t>H</a:t>
            </a:r>
            <a:r>
              <a:rPr lang="en-US" altLang="en-US" baseline="-25000" smtClean="0"/>
              <a:t>a</a:t>
            </a:r>
            <a:r>
              <a:rPr lang="en-US" altLang="en-US" smtClean="0"/>
              <a:t>: µ </a:t>
            </a:r>
            <a:r>
              <a:rPr lang="en-US" altLang="en-US" smtClean="0">
                <a:cs typeface="Arial" panose="020B0604020202020204" pitchFamily="34" charset="0"/>
              </a:rPr>
              <a:t>≠</a:t>
            </a:r>
            <a:r>
              <a:rPr lang="en-US" altLang="en-US" smtClean="0"/>
              <a:t> µ</a:t>
            </a:r>
            <a:r>
              <a:rPr lang="en-US" altLang="en-US" baseline="-25000" smtClean="0"/>
              <a:t>0</a:t>
            </a:r>
            <a:r>
              <a:rPr lang="en-US" altLang="en-US" smtClean="0"/>
              <a:t> (two-sided) or </a:t>
            </a:r>
            <a:br>
              <a:rPr lang="en-US" altLang="en-US" smtClean="0"/>
            </a:br>
            <a:r>
              <a:rPr lang="en-US" altLang="en-US" i="1" smtClean="0"/>
              <a:t>H</a:t>
            </a:r>
            <a:r>
              <a:rPr lang="en-US" altLang="en-US" baseline="-25000" smtClean="0"/>
              <a:t>a</a:t>
            </a:r>
            <a:r>
              <a:rPr lang="en-US" altLang="en-US" smtClean="0"/>
              <a:t>: µ &lt; µ</a:t>
            </a:r>
            <a:r>
              <a:rPr lang="en-US" altLang="en-US" baseline="-25000" smtClean="0"/>
              <a:t>0</a:t>
            </a:r>
            <a:r>
              <a:rPr lang="en-US" altLang="en-US" smtClean="0"/>
              <a:t> (left-sided) or</a:t>
            </a:r>
            <a:br>
              <a:rPr lang="en-US" altLang="en-US" smtClean="0"/>
            </a:br>
            <a:r>
              <a:rPr lang="en-US" altLang="en-US" i="1" smtClean="0"/>
              <a:t>H</a:t>
            </a:r>
            <a:r>
              <a:rPr lang="en-US" altLang="en-US" baseline="-25000" smtClean="0"/>
              <a:t>a</a:t>
            </a:r>
            <a:r>
              <a:rPr lang="en-US" altLang="en-US" smtClean="0"/>
              <a:t>: µ &gt; µ</a:t>
            </a:r>
            <a:r>
              <a:rPr lang="en-US" altLang="en-US" baseline="-25000" smtClean="0"/>
              <a:t>0</a:t>
            </a:r>
            <a:r>
              <a:rPr lang="en-US" altLang="en-US" smtClean="0"/>
              <a:t> (right-sided) </a:t>
            </a:r>
          </a:p>
          <a:p>
            <a:pPr marL="457200" indent="-457200">
              <a:buFontTx/>
              <a:buAutoNum type="alphaUcPeriod"/>
            </a:pPr>
            <a:r>
              <a:rPr lang="en-US" altLang="en-US" smtClean="0"/>
              <a:t>Test statistic</a:t>
            </a:r>
            <a:br>
              <a:rPr lang="en-US" altLang="en-US" smtClean="0"/>
            </a:br>
            <a:r>
              <a:rPr lang="en-US" altLang="en-US" smtClean="0"/>
              <a:t/>
            </a:r>
            <a:br>
              <a:rPr lang="en-US" altLang="en-US" smtClean="0"/>
            </a:br>
            <a:endParaRPr lang="en-US" altLang="en-US" smtClean="0"/>
          </a:p>
          <a:p>
            <a:pPr marL="457200" indent="-457200">
              <a:buFontTx/>
              <a:buAutoNum type="alphaUcPeriod"/>
            </a:pPr>
            <a:r>
              <a:rPr lang="en-US" altLang="en-US" smtClean="0"/>
              <a:t>P-value: convert </a:t>
            </a:r>
            <a:r>
              <a:rPr lang="en-US" altLang="en-US" i="1" smtClean="0"/>
              <a:t>z</a:t>
            </a:r>
            <a:r>
              <a:rPr lang="en-US" altLang="en-US" baseline="-25000" smtClean="0"/>
              <a:t>stat </a:t>
            </a:r>
            <a:r>
              <a:rPr lang="en-US" altLang="en-US" smtClean="0"/>
              <a:t>to P value</a:t>
            </a:r>
          </a:p>
          <a:p>
            <a:pPr marL="457200" indent="-457200">
              <a:buFontTx/>
              <a:buAutoNum type="alphaUcPeriod"/>
            </a:pPr>
            <a:r>
              <a:rPr lang="en-US" altLang="en-US" smtClean="0"/>
              <a:t>Significance statement (usually not necessary)</a:t>
            </a:r>
          </a:p>
        </p:txBody>
      </p:sp>
      <p:graphicFrame>
        <p:nvGraphicFramePr>
          <p:cNvPr id="7170" name="Object 7"/>
          <p:cNvGraphicFramePr>
            <a:graphicFrameLocks noChangeAspect="1"/>
          </p:cNvGraphicFramePr>
          <p:nvPr/>
        </p:nvGraphicFramePr>
        <p:xfrm>
          <a:off x="4749800" y="3913189"/>
          <a:ext cx="5010150" cy="1146175"/>
        </p:xfrm>
        <a:graphic>
          <a:graphicData uri="http://schemas.openxmlformats.org/presentationml/2006/ole">
            <mc:AlternateContent xmlns:mc="http://schemas.openxmlformats.org/markup-compatibility/2006">
              <mc:Choice xmlns:v="urn:schemas-microsoft-com:vml" Requires="v">
                <p:oleObj spid="_x0000_s107523" name="Equation" r:id="rId3" imgW="1663560" imgH="380880" progId="Equation.3">
                  <p:embed/>
                </p:oleObj>
              </mc:Choice>
              <mc:Fallback>
                <p:oleObj name="Equation" r:id="rId3" imgW="166356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800" y="3913189"/>
                        <a:ext cx="501015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1411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4800">
                <a:cs typeface="Arial" panose="020B0604020202020204" pitchFamily="34" charset="0"/>
              </a:rPr>
              <a:t>§</a:t>
            </a:r>
            <a:r>
              <a:rPr lang="en-US" altLang="en-US" sz="4800"/>
              <a:t>9.5 Conditions for z test</a:t>
            </a:r>
          </a:p>
        </p:txBody>
      </p:sp>
      <p:sp>
        <p:nvSpPr>
          <p:cNvPr id="240643" name="Rectangle 3"/>
          <p:cNvSpPr>
            <a:spLocks noGrp="1" noChangeArrowheads="1"/>
          </p:cNvSpPr>
          <p:nvPr>
            <p:ph type="body" sz="half" idx="1"/>
          </p:nvPr>
        </p:nvSpPr>
        <p:spPr>
          <a:xfrm>
            <a:off x="2014539" y="1577976"/>
            <a:ext cx="8332787" cy="4525963"/>
          </a:xfrm>
        </p:spPr>
        <p:txBody>
          <a:bodyPr/>
          <a:lstStyle/>
          <a:p>
            <a:pPr eaLnBrk="1" hangingPunct="1"/>
            <a:r>
              <a:rPr lang="el-GR" altLang="en-US" sz="3600">
                <a:cs typeface="Arial" panose="020B0604020202020204" pitchFamily="34" charset="0"/>
              </a:rPr>
              <a:t>σ</a:t>
            </a:r>
            <a:r>
              <a:rPr lang="en-US" altLang="en-US" sz="3600">
                <a:cs typeface="Arial" panose="020B0604020202020204" pitchFamily="34" charset="0"/>
              </a:rPr>
              <a:t> </a:t>
            </a:r>
            <a:r>
              <a:rPr lang="en-US" altLang="en-US" sz="3600"/>
              <a:t>known (not from data)</a:t>
            </a:r>
          </a:p>
          <a:p>
            <a:pPr eaLnBrk="1" hangingPunct="1"/>
            <a:r>
              <a:rPr lang="en-US" altLang="en-US" sz="3600"/>
              <a:t>Population approximately Normal or large sample (central limit theorem)</a:t>
            </a:r>
          </a:p>
          <a:p>
            <a:pPr eaLnBrk="1" hangingPunct="1"/>
            <a:r>
              <a:rPr lang="en-US" altLang="en-US" sz="3600"/>
              <a:t>SRS (or facsimile)</a:t>
            </a:r>
          </a:p>
          <a:p>
            <a:pPr eaLnBrk="1" hangingPunct="1"/>
            <a:r>
              <a:rPr lang="en-US" altLang="en-US" sz="3600"/>
              <a:t>Data valid</a:t>
            </a:r>
          </a:p>
        </p:txBody>
      </p:sp>
    </p:spTree>
    <p:extLst>
      <p:ext uri="{BB962C8B-B14F-4D97-AF65-F5344CB8AC3E}">
        <p14:creationId xmlns:p14="http://schemas.microsoft.com/office/powerpoint/2010/main" val="1787019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fade">
                                      <p:cBhvr>
                                        <p:cTn id="7" dur="1000"/>
                                        <p:tgtEl>
                                          <p:spTgt spid="240643">
                                            <p:txEl>
                                              <p:pRg st="0" end="0"/>
                                            </p:txEl>
                                          </p:spTgt>
                                        </p:tgtEl>
                                      </p:cBhvr>
                                    </p:animEffect>
                                    <p:anim calcmode="lin" valueType="num">
                                      <p:cBhvr>
                                        <p:cTn id="8" dur="1000" fill="hold"/>
                                        <p:tgtEl>
                                          <p:spTgt spid="2406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06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0643">
                                            <p:txEl>
                                              <p:pRg st="1" end="1"/>
                                            </p:txEl>
                                          </p:spTgt>
                                        </p:tgtEl>
                                        <p:attrNameLst>
                                          <p:attrName>style.visibility</p:attrName>
                                        </p:attrNameLst>
                                      </p:cBhvr>
                                      <p:to>
                                        <p:strVal val="visible"/>
                                      </p:to>
                                    </p:set>
                                    <p:animEffect transition="in" filter="fade">
                                      <p:cBhvr>
                                        <p:cTn id="14" dur="1000"/>
                                        <p:tgtEl>
                                          <p:spTgt spid="240643">
                                            <p:txEl>
                                              <p:pRg st="1" end="1"/>
                                            </p:txEl>
                                          </p:spTgt>
                                        </p:tgtEl>
                                      </p:cBhvr>
                                    </p:animEffect>
                                    <p:anim calcmode="lin" valueType="num">
                                      <p:cBhvr>
                                        <p:cTn id="15" dur="1000" fill="hold"/>
                                        <p:tgtEl>
                                          <p:spTgt spid="2406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06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0643">
                                            <p:txEl>
                                              <p:pRg st="2" end="2"/>
                                            </p:txEl>
                                          </p:spTgt>
                                        </p:tgtEl>
                                        <p:attrNameLst>
                                          <p:attrName>style.visibility</p:attrName>
                                        </p:attrNameLst>
                                      </p:cBhvr>
                                      <p:to>
                                        <p:strVal val="visible"/>
                                      </p:to>
                                    </p:set>
                                    <p:animEffect transition="in" filter="fade">
                                      <p:cBhvr>
                                        <p:cTn id="21" dur="1000"/>
                                        <p:tgtEl>
                                          <p:spTgt spid="240643">
                                            <p:txEl>
                                              <p:pRg st="2" end="2"/>
                                            </p:txEl>
                                          </p:spTgt>
                                        </p:tgtEl>
                                      </p:cBhvr>
                                    </p:animEffect>
                                    <p:anim calcmode="lin" valueType="num">
                                      <p:cBhvr>
                                        <p:cTn id="22" dur="1000" fill="hold"/>
                                        <p:tgtEl>
                                          <p:spTgt spid="2406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06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0643">
                                            <p:txEl>
                                              <p:pRg st="3" end="3"/>
                                            </p:txEl>
                                          </p:spTgt>
                                        </p:tgtEl>
                                        <p:attrNameLst>
                                          <p:attrName>style.visibility</p:attrName>
                                        </p:attrNameLst>
                                      </p:cBhvr>
                                      <p:to>
                                        <p:strVal val="visible"/>
                                      </p:to>
                                    </p:set>
                                    <p:animEffect transition="in" filter="fade">
                                      <p:cBhvr>
                                        <p:cTn id="28" dur="1000"/>
                                        <p:tgtEl>
                                          <p:spTgt spid="240643">
                                            <p:txEl>
                                              <p:pRg st="3" end="3"/>
                                            </p:txEl>
                                          </p:spTgt>
                                        </p:tgtEl>
                                      </p:cBhvr>
                                    </p:animEffect>
                                    <p:anim calcmode="lin" valueType="num">
                                      <p:cBhvr>
                                        <p:cTn id="29" dur="1000" fill="hold"/>
                                        <p:tgtEl>
                                          <p:spTgt spid="2406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06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4000"/>
              <a:t>The Lake Wobegon Example</a:t>
            </a:r>
            <a:br>
              <a:rPr lang="en-US" altLang="en-US" sz="4000"/>
            </a:br>
            <a:r>
              <a:rPr lang="en-US" altLang="en-US" sz="2800"/>
              <a:t>“where all the children are above average”</a:t>
            </a:r>
          </a:p>
        </p:txBody>
      </p:sp>
      <p:sp>
        <p:nvSpPr>
          <p:cNvPr id="30723" name="Rectangle 3"/>
          <p:cNvSpPr>
            <a:spLocks noGrp="1" noChangeArrowheads="1"/>
          </p:cNvSpPr>
          <p:nvPr>
            <p:ph type="body" idx="1"/>
          </p:nvPr>
        </p:nvSpPr>
        <p:spPr>
          <a:xfrm>
            <a:off x="2109788" y="1573214"/>
            <a:ext cx="7772400" cy="4700587"/>
          </a:xfrm>
        </p:spPr>
        <p:txBody>
          <a:bodyPr/>
          <a:lstStyle/>
          <a:p>
            <a:pPr marL="533400" indent="-533400"/>
            <a:r>
              <a:rPr lang="en-US" altLang="en-US"/>
              <a:t>Let X represent Weschler Adult Intelligence scores (WAIS)</a:t>
            </a:r>
          </a:p>
          <a:p>
            <a:pPr marL="533400" indent="-533400"/>
            <a:r>
              <a:rPr lang="en-US" altLang="en-US"/>
              <a:t>Typically, X ~ N(100, 15)</a:t>
            </a:r>
          </a:p>
          <a:p>
            <a:pPr marL="533400" indent="-533400"/>
            <a:r>
              <a:rPr lang="en-US" altLang="en-US"/>
              <a:t>Take SRS of </a:t>
            </a:r>
            <a:r>
              <a:rPr lang="en-US" altLang="en-US" i="1"/>
              <a:t>n </a:t>
            </a:r>
            <a:r>
              <a:rPr lang="en-US" altLang="en-US"/>
              <a:t>= 9 from Lake Wobegon population</a:t>
            </a:r>
          </a:p>
          <a:p>
            <a:pPr marL="533400" indent="-533400"/>
            <a:r>
              <a:rPr lang="en-US" altLang="en-US">
                <a:sym typeface="Symbol" panose="05050102010706020507" pitchFamily="18" charset="2"/>
              </a:rPr>
              <a:t>Data  {116, 128, 125, 119, 89, 99, 105, 116, 118}</a:t>
            </a:r>
          </a:p>
          <a:p>
            <a:pPr marL="533400" indent="-533400"/>
            <a:r>
              <a:rPr lang="en-US" altLang="en-US">
                <a:sym typeface="Symbol" panose="05050102010706020507" pitchFamily="18" charset="2"/>
              </a:rPr>
              <a:t>Calculate: x-bar = 112.8 </a:t>
            </a:r>
          </a:p>
          <a:p>
            <a:pPr marL="533400" indent="-533400"/>
            <a:r>
              <a:rPr lang="en-US" altLang="en-US">
                <a:sym typeface="Symbol" panose="05050102010706020507" pitchFamily="18" charset="2"/>
              </a:rPr>
              <a:t>Does sample mean provide strong evidence</a:t>
            </a:r>
            <a:r>
              <a:rPr lang="en-US" altLang="en-US" i="1">
                <a:sym typeface="Symbol" panose="05050102010706020507" pitchFamily="18" charset="2"/>
              </a:rPr>
              <a:t> </a:t>
            </a:r>
            <a:r>
              <a:rPr lang="en-US" altLang="en-US">
                <a:sym typeface="Symbol" panose="05050102010706020507" pitchFamily="18" charset="2"/>
              </a:rPr>
              <a:t>that population mean </a:t>
            </a:r>
            <a:r>
              <a:rPr lang="el-GR" altLang="en-US">
                <a:cs typeface="Arial" panose="020B0604020202020204" pitchFamily="34" charset="0"/>
                <a:sym typeface="Symbol" panose="05050102010706020507" pitchFamily="18" charset="2"/>
              </a:rPr>
              <a:t>μ</a:t>
            </a:r>
            <a:r>
              <a:rPr lang="en-US" altLang="en-US">
                <a:sym typeface="Symbol" panose="05050102010706020507" pitchFamily="18" charset="2"/>
              </a:rPr>
              <a:t> </a:t>
            </a:r>
            <a:r>
              <a:rPr lang="en-US" altLang="en-US">
                <a:cs typeface="Tahoma" panose="020B0604030504040204" pitchFamily="34" charset="0"/>
                <a:sym typeface="Symbol" panose="05050102010706020507" pitchFamily="18" charset="2"/>
              </a:rPr>
              <a:t>&gt; 100?</a:t>
            </a:r>
            <a:endParaRPr lang="el-GR" altLang="en-US">
              <a:cs typeface="Tahoma" panose="020B0604030504040204" pitchFamily="34" charset="0"/>
              <a:sym typeface="Symbol" panose="05050102010706020507" pitchFamily="18" charset="2"/>
            </a:endParaRPr>
          </a:p>
        </p:txBody>
      </p:sp>
      <p:sp>
        <p:nvSpPr>
          <p:cNvPr id="30724" name="Rectangle 5"/>
          <p:cNvSpPr>
            <a:spLocks noChangeArrowheads="1"/>
          </p:cNvSpPr>
          <p:nvPr/>
        </p:nvSpPr>
        <p:spPr bwMode="auto">
          <a:xfrm>
            <a:off x="3886200" y="5181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460401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Example: “Lake Wobegon”</a:t>
            </a:r>
          </a:p>
        </p:txBody>
      </p:sp>
      <p:sp>
        <p:nvSpPr>
          <p:cNvPr id="8197" name="Rectangle 3"/>
          <p:cNvSpPr>
            <a:spLocks noGrp="1" noChangeArrowheads="1"/>
          </p:cNvSpPr>
          <p:nvPr>
            <p:ph type="body" idx="1"/>
          </p:nvPr>
        </p:nvSpPr>
        <p:spPr>
          <a:xfrm>
            <a:off x="1981200" y="1371601"/>
            <a:ext cx="8229600" cy="4754563"/>
          </a:xfrm>
        </p:spPr>
        <p:txBody>
          <a:bodyPr/>
          <a:lstStyle/>
          <a:p>
            <a:pPr marL="609600" indent="-609600">
              <a:buFontTx/>
              <a:buAutoNum type="alphaUcPeriod"/>
            </a:pPr>
            <a:r>
              <a:rPr lang="en-US" altLang="en-US" b="1" smtClean="0"/>
              <a:t>Hypotheses: </a:t>
            </a:r>
            <a:br>
              <a:rPr lang="en-US" altLang="en-US" b="1" smtClean="0"/>
            </a:br>
            <a:r>
              <a:rPr lang="en-US" altLang="en-US" i="1" smtClean="0"/>
              <a:t>H</a:t>
            </a:r>
            <a:r>
              <a:rPr lang="en-US" altLang="en-US" baseline="-25000" smtClean="0"/>
              <a:t>0</a:t>
            </a:r>
            <a:r>
              <a:rPr lang="en-US" altLang="en-US" smtClean="0"/>
              <a:t>: µ = 100 versus </a:t>
            </a:r>
            <a:br>
              <a:rPr lang="en-US" altLang="en-US" smtClean="0"/>
            </a:br>
            <a:r>
              <a:rPr lang="en-US" altLang="en-US" i="1" smtClean="0"/>
              <a:t>H</a:t>
            </a:r>
            <a:r>
              <a:rPr lang="en-US" altLang="en-US" baseline="-25000" smtClean="0"/>
              <a:t>a</a:t>
            </a:r>
            <a:r>
              <a:rPr lang="en-US" altLang="en-US" smtClean="0"/>
              <a:t>: µ &gt; 100 (one-sided)</a:t>
            </a:r>
            <a:br>
              <a:rPr lang="en-US" altLang="en-US" smtClean="0"/>
            </a:br>
            <a:r>
              <a:rPr lang="en-US" altLang="en-US" i="1" smtClean="0"/>
              <a:t>H</a:t>
            </a:r>
            <a:r>
              <a:rPr lang="en-US" altLang="en-US" baseline="-25000" smtClean="0"/>
              <a:t>a</a:t>
            </a:r>
            <a:r>
              <a:rPr lang="en-US" altLang="en-US" smtClean="0"/>
              <a:t>: µ  </a:t>
            </a:r>
            <a:r>
              <a:rPr lang="en-US" altLang="en-US" smtClean="0">
                <a:cs typeface="Arial" panose="020B0604020202020204" pitchFamily="34" charset="0"/>
              </a:rPr>
              <a:t>≠ </a:t>
            </a:r>
            <a:r>
              <a:rPr lang="en-US" altLang="en-US" smtClean="0"/>
              <a:t>100 (two-sided)</a:t>
            </a:r>
          </a:p>
          <a:p>
            <a:pPr marL="609600" indent="-609600">
              <a:buFontTx/>
              <a:buAutoNum type="alphaUcPeriod"/>
            </a:pPr>
            <a:r>
              <a:rPr lang="en-US" altLang="en-US" b="1" smtClean="0"/>
              <a:t>Test statistic:</a:t>
            </a:r>
          </a:p>
        </p:txBody>
      </p:sp>
      <p:graphicFrame>
        <p:nvGraphicFramePr>
          <p:cNvPr id="8194" name="Object 10"/>
          <p:cNvGraphicFramePr>
            <a:graphicFrameLocks noGrp="1" noChangeAspect="1"/>
          </p:cNvGraphicFramePr>
          <p:nvPr>
            <p:ph sz="quarter" idx="4294967295"/>
          </p:nvPr>
        </p:nvGraphicFramePr>
        <p:xfrm>
          <a:off x="2681289" y="3940176"/>
          <a:ext cx="6169025" cy="2563813"/>
        </p:xfrm>
        <a:graphic>
          <a:graphicData uri="http://schemas.openxmlformats.org/presentationml/2006/ole">
            <mc:AlternateContent xmlns:mc="http://schemas.openxmlformats.org/markup-compatibility/2006">
              <mc:Choice xmlns:v="urn:schemas-microsoft-com:vml" Requires="v">
                <p:oleObj spid="_x0000_s108547" name="Equation" r:id="rId3" imgW="1803240" imgH="749160" progId="Equation.3">
                  <p:embed/>
                </p:oleObj>
              </mc:Choice>
              <mc:Fallback>
                <p:oleObj name="Equation" r:id="rId3" imgW="1803240" imgH="749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9" y="3940176"/>
                        <a:ext cx="6169025" cy="256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4569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65338" y="367757"/>
            <a:ext cx="5765800" cy="535531"/>
          </a:xfrm>
          <a:extLst/>
        </p:spPr>
        <p:txBody>
          <a:bodyPr wrap="square"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2401888" y="941389"/>
            <a:ext cx="6591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100">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10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065338" y="1801814"/>
          <a:ext cx="7974012" cy="4162425"/>
        </p:xfrm>
        <a:graphic>
          <a:graphicData uri="http://schemas.openxmlformats.org/drawingml/2006/table">
            <a:tbl>
              <a:tblPr bandRow="1">
                <a:tableStyleId>{5C22544A-7EE6-4342-B048-85BDC9FD1C3A}</a:tableStyleId>
              </a:tblPr>
              <a:tblGrid>
                <a:gridCol w="695161"/>
                <a:gridCol w="7278851"/>
              </a:tblGrid>
              <a:tr h="85518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77245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981200" y="736601"/>
            <a:ext cx="8229600" cy="5389563"/>
          </a:xfrm>
        </p:spPr>
        <p:txBody>
          <a:bodyPr>
            <a:normAutofit lnSpcReduction="10000"/>
          </a:bodyPr>
          <a:lstStyle/>
          <a:p>
            <a:pPr marL="609600" indent="-609600">
              <a:buNone/>
            </a:pPr>
            <a:r>
              <a:rPr lang="en-US" altLang="en-US" b="1"/>
              <a:t>C.</a:t>
            </a:r>
            <a:r>
              <a:rPr lang="en-US" altLang="en-US" b="1" i="1"/>
              <a:t> P-</a:t>
            </a:r>
            <a:r>
              <a:rPr lang="en-US" altLang="en-US" b="1"/>
              <a:t>value: </a:t>
            </a:r>
            <a:r>
              <a:rPr lang="en-US" altLang="en-US" i="1"/>
              <a:t>P </a:t>
            </a:r>
            <a:r>
              <a:rPr lang="en-US" altLang="en-US"/>
              <a:t>= Pr(</a:t>
            </a:r>
            <a:r>
              <a:rPr lang="en-US" altLang="en-US" i="1"/>
              <a:t>Z</a:t>
            </a:r>
            <a:r>
              <a:rPr lang="en-US" altLang="en-US"/>
              <a:t> </a:t>
            </a:r>
            <a:r>
              <a:rPr lang="en-US" altLang="en-US">
                <a:cs typeface="Tahoma" panose="020B0604030504040204" pitchFamily="34" charset="0"/>
              </a:rPr>
              <a:t>≥ </a:t>
            </a:r>
            <a:r>
              <a:rPr lang="en-US" altLang="en-US"/>
              <a:t>2.56) = 0.0052</a:t>
            </a:r>
            <a:endParaRPr lang="en-US" altLang="en-US" baseline="-25000"/>
          </a:p>
          <a:p>
            <a:pPr marL="609600" indent="-609600">
              <a:buNone/>
            </a:pPr>
            <a:endParaRPr lang="en-US" altLang="en-US" b="1"/>
          </a:p>
          <a:p>
            <a:pPr marL="609600" indent="-609600">
              <a:buNone/>
            </a:pPr>
            <a:endParaRPr lang="en-US" altLang="en-US" b="1"/>
          </a:p>
          <a:p>
            <a:pPr marL="609600" indent="-609600">
              <a:buNone/>
            </a:pPr>
            <a:endParaRPr lang="en-US" altLang="en-US" b="1"/>
          </a:p>
          <a:p>
            <a:pPr marL="609600" indent="-609600">
              <a:buNone/>
            </a:pPr>
            <a:endParaRPr lang="en-US" altLang="en-US" b="1"/>
          </a:p>
          <a:p>
            <a:pPr marL="609600" indent="-609600">
              <a:buNone/>
            </a:pPr>
            <a:endParaRPr lang="en-US" altLang="en-US" b="1"/>
          </a:p>
          <a:p>
            <a:pPr marL="609600" indent="-609600">
              <a:buNone/>
            </a:pPr>
            <a:endParaRPr lang="en-US" altLang="en-US" b="1"/>
          </a:p>
          <a:p>
            <a:pPr marL="609600" indent="-609600">
              <a:buNone/>
            </a:pPr>
            <a:endParaRPr lang="en-US" altLang="en-US" b="1"/>
          </a:p>
          <a:p>
            <a:pPr marL="609600" indent="-609600">
              <a:buNone/>
            </a:pPr>
            <a:r>
              <a:rPr lang="en-US" altLang="en-US"/>
              <a:t>	</a:t>
            </a:r>
          </a:p>
          <a:p>
            <a:pPr marL="609600" indent="-609600">
              <a:buNone/>
            </a:pPr>
            <a:r>
              <a:rPr lang="en-US" altLang="en-US"/>
              <a:t/>
            </a:r>
            <a:br>
              <a:rPr lang="en-US" altLang="en-US"/>
            </a:br>
            <a:endParaRPr lang="en-US" altLang="en-US"/>
          </a:p>
          <a:p>
            <a:pPr marL="609600" indent="-609600">
              <a:buNone/>
            </a:pPr>
            <a:endParaRPr lang="en-US" altLang="en-US"/>
          </a:p>
        </p:txBody>
      </p:sp>
      <p:grpSp>
        <p:nvGrpSpPr>
          <p:cNvPr id="31747" name="Group 6"/>
          <p:cNvGrpSpPr>
            <a:grpSpLocks/>
          </p:cNvGrpSpPr>
          <p:nvPr/>
        </p:nvGrpSpPr>
        <p:grpSpPr bwMode="auto">
          <a:xfrm>
            <a:off x="2535239" y="1316039"/>
            <a:ext cx="6364287" cy="4097337"/>
            <a:chOff x="1468" y="1012"/>
            <a:chExt cx="2750" cy="2054"/>
          </a:xfrm>
        </p:grpSpPr>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 y="1012"/>
              <a:ext cx="2750" cy="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5"/>
            <p:cNvSpPr>
              <a:spLocks noChangeArrowheads="1"/>
            </p:cNvSpPr>
            <p:nvPr/>
          </p:nvSpPr>
          <p:spPr bwMode="auto">
            <a:xfrm>
              <a:off x="2481" y="2924"/>
              <a:ext cx="813" cy="1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1748" name="Text Box 7"/>
          <p:cNvSpPr txBox="1">
            <a:spLocks noChangeArrowheads="1"/>
          </p:cNvSpPr>
          <p:nvPr/>
        </p:nvSpPr>
        <p:spPr bwMode="auto">
          <a:xfrm>
            <a:off x="2170113" y="4373563"/>
            <a:ext cx="8064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31749" name="Text Box 8"/>
          <p:cNvSpPr txBox="1">
            <a:spLocks noChangeArrowheads="1"/>
          </p:cNvSpPr>
          <p:nvPr/>
        </p:nvSpPr>
        <p:spPr bwMode="auto">
          <a:xfrm>
            <a:off x="1954213" y="5430838"/>
            <a:ext cx="8324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i="1"/>
              <a:t>P</a:t>
            </a:r>
            <a:r>
              <a:rPr lang="en-US" altLang="en-US" sz="2800"/>
              <a:t> =.0052 </a:t>
            </a:r>
            <a:r>
              <a:rPr lang="en-US" altLang="en-US" sz="2800">
                <a:sym typeface="Symbol" panose="05050102010706020507" pitchFamily="18" charset="2"/>
              </a:rPr>
              <a:t> it is unlikely the sample came from this null distribution   </a:t>
            </a:r>
            <a:r>
              <a:rPr lang="en-US" altLang="en-US" sz="2800"/>
              <a:t>strong evidence against </a:t>
            </a:r>
            <a:r>
              <a:rPr lang="en-US" altLang="en-US" sz="2800" i="1"/>
              <a:t>H</a:t>
            </a:r>
            <a:r>
              <a:rPr lang="en-US" altLang="en-US" sz="2800" baseline="-25000"/>
              <a:t>0</a:t>
            </a:r>
          </a:p>
        </p:txBody>
      </p:sp>
    </p:spTree>
    <p:extLst>
      <p:ext uri="{BB962C8B-B14F-4D97-AF65-F5344CB8AC3E}">
        <p14:creationId xmlns:p14="http://schemas.microsoft.com/office/powerpoint/2010/main" val="2585761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4"/>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473701" y="2378076"/>
            <a:ext cx="5072063" cy="4340225"/>
          </a:xfrm>
          <a:noFill/>
        </p:spPr>
      </p:pic>
      <p:sp>
        <p:nvSpPr>
          <p:cNvPr id="175107" name="Rectangle 3"/>
          <p:cNvSpPr>
            <a:spLocks noGrp="1" noChangeArrowheads="1"/>
          </p:cNvSpPr>
          <p:nvPr>
            <p:ph type="body" sz="half" idx="1"/>
          </p:nvPr>
        </p:nvSpPr>
        <p:spPr>
          <a:xfrm>
            <a:off x="1952626" y="1293814"/>
            <a:ext cx="4575175" cy="5114925"/>
          </a:xfrm>
        </p:spPr>
        <p:txBody>
          <a:bodyPr/>
          <a:lstStyle/>
          <a:p>
            <a:pPr marL="233363" indent="-233363"/>
            <a:r>
              <a:rPr lang="en-US" altLang="en-US" i="1" smtClean="0"/>
              <a:t>H</a:t>
            </a:r>
            <a:r>
              <a:rPr lang="en-US" altLang="en-US" baseline="-25000" smtClean="0"/>
              <a:t>a</a:t>
            </a:r>
            <a:r>
              <a:rPr lang="en-US" altLang="en-US" smtClean="0"/>
              <a:t>: µ </a:t>
            </a:r>
            <a:r>
              <a:rPr lang="en-US" altLang="en-US" smtClean="0">
                <a:cs typeface="Arial" panose="020B0604020202020204" pitchFamily="34" charset="0"/>
              </a:rPr>
              <a:t>≠</a:t>
            </a:r>
            <a:r>
              <a:rPr lang="en-US" altLang="en-US" smtClean="0"/>
              <a:t>100 </a:t>
            </a:r>
          </a:p>
          <a:p>
            <a:pPr marL="233363" indent="-233363"/>
            <a:r>
              <a:rPr lang="en-US" altLang="en-US" smtClean="0"/>
              <a:t>Considers random deviations “up” and “down” from </a:t>
            </a:r>
            <a:r>
              <a:rPr lang="el-GR" altLang="en-US" smtClean="0">
                <a:cs typeface="Arial" panose="020B0604020202020204" pitchFamily="34" charset="0"/>
              </a:rPr>
              <a:t>μ</a:t>
            </a:r>
            <a:r>
              <a:rPr lang="en-US" altLang="en-US" baseline="-25000" smtClean="0">
                <a:cs typeface="Arial" panose="020B0604020202020204" pitchFamily="34" charset="0"/>
              </a:rPr>
              <a:t>0 </a:t>
            </a:r>
            <a:r>
              <a:rPr lang="en-US" altLang="en-US" smtClean="0">
                <a:sym typeface="Symbol" panose="05050102010706020507" pitchFamily="18" charset="2"/>
              </a:rPr>
              <a:t>t</a:t>
            </a:r>
            <a:r>
              <a:rPr lang="en-US" altLang="en-US" smtClean="0"/>
              <a:t>ails above and below </a:t>
            </a:r>
            <a:r>
              <a:rPr lang="en-US" altLang="en-US" smtClean="0">
                <a:cs typeface="Arial" panose="020B0604020202020204" pitchFamily="34" charset="0"/>
              </a:rPr>
              <a:t>±</a:t>
            </a:r>
            <a:r>
              <a:rPr lang="en-US" altLang="en-US" smtClean="0"/>
              <a:t>z</a:t>
            </a:r>
            <a:r>
              <a:rPr lang="en-US" altLang="en-US" baseline="-25000" smtClean="0"/>
              <a:t>stat</a:t>
            </a:r>
            <a:r>
              <a:rPr lang="en-US" altLang="en-US" smtClean="0">
                <a:cs typeface="Arial" panose="020B0604020202020204" pitchFamily="34" charset="0"/>
              </a:rPr>
              <a:t> </a:t>
            </a:r>
            <a:endParaRPr lang="en-US" altLang="en-US" i="1" smtClean="0">
              <a:cs typeface="Arial" panose="020B0604020202020204" pitchFamily="34" charset="0"/>
            </a:endParaRPr>
          </a:p>
          <a:p>
            <a:pPr marL="233363" indent="-233363"/>
            <a:r>
              <a:rPr lang="en-US" altLang="en-US" smtClean="0"/>
              <a:t>Thus, two-sided </a:t>
            </a:r>
            <a:r>
              <a:rPr lang="en-US" altLang="en-US" i="1" smtClean="0"/>
              <a:t>P</a:t>
            </a:r>
            <a:r>
              <a:rPr lang="en-US" altLang="en-US" smtClean="0"/>
              <a:t> </a:t>
            </a:r>
            <a:br>
              <a:rPr lang="en-US" altLang="en-US" smtClean="0"/>
            </a:br>
            <a:r>
              <a:rPr lang="en-US" altLang="en-US" smtClean="0"/>
              <a:t>= 2 </a:t>
            </a:r>
            <a:r>
              <a:rPr lang="en-US" altLang="en-US" smtClean="0">
                <a:cs typeface="Tahoma" panose="020B0604030504040204" pitchFamily="34" charset="0"/>
              </a:rPr>
              <a:t>× 0.0052 </a:t>
            </a:r>
            <a:br>
              <a:rPr lang="en-US" altLang="en-US" smtClean="0">
                <a:cs typeface="Tahoma" panose="020B0604030504040204" pitchFamily="34" charset="0"/>
              </a:rPr>
            </a:br>
            <a:r>
              <a:rPr lang="en-US" altLang="en-US" smtClean="0">
                <a:cs typeface="Tahoma" panose="020B0604030504040204" pitchFamily="34" charset="0"/>
              </a:rPr>
              <a:t>= 0.0104</a:t>
            </a:r>
            <a:endParaRPr lang="en-US" altLang="en-US" smtClean="0"/>
          </a:p>
        </p:txBody>
      </p:sp>
      <p:sp>
        <p:nvSpPr>
          <p:cNvPr id="32772" name="Rectangle 2"/>
          <p:cNvSpPr>
            <a:spLocks noGrp="1" noChangeArrowheads="1"/>
          </p:cNvSpPr>
          <p:nvPr>
            <p:ph type="title"/>
          </p:nvPr>
        </p:nvSpPr>
        <p:spPr/>
        <p:txBody>
          <a:bodyPr/>
          <a:lstStyle/>
          <a:p>
            <a:pPr eaLnBrk="1" hangingPunct="1"/>
            <a:r>
              <a:rPr lang="en-US" altLang="en-US" sz="4000"/>
              <a:t>Two-Sided </a:t>
            </a:r>
            <a:r>
              <a:rPr lang="en-US" altLang="en-US" sz="4000" i="1"/>
              <a:t>P</a:t>
            </a:r>
            <a:r>
              <a:rPr lang="en-US" altLang="en-US" sz="4000"/>
              <a:t>-value: Lake Wobegon</a:t>
            </a:r>
          </a:p>
        </p:txBody>
      </p:sp>
    </p:spTree>
    <p:extLst>
      <p:ext uri="{BB962C8B-B14F-4D97-AF65-F5344CB8AC3E}">
        <p14:creationId xmlns:p14="http://schemas.microsoft.com/office/powerpoint/2010/main" val="973911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1000"/>
                                        <p:tgtEl>
                                          <p:spTgt spid="175107">
                                            <p:txEl>
                                              <p:pRg st="0" end="0"/>
                                            </p:txEl>
                                          </p:spTgt>
                                        </p:tgtEl>
                                      </p:cBhvr>
                                    </p:animEffect>
                                    <p:anim calcmode="lin" valueType="num">
                                      <p:cBhvr>
                                        <p:cTn id="8" dur="1000" fill="hold"/>
                                        <p:tgtEl>
                                          <p:spTgt spid="17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5107">
                                            <p:txEl>
                                              <p:pRg st="1" end="1"/>
                                            </p:txEl>
                                          </p:spTgt>
                                        </p:tgtEl>
                                        <p:attrNameLst>
                                          <p:attrName>style.visibility</p:attrName>
                                        </p:attrNameLst>
                                      </p:cBhvr>
                                      <p:to>
                                        <p:strVal val="visible"/>
                                      </p:to>
                                    </p:set>
                                    <p:animEffect transition="in" filter="fade">
                                      <p:cBhvr>
                                        <p:cTn id="14" dur="1000"/>
                                        <p:tgtEl>
                                          <p:spTgt spid="175107">
                                            <p:txEl>
                                              <p:pRg st="1" end="1"/>
                                            </p:txEl>
                                          </p:spTgt>
                                        </p:tgtEl>
                                      </p:cBhvr>
                                    </p:animEffect>
                                    <p:anim calcmode="lin" valueType="num">
                                      <p:cBhvr>
                                        <p:cTn id="15" dur="10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5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5107">
                                            <p:txEl>
                                              <p:pRg st="2" end="2"/>
                                            </p:txEl>
                                          </p:spTgt>
                                        </p:tgtEl>
                                        <p:attrNameLst>
                                          <p:attrName>style.visibility</p:attrName>
                                        </p:attrNameLst>
                                      </p:cBhvr>
                                      <p:to>
                                        <p:strVal val="visible"/>
                                      </p:to>
                                    </p:set>
                                    <p:animEffect transition="in" filter="fade">
                                      <p:cBhvr>
                                        <p:cTn id="21" dur="1000"/>
                                        <p:tgtEl>
                                          <p:spTgt spid="175107">
                                            <p:txEl>
                                              <p:pRg st="2" end="2"/>
                                            </p:txEl>
                                          </p:spTgt>
                                        </p:tgtEl>
                                      </p:cBhvr>
                                    </p:animEffect>
                                    <p:anim calcmode="lin" valueType="num">
                                      <p:cBhvr>
                                        <p:cTn id="22" dur="10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5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z="4800">
                <a:cs typeface="Arial" panose="020B0604020202020204" pitchFamily="34" charset="0"/>
              </a:rPr>
              <a:t>§9.6 Power and Sample Size</a:t>
            </a:r>
            <a:endParaRPr lang="en-US" altLang="en-US" sz="4800"/>
          </a:p>
        </p:txBody>
      </p:sp>
      <p:graphicFrame>
        <p:nvGraphicFramePr>
          <p:cNvPr id="193596" name="Group 60"/>
          <p:cNvGraphicFramePr>
            <a:graphicFrameLocks noGrp="1"/>
          </p:cNvGraphicFramePr>
          <p:nvPr/>
        </p:nvGraphicFramePr>
        <p:xfrm>
          <a:off x="1741488" y="3024188"/>
          <a:ext cx="8661400" cy="2239962"/>
        </p:xfrm>
        <a:graphic>
          <a:graphicData uri="http://schemas.openxmlformats.org/drawingml/2006/table">
            <a:tbl>
              <a:tblPr/>
              <a:tblGrid>
                <a:gridCol w="2573337"/>
                <a:gridCol w="2882900"/>
                <a:gridCol w="3205163"/>
              </a:tblGrid>
              <a:tr h="518233">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a:txBody>
                  <a:tcPr marT="45726" marB="45726" anchor="ctr" anchorCtr="1" horzOverflow="overflow">
                    <a:lnL cap="flat">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rPr>
                        <a:t>Truth</a:t>
                      </a:r>
                    </a:p>
                  </a:txBody>
                  <a:tcPr marT="45726" marB="45726" anchor="b" anchorCtr="1" horzOverflow="overflow">
                    <a:lnL>
                      <a:noFill/>
                    </a:lnL>
                    <a:lnR cap="flat">
                      <a:noFill/>
                    </a:lnR>
                    <a:lnT cap="flat">
                      <a:noFill/>
                    </a:lnT>
                    <a:lnB>
                      <a:noFill/>
                    </a:lnB>
                    <a:lnTlToBr>
                      <a:noFill/>
                    </a:lnTlToBr>
                    <a:lnBlToTr>
                      <a:noFill/>
                    </a:lnBlToTr>
                    <a:noFill/>
                  </a:tcPr>
                </a:tc>
                <a:tc hMerge="1">
                  <a:txBody>
                    <a:bodyPr/>
                    <a:lstStyle/>
                    <a:p>
                      <a:endParaRPr lang="en-US"/>
                    </a:p>
                  </a:txBody>
                  <a:tcPr/>
                </a:tc>
              </a:tr>
              <a:tr h="51823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rPr>
                        <a:t>Decision</a:t>
                      </a:r>
                    </a:p>
                  </a:txBody>
                  <a:tcPr marT="45726" marB="45726" anchor="b" horzOverflow="overflow">
                    <a:lnL cap="flat">
                      <a:noFill/>
                    </a:lnL>
                    <a:lnR>
                      <a:noFill/>
                    </a:lnR>
                    <a:lnT>
                      <a:noFill/>
                    </a:lnT>
                    <a:lnB>
                      <a:noFill/>
                    </a:lnB>
                    <a:lnTlToBr>
                      <a:noFill/>
                    </a:lnTlToBr>
                    <a:lnBlToTr>
                      <a:noFill/>
                    </a:lnBlToTr>
                    <a:noFill/>
                  </a:tcPr>
                </a:tc>
                <a:tc>
                  <a:txBody>
                    <a:bodyPr/>
                    <a:lstStyle/>
                    <a:p>
                      <a:pPr marL="457200" marR="0" lvl="1" indent="0" algn="l" defTabSz="914400" rtl="0" eaLnBrk="1" fontAlgn="base" latinLnBrk="0" hangingPunct="1">
                        <a:lnSpc>
                          <a:spcPct val="100000"/>
                        </a:lnSpc>
                        <a:spcBef>
                          <a:spcPct val="10000"/>
                        </a:spcBef>
                        <a:spcAft>
                          <a:spcPct val="0"/>
                        </a:spcAft>
                        <a:buClrTx/>
                        <a:buSzTx/>
                        <a:buFontTx/>
                        <a:buNone/>
                        <a:tabLst/>
                      </a:pPr>
                      <a:r>
                        <a:rPr kumimoji="0" lang="en-US" sz="2800" b="0" i="1" u="none" strike="noStrike" cap="none" normalizeH="0" baseline="0" smtClean="0">
                          <a:ln>
                            <a:noFill/>
                          </a:ln>
                          <a:solidFill>
                            <a:schemeClr val="tx1"/>
                          </a:solidFill>
                          <a:effectLst/>
                          <a:latin typeface="Tahoma" pitchFamily="34" charset="0"/>
                        </a:rPr>
                        <a:t>H</a:t>
                      </a:r>
                      <a:r>
                        <a:rPr kumimoji="0" lang="en-US" sz="2800" b="0" i="0" u="none" strike="noStrike" cap="none" normalizeH="0" baseline="-25000" smtClean="0">
                          <a:ln>
                            <a:noFill/>
                          </a:ln>
                          <a:solidFill>
                            <a:schemeClr val="tx1"/>
                          </a:solidFill>
                          <a:effectLst/>
                          <a:latin typeface="Tahoma" pitchFamily="34" charset="0"/>
                        </a:rPr>
                        <a:t>0</a:t>
                      </a:r>
                      <a:r>
                        <a:rPr kumimoji="0" lang="en-US" sz="2800" b="0" i="0" u="none" strike="noStrike" cap="none" normalizeH="0" baseline="0" smtClean="0">
                          <a:ln>
                            <a:noFill/>
                          </a:ln>
                          <a:solidFill>
                            <a:schemeClr val="tx1"/>
                          </a:solidFill>
                          <a:effectLst/>
                          <a:latin typeface="Tahoma" pitchFamily="34" charset="0"/>
                        </a:rPr>
                        <a:t> true</a:t>
                      </a:r>
                    </a:p>
                  </a:txBody>
                  <a:tcPr marT="45726" marB="45726" anchor="ctr" anchorCtr="1" horzOverflow="overflow">
                    <a:lnL>
                      <a:noFill/>
                    </a:lnL>
                    <a:lnR>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1" u="none" strike="noStrike" cap="none" normalizeH="0" baseline="0" smtClean="0">
                          <a:ln>
                            <a:noFill/>
                          </a:ln>
                          <a:solidFill>
                            <a:schemeClr val="tx1"/>
                          </a:solidFill>
                          <a:effectLst/>
                          <a:latin typeface="Tahoma" pitchFamily="34" charset="0"/>
                        </a:rPr>
                        <a:t>H</a:t>
                      </a:r>
                      <a:r>
                        <a:rPr kumimoji="0" lang="en-US" sz="2800" b="0" i="0" u="none" strike="noStrike" cap="none" normalizeH="0" baseline="-25000" smtClean="0">
                          <a:ln>
                            <a:noFill/>
                          </a:ln>
                          <a:solidFill>
                            <a:schemeClr val="tx1"/>
                          </a:solidFill>
                          <a:effectLst/>
                          <a:latin typeface="Tahoma" pitchFamily="34" charset="0"/>
                        </a:rPr>
                        <a:t>0</a:t>
                      </a:r>
                      <a:r>
                        <a:rPr kumimoji="0" lang="en-US" sz="2800" b="0" i="0" u="none" strike="noStrike" cap="none" normalizeH="0" baseline="0" smtClean="0">
                          <a:ln>
                            <a:noFill/>
                          </a:ln>
                          <a:solidFill>
                            <a:schemeClr val="tx1"/>
                          </a:solidFill>
                          <a:effectLst/>
                          <a:latin typeface="Tahoma" pitchFamily="34" charset="0"/>
                        </a:rPr>
                        <a:t> false</a:t>
                      </a:r>
                    </a:p>
                  </a:txBody>
                  <a:tcPr marT="45726" marB="45726" anchor="ctr" anchorCtr="1" horzOverflow="overflow">
                    <a:lnL>
                      <a:noFill/>
                    </a:lnL>
                    <a:lnR cap="flat">
                      <a:noFill/>
                    </a:lnR>
                    <a:lnT>
                      <a:noFill/>
                    </a:lnT>
                    <a:lnB w="12700" cap="flat" cmpd="sng" algn="ctr">
                      <a:solidFill>
                        <a:schemeClr val="tx1"/>
                      </a:solidFill>
                      <a:prstDash val="solid"/>
                      <a:miter lim="800000"/>
                      <a:headEnd type="none" w="med" len="med"/>
                      <a:tailEnd type="none" w="med" len="med"/>
                    </a:lnB>
                    <a:lnTlToBr>
                      <a:noFill/>
                    </a:lnTlToBr>
                    <a:lnBlToTr>
                      <a:noFill/>
                    </a:lnBlToTr>
                    <a:noFill/>
                  </a:tcPr>
                </a:tc>
              </a:tr>
              <a:tr h="601748">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rPr>
                        <a:t>Retain </a:t>
                      </a:r>
                      <a:r>
                        <a:rPr kumimoji="0" lang="en-US" sz="2800" b="0" i="1" u="none" strike="noStrike" cap="none" normalizeH="0" baseline="0" smtClean="0">
                          <a:ln>
                            <a:noFill/>
                          </a:ln>
                          <a:solidFill>
                            <a:schemeClr val="tx1"/>
                          </a:solidFill>
                          <a:effectLst/>
                          <a:latin typeface="Tahoma" pitchFamily="34" charset="0"/>
                        </a:rPr>
                        <a:t>H</a:t>
                      </a:r>
                      <a:r>
                        <a:rPr kumimoji="0" lang="en-US" sz="2800" b="0" i="0" u="none" strike="noStrike" cap="none" normalizeH="0" baseline="-25000" smtClean="0">
                          <a:ln>
                            <a:noFill/>
                          </a:ln>
                          <a:solidFill>
                            <a:schemeClr val="tx1"/>
                          </a:solidFill>
                          <a:effectLst/>
                          <a:latin typeface="Tahoma" pitchFamily="34" charset="0"/>
                        </a:rPr>
                        <a:t>0</a:t>
                      </a:r>
                      <a:r>
                        <a:rPr kumimoji="0" lang="en-US" sz="2800" b="0" i="0" u="none" strike="noStrike" cap="none" normalizeH="0" baseline="0" smtClean="0">
                          <a:ln>
                            <a:noFill/>
                          </a:ln>
                          <a:solidFill>
                            <a:schemeClr val="tx1"/>
                          </a:solidFill>
                          <a:effectLst/>
                          <a:latin typeface="Tahoma" pitchFamily="34" charset="0"/>
                        </a:rPr>
                        <a:t> </a:t>
                      </a:r>
                    </a:p>
                  </a:txBody>
                  <a:tcPr marT="45726" marB="45726" anchor="ctr" anchorCtr="1"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cs typeface="Arial" charset="0"/>
                        </a:rPr>
                        <a:t>Correct retention</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rPr>
                        <a:t>Type II error</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1748">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rPr>
                        <a:t>Reject </a:t>
                      </a:r>
                      <a:r>
                        <a:rPr kumimoji="0" lang="en-US" sz="2800" b="0" i="1" u="none" strike="noStrike" cap="none" normalizeH="0" baseline="0" smtClean="0">
                          <a:ln>
                            <a:noFill/>
                          </a:ln>
                          <a:solidFill>
                            <a:schemeClr val="tx1"/>
                          </a:solidFill>
                          <a:effectLst/>
                          <a:latin typeface="Tahoma" pitchFamily="34" charset="0"/>
                        </a:rPr>
                        <a:t>H</a:t>
                      </a:r>
                      <a:r>
                        <a:rPr kumimoji="0" lang="en-US" sz="2800" b="0" i="0" u="none" strike="noStrike" cap="none" normalizeH="0" baseline="-25000" smtClean="0">
                          <a:ln>
                            <a:noFill/>
                          </a:ln>
                          <a:solidFill>
                            <a:schemeClr val="tx1"/>
                          </a:solidFill>
                          <a:effectLst/>
                          <a:latin typeface="Tahoma" pitchFamily="34" charset="0"/>
                        </a:rPr>
                        <a:t>0</a:t>
                      </a:r>
                    </a:p>
                  </a:txBody>
                  <a:tcPr marT="45726" marB="45726" anchor="ctr" anchorCtr="1"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rPr>
                        <a:t>Type I error</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0" lang="en-US" sz="2800" b="0" i="0" u="none" strike="noStrike" cap="none" normalizeH="0" baseline="0" smtClean="0">
                          <a:ln>
                            <a:noFill/>
                          </a:ln>
                          <a:solidFill>
                            <a:schemeClr val="tx1"/>
                          </a:solidFill>
                          <a:effectLst/>
                          <a:latin typeface="Tahoma" pitchFamily="34" charset="0"/>
                          <a:cs typeface="Arial" charset="0"/>
                        </a:rPr>
                        <a:t>Correct rejection</a:t>
                      </a:r>
                    </a:p>
                  </a:txBody>
                  <a:tcPr marT="45726" marB="45726"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813" name="Text Box 33"/>
          <p:cNvSpPr txBox="1">
            <a:spLocks noChangeArrowheads="1"/>
          </p:cNvSpPr>
          <p:nvPr/>
        </p:nvSpPr>
        <p:spPr bwMode="auto">
          <a:xfrm>
            <a:off x="2316163" y="5464175"/>
            <a:ext cx="7162800" cy="1169988"/>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l-GR" altLang="en-US" sz="2800">
                <a:cs typeface="Times New Roman" panose="02020603050405020304" pitchFamily="18" charset="0"/>
              </a:rPr>
              <a:t>α</a:t>
            </a:r>
            <a:r>
              <a:rPr lang="en-US" altLang="en-US" sz="2800">
                <a:cs typeface="Times New Roman" panose="02020603050405020304" pitchFamily="18" charset="0"/>
              </a:rPr>
              <a:t> </a:t>
            </a:r>
            <a:r>
              <a:rPr lang="en-US" altLang="en-US" sz="2800"/>
              <a:t>≡ probability of a Type I error</a:t>
            </a:r>
            <a:endParaRPr lang="en-US" altLang="en-US" sz="2800">
              <a:cs typeface="Times New Roman" panose="02020603050405020304" pitchFamily="18" charset="0"/>
            </a:endParaRPr>
          </a:p>
          <a:p>
            <a:pPr algn="ctr" eaLnBrk="1" hangingPunct="1">
              <a:spcBef>
                <a:spcPct val="50000"/>
              </a:spcBef>
            </a:pPr>
            <a:r>
              <a:rPr lang="el-GR" altLang="en-US" sz="2800"/>
              <a:t>β</a:t>
            </a:r>
            <a:r>
              <a:rPr lang="en-US" altLang="en-US" sz="2800"/>
              <a:t> ≡ Probability of a Type II error </a:t>
            </a:r>
            <a:endParaRPr lang="el-GR" altLang="en-US" sz="2800"/>
          </a:p>
        </p:txBody>
      </p:sp>
      <p:sp>
        <p:nvSpPr>
          <p:cNvPr id="33814" name="Text Box 37"/>
          <p:cNvSpPr txBox="1">
            <a:spLocks noChangeArrowheads="1"/>
          </p:cNvSpPr>
          <p:nvPr/>
        </p:nvSpPr>
        <p:spPr bwMode="auto">
          <a:xfrm>
            <a:off x="1905001" y="1250950"/>
            <a:ext cx="806132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Tahoma" panose="020B0604030504040204" pitchFamily="34" charset="0"/>
              </a:rPr>
              <a:t>Two types of decision errors:</a:t>
            </a:r>
          </a:p>
          <a:p>
            <a:pPr algn="ctr" eaLnBrk="1" hangingPunct="1">
              <a:spcBef>
                <a:spcPct val="20000"/>
              </a:spcBef>
            </a:pPr>
            <a:r>
              <a:rPr lang="en-US" altLang="en-US" sz="2800">
                <a:latin typeface="Tahoma" panose="020B0604030504040204" pitchFamily="34" charset="0"/>
              </a:rPr>
              <a:t>Type I error = erroneous rejection of true </a:t>
            </a:r>
            <a:r>
              <a:rPr lang="en-US" altLang="en-US" sz="2800" i="1">
                <a:latin typeface="Tahoma" panose="020B0604030504040204" pitchFamily="34" charset="0"/>
              </a:rPr>
              <a:t>H</a:t>
            </a:r>
            <a:r>
              <a:rPr lang="en-US" altLang="en-US" sz="2800" baseline="-25000">
                <a:latin typeface="Tahoma" panose="020B0604030504040204" pitchFamily="34" charset="0"/>
              </a:rPr>
              <a:t>0</a:t>
            </a:r>
          </a:p>
          <a:p>
            <a:pPr algn="ctr" eaLnBrk="1" hangingPunct="1">
              <a:spcBef>
                <a:spcPct val="20000"/>
              </a:spcBef>
            </a:pPr>
            <a:r>
              <a:rPr lang="en-US" altLang="en-US" sz="2800">
                <a:latin typeface="Tahoma" panose="020B0604030504040204" pitchFamily="34" charset="0"/>
              </a:rPr>
              <a:t>Type II error = erroneous retention of false </a:t>
            </a:r>
            <a:r>
              <a:rPr lang="en-US" altLang="en-US" sz="2800" i="1">
                <a:latin typeface="Tahoma" panose="020B0604030504040204" pitchFamily="34" charset="0"/>
              </a:rPr>
              <a:t>H</a:t>
            </a:r>
            <a:r>
              <a:rPr lang="en-US" altLang="en-US" sz="2800" baseline="-25000">
                <a:latin typeface="Tahoma" panose="020B0604030504040204" pitchFamily="34" charset="0"/>
              </a:rPr>
              <a:t>0</a:t>
            </a:r>
          </a:p>
        </p:txBody>
      </p:sp>
    </p:spTree>
    <p:extLst>
      <p:ext uri="{BB962C8B-B14F-4D97-AF65-F5344CB8AC3E}">
        <p14:creationId xmlns:p14="http://schemas.microsoft.com/office/powerpoint/2010/main" val="2766788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z="5400"/>
              <a:t>Power</a:t>
            </a:r>
          </a:p>
        </p:txBody>
      </p:sp>
      <p:sp>
        <p:nvSpPr>
          <p:cNvPr id="194563" name="Rectangle 3"/>
          <p:cNvSpPr>
            <a:spLocks noGrp="1" noChangeArrowheads="1"/>
          </p:cNvSpPr>
          <p:nvPr>
            <p:ph type="body" idx="1"/>
          </p:nvPr>
        </p:nvSpPr>
        <p:spPr>
          <a:xfrm>
            <a:off x="1981200" y="1471613"/>
            <a:ext cx="8229600" cy="4654550"/>
          </a:xfrm>
        </p:spPr>
        <p:txBody>
          <a:bodyPr/>
          <a:lstStyle/>
          <a:p>
            <a:pPr eaLnBrk="1" hangingPunct="1"/>
            <a:r>
              <a:rPr lang="el-GR" altLang="en-US" smtClean="0">
                <a:cs typeface="Arial" panose="020B0604020202020204" pitchFamily="34" charset="0"/>
              </a:rPr>
              <a:t>β</a:t>
            </a:r>
            <a:r>
              <a:rPr lang="en-US" altLang="en-US" smtClean="0">
                <a:cs typeface="Arial" panose="020B0604020202020204" pitchFamily="34" charset="0"/>
              </a:rPr>
              <a:t> ≡ </a:t>
            </a:r>
            <a:r>
              <a:rPr lang="en-US" altLang="en-US" smtClean="0"/>
              <a:t>probability of a Type II error</a:t>
            </a:r>
          </a:p>
          <a:p>
            <a:pPr lvl="1" eaLnBrk="1" hangingPunct="1">
              <a:buFontTx/>
              <a:buNone/>
            </a:pPr>
            <a:r>
              <a:rPr lang="el-GR" altLang="en-US" sz="3200">
                <a:cs typeface="Arial" panose="020B0604020202020204" pitchFamily="34" charset="0"/>
              </a:rPr>
              <a:t>β</a:t>
            </a:r>
            <a:r>
              <a:rPr lang="en-US" altLang="en-US" sz="3200">
                <a:cs typeface="Arial" panose="020B0604020202020204" pitchFamily="34" charset="0"/>
              </a:rPr>
              <a:t> = Pr(retain </a:t>
            </a:r>
            <a:r>
              <a:rPr lang="en-US" altLang="en-US" sz="3200" i="1">
                <a:cs typeface="Arial" panose="020B0604020202020204" pitchFamily="34" charset="0"/>
              </a:rPr>
              <a:t>H</a:t>
            </a:r>
            <a:r>
              <a:rPr lang="en-US" altLang="en-US" sz="3200" baseline="-25000">
                <a:cs typeface="Arial" panose="020B0604020202020204" pitchFamily="34" charset="0"/>
              </a:rPr>
              <a:t>0</a:t>
            </a:r>
            <a:r>
              <a:rPr lang="en-US" altLang="en-US" sz="3200">
                <a:cs typeface="Arial" panose="020B0604020202020204" pitchFamily="34" charset="0"/>
              </a:rPr>
              <a:t> | </a:t>
            </a:r>
            <a:r>
              <a:rPr lang="en-US" altLang="en-US" sz="3200" i="1">
                <a:cs typeface="Arial" panose="020B0604020202020204" pitchFamily="34" charset="0"/>
              </a:rPr>
              <a:t>H</a:t>
            </a:r>
            <a:r>
              <a:rPr lang="en-US" altLang="en-US" sz="3200" baseline="-25000">
                <a:cs typeface="Arial" panose="020B0604020202020204" pitchFamily="34" charset="0"/>
              </a:rPr>
              <a:t>0</a:t>
            </a:r>
            <a:r>
              <a:rPr lang="en-US" altLang="en-US" sz="3200">
                <a:cs typeface="Arial" panose="020B0604020202020204" pitchFamily="34" charset="0"/>
              </a:rPr>
              <a:t> false)</a:t>
            </a:r>
            <a:br>
              <a:rPr lang="en-US" altLang="en-US" sz="3200">
                <a:cs typeface="Arial" panose="020B0604020202020204" pitchFamily="34" charset="0"/>
              </a:rPr>
            </a:br>
            <a:r>
              <a:rPr lang="en-US" altLang="en-US" sz="3200">
                <a:cs typeface="Arial" panose="020B0604020202020204" pitchFamily="34" charset="0"/>
              </a:rPr>
              <a:t>(the “|” is read as “given”) </a:t>
            </a:r>
            <a:br>
              <a:rPr lang="en-US" altLang="en-US" sz="3200">
                <a:cs typeface="Arial" panose="020B0604020202020204" pitchFamily="34" charset="0"/>
              </a:rPr>
            </a:br>
            <a:endParaRPr lang="en-US" altLang="en-US" sz="3200"/>
          </a:p>
          <a:p>
            <a:pPr eaLnBrk="1" hangingPunct="1"/>
            <a:r>
              <a:rPr lang="en-US" altLang="en-US" smtClean="0"/>
              <a:t>1 – </a:t>
            </a:r>
            <a:r>
              <a:rPr lang="el-GR" altLang="en-US" sz="3600">
                <a:cs typeface="Arial" panose="020B0604020202020204" pitchFamily="34" charset="0"/>
              </a:rPr>
              <a:t>β</a:t>
            </a:r>
            <a:r>
              <a:rPr lang="en-US" altLang="en-US" sz="3600">
                <a:cs typeface="Arial" panose="020B0604020202020204" pitchFamily="34" charset="0"/>
              </a:rPr>
              <a:t> </a:t>
            </a:r>
            <a:r>
              <a:rPr lang="en-US" altLang="en-US" smtClean="0">
                <a:latin typeface="Symbol" panose="05050102010706020507" pitchFamily="18" charset="2"/>
              </a:rPr>
              <a:t>= </a:t>
            </a:r>
            <a:r>
              <a:rPr lang="en-US" altLang="en-US" smtClean="0"/>
              <a:t>“Power” </a:t>
            </a:r>
            <a:r>
              <a:rPr lang="en-US" altLang="en-US" smtClean="0">
                <a:cs typeface="Arial" panose="020B0604020202020204" pitchFamily="34" charset="0"/>
              </a:rPr>
              <a:t>≡</a:t>
            </a:r>
            <a:r>
              <a:rPr lang="en-US" altLang="en-US" smtClean="0"/>
              <a:t> probability of avoiding a Type II error</a:t>
            </a:r>
            <a:r>
              <a:rPr lang="en-US" altLang="en-US" sz="3600"/>
              <a:t/>
            </a:r>
            <a:br>
              <a:rPr lang="en-US" altLang="en-US" sz="3600"/>
            </a:br>
            <a:r>
              <a:rPr lang="en-US" altLang="en-US" sz="3600"/>
              <a:t>1– </a:t>
            </a:r>
            <a:r>
              <a:rPr lang="el-GR" altLang="en-US" sz="3600">
                <a:cs typeface="Arial" panose="020B0604020202020204" pitchFamily="34" charset="0"/>
              </a:rPr>
              <a:t>β</a:t>
            </a:r>
            <a:r>
              <a:rPr lang="en-US" altLang="en-US" sz="3600">
                <a:cs typeface="Arial" panose="020B0604020202020204" pitchFamily="34" charset="0"/>
              </a:rPr>
              <a:t> = Pr(reject </a:t>
            </a:r>
            <a:r>
              <a:rPr lang="en-US" altLang="en-US" sz="3600" i="1">
                <a:cs typeface="Arial" panose="020B0604020202020204" pitchFamily="34" charset="0"/>
              </a:rPr>
              <a:t>H</a:t>
            </a:r>
            <a:r>
              <a:rPr lang="en-US" altLang="en-US" sz="3600" baseline="-25000">
                <a:cs typeface="Arial" panose="020B0604020202020204" pitchFamily="34" charset="0"/>
              </a:rPr>
              <a:t>0</a:t>
            </a:r>
            <a:r>
              <a:rPr lang="en-US" altLang="en-US" sz="3600">
                <a:cs typeface="Arial" panose="020B0604020202020204" pitchFamily="34" charset="0"/>
              </a:rPr>
              <a:t> | </a:t>
            </a:r>
            <a:r>
              <a:rPr lang="en-US" altLang="en-US" sz="3600" i="1">
                <a:cs typeface="Arial" panose="020B0604020202020204" pitchFamily="34" charset="0"/>
              </a:rPr>
              <a:t>H</a:t>
            </a:r>
            <a:r>
              <a:rPr lang="en-US" altLang="en-US" sz="3600" baseline="-25000">
                <a:cs typeface="Arial" panose="020B0604020202020204" pitchFamily="34" charset="0"/>
              </a:rPr>
              <a:t>0</a:t>
            </a:r>
            <a:r>
              <a:rPr lang="en-US" altLang="en-US" sz="3600">
                <a:cs typeface="Arial" panose="020B0604020202020204" pitchFamily="34" charset="0"/>
              </a:rPr>
              <a:t> false)</a:t>
            </a:r>
            <a:endParaRPr lang="en-US" altLang="en-US" sz="3600"/>
          </a:p>
          <a:p>
            <a:pPr lvl="1" eaLnBrk="1" hangingPunct="1">
              <a:buFontTx/>
              <a:buNone/>
            </a:pPr>
            <a:endParaRPr lang="en-US" altLang="en-US" sz="3200"/>
          </a:p>
        </p:txBody>
      </p:sp>
    </p:spTree>
    <p:extLst>
      <p:ext uri="{BB962C8B-B14F-4D97-AF65-F5344CB8AC3E}">
        <p14:creationId xmlns:p14="http://schemas.microsoft.com/office/powerpoint/2010/main" val="3043228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1000"/>
                                        <p:tgtEl>
                                          <p:spTgt spid="194563">
                                            <p:txEl>
                                              <p:pRg st="0" end="0"/>
                                            </p:txEl>
                                          </p:spTgt>
                                        </p:tgtEl>
                                      </p:cBhvr>
                                    </p:animEffect>
                                    <p:anim calcmode="lin" valueType="num">
                                      <p:cBhvr>
                                        <p:cTn id="8" dur="10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fade">
                                      <p:cBhvr>
                                        <p:cTn id="12" dur="1000"/>
                                        <p:tgtEl>
                                          <p:spTgt spid="194563">
                                            <p:txEl>
                                              <p:pRg st="1" end="1"/>
                                            </p:txEl>
                                          </p:spTgt>
                                        </p:tgtEl>
                                      </p:cBhvr>
                                    </p:animEffect>
                                    <p:anim calcmode="lin" valueType="num">
                                      <p:cBhvr>
                                        <p:cTn id="13" dur="10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45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Effect transition="in" filter="fade">
                                      <p:cBhvr>
                                        <p:cTn id="19" dur="1000"/>
                                        <p:tgtEl>
                                          <p:spTgt spid="194563">
                                            <p:txEl>
                                              <p:pRg st="2" end="2"/>
                                            </p:txEl>
                                          </p:spTgt>
                                        </p:tgtEl>
                                      </p:cBhvr>
                                    </p:animEffect>
                                    <p:anim calcmode="lin" valueType="num">
                                      <p:cBhvr>
                                        <p:cTn id="20" dur="10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45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pPr eaLnBrk="1" hangingPunct="1"/>
            <a:r>
              <a:rPr lang="en-US" altLang="en-US" smtClean="0">
                <a:cs typeface="Tahoma" panose="020B0604030504040204" pitchFamily="34" charset="0"/>
              </a:rPr>
              <a:t>Power of a </a:t>
            </a:r>
            <a:r>
              <a:rPr lang="en-US" altLang="en-US" i="1" smtClean="0">
                <a:cs typeface="Tahoma" panose="020B0604030504040204" pitchFamily="34" charset="0"/>
              </a:rPr>
              <a:t>z </a:t>
            </a:r>
            <a:r>
              <a:rPr lang="en-US" altLang="en-US" smtClean="0">
                <a:cs typeface="Tahoma" panose="020B0604030504040204" pitchFamily="34" charset="0"/>
              </a:rPr>
              <a:t>test</a:t>
            </a:r>
          </a:p>
        </p:txBody>
      </p:sp>
      <p:sp>
        <p:nvSpPr>
          <p:cNvPr id="9223" name="Rectangle 14"/>
          <p:cNvSpPr>
            <a:spLocks noGrp="1" noChangeArrowheads="1"/>
          </p:cNvSpPr>
          <p:nvPr>
            <p:ph type="body" idx="1"/>
          </p:nvPr>
        </p:nvSpPr>
        <p:spPr>
          <a:xfrm>
            <a:off x="1981200" y="2830514"/>
            <a:ext cx="8229600" cy="3781425"/>
          </a:xfrm>
        </p:spPr>
        <p:txBody>
          <a:bodyPr/>
          <a:lstStyle/>
          <a:p>
            <a:pPr eaLnBrk="1" hangingPunct="1">
              <a:lnSpc>
                <a:spcPct val="90000"/>
              </a:lnSpc>
              <a:buFontTx/>
              <a:buNone/>
            </a:pPr>
            <a:r>
              <a:rPr lang="en-US" altLang="en-US" smtClean="0"/>
              <a:t>where </a:t>
            </a:r>
          </a:p>
          <a:p>
            <a:pPr eaLnBrk="1" hangingPunct="1">
              <a:lnSpc>
                <a:spcPct val="90000"/>
              </a:lnSpc>
            </a:pPr>
            <a:r>
              <a:rPr lang="en-US" altLang="en-US" smtClean="0"/>
              <a:t>Φ(</a:t>
            </a:r>
            <a:r>
              <a:rPr lang="en-US" altLang="en-US" i="1" smtClean="0"/>
              <a:t>z</a:t>
            </a:r>
            <a:r>
              <a:rPr lang="en-US" altLang="en-US" smtClean="0"/>
              <a:t>) represent the cumulative probability of Standard Normal </a:t>
            </a:r>
            <a:r>
              <a:rPr lang="en-US" altLang="en-US" i="1" smtClean="0"/>
              <a:t>Z</a:t>
            </a:r>
            <a:endParaRPr lang="en-US" altLang="en-US" smtClean="0"/>
          </a:p>
          <a:p>
            <a:pPr eaLnBrk="1" hangingPunct="1">
              <a:lnSpc>
                <a:spcPct val="90000"/>
              </a:lnSpc>
            </a:pPr>
            <a:r>
              <a:rPr lang="en-US" altLang="en-US" smtClean="0"/>
              <a:t>μ</a:t>
            </a:r>
            <a:r>
              <a:rPr lang="en-US" altLang="en-US" baseline="-25000" smtClean="0"/>
              <a:t>0</a:t>
            </a:r>
            <a:r>
              <a:rPr lang="en-US" altLang="en-US" smtClean="0"/>
              <a:t> represent the population mean under the null hypothesis</a:t>
            </a:r>
          </a:p>
          <a:p>
            <a:pPr eaLnBrk="1" hangingPunct="1">
              <a:lnSpc>
                <a:spcPct val="90000"/>
              </a:lnSpc>
            </a:pPr>
            <a:r>
              <a:rPr lang="en-US" altLang="en-US" smtClean="0"/>
              <a:t>μ</a:t>
            </a:r>
            <a:r>
              <a:rPr lang="en-US" altLang="en-US" baseline="-25000" smtClean="0"/>
              <a:t>a</a:t>
            </a:r>
            <a:r>
              <a:rPr lang="en-US" altLang="en-US" smtClean="0"/>
              <a:t> represents the population mean under the alternative hypothesis</a:t>
            </a:r>
          </a:p>
        </p:txBody>
      </p:sp>
      <p:sp>
        <p:nvSpPr>
          <p:cNvPr id="9224" name="Rectangle 5"/>
          <p:cNvSpPr>
            <a:spLocks noChangeArrowheads="1"/>
          </p:cNvSpPr>
          <p:nvPr/>
        </p:nvSpPr>
        <p:spPr bwMode="auto">
          <a:xfrm>
            <a:off x="1524001" y="2991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9218" name="Object 7"/>
          <p:cNvGraphicFramePr>
            <a:graphicFrameLocks noChangeAspect="1"/>
          </p:cNvGraphicFramePr>
          <p:nvPr/>
        </p:nvGraphicFramePr>
        <p:xfrm>
          <a:off x="-4605338" y="3135313"/>
          <a:ext cx="371475" cy="266700"/>
        </p:xfrm>
        <a:graphic>
          <a:graphicData uri="http://schemas.openxmlformats.org/presentationml/2006/ole">
            <mc:AlternateContent xmlns:mc="http://schemas.openxmlformats.org/markup-compatibility/2006">
              <mc:Choice xmlns:v="urn:schemas-microsoft-com:vml" Requires="v">
                <p:oleObj spid="_x0000_s109573" name="Equation" r:id="rId3" imgW="368140" imgH="266584" progId="Equation.3">
                  <p:embed/>
                </p:oleObj>
              </mc:Choice>
              <mc:Fallback>
                <p:oleObj name="Equation" r:id="rId3" imgW="368140"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338" y="3135313"/>
                        <a:ext cx="3714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6"/>
          <p:cNvGraphicFramePr>
            <a:graphicFrameLocks noChangeAspect="1"/>
          </p:cNvGraphicFramePr>
          <p:nvPr/>
        </p:nvGraphicFramePr>
        <p:xfrm>
          <a:off x="-4605338" y="3676650"/>
          <a:ext cx="371475" cy="228600"/>
        </p:xfrm>
        <a:graphic>
          <a:graphicData uri="http://schemas.openxmlformats.org/presentationml/2006/ole">
            <mc:AlternateContent xmlns:mc="http://schemas.openxmlformats.org/markup-compatibility/2006">
              <mc:Choice xmlns:v="urn:schemas-microsoft-com:vml" Requires="v">
                <p:oleObj spid="_x0000_s109574" name="Equation" r:id="rId5" imgW="368300" imgH="228600" progId="Equation.3">
                  <p:embed/>
                </p:oleObj>
              </mc:Choice>
              <mc:Fallback>
                <p:oleObj name="Equation" r:id="rId5" imgW="368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338" y="3676650"/>
                        <a:ext cx="3714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9"/>
          <p:cNvSpPr>
            <a:spLocks noChangeArrowheads="1"/>
          </p:cNvSpPr>
          <p:nvPr/>
        </p:nvSpPr>
        <p:spPr bwMode="auto">
          <a:xfrm>
            <a:off x="-4605338" y="3402014"/>
            <a:ext cx="496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Times New Roman" panose="02020603050405020304" pitchFamily="18" charset="0"/>
              </a:rPr>
              <a:t>with </a:t>
            </a:r>
            <a:endParaRPr lang="en-US" altLang="en-US"/>
          </a:p>
        </p:txBody>
      </p:sp>
      <p:sp>
        <p:nvSpPr>
          <p:cNvPr id="9226" name="Rectangle 10"/>
          <p:cNvSpPr>
            <a:spLocks noChangeArrowheads="1"/>
          </p:cNvSpPr>
          <p:nvPr/>
        </p:nvSpPr>
        <p:spPr bwMode="auto">
          <a:xfrm>
            <a:off x="-4605338" y="3905250"/>
            <a:ext cx="227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cs typeface="Times New Roman" panose="02020603050405020304" pitchFamily="18" charset="0"/>
              </a:rPr>
              <a:t>.</a:t>
            </a:r>
            <a:endParaRPr lang="en-US" altLang="en-US"/>
          </a:p>
        </p:txBody>
      </p:sp>
      <p:sp>
        <p:nvSpPr>
          <p:cNvPr id="9227"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9220" name="Object 4"/>
          <p:cNvGraphicFramePr>
            <a:graphicFrameLocks noChangeAspect="1"/>
          </p:cNvGraphicFramePr>
          <p:nvPr/>
        </p:nvGraphicFramePr>
        <p:xfrm>
          <a:off x="3038476" y="1227138"/>
          <a:ext cx="5616575" cy="1384300"/>
        </p:xfrm>
        <a:graphic>
          <a:graphicData uri="http://schemas.openxmlformats.org/presentationml/2006/ole">
            <mc:AlternateContent xmlns:mc="http://schemas.openxmlformats.org/markup-compatibility/2006">
              <mc:Choice xmlns:v="urn:schemas-microsoft-com:vml" Requires="v">
                <p:oleObj spid="_x0000_s109575" name="Equation" r:id="rId7" imgW="2044700" imgH="508000" progId="Equation.3">
                  <p:embed/>
                </p:oleObj>
              </mc:Choice>
              <mc:Fallback>
                <p:oleObj name="Equation" r:id="rId7" imgW="2044700" imgH="508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8476" y="1227138"/>
                        <a:ext cx="56165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1106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981200" y="274639"/>
            <a:ext cx="8229600" cy="1062037"/>
          </a:xfrm>
        </p:spPr>
        <p:txBody>
          <a:bodyPr/>
          <a:lstStyle/>
          <a:p>
            <a:pPr eaLnBrk="1" hangingPunct="1"/>
            <a:r>
              <a:rPr lang="en-US" altLang="en-US" smtClean="0"/>
              <a:t>Calculating Power: Example</a:t>
            </a:r>
          </a:p>
        </p:txBody>
      </p:sp>
      <p:sp>
        <p:nvSpPr>
          <p:cNvPr id="10245" name="Text Box 4"/>
          <p:cNvSpPr txBox="1">
            <a:spLocks noChangeArrowheads="1"/>
          </p:cNvSpPr>
          <p:nvPr/>
        </p:nvSpPr>
        <p:spPr bwMode="auto">
          <a:xfrm>
            <a:off x="1901825" y="1247775"/>
            <a:ext cx="83645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t>A study of </a:t>
            </a:r>
            <a:r>
              <a:rPr lang="en-US" altLang="en-US" sz="2800" i="1"/>
              <a:t>n</a:t>
            </a:r>
            <a:r>
              <a:rPr lang="en-US" altLang="en-US" sz="2800"/>
              <a:t> = 16 retains </a:t>
            </a:r>
            <a:r>
              <a:rPr lang="en-US" altLang="en-US" sz="2800" i="1"/>
              <a:t>H</a:t>
            </a:r>
            <a:r>
              <a:rPr lang="en-US" altLang="en-US" sz="2800" baseline="-25000"/>
              <a:t>0</a:t>
            </a:r>
            <a:r>
              <a:rPr lang="en-US" altLang="en-US" sz="2800"/>
              <a:t>: μ = 170 at α = 0.05 (two-sided); </a:t>
            </a:r>
            <a:r>
              <a:rPr lang="el-GR" altLang="en-US" sz="2800">
                <a:cs typeface="Arial" panose="020B0604020202020204" pitchFamily="34" charset="0"/>
              </a:rPr>
              <a:t>σ</a:t>
            </a:r>
            <a:r>
              <a:rPr lang="en-US" altLang="en-US" sz="2800">
                <a:cs typeface="Arial" panose="020B0604020202020204" pitchFamily="34" charset="0"/>
              </a:rPr>
              <a:t> is 40. </a:t>
            </a:r>
            <a:r>
              <a:rPr lang="en-US" altLang="en-US" sz="2800"/>
              <a:t>What was the power of test’s conditions to identify a population mean of 190?</a:t>
            </a:r>
            <a:endParaRPr lang="en-US" altLang="en-US"/>
          </a:p>
        </p:txBody>
      </p:sp>
      <p:graphicFrame>
        <p:nvGraphicFramePr>
          <p:cNvPr id="10242" name="Object 5"/>
          <p:cNvGraphicFramePr>
            <a:graphicFrameLocks noChangeAspect="1"/>
          </p:cNvGraphicFramePr>
          <p:nvPr/>
        </p:nvGraphicFramePr>
        <p:xfrm>
          <a:off x="2879726" y="2900364"/>
          <a:ext cx="5946775" cy="3665537"/>
        </p:xfrm>
        <a:graphic>
          <a:graphicData uri="http://schemas.openxmlformats.org/presentationml/2006/ole">
            <mc:AlternateContent xmlns:mc="http://schemas.openxmlformats.org/markup-compatibility/2006">
              <mc:Choice xmlns:v="urn:schemas-microsoft-com:vml" Requires="v">
                <p:oleObj spid="_x0000_s110595" name="Equation" r:id="rId3" imgW="1879560" imgH="1257120" progId="Equation.3">
                  <p:embed/>
                </p:oleObj>
              </mc:Choice>
              <mc:Fallback>
                <p:oleObj name="Equation" r:id="rId3" imgW="1879560" imgH="1257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6" y="2900364"/>
                        <a:ext cx="5946775"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9990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smtClean="0"/>
              <a:t>Reasoning Behind Power</a:t>
            </a:r>
            <a:r>
              <a:rPr lang="en-US" altLang="en-US" sz="4000"/>
              <a:t> </a:t>
            </a:r>
            <a:endParaRPr lang="en-US" altLang="en-US" sz="3200"/>
          </a:p>
        </p:txBody>
      </p:sp>
      <p:sp>
        <p:nvSpPr>
          <p:cNvPr id="35843" name="Rectangle 5"/>
          <p:cNvSpPr>
            <a:spLocks noGrp="1" noChangeArrowheads="1"/>
          </p:cNvSpPr>
          <p:nvPr>
            <p:ph type="body" idx="1"/>
          </p:nvPr>
        </p:nvSpPr>
        <p:spPr/>
        <p:txBody>
          <a:bodyPr/>
          <a:lstStyle/>
          <a:p>
            <a:pPr eaLnBrk="1" hangingPunct="1"/>
            <a:r>
              <a:rPr lang="en-US" altLang="en-US"/>
              <a:t>Competing sampling distributions</a:t>
            </a:r>
          </a:p>
          <a:p>
            <a:pPr lvl="1" eaLnBrk="1" hangingPunct="1">
              <a:buFontTx/>
              <a:buNone/>
            </a:pPr>
            <a:r>
              <a:rPr lang="en-US" altLang="en-US" smtClean="0"/>
              <a:t>Top curve (next page) assumes </a:t>
            </a:r>
            <a:r>
              <a:rPr lang="en-US" altLang="en-US" i="1" smtClean="0"/>
              <a:t>H</a:t>
            </a:r>
            <a:r>
              <a:rPr lang="en-US" altLang="en-US" baseline="-25000" smtClean="0"/>
              <a:t>0</a:t>
            </a:r>
            <a:r>
              <a:rPr lang="en-US" altLang="en-US" smtClean="0"/>
              <a:t> is true </a:t>
            </a:r>
          </a:p>
          <a:p>
            <a:pPr lvl="1" eaLnBrk="1" hangingPunct="1">
              <a:buFontTx/>
              <a:buNone/>
            </a:pPr>
            <a:r>
              <a:rPr lang="en-US" altLang="en-US" smtClean="0"/>
              <a:t>Bottom curve assumes </a:t>
            </a:r>
            <a:r>
              <a:rPr lang="en-US" altLang="en-US" i="1" smtClean="0"/>
              <a:t>H</a:t>
            </a:r>
            <a:r>
              <a:rPr lang="en-US" altLang="en-US" baseline="-25000" smtClean="0"/>
              <a:t>a</a:t>
            </a:r>
            <a:r>
              <a:rPr lang="en-US" altLang="en-US" smtClean="0"/>
              <a:t> is true</a:t>
            </a:r>
          </a:p>
          <a:p>
            <a:pPr lvl="1" eaLnBrk="1" hangingPunct="1">
              <a:buFontTx/>
              <a:buNone/>
            </a:pPr>
            <a:r>
              <a:rPr lang="el-GR" altLang="en-US" smtClean="0">
                <a:cs typeface="Arial" panose="020B0604020202020204" pitchFamily="34" charset="0"/>
              </a:rPr>
              <a:t>α</a:t>
            </a:r>
            <a:r>
              <a:rPr lang="en-US" altLang="en-US" smtClean="0">
                <a:cs typeface="Arial" panose="020B0604020202020204" pitchFamily="34" charset="0"/>
              </a:rPr>
              <a:t> is set to 0.05 (two-sided)</a:t>
            </a:r>
          </a:p>
          <a:p>
            <a:pPr eaLnBrk="1" hangingPunct="1"/>
            <a:r>
              <a:rPr lang="en-US" altLang="en-US">
                <a:cs typeface="Arial" panose="020B0604020202020204" pitchFamily="34" charset="0"/>
              </a:rPr>
              <a:t>We will reject </a:t>
            </a:r>
            <a:r>
              <a:rPr lang="en-US" altLang="en-US" i="1">
                <a:cs typeface="Arial" panose="020B0604020202020204" pitchFamily="34" charset="0"/>
              </a:rPr>
              <a:t>H</a:t>
            </a:r>
            <a:r>
              <a:rPr lang="en-US" altLang="en-US" baseline="-25000">
                <a:cs typeface="Arial" panose="020B0604020202020204" pitchFamily="34" charset="0"/>
              </a:rPr>
              <a:t>0</a:t>
            </a:r>
            <a:r>
              <a:rPr lang="en-US" altLang="en-US">
                <a:cs typeface="Arial" panose="020B0604020202020204" pitchFamily="34" charset="0"/>
              </a:rPr>
              <a:t> when a  sample mean exceeds 189.6 (right tail, top curve)</a:t>
            </a:r>
          </a:p>
          <a:p>
            <a:pPr eaLnBrk="1" hangingPunct="1"/>
            <a:r>
              <a:rPr lang="en-US" altLang="en-US">
                <a:cs typeface="Arial" panose="020B0604020202020204" pitchFamily="34" charset="0"/>
              </a:rPr>
              <a:t>The probability of getting a value greater than 189.6 on the bottom curve is 0.5160, corresponding to the power of the test</a:t>
            </a:r>
          </a:p>
        </p:txBody>
      </p:sp>
    </p:spTree>
    <p:extLst>
      <p:ext uri="{BB962C8B-B14F-4D97-AF65-F5344CB8AC3E}">
        <p14:creationId xmlns:p14="http://schemas.microsoft.com/office/powerpoint/2010/main" val="2260156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3" y="176214"/>
            <a:ext cx="6094412"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426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sz="4800"/>
              <a:t>Sample Size Requirements</a:t>
            </a:r>
          </a:p>
        </p:txBody>
      </p:sp>
      <p:sp>
        <p:nvSpPr>
          <p:cNvPr id="11269" name="Rectangle 3"/>
          <p:cNvSpPr>
            <a:spLocks noGrp="1" noChangeArrowheads="1"/>
          </p:cNvSpPr>
          <p:nvPr>
            <p:ph type="body" idx="1"/>
          </p:nvPr>
        </p:nvSpPr>
        <p:spPr>
          <a:xfrm>
            <a:off x="1778000" y="1357313"/>
            <a:ext cx="8699500" cy="5332412"/>
          </a:xfrm>
        </p:spPr>
        <p:txBody>
          <a:bodyPr/>
          <a:lstStyle/>
          <a:p>
            <a:pPr marL="0" indent="0">
              <a:buNone/>
            </a:pPr>
            <a:r>
              <a:rPr lang="en-US" altLang="en-US"/>
              <a:t>Sample size for one-sample </a:t>
            </a:r>
            <a:r>
              <a:rPr lang="en-US" altLang="en-US" i="1"/>
              <a:t>z </a:t>
            </a:r>
            <a:r>
              <a:rPr lang="en-US" altLang="en-US"/>
              <a:t>test: </a:t>
            </a:r>
            <a:br>
              <a:rPr lang="en-US" altLang="en-US"/>
            </a:br>
            <a:r>
              <a:rPr lang="en-US" altLang="en-US"/>
              <a:t/>
            </a:r>
            <a:br>
              <a:rPr lang="en-US" altLang="en-US"/>
            </a:br>
            <a:r>
              <a:rPr lang="en-US" altLang="en-US"/>
              <a:t/>
            </a:r>
            <a:br>
              <a:rPr lang="en-US" altLang="en-US"/>
            </a:br>
            <a:endParaRPr lang="en-US" altLang="en-US"/>
          </a:p>
          <a:p>
            <a:pPr marL="0" indent="0">
              <a:buNone/>
            </a:pPr>
            <a:endParaRPr lang="en-US" altLang="en-US"/>
          </a:p>
          <a:p>
            <a:pPr marL="0" indent="0">
              <a:buNone/>
            </a:pPr>
            <a:r>
              <a:rPr lang="en-US" altLang="en-US"/>
              <a:t>where </a:t>
            </a:r>
          </a:p>
          <a:p>
            <a:pPr marL="0" indent="0">
              <a:buNone/>
            </a:pPr>
            <a:r>
              <a:rPr lang="en-US" altLang="en-US"/>
              <a:t>	1 – β </a:t>
            </a:r>
            <a:r>
              <a:rPr lang="en-US" altLang="en-US">
                <a:cs typeface="Arial" panose="020B0604020202020204" pitchFamily="34" charset="0"/>
              </a:rPr>
              <a:t>≡ </a:t>
            </a:r>
            <a:r>
              <a:rPr lang="en-US" altLang="en-US"/>
              <a:t>desired power</a:t>
            </a:r>
          </a:p>
          <a:p>
            <a:pPr marL="0" indent="0">
              <a:buNone/>
            </a:pPr>
            <a:r>
              <a:rPr lang="en-US" altLang="en-US"/>
              <a:t>	α </a:t>
            </a:r>
            <a:r>
              <a:rPr lang="en-US" altLang="en-US">
                <a:cs typeface="Arial" panose="020B0604020202020204" pitchFamily="34" charset="0"/>
              </a:rPr>
              <a:t>≡ </a:t>
            </a:r>
            <a:r>
              <a:rPr lang="en-US" altLang="en-US"/>
              <a:t>desired significance level (two-sided) </a:t>
            </a:r>
          </a:p>
          <a:p>
            <a:pPr marL="0" indent="0">
              <a:buNone/>
            </a:pPr>
            <a:r>
              <a:rPr lang="en-US" altLang="en-US"/>
              <a:t>	σ </a:t>
            </a:r>
            <a:r>
              <a:rPr lang="en-US" altLang="en-US">
                <a:cs typeface="Arial" panose="020B0604020202020204" pitchFamily="34" charset="0"/>
              </a:rPr>
              <a:t>≡ </a:t>
            </a:r>
            <a:r>
              <a:rPr lang="en-US" altLang="en-US"/>
              <a:t>population</a:t>
            </a:r>
            <a:r>
              <a:rPr lang="en-US" altLang="en-US">
                <a:cs typeface="Arial" panose="020B0604020202020204" pitchFamily="34" charset="0"/>
              </a:rPr>
              <a:t> </a:t>
            </a:r>
            <a:r>
              <a:rPr lang="en-US" altLang="en-US"/>
              <a:t>standard deviation</a:t>
            </a:r>
          </a:p>
          <a:p>
            <a:pPr marL="0" indent="0">
              <a:buNone/>
            </a:pPr>
            <a:r>
              <a:rPr lang="en-US" altLang="en-US"/>
              <a:t>	Δ = μ</a:t>
            </a:r>
            <a:r>
              <a:rPr lang="en-US" altLang="en-US" baseline="-25000"/>
              <a:t>0</a:t>
            </a:r>
            <a:r>
              <a:rPr lang="en-US" altLang="en-US"/>
              <a:t> – μ</a:t>
            </a:r>
            <a:r>
              <a:rPr lang="en-US" altLang="en-US" baseline="-25000"/>
              <a:t>a </a:t>
            </a:r>
            <a:r>
              <a:rPr lang="en-US" altLang="en-US">
                <a:cs typeface="Arial" panose="020B0604020202020204" pitchFamily="34" charset="0"/>
              </a:rPr>
              <a:t>≡ </a:t>
            </a:r>
            <a:r>
              <a:rPr lang="en-US" altLang="en-US"/>
              <a:t>the </a:t>
            </a:r>
            <a:r>
              <a:rPr lang="en-US" altLang="en-US" b="1"/>
              <a:t>difference worth detecting</a:t>
            </a:r>
          </a:p>
        </p:txBody>
      </p:sp>
      <p:sp>
        <p:nvSpPr>
          <p:cNvPr id="11270" name="Rectangle 5"/>
          <p:cNvSpPr>
            <a:spLocks noChangeArrowheads="1"/>
          </p:cNvSpPr>
          <p:nvPr/>
        </p:nvSpPr>
        <p:spPr bwMode="auto">
          <a:xfrm>
            <a:off x="1524001" y="29966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1266" name="Object 4"/>
          <p:cNvGraphicFramePr>
            <a:graphicFrameLocks noChangeAspect="1"/>
          </p:cNvGraphicFramePr>
          <p:nvPr/>
        </p:nvGraphicFramePr>
        <p:xfrm>
          <a:off x="3633788" y="2070101"/>
          <a:ext cx="4305300" cy="1712913"/>
        </p:xfrm>
        <a:graphic>
          <a:graphicData uri="http://schemas.openxmlformats.org/presentationml/2006/ole">
            <mc:AlternateContent xmlns:mc="http://schemas.openxmlformats.org/markup-compatibility/2006">
              <mc:Choice xmlns:v="urn:schemas-microsoft-com:vml" Requires="v">
                <p:oleObj spid="_x0000_s111619" name="Equation" r:id="rId3" imgW="1269449" imgH="495085" progId="Equation.3">
                  <p:embed/>
                </p:oleObj>
              </mc:Choice>
              <mc:Fallback>
                <p:oleObj name="Equation" r:id="rId3" imgW="1269449" imgH="4950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788" y="2070101"/>
                        <a:ext cx="4305300"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8872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8"/>
          <p:cNvSpPr>
            <a:spLocks noGrp="1" noChangeArrowheads="1"/>
          </p:cNvSpPr>
          <p:nvPr>
            <p:ph type="title"/>
          </p:nvPr>
        </p:nvSpPr>
        <p:spPr/>
        <p:txBody>
          <a:bodyPr/>
          <a:lstStyle/>
          <a:p>
            <a:pPr eaLnBrk="1" hangingPunct="1"/>
            <a:r>
              <a:rPr lang="en-US" altLang="en-US" sz="4000"/>
              <a:t>Example: Sample Size Requirement</a:t>
            </a:r>
          </a:p>
        </p:txBody>
      </p:sp>
      <p:sp>
        <p:nvSpPr>
          <p:cNvPr id="12293" name="Rectangle 17"/>
          <p:cNvSpPr>
            <a:spLocks noGrp="1" noChangeArrowheads="1"/>
          </p:cNvSpPr>
          <p:nvPr>
            <p:ph type="body" idx="1"/>
          </p:nvPr>
        </p:nvSpPr>
        <p:spPr>
          <a:xfrm>
            <a:off x="1981200" y="1600200"/>
            <a:ext cx="8229600" cy="4902200"/>
          </a:xfrm>
        </p:spPr>
        <p:txBody>
          <a:bodyPr/>
          <a:lstStyle/>
          <a:p>
            <a:pPr marL="0" indent="0">
              <a:buNone/>
            </a:pPr>
            <a:r>
              <a:rPr lang="en-US" altLang="en-US"/>
              <a:t>How large a sample is needed for a one-sample </a:t>
            </a:r>
            <a:r>
              <a:rPr lang="en-US" altLang="en-US" i="1"/>
              <a:t>z</a:t>
            </a:r>
            <a:r>
              <a:rPr lang="en-US" altLang="en-US"/>
              <a:t> test with 90% power and α = 0.05 (two-tailed) when σ = 40? Let </a:t>
            </a:r>
            <a:r>
              <a:rPr lang="en-US" altLang="en-US" i="1"/>
              <a:t>H</a:t>
            </a:r>
            <a:r>
              <a:rPr lang="en-US" altLang="en-US" baseline="-25000"/>
              <a:t>0</a:t>
            </a:r>
            <a:r>
              <a:rPr lang="en-US" altLang="en-US"/>
              <a:t>: μ = 170 and </a:t>
            </a:r>
            <a:r>
              <a:rPr lang="en-US" altLang="en-US" i="1"/>
              <a:t>H</a:t>
            </a:r>
            <a:r>
              <a:rPr lang="en-US" altLang="en-US" baseline="-25000"/>
              <a:t>a</a:t>
            </a:r>
            <a:r>
              <a:rPr lang="en-US" altLang="en-US"/>
              <a:t>: μ = 190 (thus, Δ = μ</a:t>
            </a:r>
            <a:r>
              <a:rPr lang="en-US" altLang="en-US" baseline="-25000"/>
              <a:t>0</a:t>
            </a:r>
            <a:r>
              <a:rPr lang="en-US" altLang="en-US"/>
              <a:t> − μ</a:t>
            </a:r>
            <a:r>
              <a:rPr lang="en-US" altLang="en-US" baseline="-25000"/>
              <a:t>a</a:t>
            </a:r>
            <a:r>
              <a:rPr lang="en-US" altLang="en-US"/>
              <a:t> = 170 – 190 = −20)</a:t>
            </a:r>
          </a:p>
          <a:p>
            <a:pPr marL="0" indent="0"/>
            <a:endParaRPr lang="en-US" altLang="en-US" i="1"/>
          </a:p>
          <a:p>
            <a:pPr marL="0" indent="0"/>
            <a:endParaRPr lang="en-US" altLang="en-US" i="1"/>
          </a:p>
          <a:p>
            <a:pPr marL="0" indent="0"/>
            <a:endParaRPr lang="en-US" altLang="en-US" i="1"/>
          </a:p>
          <a:p>
            <a:pPr marL="0" indent="0"/>
            <a:endParaRPr lang="en-US" altLang="en-US"/>
          </a:p>
          <a:p>
            <a:pPr marL="0" indent="0">
              <a:buNone/>
            </a:pPr>
            <a:r>
              <a:rPr lang="en-US" altLang="en-US"/>
              <a:t>Round up to 42 to ensure adequate power.</a:t>
            </a:r>
          </a:p>
        </p:txBody>
      </p:sp>
      <p:sp>
        <p:nvSpPr>
          <p:cNvPr id="12294" name="Rectangle 1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2290" name="Object 13"/>
          <p:cNvGraphicFramePr>
            <a:graphicFrameLocks noChangeAspect="1"/>
          </p:cNvGraphicFramePr>
          <p:nvPr/>
        </p:nvGraphicFramePr>
        <p:xfrm>
          <a:off x="2124076" y="3711576"/>
          <a:ext cx="7993063" cy="1357313"/>
        </p:xfrm>
        <a:graphic>
          <a:graphicData uri="http://schemas.openxmlformats.org/presentationml/2006/ole">
            <mc:AlternateContent xmlns:mc="http://schemas.openxmlformats.org/markup-compatibility/2006">
              <mc:Choice xmlns:v="urn:schemas-microsoft-com:vml" Requires="v">
                <p:oleObj spid="_x0000_s112643" name="Equation" r:id="rId3" imgW="2565360" imgH="431640" progId="Equation.3">
                  <p:embed/>
                </p:oleObj>
              </mc:Choice>
              <mc:Fallback>
                <p:oleObj name="Equation" r:id="rId3" imgW="2565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6" y="3711576"/>
                        <a:ext cx="7993063"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77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26" y="928689"/>
            <a:ext cx="7883525" cy="644525"/>
          </a:xfrm>
        </p:spPr>
        <p:txBody>
          <a:bodyPr rtlCol="0">
            <a:normAutofit/>
          </a:bodyPr>
          <a:lstStyle/>
          <a:p>
            <a:pPr algn="ctr">
              <a:defRPr/>
            </a:pPr>
            <a:r>
              <a:rPr lang="en-IN" sz="2399" b="1" dirty="0" smtClean="0">
                <a:latin typeface="Times New Roman" pitchFamily="18" charset="0"/>
                <a:cs typeface="Times New Roman" pitchFamily="18" charset="0"/>
              </a:rPr>
              <a:t>Unit-3 </a:t>
            </a:r>
            <a:r>
              <a:rPr lang="en-IN" sz="2399" b="1" dirty="0">
                <a:latin typeface="Times New Roman" pitchFamily="18" charset="0"/>
                <a:cs typeface="Times New Roman" pitchFamily="18" charset="0"/>
              </a:rPr>
              <a:t>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01737140"/>
              </p:ext>
            </p:extLst>
          </p:nvPr>
        </p:nvGraphicFramePr>
        <p:xfrm>
          <a:off x="2057399" y="1698626"/>
          <a:ext cx="7893051" cy="3962586"/>
        </p:xfrm>
        <a:graphic>
          <a:graphicData uri="http://schemas.openxmlformats.org/drawingml/2006/table">
            <a:tbl>
              <a:tblPr/>
              <a:tblGrid>
                <a:gridCol w="1741904"/>
                <a:gridCol w="6151147"/>
              </a:tblGrid>
              <a:tr h="607014">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Unit-3</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Inferential Statistics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677786">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Inferential Statistics &amp; Hypothesis Testing</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Statistical Inference Terminology,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Hypothesis Testing,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Parametric Tests,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Non-parametric Tests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Industry Application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Hypothesis Testing using Excel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Industry Practices &amp; Applications of Statistics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247381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26" y="277813"/>
            <a:ext cx="6850063" cy="636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p:cNvSpPr txBox="1">
            <a:spLocks noChangeArrowheads="1"/>
          </p:cNvSpPr>
          <p:nvPr/>
        </p:nvSpPr>
        <p:spPr bwMode="auto">
          <a:xfrm>
            <a:off x="6810376" y="515938"/>
            <a:ext cx="3857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800"/>
          </a:p>
        </p:txBody>
      </p:sp>
      <p:sp>
        <p:nvSpPr>
          <p:cNvPr id="37892" name="Text Box 6"/>
          <p:cNvSpPr txBox="1">
            <a:spLocks noChangeArrowheads="1"/>
          </p:cNvSpPr>
          <p:nvPr/>
        </p:nvSpPr>
        <p:spPr bwMode="auto">
          <a:xfrm>
            <a:off x="6448426" y="525464"/>
            <a:ext cx="3914775" cy="955675"/>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t>Illustration: conditions for 90% power.</a:t>
            </a:r>
          </a:p>
        </p:txBody>
      </p:sp>
    </p:spTree>
    <p:extLst>
      <p:ext uri="{BB962C8B-B14F-4D97-AF65-F5344CB8AC3E}">
        <p14:creationId xmlns:p14="http://schemas.microsoft.com/office/powerpoint/2010/main" val="853759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52650" y="365126"/>
            <a:ext cx="7886700" cy="930275"/>
          </a:xfrm>
        </p:spPr>
        <p:txBody>
          <a:bodyPr/>
          <a:lstStyle/>
          <a:p>
            <a:pPr algn="ctr"/>
            <a:r>
              <a:rPr lang="en-IN" altLang="en-US" sz="3600" b="1">
                <a:latin typeface="Times New Roman" panose="02020603050405020304" pitchFamily="18" charset="0"/>
                <a:cs typeface="Times New Roman" panose="02020603050405020304" pitchFamily="18" charset="0"/>
              </a:rPr>
              <a:t>References</a:t>
            </a:r>
            <a:endParaRPr lang="en-US" alt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4059" y="1143000"/>
            <a:ext cx="10219765" cy="5213350"/>
          </a:xfrm>
        </p:spPr>
        <p:txBody>
          <a:bodyPr>
            <a:normAutofit fontScale="70000" lnSpcReduction="20000"/>
          </a:bodyPr>
          <a:lstStyle/>
          <a:p>
            <a:pPr marL="0" indent="0">
              <a:buNone/>
              <a:defRPr/>
            </a:pPr>
            <a:r>
              <a:rPr lang="en-IN" sz="2600" b="1" dirty="0">
                <a:latin typeface="Times New Roman" pitchFamily="18" charset="0"/>
                <a:cs typeface="Times New Roman" pitchFamily="18" charset="0"/>
              </a:rPr>
              <a:t>Books:</a:t>
            </a:r>
          </a:p>
          <a:p>
            <a:pPr algn="just">
              <a:defRPr/>
            </a:pPr>
            <a:r>
              <a:rPr lang="en-IN" sz="2300" dirty="0">
                <a:latin typeface="Times New Roman" panose="02020603050405020304" pitchFamily="18" charset="0"/>
                <a:cs typeface="Times New Roman" panose="02020603050405020304" pitchFamily="18" charset="0"/>
              </a:rPr>
              <a:t>Hastie, Trevor, et al., The elements of statistical learning. Vol. 2. No. 1. New  York: </a:t>
            </a:r>
            <a:r>
              <a:rPr lang="en-US" sz="2300" dirty="0">
                <a:latin typeface="Times New Roman" panose="02020603050405020304" pitchFamily="18" charset="0"/>
                <a:cs typeface="Times New Roman" panose="02020603050405020304" pitchFamily="18" charset="0"/>
              </a:rPr>
              <a:t>Publisher: Springer</a:t>
            </a: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Edition: Second Edition (2009), ISBN: 978-0387848570</a:t>
            </a:r>
          </a:p>
          <a:p>
            <a:pPr algn="just">
              <a:defRPr/>
            </a:pPr>
            <a:r>
              <a:rPr lang="en-US" sz="2300"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sz="2300" dirty="0">
                <a:latin typeface="Times New Roman" panose="02020603050405020304" pitchFamily="18" charset="0"/>
                <a:cs typeface="Times New Roman" panose="02020603050405020304" pitchFamily="18" charset="0"/>
              </a:rPr>
              <a:t>et al</a:t>
            </a:r>
            <a:r>
              <a:rPr lang="en-US" sz="2300" dirty="0">
                <a:latin typeface="Times New Roman" panose="02020603050405020304" pitchFamily="18" charset="0"/>
                <a:cs typeface="Times New Roman" panose="02020603050405020304" pitchFamily="18" charset="0"/>
              </a:rPr>
              <a:t>, Publisher: O'Reilly Media, Edition: Second Edition (2020), ISBN: 978-1492072942</a:t>
            </a:r>
          </a:p>
          <a:p>
            <a:pPr marL="0" indent="0">
              <a:buNone/>
              <a:defRPr/>
            </a:pPr>
            <a:endParaRPr lang="en-IN" sz="2600" b="1"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Research Papers:</a:t>
            </a:r>
          </a:p>
          <a:p>
            <a:pPr algn="just">
              <a:defRPr/>
            </a:pPr>
            <a:r>
              <a:rPr lang="en-US" sz="1900" dirty="0">
                <a:latin typeface="Times New Roman" panose="02020603050405020304" pitchFamily="18" charset="0"/>
                <a:cs typeface="Times New Roman" panose="02020603050405020304" pitchFamily="18" charset="0"/>
              </a:rPr>
              <a:t>Garg, Ram and Goyal, </a:t>
            </a:r>
            <a:r>
              <a:rPr lang="en-US" sz="1900" dirty="0" err="1">
                <a:latin typeface="Times New Roman" panose="02020603050405020304" pitchFamily="18" charset="0"/>
                <a:cs typeface="Times New Roman" panose="02020603050405020304" pitchFamily="18" charset="0"/>
              </a:rPr>
              <a:t>Ruchi</a:t>
            </a:r>
            <a:r>
              <a:rPr lang="en-US" sz="1900" dirty="0">
                <a:latin typeface="Times New Roman" panose="02020603050405020304" pitchFamily="18" charset="0"/>
                <a:cs typeface="Times New Roman" panose="02020603050405020304" pitchFamily="18" charset="0"/>
              </a:rPr>
              <a:t>, Inferential Statistics As a Measure of Judging the Short-Term Solvency An Empirical Study of Three Steel Companies in India (February 5, 2019). International Journal of Advanced Studies of Scientific Research, Vol. 4, No. 1, 2019, Available at SSRN: https://ssrn.com/abstract=3329388.</a:t>
            </a:r>
          </a:p>
          <a:p>
            <a:pPr algn="just">
              <a:defRPr/>
            </a:pPr>
            <a:r>
              <a:rPr lang="en-US" sz="1900" dirty="0" err="1">
                <a:latin typeface="Times New Roman" panose="02020603050405020304" pitchFamily="18" charset="0"/>
                <a:cs typeface="Times New Roman" panose="02020603050405020304" pitchFamily="18" charset="0"/>
              </a:rPr>
              <a:t>Alacaci</a:t>
            </a:r>
            <a:r>
              <a:rPr lang="en-US" sz="1900" dirty="0">
                <a:latin typeface="Times New Roman" panose="02020603050405020304" pitchFamily="18" charset="0"/>
                <a:cs typeface="Times New Roman" panose="02020603050405020304" pitchFamily="18" charset="0"/>
              </a:rPr>
              <a:t>, C. (2004). Inferential Statistics: Understanding Expert Knowledge and its Implications for Statistics Education. Journal of Statistics Education, 12(2). https://doi.org/10.1080/10691898.2004.11910737</a:t>
            </a:r>
            <a:endParaRPr lang="en-US" sz="2600" dirty="0" smtClean="0">
              <a:latin typeface="Times New Roman" pitchFamily="18" charset="0"/>
              <a:cs typeface="Times New Roman" pitchFamily="18" charset="0"/>
            </a:endParaRPr>
          </a:p>
          <a:p>
            <a:pPr marL="0" indent="0">
              <a:buNone/>
              <a:defRPr/>
            </a:pPr>
            <a:r>
              <a:rPr lang="en-IN" sz="2600" b="1" dirty="0" smtClean="0">
                <a:latin typeface="Times New Roman" pitchFamily="18" charset="0"/>
                <a:cs typeface="Times New Roman" pitchFamily="18" charset="0"/>
              </a:rPr>
              <a:t>Websites</a:t>
            </a:r>
            <a:r>
              <a:rPr lang="en-IN" sz="2600" b="1" dirty="0">
                <a:latin typeface="Times New Roman" pitchFamily="18" charset="0"/>
                <a:cs typeface="Times New Roman" pitchFamily="18" charset="0"/>
              </a:rPr>
              <a:t>:</a:t>
            </a:r>
            <a:endParaRPr lang="en-US" sz="2600" b="1"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2"/>
              </a:rPr>
              <a:t>https://www.simplilearn.com/inferential-statistics-article/</a:t>
            </a:r>
            <a:endParaRPr lang="en-US" sz="2400"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3"/>
              </a:rPr>
              <a:t>https://builtin.com/data-science/inferential-statistics#:~:text=Inferential%20statistics%20is%20the%20practice,sample%20data%20sample%20or%20population./</a:t>
            </a:r>
            <a:endParaRPr lang="en-US" sz="2400" dirty="0">
              <a:latin typeface="Times New Roman" pitchFamily="18" charset="0"/>
              <a:cs typeface="Times New Roman" pitchFamily="18" charset="0"/>
            </a:endParaRPr>
          </a:p>
          <a:p>
            <a:pPr lvl="1">
              <a:defRPr/>
            </a:pPr>
            <a:endParaRPr lang="en-US" sz="21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Videos:</a:t>
            </a:r>
          </a:p>
          <a:p>
            <a:pPr marL="210741" lvl="1">
              <a:defRPr/>
            </a:pPr>
            <a:r>
              <a:rPr lang="en-IN" dirty="0">
                <a:latin typeface="Times New Roman" pitchFamily="18" charset="0"/>
                <a:cs typeface="Times New Roman" pitchFamily="18" charset="0"/>
                <a:hlinkClick r:id="rId4"/>
              </a:rPr>
              <a:t>https://</a:t>
            </a:r>
            <a:r>
              <a:rPr lang="en-IN" dirty="0" smtClean="0">
                <a:latin typeface="Times New Roman" pitchFamily="18" charset="0"/>
                <a:cs typeface="Times New Roman" pitchFamily="18" charset="0"/>
                <a:hlinkClick r:id="rId4"/>
              </a:rPr>
              <a:t>www.youtube.com/watch?v=cjTgyRUaD1s&amp;list=PLbRMhDVUMngeD_vOeveVE-3b7wu_AZph9</a:t>
            </a:r>
            <a:endParaRPr lang="en-IN" dirty="0" smtClean="0">
              <a:latin typeface="Times New Roman" pitchFamily="18" charset="0"/>
              <a:cs typeface="Times New Roman" pitchFamily="18" charset="0"/>
            </a:endParaRPr>
          </a:p>
          <a:p>
            <a:pPr marL="210741" lvl="1">
              <a:defRPr/>
            </a:pPr>
            <a:r>
              <a:rPr lang="en-US" dirty="0">
                <a:latin typeface="Times New Roman" pitchFamily="18" charset="0"/>
                <a:cs typeface="Times New Roman" pitchFamily="18" charset="0"/>
                <a:hlinkClick r:id="rId5"/>
              </a:rPr>
              <a:t>https://</a:t>
            </a:r>
            <a:r>
              <a:rPr lang="en-US" dirty="0" smtClean="0">
                <a:latin typeface="Times New Roman" pitchFamily="18" charset="0"/>
                <a:cs typeface="Times New Roman" pitchFamily="18" charset="0"/>
                <a:hlinkClick r:id="rId5"/>
              </a:rPr>
              <a:t>www.youtube.com/watch?v=ZmCBF5JXOPM&amp;list=PLFW6lRTa1g80s2MWqXNg2o0haq1k14v2I</a:t>
            </a:r>
            <a:endParaRPr lang="en-US" dirty="0" smtClean="0">
              <a:latin typeface="Times New Roman" pitchFamily="18" charset="0"/>
              <a:cs typeface="Times New Roman" pitchFamily="18" charset="0"/>
            </a:endParaRPr>
          </a:p>
          <a:p>
            <a:pPr marL="210741" lvl="1">
              <a:defRP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41</a:t>
            </a:fld>
            <a:endParaRPr lang="en-US">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699069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1524000" y="857251"/>
            <a:ext cx="9144000" cy="3514725"/>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85800">
              <a:defRPr/>
            </a:pPr>
            <a:r>
              <a:rPr lang="en-US" sz="1350"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8534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9150351" y="857251"/>
            <a:ext cx="498475" cy="4984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2074863" y="5578475"/>
            <a:ext cx="417512" cy="41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1817688" y="4703764"/>
            <a:ext cx="1295400" cy="12969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2638426" y="2544764"/>
            <a:ext cx="8043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600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3505200" y="1768475"/>
            <a:ext cx="1822450"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85800">
              <a:defRPr/>
            </a:pPr>
            <a:endParaRPr lang="en-US" sz="1350">
              <a:solidFill>
                <a:prstClr val="white"/>
              </a:solidFill>
              <a:latin typeface="Calibri Light"/>
            </a:endParaRPr>
          </a:p>
        </p:txBody>
      </p:sp>
      <p:sp>
        <p:nvSpPr>
          <p:cNvPr id="23" name="Diamond 6">
            <a:extLst>
              <a:ext uri="{FF2B5EF4-FFF2-40B4-BE49-F238E27FC236}"/>
            </a:extLst>
          </p:cNvPr>
          <p:cNvSpPr/>
          <p:nvPr/>
        </p:nvSpPr>
        <p:spPr>
          <a:xfrm>
            <a:off x="3697289" y="1768475"/>
            <a:ext cx="182403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85800">
              <a:defRPr/>
            </a:pPr>
            <a:endParaRPr lang="en-US" sz="1350">
              <a:solidFill>
                <a:prstClr val="white"/>
              </a:solidFill>
              <a:latin typeface="Calibri Light"/>
            </a:endParaRPr>
          </a:p>
        </p:txBody>
      </p:sp>
      <p:grpSp>
        <p:nvGrpSpPr>
          <p:cNvPr id="78858" name="Group 28"/>
          <p:cNvGrpSpPr>
            <a:grpSpLocks/>
          </p:cNvGrpSpPr>
          <p:nvPr/>
        </p:nvGrpSpPr>
        <p:grpSpPr bwMode="auto">
          <a:xfrm>
            <a:off x="1701801" y="971551"/>
            <a:ext cx="307975" cy="1209675"/>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434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4610100" y="4903789"/>
            <a:ext cx="35734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sper"/>
                <a:cs typeface="Segoe UI" panose="020B0502040204020203" pitchFamily="34" charset="0"/>
              </a:rPr>
              <a:t>For queries</a:t>
            </a:r>
          </a:p>
          <a:p>
            <a:pPr eaLnBrk="1" hangingPunct="1"/>
            <a:r>
              <a:rPr lang="en-US" altLang="en-US">
                <a:latin typeface="Casper"/>
                <a:cs typeface="Segoe UI" panose="020B0502040204020203" pitchFamily="34" charset="0"/>
              </a:rPr>
              <a:t>Email: madan.e13485@cumail.in</a:t>
            </a:r>
            <a:endParaRPr lang="en-US" altLang="en-US"/>
          </a:p>
        </p:txBody>
      </p:sp>
    </p:spTree>
    <p:extLst>
      <p:ext uri="{BB962C8B-B14F-4D97-AF65-F5344CB8AC3E}">
        <p14:creationId xmlns:p14="http://schemas.microsoft.com/office/powerpoint/2010/main" val="1337259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457200"/>
            <a:ext cx="5999163" cy="458788"/>
          </a:xfrm>
        </p:spPr>
        <p:txBody>
          <a:bodyPr rtlCol="0">
            <a:normAutofit fontScale="90000"/>
          </a:bodyPr>
          <a:lstStyle/>
          <a:p>
            <a:pPr>
              <a:defRPr/>
            </a:pPr>
            <a:r>
              <a:rPr lang="en-US" sz="3008"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1804988" y="1371600"/>
            <a:ext cx="8234362" cy="4984750"/>
          </a:xfrm>
        </p:spPr>
        <p:txBody>
          <a:bodyPr>
            <a:noAutofit/>
          </a:bodyPr>
          <a:lstStyle/>
          <a:p>
            <a:pPr marL="0" indent="0">
              <a:buNone/>
              <a:defRPr/>
            </a:pPr>
            <a:endParaRPr lang="en-US" sz="1500" b="1" dirty="0">
              <a:latin typeface="Times New Roman" panose="02020603050405020304" pitchFamily="18" charset="0"/>
              <a:cs typeface="Times New Roman" panose="02020603050405020304" pitchFamily="18" charset="0"/>
            </a:endParaRPr>
          </a:p>
          <a:p>
            <a:pPr marL="0" indent="0">
              <a:buNone/>
              <a:defRPr/>
            </a:pPr>
            <a:r>
              <a:rPr lang="en-US" sz="1500" b="1" dirty="0">
                <a:latin typeface="Times New Roman" panose="02020603050405020304" pitchFamily="18" charset="0"/>
                <a:cs typeface="Times New Roman" panose="02020603050405020304" pitchFamily="18" charset="0"/>
              </a:rPr>
              <a:t>TEXT BOOKS:</a:t>
            </a:r>
            <a:endParaRPr lang="en-US" sz="1500" b="1" i="1"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T1.</a:t>
            </a:r>
            <a:r>
              <a:rPr lang="en-IN" sz="1600" dirty="0">
                <a:latin typeface="Times New Roman" panose="02020603050405020304" pitchFamily="18" charset="0"/>
                <a:cs typeface="Times New Roman" panose="02020603050405020304" pitchFamily="18" charset="0"/>
              </a:rPr>
              <a:t> Hastie, Trevor, et al., The elements of statistical learning. Vol. 2. No. 1. New  York: </a:t>
            </a:r>
            <a:r>
              <a:rPr lang="en-US" sz="1600" dirty="0">
                <a:latin typeface="Times New Roman" panose="02020603050405020304" pitchFamily="18" charset="0"/>
                <a:cs typeface="Times New Roman" panose="02020603050405020304" pitchFamily="18" charset="0"/>
              </a:rPr>
              <a:t>Publisher: Springer</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Edition: Second Edition (2009), ISBN: 978-0387848570</a:t>
            </a:r>
          </a:p>
          <a:p>
            <a:pPr algn="just">
              <a:defRPr/>
            </a:pPr>
            <a:r>
              <a:rPr lang="en-IN" sz="1600" b="1" dirty="0">
                <a:latin typeface="Times New Roman" panose="02020603050405020304" pitchFamily="18" charset="0"/>
                <a:cs typeface="Times New Roman" panose="02020603050405020304" pitchFamily="18" charset="0"/>
              </a:rPr>
              <a:t>T2.</a:t>
            </a:r>
            <a:r>
              <a:rPr lang="en-IN" sz="1600" dirty="0">
                <a:latin typeface="Times New Roman" panose="02020603050405020304" pitchFamily="18" charset="0"/>
                <a:cs typeface="Times New Roman" panose="02020603050405020304" pitchFamily="18" charset="0"/>
              </a:rPr>
              <a:t> Montgomery, Douglas C., and George C. </a:t>
            </a:r>
            <a:r>
              <a:rPr lang="en-IN" sz="1600" dirty="0" err="1">
                <a:latin typeface="Times New Roman" panose="02020603050405020304" pitchFamily="18" charset="0"/>
                <a:cs typeface="Times New Roman" panose="02020603050405020304" pitchFamily="18" charset="0"/>
              </a:rPr>
              <a:t>Runger</a:t>
            </a:r>
            <a:r>
              <a:rPr lang="en-IN" sz="1600" dirty="0">
                <a:latin typeface="Times New Roman" panose="02020603050405020304" pitchFamily="18" charset="0"/>
                <a:cs typeface="Times New Roman" panose="02020603050405020304" pitchFamily="18" charset="0"/>
              </a:rPr>
              <a:t>. Applied statistics and  probability for engineers. John Wiley &amp; Sons, 2010.</a:t>
            </a:r>
            <a:endParaRPr lang="en-US" sz="1600"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T3. </a:t>
            </a:r>
            <a:r>
              <a:rPr lang="en-IN" sz="160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600" dirty="0">
              <a:latin typeface="Times New Roman" panose="02020603050405020304" pitchFamily="18" charset="0"/>
              <a:cs typeface="Times New Roman" panose="02020603050405020304" pitchFamily="18" charset="0"/>
            </a:endParaRPr>
          </a:p>
          <a:p>
            <a:pPr marL="0" indent="0">
              <a:buNone/>
              <a:defRPr/>
            </a:pPr>
            <a:endParaRPr lang="en-IN" sz="1500" b="1" dirty="0">
              <a:latin typeface="Times New Roman" panose="02020603050405020304" pitchFamily="18" charset="0"/>
              <a:cs typeface="Times New Roman" panose="02020603050405020304" pitchFamily="18" charset="0"/>
            </a:endParaRPr>
          </a:p>
          <a:p>
            <a:pPr marL="0" indent="0">
              <a:buNone/>
              <a:defRPr/>
            </a:pPr>
            <a:r>
              <a:rPr lang="en-IN" sz="1500" b="1" dirty="0">
                <a:latin typeface="Times New Roman" panose="02020603050405020304" pitchFamily="18" charset="0"/>
                <a:cs typeface="Times New Roman" panose="02020603050405020304" pitchFamily="18" charset="0"/>
              </a:rPr>
              <a:t>REFERENCE BOOKS:</a:t>
            </a:r>
            <a:endParaRPr lang="en-US" sz="1500" dirty="0">
              <a:latin typeface="Times New Roman" panose="02020603050405020304" pitchFamily="18" charset="0"/>
              <a:cs typeface="Times New Roman" panose="02020603050405020304" pitchFamily="18" charset="0"/>
            </a:endParaRPr>
          </a:p>
          <a:p>
            <a:pPr algn="just">
              <a:defRPr/>
            </a:pPr>
            <a:r>
              <a:rPr lang="en-US" sz="1600" b="1" dirty="0">
                <a:latin typeface="Times New Roman" panose="02020603050405020304" pitchFamily="18" charset="0"/>
                <a:cs typeface="Times New Roman" panose="02020603050405020304" pitchFamily="18" charset="0"/>
              </a:rPr>
              <a:t>R1.</a:t>
            </a:r>
            <a:r>
              <a:rPr lang="en-US" sz="1600" dirty="0">
                <a:latin typeface="Times New Roman" panose="02020603050405020304" pitchFamily="18" charset="0"/>
                <a:cs typeface="Times New Roman" panose="02020603050405020304" pitchFamily="18" charset="0"/>
              </a:rPr>
              <a:t> Practical Statistics for Data Scientists: 50 Essential Concepts, Authors: Peter Bruce,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O'Reilly Media, Edition: Second Edition (2020), ISBN: 978-1492072942</a:t>
            </a:r>
          </a:p>
          <a:p>
            <a:pPr algn="just">
              <a:defRPr/>
            </a:pP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An Introduction to Statistical Learning: with Applications in R, Authors: Gareth James,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Springer, Edition: Second Edition (2021), ISBN: 978-1071614174</a:t>
            </a:r>
          </a:p>
          <a:p>
            <a:pPr algn="just">
              <a:defRPr/>
            </a:pPr>
            <a:r>
              <a:rPr lang="en-US" sz="1600" b="1" dirty="0">
                <a:latin typeface="Times New Roman" panose="02020603050405020304" pitchFamily="18" charset="0"/>
                <a:cs typeface="Times New Roman" panose="02020603050405020304" pitchFamily="18" charset="0"/>
              </a:rPr>
              <a:t>R3. </a:t>
            </a:r>
            <a:r>
              <a:rPr lang="en-US" sz="1600" dirty="0">
                <a:latin typeface="Times New Roman" panose="02020603050405020304" pitchFamily="18" charset="0"/>
                <a:cs typeface="Times New Roman" panose="02020603050405020304" pitchFamily="18" charset="0"/>
              </a:rPr>
              <a:t>Think 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376958365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919288" y="374651"/>
            <a:ext cx="7772400" cy="1470025"/>
          </a:xfrm>
        </p:spPr>
        <p:txBody>
          <a:bodyPr/>
          <a:lstStyle/>
          <a:p>
            <a:pPr algn="l" eaLnBrk="1" hangingPunct="1"/>
            <a:r>
              <a:rPr lang="en-US" altLang="en-US" dirty="0" smtClean="0"/>
              <a:t>Contents:</a:t>
            </a:r>
            <a:endParaRPr lang="en-US" altLang="en-US" dirty="0" smtClean="0"/>
          </a:p>
        </p:txBody>
      </p:sp>
      <p:sp>
        <p:nvSpPr>
          <p:cNvPr id="15363" name="Rectangle 3"/>
          <p:cNvSpPr>
            <a:spLocks noGrp="1" noChangeArrowheads="1"/>
          </p:cNvSpPr>
          <p:nvPr>
            <p:ph type="subTitle" idx="1"/>
          </p:nvPr>
        </p:nvSpPr>
        <p:spPr>
          <a:xfrm>
            <a:off x="2081213" y="1998663"/>
            <a:ext cx="8147050" cy="4127500"/>
          </a:xfrm>
        </p:spPr>
        <p:txBody>
          <a:bodyPr/>
          <a:lstStyle/>
          <a:p>
            <a:pPr algn="l" eaLnBrk="1" hangingPunct="1"/>
            <a:r>
              <a:rPr lang="en-US" altLang="en-US" dirty="0" smtClean="0"/>
              <a:t> </a:t>
            </a:r>
            <a:r>
              <a:rPr lang="en-US" altLang="en-US" dirty="0" smtClean="0"/>
              <a:t>Null and Alternative Hypotheses</a:t>
            </a:r>
          </a:p>
          <a:p>
            <a:pPr algn="l" eaLnBrk="1" hangingPunct="1"/>
            <a:r>
              <a:rPr lang="en-US" altLang="en-US" dirty="0" smtClean="0"/>
              <a:t> </a:t>
            </a:r>
            <a:r>
              <a:rPr lang="en-US" altLang="en-US" dirty="0" smtClean="0"/>
              <a:t>Test Statistic</a:t>
            </a:r>
            <a:endParaRPr lang="en-US" altLang="en-US" dirty="0" smtClean="0">
              <a:cs typeface="Arial" panose="020B0604020202020204" pitchFamily="34" charset="0"/>
            </a:endParaRPr>
          </a:p>
          <a:p>
            <a:pPr algn="l" eaLnBrk="1" hangingPunct="1"/>
            <a:r>
              <a:rPr lang="en-US" altLang="en-US" dirty="0" smtClean="0">
                <a:cs typeface="Arial" panose="020B0604020202020204" pitchFamily="34" charset="0"/>
              </a:rPr>
              <a:t> </a:t>
            </a:r>
            <a:r>
              <a:rPr lang="en-US" altLang="en-US" i="1" dirty="0" smtClean="0">
                <a:cs typeface="Arial" panose="020B0604020202020204" pitchFamily="34" charset="0"/>
              </a:rPr>
              <a:t>P</a:t>
            </a:r>
            <a:r>
              <a:rPr lang="en-US" altLang="en-US" dirty="0" smtClean="0">
                <a:cs typeface="Arial" panose="020B0604020202020204" pitchFamily="34" charset="0"/>
              </a:rPr>
              <a:t>-Value</a:t>
            </a:r>
            <a:endParaRPr lang="el-GR" altLang="en-US" dirty="0" smtClean="0">
              <a:cs typeface="Arial" panose="020B0604020202020204" pitchFamily="34" charset="0"/>
            </a:endParaRPr>
          </a:p>
          <a:p>
            <a:pPr algn="l" eaLnBrk="1" hangingPunct="1"/>
            <a:r>
              <a:rPr lang="en-US" altLang="en-US" dirty="0" smtClean="0"/>
              <a:t> </a:t>
            </a:r>
            <a:r>
              <a:rPr lang="en-US" altLang="en-US" dirty="0" smtClean="0"/>
              <a:t>Significance Level</a:t>
            </a:r>
          </a:p>
          <a:p>
            <a:pPr algn="l" eaLnBrk="1" hangingPunct="1"/>
            <a:r>
              <a:rPr lang="en-US" altLang="en-US" dirty="0" smtClean="0"/>
              <a:t> </a:t>
            </a:r>
            <a:r>
              <a:rPr lang="en-US" altLang="en-US" dirty="0" smtClean="0"/>
              <a:t>One-Sample </a:t>
            </a:r>
            <a:r>
              <a:rPr lang="en-US" altLang="en-US" i="1" dirty="0" smtClean="0"/>
              <a:t>z </a:t>
            </a:r>
            <a:r>
              <a:rPr lang="en-US" altLang="en-US" dirty="0" smtClean="0"/>
              <a:t>Test</a:t>
            </a:r>
          </a:p>
          <a:p>
            <a:pPr algn="l" eaLnBrk="1" hangingPunct="1"/>
            <a:r>
              <a:rPr lang="en-US" altLang="en-US" dirty="0" smtClean="0"/>
              <a:t> </a:t>
            </a:r>
            <a:r>
              <a:rPr lang="en-US" altLang="en-US" dirty="0" smtClean="0"/>
              <a:t>Power and Sample Size</a:t>
            </a:r>
          </a:p>
        </p:txBody>
      </p:sp>
    </p:spTree>
    <p:extLst>
      <p:ext uri="{BB962C8B-B14F-4D97-AF65-F5344CB8AC3E}">
        <p14:creationId xmlns:p14="http://schemas.microsoft.com/office/powerpoint/2010/main" val="270238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en-US" sz="4000"/>
              <a:t>Terms Introduce in Prior Chapter</a:t>
            </a:r>
          </a:p>
        </p:txBody>
      </p:sp>
      <p:sp>
        <p:nvSpPr>
          <p:cNvPr id="1030" name="Rectangle 3"/>
          <p:cNvSpPr>
            <a:spLocks noGrp="1" noChangeArrowheads="1"/>
          </p:cNvSpPr>
          <p:nvPr>
            <p:ph type="body" idx="1"/>
          </p:nvPr>
        </p:nvSpPr>
        <p:spPr>
          <a:xfrm>
            <a:off x="2079626" y="1344614"/>
            <a:ext cx="8054975" cy="5164137"/>
          </a:xfrm>
        </p:spPr>
        <p:txBody>
          <a:bodyPr/>
          <a:lstStyle/>
          <a:p>
            <a:pPr eaLnBrk="1" hangingPunct="1">
              <a:lnSpc>
                <a:spcPct val="90000"/>
              </a:lnSpc>
            </a:pPr>
            <a:r>
              <a:rPr lang="en-US" altLang="en-US" b="1"/>
              <a:t>Population</a:t>
            </a:r>
            <a:r>
              <a:rPr lang="en-US" altLang="en-US"/>
              <a:t> </a:t>
            </a:r>
            <a:r>
              <a:rPr lang="en-US" altLang="en-US">
                <a:sym typeface="Symbol" panose="05050102010706020507" pitchFamily="18" charset="2"/>
              </a:rPr>
              <a:t> </a:t>
            </a:r>
            <a:r>
              <a:rPr lang="en-US" altLang="en-US"/>
              <a:t>all possible values</a:t>
            </a:r>
          </a:p>
          <a:p>
            <a:pPr eaLnBrk="1" hangingPunct="1">
              <a:lnSpc>
                <a:spcPct val="90000"/>
              </a:lnSpc>
            </a:pPr>
            <a:r>
              <a:rPr lang="en-US" altLang="en-US" b="1"/>
              <a:t>Sample</a:t>
            </a:r>
            <a:r>
              <a:rPr lang="en-US" altLang="en-US"/>
              <a:t> </a:t>
            </a:r>
            <a:r>
              <a:rPr lang="en-US" altLang="en-US">
                <a:sym typeface="Symbol" panose="05050102010706020507" pitchFamily="18" charset="2"/>
              </a:rPr>
              <a:t> a portion of the population</a:t>
            </a:r>
            <a:r>
              <a:rPr lang="en-US" altLang="en-US"/>
              <a:t> </a:t>
            </a:r>
          </a:p>
          <a:p>
            <a:pPr eaLnBrk="1" hangingPunct="1">
              <a:lnSpc>
                <a:spcPct val="90000"/>
              </a:lnSpc>
            </a:pPr>
            <a:r>
              <a:rPr lang="en-US" altLang="en-US" b="1">
                <a:sym typeface="Symbol" panose="05050102010706020507" pitchFamily="18" charset="2"/>
              </a:rPr>
              <a:t>Statistical inference</a:t>
            </a:r>
            <a:r>
              <a:rPr lang="en-US" altLang="en-US">
                <a:sym typeface="Symbol" panose="05050102010706020507" pitchFamily="18" charset="2"/>
              </a:rPr>
              <a:t>  </a:t>
            </a:r>
            <a:r>
              <a:rPr lang="en-US" altLang="en-US"/>
              <a:t>generalizing from a sample to a population with calculated degree of certainty </a:t>
            </a:r>
          </a:p>
          <a:p>
            <a:pPr eaLnBrk="1" hangingPunct="1">
              <a:lnSpc>
                <a:spcPct val="90000"/>
              </a:lnSpc>
            </a:pPr>
            <a:r>
              <a:rPr lang="en-US" altLang="en-US"/>
              <a:t> Two forms of statistical inference </a:t>
            </a:r>
          </a:p>
          <a:p>
            <a:pPr lvl="1" eaLnBrk="1" hangingPunct="1">
              <a:lnSpc>
                <a:spcPct val="90000"/>
              </a:lnSpc>
            </a:pPr>
            <a:r>
              <a:rPr lang="en-US" altLang="en-US" b="1"/>
              <a:t>Hypothesis testing</a:t>
            </a:r>
          </a:p>
          <a:p>
            <a:pPr lvl="1" eaLnBrk="1" hangingPunct="1">
              <a:lnSpc>
                <a:spcPct val="90000"/>
              </a:lnSpc>
            </a:pPr>
            <a:r>
              <a:rPr lang="en-US" altLang="en-US" b="1"/>
              <a:t>Estimation</a:t>
            </a:r>
            <a:endParaRPr lang="en-US" altLang="en-US"/>
          </a:p>
          <a:p>
            <a:pPr eaLnBrk="1" hangingPunct="1">
              <a:lnSpc>
                <a:spcPct val="90000"/>
              </a:lnSpc>
            </a:pPr>
            <a:r>
              <a:rPr lang="en-US" altLang="en-US" sz="2400" b="1"/>
              <a:t>Parameter </a:t>
            </a:r>
            <a:r>
              <a:rPr lang="en-US" altLang="en-US" sz="2400">
                <a:sym typeface="Symbol" panose="05050102010706020507" pitchFamily="18" charset="2"/>
              </a:rPr>
              <a:t> a </a:t>
            </a:r>
            <a:r>
              <a:rPr lang="en-US" altLang="en-US" sz="2400"/>
              <a:t>characteristic of population, e.g., population mean µ</a:t>
            </a:r>
            <a:endParaRPr lang="el-GR" altLang="en-US" sz="2400" i="1">
              <a:latin typeface="Times New Roman" panose="02020603050405020304" pitchFamily="18" charset="0"/>
              <a:cs typeface="Times New Roman" panose="02020603050405020304" pitchFamily="18" charset="0"/>
            </a:endParaRPr>
          </a:p>
          <a:p>
            <a:pPr eaLnBrk="1" hangingPunct="1">
              <a:lnSpc>
                <a:spcPct val="90000"/>
              </a:lnSpc>
            </a:pPr>
            <a:r>
              <a:rPr lang="en-US" altLang="en-US" sz="2400" b="1"/>
              <a:t>Statistic </a:t>
            </a:r>
            <a:r>
              <a:rPr lang="en-US" altLang="en-US" sz="2400">
                <a:sym typeface="Symbol" panose="05050102010706020507" pitchFamily="18" charset="2"/>
              </a:rPr>
              <a:t></a:t>
            </a:r>
            <a:r>
              <a:rPr lang="en-US" altLang="en-US" sz="2400"/>
              <a:t> calculated from data in the sample, e.g., sample mean (  )</a:t>
            </a:r>
            <a:endParaRPr lang="en-US" altLang="en-US" sz="2400" i="1"/>
          </a:p>
        </p:txBody>
      </p:sp>
      <p:graphicFrame>
        <p:nvGraphicFramePr>
          <p:cNvPr id="1026" name="Object 4"/>
          <p:cNvGraphicFramePr>
            <a:graphicFrameLocks noChangeAspect="1"/>
          </p:cNvGraphicFramePr>
          <p:nvPr/>
        </p:nvGraphicFramePr>
        <p:xfrm>
          <a:off x="4502151" y="5908676"/>
          <a:ext cx="246063" cy="328613"/>
        </p:xfrm>
        <a:graphic>
          <a:graphicData uri="http://schemas.openxmlformats.org/presentationml/2006/ole">
            <mc:AlternateContent xmlns:mc="http://schemas.openxmlformats.org/markup-compatibility/2006">
              <mc:Choice xmlns:v="urn:schemas-microsoft-com:vml" Requires="v">
                <p:oleObj spid="_x0000_s101379" name="Equation" r:id="rId4" imgW="114120" imgH="152280" progId="Equation.3">
                  <p:embed/>
                </p:oleObj>
              </mc:Choice>
              <mc:Fallback>
                <p:oleObj name="Equation" r:id="rId4" imgW="114120" imgH="152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1" y="5908676"/>
                        <a:ext cx="24606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6884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4000"/>
              <a:t>Distinctions Between Parameters and Statistics (Chapter 8 review)</a:t>
            </a:r>
          </a:p>
        </p:txBody>
      </p:sp>
      <p:graphicFrame>
        <p:nvGraphicFramePr>
          <p:cNvPr id="144443" name="Group 59"/>
          <p:cNvGraphicFramePr>
            <a:graphicFrameLocks noGrp="1"/>
          </p:cNvGraphicFramePr>
          <p:nvPr>
            <p:ph sz="half" idx="1"/>
          </p:nvPr>
        </p:nvGraphicFramePr>
        <p:xfrm>
          <a:off x="2076450" y="2184400"/>
          <a:ext cx="8274050" cy="3657602"/>
        </p:xfrm>
        <a:graphic>
          <a:graphicData uri="http://schemas.openxmlformats.org/drawingml/2006/table">
            <a:tbl>
              <a:tblPr/>
              <a:tblGrid>
                <a:gridCol w="2465388"/>
                <a:gridCol w="2641600"/>
                <a:gridCol w="3167062"/>
              </a:tblGrid>
              <a:tr h="731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Statistics </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Source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Population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Sample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Notation</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Greek (e.g., </a:t>
                      </a:r>
                      <a:r>
                        <a:rPr kumimoji="0" lang="el-GR" sz="2800" b="0" i="0" u="none" strike="noStrike" cap="none" normalizeH="0" baseline="0" smtClean="0">
                          <a:ln>
                            <a:noFill/>
                          </a:ln>
                          <a:solidFill>
                            <a:schemeClr val="tx1"/>
                          </a:solidFill>
                          <a:effectLst/>
                          <a:latin typeface="Arial" charset="0"/>
                          <a:cs typeface="Arial" charset="0"/>
                        </a:rPr>
                        <a:t>μ</a:t>
                      </a: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Roman (e.g., </a:t>
                      </a:r>
                      <a:r>
                        <a:rPr kumimoji="0" lang="en-US" sz="2800" b="0" i="1" u="none" strike="noStrike" cap="none" normalizeH="0" baseline="0" smtClean="0">
                          <a:ln>
                            <a:noFill/>
                          </a:ln>
                          <a:solidFill>
                            <a:schemeClr val="tx1"/>
                          </a:solidFill>
                          <a:effectLst/>
                          <a:latin typeface="Arial" charset="0"/>
                        </a:rPr>
                        <a:t>xbar</a:t>
                      </a: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731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Vary</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731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Calculated</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53201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b="17294"/>
          <a:stretch>
            <a:fillRect/>
          </a:stretch>
        </p:blipFill>
        <p:spPr bwMode="auto">
          <a:xfrm>
            <a:off x="2043114" y="349250"/>
            <a:ext cx="8059737" cy="5969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080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2064</TotalTime>
  <Words>2375</Words>
  <Application>Microsoft Office PowerPoint</Application>
  <PresentationFormat>Widescreen</PresentationFormat>
  <Paragraphs>307</Paragraphs>
  <Slides>42</Slides>
  <Notes>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42</vt:i4>
      </vt:variant>
    </vt:vector>
  </HeadingPairs>
  <TitlesOfParts>
    <vt:vector size="57" baseType="lpstr">
      <vt:lpstr>Arial Unicode MS</vt:lpstr>
      <vt:lpstr>Arial</vt:lpstr>
      <vt:lpstr>Calibri</vt:lpstr>
      <vt:lpstr>Calibri Light</vt:lpstr>
      <vt:lpstr>Cambria</vt:lpstr>
      <vt:lpstr>Casper</vt:lpstr>
      <vt:lpstr>Karla</vt:lpstr>
      <vt:lpstr>Segoe UI</vt:lpstr>
      <vt:lpstr>Symbol</vt:lpstr>
      <vt:lpstr>Tahoma</vt:lpstr>
      <vt:lpstr>Times New Roman</vt:lpstr>
      <vt:lpstr>Unit 2.1</vt:lpstr>
      <vt:lpstr>Contents Slide Master</vt:lpstr>
      <vt:lpstr>CorelDRAW</vt:lpstr>
      <vt:lpstr>Equation</vt:lpstr>
      <vt:lpstr>PowerPoint Presentation</vt:lpstr>
      <vt:lpstr>Statistics for Data Science : Course Objectives</vt:lpstr>
      <vt:lpstr>COURSE OUTCOMES</vt:lpstr>
      <vt:lpstr>Unit-3 Syllabus</vt:lpstr>
      <vt:lpstr>SUGGESTIVE READINGS</vt:lpstr>
      <vt:lpstr>Contents:</vt:lpstr>
      <vt:lpstr>Terms Introduce in Prior Chapter</vt:lpstr>
      <vt:lpstr>Distinctions Between Parameters and Statistics (Chapter 8 review)</vt:lpstr>
      <vt:lpstr>PowerPoint Presentation</vt:lpstr>
      <vt:lpstr>Sampling Distributions of a Mean (Introduced in Ch 8)</vt:lpstr>
      <vt:lpstr>Hypothesis Testing</vt:lpstr>
      <vt:lpstr>Hypothesis Testing Steps</vt:lpstr>
      <vt:lpstr>§9.1 Null and Alternative Hypotheses</vt:lpstr>
      <vt:lpstr>Illustrative Example: “Body Weight”</vt:lpstr>
      <vt:lpstr>§9.2 Test Statistic</vt:lpstr>
      <vt:lpstr>Illustrative Example: z statistic</vt:lpstr>
      <vt:lpstr>Illustrative Example: z statistic</vt:lpstr>
      <vt:lpstr>Reasoning Behinµzstat</vt:lpstr>
      <vt:lpstr>§9.3 P-value</vt:lpstr>
      <vt:lpstr>One-sided P-value for zstat of 0.6</vt:lpstr>
      <vt:lpstr>One-sided P-value for zstat of 3.0</vt:lpstr>
      <vt:lpstr>Two-Sided P-Value</vt:lpstr>
      <vt:lpstr>Interpretation </vt:lpstr>
      <vt:lpstr>Interpretation </vt:lpstr>
      <vt:lpstr>α-Level (Used in some situations)</vt:lpstr>
      <vt:lpstr>(Summary) One-Sample z Test</vt:lpstr>
      <vt:lpstr>§9.5 Conditions for z test</vt:lpstr>
      <vt:lpstr>The Lake Wobegon Example “where all the children are above average”</vt:lpstr>
      <vt:lpstr>Example: “Lake Wobegon”</vt:lpstr>
      <vt:lpstr>PowerPoint Presentation</vt:lpstr>
      <vt:lpstr>Two-Sided P-value: Lake Wobegon</vt:lpstr>
      <vt:lpstr>§9.6 Power and Sample Size</vt:lpstr>
      <vt:lpstr>Power</vt:lpstr>
      <vt:lpstr>Power of a z test</vt:lpstr>
      <vt:lpstr>Calculating Power: Example</vt:lpstr>
      <vt:lpstr>Reasoning Behind Power </vt:lpstr>
      <vt:lpstr>PowerPoint Presentation</vt:lpstr>
      <vt:lpstr>Sample Size Requirements</vt:lpstr>
      <vt:lpstr>Example: Sample Size Requirement</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Microsoft account</cp:lastModifiedBy>
  <cp:revision>46</cp:revision>
  <dcterms:created xsi:type="dcterms:W3CDTF">2020-06-09T06:07:05Z</dcterms:created>
  <dcterms:modified xsi:type="dcterms:W3CDTF">2024-06-12T05:31:28Z</dcterms:modified>
</cp:coreProperties>
</file>