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51"/>
  </p:notesMasterIdLst>
  <p:handoutMasterIdLst>
    <p:handoutMasterId r:id="rId52"/>
  </p:handoutMasterIdLst>
  <p:sldIdLst>
    <p:sldId id="460" r:id="rId3"/>
    <p:sldId id="461" r:id="rId4"/>
    <p:sldId id="462" r:id="rId5"/>
    <p:sldId id="463" r:id="rId6"/>
    <p:sldId id="464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10" r:id="rId47"/>
    <p:sldId id="611" r:id="rId48"/>
    <p:sldId id="488" r:id="rId49"/>
    <p:sldId id="48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6/12/2024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1A105-3DA5-49C0-8DDA-3E40C93434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505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mCBF5JXOPM&amp;list=PLFW6lRTa1g80s2MWqXNg2o0haq1k14v2I" TargetMode="External"/><Relationship Id="rId4" Type="http://schemas.openxmlformats.org/officeDocument/2006/relationships/hyperlink" Target="https://www.youtube.com/watch?v=cjTgyRUaD1s&amp;list=PLbRMhDVUMngeD_vOeveVE-3b7wu_AZph9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47825" y="5312053"/>
            <a:ext cx="48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 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 smtClean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343401" y="685801"/>
            <a:ext cx="373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1. Frequency Distributions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4495800" y="1295400"/>
            <a:ext cx="28956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66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Tahoma" pitchFamily="34" charset="0"/>
              </a:rPr>
              <a:t># of Ss that fall</a:t>
            </a:r>
          </a:p>
          <a:p>
            <a:pPr algn="ctr">
              <a:defRPr/>
            </a:pPr>
            <a:r>
              <a:rPr lang="en-US" i="1">
                <a:latin typeface="Tahoma" pitchFamily="34" charset="0"/>
              </a:rPr>
              <a:t>in a particular category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35200" y="2362201"/>
            <a:ext cx="78374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Times New Roman" pitchFamily="18" charset="0"/>
              </a:rPr>
              <a:t>Categorize on the basis of more that one variable at same time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CROSS-TABULATION 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495800" y="35052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114800" y="4038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867400" y="35814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7162800" y="35814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5105400" y="3581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953000" y="3733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6324600" y="35814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6629400" y="35052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3006725" y="4343401"/>
            <a:ext cx="14620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Democrats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Republican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Tahoma" panose="020B0604030504040204" pitchFamily="34" charset="0"/>
            </a:endParaRPr>
          </a:p>
        </p:txBody>
      </p:sp>
      <p:sp>
        <p:nvSpPr>
          <p:cNvPr id="7183" name="Text Box 17"/>
          <p:cNvSpPr txBox="1">
            <a:spLocks noChangeArrowheads="1"/>
          </p:cNvSpPr>
          <p:nvPr/>
        </p:nvSpPr>
        <p:spPr bwMode="auto">
          <a:xfrm>
            <a:off x="7391400" y="3505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total</a:t>
            </a:r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4953000" y="4267201"/>
            <a:ext cx="312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24              1            25         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4953000" y="4876801"/>
            <a:ext cx="320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19              6            25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186" name="Text Box 24"/>
          <p:cNvSpPr txBox="1">
            <a:spLocks noChangeArrowheads="1"/>
          </p:cNvSpPr>
          <p:nvPr/>
        </p:nvSpPr>
        <p:spPr bwMode="auto">
          <a:xfrm>
            <a:off x="3886200" y="5715000"/>
            <a:ext cx="402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Total     43               7            50</a:t>
            </a:r>
          </a:p>
        </p:txBody>
      </p:sp>
      <p:sp>
        <p:nvSpPr>
          <p:cNvPr id="7187" name="Line 26"/>
          <p:cNvSpPr>
            <a:spLocks noChangeShapeType="1"/>
          </p:cNvSpPr>
          <p:nvPr/>
        </p:nvSpPr>
        <p:spPr bwMode="auto">
          <a:xfrm>
            <a:off x="4114800" y="4876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962401" y="1366838"/>
            <a:ext cx="3802063" cy="461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1. Frequency Distributions 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14689" y="2054225"/>
            <a:ext cx="5457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How many brothers &amp; sisters do you have?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3962400" y="2819401"/>
            <a:ext cx="3962400" cy="283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ahoma" panose="020B0604030504040204" pitchFamily="34" charset="0"/>
              </a:rPr>
              <a:t># of bros &amp; sis          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7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6		?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5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4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3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2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1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0		?</a:t>
            </a:r>
            <a:endParaRPr lang="en-US" altLang="en-US" sz="2400" u="sng"/>
          </a:p>
        </p:txBody>
      </p:sp>
    </p:spTree>
    <p:extLst>
      <p:ext uri="{BB962C8B-B14F-4D97-AF65-F5344CB8AC3E}">
        <p14:creationId xmlns:p14="http://schemas.microsoft.com/office/powerpoint/2010/main" val="1418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4038600" y="457201"/>
            <a:ext cx="4070350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Tahoma" pitchFamily="34" charset="0"/>
              </a:rPr>
              <a:t>2. Graphical Representations</a:t>
            </a:r>
          </a:p>
        </p:txBody>
      </p:sp>
      <p:sp>
        <p:nvSpPr>
          <p:cNvPr id="9219" name="Oval 6"/>
          <p:cNvSpPr>
            <a:spLocks noChangeArrowheads="1"/>
          </p:cNvSpPr>
          <p:nvPr/>
        </p:nvSpPr>
        <p:spPr bwMode="auto">
          <a:xfrm>
            <a:off x="4419600" y="914400"/>
            <a:ext cx="28956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u="sng">
                <a:latin typeface="Tahoma" pitchFamily="34" charset="0"/>
              </a:rPr>
              <a:t>Graphs </a:t>
            </a:r>
            <a:r>
              <a:rPr lang="en-US" i="1">
                <a:latin typeface="Tahoma" pitchFamily="34" charset="0"/>
              </a:rPr>
              <a:t>&amp; Tables</a:t>
            </a:r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8610600" cy="37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3733800" y="1905000"/>
            <a:ext cx="450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Bar graph (ratio data - quantitative)</a:t>
            </a:r>
          </a:p>
        </p:txBody>
      </p:sp>
    </p:spTree>
    <p:extLst>
      <p:ext uri="{BB962C8B-B14F-4D97-AF65-F5344CB8AC3E}">
        <p14:creationId xmlns:p14="http://schemas.microsoft.com/office/powerpoint/2010/main" val="31508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3810001" y="1598097"/>
            <a:ext cx="503214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Histogram of the categorical variables  </a:t>
            </a:r>
            <a:endParaRPr lang="en-US" altLang="en-US" sz="2400"/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63775"/>
            <a:ext cx="82296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1938338" y="509270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cs typeface="Times New Roman" panose="02020603050405020304" pitchFamily="18" charset="0"/>
              </a:rPr>
              <a:t> </a:t>
            </a:r>
            <a:endParaRPr lang="en-US" altLang="en-US" sz="24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687388"/>
            <a:ext cx="4070350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Tahoma" pitchFamily="34" charset="0"/>
              </a:rPr>
              <a:t>2. Graphical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805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4724400" y="990600"/>
            <a:ext cx="2971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Polygon - Line Graph </a:t>
            </a:r>
            <a:r>
              <a:rPr lang="en-US" altLang="en-US" sz="1200">
                <a:cs typeface="Times New Roman" panose="02020603050405020304" pitchFamily="18" charset="0"/>
              </a:rPr>
              <a:t> </a:t>
            </a:r>
            <a:endParaRPr lang="en-US" altLang="en-US" sz="11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10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14488"/>
            <a:ext cx="7086600" cy="4786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352800" y="56927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cs typeface="Times New Roman" panose="02020603050405020304" pitchFamily="18" charset="0"/>
              </a:rPr>
              <a:t> </a:t>
            </a:r>
            <a:endParaRPr lang="en-US" altLang="en-US" sz="24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83050" y="304801"/>
            <a:ext cx="4070350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Tahoma" pitchFamily="34" charset="0"/>
              </a:rPr>
              <a:t>2. Graphical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35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114800" y="457201"/>
            <a:ext cx="4070350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Tahoma" pitchFamily="34" charset="0"/>
              </a:rPr>
              <a:t>2. Graphical Representations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4572000" y="1066800"/>
            <a:ext cx="2895600" cy="914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Tahoma" pitchFamily="34" charset="0"/>
              </a:rPr>
              <a:t>Graphs &amp; Tables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3496291" y="2438401"/>
            <a:ext cx="558518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How many brothers &amp; sisters do you have? </a:t>
            </a:r>
          </a:p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Lets plot class data: </a:t>
            </a: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HISTOGRAM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4114800" y="3505201"/>
            <a:ext cx="3962400" cy="283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ahoma" panose="020B0604030504040204" pitchFamily="34" charset="0"/>
              </a:rPr>
              <a:t># of bros &amp; sis          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7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6		?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5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4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3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2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1		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0		?</a:t>
            </a:r>
            <a:endParaRPr lang="en-US" altLang="en-US" sz="2400" u="sng"/>
          </a:p>
        </p:txBody>
      </p:sp>
    </p:spTree>
    <p:extLst>
      <p:ext uri="{BB962C8B-B14F-4D97-AF65-F5344CB8AC3E}">
        <p14:creationId xmlns:p14="http://schemas.microsoft.com/office/powerpoint/2010/main" val="33821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9063"/>
            <a:ext cx="66294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6248400" y="3886200"/>
            <a:ext cx="2895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7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Altman, D. G et al. BMJ 1995;310:298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752600" y="5029201"/>
            <a:ext cx="8915400" cy="161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</a:rPr>
              <a:t>Central Limit Theorem</a:t>
            </a:r>
            <a:r>
              <a:rPr lang="en-US" sz="2000" dirty="0">
                <a:latin typeface="Tahoma" pitchFamily="34" charset="0"/>
              </a:rPr>
              <a:t>: the larger the sample size, the closer a distribution </a:t>
            </a:r>
          </a:p>
          <a:p>
            <a:pPr>
              <a:defRPr/>
            </a:pPr>
            <a:r>
              <a:rPr lang="en-US" sz="2000" dirty="0">
                <a:latin typeface="Tahoma" pitchFamily="34" charset="0"/>
              </a:rPr>
              <a:t>will approximate the normal distribution or</a:t>
            </a:r>
          </a:p>
          <a:p>
            <a:pPr>
              <a:defRPr/>
            </a:pPr>
            <a:endParaRPr lang="en-US" sz="2000" dirty="0">
              <a:latin typeface="Tahoma" pitchFamily="34" charset="0"/>
            </a:endParaRPr>
          </a:p>
          <a:p>
            <a:pPr>
              <a:defRPr/>
            </a:pPr>
            <a:r>
              <a:rPr lang="en-US" sz="2000" dirty="0">
                <a:latin typeface="Tahoma" pitchFamily="34" charset="0"/>
              </a:rPr>
              <a:t>A distribution of scores taken at random from any distribution will tend to </a:t>
            </a:r>
          </a:p>
          <a:p>
            <a:pPr>
              <a:defRPr/>
            </a:pPr>
            <a:r>
              <a:rPr lang="en-US" sz="2000" dirty="0">
                <a:latin typeface="Tahoma" pitchFamily="34" charset="0"/>
              </a:rPr>
              <a:t>form a normal curve</a:t>
            </a:r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8915401" y="609600"/>
            <a:ext cx="995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jagged</a:t>
            </a: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8839200" y="4267200"/>
            <a:ext cx="1081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smooth</a:t>
            </a:r>
          </a:p>
        </p:txBody>
      </p:sp>
    </p:spTree>
    <p:extLst>
      <p:ext uri="{BB962C8B-B14F-4D97-AF65-F5344CB8AC3E}">
        <p14:creationId xmlns:p14="http://schemas.microsoft.com/office/powerpoint/2010/main" val="6287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905000" y="152400"/>
          <a:ext cx="82296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Slide" r:id="rId3" imgW="4572000" imgH="3429000" progId="PowerPoint.Slide.8">
                  <p:embed/>
                </p:oleObj>
              </mc:Choice>
              <mc:Fallback>
                <p:oleObj name="Slide" r:id="rId3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"/>
                        <a:ext cx="82296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057400" y="4724400"/>
            <a:ext cx="80772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pic>
        <p:nvPicPr>
          <p:cNvPr id="14340" name="Picture 6" descr="[graph of id distribution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1"/>
            <a:ext cx="3200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410200" y="5334001"/>
            <a:ext cx="41417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body temperature, shoe sizes, diameters of trees,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Wt, height etc… 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438401" y="4953000"/>
            <a:ext cx="398463" cy="3365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IQ</a:t>
            </a:r>
          </a:p>
        </p:txBody>
      </p:sp>
      <p:sp>
        <p:nvSpPr>
          <p:cNvPr id="14343" name="AutoShape 10"/>
          <p:cNvSpPr>
            <a:spLocks/>
          </p:cNvSpPr>
          <p:nvPr/>
        </p:nvSpPr>
        <p:spPr bwMode="auto">
          <a:xfrm rot="5400000">
            <a:off x="5372100" y="-571500"/>
            <a:ext cx="1295400" cy="3352800"/>
          </a:xfrm>
          <a:prstGeom prst="leftBrace">
            <a:avLst>
              <a:gd name="adj1" fmla="val 21569"/>
              <a:gd name="adj2" fmla="val 50000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6934200" y="533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68%</a:t>
            </a:r>
          </a:p>
        </p:txBody>
      </p:sp>
      <p:sp>
        <p:nvSpPr>
          <p:cNvPr id="14345" name="AutoShape 12"/>
          <p:cNvSpPr>
            <a:spLocks/>
          </p:cNvSpPr>
          <p:nvPr/>
        </p:nvSpPr>
        <p:spPr bwMode="auto">
          <a:xfrm rot="5400000">
            <a:off x="5486400" y="-381000"/>
            <a:ext cx="1143000" cy="5867400"/>
          </a:xfrm>
          <a:prstGeom prst="leftBrace">
            <a:avLst>
              <a:gd name="adj1" fmla="val 42778"/>
              <a:gd name="adj2" fmla="val 50000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3429000" y="19812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95%</a:t>
            </a:r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3429000" y="3429001"/>
            <a:ext cx="7747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13.5%</a:t>
            </a:r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8001000" y="3581401"/>
            <a:ext cx="7747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13.5%</a:t>
            </a:r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1905000" y="228601"/>
            <a:ext cx="23622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Normal Distribution: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half the scores above mean…half below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(symmetrical)</a:t>
            </a:r>
          </a:p>
        </p:txBody>
      </p:sp>
    </p:spTree>
    <p:extLst>
      <p:ext uri="{BB962C8B-B14F-4D97-AF65-F5344CB8AC3E}">
        <p14:creationId xmlns:p14="http://schemas.microsoft.com/office/powerpoint/2010/main" val="12075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Frequency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9601"/>
            <a:ext cx="79248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2133600" y="609600"/>
            <a:ext cx="24384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7391400" y="609600"/>
            <a:ext cx="25908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3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ahoma" panose="020B0604030504040204" pitchFamily="34" charset="0"/>
              </a:rPr>
              <a:t>Summary Statistics</a:t>
            </a:r>
            <a:br>
              <a:rPr lang="en-US" altLang="en-US" sz="4000"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describe data in just 2 numbers</a:t>
            </a:r>
          </a:p>
        </p:txBody>
      </p:sp>
      <p:sp>
        <p:nvSpPr>
          <p:cNvPr id="16387" name="Line 5"/>
          <p:cNvSpPr>
            <a:spLocks noChangeShapeType="1"/>
          </p:cNvSpPr>
          <p:nvPr/>
        </p:nvSpPr>
        <p:spPr bwMode="auto">
          <a:xfrm flipH="1">
            <a:off x="3810000" y="1752600"/>
            <a:ext cx="16764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6400800" y="1752600"/>
            <a:ext cx="9144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2133601" y="4183064"/>
            <a:ext cx="4169411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Measures of central tendency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ahoma" panose="020B0604030504040204" pitchFamily="34" charset="0"/>
              </a:rPr>
              <a:t> typical average score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6248400" y="3429001"/>
            <a:ext cx="381444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>
                <a:latin typeface="Tahoma" pitchFamily="34" charset="0"/>
              </a:rPr>
              <a:t>Measures of variability</a:t>
            </a:r>
          </a:p>
          <a:p>
            <a:pPr eaLnBrk="1" hangingPunct="1">
              <a:buFontTx/>
              <a:buChar char="•"/>
              <a:defRPr/>
            </a:pPr>
            <a:r>
              <a:rPr lang="en-US">
                <a:latin typeface="Tahoma" pitchFamily="34" charset="0"/>
              </a:rPr>
              <a:t> typical average variation </a:t>
            </a:r>
          </a:p>
        </p:txBody>
      </p:sp>
    </p:spTree>
    <p:extLst>
      <p:ext uri="{BB962C8B-B14F-4D97-AF65-F5344CB8AC3E}">
        <p14:creationId xmlns:p14="http://schemas.microsoft.com/office/powerpoint/2010/main" val="13431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7987" y="1244600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457200"/>
            <a:ext cx="6781800" cy="990600"/>
          </a:xfrm>
          <a:solidFill>
            <a:srgbClr val="FF9999"/>
          </a:solidFill>
        </p:spPr>
        <p:txBody>
          <a:bodyPr/>
          <a:lstStyle/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Measures of Central Tendency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382000" cy="4724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Quantitative data:</a:t>
            </a:r>
          </a:p>
          <a:p>
            <a:pPr lvl="1" eaLnBrk="1" hangingPunct="1"/>
            <a:r>
              <a:rPr lang="en-US" altLang="en-US" smtClean="0">
                <a:solidFill>
                  <a:srgbClr val="FF0066"/>
                </a:solidFill>
                <a:latin typeface="Tahoma" panose="020B0604030504040204" pitchFamily="34" charset="0"/>
              </a:rPr>
              <a:t>Mode</a:t>
            </a:r>
            <a:r>
              <a:rPr lang="en-US" altLang="en-US" smtClean="0">
                <a:latin typeface="Tahoma" panose="020B0604030504040204" pitchFamily="34" charset="0"/>
              </a:rPr>
              <a:t> – the most frequently occurring observation</a:t>
            </a:r>
          </a:p>
          <a:p>
            <a:pPr lvl="1" eaLnBrk="1" hangingPunct="1"/>
            <a:r>
              <a:rPr lang="en-US" altLang="en-US" smtClean="0">
                <a:solidFill>
                  <a:srgbClr val="FF0066"/>
                </a:solidFill>
                <a:latin typeface="Tahoma" panose="020B0604030504040204" pitchFamily="34" charset="0"/>
              </a:rPr>
              <a:t>Median </a:t>
            </a:r>
            <a:r>
              <a:rPr lang="en-US" altLang="en-US" smtClean="0">
                <a:latin typeface="Tahoma" panose="020B0604030504040204" pitchFamily="34" charset="0"/>
              </a:rPr>
              <a:t>– the middle value in the data (50 50  ) </a:t>
            </a:r>
          </a:p>
          <a:p>
            <a:pPr lvl="1" eaLnBrk="1" hangingPunct="1"/>
            <a:r>
              <a:rPr lang="en-US" altLang="en-US" smtClean="0">
                <a:solidFill>
                  <a:srgbClr val="FF0066"/>
                </a:solidFill>
                <a:latin typeface="Tahoma" panose="020B0604030504040204" pitchFamily="34" charset="0"/>
              </a:rPr>
              <a:t>Mean</a:t>
            </a:r>
            <a:r>
              <a:rPr lang="en-US" altLang="en-US" smtClean="0">
                <a:latin typeface="Tahoma" panose="020B0604030504040204" pitchFamily="34" charset="0"/>
              </a:rPr>
              <a:t> – arithmetic average</a:t>
            </a:r>
          </a:p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Qualitative data:</a:t>
            </a:r>
          </a:p>
          <a:p>
            <a:pPr lvl="1" eaLnBrk="1" hangingPunct="1"/>
            <a:r>
              <a:rPr lang="en-US" altLang="en-US" smtClean="0">
                <a:latin typeface="Tahoma" panose="020B0604030504040204" pitchFamily="34" charset="0"/>
              </a:rPr>
              <a:t>Mode – always appropriate</a:t>
            </a:r>
          </a:p>
          <a:p>
            <a:pPr lvl="1" eaLnBrk="1" hangingPunct="1"/>
            <a:r>
              <a:rPr lang="en-US" altLang="en-US" smtClean="0">
                <a:latin typeface="Tahoma" panose="020B0604030504040204" pitchFamily="34" charset="0"/>
              </a:rPr>
              <a:t>Mean – never appropriate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93726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99060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1752600" cy="1066800"/>
          </a:xfrm>
          <a:solidFill>
            <a:srgbClr val="C0C0C0"/>
          </a:solidFill>
        </p:spPr>
        <p:txBody>
          <a:bodyPr/>
          <a:lstStyle/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Mean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981200"/>
            <a:ext cx="4800600" cy="2362200"/>
          </a:xfrm>
          <a:solidFill>
            <a:srgbClr val="FF9999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ahoma" panose="020B0604030504040204" pitchFamily="34" charset="0"/>
              </a:rPr>
              <a:t>The most common and most useful average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ahoma" panose="020B0604030504040204" pitchFamily="34" charset="0"/>
              </a:rPr>
              <a:t>Mean = </a:t>
            </a:r>
            <a:r>
              <a:rPr lang="en-US" altLang="en-US" sz="2400" u="sng">
                <a:latin typeface="Tahoma" panose="020B0604030504040204" pitchFamily="34" charset="0"/>
              </a:rPr>
              <a:t>sum of all observations</a:t>
            </a:r>
            <a:br>
              <a:rPr lang="en-US" altLang="en-US" sz="2400" u="sng">
                <a:latin typeface="Tahoma" panose="020B0604030504040204" pitchFamily="34" charset="0"/>
              </a:rPr>
            </a:br>
            <a:r>
              <a:rPr lang="en-US" altLang="en-US" sz="2400">
                <a:latin typeface="Tahoma" panose="020B0604030504040204" pitchFamily="34" charset="0"/>
              </a:rPr>
              <a:t>       number of all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ahoma" panose="020B0604030504040204" pitchFamily="34" charset="0"/>
              </a:rPr>
              <a:t>Observations can be added in any order.</a:t>
            </a:r>
            <a:endParaRPr lang="en-US" altLang="en-US" sz="2400" u="sng">
              <a:latin typeface="Tahoma" panose="020B0604030504040204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934200" y="2362200"/>
            <a:ext cx="3733800" cy="2895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Sample vs population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Sample mean = X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Population mean =</a:t>
            </a:r>
            <a:r>
              <a:rPr lang="en-US" altLang="en-US" sz="3100">
                <a:latin typeface="Symbol" panose="05050102010706020507" pitchFamily="18" charset="2"/>
              </a:rPr>
              <a:t>m</a:t>
            </a:r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Summation sign = 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Sample size = n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Population size = N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010400" y="1219200"/>
            <a:ext cx="2286000" cy="990600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Tahoma" panose="020B0604030504040204" pitchFamily="34" charset="0"/>
              </a:rPr>
              <a:t>Notation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9601200" y="2819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9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9829800" y="3886201"/>
          <a:ext cx="457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Equation" r:id="rId3" imgW="291973" imgH="253890" progId="Equation.3">
                  <p:embed/>
                </p:oleObj>
              </mc:Choice>
              <mc:Fallback>
                <p:oleObj name="Equation" r:id="rId3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3886201"/>
                        <a:ext cx="457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0" name="Picture 13" descr="Me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24401"/>
            <a:ext cx="4229100" cy="1814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3200">
                <a:latin typeface="Tahoma" panose="020B0604030504040204" pitchFamily="34" charset="0"/>
              </a:rPr>
              <a:t>Special Property of the Mean</a:t>
            </a:r>
            <a:br>
              <a:rPr lang="en-US" altLang="en-US" sz="3200">
                <a:latin typeface="Tahoma" panose="020B0604030504040204" pitchFamily="34" charset="0"/>
              </a:rPr>
            </a:br>
            <a:r>
              <a:rPr lang="en-US" altLang="en-US" sz="3200">
                <a:latin typeface="Tahoma" panose="020B0604030504040204" pitchFamily="34" charset="0"/>
              </a:rPr>
              <a:t>Balance Point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819400"/>
            <a:ext cx="7772400" cy="3733800"/>
          </a:xfrm>
          <a:solidFill>
            <a:srgbClr val="FF9999"/>
          </a:solidFill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The sum of all observations expressed as positive and negative deviations from the mean always equals zero!!!!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The mean is the single point of equilibrium (balance) in a data set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The mean is affected by all values in the data set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If you change a single value, the mean changes.</a:t>
            </a:r>
          </a:p>
        </p:txBody>
      </p:sp>
      <p:pic>
        <p:nvPicPr>
          <p:cNvPr id="19460" name="Picture 4" descr="j03008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16002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570541" y="1744663"/>
            <a:ext cx="9154109" cy="304698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The mean is the single point of equilibrium (balance) in a data set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SEE FOR YOURSELF!!! Lets do the Math</a:t>
            </a:r>
          </a:p>
        </p:txBody>
      </p:sp>
      <p:pic>
        <p:nvPicPr>
          <p:cNvPr id="20483" name="Picture 5" descr="j03008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43200"/>
            <a:ext cx="16002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85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Tahoma" pitchFamily="34" charset="0"/>
              </a:rPr>
              <a:t>Summary Statistics</a:t>
            </a:r>
            <a:br>
              <a:rPr lang="en-US" sz="4000" dirty="0">
                <a:latin typeface="Tahoma" pitchFamily="34" charset="0"/>
              </a:rPr>
            </a:br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itchFamily="34" charset="0"/>
              </a:rPr>
              <a:t>describe data in just 2 numbers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3886200" y="1828800"/>
            <a:ext cx="13716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6400800" y="1752600"/>
            <a:ext cx="9144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76401" y="3657601"/>
            <a:ext cx="416941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>
                <a:latin typeface="Tahoma" pitchFamily="34" charset="0"/>
              </a:rPr>
              <a:t>Measures of central tendency</a:t>
            </a:r>
          </a:p>
          <a:p>
            <a:pPr eaLnBrk="1" hangingPunct="1">
              <a:buFontTx/>
              <a:buChar char="•"/>
              <a:defRPr/>
            </a:pPr>
            <a:r>
              <a:rPr lang="en-US">
                <a:latin typeface="Tahoma" pitchFamily="34" charset="0"/>
              </a:rPr>
              <a:t> typical average score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6248400" y="3429001"/>
            <a:ext cx="3814442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Measures of variability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ahoma" panose="020B0604030504040204" pitchFamily="34" charset="0"/>
              </a:rPr>
              <a:t> typical average variation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943600" y="4210050"/>
            <a:ext cx="4419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range: distance from the lowest to the highest (use 2 data points)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2. Variance: (use all data points)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3. Standard Deviation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4. Standard Error of the Mean </a:t>
            </a:r>
          </a:p>
        </p:txBody>
      </p:sp>
    </p:spTree>
    <p:extLst>
      <p:ext uri="{BB962C8B-B14F-4D97-AF65-F5344CB8AC3E}">
        <p14:creationId xmlns:p14="http://schemas.microsoft.com/office/powerpoint/2010/main" val="28518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4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8225" y="568326"/>
            <a:ext cx="75438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egoe UI Semibold" pitchFamily="34" charset="0"/>
              </a:rPr>
              <a:t>Descriptive &amp; Inferential Statistics</a:t>
            </a:r>
            <a:endParaRPr lang="en-US" sz="3600" dirty="0">
              <a:latin typeface="Segoe UI Semibold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1" y="1371600"/>
            <a:ext cx="3808413" cy="41148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 Statistics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Organize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Summarize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Simplify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Presentation of data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1" y="1371600"/>
            <a:ext cx="3808413" cy="411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65000"/>
              <a:defRPr/>
            </a:pP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Inferential Statistics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5000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Generalize from samples to pops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Hypothesis testing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Relationships among variables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•"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•"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819401" y="5715000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Describing data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886200" y="4876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05601" y="5745163"/>
            <a:ext cx="24669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Make predictions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  <a:p>
            <a:pPr eaLnBrk="1" hangingPunct="1">
              <a:defRPr/>
            </a:pPr>
            <a:endParaRPr lang="en-US" dirty="0">
              <a:latin typeface="Tahoma" pitchFamily="34" charset="0"/>
            </a:endParaRPr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7772400" y="49069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495801" y="685801"/>
            <a:ext cx="3324225" cy="46672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ahoma" panose="020B0604030504040204" pitchFamily="34" charset="0"/>
              </a:rPr>
              <a:t>Measures of Variability </a:t>
            </a:r>
          </a:p>
        </p:txBody>
      </p:sp>
      <p:pic>
        <p:nvPicPr>
          <p:cNvPr id="23555" name="Picture 12" descr="Image for S 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1"/>
            <a:ext cx="58102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13"/>
          <p:cNvSpPr txBox="1">
            <a:spLocks noChangeArrowheads="1"/>
          </p:cNvSpPr>
          <p:nvPr/>
        </p:nvSpPr>
        <p:spPr bwMode="auto">
          <a:xfrm>
            <a:off x="2895600" y="1524000"/>
            <a:ext cx="6934200" cy="193899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2. Variance: (use all data points):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average of the distance that each score is from the mean (Squared deviation from the mean)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557" name="Rectangle 14"/>
          <p:cNvSpPr>
            <a:spLocks noChangeArrowheads="1"/>
          </p:cNvSpPr>
          <p:nvPr/>
        </p:nvSpPr>
        <p:spPr bwMode="auto">
          <a:xfrm>
            <a:off x="5562600" y="3276600"/>
            <a:ext cx="42672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N</a:t>
            </a:r>
            <a:r>
              <a:rPr lang="en-US" altLang="en-US" sz="2400">
                <a:latin typeface="Tahoma" panose="020B0604030504040204" pitchFamily="34" charset="0"/>
              </a:rPr>
              <a:t>otation for variance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</a:t>
            </a:r>
            <a:r>
              <a:rPr lang="en-US" altLang="en-US" sz="2400" baseline="30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58" name="Rectangle 16"/>
          <p:cNvSpPr>
            <a:spLocks noChangeArrowheads="1"/>
          </p:cNvSpPr>
          <p:nvPr/>
        </p:nvSpPr>
        <p:spPr bwMode="auto">
          <a:xfrm>
            <a:off x="3505200" y="4038600"/>
            <a:ext cx="228600" cy="2286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3559" name="Rectangle 19"/>
          <p:cNvSpPr>
            <a:spLocks noChangeArrowheads="1"/>
          </p:cNvSpPr>
          <p:nvPr/>
        </p:nvSpPr>
        <p:spPr bwMode="auto">
          <a:xfrm>
            <a:off x="3886200" y="4648200"/>
            <a:ext cx="4876800" cy="838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3. Standard Deviation= SD=    s</a:t>
            </a:r>
            <a:r>
              <a:rPr lang="en-US" altLang="en-US" sz="2400" baseline="30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60" name="Line 20"/>
          <p:cNvSpPr>
            <a:spLocks noChangeShapeType="1"/>
          </p:cNvSpPr>
          <p:nvPr/>
        </p:nvSpPr>
        <p:spPr bwMode="auto">
          <a:xfrm>
            <a:off x="79248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21"/>
          <p:cNvSpPr>
            <a:spLocks noChangeShapeType="1"/>
          </p:cNvSpPr>
          <p:nvPr/>
        </p:nvSpPr>
        <p:spPr bwMode="auto">
          <a:xfrm flipV="1">
            <a:off x="8077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22"/>
          <p:cNvSpPr>
            <a:spLocks noChangeShapeType="1"/>
          </p:cNvSpPr>
          <p:nvPr/>
        </p:nvSpPr>
        <p:spPr bwMode="auto">
          <a:xfrm>
            <a:off x="80772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Rectangle 23"/>
          <p:cNvSpPr>
            <a:spLocks noChangeArrowheads="1"/>
          </p:cNvSpPr>
          <p:nvPr/>
        </p:nvSpPr>
        <p:spPr bwMode="auto">
          <a:xfrm>
            <a:off x="2819400" y="5638800"/>
            <a:ext cx="70104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4. Standard Error of the mean = SEM = SD/    n</a:t>
            </a:r>
            <a:endParaRPr lang="en-US" altLang="en-US" sz="2400" baseline="30000">
              <a:latin typeface="Tahoma" panose="020B0604030504040204" pitchFamily="34" charset="0"/>
            </a:endParaRPr>
          </a:p>
        </p:txBody>
      </p:sp>
      <p:sp>
        <p:nvSpPr>
          <p:cNvPr id="23564" name="Line 24"/>
          <p:cNvSpPr>
            <a:spLocks noChangeShapeType="1"/>
          </p:cNvSpPr>
          <p:nvPr/>
        </p:nvSpPr>
        <p:spPr bwMode="auto">
          <a:xfrm>
            <a:off x="8915400" y="594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25"/>
          <p:cNvSpPr>
            <a:spLocks noChangeShapeType="1"/>
          </p:cNvSpPr>
          <p:nvPr/>
        </p:nvSpPr>
        <p:spPr bwMode="auto">
          <a:xfrm flipV="1">
            <a:off x="90678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26"/>
          <p:cNvSpPr>
            <a:spLocks noChangeShapeType="1"/>
          </p:cNvSpPr>
          <p:nvPr/>
        </p:nvSpPr>
        <p:spPr bwMode="auto">
          <a:xfrm>
            <a:off x="9067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2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4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410201" y="228600"/>
            <a:ext cx="4976813" cy="6413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Inferential Statistics</a:t>
            </a:r>
            <a:r>
              <a:rPr lang="en-US" altLang="en-US" sz="36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048000" y="2514600"/>
            <a:ext cx="3276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Population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2514600" y="4419600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Sample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429000" y="38862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997326" y="5334001"/>
            <a:ext cx="5389563" cy="10763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Draw inferences about the </a:t>
            </a:r>
          </a:p>
          <a:p>
            <a:pPr algn="ctr" eaLnBrk="1" hangingPunct="1">
              <a:defRPr/>
            </a:pPr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larger group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4343400" y="1600200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Sample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6400800" y="2971800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Sample</a:t>
            </a: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943600" y="1905000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1682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124075" y="609601"/>
            <a:ext cx="8331200" cy="1190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3600" u="sng">
                <a:latin typeface="Comic Sans MS" pitchFamily="66" charset="0"/>
              </a:rPr>
              <a:t>Sampling Error</a:t>
            </a:r>
            <a:r>
              <a:rPr lang="en-US" sz="3600">
                <a:latin typeface="Comic Sans MS" pitchFamily="66" charset="0"/>
              </a:rPr>
              <a:t>: variability among </a:t>
            </a:r>
          </a:p>
          <a:p>
            <a:pPr algn="ctr" eaLnBrk="1" hangingPunct="1">
              <a:defRPr/>
            </a:pPr>
            <a:r>
              <a:rPr lang="en-US" sz="3600">
                <a:latin typeface="Comic Sans MS" pitchFamily="66" charset="0"/>
              </a:rPr>
              <a:t> samples due to chance vs population   </a:t>
            </a:r>
          </a:p>
        </p:txBody>
      </p:sp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6248400" y="2133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2355851" y="3581400"/>
            <a:ext cx="8158163" cy="1739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3600">
                <a:latin typeface="Comic Sans MS" pitchFamily="66" charset="0"/>
              </a:rPr>
              <a:t>Or true differences? Are just due to</a:t>
            </a:r>
          </a:p>
          <a:p>
            <a:pPr algn="ctr" eaLnBrk="1" hangingPunct="1">
              <a:defRPr/>
            </a:pPr>
            <a:r>
              <a:rPr lang="en-US" sz="3600">
                <a:latin typeface="Comic Sans MS" pitchFamily="66" charset="0"/>
              </a:rPr>
              <a:t>sampling error?</a:t>
            </a:r>
          </a:p>
          <a:p>
            <a:pPr algn="ctr" eaLnBrk="1" hangingPunct="1">
              <a:defRPr/>
            </a:pPr>
            <a:r>
              <a:rPr lang="en-US" sz="3600">
                <a:latin typeface="Comic Sans MS" pitchFamily="66" charset="0"/>
              </a:rPr>
              <a:t>Probability….. 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4191000" y="5867400"/>
            <a:ext cx="4383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Error…misleading…not a mistake</a:t>
            </a:r>
          </a:p>
        </p:txBody>
      </p:sp>
    </p:spTree>
    <p:extLst>
      <p:ext uri="{BB962C8B-B14F-4D97-AF65-F5344CB8AC3E}">
        <p14:creationId xmlns:p14="http://schemas.microsoft.com/office/powerpoint/2010/main" val="26536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057400" y="228600"/>
          <a:ext cx="80772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Slide" r:id="rId3" imgW="2308691" imgH="1732641" progId="PowerPoint.Slide.8">
                  <p:embed/>
                </p:oleObj>
              </mc:Choice>
              <mc:Fallback>
                <p:oleObj name="Slide" r:id="rId3" imgW="2308691" imgH="173264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"/>
                        <a:ext cx="8077200" cy="609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1" name="Picture 4" descr="MCj039628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1371601"/>
            <a:ext cx="898525" cy="930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9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65338" y="367757"/>
            <a:ext cx="5765800" cy="535531"/>
          </a:xfrm>
          <a:extLst/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8"/>
          <p:cNvGraphicFramePr>
            <a:graphicFrameLocks noChangeAspect="1"/>
          </p:cNvGraphicFramePr>
          <p:nvPr/>
        </p:nvGraphicFramePr>
        <p:xfrm>
          <a:off x="2057400" y="304800"/>
          <a:ext cx="82296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Slide" r:id="rId3" imgW="4572000" imgH="3429000" progId="PowerPoint.Slide.8">
                  <p:embed/>
                </p:oleObj>
              </mc:Choice>
              <mc:Fallback>
                <p:oleObj name="Slide" r:id="rId3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82296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9"/>
          <p:cNvSpPr txBox="1">
            <a:spLocks noChangeArrowheads="1"/>
          </p:cNvSpPr>
          <p:nvPr/>
        </p:nvSpPr>
        <p:spPr bwMode="auto">
          <a:xfrm>
            <a:off x="8153401" y="4038600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data</a:t>
            </a: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1804169" y="5562601"/>
            <a:ext cx="8731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Are our inferences valid?…Best we can do is to calculate probability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about inferences</a:t>
            </a:r>
          </a:p>
        </p:txBody>
      </p:sp>
    </p:spTree>
    <p:extLst>
      <p:ext uri="{BB962C8B-B14F-4D97-AF65-F5344CB8AC3E}">
        <p14:creationId xmlns:p14="http://schemas.microsoft.com/office/powerpoint/2010/main" val="3258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71800" y="457201"/>
            <a:ext cx="7239000" cy="3508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2800">
                <a:latin typeface="Comic Sans MS" pitchFamily="66" charset="0"/>
              </a:rPr>
              <a:t>Inferential Statistics: uses sample data to evaluate the credibility of a hypothesis about a population</a:t>
            </a:r>
          </a:p>
          <a:p>
            <a:pPr algn="ctr" eaLnBrk="1" hangingPunct="1">
              <a:defRPr/>
            </a:pPr>
            <a:endParaRPr lang="en-US" sz="2800"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sz="2800">
                <a:latin typeface="Comic Sans MS" pitchFamily="66" charset="0"/>
              </a:rPr>
              <a:t>NULL Hypothesis:</a:t>
            </a:r>
          </a:p>
          <a:p>
            <a:pPr algn="ctr" eaLnBrk="1" hangingPunct="1">
              <a:defRPr/>
            </a:pPr>
            <a:endParaRPr lang="en-US" sz="2800"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sz="2800">
                <a:latin typeface="Comic Sans MS" pitchFamily="66" charset="0"/>
              </a:rPr>
              <a:t>NULL (</a:t>
            </a:r>
            <a:r>
              <a:rPr lang="en-US" sz="2800" i="1">
                <a:latin typeface="Comic Sans MS" pitchFamily="66" charset="0"/>
              </a:rPr>
              <a:t>nullus - </a:t>
            </a:r>
            <a:r>
              <a:rPr lang="en-US" sz="2800">
                <a:latin typeface="Comic Sans MS" pitchFamily="66" charset="0"/>
              </a:rPr>
              <a:t>latin): “not any” </a:t>
            </a:r>
            <a:r>
              <a:rPr lang="en-US" sz="2800">
                <a:latin typeface="Comic Sans MS" pitchFamily="66" charset="0"/>
                <a:sym typeface="Wingdings" pitchFamily="2" charset="2"/>
              </a:rPr>
              <a:t> no </a:t>
            </a:r>
          </a:p>
          <a:p>
            <a:pPr algn="ctr" eaLnBrk="1" hangingPunct="1">
              <a:defRPr/>
            </a:pPr>
            <a:r>
              <a:rPr lang="en-US" sz="2800">
                <a:latin typeface="Comic Sans MS" pitchFamily="66" charset="0"/>
                <a:sym typeface="Wingdings" pitchFamily="2" charset="2"/>
              </a:rPr>
              <a:t>differences between means </a:t>
            </a:r>
            <a:r>
              <a:rPr lang="en-US" sz="2800">
                <a:latin typeface="Comic Sans MS" pitchFamily="66" charset="0"/>
              </a:rPr>
              <a:t> </a:t>
            </a: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4572000" y="4419600"/>
            <a:ext cx="3505200" cy="1752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Comic Sans MS" panose="030F0702030302020204" pitchFamily="66" charset="0"/>
              </a:rPr>
              <a:t>H</a:t>
            </a:r>
            <a:r>
              <a:rPr lang="en-US" altLang="en-US" sz="3600" baseline="-25000">
                <a:latin typeface="Comic Sans MS" panose="030F0702030302020204" pitchFamily="66" charset="0"/>
              </a:rPr>
              <a:t>0</a:t>
            </a:r>
            <a:r>
              <a:rPr lang="en-US" altLang="en-US" sz="3600">
                <a:latin typeface="Comic Sans MS" panose="030F0702030302020204" pitchFamily="66" charset="0"/>
              </a:rPr>
              <a:t> </a:t>
            </a:r>
            <a:r>
              <a:rPr lang="en-US" altLang="en-US" sz="3600">
                <a:latin typeface="Comic Sans MS" panose="030F0702030302020204" pitchFamily="66" charset="0"/>
                <a:sym typeface="Wingdings" panose="05000000000000000000" pitchFamily="2" charset="2"/>
              </a:rPr>
              <a:t>: </a:t>
            </a:r>
            <a:r>
              <a:rPr lang="en-US" altLang="en-US" sz="3600" i="1">
                <a:latin typeface="Symbol" panose="05050102010706020507" pitchFamily="18" charset="2"/>
              </a:rPr>
              <a:t>m</a:t>
            </a:r>
            <a:r>
              <a:rPr lang="en-US" altLang="en-US" sz="3600" baseline="-25000">
                <a:latin typeface="Comic Sans MS" panose="030F0702030302020204" pitchFamily="66" charset="0"/>
              </a:rPr>
              <a:t>1 </a:t>
            </a:r>
            <a:r>
              <a:rPr lang="en-US" altLang="en-US" sz="3600">
                <a:latin typeface="Comic Sans MS" panose="030F0702030302020204" pitchFamily="66" charset="0"/>
              </a:rPr>
              <a:t>= </a:t>
            </a:r>
            <a:r>
              <a:rPr lang="en-US" altLang="en-US" sz="3600" i="1">
                <a:latin typeface="Symbol" panose="05050102010706020507" pitchFamily="18" charset="2"/>
              </a:rPr>
              <a:t>m</a:t>
            </a:r>
            <a:r>
              <a:rPr lang="en-US" altLang="en-US" sz="36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 flipH="1">
            <a:off x="2438400" y="53340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 flipV="1">
            <a:off x="2438400" y="1676400"/>
            <a:ext cx="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>
            <a:off x="2438400" y="1676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632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7832726" y="5989638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“H- Naught”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752601" y="6096000"/>
            <a:ext cx="437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Always testing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1862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7239000" cy="4362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2800" dirty="0">
                <a:latin typeface="Comic Sans MS" pitchFamily="66" charset="0"/>
              </a:rPr>
              <a:t>Inferential statistics: uses sample data to evaluate the credibility of a hypothesis about a population</a:t>
            </a:r>
          </a:p>
          <a:p>
            <a:pPr algn="ctr" eaLnBrk="1" hangingPunct="1">
              <a:defRPr/>
            </a:pPr>
            <a:endParaRPr lang="en-US" sz="2800" dirty="0">
              <a:latin typeface="Comic Sans MS" pitchFamily="66" charset="0"/>
            </a:endParaRPr>
          </a:p>
          <a:p>
            <a:pPr algn="ctr" eaLnBrk="1" hangingPunct="1">
              <a:defRPr/>
            </a:pPr>
            <a:endParaRPr lang="en-US" sz="2800" dirty="0"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sz="2800" dirty="0">
                <a:latin typeface="Comic Sans MS" pitchFamily="66" charset="0"/>
              </a:rPr>
              <a:t>Hypothesis: Scientific or alternative</a:t>
            </a:r>
          </a:p>
          <a:p>
            <a:pPr algn="ctr" eaLnBrk="1" hangingPunct="1">
              <a:defRPr/>
            </a:pPr>
            <a:r>
              <a:rPr lang="en-US" sz="2800" dirty="0">
                <a:latin typeface="Comic Sans MS" pitchFamily="66" charset="0"/>
              </a:rPr>
              <a:t>hypothesis</a:t>
            </a:r>
          </a:p>
          <a:p>
            <a:pPr algn="ctr" eaLnBrk="1" hangingPunct="1">
              <a:defRPr/>
            </a:pPr>
            <a:endParaRPr lang="en-US" sz="2800" dirty="0"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sz="2800" dirty="0">
                <a:latin typeface="Comic Sans MS" pitchFamily="66" charset="0"/>
              </a:rPr>
              <a:t>Predicts that there are differences between the groups  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4572000" y="4724400"/>
            <a:ext cx="3505200" cy="1752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Comic Sans MS" panose="030F0702030302020204" pitchFamily="66" charset="0"/>
              </a:rPr>
              <a:t>H</a:t>
            </a:r>
            <a:r>
              <a:rPr lang="en-US" altLang="en-US" sz="3600" baseline="-25000">
                <a:latin typeface="Comic Sans MS" panose="030F0702030302020204" pitchFamily="66" charset="0"/>
              </a:rPr>
              <a:t>1</a:t>
            </a:r>
            <a:r>
              <a:rPr lang="en-US" altLang="en-US" sz="3600">
                <a:latin typeface="Comic Sans MS" panose="030F0702030302020204" pitchFamily="66" charset="0"/>
              </a:rPr>
              <a:t> </a:t>
            </a:r>
            <a:r>
              <a:rPr lang="en-US" altLang="en-US" sz="3600">
                <a:latin typeface="Comic Sans MS" panose="030F0702030302020204" pitchFamily="66" charset="0"/>
                <a:sym typeface="Wingdings" panose="05000000000000000000" pitchFamily="2" charset="2"/>
              </a:rPr>
              <a:t>: </a:t>
            </a:r>
            <a:r>
              <a:rPr lang="en-US" altLang="en-US" sz="3600" i="1">
                <a:latin typeface="Symbol" panose="05050102010706020507" pitchFamily="18" charset="2"/>
              </a:rPr>
              <a:t>m</a:t>
            </a:r>
            <a:r>
              <a:rPr lang="en-US" altLang="en-US" sz="3600" baseline="-25000">
                <a:latin typeface="Comic Sans MS" panose="030F0702030302020204" pitchFamily="66" charset="0"/>
              </a:rPr>
              <a:t>1 </a:t>
            </a:r>
            <a:r>
              <a:rPr lang="en-US" altLang="en-US" sz="3600">
                <a:latin typeface="Comic Sans MS" panose="030F0702030302020204" pitchFamily="66" charset="0"/>
              </a:rPr>
              <a:t>= </a:t>
            </a:r>
            <a:r>
              <a:rPr lang="en-US" altLang="en-US" sz="3600" i="1">
                <a:latin typeface="Symbol" panose="05050102010706020507" pitchFamily="18" charset="2"/>
              </a:rPr>
              <a:t>m</a:t>
            </a:r>
            <a:r>
              <a:rPr lang="en-US" altLang="en-US" sz="36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2438400" y="53340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438400" y="2286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6324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>
            <a:off x="6629400" y="54102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905000" y="285750"/>
          <a:ext cx="8382000" cy="62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Slide" r:id="rId3" imgW="4430713" imgH="3322638" progId="PowerPoint.Slide.8">
                  <p:embed/>
                </p:oleObj>
              </mc:Choice>
              <mc:Fallback>
                <p:oleObj name="Slide" r:id="rId3" imgW="4430713" imgH="3322638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5750"/>
                        <a:ext cx="8382000" cy="628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7" name="Picture 3" descr="MCj0404263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1981200"/>
            <a:ext cx="1838325" cy="169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10201" y="228600"/>
            <a:ext cx="497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Comic Sans MS" panose="030F0702030302020204" pitchFamily="66" charset="0"/>
              </a:rPr>
              <a:t>Inferential Statistics 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828800" y="1600200"/>
            <a:ext cx="5562600" cy="228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Comic Sans MS" pitchFamily="66" charset="0"/>
              </a:rPr>
              <a:t>When making comparisons  </a:t>
            </a:r>
          </a:p>
          <a:p>
            <a:pPr algn="ctr">
              <a:defRPr/>
            </a:pPr>
            <a:r>
              <a:rPr lang="en-US" sz="2800" dirty="0">
                <a:latin typeface="Comic Sans MS" pitchFamily="66" charset="0"/>
              </a:rPr>
              <a:t>btw 2 sample means there are 2 </a:t>
            </a:r>
          </a:p>
          <a:p>
            <a:pPr algn="ctr">
              <a:defRPr/>
            </a:pPr>
            <a:r>
              <a:rPr lang="en-US" sz="2800" dirty="0">
                <a:latin typeface="Comic Sans MS" pitchFamily="66" charset="0"/>
              </a:rPr>
              <a:t>possibilities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2366963" y="4953001"/>
            <a:ext cx="3408362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Null hypothesis is true</a:t>
            </a:r>
          </a:p>
        </p:txBody>
      </p:sp>
      <p:sp>
        <p:nvSpPr>
          <p:cNvPr id="31749" name="Text Box 10"/>
          <p:cNvSpPr txBox="1">
            <a:spLocks noChangeArrowheads="1"/>
          </p:cNvSpPr>
          <p:nvPr/>
        </p:nvSpPr>
        <p:spPr bwMode="auto">
          <a:xfrm>
            <a:off x="6329363" y="4495801"/>
            <a:ext cx="3503612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Null hypothesis is false</a:t>
            </a:r>
          </a:p>
        </p:txBody>
      </p:sp>
      <p:sp>
        <p:nvSpPr>
          <p:cNvPr id="31750" name="Line 11"/>
          <p:cNvSpPr>
            <a:spLocks noChangeShapeType="1"/>
          </p:cNvSpPr>
          <p:nvPr/>
        </p:nvSpPr>
        <p:spPr bwMode="auto">
          <a:xfrm flipH="1">
            <a:off x="4343400" y="3657600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12"/>
          <p:cNvSpPr>
            <a:spLocks noChangeShapeType="1"/>
          </p:cNvSpPr>
          <p:nvPr/>
        </p:nvSpPr>
        <p:spPr bwMode="auto">
          <a:xfrm>
            <a:off x="5715000" y="3581400"/>
            <a:ext cx="2133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3962400" y="5486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>
            <a:off x="79248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15"/>
          <p:cNvSpPr txBox="1">
            <a:spLocks noChangeArrowheads="1"/>
          </p:cNvSpPr>
          <p:nvPr/>
        </p:nvSpPr>
        <p:spPr bwMode="auto">
          <a:xfrm>
            <a:off x="1830388" y="6019801"/>
            <a:ext cx="46418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Not reject the Null Hypothesis</a:t>
            </a:r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6673850" y="5715001"/>
            <a:ext cx="39941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7935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286000" y="381000"/>
          <a:ext cx="76200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Slide" r:id="rId3" imgW="4523308" imgH="3392598" progId="PowerPoint.Slide.8">
                  <p:embed/>
                </p:oleObj>
              </mc:Choice>
              <mc:Fallback>
                <p:oleObj name="Slide" r:id="rId3" imgW="4523308" imgH="3392598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"/>
                        <a:ext cx="76200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52600" y="5334000"/>
            <a:ext cx="87630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0" tIns="0" rIns="0" bIns="0"/>
          <a:lstStyle>
            <a:lvl1pPr defTabSz="423863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defTabSz="423863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defTabSz="423863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defTabSz="423863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defTabSz="423863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defTabSz="423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defTabSz="423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defTabSz="423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defTabSz="423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buClr>
                <a:srgbClr val="000000"/>
              </a:buClr>
              <a:buSzPct val="90000"/>
              <a:buFont typeface="Monotype Sorts"/>
              <a:buNone/>
              <a:defRPr/>
            </a:pPr>
            <a:r>
              <a:rPr lang="en-US" sz="3200">
                <a:solidFill>
                  <a:srgbClr val="000000"/>
                </a:solidFill>
                <a:latin typeface="Comic Sans MS" pitchFamily="66" charset="0"/>
              </a:rPr>
              <a:t>Type I Error:   Rejecting a True Hypothesis</a:t>
            </a:r>
          </a:p>
          <a:p>
            <a:pPr eaLnBrk="1" hangingPunct="1">
              <a:buClr>
                <a:srgbClr val="000000"/>
              </a:buClr>
              <a:buSzPct val="90000"/>
              <a:buFont typeface="Monotype Sorts"/>
              <a:buNone/>
              <a:defRPr/>
            </a:pPr>
            <a:r>
              <a:rPr lang="en-US" sz="3200">
                <a:solidFill>
                  <a:srgbClr val="000000"/>
                </a:solidFill>
                <a:latin typeface="Comic Sans MS" pitchFamily="66" charset="0"/>
              </a:rPr>
              <a:t>Type II Error:  Accepting a False Hypothesis</a:t>
            </a:r>
            <a:endParaRPr lang="en-US" sz="32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524000" y="304800"/>
          <a:ext cx="8382000" cy="62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Slide" r:id="rId3" imgW="4430713" imgH="3322638" progId="PowerPoint.Slide.8">
                  <p:embed/>
                </p:oleObj>
              </mc:Choice>
              <mc:Fallback>
                <p:oleObj name="Slide" r:id="rId3" imgW="4430713" imgH="3322638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"/>
                        <a:ext cx="8382000" cy="628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5" name="Picture 5" descr="MCj0078711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2819401"/>
            <a:ext cx="1433513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3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905000" y="228600"/>
            <a:ext cx="1219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>
                <a:latin typeface="Comic Sans MS" pitchFamily="66" charset="0"/>
              </a:rPr>
              <a:t>ALPHA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52600" y="685800"/>
            <a:ext cx="8610600" cy="2308324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the probability of making a type I error </a:t>
            </a:r>
            <a:r>
              <a:rPr lang="en-US">
                <a:solidFill>
                  <a:schemeClr val="bg1"/>
                </a:solidFill>
                <a:latin typeface="Comic Sans MS" pitchFamily="66" charset="0"/>
                <a:sym typeface="Wingdings" pitchFamily="2" charset="2"/>
              </a:rPr>
              <a:t> depends on the criterion you use to accept or reject the null hypothesis = </a:t>
            </a:r>
            <a:r>
              <a:rPr lang="en-US">
                <a:latin typeface="Comic Sans MS" pitchFamily="66" charset="0"/>
                <a:sym typeface="Wingdings" pitchFamily="2" charset="2"/>
              </a:rPr>
              <a:t>significance level</a:t>
            </a:r>
            <a:r>
              <a:rPr lang="en-US">
                <a:solidFill>
                  <a:schemeClr val="bg1"/>
                </a:solidFill>
                <a:latin typeface="Comic Sans MS" pitchFamily="66" charset="0"/>
                <a:sym typeface="Wingdings" pitchFamily="2" charset="2"/>
              </a:rPr>
              <a:t>  (smaller you make alpha, the less likely you are to commit error) </a:t>
            </a:r>
            <a:r>
              <a:rPr lang="en-US" b="1" u="sng">
                <a:latin typeface="Comic Sans MS" pitchFamily="66" charset="0"/>
                <a:sym typeface="Wingdings" pitchFamily="2" charset="2"/>
              </a:rPr>
              <a:t>0.05</a:t>
            </a:r>
            <a:r>
              <a:rPr lang="en-US">
                <a:solidFill>
                  <a:schemeClr val="bg1"/>
                </a:solidFill>
                <a:latin typeface="Comic Sans MS" pitchFamily="66" charset="0"/>
                <a:sym typeface="Wingdings" pitchFamily="2" charset="2"/>
              </a:rPr>
              <a:t> (5 chances in 100 that the difference observed was really due to sampling error – 5% of the time a type I error will occur)</a:t>
            </a:r>
            <a:endParaRPr lang="en-US" sz="3600">
              <a:latin typeface="Comic Sans MS" pitchFamily="66" charset="0"/>
            </a:endParaRPr>
          </a:p>
        </p:txBody>
      </p:sp>
      <p:graphicFrame>
        <p:nvGraphicFramePr>
          <p:cNvPr id="34820" name="Object 14"/>
          <p:cNvGraphicFramePr>
            <a:graphicFrameLocks noChangeAspect="1"/>
          </p:cNvGraphicFramePr>
          <p:nvPr/>
        </p:nvGraphicFramePr>
        <p:xfrm>
          <a:off x="5791200" y="3124200"/>
          <a:ext cx="4876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Slide" r:id="rId3" imgW="4572000" imgH="3429000" progId="PowerPoint.Slide.8">
                  <p:embed/>
                </p:oleObj>
              </mc:Choice>
              <mc:Fallback>
                <p:oleObj name="Slide" r:id="rId3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48768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Line 16"/>
          <p:cNvSpPr>
            <a:spLocks noChangeShapeType="1"/>
          </p:cNvSpPr>
          <p:nvPr/>
        </p:nvSpPr>
        <p:spPr bwMode="auto">
          <a:xfrm>
            <a:off x="5105400" y="51054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17"/>
          <p:cNvSpPr txBox="1">
            <a:spLocks noChangeArrowheads="1"/>
          </p:cNvSpPr>
          <p:nvPr/>
        </p:nvSpPr>
        <p:spPr bwMode="auto">
          <a:xfrm>
            <a:off x="3276601" y="4495800"/>
            <a:ext cx="1806575" cy="579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sz="3200">
                <a:latin typeface="Times New Roman" pitchFamily="18" charset="0"/>
              </a:rPr>
              <a:t>Alpha (</a:t>
            </a:r>
            <a:r>
              <a:rPr lang="en-US" sz="3200"/>
              <a:t>a)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34823" name="Text Box 18"/>
          <p:cNvSpPr txBox="1">
            <a:spLocks noChangeArrowheads="1"/>
          </p:cNvSpPr>
          <p:nvPr/>
        </p:nvSpPr>
        <p:spPr bwMode="auto">
          <a:xfrm>
            <a:off x="1889945" y="5334001"/>
            <a:ext cx="3816301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Difference observed is really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just sampling error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prob. of type one error</a:t>
            </a:r>
          </a:p>
        </p:txBody>
      </p:sp>
      <p:sp>
        <p:nvSpPr>
          <p:cNvPr id="34824" name="Text Box 31"/>
          <p:cNvSpPr txBox="1">
            <a:spLocks noChangeArrowheads="1"/>
          </p:cNvSpPr>
          <p:nvPr/>
        </p:nvSpPr>
        <p:spPr bwMode="auto">
          <a:xfrm>
            <a:off x="4937125" y="3698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17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758950" y="20113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35843" name="AutoShape 4" descr="img002"/>
          <p:cNvSpPr>
            <a:spLocks noChangeAspect="1" noChangeArrowheads="1"/>
          </p:cNvSpPr>
          <p:nvPr/>
        </p:nvSpPr>
        <p:spPr bwMode="auto">
          <a:xfrm>
            <a:off x="4267200" y="20574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758950" y="20113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1981200" y="457200"/>
            <a:ext cx="8148638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</a:rPr>
              <a:t>When we do statistical analysis… if alpha </a:t>
            </a:r>
          </a:p>
          <a:p>
            <a:pPr algn="ctr">
              <a:defRPr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</a:rPr>
              <a:t> (</a:t>
            </a:r>
            <a:r>
              <a:rPr lang="en-US" sz="2800" i="1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</a:rPr>
              <a:t>p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</a:rPr>
              <a:t>value- significance level)  greater than  0.05 </a:t>
            </a:r>
          </a:p>
          <a:p>
            <a:pPr algn="ctr">
              <a:defRPr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omic Sans MS" pitchFamily="66" charset="0"/>
            </a:endParaRPr>
          </a:p>
          <a:p>
            <a:pPr algn="ctr">
              <a:defRPr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omic Sans MS" pitchFamily="66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</a:rPr>
              <a:t>WE ACCEPT THE NULL HYPOTHESIS</a:t>
            </a:r>
          </a:p>
          <a:p>
            <a:pPr algn="ctr">
              <a:defRPr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omic Sans MS" pitchFamily="66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</a:rPr>
              <a:t>is equal to or less that 0.05 we</a:t>
            </a:r>
          </a:p>
          <a:p>
            <a:pPr algn="ctr">
              <a:defRPr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omic Sans MS" pitchFamily="66" charset="0"/>
            </a:endParaRPr>
          </a:p>
          <a:p>
            <a:pPr algn="ctr">
              <a:defRPr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omic Sans MS" pitchFamily="66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</a:rPr>
              <a:t>REJECT THE NULL  (difference btw means)</a:t>
            </a:r>
          </a:p>
        </p:txBody>
      </p:sp>
      <p:sp>
        <p:nvSpPr>
          <p:cNvPr id="35846" name="Line 10"/>
          <p:cNvSpPr>
            <a:spLocks noChangeShapeType="1"/>
          </p:cNvSpPr>
          <p:nvPr/>
        </p:nvSpPr>
        <p:spPr bwMode="auto">
          <a:xfrm>
            <a:off x="5867400" y="1447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1"/>
          <p:cNvSpPr>
            <a:spLocks noChangeShapeType="1"/>
          </p:cNvSpPr>
          <p:nvPr/>
        </p:nvSpPr>
        <p:spPr bwMode="auto">
          <a:xfrm>
            <a:off x="5867400" y="3886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057400" y="285750"/>
          <a:ext cx="82296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Slide" r:id="rId3" imgW="4572000" imgH="3429000" progId="PowerPoint.Slide.8">
                  <p:embed/>
                </p:oleObj>
              </mc:Choice>
              <mc:Fallback>
                <p:oleObj name="Slide" r:id="rId3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5750"/>
                        <a:ext cx="82296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08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 smtClean="0">
                <a:latin typeface="Times New Roman" pitchFamily="18" charset="0"/>
                <a:cs typeface="Times New Roman" pitchFamily="18" charset="0"/>
              </a:rPr>
              <a:t>Unit-3 </a:t>
            </a: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37140"/>
              </p:ext>
            </p:extLst>
          </p:nvPr>
        </p:nvGraphicFramePr>
        <p:xfrm>
          <a:off x="2057399" y="1698626"/>
          <a:ext cx="7893051" cy="3962586"/>
        </p:xfrm>
        <a:graphic>
          <a:graphicData uri="http://schemas.openxmlformats.org/drawingml/2006/table">
            <a:tbl>
              <a:tblPr/>
              <a:tblGrid>
                <a:gridCol w="1741904"/>
                <a:gridCol w="6151147"/>
              </a:tblGrid>
              <a:tr h="60701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Unit-3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Inferential Statistics 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Inferential Statistics &amp; Hypothesis Testing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Inference Terminology,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 Testing,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Parametric Tests,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Non-parametric Tests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Application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 Testing using Excel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Practices &amp; Applications of Statistics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133600" y="857250"/>
          <a:ext cx="7772400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Slide" r:id="rId3" imgW="4572000" imgH="3429000" progId="PowerPoint.Slide.8">
                  <p:embed/>
                </p:oleObj>
              </mc:Choice>
              <mc:Fallback>
                <p:oleObj name="Slide" r:id="rId3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57250"/>
                        <a:ext cx="7772400" cy="546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211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905000" y="304800"/>
            <a:ext cx="1066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BETA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752600" y="685801"/>
            <a:ext cx="86106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Probability of making type II error </a:t>
            </a:r>
            <a:r>
              <a:rPr lang="en-US">
                <a:solidFill>
                  <a:schemeClr val="bg1"/>
                </a:solidFill>
                <a:latin typeface="Comic Sans MS" pitchFamily="66" charset="0"/>
                <a:sym typeface="Wingdings" pitchFamily="2" charset="2"/>
              </a:rPr>
              <a:t> occurs when we fail to reject the Null when we should have   </a:t>
            </a:r>
            <a:endParaRPr lang="en-US" sz="3600">
              <a:latin typeface="Comic Sans MS" pitchFamily="66" charset="0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254625" y="1752600"/>
          <a:ext cx="4876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Slide" r:id="rId3" imgW="4572000" imgH="3429000" progId="PowerPoint.Slide.8">
                  <p:embed/>
                </p:oleObj>
              </mc:Choice>
              <mc:Fallback>
                <p:oleObj name="Slide" r:id="rId3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1752600"/>
                        <a:ext cx="48768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2740025" y="3124200"/>
            <a:ext cx="1525588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Beta (</a:t>
            </a:r>
            <a:r>
              <a:rPr lang="en-US" altLang="en-US">
                <a:latin typeface="Symbol" panose="05050102010706020507" pitchFamily="18" charset="2"/>
              </a:rPr>
              <a:t>b)</a:t>
            </a:r>
            <a:endParaRPr lang="en-US" altLang="en-US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1510472" y="3962401"/>
            <a:ext cx="350050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Times New Roman" pitchFamily="18" charset="0"/>
              </a:rPr>
              <a:t>Difference observed is real</a:t>
            </a:r>
          </a:p>
          <a:p>
            <a:pPr algn="ctr" eaLnBrk="1" hangingPunct="1">
              <a:defRPr/>
            </a:pPr>
            <a:r>
              <a:rPr lang="en-US" dirty="0">
                <a:latin typeface="Times New Roman" pitchFamily="18" charset="0"/>
              </a:rPr>
              <a:t>Failed to reject the Null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4937125" y="3698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0" name="Line 9"/>
          <p:cNvSpPr>
            <a:spLocks noChangeShapeType="1"/>
          </p:cNvSpPr>
          <p:nvPr/>
        </p:nvSpPr>
        <p:spPr bwMode="auto">
          <a:xfrm>
            <a:off x="4340225" y="34290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3352800" y="5638800"/>
            <a:ext cx="591185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omic Sans MS" pitchFamily="66" charset="0"/>
              </a:rPr>
              <a:t>POWER: ability to reduce type II error </a:t>
            </a:r>
          </a:p>
          <a:p>
            <a:pPr algn="ctr" eaLnBrk="1" hangingPunct="1">
              <a:defRPr/>
            </a:pPr>
            <a:r>
              <a:rPr lang="en-US" sz="200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009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2286000" y="381000"/>
            <a:ext cx="7467600" cy="4057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omic Sans MS" pitchFamily="66" charset="0"/>
              </a:rPr>
              <a:t>POWER: ability to reduce type II error</a:t>
            </a:r>
          </a:p>
          <a:p>
            <a:pPr algn="ctr" eaLnBrk="1" hangingPunct="1">
              <a:defRPr/>
            </a:pPr>
            <a:r>
              <a:rPr lang="en-US">
                <a:latin typeface="Comic Sans MS" pitchFamily="66" charset="0"/>
              </a:rPr>
              <a:t>(1-Beta) – Power Analysis</a:t>
            </a:r>
          </a:p>
          <a:p>
            <a:pPr algn="ctr" eaLnBrk="1" hangingPunct="1">
              <a:defRPr/>
            </a:pPr>
            <a:endParaRPr lang="en-US"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>
                <a:latin typeface="Comic Sans MS" pitchFamily="66" charset="0"/>
              </a:rPr>
              <a:t>The power to find an effect if an effect is present</a:t>
            </a:r>
          </a:p>
          <a:p>
            <a:pPr algn="ctr" eaLnBrk="1" hangingPunct="1">
              <a:defRPr/>
            </a:pPr>
            <a:endParaRPr lang="en-US">
              <a:latin typeface="Comic Sans MS" pitchFamily="66" charset="0"/>
            </a:endParaRPr>
          </a:p>
          <a:p>
            <a:pPr algn="ctr" eaLnBrk="1" hangingPunct="1">
              <a:buFontTx/>
              <a:buAutoNum type="arabicPeriod"/>
              <a:defRPr/>
            </a:pPr>
            <a:r>
              <a:rPr lang="en-US">
                <a:latin typeface="Comic Sans MS" pitchFamily="66" charset="0"/>
              </a:rPr>
              <a:t>Increase our n </a:t>
            </a:r>
          </a:p>
          <a:p>
            <a:pPr algn="ctr" eaLnBrk="1" hangingPunct="1">
              <a:defRPr/>
            </a:pPr>
            <a:r>
              <a:rPr lang="en-US">
                <a:latin typeface="Comic Sans MS" pitchFamily="66" charset="0"/>
              </a:rPr>
              <a:t> </a:t>
            </a:r>
          </a:p>
          <a:p>
            <a:pPr algn="ctr" eaLnBrk="1" hangingPunct="1">
              <a:defRPr/>
            </a:pPr>
            <a:r>
              <a:rPr lang="en-US">
                <a:latin typeface="Comic Sans MS" pitchFamily="66" charset="0"/>
              </a:rPr>
              <a:t>2.  Decrease variability </a:t>
            </a:r>
          </a:p>
          <a:p>
            <a:pPr algn="ctr" eaLnBrk="1" hangingPunct="1">
              <a:buFontTx/>
              <a:buAutoNum type="arabicPeriod"/>
              <a:defRPr/>
            </a:pPr>
            <a:endParaRPr lang="en-US"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>
                <a:latin typeface="Comic Sans MS" pitchFamily="66" charset="0"/>
              </a:rPr>
              <a:t>3. More precise measurements </a:t>
            </a:r>
          </a:p>
          <a:p>
            <a:pPr algn="ctr" eaLnBrk="1" hangingPunct="1">
              <a:defRPr/>
            </a:pPr>
            <a:r>
              <a:rPr lang="en-US" sz="2000">
                <a:latin typeface="Comic Sans MS" pitchFamily="66" charset="0"/>
              </a:rPr>
              <a:t> 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514600" y="5105400"/>
            <a:ext cx="7107238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Effect Size: measure of the size of the difference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between means attributed to the treatment</a:t>
            </a:r>
          </a:p>
        </p:txBody>
      </p:sp>
    </p:spTree>
    <p:extLst>
      <p:ext uri="{BB962C8B-B14F-4D97-AF65-F5344CB8AC3E}">
        <p14:creationId xmlns:p14="http://schemas.microsoft.com/office/powerpoint/2010/main" val="2073887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67201" y="257175"/>
            <a:ext cx="3857625" cy="579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Inferential statistics</a:t>
            </a:r>
            <a:r>
              <a:rPr lang="en-US" sz="3200">
                <a:latin typeface="Comic Sans MS" pitchFamily="66" charset="0"/>
              </a:rPr>
              <a:t> 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905000" y="1524000"/>
            <a:ext cx="838200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3200" u="sng">
                <a:solidFill>
                  <a:schemeClr val="bg1"/>
                </a:solidFill>
                <a:latin typeface="Comic Sans MS" pitchFamily="66" charset="0"/>
              </a:rPr>
              <a:t>Significance testing:</a:t>
            </a:r>
            <a:endParaRPr lang="en-US" sz="3200">
              <a:solidFill>
                <a:schemeClr val="bg1"/>
              </a:solidFill>
              <a:latin typeface="Comic Sans MS" pitchFamily="66" charset="0"/>
            </a:endParaRPr>
          </a:p>
          <a:p>
            <a:pPr algn="ctr" eaLnBrk="1" hangingPunct="1">
              <a:defRPr/>
            </a:pPr>
            <a:endParaRPr lang="en-US" sz="3200">
              <a:solidFill>
                <a:schemeClr val="bg1"/>
              </a:solidFill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Practical vs statistical significance</a:t>
            </a:r>
            <a:endParaRPr lang="en-US" sz="280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4267201" y="3276600"/>
          <a:ext cx="3502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Photo House" r:id="rId3" imgW="2359157" imgH="2670732" progId="Photohse.Document">
                  <p:embed/>
                </p:oleObj>
              </mc:Choice>
              <mc:Fallback>
                <p:oleObj name="Photo House" r:id="rId3" imgW="2359157" imgH="2670732" progId="Photohse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3276600"/>
                        <a:ext cx="35020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476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90801" y="609601"/>
            <a:ext cx="6905625" cy="1006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Inferential statistics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Used for Testing for Mean Differences</a:t>
            </a:r>
            <a:r>
              <a:rPr lang="en-US" sz="3200">
                <a:latin typeface="Comic Sans MS" pitchFamily="66" charset="0"/>
              </a:rPr>
              <a:t>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905000" y="1981200"/>
            <a:ext cx="8382000" cy="356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sz="3200" u="sng">
                <a:solidFill>
                  <a:schemeClr val="bg1"/>
                </a:solidFill>
                <a:latin typeface="Comic Sans MS" pitchFamily="66" charset="0"/>
              </a:rPr>
              <a:t>T-test</a:t>
            </a: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: when experiments include only 2 groups</a:t>
            </a:r>
          </a:p>
          <a:p>
            <a:pPr eaLnBrk="1" hangingPunct="1">
              <a:buFontTx/>
              <a:buAutoNum type="alphaLcPeriod"/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Independent </a:t>
            </a:r>
          </a:p>
          <a:p>
            <a:pPr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b.  Correlated </a:t>
            </a:r>
          </a:p>
          <a:p>
            <a:pPr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       i. Within-subjects</a:t>
            </a:r>
          </a:p>
          <a:p>
            <a:pPr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	   ii. Matched</a:t>
            </a:r>
          </a:p>
          <a:p>
            <a:pPr eaLnBrk="1" hangingPunct="1">
              <a:defRPr/>
            </a:pPr>
            <a:endParaRPr lang="en-US" sz="2800">
              <a:solidFill>
                <a:schemeClr val="bg1"/>
              </a:solidFill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Based on the t statistic (critical values) based on 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 df &amp; alpha level </a:t>
            </a:r>
            <a:r>
              <a:rPr lang="en-US" sz="280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166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743201" y="304801"/>
            <a:ext cx="6905625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Comic Sans MS" panose="030F0702030302020204" pitchFamily="66" charset="0"/>
              </a:rPr>
              <a:t>Inferential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Comic Sans MS" panose="030F0702030302020204" pitchFamily="66" charset="0"/>
              </a:rPr>
              <a:t>Used for Testing for Mean Differences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981200" y="1676401"/>
            <a:ext cx="8382000" cy="48498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>
              <a:defRPr/>
            </a:pPr>
            <a:r>
              <a:rPr lang="en-US" sz="3200" u="sng">
                <a:solidFill>
                  <a:schemeClr val="bg1"/>
                </a:solidFill>
                <a:latin typeface="Comic Sans MS" pitchFamily="66" charset="0"/>
              </a:rPr>
              <a:t>Analysis of Variance</a:t>
            </a:r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 (ANOVA)</a:t>
            </a: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: used when 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 comparing more than 2 groups</a:t>
            </a:r>
          </a:p>
          <a:p>
            <a:pPr eaLnBrk="1" hangingPunct="1">
              <a:defRPr/>
            </a:pPr>
            <a:endParaRPr lang="en-US" sz="2800">
              <a:solidFill>
                <a:schemeClr val="bg1"/>
              </a:solidFill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1. Between Subjects      </a:t>
            </a:r>
          </a:p>
          <a:p>
            <a:pPr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2. Within Subjects – repeated measures</a:t>
            </a:r>
          </a:p>
          <a:p>
            <a:pPr eaLnBrk="1" hangingPunct="1">
              <a:defRPr/>
            </a:pPr>
            <a:endParaRPr lang="en-US" sz="2800">
              <a:solidFill>
                <a:schemeClr val="bg1"/>
              </a:solidFill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Based on the f statistic (critical values) based on 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df &amp; alpha level </a:t>
            </a:r>
          </a:p>
          <a:p>
            <a:pPr algn="ctr" eaLnBrk="1" hangingPunct="1">
              <a:defRPr/>
            </a:pPr>
            <a:endParaRPr lang="en-US" sz="2800">
              <a:solidFill>
                <a:schemeClr val="bg1"/>
              </a:solidFill>
              <a:latin typeface="Comic Sans MS" pitchFamily="66" charset="0"/>
            </a:endParaRP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More than one IV = factorial (iv=factors)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omic Sans MS" pitchFamily="66" charset="0"/>
              </a:rPr>
              <a:t>Only one IV=one-way anova</a:t>
            </a:r>
            <a:r>
              <a:rPr lang="en-US" sz="280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105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038601" y="1066800"/>
            <a:ext cx="3857625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Comic Sans MS" panose="030F0702030302020204" pitchFamily="66" charset="0"/>
              </a:rPr>
              <a:t>Inferential statistics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905000" y="2133601"/>
            <a:ext cx="8382000" cy="255454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u="sng">
                <a:solidFill>
                  <a:schemeClr val="bg1"/>
                </a:solidFill>
                <a:latin typeface="Comic Sans MS" panose="030F0702030302020204" pitchFamily="66" charset="0"/>
              </a:rPr>
              <a:t>Meta-Analysis:</a:t>
            </a:r>
            <a:endParaRPr lang="en-US" altLang="en-US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anose="030F0702030302020204" pitchFamily="66" charset="0"/>
              </a:rPr>
              <a:t>Allows for statistical averaging of results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anose="030F0702030302020204" pitchFamily="66" charset="0"/>
              </a:rPr>
              <a:t>From independent studies of the same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anose="030F0702030302020204" pitchFamily="66" charset="0"/>
              </a:rPr>
              <a:t>phenomenon</a:t>
            </a:r>
            <a:endParaRPr lang="en-US" altLang="en-US" sz="28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5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143000"/>
            <a:ext cx="10219765" cy="5213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algn="just">
              <a:defRPr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Garg, Ram and Goyal,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Ruchi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Inferential Statistics As a Measure of Judging the Short-Term Solvency An Empirical Study of Three Steel Companies in India (February 5, 2019). International Journal of Advanced Studies of Scientific Research, Vol. 4, No. 1, 2019, Available at SSRN: https://ssrn.com/abstract=3329388.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Alacaci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(2004). Inferential Statistics: Understanding Expert Knowledge and its Implications for Statistics Education. Journal of Statistics Education, 12(2). https://doi.org/10.1080/10691898.2004.11910737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https://www.simplilearn.com/inferential-statistics-article/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https://builtin.com/data-science/inferential-statistics#:~:text=Inferential%20statistics%20is%20the%20practice,sample%20data%20sample%20or%20population./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www.youtube.com/watch?v=cjTgyRUaD1s&amp;list=PLbRMhDVUMngeD_vOeveVE-3b7wu_AZph9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10741"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www.youtube.com/watch?v=ZmCBF5JXOPM&amp;list=PLFW6lRTa1g80s2MWqXNg2o0haq1k14v2I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0741" lvl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47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978-1071614174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429001" y="533400"/>
            <a:ext cx="4805363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What is a Statistic????</a:t>
            </a:r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</a:p>
        </p:txBody>
      </p:sp>
      <p:sp>
        <p:nvSpPr>
          <p:cNvPr id="4099" name="Oval 6"/>
          <p:cNvSpPr>
            <a:spLocks noChangeArrowheads="1"/>
          </p:cNvSpPr>
          <p:nvPr/>
        </p:nvSpPr>
        <p:spPr bwMode="auto">
          <a:xfrm>
            <a:off x="4038600" y="2209800"/>
            <a:ext cx="3276600" cy="1981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Comic Sans MS" pitchFamily="66" charset="0"/>
              </a:rPr>
              <a:t>Population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438400" y="3505200"/>
            <a:ext cx="990600" cy="838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Sample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6934200" y="1752600"/>
            <a:ext cx="990600" cy="838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Sample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8153400" y="2133600"/>
            <a:ext cx="990600" cy="838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Sample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209800" y="1905000"/>
            <a:ext cx="990600" cy="838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Sample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3429000" y="3276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 flipV="1">
            <a:off x="3276600" y="2590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6629400" y="2438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7086600" y="2819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Text Box 20"/>
          <p:cNvSpPr txBox="1">
            <a:spLocks noChangeArrowheads="1"/>
          </p:cNvSpPr>
          <p:nvPr/>
        </p:nvSpPr>
        <p:spPr bwMode="auto">
          <a:xfrm>
            <a:off x="2819400" y="4876800"/>
            <a:ext cx="6229350" cy="1562100"/>
          </a:xfrm>
          <a:prstGeom prst="rect">
            <a:avLst/>
          </a:prstGeom>
          <a:solidFill>
            <a:srgbClr val="FFFF00"/>
          </a:solidFill>
          <a:ln w="9525">
            <a:solidFill>
              <a:srgbClr val="FF99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Parameter: value that describes a population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Statistic: a value that describes a sample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PSYCH </a:t>
            </a:r>
            <a:r>
              <a:rPr lang="en-US" altLang="en-US" sz="2400">
                <a:latin typeface="Tahoma" panose="020B0604030504040204" pitchFamily="34" charset="0"/>
                <a:sym typeface="Wingdings" panose="05000000000000000000" pitchFamily="2" charset="2"/>
              </a:rPr>
              <a:t> always using samples!!!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pic>
        <p:nvPicPr>
          <p:cNvPr id="3085" name="Picture 22" descr="j007870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1"/>
            <a:ext cx="11493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23" descr="an04325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35389"/>
            <a:ext cx="4572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24" descr="an04325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72067">
            <a:off x="6248400" y="40386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25" descr="an04325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72067">
            <a:off x="6096000" y="3886200"/>
            <a:ext cx="4572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26" descr="an04325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72067">
            <a:off x="6400800" y="4191000"/>
            <a:ext cx="4572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9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  <p:bldP spid="22540" grpId="0" animBg="1"/>
      <p:bldP spid="22541" grpId="0" animBg="1"/>
      <p:bldP spid="22542" grpId="0" animBg="1"/>
      <p:bldP spid="22544" grpId="0" animBg="1"/>
      <p:bldP spid="22545" grpId="0" animBg="1"/>
      <p:bldP spid="22546" grpId="0" animBg="1"/>
      <p:bldP spid="225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8225" y="568326"/>
            <a:ext cx="75438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egoe UI Semibold" pitchFamily="34" charset="0"/>
              </a:rPr>
              <a:t>Descriptive &amp; Inferential Statistics</a:t>
            </a:r>
            <a:endParaRPr lang="en-US" sz="3600" dirty="0">
              <a:latin typeface="Segoe UI Semibold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1" y="1371600"/>
            <a:ext cx="3808413" cy="41148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 Statistics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Organize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Summarize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Simplify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Presentation of data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1" y="1371600"/>
            <a:ext cx="3808413" cy="411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65000"/>
              <a:defRPr/>
            </a:pP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Inferential Statistics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5000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Generalize from samples to pops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Hypothesis testing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Relationships among variables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•"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•"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19401" y="5715000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Describing data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886200" y="4876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05601" y="5745163"/>
            <a:ext cx="24669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Make predictions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  <a:p>
            <a:pPr eaLnBrk="1" hangingPunct="1">
              <a:defRPr/>
            </a:pPr>
            <a:endParaRPr lang="en-US" dirty="0">
              <a:latin typeface="Tahoma" pitchFamily="34" charset="0"/>
            </a:endParaRPr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7772400" y="49069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343400" y="838201"/>
            <a:ext cx="35052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Descriptive Statistics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029201" y="1752600"/>
            <a:ext cx="176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anose="020B0604030504040204" pitchFamily="34" charset="0"/>
              </a:rPr>
              <a:t>3 Types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 flipH="1">
            <a:off x="3505200" y="2438400"/>
            <a:ext cx="1676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981201" y="3802063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1. Frequency Distributions</a:t>
            </a:r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6019800" y="2514600"/>
            <a:ext cx="0" cy="2514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6553200" y="24384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67601" y="3810001"/>
            <a:ext cx="2600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3. Summary Stats</a:t>
            </a: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114800" y="5181601"/>
            <a:ext cx="4070350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Tahoma" pitchFamily="34" charset="0"/>
              </a:rPr>
              <a:t>2. Graphical Representations</a:t>
            </a:r>
          </a:p>
        </p:txBody>
      </p:sp>
      <p:sp>
        <p:nvSpPr>
          <p:cNvPr id="5130" name="Oval 12"/>
          <p:cNvSpPr>
            <a:spLocks noChangeArrowheads="1"/>
          </p:cNvSpPr>
          <p:nvPr/>
        </p:nvSpPr>
        <p:spPr bwMode="auto">
          <a:xfrm>
            <a:off x="1981200" y="4343400"/>
            <a:ext cx="2895600" cy="9144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</a:rPr>
              <a:t># of Ss that fall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</a:rPr>
              <a:t>in a particular category</a:t>
            </a:r>
          </a:p>
        </p:txBody>
      </p:sp>
      <p:sp>
        <p:nvSpPr>
          <p:cNvPr id="5131" name="Oval 13"/>
          <p:cNvSpPr>
            <a:spLocks noChangeArrowheads="1"/>
          </p:cNvSpPr>
          <p:nvPr/>
        </p:nvSpPr>
        <p:spPr bwMode="auto">
          <a:xfrm>
            <a:off x="7162800" y="4343400"/>
            <a:ext cx="2895600" cy="9144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99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</a:rPr>
              <a:t>Describe data in just one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</a:rPr>
              <a:t>number</a:t>
            </a:r>
          </a:p>
        </p:txBody>
      </p:sp>
      <p:sp>
        <p:nvSpPr>
          <p:cNvPr id="5132" name="Oval 14"/>
          <p:cNvSpPr>
            <a:spLocks noChangeArrowheads="1"/>
          </p:cNvSpPr>
          <p:nvPr/>
        </p:nvSpPr>
        <p:spPr bwMode="auto">
          <a:xfrm>
            <a:off x="4495800" y="5638800"/>
            <a:ext cx="28956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Tahoma" pitchFamily="34" charset="0"/>
              </a:rPr>
              <a:t>Graphs &amp; Tables</a:t>
            </a:r>
          </a:p>
        </p:txBody>
      </p:sp>
    </p:spTree>
    <p:extLst>
      <p:ext uri="{BB962C8B-B14F-4D97-AF65-F5344CB8AC3E}">
        <p14:creationId xmlns:p14="http://schemas.microsoft.com/office/powerpoint/2010/main" val="5078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343401" y="685801"/>
            <a:ext cx="373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1. Frequency Distributions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4495800" y="1371600"/>
            <a:ext cx="28956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66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Tahoma" pitchFamily="34" charset="0"/>
              </a:rPr>
              <a:t># of Ss that fall</a:t>
            </a:r>
          </a:p>
          <a:p>
            <a:pPr algn="ctr">
              <a:defRPr/>
            </a:pPr>
            <a:r>
              <a:rPr lang="en-US" i="1">
                <a:latin typeface="Tahoma" pitchFamily="34" charset="0"/>
              </a:rPr>
              <a:t>in a particular category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3249251" y="2590801"/>
            <a:ext cx="578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many males and how many females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 our class?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4343400" y="36576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10"/>
          <p:cNvSpPr>
            <a:spLocks noChangeShapeType="1"/>
          </p:cNvSpPr>
          <p:nvPr/>
        </p:nvSpPr>
        <p:spPr bwMode="auto">
          <a:xfrm>
            <a:off x="3962400" y="41910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11"/>
          <p:cNvSpPr>
            <a:spLocks noChangeShapeType="1"/>
          </p:cNvSpPr>
          <p:nvPr/>
        </p:nvSpPr>
        <p:spPr bwMode="auto">
          <a:xfrm>
            <a:off x="5715000" y="37338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>
            <a:off x="7010400" y="38100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8"/>
          <p:cNvSpPr>
            <a:spLocks noChangeShapeType="1"/>
          </p:cNvSpPr>
          <p:nvPr/>
        </p:nvSpPr>
        <p:spPr bwMode="auto">
          <a:xfrm>
            <a:off x="49530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9"/>
          <p:cNvSpPr>
            <a:spLocks noChangeShapeType="1"/>
          </p:cNvSpPr>
          <p:nvPr/>
        </p:nvSpPr>
        <p:spPr bwMode="auto">
          <a:xfrm>
            <a:off x="4800600" y="3886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Oval 20"/>
          <p:cNvSpPr>
            <a:spLocks noChangeArrowheads="1"/>
          </p:cNvSpPr>
          <p:nvPr/>
        </p:nvSpPr>
        <p:spPr bwMode="auto">
          <a:xfrm>
            <a:off x="4800600" y="3429000"/>
            <a:ext cx="3048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6156" name="Oval 21"/>
          <p:cNvSpPr>
            <a:spLocks noChangeArrowheads="1"/>
          </p:cNvSpPr>
          <p:nvPr/>
        </p:nvSpPr>
        <p:spPr bwMode="auto">
          <a:xfrm>
            <a:off x="6172200" y="37338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6157" name="Line 22"/>
          <p:cNvSpPr>
            <a:spLocks noChangeShapeType="1"/>
          </p:cNvSpPr>
          <p:nvPr/>
        </p:nvSpPr>
        <p:spPr bwMode="auto">
          <a:xfrm flipV="1">
            <a:off x="6477000" y="36576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Text Box 23"/>
          <p:cNvSpPr txBox="1">
            <a:spLocks noChangeArrowheads="1"/>
          </p:cNvSpPr>
          <p:nvPr/>
        </p:nvSpPr>
        <p:spPr bwMode="auto">
          <a:xfrm>
            <a:off x="2895600" y="4495800"/>
            <a:ext cx="137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Frequency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(%)</a:t>
            </a:r>
          </a:p>
        </p:txBody>
      </p:sp>
      <p:sp>
        <p:nvSpPr>
          <p:cNvPr id="6159" name="Text Box 24"/>
          <p:cNvSpPr txBox="1">
            <a:spLocks noChangeArrowheads="1"/>
          </p:cNvSpPr>
          <p:nvPr/>
        </p:nvSpPr>
        <p:spPr bwMode="auto">
          <a:xfrm>
            <a:off x="4800601" y="4419600"/>
            <a:ext cx="174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?                 ?</a:t>
            </a:r>
          </a:p>
        </p:txBody>
      </p:sp>
      <p:sp>
        <p:nvSpPr>
          <p:cNvPr id="6160" name="Text Box 25"/>
          <p:cNvSpPr txBox="1">
            <a:spLocks noChangeArrowheads="1"/>
          </p:cNvSpPr>
          <p:nvPr/>
        </p:nvSpPr>
        <p:spPr bwMode="auto">
          <a:xfrm>
            <a:off x="4343400" y="5002214"/>
            <a:ext cx="269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?/tot x 100    ?/tot x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   -----%           ------%</a:t>
            </a:r>
          </a:p>
        </p:txBody>
      </p:sp>
      <p:sp>
        <p:nvSpPr>
          <p:cNvPr id="6161" name="Text Box 26"/>
          <p:cNvSpPr txBox="1">
            <a:spLocks noChangeArrowheads="1"/>
          </p:cNvSpPr>
          <p:nvPr/>
        </p:nvSpPr>
        <p:spPr bwMode="auto">
          <a:xfrm>
            <a:off x="7239000" y="36576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total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7467601" y="5334000"/>
            <a:ext cx="2955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scale of measurement?</a:t>
            </a: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8305800" y="5867400"/>
            <a:ext cx="1181100" cy="457200"/>
          </a:xfrm>
          <a:prstGeom prst="rect">
            <a:avLst/>
          </a:pr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42063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5" grpId="0" animBg="1"/>
      <p:bldP spid="78876" grpId="0" animBg="1"/>
    </p:bld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2062</TotalTime>
  <Words>1571</Words>
  <Application>Microsoft Office PowerPoint</Application>
  <PresentationFormat>Widescreen</PresentationFormat>
  <Paragraphs>367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48</vt:i4>
      </vt:variant>
    </vt:vector>
  </HeadingPairs>
  <TitlesOfParts>
    <vt:vector size="71" baseType="lpstr">
      <vt:lpstr>Arial Unicode MS</vt:lpstr>
      <vt:lpstr>Arial</vt:lpstr>
      <vt:lpstr>Calibri</vt:lpstr>
      <vt:lpstr>Calibri Light</vt:lpstr>
      <vt:lpstr>Cambria</vt:lpstr>
      <vt:lpstr>Casper</vt:lpstr>
      <vt:lpstr>Comic Sans MS</vt:lpstr>
      <vt:lpstr>Karla</vt:lpstr>
      <vt:lpstr>Monotype Sorts</vt:lpstr>
      <vt:lpstr>Segoe UI</vt:lpstr>
      <vt:lpstr>Segoe UI Semibold</vt:lpstr>
      <vt:lpstr>StarSymbol</vt:lpstr>
      <vt:lpstr>Symbol</vt:lpstr>
      <vt:lpstr>Tahoma</vt:lpstr>
      <vt:lpstr>Times New Roman</vt:lpstr>
      <vt:lpstr>Wingdings</vt:lpstr>
      <vt:lpstr>Unit 2.1</vt:lpstr>
      <vt:lpstr>Contents Slide Master</vt:lpstr>
      <vt:lpstr>CorelDRAW</vt:lpstr>
      <vt:lpstr>Microsoft PowerPoint Slide</vt:lpstr>
      <vt:lpstr>Microsoft Equation 3.0</vt:lpstr>
      <vt:lpstr>Microsoft PowerPoint 97-2003 Slide</vt:lpstr>
      <vt:lpstr>Corel Photo House Document</vt:lpstr>
      <vt:lpstr>PowerPoint Presentation</vt:lpstr>
      <vt:lpstr>Statistics for Data Science : Course Objectives</vt:lpstr>
      <vt:lpstr>COURSE OUTCOMES</vt:lpstr>
      <vt:lpstr>Unit-3 Syllabus</vt:lpstr>
      <vt:lpstr>SUGGESTIVE READINGS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Statistics describe data in just 2 numbers</vt:lpstr>
      <vt:lpstr>Measures of Central Tendency</vt:lpstr>
      <vt:lpstr>Mean</vt:lpstr>
      <vt:lpstr>Special Property of the Mean Balance Point</vt:lpstr>
      <vt:lpstr>PowerPoint Presentation</vt:lpstr>
      <vt:lpstr>Summary Statistics describe data in just 2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44</cp:revision>
  <dcterms:created xsi:type="dcterms:W3CDTF">2020-06-09T06:07:05Z</dcterms:created>
  <dcterms:modified xsi:type="dcterms:W3CDTF">2024-06-12T05:03:57Z</dcterms:modified>
</cp:coreProperties>
</file>