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81"/>
  </p:notesMasterIdLst>
  <p:handoutMasterIdLst>
    <p:handoutMasterId r:id="rId82"/>
  </p:handoutMasterIdLst>
  <p:sldIdLst>
    <p:sldId id="460" r:id="rId3"/>
    <p:sldId id="461" r:id="rId4"/>
    <p:sldId id="462" r:id="rId5"/>
    <p:sldId id="463" r:id="rId6"/>
    <p:sldId id="464" r:id="rId7"/>
    <p:sldId id="649" r:id="rId8"/>
    <p:sldId id="650" r:id="rId9"/>
    <p:sldId id="651" r:id="rId10"/>
    <p:sldId id="652" r:id="rId11"/>
    <p:sldId id="653" r:id="rId12"/>
    <p:sldId id="654" r:id="rId13"/>
    <p:sldId id="655" r:id="rId14"/>
    <p:sldId id="656" r:id="rId15"/>
    <p:sldId id="657" r:id="rId16"/>
    <p:sldId id="658" r:id="rId17"/>
    <p:sldId id="659" r:id="rId18"/>
    <p:sldId id="660" r:id="rId19"/>
    <p:sldId id="661" r:id="rId20"/>
    <p:sldId id="662" r:id="rId21"/>
    <p:sldId id="663" r:id="rId22"/>
    <p:sldId id="664" r:id="rId23"/>
    <p:sldId id="665" r:id="rId24"/>
    <p:sldId id="666" r:id="rId25"/>
    <p:sldId id="667" r:id="rId26"/>
    <p:sldId id="668" r:id="rId27"/>
    <p:sldId id="669" r:id="rId28"/>
    <p:sldId id="670" r:id="rId29"/>
    <p:sldId id="671" r:id="rId30"/>
    <p:sldId id="672" r:id="rId31"/>
    <p:sldId id="673" r:id="rId32"/>
    <p:sldId id="674" r:id="rId33"/>
    <p:sldId id="675" r:id="rId34"/>
    <p:sldId id="676" r:id="rId35"/>
    <p:sldId id="677" r:id="rId36"/>
    <p:sldId id="678" r:id="rId37"/>
    <p:sldId id="679" r:id="rId38"/>
    <p:sldId id="680" r:id="rId39"/>
    <p:sldId id="681" r:id="rId40"/>
    <p:sldId id="682" r:id="rId41"/>
    <p:sldId id="683" r:id="rId42"/>
    <p:sldId id="684" r:id="rId43"/>
    <p:sldId id="685" r:id="rId44"/>
    <p:sldId id="686" r:id="rId45"/>
    <p:sldId id="687" r:id="rId46"/>
    <p:sldId id="688" r:id="rId47"/>
    <p:sldId id="689" r:id="rId48"/>
    <p:sldId id="690" r:id="rId49"/>
    <p:sldId id="691" r:id="rId50"/>
    <p:sldId id="692" r:id="rId51"/>
    <p:sldId id="693" r:id="rId52"/>
    <p:sldId id="694" r:id="rId53"/>
    <p:sldId id="695" r:id="rId54"/>
    <p:sldId id="696" r:id="rId55"/>
    <p:sldId id="697" r:id="rId56"/>
    <p:sldId id="698" r:id="rId57"/>
    <p:sldId id="699" r:id="rId58"/>
    <p:sldId id="700" r:id="rId59"/>
    <p:sldId id="701" r:id="rId60"/>
    <p:sldId id="702" r:id="rId61"/>
    <p:sldId id="703" r:id="rId62"/>
    <p:sldId id="704" r:id="rId63"/>
    <p:sldId id="705" r:id="rId64"/>
    <p:sldId id="706" r:id="rId65"/>
    <p:sldId id="707" r:id="rId66"/>
    <p:sldId id="708" r:id="rId67"/>
    <p:sldId id="709" r:id="rId68"/>
    <p:sldId id="710" r:id="rId69"/>
    <p:sldId id="711" r:id="rId70"/>
    <p:sldId id="712" r:id="rId71"/>
    <p:sldId id="713" r:id="rId72"/>
    <p:sldId id="714" r:id="rId73"/>
    <p:sldId id="715" r:id="rId74"/>
    <p:sldId id="716" r:id="rId75"/>
    <p:sldId id="717" r:id="rId76"/>
    <p:sldId id="718" r:id="rId77"/>
    <p:sldId id="719" r:id="rId78"/>
    <p:sldId id="488" r:id="rId79"/>
    <p:sldId id="489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5F3A797-9821-4ED5-836A-C20E03A3E3EC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9738" y="688975"/>
            <a:ext cx="6056312" cy="34067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30700"/>
            <a:ext cx="508635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2^10</a:t>
            </a:r>
            <a:r>
              <a:rPr lang="en-US" baseline="0" dirty="0" smtClean="0">
                <a:latin typeface="Arial" pitchFamily="34" charset="0"/>
              </a:rPr>
              <a:t> ~ 1000 so 1 in 1000 is just the rate by of guessing correctly by chance</a:t>
            </a:r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24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63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12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31E247AD-41BD-4DC6-8ADB-FF400AB2F4E0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64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5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71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60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72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334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73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7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74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636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75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8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5F3A797-9821-4ED5-836A-C20E03A3E3EC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9738" y="688975"/>
            <a:ext cx="6056312" cy="34067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30700"/>
            <a:ext cx="5086350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8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3057-5528-3549-89E2-97C5373A79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7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93057-5528-3549-89E2-97C5373A79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67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44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73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45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679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46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22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47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43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defRPr/>
            </a:pPr>
            <a:fld id="{56E49F24-BCD7-4F3A-B1DE-5BE79BB2D22D}" type="slidenum">
              <a:rPr lang="en-US" smtClean="0">
                <a:latin typeface="Arial" pitchFamily="34" charset="0"/>
              </a:rPr>
              <a:pPr eaLnBrk="1" hangingPunct="1">
                <a:defRPr/>
              </a:pPr>
              <a:t>62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8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D0467C-1281-4CEF-BBEF-B41959660B8E}" type="datetimeFigureOut">
              <a:rPr lang="en-US"/>
              <a:pPr>
                <a:defRPr/>
              </a:pPr>
              <a:t>6/12/2024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33D820E-3AF4-4C49-A209-EBD14F438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40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7-basic-statistics-concepts-for-data-science/" TargetMode="External"/><Relationship Id="rId2" Type="http://schemas.openxmlformats.org/officeDocument/2006/relationships/hyperlink" Target="https://365datascience.com/resources-center/course-notes/statisti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ZmCBF5JXOPM&amp;list=PLFW6lRTa1g80s2MWqXNg2o0haq1k14v2I" TargetMode="External"/><Relationship Id="rId4" Type="http://schemas.openxmlformats.org/officeDocument/2006/relationships/hyperlink" Target="https://www.youtube.com/watch?v=cjTgyRUaD1s&amp;list=PLbRMhDVUMngeD_vOeveVE-3b7wu_AZph9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22413" y="4927600"/>
            <a:ext cx="9144001" cy="1138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2600" y="5283201"/>
            <a:ext cx="33338" cy="4603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6251" y="5737225"/>
            <a:ext cx="2055813" cy="274638"/>
          </a:xfrm>
          <a:prstGeom prst="rect">
            <a:avLst/>
          </a:prstGeom>
        </p:spPr>
        <p:txBody>
          <a:bodyPr lIns="68556" tIns="34279" rIns="68556" bIns="34279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899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Right Triangle 45">
            <a:extLst>
              <a:ext uri="{FF2B5EF4-FFF2-40B4-BE49-F238E27FC236}"/>
            </a:extLst>
          </p:cNvPr>
          <p:cNvSpPr/>
          <p:nvPr/>
        </p:nvSpPr>
        <p:spPr>
          <a:xfrm flipV="1">
            <a:off x="8653464" y="5311776"/>
            <a:ext cx="968375" cy="86836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9462" name="Object 47"/>
          <p:cNvGraphicFramePr>
            <a:graphicFrameLocks noChangeAspect="1"/>
          </p:cNvGraphicFramePr>
          <p:nvPr/>
        </p:nvGraphicFramePr>
        <p:xfrm>
          <a:off x="1582738" y="3198813"/>
          <a:ext cx="247650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198813"/>
                        <a:ext cx="2476500" cy="236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/>
            </a:extLst>
          </p:cNvPr>
          <p:cNvSpPr/>
          <p:nvPr/>
        </p:nvSpPr>
        <p:spPr>
          <a:xfrm flipH="1">
            <a:off x="6807201" y="838200"/>
            <a:ext cx="3859213" cy="438785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8093" y="2376763"/>
            <a:ext cx="5120286" cy="118509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pic>
        <p:nvPicPr>
          <p:cNvPr id="19467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1"/>
            <a:ext cx="6629400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/>
          <p:cNvSpPr/>
          <p:nvPr/>
        </p:nvSpPr>
        <p:spPr>
          <a:xfrm rot="10800000" flipV="1">
            <a:off x="8894764" y="4857751"/>
            <a:ext cx="1774825" cy="119856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4963" y="5370513"/>
            <a:ext cx="36957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>
              <a:defRPr/>
            </a:pP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899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>
              <a:defRPr/>
            </a:pPr>
            <a:endParaRPr lang="en-US" sz="1199" b="1" dirty="0">
              <a:solidFill>
                <a:prstClr val="black"/>
              </a:solidFill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8139" y="5389563"/>
            <a:ext cx="34925" cy="277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647825" y="5312053"/>
            <a:ext cx="4822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534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Inferential Statistics </a:t>
            </a:r>
            <a:endParaRPr lang="en-US" sz="1799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31988" y="2100264"/>
            <a:ext cx="8324850" cy="245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500" b="1" dirty="0">
                <a:solidFill>
                  <a:srgbClr val="000000"/>
                </a:solidFill>
                <a:latin typeface="Cambria" panose="02040503050406030204" pitchFamily="18" charset="0"/>
              </a:rPr>
              <a:t>APEX INSTITUTE OF TECHNOLOGY</a:t>
            </a:r>
            <a:endParaRPr lang="en-US" altLang="en-US" sz="3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/>
            <a:r>
              <a:rPr lang="en-IN" altLang="en-US" sz="2100" b="1" dirty="0">
                <a:solidFill>
                  <a:srgbClr val="000000"/>
                </a:solidFill>
                <a:latin typeface="Cambria" panose="02040503050406030204" pitchFamily="18" charset="0"/>
              </a:rPr>
              <a:t>DEPARTMENT OF COMPUTER SCIENCE &amp; ENGINEERING</a:t>
            </a:r>
            <a:endParaRPr lang="en-US" altLang="en-US" sz="2100" b="1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2300" b="1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</a:t>
            </a:r>
            <a:r>
              <a:rPr lang="en-US" altLang="en-US" sz="2400" dirty="0" smtClean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23CSH-233</a:t>
            </a:r>
            <a:r>
              <a:rPr lang="en-US" altLang="en-US" sz="24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300" b="1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altLang="en-US" sz="2300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Madan Lal Saini(E13485)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11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9473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99001-675D-4B60-A887-D2832D117055}" type="slidenum">
              <a:rPr lang="en-US" altLang="en-US">
                <a:solidFill>
                  <a:srgbClr val="898989"/>
                </a:solidFill>
              </a:rPr>
              <a:pPr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014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4776"/>
            <a:ext cx="8229600" cy="952500"/>
          </a:xfrm>
        </p:spPr>
        <p:txBody>
          <a:bodyPr/>
          <a:lstStyle/>
          <a:p>
            <a:r>
              <a:rPr lang="en-US" dirty="0" smtClean="0"/>
              <a:t>Measurement on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57277"/>
            <a:ext cx="8229600" cy="5121167"/>
          </a:xfrm>
        </p:spPr>
        <p:txBody>
          <a:bodyPr>
            <a:normAutofit/>
          </a:bodyPr>
          <a:lstStyle/>
          <a:p>
            <a:r>
              <a:rPr lang="en-US" sz="2400" dirty="0"/>
              <a:t>Many datasets are </a:t>
            </a:r>
            <a:r>
              <a:rPr lang="en-US" sz="2400" b="1" dirty="0">
                <a:solidFill>
                  <a:srgbClr val="C00000"/>
                </a:solidFill>
              </a:rPr>
              <a:t>samples</a:t>
            </a:r>
            <a:r>
              <a:rPr lang="en-US" sz="2400" dirty="0"/>
              <a:t> from an </a:t>
            </a:r>
            <a:r>
              <a:rPr lang="en-US" sz="2400" b="1" dirty="0">
                <a:solidFill>
                  <a:srgbClr val="C00000"/>
                </a:solidFill>
              </a:rPr>
              <a:t>infinite population</a:t>
            </a:r>
            <a:r>
              <a:rPr lang="en-US" sz="2400" dirty="0"/>
              <a:t>.</a:t>
            </a:r>
          </a:p>
          <a:p>
            <a:r>
              <a:rPr lang="en-US" sz="2400" dirty="0"/>
              <a:t>We are most interested in </a:t>
            </a:r>
            <a:r>
              <a:rPr lang="en-US" sz="2400" b="1" dirty="0">
                <a:solidFill>
                  <a:srgbClr val="C00000"/>
                </a:solidFill>
              </a:rPr>
              <a:t>measures on the population</a:t>
            </a:r>
            <a:r>
              <a:rPr lang="en-US" sz="2400" dirty="0"/>
              <a:t>, but we have access only to a </a:t>
            </a:r>
            <a:r>
              <a:rPr lang="en-US" sz="2400" b="1" dirty="0">
                <a:solidFill>
                  <a:srgbClr val="C00000"/>
                </a:solidFill>
              </a:rPr>
              <a:t>sample</a:t>
            </a:r>
            <a:r>
              <a:rPr lang="en-US" sz="2400" dirty="0"/>
              <a:t> of it.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That makes measurement hard:</a:t>
            </a:r>
          </a:p>
          <a:p>
            <a:r>
              <a:rPr lang="en-US" sz="2400" dirty="0"/>
              <a:t>Sample measurements have</a:t>
            </a:r>
            <a:r>
              <a:rPr lang="en-US" sz="2400" b="1" dirty="0">
                <a:solidFill>
                  <a:srgbClr val="0070C0"/>
                </a:solidFill>
              </a:rPr>
              <a:t> variance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variation between samples</a:t>
            </a:r>
          </a:p>
          <a:p>
            <a:r>
              <a:rPr lang="en-US" sz="2400" dirty="0"/>
              <a:t>Sample measurements have </a:t>
            </a:r>
            <a:r>
              <a:rPr lang="en-US" sz="2400" b="1" dirty="0">
                <a:solidFill>
                  <a:srgbClr val="0070C0"/>
                </a:solidFill>
              </a:rPr>
              <a:t>bias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systematic variation from the</a:t>
            </a:r>
            <a:br>
              <a:rPr lang="en-US" sz="2400" dirty="0"/>
            </a:br>
            <a:r>
              <a:rPr lang="en-US" sz="2400" dirty="0"/>
              <a:t>population value.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2" t="18333" r="51198" b="43056"/>
          <a:stretch/>
        </p:blipFill>
        <p:spPr bwMode="auto">
          <a:xfrm>
            <a:off x="7105651" y="2980449"/>
            <a:ext cx="3219449" cy="294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72375" y="3303421"/>
            <a:ext cx="1085850" cy="935204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924551" y="2314575"/>
            <a:ext cx="1647825" cy="988846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4776"/>
            <a:ext cx="8229600" cy="952500"/>
          </a:xfrm>
        </p:spPr>
        <p:txBody>
          <a:bodyPr/>
          <a:lstStyle/>
          <a:p>
            <a:r>
              <a:rPr lang="en-US" dirty="0" smtClean="0"/>
              <a:t>Examples of Statistics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057277"/>
                <a:ext cx="8229600" cy="51211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Unbiased:</a:t>
                </a:r>
              </a:p>
              <a:p>
                <a:r>
                  <a:rPr lang="en-US" sz="2400" dirty="0"/>
                  <a:t>Sample mean (sample of n values)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Sample median (k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largest in 2k-1 values)</a:t>
                </a:r>
              </a:p>
              <a:p>
                <a:pPr marL="0" indent="0">
                  <a:buNone/>
                </a:pPr>
                <a:r>
                  <a:rPr lang="en-US" sz="2400" dirty="0"/>
                  <a:t>Biased:</a:t>
                </a:r>
              </a:p>
              <a:p>
                <a:r>
                  <a:rPr lang="en-US" sz="2400" dirty="0"/>
                  <a:t>Min</a:t>
                </a:r>
              </a:p>
              <a:p>
                <a:r>
                  <a:rPr lang="en-US" sz="2400" dirty="0"/>
                  <a:t>Max</a:t>
                </a:r>
              </a:p>
              <a:p>
                <a:r>
                  <a:rPr lang="en-US" sz="2400" dirty="0"/>
                  <a:t>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type m:val="skw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(</a:t>
                </a:r>
                <a:r>
                  <a:rPr lang="en-US" sz="2400" dirty="0"/>
                  <a:t>but this does correctly give population variance in the limit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 →∞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For biased estimators, the bias is usually worse on small samples.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7276"/>
                <a:ext cx="8229600" cy="5121167"/>
              </a:xfrm>
              <a:blipFill rotWithShape="1">
                <a:blip r:embed="rId2"/>
                <a:stretch>
                  <a:fillRect l="-1111" t="-951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98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4776"/>
            <a:ext cx="8229600" cy="952500"/>
          </a:xfrm>
        </p:spPr>
        <p:txBody>
          <a:bodyPr/>
          <a:lstStyle/>
          <a:p>
            <a:r>
              <a:rPr lang="en-US" dirty="0" smtClean="0"/>
              <a:t>Statistical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057277"/>
                <a:ext cx="8229600" cy="51211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We’ll use upper case symbols “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” to represent random variables, which you can think of as draws from the entire population.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Lower case symbols “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” represent particular samples of the population, and subscripted lower case symbols to represent instances of a 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7276"/>
                <a:ext cx="8229600" cy="5121167"/>
              </a:xfrm>
              <a:blipFill rotWithShape="1">
                <a:blip r:embed="rId2"/>
                <a:stretch>
                  <a:fillRect l="-1111" t="-951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4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94" y="3888331"/>
            <a:ext cx="6508012" cy="2379369"/>
          </a:xfrm>
          <a:prstGeom prst="rect">
            <a:avLst/>
          </a:prstGeom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5210"/>
          </a:xfrm>
        </p:spPr>
        <p:txBody>
          <a:bodyPr/>
          <a:lstStyle/>
          <a:p>
            <a:pPr eaLnBrk="1" hangingPunct="1"/>
            <a:r>
              <a:rPr lang="en-US" sz="3200" dirty="0"/>
              <a:t>Normal Distributions, Mean, Variance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93800"/>
            <a:ext cx="8229600" cy="493289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/>
              <a:t>The </a:t>
            </a:r>
            <a:r>
              <a:rPr lang="en-US" sz="2100" dirty="0">
                <a:solidFill>
                  <a:srgbClr val="C00000"/>
                </a:solidFill>
              </a:rPr>
              <a:t>mean </a:t>
            </a:r>
            <a:r>
              <a:rPr lang="en-US" sz="2100" dirty="0"/>
              <a:t>of a set of values is just the average of the values.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>
                <a:solidFill>
                  <a:srgbClr val="C00000"/>
                </a:solidFill>
              </a:rPr>
              <a:t>Variance</a:t>
            </a:r>
            <a:r>
              <a:rPr lang="en-US" sz="2100" dirty="0"/>
              <a:t> </a:t>
            </a:r>
            <a:r>
              <a:rPr lang="en-US" sz="2100" dirty="0"/>
              <a:t>a measure of the width of a distribution. Specifically, </a:t>
            </a:r>
            <a:r>
              <a:rPr lang="en-US" sz="2100" dirty="0"/>
              <a:t>the  variance is </a:t>
            </a:r>
            <a:r>
              <a:rPr lang="en-US" sz="2100" dirty="0"/>
              <a:t>the </a:t>
            </a:r>
            <a:r>
              <a:rPr lang="en-US" sz="2100" dirty="0"/>
              <a:t>mean </a:t>
            </a:r>
            <a:r>
              <a:rPr lang="en-US" sz="2100" dirty="0"/>
              <a:t>squared deviation of </a:t>
            </a:r>
            <a:r>
              <a:rPr lang="en-US" sz="2100" dirty="0"/>
              <a:t>points </a:t>
            </a:r>
            <a:r>
              <a:rPr lang="en-US" sz="2100" dirty="0"/>
              <a:t>from </a:t>
            </a:r>
            <a:r>
              <a:rPr lang="en-US" sz="2100" dirty="0"/>
              <a:t>the mean</a:t>
            </a:r>
            <a:r>
              <a:rPr lang="en-US" sz="2100" dirty="0"/>
              <a:t>: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/>
              <a:t>The </a:t>
            </a:r>
            <a:r>
              <a:rPr lang="en-US" sz="2100" dirty="0">
                <a:solidFill>
                  <a:srgbClr val="C00000"/>
                </a:solidFill>
              </a:rPr>
              <a:t>standard </a:t>
            </a:r>
            <a:r>
              <a:rPr lang="en-US" sz="2100" dirty="0">
                <a:solidFill>
                  <a:srgbClr val="C00000"/>
                </a:solidFill>
              </a:rPr>
              <a:t>deviation </a:t>
            </a:r>
            <a:r>
              <a:rPr lang="en-US" sz="2100" dirty="0"/>
              <a:t>is the square root of </a:t>
            </a:r>
            <a:r>
              <a:rPr lang="en-US" sz="2100" dirty="0"/>
              <a:t>variance.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/>
              <a:t>The </a:t>
            </a:r>
            <a:r>
              <a:rPr lang="en-US" sz="2100" dirty="0">
                <a:solidFill>
                  <a:srgbClr val="C00000"/>
                </a:solidFill>
              </a:rPr>
              <a:t>normal distribution </a:t>
            </a:r>
            <a:r>
              <a:rPr lang="en-US" sz="2100" dirty="0"/>
              <a:t>is completed characterized by mean and variance.</a:t>
            </a: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84700" y="2286000"/>
                <a:ext cx="2819400" cy="817782"/>
              </a:xfrm>
              <a:prstGeom prst="rect">
                <a:avLst/>
              </a:prstGeom>
              <a:noFill/>
            </p:spPr>
            <p:txBody>
              <a:bodyPr wrap="square" lIns="60954" tIns="30477" rIns="60954" bIns="30477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700" y="2286000"/>
                <a:ext cx="2819400" cy="81778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 bwMode="auto">
          <a:xfrm>
            <a:off x="6146800" y="4140201"/>
            <a:ext cx="0" cy="21167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654800" y="4140201"/>
            <a:ext cx="0" cy="21167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265498" y="6256923"/>
            <a:ext cx="1894802" cy="338548"/>
          </a:xfrm>
          <a:prstGeom prst="rect">
            <a:avLst/>
          </a:prstGeom>
          <a:noFill/>
        </p:spPr>
        <p:txBody>
          <a:bodyPr wrap="none" lIns="60954" tIns="30477" rIns="60954" bIns="30477" rtlCol="0">
            <a:spAutoFit/>
          </a:bodyPr>
          <a:lstStyle/>
          <a:p>
            <a:r>
              <a:rPr lang="en-US" dirty="0"/>
              <a:t>Standard deviation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6146802" y="6121400"/>
            <a:ext cx="50068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460395" y="607225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2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Central Limit Theorem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93800"/>
            <a:ext cx="8229600" cy="493289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/>
              <a:t>The distribution of the sum (or mean) of a set of n identically-distributed random variables Xi </a:t>
            </a:r>
            <a:r>
              <a:rPr lang="en-US" sz="2100" dirty="0">
                <a:solidFill>
                  <a:srgbClr val="C00000"/>
                </a:solidFill>
              </a:rPr>
              <a:t>approaches a normal distribution as n </a:t>
            </a:r>
            <a:r>
              <a:rPr lang="en-US" sz="2100" dirty="0">
                <a:solidFill>
                  <a:srgbClr val="C00000"/>
                </a:solidFill>
                <a:sym typeface="Symbol"/>
              </a:rPr>
              <a:t> 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/>
              <a:t>The common parametric statistical tests, like t-test and ANOVA assume normally-distributed data, but depend on </a:t>
            </a:r>
            <a:r>
              <a:rPr lang="en-US" sz="2100" dirty="0">
                <a:solidFill>
                  <a:srgbClr val="C00000"/>
                </a:solidFill>
              </a:rPr>
              <a:t>sample mean and variance </a:t>
            </a:r>
            <a:r>
              <a:rPr lang="en-US" sz="2100" dirty="0"/>
              <a:t>measures of the data.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100" dirty="0"/>
              <a:t>They typically work reasonably well for data that are not normally distributed as long as the samples are not too small. </a:t>
            </a: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1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86201"/>
            <a:ext cx="6248400" cy="258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3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9728"/>
            <a:ext cx="8229600" cy="777240"/>
          </a:xfrm>
        </p:spPr>
        <p:txBody>
          <a:bodyPr/>
          <a:lstStyle/>
          <a:p>
            <a:r>
              <a:rPr lang="en-US" dirty="0" smtClean="0"/>
              <a:t>Correcting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86969"/>
            <a:ext cx="8467344" cy="5862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Many statistical tools, including mean and variance, t-test, ANOVA etc. </a:t>
            </a:r>
            <a:r>
              <a:rPr lang="en-US" sz="2400" b="1" dirty="0">
                <a:solidFill>
                  <a:srgbClr val="C00000"/>
                </a:solidFill>
              </a:rPr>
              <a:t>assume data are normally distributed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Very often this is not true. The box-and-whisker plot is a good clue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Whenever its asymmetric, the data cannot be normal. The histogram gives even more information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504" y="2242312"/>
            <a:ext cx="3237992" cy="1160346"/>
          </a:xfrm>
          <a:prstGeom prst="rect">
            <a:avLst/>
          </a:prstGeom>
        </p:spPr>
      </p:pic>
      <p:pic>
        <p:nvPicPr>
          <p:cNvPr id="1030" name="Picture 6" descr="http://allpsych.com/researchmethods/images/sk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31" y="4488816"/>
            <a:ext cx="47053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2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9728"/>
            <a:ext cx="8229600" cy="777240"/>
          </a:xfrm>
        </p:spPr>
        <p:txBody>
          <a:bodyPr/>
          <a:lstStyle/>
          <a:p>
            <a:r>
              <a:rPr lang="en-US" dirty="0" smtClean="0"/>
              <a:t>Correcting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86969"/>
            <a:ext cx="8403336" cy="5862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many cases these distribution can be corrected before any other processing. </a:t>
            </a:r>
          </a:p>
          <a:p>
            <a:pPr marL="0" indent="0">
              <a:buNone/>
            </a:pPr>
            <a:r>
              <a:rPr lang="en-US" sz="2400" dirty="0"/>
              <a:t>Examples:</a:t>
            </a:r>
          </a:p>
          <a:p>
            <a:r>
              <a:rPr lang="en-US" sz="2400" dirty="0"/>
              <a:t>X satisfies a log-normal distribution, Y=log(X) has a normal dist.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X </a:t>
            </a:r>
            <a:r>
              <a:rPr lang="en-US" sz="2400" dirty="0" err="1"/>
              <a:t>poisson</a:t>
            </a:r>
            <a:r>
              <a:rPr lang="en-US" sz="2400" dirty="0"/>
              <a:t> with mean k and </a:t>
            </a:r>
            <a:r>
              <a:rPr lang="en-US" sz="2400" dirty="0" err="1"/>
              <a:t>sdev</a:t>
            </a:r>
            <a:r>
              <a:rPr lang="en-US" sz="2400" dirty="0"/>
              <a:t>. </a:t>
            </a:r>
            <a:r>
              <a:rPr lang="en-US" sz="2400" dirty="0" err="1"/>
              <a:t>s</a:t>
            </a:r>
            <a:r>
              <a:rPr lang="en-US" sz="2400" dirty="0" err="1"/>
              <a:t>qrt</a:t>
            </a:r>
            <a:r>
              <a:rPr lang="en-US" sz="2400" dirty="0"/>
              <a:t>(k). Then </a:t>
            </a:r>
            <a:r>
              <a:rPr lang="en-US" sz="2400" dirty="0" err="1"/>
              <a:t>sqrt</a:t>
            </a:r>
            <a:r>
              <a:rPr lang="en-US" sz="2400" dirty="0"/>
              <a:t>(X) is approximately normally distributed with </a:t>
            </a:r>
            <a:r>
              <a:rPr lang="en-US" sz="2400" dirty="0" err="1"/>
              <a:t>sdev</a:t>
            </a:r>
            <a:r>
              <a:rPr lang="en-US" sz="2400" dirty="0"/>
              <a:t> 1.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 descr="http://upload.wikimedia.org/wikipedia/commons/thumb/8/80/Some_log-normal_distributions.svg/593px-Some_log-normal_distribu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312" y="2706624"/>
            <a:ext cx="3618217" cy="222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0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9728"/>
            <a:ext cx="8229600" cy="777240"/>
          </a:xfrm>
        </p:spPr>
        <p:txBody>
          <a:bodyPr/>
          <a:lstStyle/>
          <a:p>
            <a:r>
              <a:rPr lang="en-US" dirty="0" smtClean="0"/>
              <a:t>Histogram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126" y="886969"/>
            <a:ext cx="8715375" cy="5862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Its not difficult to turn histogram normalization into an algorithm: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Draw a normal distribution, and compute its histogram into k bins.</a:t>
            </a:r>
          </a:p>
          <a:p>
            <a:r>
              <a:rPr lang="en-US" sz="2400" dirty="0"/>
              <a:t>Normalize (scale) the areas of the bars to add up to 1. </a:t>
            </a:r>
          </a:p>
          <a:p>
            <a:r>
              <a:rPr lang="en-US" sz="2400" dirty="0"/>
              <a:t>If the left bar has area 0.04, assign the top 0.04-largest values to it, and reassign them a value “60”.</a:t>
            </a:r>
          </a:p>
          <a:p>
            <a:r>
              <a:rPr lang="en-US" sz="2400" dirty="0"/>
              <a:t>If the next bar has area 0.10, assign the next 0.10-largest values to it, and reassign them a value “65” etc.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146" name="Picture 2" descr="http://study.com/cimages/multimages/16/normal_distribution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r="20889" b="7048"/>
          <a:stretch/>
        </p:blipFill>
        <p:spPr bwMode="auto">
          <a:xfrm>
            <a:off x="3619500" y="1333501"/>
            <a:ext cx="41624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90975" y="368617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43475" y="368617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0.10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943476" y="3524252"/>
            <a:ext cx="142875" cy="161925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4" idx="0"/>
          </p:cNvCxnSpPr>
          <p:nvPr/>
        </p:nvCxnSpPr>
        <p:spPr>
          <a:xfrm flipH="1">
            <a:off x="4287691" y="3529014"/>
            <a:ext cx="225278" cy="157162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9728"/>
            <a:ext cx="8229600" cy="77724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86969"/>
            <a:ext cx="8403336" cy="5862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other important distributions: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Poisson: </a:t>
            </a:r>
            <a:r>
              <a:rPr lang="en-US" sz="2400" dirty="0"/>
              <a:t>the distribution of counts that occur at a certain “rate”.</a:t>
            </a:r>
          </a:p>
          <a:p>
            <a:pPr lvl="1"/>
            <a:r>
              <a:rPr lang="en-US" sz="2000" dirty="0"/>
              <a:t>Observed frequency of a given term in a corpus.</a:t>
            </a:r>
          </a:p>
          <a:p>
            <a:pPr lvl="1"/>
            <a:r>
              <a:rPr lang="en-US" sz="2000" dirty="0"/>
              <a:t>Number of visits to a web site in a fixed time interval.</a:t>
            </a:r>
          </a:p>
          <a:p>
            <a:pPr lvl="1"/>
            <a:r>
              <a:rPr lang="en-US" sz="2000" dirty="0"/>
              <a:t>Number of web site clicks in an hour.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Exponential: </a:t>
            </a:r>
            <a:r>
              <a:rPr lang="en-US" sz="2400" dirty="0"/>
              <a:t>the interval between two such events.</a:t>
            </a:r>
          </a:p>
          <a:p>
            <a:r>
              <a:rPr lang="en-US" sz="2400" b="1" dirty="0" err="1">
                <a:solidFill>
                  <a:srgbClr val="C00000"/>
                </a:solidFill>
              </a:rPr>
              <a:t>Zipf</a:t>
            </a:r>
            <a:r>
              <a:rPr lang="en-US" sz="2400" b="1" dirty="0">
                <a:solidFill>
                  <a:srgbClr val="C00000"/>
                </a:solidFill>
              </a:rPr>
              <a:t>/Pareto/Yule distributions: </a:t>
            </a:r>
            <a:r>
              <a:rPr lang="en-US" sz="2400" dirty="0"/>
              <a:t>govern the frequencies of different terms in a document, or web site visits.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Binomial/Multinomial: </a:t>
            </a:r>
            <a:r>
              <a:rPr lang="en-US" sz="2400" dirty="0"/>
              <a:t>The number of counts of events (e.g. die tosses = 6) out of n trials.</a:t>
            </a:r>
          </a:p>
          <a:p>
            <a:endParaRPr lang="en-US" sz="2400" dirty="0"/>
          </a:p>
          <a:p>
            <a:r>
              <a:rPr lang="en-US" sz="2400" dirty="0"/>
              <a:t>You should understand the distribution of your data before applying any model.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79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86285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Hypothesis Testing</a:t>
            </a:r>
          </a:p>
          <a:p>
            <a:r>
              <a:rPr lang="en-US" dirty="0" err="1" smtClean="0"/>
              <a:t>Featurization</a:t>
            </a:r>
            <a:endParaRPr lang="en-US" dirty="0" smtClean="0"/>
          </a:p>
          <a:p>
            <a:pPr lvl="1"/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Feature Hashing</a:t>
            </a:r>
          </a:p>
          <a:p>
            <a:r>
              <a:rPr lang="en-US" dirty="0" smtClean="0"/>
              <a:t>Visualizing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2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1" y="230188"/>
            <a:ext cx="7883525" cy="1014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 </a:t>
            </a:r>
            <a:r>
              <a:rPr lang="en-IN" sz="23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399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Course Objectives</a:t>
            </a:r>
          </a:p>
        </p:txBody>
      </p:sp>
      <p:sp>
        <p:nvSpPr>
          <p:cNvPr id="20483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E1C20E-C2E6-4D03-AF46-77BE991C1876}" type="slidenum">
              <a:rPr lang="en-US" altLang="en-US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7987" y="1244600"/>
            <a:ext cx="8304213" cy="44037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902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902"/>
              </a:spcAft>
              <a:defRPr/>
            </a:pPr>
            <a:r>
              <a:rPr lang="en-US" sz="2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equip students with the skills to summarize and interpret data using descriptive statistics and visualization techniques.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foundational understanding of probability and its applications in data science.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students to perform hypothesis testing and construct confidence intervals for statistical inference.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teach students how to build and assess linear and logistic regression models for predictive analysis.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hands-on experience with statistical software for data manipulation, analysis, and visualization.</a:t>
            </a:r>
          </a:p>
          <a:p>
            <a:pPr algn="just">
              <a:spcAft>
                <a:spcPts val="902"/>
              </a:spcAft>
              <a:defRPr/>
            </a:pPr>
            <a:endParaRPr lang="en-US" sz="2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377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7401" y="645734"/>
            <a:ext cx="2152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Autonomy Corp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Rhine Paradox*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3581401" y="6400800"/>
            <a:ext cx="4011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Example from </a:t>
            </a:r>
            <a:r>
              <a:rPr lang="en-US" sz="1600" dirty="0"/>
              <a:t>Jeff Ullman/</a:t>
            </a:r>
            <a:r>
              <a:rPr lang="en-US" sz="1600" dirty="0" err="1"/>
              <a:t>Anand</a:t>
            </a:r>
            <a:r>
              <a:rPr lang="en-US" sz="1600" dirty="0"/>
              <a:t> </a:t>
            </a:r>
            <a:r>
              <a:rPr lang="en-US" sz="1600" dirty="0" err="1"/>
              <a:t>Rajaraman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981200" y="1371601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/>
              <a:t>Joseph Rhine was a parapsychologist in the 1950’s (founder of the </a:t>
            </a:r>
            <a:r>
              <a:rPr lang="en-US" sz="2400" i="1" kern="0" dirty="0"/>
              <a:t>Journal of Parapsychology </a:t>
            </a:r>
            <a:r>
              <a:rPr lang="en-US" sz="2400" kern="0" dirty="0"/>
              <a:t>and the </a:t>
            </a:r>
            <a:r>
              <a:rPr lang="en-US" sz="2400" i="1" kern="0" dirty="0"/>
              <a:t>Parapsychological Society, an affiliate of the AAAS</a:t>
            </a:r>
            <a:r>
              <a:rPr lang="en-US" sz="2400" kern="0" dirty="0"/>
              <a:t>).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2400" kern="0" dirty="0"/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/>
              <a:t>He ran an experiment where subjects had to guess whether 10 hidden cards were red or blue.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2400" kern="0" dirty="0"/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/>
              <a:t>He found that about 1 person in 1000 had ESP, i.e. they could guess the color of all 10 cards.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2400" kern="0" dirty="0"/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/>
              <a:t>Q: what’s wrong with his conclusion?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04037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7401" y="645734"/>
            <a:ext cx="2152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Autonomy Corp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Rhine Paradox</a:t>
            </a:r>
            <a:endParaRPr lang="en-US" sz="40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981200" y="1371601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/>
              <a:t>He called back the “psychic” subjects and had them do the same test again. They all failed.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2400" kern="0" dirty="0"/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/>
              <a:t>He concluded that </a:t>
            </a:r>
            <a:r>
              <a:rPr lang="en-US" sz="2400" b="1" kern="0" dirty="0">
                <a:solidFill>
                  <a:schemeClr val="accent2"/>
                </a:solidFill>
              </a:rPr>
              <a:t>the act of telling psychics that they have psychic abilities</a:t>
            </a:r>
            <a:r>
              <a:rPr lang="en-US" sz="2400" kern="0" dirty="0">
                <a:solidFill>
                  <a:schemeClr val="accent2"/>
                </a:solidFill>
              </a:rPr>
              <a:t> </a:t>
            </a:r>
            <a:r>
              <a:rPr lang="en-US" sz="2400" kern="0" dirty="0"/>
              <a:t>causes them to lose it…(!)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2400" kern="0" dirty="0"/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652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1872"/>
            <a:ext cx="8229600" cy="4764024"/>
          </a:xfrm>
        </p:spPr>
        <p:txBody>
          <a:bodyPr>
            <a:normAutofit/>
          </a:bodyPr>
          <a:lstStyle/>
          <a:p>
            <a:r>
              <a:rPr lang="en-US" sz="2400" dirty="0"/>
              <a:t>We want to prove a hypothesis H</a:t>
            </a:r>
            <a:r>
              <a:rPr lang="en-US" sz="2400" baseline="-25000" dirty="0"/>
              <a:t>A </a:t>
            </a:r>
            <a:r>
              <a:rPr lang="en-US" sz="2400" dirty="0"/>
              <a:t>but its hard so we try to </a:t>
            </a:r>
            <a:r>
              <a:rPr lang="en-US" sz="2400" b="1" dirty="0">
                <a:solidFill>
                  <a:srgbClr val="C00000"/>
                </a:solidFill>
              </a:rPr>
              <a:t>disprove a null hypothesis H</a:t>
            </a:r>
            <a:r>
              <a:rPr lang="en-US" sz="2400" b="1" baseline="-25000" dirty="0">
                <a:solidFill>
                  <a:srgbClr val="C00000"/>
                </a:solidFill>
              </a:rPr>
              <a:t>0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test statistic </a:t>
            </a:r>
            <a:r>
              <a:rPr lang="en-US" sz="2400" dirty="0"/>
              <a:t>is some measurement we can make on the data which is likely to be </a:t>
            </a:r>
            <a:r>
              <a:rPr lang="en-US" sz="2400" b="1" dirty="0">
                <a:solidFill>
                  <a:srgbClr val="C00000"/>
                </a:solidFill>
              </a:rPr>
              <a:t>big under </a:t>
            </a:r>
            <a:r>
              <a:rPr lang="en-US" sz="2400" b="1" dirty="0">
                <a:solidFill>
                  <a:srgbClr val="C00000"/>
                </a:solidFill>
              </a:rPr>
              <a:t>H</a:t>
            </a:r>
            <a:r>
              <a:rPr lang="en-US" sz="2400" b="1" baseline="-25000" dirty="0">
                <a:solidFill>
                  <a:srgbClr val="C00000"/>
                </a:solidFill>
              </a:rPr>
              <a:t>A </a:t>
            </a:r>
            <a:r>
              <a:rPr lang="en-US" sz="2400" b="1" baseline="-250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but </a:t>
            </a:r>
            <a:r>
              <a:rPr lang="en-US" sz="2400" b="1" dirty="0">
                <a:solidFill>
                  <a:srgbClr val="C00000"/>
                </a:solidFill>
              </a:rPr>
              <a:t>small under H</a:t>
            </a:r>
            <a:r>
              <a:rPr lang="en-US" sz="2400" b="1" baseline="-250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4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69264"/>
            <a:ext cx="8229600" cy="5056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r>
              <a:rPr lang="en-US" sz="2400" dirty="0"/>
              <a:t>We suspect that a particular coin isn’t fair.</a:t>
            </a:r>
          </a:p>
          <a:p>
            <a:r>
              <a:rPr lang="en-US" sz="2400" dirty="0"/>
              <a:t>We toss it 10 times, it comes up heads every time…</a:t>
            </a:r>
          </a:p>
          <a:p>
            <a:r>
              <a:rPr lang="en-US" sz="2400" dirty="0"/>
              <a:t>We conclude it’s not fair, why? </a:t>
            </a:r>
          </a:p>
          <a:p>
            <a:r>
              <a:rPr lang="en-US" sz="2400" dirty="0"/>
              <a:t>How sure are we?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Now we toss a coin 4 times, and it comes up heads every time.</a:t>
            </a:r>
          </a:p>
          <a:p>
            <a:r>
              <a:rPr lang="en-US" sz="2400" dirty="0"/>
              <a:t>What do we conclude? </a:t>
            </a:r>
          </a:p>
        </p:txBody>
      </p:sp>
    </p:spTree>
    <p:extLst>
      <p:ext uri="{BB962C8B-B14F-4D97-AF65-F5344CB8AC3E}">
        <p14:creationId xmlns:p14="http://schemas.microsoft.com/office/powerpoint/2010/main" val="31728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326" y="1261872"/>
            <a:ext cx="8372475" cy="4764024"/>
          </a:xfrm>
        </p:spPr>
        <p:txBody>
          <a:bodyPr>
            <a:normAutofit/>
          </a:bodyPr>
          <a:lstStyle/>
          <a:p>
            <a:r>
              <a:rPr lang="en-US" sz="2400" dirty="0"/>
              <a:t>We want to prove a hypothesis H</a:t>
            </a:r>
            <a:r>
              <a:rPr lang="en-US" sz="2400" baseline="-250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(the coin is biased), </a:t>
            </a:r>
            <a:r>
              <a:rPr lang="en-US" sz="2400" dirty="0"/>
              <a:t>but its hard so we try to </a:t>
            </a:r>
            <a:r>
              <a:rPr lang="en-US" sz="2400" b="1" dirty="0">
                <a:solidFill>
                  <a:srgbClr val="C00000"/>
                </a:solidFill>
              </a:rPr>
              <a:t>disprove a null hypothesis H</a:t>
            </a:r>
            <a:r>
              <a:rPr lang="en-US" sz="2400" b="1" baseline="-250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(the coin is fair)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test statistic </a:t>
            </a:r>
            <a:r>
              <a:rPr lang="en-US" sz="2400" dirty="0"/>
              <a:t>is some measurement we can make on the data which is likely to be </a:t>
            </a:r>
            <a:r>
              <a:rPr lang="en-US" sz="2400" b="1" dirty="0">
                <a:solidFill>
                  <a:srgbClr val="C00000"/>
                </a:solidFill>
              </a:rPr>
              <a:t>big under </a:t>
            </a:r>
            <a:r>
              <a:rPr lang="en-US" sz="2400" b="1" dirty="0">
                <a:solidFill>
                  <a:srgbClr val="C00000"/>
                </a:solidFill>
              </a:rPr>
              <a:t>H</a:t>
            </a:r>
            <a:r>
              <a:rPr lang="en-US" sz="2400" b="1" baseline="-25000" dirty="0">
                <a:solidFill>
                  <a:srgbClr val="C00000"/>
                </a:solidFill>
              </a:rPr>
              <a:t>A </a:t>
            </a:r>
            <a:r>
              <a:rPr lang="en-US" sz="2400" b="1" baseline="-250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but </a:t>
            </a:r>
            <a:r>
              <a:rPr lang="en-US" sz="2400" b="1" dirty="0">
                <a:solidFill>
                  <a:srgbClr val="C00000"/>
                </a:solidFill>
              </a:rPr>
              <a:t>small under H</a:t>
            </a:r>
            <a:r>
              <a:rPr lang="en-US" sz="2400" b="1" baseline="-250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. </a:t>
            </a:r>
            <a:br>
              <a:rPr lang="en-US" sz="2400" dirty="0"/>
            </a:br>
            <a:r>
              <a:rPr lang="en-US" sz="2400" b="1" dirty="0">
                <a:solidFill>
                  <a:srgbClr val="0070C0"/>
                </a:solidFill>
              </a:rPr>
              <a:t>the number of heads after k coin tosses – one sided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the difference between number of heads and k/2 – two-sided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/>
              <a:t>Note:</a:t>
            </a:r>
            <a:r>
              <a:rPr lang="en-US" sz="2400" dirty="0"/>
              <a:t> tests can be either one-tailed or two-tailed. Here a two-tailed test is convenient because it checks either very large or very small counts of heads.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278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69264"/>
            <a:ext cx="8229600" cy="5056632"/>
          </a:xfrm>
        </p:spPr>
        <p:txBody>
          <a:bodyPr>
            <a:normAutofit/>
          </a:bodyPr>
          <a:lstStyle/>
          <a:p>
            <a:r>
              <a:rPr lang="en-US" sz="2400" dirty="0"/>
              <a:t>Another example:</a:t>
            </a:r>
          </a:p>
          <a:p>
            <a:pPr lvl="1"/>
            <a:r>
              <a:rPr lang="en-US" dirty="0"/>
              <a:t>Two samples a and b, normally distributed, from A and B. 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hypothesis that mean(A) = mean(B)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test statistic is:             </a:t>
            </a:r>
            <a:r>
              <a:rPr lang="en-US" dirty="0"/>
              <a:t>s = mean(a) – mean(b). 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/>
              <a:t> has mean zero and is normally distributed* </a:t>
            </a:r>
            <a:r>
              <a:rPr lang="en-US" dirty="0"/>
              <a:t>under H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But its “large” if the two means are different.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/>
              <a:t>* - We need to use the fact that the sum of two independent, normally-distributed variables is also normally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10112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2296"/>
            <a:ext cx="8229600" cy="886968"/>
          </a:xfrm>
        </p:spPr>
        <p:txBody>
          <a:bodyPr>
            <a:normAutofit/>
          </a:bodyPr>
          <a:lstStyle/>
          <a:p>
            <a:r>
              <a:rPr lang="en-US" dirty="0" smtClean="0"/>
              <a:t>Hypothesis Testing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760" y="969264"/>
            <a:ext cx="8467344" cy="557784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/>
              <a:t> = mean(a) – mean(b) is our test statistic</a:t>
            </a:r>
            <a:r>
              <a:rPr lang="en-US" dirty="0"/>
              <a:t>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the null hypothesis that mean(A)=mean(B)</a:t>
            </a:r>
          </a:p>
          <a:p>
            <a:pPr lvl="1"/>
            <a:r>
              <a:rPr lang="en-US" dirty="0"/>
              <a:t>We reject </a:t>
            </a:r>
            <a:r>
              <a:rPr lang="en-US" dirty="0"/>
              <a:t>if </a:t>
            </a:r>
            <a:r>
              <a:rPr lang="en-US" dirty="0" err="1"/>
              <a:t>Pr</a:t>
            </a:r>
            <a:r>
              <a:rPr lang="en-US" dirty="0"/>
              <a:t>(x </a:t>
            </a:r>
            <a:r>
              <a:rPr lang="en-US" dirty="0"/>
              <a:t>&gt; </a:t>
            </a:r>
            <a:r>
              <a:rPr lang="en-US" dirty="0"/>
              <a:t>s </a:t>
            </a:r>
            <a:r>
              <a:rPr lang="en-US" dirty="0"/>
              <a:t>| H</a:t>
            </a:r>
            <a:r>
              <a:rPr lang="en-US" baseline="-25000" dirty="0"/>
              <a:t>0</a:t>
            </a:r>
            <a:r>
              <a:rPr lang="en-US" dirty="0"/>
              <a:t> ) </a:t>
            </a:r>
            <a:r>
              <a:rPr lang="en-US" dirty="0"/>
              <a:t>&lt; p, i.e. the probability of a statistic value </a:t>
            </a:r>
            <a:r>
              <a:rPr lang="en-US" b="1" dirty="0">
                <a:solidFill>
                  <a:srgbClr val="C00000"/>
                </a:solidFill>
              </a:rPr>
              <a:t>at least as large as </a:t>
            </a:r>
            <a:r>
              <a:rPr lang="en-US" dirty="0"/>
              <a:t>s, should be small. </a:t>
            </a:r>
          </a:p>
          <a:p>
            <a:pPr lvl="1"/>
            <a:r>
              <a:rPr lang="en-US" dirty="0"/>
              <a:t>p is a suitable “small” probability, say 0.05.</a:t>
            </a:r>
          </a:p>
          <a:p>
            <a:pPr lvl="1"/>
            <a:endParaRPr lang="en-US" dirty="0"/>
          </a:p>
          <a:p>
            <a:r>
              <a:rPr lang="en-US" dirty="0"/>
              <a:t>This threshold probability is called a p-value.</a:t>
            </a:r>
          </a:p>
          <a:p>
            <a:pPr lvl="1"/>
            <a:r>
              <a:rPr lang="en-US" dirty="0"/>
              <a:t>P directly controls the false positive rate (rate at which we expect to observe large s even if is </a:t>
            </a:r>
            <a:r>
              <a:rPr lang="en-US" dirty="0"/>
              <a:t>H</a:t>
            </a:r>
            <a:r>
              <a:rPr lang="en-US" baseline="-25000" dirty="0"/>
              <a:t>0 </a:t>
            </a:r>
            <a:r>
              <a:rPr lang="en-US" baseline="-25000" dirty="0"/>
              <a:t> </a:t>
            </a:r>
            <a:r>
              <a:rPr lang="en-US" dirty="0"/>
              <a:t>true). </a:t>
            </a:r>
          </a:p>
          <a:p>
            <a:pPr lvl="1"/>
            <a:r>
              <a:rPr lang="en-US" dirty="0"/>
              <a:t>As we make p smaller, the false negative rate increase – situations where mean(A), mean(B) differ but the test fails.</a:t>
            </a:r>
          </a:p>
          <a:p>
            <a:pPr lvl="1"/>
            <a:r>
              <a:rPr lang="en-US" dirty="0"/>
              <a:t>Common values 0.05, 0.02, 0.01, 0.005, 0.001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Two-tailed Significance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95938" y="60309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the p value is less than 5% (p &lt; .05), we reject the null hypothesis</a:t>
            </a:r>
          </a:p>
        </p:txBody>
      </p:sp>
      <p:pic>
        <p:nvPicPr>
          <p:cNvPr id="4" name="Picture 3" descr="Screen Shot 2014-03-10 at 3.06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060" y="1361978"/>
            <a:ext cx="7671071" cy="4317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1686" y="5309698"/>
            <a:ext cx="578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G.J. Primavera, “Statistics for the Behavioral Sciences”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7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pic>
        <p:nvPicPr>
          <p:cNvPr id="5" name="Picture 4" descr="Screen Shot 2014-03-09 at 11.13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20426"/>
            <a:ext cx="9144000" cy="35106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1686" y="6350676"/>
            <a:ext cx="578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G.J. Primavera, “Statistics for the Behavioral Sciences”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Three important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05841"/>
            <a:ext cx="8229600" cy="512032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b="1" dirty="0">
                <a:solidFill>
                  <a:srgbClr val="C00000"/>
                </a:solidFill>
              </a:rPr>
              <a:t>-test: </a:t>
            </a:r>
            <a:r>
              <a:rPr lang="en-US" dirty="0"/>
              <a:t>compare two groups, or two interventions on one group. 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CHI-squared and Fisher’s test. </a:t>
            </a:r>
            <a:r>
              <a:rPr lang="en-US" dirty="0"/>
              <a:t>Compare the counts in a “contingency table”.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ANOVA: </a:t>
            </a:r>
            <a:r>
              <a:rPr lang="en-US" dirty="0"/>
              <a:t>compare outcomes under several discrete interventions.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>
          <a:xfrm>
            <a:off x="2065338" y="367757"/>
            <a:ext cx="5765800" cy="535531"/>
          </a:xfrm>
          <a:extLst/>
        </p:spPr>
        <p:txBody>
          <a:bodyPr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21507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5CF1B3-813F-4E1E-B5B3-5E37CBFE673E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2401888" y="941389"/>
            <a:ext cx="65913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65338" y="1801814"/>
          <a:ext cx="7974012" cy="41624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5161"/>
                <a:gridCol w="7278851"/>
              </a:tblGrid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Summarize and describe the main features of a dataset using measures such as mean, median, mode, variance, and standard deviation, as well as graphical representations like histograms, box plots, and scatter plots.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of probability theory, including concepts such as random variables, probability distributions, and the law of large numbers, enabling them to model and reason about uncertainty in data.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Apply/perform statistical inference, including hypothesis testing, confidence interval estimation, and p-value computation, to draw valid conclusions from sample data about larger populations.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linear and logistic regression techniques to identify relationships between variables, make predictions, and evaluate model performance.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 statistical software tools to perform data analysis, including data cleaning, transformation, visualization, and implementing various statistical methods.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7724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T-test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93456" y="1005841"/>
                <a:ext cx="8460509" cy="55335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Single-sample:</a:t>
                </a:r>
                <a:r>
                  <a:rPr lang="en-US" sz="2400" dirty="0"/>
                  <a:t> Compute the test statistic:</a:t>
                </a:r>
                <a:r>
                  <a:rPr lang="en-US" sz="2400" dirty="0">
                    <a:solidFill>
                      <a:srgbClr val="0070C0"/>
                    </a:solidFill>
                  </a:rPr>
                  <a:t/>
                </a:r>
                <a:br>
                  <a:rPr lang="en-US" sz="2400" dirty="0">
                    <a:solidFill>
                      <a:srgbClr val="0070C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</a:t>
                </a:r>
                <a:r>
                  <a:rPr lang="en-US" sz="2400" dirty="0"/>
                  <a:t>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is the sample mean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sz="2400" dirty="0"/>
                  <a:t> is the sample standard deviation, which is the square root of the sample variance </a:t>
                </a:r>
                <a:r>
                  <a:rPr lang="en-US" sz="2400" dirty="0" err="1"/>
                  <a:t>Var</a:t>
                </a:r>
                <a:r>
                  <a:rPr lang="en-US" sz="2400" dirty="0"/>
                  <a:t>(x).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X is normally distributed, t is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almost </a:t>
                </a:r>
                <a:r>
                  <a:rPr lang="en-US" sz="2400" dirty="0"/>
                  <a:t>normally distributed, but not quite because of the presence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sz="2400" dirty="0"/>
                  <a:t>. It has a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t-distribution</a:t>
                </a:r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You use the single-sample test for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one group </a:t>
                </a:r>
                <a:r>
                  <a:rPr lang="en-US" sz="2400" dirty="0"/>
                  <a:t>of individuals in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two conditions</a:t>
                </a:r>
                <a:r>
                  <a:rPr lang="en-US" sz="2400" dirty="0"/>
                  <a:t>. Just subtract the two measurements for each person, and use the difference for the single sample t-test. </a:t>
                </a:r>
              </a:p>
              <a:p>
                <a:pPr marL="0" indent="0">
                  <a:buNone/>
                </a:pPr>
                <a:r>
                  <a:rPr lang="en-US" sz="2400" dirty="0"/>
                  <a:t>This is called a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within-subjects</a:t>
                </a:r>
                <a:r>
                  <a:rPr lang="en-US" sz="2400" dirty="0"/>
                  <a:t> design.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455" y="1005840"/>
                <a:ext cx="8460509" cy="5533505"/>
              </a:xfrm>
              <a:blipFill rotWithShape="1">
                <a:blip r:embed="rId3"/>
                <a:stretch>
                  <a:fillRect l="-1154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39052"/>
            <a:ext cx="8229600" cy="815253"/>
          </a:xfrm>
        </p:spPr>
        <p:txBody>
          <a:bodyPr/>
          <a:lstStyle/>
          <a:p>
            <a:pPr eaLnBrk="1" hangingPunct="1"/>
            <a:r>
              <a:rPr lang="en-US" sz="3600" dirty="0"/>
              <a:t>T</a:t>
            </a:r>
            <a:r>
              <a:rPr lang="en-US" sz="3600" dirty="0"/>
              <a:t>-statistic and T-distribution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4850" y="954304"/>
            <a:ext cx="8102023" cy="5529623"/>
          </a:xfrm>
        </p:spPr>
        <p:txBody>
          <a:bodyPr>
            <a:normAutofit/>
          </a:bodyPr>
          <a:lstStyle/>
          <a:p>
            <a:r>
              <a:rPr lang="en-US" sz="2400" dirty="0"/>
              <a:t>We use the t-statistic from the last slide to test whether the mean of our sample could be zero. </a:t>
            </a:r>
          </a:p>
          <a:p>
            <a:r>
              <a:rPr lang="en-US" sz="2400" dirty="0"/>
              <a:t>If the underlying population has mean zero, the t-distribution should be distributed like this:</a:t>
            </a:r>
          </a:p>
          <a:p>
            <a:endParaRPr lang="en-US" sz="2400" dirty="0"/>
          </a:p>
          <a:p>
            <a:r>
              <a:rPr lang="en-US" sz="2400" dirty="0"/>
              <a:t>The area of the tail beyond</a:t>
            </a:r>
            <a:br>
              <a:rPr lang="en-US" sz="2400" dirty="0"/>
            </a:br>
            <a:r>
              <a:rPr lang="en-US" sz="2400" dirty="0"/>
              <a:t>our measurement tells us how</a:t>
            </a:r>
            <a:br>
              <a:rPr lang="en-US" sz="2400" dirty="0"/>
            </a:br>
            <a:r>
              <a:rPr lang="en-US" sz="2400" dirty="0"/>
              <a:t>likely it is under the null </a:t>
            </a:r>
            <a:br>
              <a:rPr lang="en-US" sz="2400" dirty="0"/>
            </a:br>
            <a:r>
              <a:rPr lang="en-US" sz="2400" dirty="0"/>
              <a:t>hypothesis. </a:t>
            </a:r>
          </a:p>
          <a:p>
            <a:endParaRPr lang="en-US" sz="2400" dirty="0"/>
          </a:p>
          <a:p>
            <a:r>
              <a:rPr lang="en-US" sz="2400" dirty="0"/>
              <a:t>If that probability is low </a:t>
            </a:r>
            <a:br>
              <a:rPr lang="en-US" sz="2400" dirty="0"/>
            </a:br>
            <a:r>
              <a:rPr lang="en-US" sz="2400" dirty="0"/>
              <a:t>(say &lt; 0.05) we reject the null </a:t>
            </a:r>
            <a:br>
              <a:rPr lang="en-US" sz="2400" dirty="0"/>
            </a:br>
            <a:r>
              <a:rPr lang="en-US" sz="2400" dirty="0"/>
              <a:t>hypothesis.</a:t>
            </a:r>
            <a:endParaRPr lang="en-US" sz="2100" dirty="0"/>
          </a:p>
        </p:txBody>
      </p:sp>
      <p:pic>
        <p:nvPicPr>
          <p:cNvPr id="26628" name="Picture 3" descr="c081t06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921000"/>
            <a:ext cx="35496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331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2365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 dirty="0"/>
              <a:t>Two sample T-test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81200" y="953617"/>
                <a:ext cx="8229600" cy="5571008"/>
              </a:xfrm>
            </p:spPr>
            <p:txBody>
              <a:bodyPr>
                <a:normAutofit lnSpcReduction="10000"/>
              </a:bodyPr>
              <a:lstStyle/>
              <a:p>
                <a:pPr>
                  <a:buNone/>
                </a:pPr>
                <a:r>
                  <a:rPr lang="en-US" sz="2400" dirty="0"/>
                  <a:t>In this test, there are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two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of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. A </a:t>
                </a:r>
                <a:br>
                  <a:rPr lang="en-US" sz="2400" dirty="0"/>
                </a:br>
                <a:r>
                  <a:rPr lang="en-US" sz="2400" dirty="0"/>
                  <a:t>t-statistic is constructed from their sample means and sample standard deviations: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𝑡</m:t>
                      </m:r>
                      <m:r>
                        <a:rPr lang="en-US" sz="24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/>
                  <a:t>where: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sample </a:t>
                </a:r>
                <a:r>
                  <a:rPr lang="en-US" sz="2400" dirty="0" err="1"/>
                  <a:t>sdevs</a:t>
                </a:r>
                <a:r>
                  <a:rPr lang="en-US" sz="2400" dirty="0"/>
                  <a:t>,</a:t>
                </a:r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/>
                  <a:t>You should try to understand the formula, but you shouldn’t need to use it. most stats. software exposes a function that takes the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as inputs directly.</a:t>
                </a:r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r>
                  <a:rPr lang="en-US" sz="2400" dirty="0"/>
                  <a:t>This design is called a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between-subjects</a:t>
                </a:r>
                <a:r>
                  <a:rPr lang="en-US" sz="2400" dirty="0"/>
                  <a:t> test. </a:t>
                </a:r>
              </a:p>
              <a:p>
                <a:pPr eaLnBrk="1" hangingPunct="1">
                  <a:buFontTx/>
                  <a:buNone/>
                </a:pPr>
                <a:endParaRPr lang="en-US" sz="2500" dirty="0"/>
              </a:p>
            </p:txBody>
          </p:sp>
        </mc:Choice>
        <mc:Fallback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81200" y="953617"/>
                <a:ext cx="8229600" cy="5571008"/>
              </a:xfrm>
              <a:blipFill rotWithShape="0">
                <a:blip r:embed="rId2"/>
                <a:stretch>
                  <a:fillRect l="-1111" t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52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2365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 dirty="0"/>
              <a:t>Chi-squared test</a:t>
            </a:r>
            <a:endParaRPr lang="en-US" sz="36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53617"/>
            <a:ext cx="8429625" cy="59043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Often you will be faced with discrete (count) data. Given a table like this: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Where </a:t>
            </a:r>
            <a:r>
              <a:rPr lang="en-US" sz="2400" dirty="0" err="1"/>
              <a:t>Prob</a:t>
            </a:r>
            <a:r>
              <a:rPr lang="en-US" sz="2400" dirty="0"/>
              <a:t>(X) is part of a null hypothesis about the data (e.g. that a coin is fair). </a:t>
            </a:r>
          </a:p>
          <a:p>
            <a:pPr>
              <a:buNone/>
            </a:pPr>
            <a:r>
              <a:rPr lang="en-US" sz="2400" dirty="0"/>
              <a:t>The CHI-squared statistic lets you test whether an observation is consistent with the data: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err="1"/>
              <a:t>O</a:t>
            </a:r>
            <a:r>
              <a:rPr lang="en-US" sz="2400" baseline="-25000" dirty="0" err="1"/>
              <a:t>i</a:t>
            </a:r>
            <a:r>
              <a:rPr lang="en-US" sz="2400" dirty="0"/>
              <a:t> is an observed count, and </a:t>
            </a:r>
            <a:r>
              <a:rPr lang="en-US" sz="2400" dirty="0" err="1"/>
              <a:t>E</a:t>
            </a:r>
            <a:r>
              <a:rPr lang="en-US" sz="2400" baseline="-25000" dirty="0" err="1"/>
              <a:t>i</a:t>
            </a:r>
            <a:r>
              <a:rPr lang="en-US" sz="2400" dirty="0"/>
              <a:t> is the expected value of that count. It has a chi-squared distribution, whose p-values you compute to do the test.  </a:t>
            </a:r>
          </a:p>
          <a:p>
            <a:pPr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5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857625" y="1676112"/>
          <a:ext cx="382905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373"/>
                <a:gridCol w="1284611"/>
                <a:gridCol w="12720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Prob</a:t>
                      </a:r>
                      <a:r>
                        <a:rPr lang="en-US" sz="2000" dirty="0" smtClean="0"/>
                        <a:t>(X)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Count(X)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X=0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X=1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 \chi^2 = \sum_{i=1}^{n} \frac{(O_i - E_i)^2}{E_i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4" y="4752975"/>
            <a:ext cx="2124456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21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2365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 dirty="0"/>
              <a:t>Fisher’s exact test</a:t>
            </a:r>
            <a:endParaRPr lang="en-US" sz="36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53617"/>
            <a:ext cx="8429625" cy="5571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In case we only have counts under different conditions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We can use Fisher’s exact test (n = </a:t>
            </a:r>
            <a:r>
              <a:rPr lang="en-US" sz="2400" dirty="0" err="1"/>
              <a:t>a+b+c+d</a:t>
            </a:r>
            <a:r>
              <a:rPr lang="en-US" sz="2400" dirty="0"/>
              <a:t>):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Which gives the probability directly (its not a statistic). </a:t>
            </a:r>
          </a:p>
          <a:p>
            <a:pPr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5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857625" y="1676112"/>
          <a:ext cx="382905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2373"/>
                <a:gridCol w="1284611"/>
                <a:gridCol w="12720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Count1(X)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Count2(X)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X=0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X=1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50" name="Picture 2" descr="p = \frac{ \displaystyle{{a+b}\choose{a}} \displaystyle{{c+d}\choose{c}} }{ \displaystyle{{n}\choose{a+c}} } = \frac{(a+b)!~(c+d)!~(a+c)!~(b+d)!}{a!~~b!~~c!~~d!~~n!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3854450"/>
            <a:ext cx="6241143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86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One-Way ANOVA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0600" y="1302808"/>
            <a:ext cx="7670800" cy="478049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/>
              <a:t>ANOVA (</a:t>
            </a:r>
            <a:r>
              <a:rPr lang="en-US" sz="2400" dirty="0" err="1"/>
              <a:t>ANalysis</a:t>
            </a:r>
            <a:r>
              <a:rPr lang="en-US" sz="2400" dirty="0"/>
              <a:t> Of </a:t>
            </a:r>
            <a:r>
              <a:rPr lang="en-US" sz="2400" dirty="0" err="1"/>
              <a:t>VAriance</a:t>
            </a:r>
            <a:r>
              <a:rPr lang="en-US" sz="2400" dirty="0"/>
              <a:t>) allows testing of </a:t>
            </a:r>
            <a:r>
              <a:rPr lang="en-US" sz="2400" dirty="0">
                <a:solidFill>
                  <a:srgbClr val="C00000"/>
                </a:solidFill>
              </a:rPr>
              <a:t>multiple differences</a:t>
            </a:r>
            <a:r>
              <a:rPr lang="en-US" sz="2400" dirty="0"/>
              <a:t> in a single test. Suppose our experiment design has an independent variable Y with four levels: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/>
              <a:t>The table shows the mean values of a response variable (e.g. </a:t>
            </a:r>
            <a:r>
              <a:rPr lang="en-US" sz="2400" dirty="0" err="1"/>
              <a:t>avg</a:t>
            </a:r>
            <a:r>
              <a:rPr lang="en-US" sz="2400" dirty="0"/>
              <a:t> number of </a:t>
            </a:r>
            <a:r>
              <a:rPr lang="en-US" sz="2400" dirty="0" err="1"/>
              <a:t>Facebook</a:t>
            </a:r>
            <a:r>
              <a:rPr lang="en-US" sz="2400" dirty="0"/>
              <a:t> posts per day) in each group.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/>
              <a:t>We would like to know in a single test whether the response variable depends on Y, at some particular significance such as 0.05.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lvl="1" eaLnBrk="1" hangingPunct="1">
              <a:buFontTx/>
              <a:buNone/>
            </a:pP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90800" y="2990910"/>
          <a:ext cx="6858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Primary School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High School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College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Grad degree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67400" y="2464858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806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525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ANOVA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09650"/>
            <a:ext cx="8315325" cy="55245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/>
              <a:t>In ANOVA we compute a </a:t>
            </a:r>
            <a:r>
              <a:rPr lang="en-US" sz="2400" dirty="0">
                <a:solidFill>
                  <a:srgbClr val="C00000"/>
                </a:solidFill>
              </a:rPr>
              <a:t>single statistic </a:t>
            </a:r>
            <a:r>
              <a:rPr lang="en-US" sz="2400" dirty="0"/>
              <a:t>(an F-statistic) that compares variance </a:t>
            </a:r>
            <a:r>
              <a:rPr lang="en-US" sz="2400" dirty="0">
                <a:solidFill>
                  <a:schemeClr val="accent2"/>
                </a:solidFill>
              </a:rPr>
              <a:t>between groups </a:t>
            </a:r>
            <a:r>
              <a:rPr lang="en-US" sz="2400" dirty="0"/>
              <a:t>with </a:t>
            </a:r>
            <a:r>
              <a:rPr lang="en-US" sz="2400" dirty="0">
                <a:solidFill>
                  <a:schemeClr val="accent2"/>
                </a:solidFill>
              </a:rPr>
              <a:t>variance within each group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/>
              <a:t>The higher the F-value is, the less probable is the null hypothesis that the samples all come from the same population.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/>
              <a:t>We can look up the F-statistic value in a cumulative F-distribution (similar to the other statistics) to get the p-value.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/>
              <a:t>ANOVA tests can be much more complicated, with multiple dependent variables, hierarchies of variables, correlated measurements etc.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lvl="1" eaLnBrk="1" hangingPunct="1">
              <a:buFontTx/>
              <a:buNone/>
            </a:pPr>
            <a:endParaRPr lang="en-US" sz="21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572000" y="1924051"/>
          <a:ext cx="2057400" cy="1013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7" name="Equation" r:id="rId3" imgW="876240" imgH="431640" progId="Equation.3">
                  <p:embed/>
                </p:oleObj>
              </mc:Choice>
              <mc:Fallback>
                <p:oleObj name="Equation" r:id="rId3" imgW="87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24051"/>
                        <a:ext cx="2057400" cy="10137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0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525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Non-Parametric Tests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62050"/>
            <a:ext cx="8315325" cy="53721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/>
              <a:t>All the tests so far are parametric tests that assume the data are </a:t>
            </a:r>
            <a:r>
              <a:rPr lang="en-US" sz="2400" b="1" dirty="0">
                <a:solidFill>
                  <a:srgbClr val="C00000"/>
                </a:solidFill>
              </a:rPr>
              <a:t>normally distributed</a:t>
            </a:r>
            <a:r>
              <a:rPr lang="en-US" sz="2400" dirty="0"/>
              <a:t>, and that the samples are </a:t>
            </a:r>
            <a:r>
              <a:rPr lang="en-US" sz="2400" b="1" dirty="0">
                <a:solidFill>
                  <a:srgbClr val="C00000"/>
                </a:solidFill>
              </a:rPr>
              <a:t>independent of each other and all have the same distribution </a:t>
            </a:r>
            <a:r>
              <a:rPr lang="en-US" sz="2400" dirty="0"/>
              <a:t>(IID).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sz="2400" dirty="0"/>
              <a:t>They may be arbitrarily inaccurate is those assumptions are not met. Always make sure your data satisfies the assumptions of the test you’re using. e.g. watch out for:</a:t>
            </a:r>
          </a:p>
          <a:p>
            <a:r>
              <a:rPr lang="en-US" sz="2400" dirty="0"/>
              <a:t>Outliers – will corrupt many tests that use variance estimates.</a:t>
            </a:r>
          </a:p>
          <a:p>
            <a:r>
              <a:rPr lang="en-US" sz="2400" dirty="0"/>
              <a:t>Correlated values as samples, e.g. if you repeated measurements on the same subject. </a:t>
            </a:r>
          </a:p>
          <a:p>
            <a:r>
              <a:rPr lang="en-US" sz="2400" dirty="0"/>
              <a:t>Skewed distributions – give invalid results.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sz="2400" dirty="0"/>
          </a:p>
          <a:p>
            <a:pPr lvl="1" eaLnBrk="1" hangingPunct="1">
              <a:buFontTx/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7345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Non-parametric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tests make no assumption about the distribution of the input data, and can be used on very general datasets:</a:t>
            </a:r>
          </a:p>
          <a:p>
            <a:endParaRPr lang="en-US" dirty="0"/>
          </a:p>
          <a:p>
            <a:r>
              <a:rPr lang="en-US" dirty="0"/>
              <a:t>K-S test</a:t>
            </a:r>
          </a:p>
          <a:p>
            <a:endParaRPr lang="en-US" dirty="0"/>
          </a:p>
          <a:p>
            <a:r>
              <a:rPr lang="en-US" dirty="0"/>
              <a:t>Permutation tests</a:t>
            </a:r>
          </a:p>
          <a:p>
            <a:endParaRPr lang="en-US" dirty="0"/>
          </a:p>
          <a:p>
            <a:r>
              <a:rPr lang="en-US" dirty="0"/>
              <a:t>Bootstrap confidence intervals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7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2365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 dirty="0"/>
              <a:t>K-S test</a:t>
            </a:r>
            <a:endParaRPr lang="en-US" sz="36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723901"/>
            <a:ext cx="8429625" cy="5800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The K-S (Kolmogorov-Smirnov) test is a very useful test for checking whether two (continuous or discrete) distributions are the same. </a:t>
            </a:r>
          </a:p>
          <a:p>
            <a:pPr>
              <a:buNone/>
            </a:pPr>
            <a:r>
              <a:rPr lang="en-US" sz="2400" dirty="0"/>
              <a:t>In the </a:t>
            </a:r>
            <a:r>
              <a:rPr lang="en-US" sz="2400" b="1" dirty="0">
                <a:solidFill>
                  <a:srgbClr val="0070C0"/>
                </a:solidFill>
              </a:rPr>
              <a:t>one-sided test</a:t>
            </a:r>
            <a:r>
              <a:rPr lang="en-US" sz="2400" dirty="0"/>
              <a:t>, an observed distribution (e.g. some observed values or a histogram) is compared against a reference distribution. </a:t>
            </a:r>
          </a:p>
          <a:p>
            <a:pPr>
              <a:buNone/>
            </a:pPr>
            <a:r>
              <a:rPr lang="en-US" sz="2400" dirty="0"/>
              <a:t>In the </a:t>
            </a:r>
            <a:r>
              <a:rPr lang="en-US" sz="2400" b="1" dirty="0">
                <a:solidFill>
                  <a:srgbClr val="0070C0"/>
                </a:solidFill>
              </a:rPr>
              <a:t>two-sided test</a:t>
            </a:r>
            <a:r>
              <a:rPr lang="en-US" sz="2400" dirty="0"/>
              <a:t>, two observed distributions are compared. </a:t>
            </a:r>
          </a:p>
          <a:p>
            <a:pPr>
              <a:buNone/>
            </a:pPr>
            <a:r>
              <a:rPr lang="en-US" sz="2400" dirty="0"/>
              <a:t>The K-S statistic is just the </a:t>
            </a:r>
            <a:r>
              <a:rPr lang="en-US" sz="2400" b="1" dirty="0">
                <a:solidFill>
                  <a:srgbClr val="C00000"/>
                </a:solidFill>
              </a:rPr>
              <a:t>max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distance between the CDFs </a:t>
            </a:r>
            <a:r>
              <a:rPr lang="en-US" sz="2400" dirty="0"/>
              <a:t>of</a:t>
            </a:r>
            <a:br>
              <a:rPr lang="en-US" sz="2400" dirty="0"/>
            </a:br>
            <a:r>
              <a:rPr lang="en-US" sz="2400" dirty="0"/>
              <a:t>the two distributions. </a:t>
            </a:r>
          </a:p>
          <a:p>
            <a:pPr>
              <a:buNone/>
            </a:pPr>
            <a:r>
              <a:rPr lang="en-US" sz="2400" dirty="0"/>
              <a:t>While the statistic is simple, its</a:t>
            </a:r>
            <a:br>
              <a:rPr lang="en-US" sz="2400" dirty="0"/>
            </a:br>
            <a:r>
              <a:rPr lang="en-US" sz="2400" dirty="0"/>
              <a:t>distribution is not!</a:t>
            </a:r>
          </a:p>
          <a:p>
            <a:pPr>
              <a:buNone/>
            </a:pPr>
            <a:r>
              <a:rPr lang="en-US" sz="2400" dirty="0"/>
              <a:t>But it is available in most stat</a:t>
            </a:r>
            <a:br>
              <a:rPr lang="en-US" sz="2400" dirty="0"/>
            </a:br>
            <a:r>
              <a:rPr lang="en-US" sz="2400" dirty="0"/>
              <a:t>packages.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500" dirty="0"/>
          </a:p>
        </p:txBody>
      </p:sp>
      <p:pic>
        <p:nvPicPr>
          <p:cNvPr id="3074" name="Picture 2" descr="http://upload.wikimedia.org/wikipedia/commons/c/cf/KS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3624262"/>
            <a:ext cx="3479800" cy="28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4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6" y="928689"/>
            <a:ext cx="7883525" cy="644525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IN" sz="2399" b="1" dirty="0" smtClean="0">
                <a:latin typeface="Times New Roman" pitchFamily="18" charset="0"/>
                <a:cs typeface="Times New Roman" pitchFamily="18" charset="0"/>
              </a:rPr>
              <a:t>Unit-3 </a:t>
            </a:r>
            <a:r>
              <a:rPr lang="en-IN" sz="2399" b="1" dirty="0">
                <a:latin typeface="Times New Roman" pitchFamily="18" charset="0"/>
                <a:cs typeface="Times New Roman" pitchFamily="18" charset="0"/>
              </a:rPr>
              <a:t>Syllabus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00719E-AB0F-470E-A21F-52852B484448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737140"/>
              </p:ext>
            </p:extLst>
          </p:nvPr>
        </p:nvGraphicFramePr>
        <p:xfrm>
          <a:off x="2057399" y="1698626"/>
          <a:ext cx="7893051" cy="3962586"/>
        </p:xfrm>
        <a:graphic>
          <a:graphicData uri="http://schemas.openxmlformats.org/drawingml/2006/table">
            <a:tbl>
              <a:tblPr/>
              <a:tblGrid>
                <a:gridCol w="1741904"/>
                <a:gridCol w="6151147"/>
              </a:tblGrid>
              <a:tr h="60701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Unit-3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Inferential Statistics 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677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Inferential Statistics &amp; Hypothesis Testing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Inference Terminology, 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Hypothesis Testing, 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Parametric Tests, 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Non-parametric Tests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7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Industry Application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Hypothesis Testing using Excel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Industry Practices &amp; Applications of Statistics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4738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2365"/>
            <a:ext cx="8229600" cy="861253"/>
          </a:xfrm>
        </p:spPr>
        <p:txBody>
          <a:bodyPr/>
          <a:lstStyle/>
          <a:p>
            <a:pPr eaLnBrk="1" hangingPunct="1"/>
            <a:r>
              <a:rPr lang="en-US" sz="3600" dirty="0"/>
              <a:t>K-S test</a:t>
            </a:r>
            <a:endParaRPr lang="en-US" sz="36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53617"/>
            <a:ext cx="8429625" cy="5571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The K-S test can be used to test </a:t>
            </a:r>
            <a:r>
              <a:rPr lang="en-US" sz="2400" b="1" dirty="0">
                <a:solidFill>
                  <a:srgbClr val="0070C0"/>
                </a:solidFill>
              </a:rPr>
              <a:t>whether a data sample has a normal distribution </a:t>
            </a:r>
            <a:r>
              <a:rPr lang="en-US" sz="2400" dirty="0"/>
              <a:t>or not.</a:t>
            </a:r>
          </a:p>
          <a:p>
            <a:pPr>
              <a:buNone/>
            </a:pPr>
            <a:r>
              <a:rPr lang="en-US" sz="2400" dirty="0"/>
              <a:t>Thus it can be used as a sanity check for any common parametric test (which assumes normally-distributed data).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It can also be used to compare distributions of data values in a large data pipeline: </a:t>
            </a:r>
            <a:r>
              <a:rPr lang="en-US" sz="2400" b="1" dirty="0">
                <a:solidFill>
                  <a:srgbClr val="0070C0"/>
                </a:solidFill>
              </a:rPr>
              <a:t>Most errors will distort the distribution of a data parameter and a K-S test can detect this</a:t>
            </a:r>
            <a:r>
              <a:rPr lang="en-US" sz="2400" dirty="0"/>
              <a:t>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3827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671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Bootstrap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476875"/>
          </a:xfrm>
        </p:spPr>
        <p:txBody>
          <a:bodyPr>
            <a:normAutofit/>
          </a:bodyPr>
          <a:lstStyle/>
          <a:p>
            <a:r>
              <a:rPr lang="en-US" sz="2400" dirty="0"/>
              <a:t>Often you have only one sample of the data, but you would like to know how some measurement would vary across similar samples (i.e. the variance or histogram of a statistics). </a:t>
            </a:r>
          </a:p>
          <a:p>
            <a:endParaRPr lang="en-US" sz="2400" dirty="0"/>
          </a:p>
          <a:p>
            <a:r>
              <a:rPr lang="en-US" sz="2400" dirty="0"/>
              <a:t>You can get a good approximation to related samples by “resampling your sample”.</a:t>
            </a:r>
          </a:p>
          <a:p>
            <a:endParaRPr lang="en-US" sz="2400" dirty="0"/>
          </a:p>
          <a:p>
            <a:r>
              <a:rPr lang="en-US" sz="2400" dirty="0"/>
              <a:t>This is called bootstrap sampling (by analogy to lifting yourself up by your bootstraps). </a:t>
            </a:r>
          </a:p>
          <a:p>
            <a:endParaRPr lang="en-US" sz="2400" dirty="0"/>
          </a:p>
          <a:p>
            <a:r>
              <a:rPr lang="en-US" sz="2400" dirty="0"/>
              <a:t>For a sample S of N values, a bootstrap sample is a set S</a:t>
            </a:r>
            <a:r>
              <a:rPr lang="en-US" sz="2400" baseline="-25000" dirty="0"/>
              <a:t>B</a:t>
            </a:r>
            <a:r>
              <a:rPr lang="en-US" sz="2400" dirty="0"/>
              <a:t> of N values drawn with replacement from 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37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Idealized Sampling</a:t>
            </a:r>
            <a:endParaRPr lang="en-US" sz="36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229600" cy="483129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endParaRPr lang="en-US" sz="2500" dirty="0"/>
          </a:p>
          <a:p>
            <a:pPr lvl="1" eaLnBrk="1" hangingPunct="1">
              <a:buFontTx/>
              <a:buNone/>
            </a:pPr>
            <a:endParaRPr lang="en-US" sz="2100" dirty="0"/>
          </a:p>
        </p:txBody>
      </p:sp>
      <p:sp>
        <p:nvSpPr>
          <p:cNvPr id="2" name="Oval 1"/>
          <p:cNvSpPr/>
          <p:nvPr/>
        </p:nvSpPr>
        <p:spPr>
          <a:xfrm>
            <a:off x="4267200" y="1315872"/>
            <a:ext cx="33528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3733800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18229" y="4011873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59956" y="3684896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334000" y="19050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81700" y="19431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486400" y="20574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34100" y="20955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33700" y="398898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90900" y="410328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67100" y="3895159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62400" y="3971359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05300" y="409475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86100" y="414138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543300" y="425568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619500" y="4047559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114800" y="4123759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57700" y="424715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14900" y="24765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62600" y="25146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67300" y="26289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15000" y="26670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989093" y="24003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636793" y="24384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41493" y="25527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45166" y="422000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526801" y="448670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21366" y="463910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83901" y="4399697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29093" y="452480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668096" y="435989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67594" y="4361597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010400" y="270510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258937" y="266700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553502" y="281940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916037" y="2579996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961229" y="270510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400232" y="254019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799730" y="2541896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257800" y="167242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039435" y="193912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34000" y="209152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700482" y="1981201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741727" y="197722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180730" y="1812310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580228" y="1814016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476432" y="2859206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628832" y="3011606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620000" y="406817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686835" y="2655058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179593" y="287001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857165" y="2934837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221975" y="2924602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580228" y="227235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220837" y="2356514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965509" y="219615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895265" y="219615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310384" y="227235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533900" y="2371299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753100" y="1592809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422709" y="265335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647328" y="2973506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170193" y="2363906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924800" y="422057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153400" y="4097172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547479" y="4230238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458200" y="386914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581331" y="4268338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950958" y="393567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877300" y="425867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915400" y="397377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86100" y="2552701"/>
            <a:ext cx="1828800" cy="1436287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5" idx="7"/>
          </p:cNvCxnSpPr>
          <p:nvPr/>
        </p:nvCxnSpPr>
        <p:spPr>
          <a:xfrm flipH="1">
            <a:off x="3532141" y="2705100"/>
            <a:ext cx="1516110" cy="1201218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4381500" y="2729554"/>
            <a:ext cx="1333502" cy="1367619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222001" y="2748319"/>
            <a:ext cx="60430" cy="1611573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5799731" y="2627194"/>
            <a:ext cx="38101" cy="1563806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438333" y="2607860"/>
            <a:ext cx="236561" cy="172701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33649" y="2999166"/>
            <a:ext cx="1685783" cy="1069004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83" idx="1"/>
          </p:cNvCxnSpPr>
          <p:nvPr/>
        </p:nvCxnSpPr>
        <p:spPr>
          <a:xfrm>
            <a:off x="6686835" y="3075366"/>
            <a:ext cx="1275282" cy="871466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85" idx="1"/>
          </p:cNvCxnSpPr>
          <p:nvPr/>
        </p:nvCxnSpPr>
        <p:spPr>
          <a:xfrm>
            <a:off x="7233883" y="2432714"/>
            <a:ext cx="1692676" cy="1552218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464178" y="1444685"/>
            <a:ext cx="2844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/>
              <a:t>dealized original population</a:t>
            </a:r>
            <a:br>
              <a:rPr lang="en-US" dirty="0"/>
            </a:br>
            <a:r>
              <a:rPr lang="en-US" dirty="0"/>
              <a:t>(through an oracle)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8469543" y="3208823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/>
              <a:t>ake samples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7" t="7296" b="17210"/>
          <a:stretch/>
        </p:blipFill>
        <p:spPr bwMode="auto">
          <a:xfrm>
            <a:off x="4720704" y="5297671"/>
            <a:ext cx="2598193" cy="117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Down Arrow 109"/>
          <p:cNvSpPr/>
          <p:nvPr/>
        </p:nvSpPr>
        <p:spPr>
          <a:xfrm>
            <a:off x="4343400" y="4715302"/>
            <a:ext cx="190500" cy="582369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/>
          <p:cNvSpPr/>
          <p:nvPr/>
        </p:nvSpPr>
        <p:spPr>
          <a:xfrm>
            <a:off x="7159956" y="4710955"/>
            <a:ext cx="190500" cy="582369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19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/>
          <p:cNvSpPr/>
          <p:nvPr/>
        </p:nvSpPr>
        <p:spPr>
          <a:xfrm>
            <a:off x="5859466" y="5006485"/>
            <a:ext cx="198435" cy="259610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7401114" y="4874457"/>
            <a:ext cx="299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/>
              <a:t>pply test statistic (e.g. mean)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7423965" y="5331547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 of statistic values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423966" y="5887337"/>
            <a:ext cx="2641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/>
              <a:t>ompare test statistic on</a:t>
            </a:r>
            <a:br>
              <a:rPr lang="en-US" dirty="0"/>
            </a:br>
            <a:r>
              <a:rPr lang="en-US" dirty="0"/>
              <a:t>the given data, compute p</a:t>
            </a: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6776682" y="6324601"/>
            <a:ext cx="157518" cy="152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>
            <a:stCxn id="118" idx="1"/>
          </p:cNvCxnSpPr>
          <p:nvPr/>
        </p:nvCxnSpPr>
        <p:spPr>
          <a:xfrm flipH="1">
            <a:off x="6934201" y="6210502"/>
            <a:ext cx="489764" cy="1140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2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Bootstrap Sampling</a:t>
            </a:r>
            <a:endParaRPr lang="en-US" sz="36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229600" cy="483129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endParaRPr lang="en-US" sz="2500" dirty="0"/>
          </a:p>
          <a:p>
            <a:pPr lvl="1" eaLnBrk="1" hangingPunct="1">
              <a:buFontTx/>
              <a:buNone/>
            </a:pPr>
            <a:endParaRPr lang="en-US" sz="2100" dirty="0"/>
          </a:p>
        </p:txBody>
      </p:sp>
      <p:sp>
        <p:nvSpPr>
          <p:cNvPr id="2" name="Oval 1"/>
          <p:cNvSpPr/>
          <p:nvPr/>
        </p:nvSpPr>
        <p:spPr>
          <a:xfrm>
            <a:off x="4265093" y="1154598"/>
            <a:ext cx="2675816" cy="1503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78918" y="2656057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59517" y="3063644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19900" y="2588816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236787" y="15547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84487" y="15928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89187" y="17071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36887" y="17452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774218" y="291124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31418" y="302554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07618" y="2817416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02918" y="2893616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45818" y="301701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26618" y="306364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83818" y="317794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60018" y="2969816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55318" y="3046016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98218" y="316941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17687" y="21262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465387" y="21643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970087" y="22786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17787" y="23167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91880" y="20500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539580" y="20881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044280" y="2202408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86454" y="3271772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68089" y="3538472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54" y="3690872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25189" y="345146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970381" y="3576572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09384" y="3411662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808882" y="341336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161724" y="231670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864016" y="235480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03019" y="218989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702517" y="2191604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942222" y="158882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36787" y="174122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644514" y="162692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083517" y="1462018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483015" y="1463724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279944" y="297209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483015" y="19220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123624" y="2006222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868296" y="18458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98052" y="18458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13171" y="19220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4521417" y="182539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325496" y="23030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584744" y="312449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813344" y="3001092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207423" y="3134158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118144" y="2773061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241275" y="3172258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610902" y="283959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537244" y="316259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575344" y="2877693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32" idx="7"/>
          </p:cNvCxnSpPr>
          <p:nvPr/>
        </p:nvCxnSpPr>
        <p:spPr>
          <a:xfrm flipH="1">
            <a:off x="4363260" y="2345501"/>
            <a:ext cx="635855" cy="835073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3" idx="3"/>
            <a:endCxn id="25" idx="7"/>
          </p:cNvCxnSpPr>
          <p:nvPr/>
        </p:nvCxnSpPr>
        <p:spPr>
          <a:xfrm flipH="1">
            <a:off x="3372660" y="2124149"/>
            <a:ext cx="1283003" cy="704427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293939" y="1816326"/>
            <a:ext cx="209549" cy="1437819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559215" y="1984126"/>
            <a:ext cx="1682060" cy="1178465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85" idx="1"/>
          </p:cNvCxnSpPr>
          <p:nvPr/>
        </p:nvCxnSpPr>
        <p:spPr>
          <a:xfrm>
            <a:off x="6303019" y="1998262"/>
            <a:ext cx="2283484" cy="890591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751160" y="1154598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Given data (sample)</a:t>
            </a:r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404158" y="1917343"/>
            <a:ext cx="2518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bootstrap samples,</a:t>
            </a:r>
          </a:p>
          <a:p>
            <a:r>
              <a:rPr lang="en-US" dirty="0"/>
              <a:t>drawn </a:t>
            </a:r>
            <a:r>
              <a:rPr lang="en-US" b="1" dirty="0">
                <a:solidFill>
                  <a:srgbClr val="C00000"/>
                </a:solidFill>
              </a:rPr>
              <a:t>with replacement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7" t="7296" b="17210"/>
          <a:stretch/>
        </p:blipFill>
        <p:spPr bwMode="auto">
          <a:xfrm>
            <a:off x="4592784" y="4440034"/>
            <a:ext cx="2598193" cy="117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Down Arrow 109"/>
          <p:cNvSpPr/>
          <p:nvPr/>
        </p:nvSpPr>
        <p:spPr>
          <a:xfrm>
            <a:off x="4128701" y="3549103"/>
            <a:ext cx="233679" cy="964980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/>
          <p:cNvSpPr/>
          <p:nvPr/>
        </p:nvSpPr>
        <p:spPr>
          <a:xfrm>
            <a:off x="7227740" y="3489568"/>
            <a:ext cx="210119" cy="964980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19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/>
          <p:cNvSpPr/>
          <p:nvPr/>
        </p:nvSpPr>
        <p:spPr>
          <a:xfrm>
            <a:off x="5687060" y="4114800"/>
            <a:ext cx="198435" cy="259610"/>
          </a:xfrm>
          <a:prstGeom prst="downArrow">
            <a:avLst/>
          </a:prstGeom>
          <a:solidFill>
            <a:srgbClr val="F9DDA5"/>
          </a:solidFill>
          <a:ln w="9525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7446533" y="3846927"/>
            <a:ext cx="299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/>
              <a:t>pply test statistic (e.g. mean)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7340072" y="4724400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 of statistic values</a:t>
            </a:r>
            <a:endParaRPr lang="en-US" dirty="0"/>
          </a:p>
        </p:txBody>
      </p:sp>
      <p:cxnSp>
        <p:nvCxnSpPr>
          <p:cNvPr id="97" name="Straight Arrow Connector 96"/>
          <p:cNvCxnSpPr>
            <a:stCxn id="68" idx="5"/>
          </p:cNvCxnSpPr>
          <p:nvPr/>
        </p:nvCxnSpPr>
        <p:spPr>
          <a:xfrm>
            <a:off x="5548057" y="1987102"/>
            <a:ext cx="1731319" cy="1013990"/>
          </a:xfrm>
          <a:prstGeom prst="straightConnector1">
            <a:avLst/>
          </a:prstGeom>
          <a:ln w="15875">
            <a:solidFill>
              <a:srgbClr val="00B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4961271" y="1685512"/>
            <a:ext cx="19052" cy="1727857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15025" y="2443681"/>
            <a:ext cx="498691" cy="949809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13" idx="2"/>
          </p:cNvCxnSpPr>
          <p:nvPr/>
        </p:nvCxnSpPr>
        <p:spPr>
          <a:xfrm flipH="1">
            <a:off x="2850419" y="2097208"/>
            <a:ext cx="1794085" cy="834509"/>
          </a:xfrm>
          <a:prstGeom prst="straightConnector1">
            <a:avLst/>
          </a:prstGeom>
          <a:ln w="1587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4644503" y="2059107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 bwMode="auto">
          <a:xfrm>
            <a:off x="5160587" y="4724400"/>
            <a:ext cx="0" cy="1143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>
            <a:off x="6577680" y="4741278"/>
            <a:ext cx="0" cy="11261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5172360" y="5799638"/>
            <a:ext cx="136722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2492596" y="6000307"/>
            <a:ext cx="716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region containing 95% of the samples is a 95% confidence interval (CI)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1919940" y="1176755"/>
            <a:ext cx="1827520" cy="1299606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507069" y="1356692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154769" y="1394792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659469" y="1509092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307169" y="1547192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087969" y="1928192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735669" y="1966292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240369" y="2080592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888069" y="2118692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162162" y="1851992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314562" y="2004392"/>
            <a:ext cx="45719" cy="526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432006" y="2118692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2726571" y="2271092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2089106" y="2031688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134298" y="2156792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2799" y="1993588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212504" y="1390812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507069" y="1543212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914796" y="1428912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2753297" y="1265708"/>
            <a:ext cx="45719" cy="526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2753297" y="1724045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2393906" y="1808206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2138578" y="1647845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068334" y="1647845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483453" y="1724045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595778" y="2105045"/>
            <a:ext cx="45719" cy="526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40779" y="807423"/>
            <a:ext cx="139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pop.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783868" y="1665029"/>
            <a:ext cx="419100" cy="333233"/>
          </a:xfrm>
          <a:prstGeom prst="rightArrow">
            <a:avLst/>
          </a:prstGeom>
          <a:solidFill>
            <a:srgbClr val="F9E1A5">
              <a:alpha val="50980"/>
            </a:srgbClr>
          </a:solidFill>
          <a:ln w="6350"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Bootstrap Confidence Interval tests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905000" y="1295401"/>
            <a:ext cx="84582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fontAlgn="t"/>
            <a:r>
              <a:rPr lang="en-US" sz="2400" kern="0" dirty="0"/>
              <a:t>Then a test statistic outside the 95% Confidence Interval (CI) would be considered  </a:t>
            </a:r>
            <a:r>
              <a:rPr lang="en-US" sz="2400" kern="0" dirty="0">
                <a:solidFill>
                  <a:schemeClr val="accent2"/>
                </a:solidFill>
              </a:rPr>
              <a:t>significant</a:t>
            </a:r>
            <a:r>
              <a:rPr lang="en-US" sz="2400" kern="0" dirty="0"/>
              <a:t> at 0.05, and probably not drawn from the same population.</a:t>
            </a:r>
          </a:p>
          <a:p>
            <a:pPr fontAlgn="t"/>
            <a:endParaRPr lang="en-US" sz="2400" kern="0" dirty="0"/>
          </a:p>
          <a:p>
            <a:pPr fontAlgn="t"/>
            <a:r>
              <a:rPr lang="en-US" sz="2400" kern="0" dirty="0"/>
              <a:t>e.g. Suppose the data are </a:t>
            </a:r>
            <a:r>
              <a:rPr lang="en-US" sz="2400" kern="0" dirty="0">
                <a:solidFill>
                  <a:schemeClr val="accent2"/>
                </a:solidFill>
              </a:rPr>
              <a:t>differences</a:t>
            </a:r>
            <a:r>
              <a:rPr lang="en-US" sz="2400" kern="0" dirty="0"/>
              <a:t> in running times between two algorithms. If the 95% bootstrap CI does not contain zero, then original distribution probably has a </a:t>
            </a:r>
            <a:r>
              <a:rPr lang="en-US" sz="2400" kern="0" dirty="0">
                <a:solidFill>
                  <a:srgbClr val="C00000"/>
                </a:solidFill>
              </a:rPr>
              <a:t>mean other than zero</a:t>
            </a:r>
            <a:r>
              <a:rPr lang="en-US" sz="2400" kern="0" dirty="0"/>
              <a:t>, i.e. the running times are different.</a:t>
            </a:r>
          </a:p>
          <a:p>
            <a:pPr fontAlgn="t"/>
            <a:endParaRPr lang="en-US" sz="2400" kern="0" dirty="0"/>
          </a:p>
          <a:p>
            <a:pPr fontAlgn="t"/>
            <a:r>
              <a:rPr lang="en-US" sz="2400" kern="0" dirty="0"/>
              <a:t>We can also test for values other than zero. If the 95% CI contains only values greater than 2, we conclude that the difference in running times is </a:t>
            </a:r>
            <a:r>
              <a:rPr lang="en-US" sz="2400" kern="0" dirty="0">
                <a:solidFill>
                  <a:srgbClr val="C00000"/>
                </a:solidFill>
              </a:rPr>
              <a:t>significantly larger than 2</a:t>
            </a:r>
            <a:r>
              <a:rPr lang="en-US" sz="2400" kern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425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6733"/>
            <a:ext cx="8229600" cy="1040859"/>
          </a:xfrm>
        </p:spPr>
        <p:txBody>
          <a:bodyPr/>
          <a:lstStyle/>
          <a:p>
            <a:pPr eaLnBrk="1" hangingPunct="1"/>
            <a:r>
              <a:rPr lang="en-US" sz="3600" dirty="0"/>
              <a:t>Bootstrap Test for Regression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905000" y="1060316"/>
            <a:ext cx="8458200" cy="556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indent="-342900" fontAlgn="t">
              <a:buFont typeface="Arial" pitchFamily="34" charset="0"/>
              <a:buChar char="•"/>
            </a:pPr>
            <a:r>
              <a:rPr lang="en-US" sz="2400" kern="0" dirty="0"/>
              <a:t>Suppose we have a single sample of points, to which we fit a regression line?</a:t>
            </a:r>
          </a:p>
          <a:p>
            <a:pPr marL="342900" indent="-342900" fontAlgn="t">
              <a:buFont typeface="Arial" pitchFamily="34" charset="0"/>
              <a:buChar char="•"/>
            </a:pPr>
            <a:r>
              <a:rPr lang="en-US" sz="2400" kern="0" dirty="0"/>
              <a:t>How do we know whether this line is “significant”? And what do we mean by that?  </a:t>
            </a:r>
          </a:p>
        </p:txBody>
      </p:sp>
      <p:pic>
        <p:nvPicPr>
          <p:cNvPr id="5122" name="Picture 2" descr="http://simon.cs.vt.edu/SoSci/converted/Correlation/whcrop1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50" y="3066564"/>
            <a:ext cx="3801110" cy="362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8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6733"/>
            <a:ext cx="8229600" cy="1040859"/>
          </a:xfrm>
        </p:spPr>
        <p:txBody>
          <a:bodyPr/>
          <a:lstStyle/>
          <a:p>
            <a:pPr eaLnBrk="1" hangingPunct="1"/>
            <a:r>
              <a:rPr lang="en-US" sz="3600" dirty="0"/>
              <a:t>Bootstrap Test for Regression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905000" y="1060316"/>
            <a:ext cx="8458200" cy="556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fontAlgn="t"/>
            <a:r>
              <a:rPr lang="en-US" sz="2400" kern="0" dirty="0"/>
              <a:t>ANS: Take bootstrap samples, and fit a line to each sample.</a:t>
            </a:r>
          </a:p>
          <a:p>
            <a:pPr fontAlgn="t"/>
            <a:r>
              <a:rPr lang="en-US" sz="2400" kern="0" dirty="0"/>
              <a:t>The possible regression lines are shown below: </a:t>
            </a:r>
          </a:p>
          <a:p>
            <a:pPr fontAlgn="t"/>
            <a:r>
              <a:rPr lang="en-US" sz="2400" kern="0" dirty="0"/>
              <a:t>What we really want to know is “how likely is a line with zero or negative slope”. </a:t>
            </a:r>
          </a:p>
        </p:txBody>
      </p:sp>
      <p:pic>
        <p:nvPicPr>
          <p:cNvPr id="5122" name="Picture 2" descr="http://simon.cs.vt.edu/SoSci/converted/Correlation/whcrop1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50" y="3066564"/>
            <a:ext cx="3801110" cy="362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4950102" y="4316331"/>
            <a:ext cx="2660003" cy="1000462"/>
          </a:xfrm>
          <a:prstGeom prst="line">
            <a:avLst/>
          </a:prstGeom>
          <a:ln w="190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950101" y="3844857"/>
            <a:ext cx="2658024" cy="1766234"/>
          </a:xfrm>
          <a:prstGeom prst="line">
            <a:avLst/>
          </a:prstGeom>
          <a:ln w="190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950101" y="4106884"/>
            <a:ext cx="2658024" cy="1314203"/>
          </a:xfrm>
          <a:prstGeom prst="line">
            <a:avLst/>
          </a:prstGeom>
          <a:ln w="190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57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6733"/>
            <a:ext cx="8229600" cy="1040859"/>
          </a:xfrm>
        </p:spPr>
        <p:txBody>
          <a:bodyPr/>
          <a:lstStyle/>
          <a:p>
            <a:pPr eaLnBrk="1" hangingPunct="1"/>
            <a:r>
              <a:rPr lang="en-US" sz="3600" dirty="0"/>
              <a:t>Bootstrap Test for Regression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850572" y="1083591"/>
            <a:ext cx="8588829" cy="556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2400" kern="0" dirty="0"/>
              <a:t>ANS: Take bootstrap samples, and fit a line to each sample.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2400" kern="0" dirty="0"/>
              <a:t>The possible regression lines are shown below: 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 sz="2400" kern="0" dirty="0"/>
              <a:t>What we really want to know is “how likely is a line with zero or negative slope”. 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7" t="7296" b="17210"/>
          <a:stretch/>
        </p:blipFill>
        <p:spPr bwMode="auto">
          <a:xfrm>
            <a:off x="3295837" y="3448594"/>
            <a:ext cx="4782444" cy="21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340072" y="4724400"/>
            <a:ext cx="256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histogram of slope values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4272313" y="3043647"/>
            <a:ext cx="0" cy="2711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865063" y="4660723"/>
            <a:ext cx="0" cy="112612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272313" y="5786846"/>
            <a:ext cx="259275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492596" y="6000307"/>
            <a:ext cx="716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region containing 95% of the samples is a 95% confidence interval (CI)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08103" y="3025447"/>
            <a:ext cx="156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slope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72313" y="3025447"/>
            <a:ext cx="14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slope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86285"/>
            <a:ext cx="8229600" cy="489215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86285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We’re in 110/120 Jacobs again on Weds. </a:t>
            </a:r>
          </a:p>
          <a:p>
            <a:r>
              <a:rPr lang="en-US" dirty="0" smtClean="0"/>
              <a:t>Project work only this Weds.</a:t>
            </a:r>
          </a:p>
          <a:p>
            <a:r>
              <a:rPr lang="en-US" dirty="0" smtClean="0"/>
              <a:t>Check Course page for project suggestions / team formation help.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9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1" y="457200"/>
            <a:ext cx="5999163" cy="45878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30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988" y="1371600"/>
            <a:ext cx="8234362" cy="498475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BOOKS: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Hastie, Trevor, et al., The elements of statistical learning. Vol. 2. No. 1. New  York: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Montgomery, Douglas C., and George C.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Applied statistics and  probability for engineers. John Wiley &amp; Sons, 2010.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and Statistics The Science of Uncertainty Second Ed., Michael  J. Evans and Jeffrey S. Rosenthal.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Statistics for Data Scientists: 50 Essential Concepts, Authors: Peter Bruce,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978-1492072942</a:t>
            </a: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Statistical Learning: with Applications in R, Authors: Gareth James,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Springer, Edition: Second Edition (2021), ISBN: 978-1071614174</a:t>
            </a: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Stats: Exploratory Data Analysis in Python, Author: Allen B. Downey, Publisher: O'Reilly Media, Publication Year: 2014 (2nd Edition), ISBN: 978-1491907337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86A34D-CC28-481F-B1B7-9F8C8A56EC35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836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86285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Hypothesis Testing</a:t>
            </a:r>
          </a:p>
          <a:p>
            <a:r>
              <a:rPr lang="en-US" dirty="0" err="1" smtClean="0"/>
              <a:t>Featurization</a:t>
            </a:r>
            <a:r>
              <a:rPr lang="en-US" dirty="0" smtClean="0"/>
              <a:t> – train/test/validation sets</a:t>
            </a:r>
          </a:p>
          <a:p>
            <a:pPr lvl="1"/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Feature Hashing</a:t>
            </a:r>
          </a:p>
          <a:p>
            <a:r>
              <a:rPr lang="en-US" dirty="0" smtClean="0"/>
              <a:t>Visualizing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5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30630"/>
            <a:ext cx="8229600" cy="992777"/>
          </a:xfrm>
        </p:spPr>
        <p:txBody>
          <a:bodyPr/>
          <a:lstStyle/>
          <a:p>
            <a:r>
              <a:rPr lang="en-US" dirty="0" smtClean="0"/>
              <a:t>Train-Test-Validation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3634" y="1123406"/>
            <a:ext cx="8503920" cy="5303520"/>
          </a:xfrm>
        </p:spPr>
        <p:txBody>
          <a:bodyPr>
            <a:normAutofit/>
          </a:bodyPr>
          <a:lstStyle/>
          <a:p>
            <a:r>
              <a:rPr lang="en-US" sz="2400" dirty="0"/>
              <a:t>When making measurements on a ML algorithm, we have additional challenges.</a:t>
            </a:r>
          </a:p>
          <a:p>
            <a:r>
              <a:rPr lang="en-US" sz="2400" dirty="0"/>
              <a:t>With a sample of data, any model fit to it models both: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Structure in the </a:t>
            </a:r>
            <a:r>
              <a:rPr lang="en-US" b="1" dirty="0">
                <a:solidFill>
                  <a:srgbClr val="0070C0"/>
                </a:solidFill>
              </a:rPr>
              <a:t>entire population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Structure in the </a:t>
            </a:r>
            <a:r>
              <a:rPr lang="en-US" b="1" dirty="0">
                <a:solidFill>
                  <a:srgbClr val="0070C0"/>
                </a:solidFill>
              </a:rPr>
              <a:t>specific sample not true of the population</a:t>
            </a:r>
          </a:p>
          <a:p>
            <a:pPr marL="0" indent="0">
              <a:buNone/>
            </a:pPr>
            <a:r>
              <a:rPr lang="en-US" sz="2400" dirty="0"/>
              <a:t>1. is good because it will generalize to other samples.</a:t>
            </a:r>
          </a:p>
          <a:p>
            <a:pPr marL="0" indent="0">
              <a:buNone/>
            </a:pPr>
            <a:r>
              <a:rPr lang="en-US" sz="2400" dirty="0"/>
              <a:t>2. is bad because it wont. </a:t>
            </a:r>
          </a:p>
          <a:p>
            <a:pPr marL="0" indent="0">
              <a:buNone/>
            </a:pPr>
            <a:r>
              <a:rPr lang="en-US" sz="2400" b="1" dirty="0"/>
              <a:t>Example: </a:t>
            </a:r>
            <a:r>
              <a:rPr lang="en-US" sz="2400" dirty="0"/>
              <a:t>a 25-year old man and a 30-year old woman. </a:t>
            </a:r>
          </a:p>
          <a:p>
            <a:r>
              <a:rPr lang="en-US" sz="2400" dirty="0"/>
              <a:t>Age predicts gender perfectly. (age &lt; 27 =&gt; man else woman)</a:t>
            </a:r>
          </a:p>
          <a:p>
            <a:r>
              <a:rPr lang="en-US" sz="2400" dirty="0"/>
              <a:t>Gender predicts age perfectly. (gender == man =&gt; 25 else 30)</a:t>
            </a:r>
          </a:p>
          <a:p>
            <a:pPr marL="0" indent="0">
              <a:buNone/>
            </a:pPr>
            <a:r>
              <a:rPr lang="en-US" sz="2400" dirty="0"/>
              <a:t>Neither result generalizes. This is called </a:t>
            </a:r>
            <a:r>
              <a:rPr lang="en-US" sz="2400" b="1" dirty="0">
                <a:solidFill>
                  <a:srgbClr val="C00000"/>
                </a:solidFill>
              </a:rPr>
              <a:t>over-fitting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10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30630"/>
            <a:ext cx="8229600" cy="992777"/>
          </a:xfrm>
        </p:spPr>
        <p:txBody>
          <a:bodyPr/>
          <a:lstStyle/>
          <a:p>
            <a:r>
              <a:rPr lang="en-US" dirty="0" smtClean="0"/>
              <a:t>Train-Test-Validation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3634" y="1123406"/>
            <a:ext cx="8503920" cy="5303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Train/Test split:</a:t>
            </a:r>
          </a:p>
          <a:p>
            <a:r>
              <a:rPr lang="en-US" sz="2400" dirty="0"/>
              <a:t>By (randomly) partitioning our data into train and test sets, we can avoid biased measurements of performance. </a:t>
            </a:r>
          </a:p>
          <a:p>
            <a:r>
              <a:rPr lang="en-US" sz="2400" dirty="0"/>
              <a:t>The model now fits a </a:t>
            </a:r>
            <a:r>
              <a:rPr lang="en-US" sz="2400" b="1" dirty="0">
                <a:solidFill>
                  <a:srgbClr val="C00000"/>
                </a:solidFill>
              </a:rPr>
              <a:t>different sample </a:t>
            </a:r>
            <a:r>
              <a:rPr lang="en-US" sz="2400" dirty="0"/>
              <a:t>from the measurement. </a:t>
            </a:r>
          </a:p>
          <a:p>
            <a:r>
              <a:rPr lang="en-US" sz="2400" dirty="0"/>
              <a:t>ML models are trained only on the training set, and then measured on the test set. 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r>
              <a:rPr lang="en-US" sz="2400" dirty="0"/>
              <a:t>Build a model of age/gender based on the man/woman above. </a:t>
            </a:r>
          </a:p>
          <a:p>
            <a:r>
              <a:rPr lang="en-US" sz="2400" dirty="0"/>
              <a:t>Now select a test set of 40 random people (men + women). </a:t>
            </a:r>
          </a:p>
          <a:p>
            <a:r>
              <a:rPr lang="en-US" sz="2400" dirty="0"/>
              <a:t>The model will fail to make reliable predictions on this test set.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284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30630"/>
            <a:ext cx="8229600" cy="992777"/>
          </a:xfrm>
        </p:spPr>
        <p:txBody>
          <a:bodyPr/>
          <a:lstStyle/>
          <a:p>
            <a:r>
              <a:rPr lang="en-US" dirty="0" smtClean="0"/>
              <a:t>Validation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3634" y="1123406"/>
            <a:ext cx="8503920" cy="5303520"/>
          </a:xfrm>
        </p:spPr>
        <p:txBody>
          <a:bodyPr>
            <a:normAutofit/>
          </a:bodyPr>
          <a:lstStyle/>
          <a:p>
            <a:r>
              <a:rPr lang="en-US" sz="2400" dirty="0"/>
              <a:t>Statistical models often include “tunable” parameters that can be adjusted to improve accuracy. </a:t>
            </a:r>
          </a:p>
          <a:p>
            <a:r>
              <a:rPr lang="en-US" sz="2400" dirty="0"/>
              <a:t>You need a test-train split in order to measure performance for each set of parameters. </a:t>
            </a:r>
          </a:p>
          <a:p>
            <a:r>
              <a:rPr lang="en-US" sz="2400" dirty="0"/>
              <a:t>But now you’ve used the test set in model-building which means the model might over-fit the test set. </a:t>
            </a:r>
          </a:p>
          <a:p>
            <a:r>
              <a:rPr lang="en-US" sz="2400" dirty="0"/>
              <a:t>For that reason, its common to use a third set called the </a:t>
            </a:r>
            <a:r>
              <a:rPr lang="en-US" sz="2400" b="1" i="1" dirty="0">
                <a:solidFill>
                  <a:srgbClr val="0070C0"/>
                </a:solidFill>
              </a:rPr>
              <a:t>validation set </a:t>
            </a:r>
            <a:r>
              <a:rPr lang="en-US" sz="2400" dirty="0"/>
              <a:t>which</a:t>
            </a:r>
            <a:r>
              <a:rPr lang="en-US" sz="2400" dirty="0"/>
              <a:t> </a:t>
            </a:r>
            <a:r>
              <a:rPr lang="en-US" sz="2400" dirty="0"/>
              <a:t>is used for parameter tuning.</a:t>
            </a:r>
          </a:p>
          <a:p>
            <a:endParaRPr lang="en-US" sz="2400" dirty="0"/>
          </a:p>
          <a:p>
            <a:r>
              <a:rPr lang="en-US" sz="2400" dirty="0"/>
              <a:t>A common dataset split is 60-20-20 training/validation/test </a:t>
            </a:r>
          </a:p>
        </p:txBody>
      </p:sp>
    </p:spTree>
    <p:extLst>
      <p:ext uri="{BB962C8B-B14F-4D97-AF65-F5344CB8AC3E}">
        <p14:creationId xmlns:p14="http://schemas.microsoft.com/office/powerpoint/2010/main" val="232689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300"/>
            <a:ext cx="8229600" cy="971550"/>
          </a:xfrm>
        </p:spPr>
        <p:txBody>
          <a:bodyPr/>
          <a:lstStyle/>
          <a:p>
            <a:r>
              <a:rPr lang="en-US" dirty="0" smtClean="0"/>
              <a:t>Model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86285"/>
            <a:ext cx="8229600" cy="489215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90775" y="1811893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19675" y="1811893"/>
            <a:ext cx="1695450" cy="1390650"/>
          </a:xfrm>
          <a:prstGeom prst="rect">
            <a:avLst/>
          </a:prstGeom>
          <a:solidFill>
            <a:srgbClr val="B3E7F7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162425" y="2250043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806565" y="2250043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17155" y="1811893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696892" y="1514695"/>
            <a:ext cx="1110343" cy="209024"/>
          </a:xfrm>
          <a:custGeom>
            <a:avLst/>
            <a:gdLst>
              <a:gd name="connsiteX0" fmla="*/ 1110343 w 1110343"/>
              <a:gd name="connsiteY0" fmla="*/ 418047 h 418047"/>
              <a:gd name="connsiteX1" fmla="*/ 535578 w 1110343"/>
              <a:gd name="connsiteY1" fmla="*/ 35 h 418047"/>
              <a:gd name="connsiteX2" fmla="*/ 0 w 1110343"/>
              <a:gd name="connsiteY2" fmla="*/ 391921 h 41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0343" h="418047">
                <a:moveTo>
                  <a:pt x="1110343" y="418047"/>
                </a:moveTo>
                <a:cubicBezTo>
                  <a:pt x="915489" y="211218"/>
                  <a:pt x="720635" y="4389"/>
                  <a:pt x="535578" y="35"/>
                </a:cubicBezTo>
                <a:cubicBezTo>
                  <a:pt x="350521" y="-4319"/>
                  <a:pt x="0" y="391921"/>
                  <a:pt x="0" y="391921"/>
                </a:cubicBezTo>
              </a:path>
            </a:pathLst>
          </a:custGeom>
          <a:noFill/>
          <a:ln w="25400">
            <a:solidFill>
              <a:schemeClr val="tx2">
                <a:lumMod val="75000"/>
              </a:scheme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12963" y="1330029"/>
            <a:ext cx="181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Tune Parameters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41183" y="2833211"/>
            <a:ext cx="97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92689" y="2694712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</a:t>
            </a:r>
            <a:br>
              <a:rPr lang="en-US" dirty="0"/>
            </a:br>
            <a:r>
              <a:rPr lang="en-US" dirty="0"/>
              <a:t>Model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019675" y="4143019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806565" y="4581169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17155" y="4653678"/>
            <a:ext cx="194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Model Scores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5400000">
            <a:off x="5451294" y="3415856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1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300"/>
            <a:ext cx="8229600" cy="971550"/>
          </a:xfrm>
        </p:spPr>
        <p:txBody>
          <a:bodyPr/>
          <a:lstStyle/>
          <a:p>
            <a:r>
              <a:rPr lang="en-US" dirty="0" smtClean="0"/>
              <a:t>A Brief History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86285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/>
              <a:t>Before 2012*: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 </a:t>
            </a:r>
            <a:r>
              <a:rPr lang="en-US" sz="2000" dirty="0"/>
              <a:t>Before publication of </a:t>
            </a:r>
            <a:r>
              <a:rPr lang="en-US" sz="2000" dirty="0" err="1"/>
              <a:t>Krizhevsky</a:t>
            </a:r>
            <a:r>
              <a:rPr lang="en-US" sz="2000" dirty="0"/>
              <a:t> et al.’s ImageNet CNN paper.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81575" y="1924050"/>
            <a:ext cx="1695450" cy="1390650"/>
          </a:xfrm>
          <a:prstGeom prst="rect">
            <a:avLst/>
          </a:prstGeom>
          <a:solidFill>
            <a:srgbClr val="F7D7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Cleverly-Designed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0775" y="1924050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71214" y="1924050"/>
            <a:ext cx="1695450" cy="1390650"/>
          </a:xfrm>
          <a:prstGeom prst="rect">
            <a:avLst/>
          </a:prstGeom>
          <a:solidFill>
            <a:srgbClr val="B3E7F7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124325" y="2362200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715125" y="2362200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62425" y="3743325"/>
            <a:ext cx="374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 the “heavy lifting” in here.</a:t>
            </a:r>
          </a:p>
          <a:p>
            <a:r>
              <a:rPr lang="en-US" dirty="0"/>
              <a:t>Final performance only as good as the</a:t>
            </a:r>
            <a:br>
              <a:rPr lang="en-US" dirty="0"/>
            </a:br>
            <a:r>
              <a:rPr lang="en-US" dirty="0"/>
              <a:t>feature set.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594277" y="3314701"/>
            <a:ext cx="225278" cy="428625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2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300"/>
            <a:ext cx="8229600" cy="971550"/>
          </a:xfrm>
        </p:spPr>
        <p:txBody>
          <a:bodyPr/>
          <a:lstStyle/>
          <a:p>
            <a:r>
              <a:rPr lang="en-US" dirty="0" smtClean="0"/>
              <a:t>A Brief History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86285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/>
              <a:t>After 2012: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81575" y="1924050"/>
            <a:ext cx="1695450" cy="1390650"/>
          </a:xfrm>
          <a:prstGeom prst="rect">
            <a:avLst/>
          </a:prstGeom>
          <a:solidFill>
            <a:srgbClr val="F7D7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0775" y="1924050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6550" y="1924050"/>
            <a:ext cx="1695450" cy="1390650"/>
          </a:xfrm>
          <a:prstGeom prst="rect">
            <a:avLst/>
          </a:prstGeom>
          <a:solidFill>
            <a:srgbClr val="B3E7F7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133850" y="2362200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95976" y="1990726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Deep Learning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25336" y="3743326"/>
            <a:ext cx="372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 and model learned together,</a:t>
            </a:r>
            <a:br>
              <a:rPr lang="en-US" dirty="0"/>
            </a:br>
            <a:r>
              <a:rPr lang="en-US" dirty="0"/>
              <a:t>mutually reinforcing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461271" y="3314701"/>
            <a:ext cx="225278" cy="428625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43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300"/>
            <a:ext cx="8229600" cy="971550"/>
          </a:xfrm>
        </p:spPr>
        <p:txBody>
          <a:bodyPr/>
          <a:lstStyle/>
          <a:p>
            <a:r>
              <a:rPr lang="en-US" dirty="0" smtClean="0"/>
              <a:t>A Brief History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86285"/>
            <a:ext cx="8229600" cy="4892159"/>
          </a:xfrm>
        </p:spPr>
        <p:txBody>
          <a:bodyPr>
            <a:normAutofit/>
          </a:bodyPr>
          <a:lstStyle/>
          <a:p>
            <a:r>
              <a:rPr lang="en-US" sz="2400" dirty="0"/>
              <a:t>But this (pre-2012) picture is still typical of many pipelines.</a:t>
            </a:r>
          </a:p>
          <a:p>
            <a:r>
              <a:rPr lang="en-US" sz="2400" dirty="0"/>
              <a:t>We’ll focus on one aspect of feature design: feature selection, i.e. choosing which features from a list of candidates to use for a ML problem.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81575" y="3123079"/>
            <a:ext cx="1695450" cy="1390650"/>
          </a:xfrm>
          <a:prstGeom prst="rect">
            <a:avLst/>
          </a:prstGeom>
          <a:solidFill>
            <a:srgbClr val="F7D7B3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Cleverly-Designed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0775" y="3123079"/>
            <a:ext cx="1695450" cy="1390650"/>
          </a:xfrm>
          <a:prstGeom prst="rect">
            <a:avLst/>
          </a:prstGeom>
          <a:solidFill>
            <a:srgbClr val="B3F7C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65499" y="3123079"/>
            <a:ext cx="1695450" cy="1390650"/>
          </a:xfrm>
          <a:prstGeom prst="rect">
            <a:avLst/>
          </a:prstGeom>
          <a:solidFill>
            <a:srgbClr val="B3E7F7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135071" y="3561229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715125" y="3561229"/>
            <a:ext cx="819150" cy="514350"/>
          </a:xfrm>
          <a:prstGeom prst="rightArrow">
            <a:avLst/>
          </a:prstGeom>
          <a:solidFill>
            <a:srgbClr val="B0B0B0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1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300"/>
            <a:ext cx="8229600" cy="971550"/>
          </a:xfrm>
        </p:spPr>
        <p:txBody>
          <a:bodyPr/>
          <a:lstStyle/>
          <a:p>
            <a:r>
              <a:rPr lang="en-US" dirty="0" smtClean="0"/>
              <a:t>Method 1: Ablation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6730" y="1286285"/>
                <a:ext cx="8364071" cy="489215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Train a model on features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measure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Now remove 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and train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producing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significantly worse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otherwise discard it.  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Q:  How do we check if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significantly worse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”</a:t>
                </a:r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729" y="1286284"/>
                <a:ext cx="8364071" cy="4892159"/>
              </a:xfrm>
              <a:blipFill rotWithShape="1">
                <a:blip r:embed="rId2"/>
                <a:stretch>
                  <a:fillRect l="-1166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91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300"/>
            <a:ext cx="8229600" cy="971550"/>
          </a:xfrm>
        </p:spPr>
        <p:txBody>
          <a:bodyPr/>
          <a:lstStyle/>
          <a:p>
            <a:r>
              <a:rPr lang="en-US" dirty="0" smtClean="0"/>
              <a:t>Method 1: Ablation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6730" y="1286285"/>
                <a:ext cx="8364071" cy="489215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Train a model on features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measure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Now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remove 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and train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producing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significantly worse </a:t>
                </a:r>
                <a:r>
                  <a:rPr lang="en-US" sz="2400" dirty="0"/>
                  <a:t>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otherwise discard it.  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Q:  How do we check if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significantly worse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”</a:t>
                </a:r>
                <a:endParaRPr lang="en-US" sz="2400" dirty="0"/>
              </a:p>
              <a:p>
                <a:r>
                  <a:rPr lang="en-US" sz="2400" dirty="0"/>
                  <a:t>If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are normally-distributed with variance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sz="2400" dirty="0"/>
                  <a:t> we can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do a t-test</a:t>
                </a:r>
                <a:r>
                  <a:rPr lang="en-US" sz="2400" dirty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729" y="1286284"/>
                <a:ext cx="8364071" cy="4892159"/>
              </a:xfrm>
              <a:blipFill rotWithShape="1">
                <a:blip r:embed="rId2"/>
                <a:stretch>
                  <a:fillRect l="-1166" t="-996" r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98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86285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Hypothesis Testing</a:t>
            </a:r>
          </a:p>
          <a:p>
            <a:r>
              <a:rPr lang="en-US" dirty="0" err="1" smtClean="0"/>
              <a:t>Featurization</a:t>
            </a:r>
            <a:endParaRPr lang="en-US" dirty="0" smtClean="0"/>
          </a:p>
          <a:p>
            <a:pPr lvl="1"/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Feature Hashing</a:t>
            </a:r>
          </a:p>
          <a:p>
            <a:r>
              <a:rPr lang="en-US" dirty="0" smtClean="0"/>
              <a:t>Visualizing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300"/>
            <a:ext cx="8229600" cy="971550"/>
          </a:xfrm>
        </p:spPr>
        <p:txBody>
          <a:bodyPr/>
          <a:lstStyle/>
          <a:p>
            <a:r>
              <a:rPr lang="en-US" dirty="0" smtClean="0"/>
              <a:t>Method 1: Ablation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6730" y="1085851"/>
                <a:ext cx="8364071" cy="509259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Train a model on features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measure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Now remove 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and train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producing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performance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significantly worse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otherwise discard it.  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Q:  How do we check if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significantly worse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”</a:t>
                </a:r>
                <a:endParaRPr lang="en-US" sz="2400" dirty="0"/>
              </a:p>
              <a:p>
                <a:r>
                  <a:rPr lang="en-US" sz="2400" dirty="0"/>
                  <a:t>Do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bootstrap sampling </a:t>
                </a:r>
                <a:r>
                  <a:rPr lang="en-US" sz="2400" dirty="0"/>
                  <a:t>on the training dataset, and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on each sample. </a:t>
                </a:r>
              </a:p>
              <a:p>
                <a:r>
                  <a:rPr lang="en-US" sz="2400" dirty="0"/>
                  <a:t>Then use an appropriate statistical test (e.g. a CI) on 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values generated by bootstrap samples.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729" y="1085850"/>
                <a:ext cx="8364071" cy="5092593"/>
              </a:xfrm>
              <a:blipFill rotWithShape="1">
                <a:blip r:embed="rId2"/>
                <a:stretch>
                  <a:fillRect l="-1166" t="-957" r="-73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71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300"/>
            <a:ext cx="8229600" cy="971550"/>
          </a:xfrm>
        </p:spPr>
        <p:txBody>
          <a:bodyPr/>
          <a:lstStyle/>
          <a:p>
            <a:r>
              <a:rPr lang="en-US" dirty="0" smtClean="0"/>
              <a:t>Method 1: Ablation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730" y="1254035"/>
            <a:ext cx="8364071" cy="4924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Question:</a:t>
            </a:r>
            <a:r>
              <a:rPr lang="en-US" sz="2400" b="1" dirty="0"/>
              <a:t> </a:t>
            </a:r>
            <a:r>
              <a:rPr lang="en-US" sz="2400" dirty="0"/>
              <a:t>Why do you think ablation starts with all the features and removes one-at-a-time rather than starting with no features, and adding one-at-a-time? </a:t>
            </a:r>
          </a:p>
        </p:txBody>
      </p:sp>
    </p:spTree>
    <p:extLst>
      <p:ext uri="{BB962C8B-B14F-4D97-AF65-F5344CB8AC3E}">
        <p14:creationId xmlns:p14="http://schemas.microsoft.com/office/powerpoint/2010/main" val="292614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22368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Method 2: Mutual Information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5000" y="1066800"/>
            <a:ext cx="8229600" cy="51816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/>
              <a:t>Mutual information measures the extent to which </a:t>
            </a:r>
            <a:r>
              <a:rPr lang="en-US" sz="2400" b="1" dirty="0">
                <a:solidFill>
                  <a:srgbClr val="0070C0"/>
                </a:solidFill>
              </a:rPr>
              <a:t>knowledge of one feature influences the distribution of another </a:t>
            </a:r>
            <a:r>
              <a:rPr lang="en-US" sz="2400" dirty="0"/>
              <a:t>(the classifier output).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/>
              <a:t>Where U is a random variable which is 1 if term e</a:t>
            </a:r>
            <a:r>
              <a:rPr lang="en-US" sz="2400" baseline="-25000" dirty="0"/>
              <a:t>t</a:t>
            </a:r>
            <a:r>
              <a:rPr lang="en-US" sz="2400" dirty="0"/>
              <a:t> is in a given document, 0 otherwise. C is 1 if the document is in the class c, 0 otherwise. These are called indicator random variables.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/>
              <a:t>Mutual information can be used to rank features, the highest will be kept for the classifier and the rest ignored.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defRPr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368731"/>
            <a:ext cx="70294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780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4130"/>
            <a:ext cx="8229600" cy="97267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/>
              <a:t>Method 3: CHI-Squared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5000" y="1066800"/>
            <a:ext cx="8229600" cy="5181600"/>
          </a:xfrm>
        </p:spPr>
        <p:txBody>
          <a:bodyPr/>
          <a:lstStyle/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/>
              <a:t>CHI-squared is an important statistic to know for comparing count data. </a:t>
            </a:r>
          </a:p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/>
              <a:t>Here it is used to measure </a:t>
            </a:r>
            <a:r>
              <a:rPr lang="en-US" sz="2400" b="1" dirty="0">
                <a:solidFill>
                  <a:srgbClr val="0070C0"/>
                </a:solidFill>
              </a:rPr>
              <a:t>dependence between word counts in documents and in classes</a:t>
            </a:r>
            <a:r>
              <a:rPr lang="en-US" sz="2400" dirty="0"/>
              <a:t>. Similar to mutual information, terms that show dependence are good candidates for feature selection. </a:t>
            </a:r>
          </a:p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/>
              <a:t>CHI-squared can be visualized as a test on contingency tables like this one: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defRPr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4200" y="4572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Right-Handed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Left-Handed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Males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Females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87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baseline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31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020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 of Feature Count vs. Accuracy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1"/>
            <a:ext cx="7772400" cy="4906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endParaRPr lang="en-US" sz="2400" dirty="0"/>
          </a:p>
          <a:p>
            <a:pPr lvl="1" eaLnBrk="1" hangingPunct="1">
              <a:buFontTx/>
              <a:buNone/>
            </a:pPr>
            <a:endParaRPr lang="en-US" sz="1600" dirty="0"/>
          </a:p>
          <a:p>
            <a:pPr lvl="1" eaLnBrk="1" hangingPunct="1">
              <a:buFontTx/>
              <a:buNone/>
            </a:pPr>
            <a:endParaRPr lang="en-US" sz="1600" dirty="0"/>
          </a:p>
          <a:p>
            <a:pPr eaLnBrk="1" hangingPunct="1">
              <a:buFontTx/>
              <a:buNone/>
            </a:pP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295400"/>
            <a:ext cx="566495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390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86285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Hypothesis Testing</a:t>
            </a:r>
          </a:p>
          <a:p>
            <a:r>
              <a:rPr lang="en-US" dirty="0" err="1" smtClean="0"/>
              <a:t>Featurization</a:t>
            </a:r>
            <a:endParaRPr lang="en-US" dirty="0" smtClean="0"/>
          </a:p>
          <a:p>
            <a:pPr lvl="1"/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Feature Hashing</a:t>
            </a:r>
          </a:p>
          <a:p>
            <a:r>
              <a:rPr lang="en-US" dirty="0" smtClean="0"/>
              <a:t>Visualizing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0170"/>
            <a:ext cx="8229600" cy="991518"/>
          </a:xfrm>
        </p:spPr>
        <p:txBody>
          <a:bodyPr/>
          <a:lstStyle/>
          <a:p>
            <a:r>
              <a:rPr lang="en-US" dirty="0" smtClean="0"/>
              <a:t>Feature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24570"/>
            <a:ext cx="8229600" cy="5153874"/>
          </a:xfrm>
        </p:spPr>
        <p:txBody>
          <a:bodyPr>
            <a:normAutofit/>
          </a:bodyPr>
          <a:lstStyle/>
          <a:p>
            <a:pPr marL="365760" indent="-365760">
              <a:buNone/>
            </a:pPr>
            <a:r>
              <a:rPr lang="en-US" sz="2400" dirty="0"/>
              <a:t>Challenge: many prediction problems involve very, very rare features, e.g. URLs or user cookies. </a:t>
            </a:r>
          </a:p>
          <a:p>
            <a:pPr marL="457200" indent="-457200">
              <a:buNone/>
            </a:pPr>
            <a:endParaRPr lang="en-US" sz="2400" dirty="0"/>
          </a:p>
          <a:p>
            <a:r>
              <a:rPr lang="en-US" sz="2400" dirty="0"/>
              <a:t>There are billions to trillions of these, too many to represent explicitly in a model (or to run feature selection on!)</a:t>
            </a:r>
          </a:p>
          <a:p>
            <a:endParaRPr lang="en-US" sz="2400" dirty="0"/>
          </a:p>
          <a:p>
            <a:r>
              <a:rPr lang="en-US" sz="2400" dirty="0"/>
              <a:t>Most of these features are not useful, i.e. don’t help predict the target class. </a:t>
            </a:r>
          </a:p>
          <a:p>
            <a:endParaRPr lang="en-US" sz="2400" dirty="0"/>
          </a:p>
          <a:p>
            <a:r>
              <a:rPr lang="en-US" sz="2400" dirty="0"/>
              <a:t>A small fraction of these features are </a:t>
            </a:r>
            <a:r>
              <a:rPr lang="en-US" sz="2400" b="1" dirty="0">
                <a:solidFill>
                  <a:srgbClr val="C00000"/>
                </a:solidFill>
              </a:rPr>
              <a:t>very</a:t>
            </a:r>
            <a:r>
              <a:rPr lang="en-US" sz="2400" dirty="0"/>
              <a:t> important for predicting the target class (e.g. user clicks on a BMW dealer site has some interest in BMWs).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003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24570"/>
            <a:ext cx="8229600" cy="5153874"/>
          </a:xfrm>
        </p:spPr>
        <p:txBody>
          <a:bodyPr>
            <a:normAutofit/>
          </a:bodyPr>
          <a:lstStyle/>
          <a:p>
            <a:pPr marL="365760" indent="-36576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0170"/>
            <a:ext cx="8229600" cy="991518"/>
          </a:xfrm>
        </p:spPr>
        <p:txBody>
          <a:bodyPr/>
          <a:lstStyle/>
          <a:p>
            <a:r>
              <a:rPr lang="en-US" dirty="0" smtClean="0"/>
              <a:t>Feature Hashing</a:t>
            </a:r>
            <a:endParaRPr lang="en-US" dirty="0"/>
          </a:p>
        </p:txBody>
      </p:sp>
      <p:graphicFrame>
        <p:nvGraphicFramePr>
          <p:cNvPr id="190" name="Content Placeholder 6"/>
          <p:cNvGraphicFramePr>
            <a:graphicFrameLocks/>
          </p:cNvGraphicFramePr>
          <p:nvPr>
            <p:extLst/>
          </p:nvPr>
        </p:nvGraphicFramePr>
        <p:xfrm>
          <a:off x="2510010" y="1024570"/>
          <a:ext cx="1566272" cy="523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272"/>
              </a:tblGrid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endParaRPr lang="en-US" sz="3200" b="0" dirty="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>
                    <a:solidFill>
                      <a:srgbClr val="F6D7B8"/>
                    </a:solidFill>
                  </a:tcPr>
                </a:tc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endParaRPr lang="en-US" sz="3200" dirty="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Quick</a:t>
                      </a: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Brown</a:t>
                      </a:r>
                      <a:endParaRPr lang="en-US" sz="2000" dirty="0" smtClean="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Fox</a:t>
                      </a:r>
                      <a:endParaRPr lang="en-US" sz="2000" dirty="0" smtClean="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Jumps</a:t>
                      </a: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Over</a:t>
                      </a: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the</a:t>
                      </a: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Lazy</a:t>
                      </a: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Dog</a:t>
                      </a:r>
                    </a:p>
                  </a:txBody>
                  <a:tcPr marL="68580" marR="68580" marT="27432" marB="27432"/>
                </a:tc>
              </a:tr>
            </a:tbl>
          </a:graphicData>
        </a:graphic>
      </p:graphicFrame>
      <p:graphicFrame>
        <p:nvGraphicFramePr>
          <p:cNvPr id="191" name="Content Placeholder 6"/>
          <p:cNvGraphicFramePr>
            <a:graphicFrameLocks/>
          </p:cNvGraphicFramePr>
          <p:nvPr>
            <p:extLst/>
          </p:nvPr>
        </p:nvGraphicFramePr>
        <p:xfrm>
          <a:off x="6176790" y="1101689"/>
          <a:ext cx="1803094" cy="3662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846"/>
                <a:gridCol w="815248"/>
              </a:tblGrid>
              <a:tr h="52321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US" sz="3200" b="0" dirty="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>
                    <a:solidFill>
                      <a:srgbClr val="F6D7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Count</a:t>
                      </a:r>
                      <a:endParaRPr lang="en-US" sz="2000" b="0" dirty="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>
                    <a:solidFill>
                      <a:srgbClr val="F6D7B8"/>
                    </a:solidFill>
                  </a:tcPr>
                </a:tc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mbria"/>
                        <a:cs typeface="Times New Roman"/>
                      </a:endParaRP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2</a:t>
                      </a: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3</a:t>
                      </a: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1</a:t>
                      </a: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0</a:t>
                      </a:r>
                    </a:p>
                  </a:txBody>
                  <a:tcPr marL="68580" marR="68580" marT="27432" marB="27432"/>
                </a:tc>
              </a:tr>
              <a:tr h="523211"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marL="68580" marR="68580" marT="27432" marB="27432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1</a:t>
                      </a:r>
                    </a:p>
                  </a:txBody>
                  <a:tcPr marL="68580" marR="68580" marT="27432" marB="27432"/>
                </a:tc>
              </a:tr>
            </a:tbl>
          </a:graphicData>
        </a:graphic>
      </p:graphicFrame>
      <p:cxnSp>
        <p:nvCxnSpPr>
          <p:cNvPr id="193" name="Straight Arrow Connector 192"/>
          <p:cNvCxnSpPr/>
          <p:nvPr/>
        </p:nvCxnSpPr>
        <p:spPr>
          <a:xfrm>
            <a:off x="3473067" y="1773717"/>
            <a:ext cx="3316997" cy="22033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3549267" y="2313544"/>
            <a:ext cx="3240796" cy="2005069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3549267" y="2836846"/>
            <a:ext cx="3240796" cy="38557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3549267" y="2313543"/>
            <a:ext cx="3240796" cy="1046604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3549267" y="3423494"/>
            <a:ext cx="3240796" cy="459954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3549267" y="2401677"/>
            <a:ext cx="3240796" cy="2043634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3549267" y="1864851"/>
            <a:ext cx="3240797" cy="3142320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3493265" y="2932926"/>
            <a:ext cx="3296799" cy="2597544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3493265" y="2875402"/>
            <a:ext cx="3296799" cy="3202036"/>
          </a:xfrm>
          <a:prstGeom prst="straightConnector1">
            <a:avLst/>
          </a:prstGeom>
          <a:ln>
            <a:solidFill>
              <a:srgbClr val="0070C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4158061" y="1134742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Hash Function</a:t>
            </a:r>
            <a:endParaRPr lang="en-US" sz="2400" dirty="0"/>
          </a:p>
        </p:txBody>
      </p:sp>
      <p:sp>
        <p:nvSpPr>
          <p:cNvPr id="226" name="TextBox 225"/>
          <p:cNvSpPr txBox="1"/>
          <p:nvPr/>
        </p:nvSpPr>
        <p:spPr>
          <a:xfrm>
            <a:off x="8167173" y="1864851"/>
            <a:ext cx="18678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table</a:t>
            </a:r>
            <a:br>
              <a:rPr lang="en-US" sz="2400" dirty="0"/>
            </a:br>
            <a:r>
              <a:rPr lang="en-US" sz="2400" dirty="0"/>
              <a:t>much smaller</a:t>
            </a:r>
            <a:br>
              <a:rPr lang="en-US" sz="2400" dirty="0"/>
            </a:br>
            <a:r>
              <a:rPr lang="en-US" sz="2400" dirty="0"/>
              <a:t>than feature</a:t>
            </a:r>
            <a:br>
              <a:rPr lang="en-US" sz="2400" dirty="0"/>
            </a:br>
            <a:r>
              <a:rPr lang="en-US" sz="2400" dirty="0"/>
              <a:t>set.</a:t>
            </a:r>
            <a:endParaRPr lang="en-US" sz="2400" dirty="0"/>
          </a:p>
        </p:txBody>
      </p:sp>
      <p:sp>
        <p:nvSpPr>
          <p:cNvPr id="228" name="TextBox 227"/>
          <p:cNvSpPr txBox="1"/>
          <p:nvPr/>
        </p:nvSpPr>
        <p:spPr>
          <a:xfrm>
            <a:off x="5974815" y="5409283"/>
            <a:ext cx="3017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train a classifier on</a:t>
            </a:r>
            <a:br>
              <a:rPr lang="en-US" sz="2400" dirty="0"/>
            </a:br>
            <a:r>
              <a:rPr lang="en-US" sz="2400" dirty="0"/>
              <a:t>these features</a:t>
            </a:r>
            <a:endParaRPr lang="en-US" sz="2400" dirty="0"/>
          </a:p>
        </p:txBody>
      </p:sp>
      <p:cxnSp>
        <p:nvCxnSpPr>
          <p:cNvPr id="229" name="Straight Arrow Connector 228"/>
          <p:cNvCxnSpPr/>
          <p:nvPr/>
        </p:nvCxnSpPr>
        <p:spPr>
          <a:xfrm flipV="1">
            <a:off x="6934200" y="4764167"/>
            <a:ext cx="0" cy="7231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3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0170"/>
            <a:ext cx="8229600" cy="991518"/>
          </a:xfrm>
        </p:spPr>
        <p:txBody>
          <a:bodyPr/>
          <a:lstStyle/>
          <a:p>
            <a:r>
              <a:rPr lang="en-US" dirty="0" smtClean="0"/>
              <a:t>Feature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24570"/>
            <a:ext cx="8229600" cy="5153874"/>
          </a:xfrm>
        </p:spPr>
        <p:txBody>
          <a:bodyPr>
            <a:normAutofit/>
          </a:bodyPr>
          <a:lstStyle/>
          <a:p>
            <a:r>
              <a:rPr lang="en-US" sz="2400" dirty="0"/>
              <a:t>Feature 3 receives “Brown”, “Lazy” and “Dog”.</a:t>
            </a:r>
          </a:p>
          <a:p>
            <a:endParaRPr lang="en-US" sz="2400" dirty="0"/>
          </a:p>
          <a:p>
            <a:r>
              <a:rPr lang="en-US" sz="2400" dirty="0"/>
              <a:t>The first two of these are not very salient to the category of the sentence, but “Dog” is.</a:t>
            </a:r>
          </a:p>
          <a:p>
            <a:endParaRPr lang="en-US" sz="2400" dirty="0"/>
          </a:p>
          <a:p>
            <a:r>
              <a:rPr lang="en-US" sz="2400" dirty="0"/>
              <a:t>Classifiers trained on hashed features often perform surprisingly well – although it depends on the application.</a:t>
            </a:r>
          </a:p>
          <a:p>
            <a:endParaRPr lang="en-US" sz="2400" dirty="0"/>
          </a:p>
          <a:p>
            <a:r>
              <a:rPr lang="en-US" sz="2400" dirty="0"/>
              <a:t>They work well e.g. for add targeting, because the false positive cost (target dog ads to non-dog-lovers) is low compared to the false negative cost (miss an opportunity to target a dog-lover).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160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0170"/>
            <a:ext cx="8229600" cy="991518"/>
          </a:xfrm>
        </p:spPr>
        <p:txBody>
          <a:bodyPr/>
          <a:lstStyle/>
          <a:p>
            <a:r>
              <a:rPr lang="en-US" dirty="0" smtClean="0"/>
              <a:t>Feature Hashing and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24570"/>
            <a:ext cx="8229600" cy="5398264"/>
          </a:xfrm>
        </p:spPr>
        <p:txBody>
          <a:bodyPr>
            <a:normAutofit/>
          </a:bodyPr>
          <a:lstStyle/>
          <a:p>
            <a:r>
              <a:rPr lang="en-US" sz="2400" dirty="0"/>
              <a:t>One very important application of feature hashing is to </a:t>
            </a:r>
            <a:r>
              <a:rPr lang="en-US" sz="2400" b="1" dirty="0">
                <a:solidFill>
                  <a:srgbClr val="C00000"/>
                </a:solidFill>
              </a:rPr>
              <a:t>interaction features</a:t>
            </a:r>
            <a:r>
              <a:rPr lang="en-US" sz="2400" dirty="0"/>
              <a:t>. </a:t>
            </a:r>
          </a:p>
          <a:p>
            <a:r>
              <a:rPr lang="en-US" sz="2400" dirty="0"/>
              <a:t>Interaction features (or just interactions) are tuples (usually pairs) of features which are treated as single features. </a:t>
            </a:r>
          </a:p>
          <a:p>
            <a:r>
              <a:rPr lang="en-US" sz="2400" dirty="0"/>
              <a:t>E.g. the sentence “the quick brown fox…” has interaction features including:</a:t>
            </a:r>
            <a:r>
              <a:rPr lang="en-US" sz="2400" dirty="0"/>
              <a:t> </a:t>
            </a:r>
            <a:r>
              <a:rPr lang="en-US" sz="2400" dirty="0"/>
              <a:t>“quick-brown”, “brown-fox”, “quick-fox” etc. </a:t>
            </a:r>
          </a:p>
          <a:p>
            <a:r>
              <a:rPr lang="en-US" sz="2400" dirty="0"/>
              <a:t>Interaction features are often worth “more than the sum of their parts” e.g. “BMW-tires,” “</a:t>
            </a:r>
            <a:r>
              <a:rPr lang="en-US" sz="2400" dirty="0" err="1"/>
              <a:t>ipad</a:t>
            </a:r>
            <a:r>
              <a:rPr lang="en-US" sz="2400" dirty="0"/>
              <a:t>-charger,” “school-bags”</a:t>
            </a:r>
          </a:p>
          <a:p>
            <a:r>
              <a:rPr lang="en-US" sz="2400" dirty="0"/>
              <a:t>There are N</a:t>
            </a:r>
            <a:r>
              <a:rPr lang="en-US" sz="2400" baseline="30000" dirty="0"/>
              <a:t>2</a:t>
            </a:r>
            <a:r>
              <a:rPr lang="en-US" sz="2400" dirty="0"/>
              <a:t> interactions among N features, but very few are meaningful. Hashing them produces many collisions but most don’t matter. </a:t>
            </a:r>
          </a:p>
        </p:txBody>
      </p:sp>
    </p:spTree>
    <p:extLst>
      <p:ext uri="{BB962C8B-B14F-4D97-AF65-F5344CB8AC3E}">
        <p14:creationId xmlns:p14="http://schemas.microsoft.com/office/powerpoint/2010/main" val="48058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86285"/>
            <a:ext cx="8229600" cy="489215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Measurement: </a:t>
            </a:r>
            <a:r>
              <a:rPr lang="en-US" sz="2400" dirty="0"/>
              <a:t>We often want to measure properties of data or models. For the data: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Basic properties: </a:t>
            </a:r>
            <a:r>
              <a:rPr lang="en-US" sz="2000" dirty="0"/>
              <a:t>Min, max, mean, std. deviation of a dataset.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Relationships:</a:t>
            </a:r>
            <a:r>
              <a:rPr lang="en-US" sz="2000" dirty="0"/>
              <a:t> between fields (columns) in a tabular dataset, via scatter plots, regression, correlation etc. </a:t>
            </a:r>
          </a:p>
          <a:p>
            <a:r>
              <a:rPr lang="en-US" sz="2400" dirty="0"/>
              <a:t>And for models: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Accuracy: </a:t>
            </a:r>
            <a:r>
              <a:rPr lang="en-US" sz="2000" dirty="0"/>
              <a:t>How well does our model match the data (e.g. predict hidden values)? 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Performance: </a:t>
            </a:r>
            <a:r>
              <a:rPr lang="en-US" sz="2000" dirty="0"/>
              <a:t>How fast is a ML system on a dataset? How much memory does it use? How does it scale as the dataset size grows?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8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86285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Hypothesis Testing</a:t>
            </a:r>
          </a:p>
          <a:p>
            <a:r>
              <a:rPr lang="en-US" dirty="0" err="1" smtClean="0"/>
              <a:t>Featurization</a:t>
            </a:r>
            <a:endParaRPr lang="en-US" dirty="0" smtClean="0"/>
          </a:p>
          <a:p>
            <a:pPr lvl="1"/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Feature Hashing</a:t>
            </a:r>
          </a:p>
          <a:p>
            <a:r>
              <a:rPr lang="en-US" dirty="0" smtClean="0"/>
              <a:t>Visualizing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2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Why not to use “accuracy” directly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5000" y="14478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The simplest measure of performance would be the fraction of items that are correctly classified, or the “accuracy” which is: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(</a:t>
            </a:r>
            <a:r>
              <a:rPr lang="en-US" sz="2400" dirty="0" err="1"/>
              <a:t>tp</a:t>
            </a:r>
            <a:r>
              <a:rPr lang="en-US" sz="2400" dirty="0"/>
              <a:t> = true positive, </a:t>
            </a:r>
            <a:r>
              <a:rPr lang="en-US" sz="2400" dirty="0" err="1"/>
              <a:t>fn</a:t>
            </a:r>
            <a:r>
              <a:rPr lang="en-US" sz="2400" dirty="0"/>
              <a:t> = false negative etc.).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But this measure is dominated by the larger set (of positives or negatives) and favors trivial classifiers</a:t>
            </a:r>
            <a:r>
              <a:rPr lang="en-US" sz="2400" dirty="0"/>
              <a:t>.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e.g. if 5% of items are truly positive, then a classifier that always says “negative” is 95% accurate.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  <a:p>
            <a:pPr lvl="0">
              <a:defRPr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0" y="2438400"/>
          <a:ext cx="2971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tp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en-US" sz="24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tp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tn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fp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+ fn</a:t>
                      </a:r>
                      <a:endParaRPr lang="en-US" sz="24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0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ROC plots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5000" y="1143000"/>
            <a:ext cx="8229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ROC is Receiver-Operating Characteristic. ROC plots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Y-axis: true positive rate = </a:t>
            </a:r>
            <a:r>
              <a:rPr lang="en-US" sz="2400" dirty="0" err="1"/>
              <a:t>tp</a:t>
            </a:r>
            <a:r>
              <a:rPr lang="en-US" sz="2400" dirty="0"/>
              <a:t>/(</a:t>
            </a:r>
            <a:r>
              <a:rPr lang="en-US" sz="2400" dirty="0" err="1"/>
              <a:t>tp</a:t>
            </a:r>
            <a:r>
              <a:rPr lang="en-US" sz="2400" dirty="0"/>
              <a:t> + fn), same as recall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X-axis: false positive rate = </a:t>
            </a:r>
            <a:r>
              <a:rPr lang="en-US" sz="2400" dirty="0" err="1"/>
              <a:t>fp</a:t>
            </a:r>
            <a:r>
              <a:rPr lang="en-US" sz="2400" dirty="0"/>
              <a:t>/(</a:t>
            </a:r>
            <a:r>
              <a:rPr lang="en-US" sz="2400" dirty="0" err="1"/>
              <a:t>fp</a:t>
            </a:r>
            <a:r>
              <a:rPr lang="en-US" sz="2400" dirty="0"/>
              <a:t> + </a:t>
            </a:r>
            <a:r>
              <a:rPr lang="en-US" sz="2400" dirty="0" err="1"/>
              <a:t>tn</a:t>
            </a:r>
            <a:r>
              <a:rPr lang="en-US" sz="2400" dirty="0"/>
              <a:t>) = 1 - specificity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1" y="2514601"/>
            <a:ext cx="6015037" cy="40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267200" y="4267200"/>
            <a:ext cx="1905000" cy="8382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2600" y="3733801"/>
            <a:ext cx="22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Score increasing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569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ROC AUC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5000" y="1143000"/>
            <a:ext cx="8229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ROC AUC is the “Area Under the Curve” – a single number that captures the overall quality of the classifier. It should be between 0.5 (random classifier) and 1.0 (perfect).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1" y="2514601"/>
            <a:ext cx="6015037" cy="40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3886200" y="2743200"/>
            <a:ext cx="4876800" cy="28956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67400" y="4419601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 ordering</a:t>
            </a:r>
          </a:p>
          <a:p>
            <a:r>
              <a:rPr lang="en-US" sz="2400" dirty="0"/>
              <a:t>area = 0.5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67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Lift Plot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5000" y="1143000"/>
            <a:ext cx="8229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400" dirty="0"/>
              <a:t>A variation of the ROC plot is the lift plot, which compares the performance of the actual classifier/search engine against random ordering, or sometimes against another classifier. </a:t>
            </a:r>
          </a:p>
          <a:p>
            <a:pPr lvl="0">
              <a:lnSpc>
                <a:spcPct val="100000"/>
              </a:lnSpc>
              <a:buNone/>
              <a:defRPr/>
            </a:pPr>
            <a:endParaRPr lang="en-US" sz="2400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1" y="2514601"/>
            <a:ext cx="6015037" cy="40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3886200" y="2743200"/>
            <a:ext cx="4876800" cy="28956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267200" y="4038600"/>
            <a:ext cx="0" cy="1600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43400" y="5334000"/>
            <a:ext cx="0" cy="304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419600" y="4419600"/>
            <a:ext cx="22860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495800" y="4648200"/>
            <a:ext cx="22098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81800" y="4267201"/>
            <a:ext cx="218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Lift is the ratio </a:t>
            </a:r>
            <a:br>
              <a:rPr lang="en-US" sz="2400" dirty="0"/>
            </a:br>
            <a:r>
              <a:rPr lang="en-US" sz="2400" dirty="0"/>
              <a:t>of these lengths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83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Lift Plot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05000" y="1143000"/>
            <a:ext cx="8229600" cy="5105400"/>
          </a:xfrm>
        </p:spPr>
        <p:txBody>
          <a:bodyPr/>
          <a:lstStyle/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/>
              <a:t>Lift plots emphasize initial precision (typically what you care about), and performance in a problem-independent way.</a:t>
            </a:r>
          </a:p>
          <a:p>
            <a:pPr lvl="0">
              <a:lnSpc>
                <a:spcPct val="100000"/>
              </a:lnSpc>
              <a:buNone/>
              <a:defRPr/>
            </a:pPr>
            <a:r>
              <a:rPr lang="en-US" sz="2400" dirty="0"/>
              <a:t>Note: The lift plot points should be computed at regular spacing, e.g. 1/00 or 1/1000. Otherwise the initial lift value can be excessively high, and unstable. 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 t="18286" b="13143"/>
          <a:stretch>
            <a:fillRect/>
          </a:stretch>
        </p:blipFill>
        <p:spPr bwMode="auto">
          <a:xfrm>
            <a:off x="3581400" y="3200400"/>
            <a:ext cx="533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486401" y="6096001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1 - specificity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91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86285"/>
            <a:ext cx="8229600" cy="4892159"/>
          </a:xfrm>
        </p:spPr>
        <p:txBody>
          <a:bodyPr>
            <a:normAutofit/>
          </a:bodyPr>
          <a:lstStyle/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Hypothesis Testing</a:t>
            </a:r>
          </a:p>
          <a:p>
            <a:r>
              <a:rPr lang="en-US" dirty="0" err="1" smtClean="0"/>
              <a:t>Featurization</a:t>
            </a:r>
            <a:endParaRPr lang="en-US" dirty="0" smtClean="0"/>
          </a:p>
          <a:p>
            <a:pPr lvl="1"/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Feature Hashing</a:t>
            </a:r>
          </a:p>
          <a:p>
            <a:r>
              <a:rPr lang="en-US" dirty="0" smtClean="0"/>
              <a:t>Visualizing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4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930275"/>
          </a:xfrm>
        </p:spPr>
        <p:txBody>
          <a:bodyPr/>
          <a:lstStyle/>
          <a:p>
            <a:pPr algn="ctr"/>
            <a:r>
              <a:rPr lang="en-I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059" y="1143000"/>
            <a:ext cx="10219765" cy="52133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Books:</a:t>
            </a:r>
          </a:p>
          <a:p>
            <a:pPr algn="just">
              <a:defRPr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Hastie, Trevor, et al., The elements of statistical learning. Vol. 2. No. 1. New  York: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Statistics for Data Scientists: 50 Essential Concepts, Authors: Peter Bruce,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978-1492072942</a:t>
            </a:r>
          </a:p>
          <a:p>
            <a:pPr marL="0" indent="0">
              <a:buNone/>
              <a:defRPr/>
            </a:pPr>
            <a:endParaRPr lang="en-IN" sz="2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Research Papers:</a:t>
            </a:r>
          </a:p>
          <a:p>
            <a:pPr algn="just"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Garg, Ram and Goyal,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Ruchi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Inferential Statistics As a Measure of Judging the Short-Term Solvency An Empirical Study of Three Steel Companies in India (February 5, 2019). International Journal of Advanced Studies of Scientific Research, Vol. 4, No. 1, 2019, Available at SSRN: https://ssrn.com/abstract=3329388.</a:t>
            </a:r>
          </a:p>
          <a:p>
            <a:pPr algn="just">
              <a:defRPr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Alacaci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(2004). Inferential Statistics: Understanding Expert Knowledge and its Implications for Statistics Education. Journal of Statistics Education, 12(2). https://doi.org/10.1080/10691898.2004.11910737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 smtClean="0">
                <a:latin typeface="Times New Roman" pitchFamily="18" charset="0"/>
                <a:cs typeface="Times New Roman" pitchFamily="18" charset="0"/>
              </a:rPr>
              <a:t>Websites</a:t>
            </a: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https://www.simplilearn.com/inferential-statistics-article/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https://builtin.com/data-science/inferential-statistics#:~:text=Inferential%20statistics%20is%20the%20practice,sample%20data%20sample%20or%20population./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Videos:</a:t>
            </a:r>
          </a:p>
          <a:p>
            <a:pPr marL="210741" lvl="1"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  <a:hlinkClick r:id="rId4"/>
              </a:rPr>
              <a:t>https://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4"/>
              </a:rPr>
              <a:t>www.youtube.com/watch?v=cjTgyRUaD1s&amp;list=PLbRMhDVUMngeD_vOeveVE-3b7wu_AZph9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10741" lvl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/>
              </a:rPr>
              <a:t>www.youtube.com/watch?v=ZmCBF5JXOPM&amp;list=PLFW6lRTa1g80s2MWqXNg2o0haq1k14v2I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10741" lvl="1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1EE34-0EF0-47F4-83FB-27489DAC208F}" type="slidenum">
              <a:rPr 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77</a:t>
            </a:fld>
            <a:endParaRPr 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/>
            </a:extLst>
          </p:cNvPr>
          <p:cNvSpPr/>
          <p:nvPr/>
        </p:nvSpPr>
        <p:spPr>
          <a:xfrm>
            <a:off x="1524000" y="857251"/>
            <a:ext cx="9144000" cy="3514725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8534400" y="857250"/>
            <a:ext cx="1371600" cy="1371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9150351" y="857251"/>
            <a:ext cx="498475" cy="498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074863" y="5578475"/>
            <a:ext cx="417512" cy="41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1817688" y="4703764"/>
            <a:ext cx="1295400" cy="12969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55" name="Title 1"/>
          <p:cNvSpPr txBox="1">
            <a:spLocks/>
          </p:cNvSpPr>
          <p:nvPr/>
        </p:nvSpPr>
        <p:spPr bwMode="auto">
          <a:xfrm>
            <a:off x="2638426" y="2544764"/>
            <a:ext cx="804386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>
                <a:solidFill>
                  <a:srgbClr val="FFFFFF"/>
                </a:solidFill>
                <a:latin typeface="Casper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/>
            </a:extLst>
          </p:cNvPr>
          <p:cNvSpPr/>
          <p:nvPr/>
        </p:nvSpPr>
        <p:spPr>
          <a:xfrm>
            <a:off x="3505200" y="1768475"/>
            <a:ext cx="1822450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/>
            </a:extLst>
          </p:cNvPr>
          <p:cNvSpPr/>
          <p:nvPr/>
        </p:nvSpPr>
        <p:spPr>
          <a:xfrm>
            <a:off x="3697289" y="1768475"/>
            <a:ext cx="1824037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grpSp>
        <p:nvGrpSpPr>
          <p:cNvPr id="78858" name="Group 28"/>
          <p:cNvGrpSpPr>
            <a:grpSpLocks/>
          </p:cNvGrpSpPr>
          <p:nvPr/>
        </p:nvGrpSpPr>
        <p:grpSpPr bwMode="auto">
          <a:xfrm>
            <a:off x="1701801" y="971551"/>
            <a:ext cx="307975" cy="1209675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3821" y="0"/>
              <a:ext cx="219636" cy="2109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1" y="408875"/>
              <a:ext cx="219636" cy="4942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5"/>
              <a:ext cx="217372" cy="2204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aphicFrame>
          <p:nvGraphicFramePr>
            <p:cNvPr id="7886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0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9" name="Rectangle 1"/>
          <p:cNvSpPr>
            <a:spLocks noChangeArrowheads="1"/>
          </p:cNvSpPr>
          <p:nvPr/>
        </p:nvSpPr>
        <p:spPr bwMode="auto">
          <a:xfrm>
            <a:off x="4610100" y="4903789"/>
            <a:ext cx="35734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For queries</a:t>
            </a:r>
          </a:p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Email: madan.e13485@cumail.in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2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2" t="18333" r="51198" b="43056"/>
          <a:stretch/>
        </p:blipFill>
        <p:spPr bwMode="auto">
          <a:xfrm>
            <a:off x="7105651" y="2980449"/>
            <a:ext cx="3219449" cy="294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4776"/>
            <a:ext cx="8229600" cy="952500"/>
          </a:xfrm>
        </p:spPr>
        <p:txBody>
          <a:bodyPr/>
          <a:lstStyle/>
          <a:p>
            <a:r>
              <a:rPr lang="en-US" dirty="0" smtClean="0"/>
              <a:t>Measurement on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57277"/>
            <a:ext cx="8229600" cy="5121167"/>
          </a:xfrm>
        </p:spPr>
        <p:txBody>
          <a:bodyPr>
            <a:normAutofit/>
          </a:bodyPr>
          <a:lstStyle/>
          <a:p>
            <a:r>
              <a:rPr lang="en-US" sz="2400" dirty="0"/>
              <a:t>Many datasets are </a:t>
            </a:r>
            <a:r>
              <a:rPr lang="en-US" sz="2400" b="1" dirty="0">
                <a:solidFill>
                  <a:srgbClr val="C00000"/>
                </a:solidFill>
              </a:rPr>
              <a:t>samples</a:t>
            </a:r>
            <a:r>
              <a:rPr lang="en-US" sz="2400" dirty="0"/>
              <a:t> from an </a:t>
            </a:r>
            <a:r>
              <a:rPr lang="en-US" sz="2400" b="1" dirty="0">
                <a:solidFill>
                  <a:srgbClr val="C00000"/>
                </a:solidFill>
              </a:rPr>
              <a:t>infinite population</a:t>
            </a:r>
            <a:r>
              <a:rPr lang="en-US" sz="2400" dirty="0"/>
              <a:t>.</a:t>
            </a:r>
          </a:p>
          <a:p>
            <a:r>
              <a:rPr lang="en-US" sz="2400" dirty="0"/>
              <a:t>We are most interested in </a:t>
            </a:r>
            <a:r>
              <a:rPr lang="en-US" sz="2400" b="1" dirty="0">
                <a:solidFill>
                  <a:srgbClr val="C00000"/>
                </a:solidFill>
              </a:rPr>
              <a:t>measures on the population</a:t>
            </a:r>
            <a:r>
              <a:rPr lang="en-US" sz="2400" dirty="0"/>
              <a:t>, but we have access only to a </a:t>
            </a:r>
            <a:r>
              <a:rPr lang="en-US" sz="2400" b="1" dirty="0">
                <a:solidFill>
                  <a:srgbClr val="C00000"/>
                </a:solidFill>
              </a:rPr>
              <a:t>sample</a:t>
            </a:r>
            <a:r>
              <a:rPr lang="en-US" sz="2400" dirty="0"/>
              <a:t> of it.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A sample measurement is called a</a:t>
            </a:r>
            <a:br>
              <a:rPr lang="en-US" sz="2400" dirty="0"/>
            </a:br>
            <a:r>
              <a:rPr lang="en-US" sz="2400" b="1" dirty="0">
                <a:solidFill>
                  <a:srgbClr val="C00000"/>
                </a:solidFill>
              </a:rPr>
              <a:t>“statistic”. </a:t>
            </a:r>
            <a:r>
              <a:rPr lang="en-US" sz="2400" dirty="0"/>
              <a:t>Examples:</a:t>
            </a:r>
          </a:p>
          <a:p>
            <a:r>
              <a:rPr lang="en-US" sz="2400" dirty="0"/>
              <a:t>Sample min, max, mean, std. deviation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72375" y="3303421"/>
            <a:ext cx="1085850" cy="935204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924551" y="2314575"/>
            <a:ext cx="1647825" cy="988846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0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4776"/>
            <a:ext cx="8229600" cy="952500"/>
          </a:xfrm>
        </p:spPr>
        <p:txBody>
          <a:bodyPr/>
          <a:lstStyle/>
          <a:p>
            <a:r>
              <a:rPr lang="en-US" dirty="0" smtClean="0"/>
              <a:t>Measurement on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57277"/>
            <a:ext cx="8229600" cy="5121167"/>
          </a:xfrm>
        </p:spPr>
        <p:txBody>
          <a:bodyPr>
            <a:normAutofit/>
          </a:bodyPr>
          <a:lstStyle/>
          <a:p>
            <a:r>
              <a:rPr lang="en-US" sz="2400" dirty="0"/>
              <a:t>Many datasets are </a:t>
            </a:r>
            <a:r>
              <a:rPr lang="en-US" sz="2400" b="1" dirty="0">
                <a:solidFill>
                  <a:srgbClr val="C00000"/>
                </a:solidFill>
              </a:rPr>
              <a:t>samples</a:t>
            </a:r>
            <a:r>
              <a:rPr lang="en-US" sz="2400" dirty="0"/>
              <a:t> from an </a:t>
            </a:r>
            <a:r>
              <a:rPr lang="en-US" sz="2400" b="1" dirty="0">
                <a:solidFill>
                  <a:srgbClr val="C00000"/>
                </a:solidFill>
              </a:rPr>
              <a:t>infinite population</a:t>
            </a:r>
            <a:r>
              <a:rPr lang="en-US" sz="2400" dirty="0"/>
              <a:t>.</a:t>
            </a:r>
          </a:p>
          <a:p>
            <a:r>
              <a:rPr lang="en-US" sz="2400" dirty="0"/>
              <a:t>We are most interested in </a:t>
            </a:r>
            <a:r>
              <a:rPr lang="en-US" sz="2400" b="1" dirty="0">
                <a:solidFill>
                  <a:srgbClr val="C00000"/>
                </a:solidFill>
              </a:rPr>
              <a:t>measures on the population</a:t>
            </a:r>
            <a:r>
              <a:rPr lang="en-US" sz="2400" dirty="0"/>
              <a:t>, but we have access only to a </a:t>
            </a:r>
            <a:r>
              <a:rPr lang="en-US" sz="2400" b="1" dirty="0">
                <a:solidFill>
                  <a:srgbClr val="C00000"/>
                </a:solidFill>
              </a:rPr>
              <a:t>sample</a:t>
            </a:r>
            <a:r>
              <a:rPr lang="en-US" sz="2400" dirty="0"/>
              <a:t> of it.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That makes measurement hard:</a:t>
            </a:r>
          </a:p>
          <a:p>
            <a:r>
              <a:rPr lang="en-US" sz="2400" dirty="0"/>
              <a:t>Sample measurements are “noisy,”</a:t>
            </a:r>
            <a:br>
              <a:rPr lang="en-US" sz="2400" dirty="0"/>
            </a:br>
            <a:r>
              <a:rPr lang="en-US" sz="2400" dirty="0"/>
              <a:t>i.e. vary from one sample to the next</a:t>
            </a:r>
          </a:p>
          <a:p>
            <a:r>
              <a:rPr lang="en-US" sz="2400" dirty="0"/>
              <a:t>Sample measurements may be biased,</a:t>
            </a:r>
            <a:br>
              <a:rPr lang="en-US" sz="2400" dirty="0"/>
            </a:br>
            <a:r>
              <a:rPr lang="en-US" sz="2400" dirty="0"/>
              <a:t>i.e. systematically be different from </a:t>
            </a:r>
            <a:br>
              <a:rPr lang="en-US" sz="2400" dirty="0"/>
            </a:br>
            <a:r>
              <a:rPr lang="en-US" sz="2400" dirty="0"/>
              <a:t>the measurement on the population.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2" t="18333" r="51198" b="43056"/>
          <a:stretch/>
        </p:blipFill>
        <p:spPr bwMode="auto">
          <a:xfrm>
            <a:off x="7105651" y="2980449"/>
            <a:ext cx="3219449" cy="294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72375" y="3303421"/>
            <a:ext cx="1085850" cy="935204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924551" y="2314575"/>
            <a:ext cx="1647825" cy="988846"/>
          </a:xfrm>
          <a:prstGeom prst="line">
            <a:avLst/>
          </a:prstGeom>
          <a:ln w="1905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9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2070</TotalTime>
  <Words>4072</Words>
  <Application>Microsoft Office PowerPoint</Application>
  <PresentationFormat>Widescreen</PresentationFormat>
  <Paragraphs>717</Paragraphs>
  <Slides>78</Slides>
  <Notes>16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93" baseType="lpstr">
      <vt:lpstr>Arial Unicode MS</vt:lpstr>
      <vt:lpstr>Arial</vt:lpstr>
      <vt:lpstr>Calibri</vt:lpstr>
      <vt:lpstr>Calibri Light</vt:lpstr>
      <vt:lpstr>Cambria</vt:lpstr>
      <vt:lpstr>Cambria Math</vt:lpstr>
      <vt:lpstr>Casper</vt:lpstr>
      <vt:lpstr>Karla</vt:lpstr>
      <vt:lpstr>Segoe UI</vt:lpstr>
      <vt:lpstr>Symbol</vt:lpstr>
      <vt:lpstr>Times New Roman</vt:lpstr>
      <vt:lpstr>Unit 2.1</vt:lpstr>
      <vt:lpstr>Contents Slide Master</vt:lpstr>
      <vt:lpstr>CorelDRAW</vt:lpstr>
      <vt:lpstr>Equation</vt:lpstr>
      <vt:lpstr>PowerPoint Presentation</vt:lpstr>
      <vt:lpstr>Statistics for Data Science : Course Objectives</vt:lpstr>
      <vt:lpstr>COURSE OUTCOMES</vt:lpstr>
      <vt:lpstr>Unit-3 Syllabus</vt:lpstr>
      <vt:lpstr>SUGGESTIVE READINGS</vt:lpstr>
      <vt:lpstr>Outline</vt:lpstr>
      <vt:lpstr>Measurement</vt:lpstr>
      <vt:lpstr>Measurement on Samples</vt:lpstr>
      <vt:lpstr>Measurement on Samples</vt:lpstr>
      <vt:lpstr>Measurement on Samples</vt:lpstr>
      <vt:lpstr>Examples of Statistics</vt:lpstr>
      <vt:lpstr>Statistical Notation</vt:lpstr>
      <vt:lpstr>Normal Distributions, Mean, Variance</vt:lpstr>
      <vt:lpstr>Central Limit Theorem</vt:lpstr>
      <vt:lpstr>Correcting distributions</vt:lpstr>
      <vt:lpstr>Correcting distributions</vt:lpstr>
      <vt:lpstr>Histogram Normalization</vt:lpstr>
      <vt:lpstr>Distributions</vt:lpstr>
      <vt:lpstr>Measurement</vt:lpstr>
      <vt:lpstr>Rhine Paradox*</vt:lpstr>
      <vt:lpstr>Rhine Paradox</vt:lpstr>
      <vt:lpstr>Hypothesis Testing</vt:lpstr>
      <vt:lpstr>Hypothesis Testing</vt:lpstr>
      <vt:lpstr>Hypothesis Testing</vt:lpstr>
      <vt:lpstr>Hypothesis Testing</vt:lpstr>
      <vt:lpstr>Hypothesis Testing – contd.</vt:lpstr>
      <vt:lpstr>Two-tailed Significance</vt:lpstr>
      <vt:lpstr>Hypothesis Testing</vt:lpstr>
      <vt:lpstr>Three important tests</vt:lpstr>
      <vt:lpstr>T-test</vt:lpstr>
      <vt:lpstr>T-statistic and T-distribution</vt:lpstr>
      <vt:lpstr>Two sample T-test</vt:lpstr>
      <vt:lpstr>Chi-squared test</vt:lpstr>
      <vt:lpstr>Fisher’s exact test</vt:lpstr>
      <vt:lpstr>One-Way ANOVA</vt:lpstr>
      <vt:lpstr>ANOVA</vt:lpstr>
      <vt:lpstr>Non-Parametric Tests</vt:lpstr>
      <vt:lpstr>Non-parametric tests</vt:lpstr>
      <vt:lpstr>K-S test</vt:lpstr>
      <vt:lpstr>K-S test</vt:lpstr>
      <vt:lpstr>Bootstrap samples</vt:lpstr>
      <vt:lpstr>Idealized Sampling</vt:lpstr>
      <vt:lpstr>Bootstrap Sampling</vt:lpstr>
      <vt:lpstr>Bootstrap Confidence Interval tests</vt:lpstr>
      <vt:lpstr>Bootstrap Test for Regression</vt:lpstr>
      <vt:lpstr>Bootstrap Test for Regression</vt:lpstr>
      <vt:lpstr>Bootstrap Test for Regression</vt:lpstr>
      <vt:lpstr>5-min break</vt:lpstr>
      <vt:lpstr>Updates</vt:lpstr>
      <vt:lpstr>Outline</vt:lpstr>
      <vt:lpstr>Train-Test-Validation Sets</vt:lpstr>
      <vt:lpstr>Train-Test-Validation Sets</vt:lpstr>
      <vt:lpstr>Validation Sets</vt:lpstr>
      <vt:lpstr>Model Tuning</vt:lpstr>
      <vt:lpstr>A Brief History of Machine Learning</vt:lpstr>
      <vt:lpstr>A Brief History of Machine Learning</vt:lpstr>
      <vt:lpstr>A Brief History of Machine Learning</vt:lpstr>
      <vt:lpstr>Method 1: Ablation</vt:lpstr>
      <vt:lpstr>Method 1: Ablation</vt:lpstr>
      <vt:lpstr>Method 1: Ablation</vt:lpstr>
      <vt:lpstr>Method 1: Ablation</vt:lpstr>
      <vt:lpstr>Method 2: Mutual Information</vt:lpstr>
      <vt:lpstr>Method 3: CHI-Squared</vt:lpstr>
      <vt:lpstr>Example of Feature Count vs. Accuracy</vt:lpstr>
      <vt:lpstr>Outline</vt:lpstr>
      <vt:lpstr>Feature Hashing</vt:lpstr>
      <vt:lpstr>Feature Hashing</vt:lpstr>
      <vt:lpstr>Feature Hashing</vt:lpstr>
      <vt:lpstr>Feature Hashing and Interactions</vt:lpstr>
      <vt:lpstr>Outline</vt:lpstr>
      <vt:lpstr>Why not to use “accuracy” directly</vt:lpstr>
      <vt:lpstr>ROC plots</vt:lpstr>
      <vt:lpstr>ROC AUC</vt:lpstr>
      <vt:lpstr>Lift Plot</vt:lpstr>
      <vt:lpstr>Lift Plot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Microsoft account</cp:lastModifiedBy>
  <cp:revision>46</cp:revision>
  <dcterms:created xsi:type="dcterms:W3CDTF">2020-06-09T06:07:05Z</dcterms:created>
  <dcterms:modified xsi:type="dcterms:W3CDTF">2024-06-12T05:13:11Z</dcterms:modified>
</cp:coreProperties>
</file>