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1"/>
  </p:notesMasterIdLst>
  <p:handoutMasterIdLst>
    <p:handoutMasterId r:id="rId32"/>
  </p:handoutMasterIdLst>
  <p:sldIdLst>
    <p:sldId id="460" r:id="rId3"/>
    <p:sldId id="461" r:id="rId4"/>
    <p:sldId id="462" r:id="rId5"/>
    <p:sldId id="463" r:id="rId6"/>
    <p:sldId id="464" r:id="rId7"/>
    <p:sldId id="778" r:id="rId8"/>
    <p:sldId id="779" r:id="rId9"/>
    <p:sldId id="780" r:id="rId10"/>
    <p:sldId id="781" r:id="rId11"/>
    <p:sldId id="782" r:id="rId12"/>
    <p:sldId id="783" r:id="rId13"/>
    <p:sldId id="784" r:id="rId14"/>
    <p:sldId id="785" r:id="rId15"/>
    <p:sldId id="786" r:id="rId16"/>
    <p:sldId id="787" r:id="rId17"/>
    <p:sldId id="788" r:id="rId18"/>
    <p:sldId id="789" r:id="rId19"/>
    <p:sldId id="790" r:id="rId20"/>
    <p:sldId id="791" r:id="rId21"/>
    <p:sldId id="792" r:id="rId22"/>
    <p:sldId id="793" r:id="rId23"/>
    <p:sldId id="794" r:id="rId24"/>
    <p:sldId id="795" r:id="rId25"/>
    <p:sldId id="796" r:id="rId26"/>
    <p:sldId id="797" r:id="rId27"/>
    <p:sldId id="798" r:id="rId28"/>
    <p:sldId id="488" r:id="rId29"/>
    <p:sldId id="4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ABF6B-78D4-432A-B696-C752378A521C}" type="slidenum">
              <a:rPr lang="en-US"/>
              <a:pPr/>
              <a:t>16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>
                <a:solidFill>
                  <a:srgbClr val="00FFFF"/>
                </a:solidFill>
                <a:cs typeface="Arial" charset="0"/>
              </a:rPr>
              <a:t>Figure 1.1</a:t>
            </a:r>
            <a:endParaRPr lang="el-GR">
              <a:solidFill>
                <a:srgbClr val="00FFFF"/>
              </a:solidFill>
              <a:cs typeface="Arial" charset="0"/>
            </a:endParaRPr>
          </a:p>
          <a:p>
            <a:r>
              <a:rPr lang="el-GR">
                <a:solidFill>
                  <a:srgbClr val="00FFFF"/>
                </a:solidFill>
                <a:cs typeface="Arial" charset="0"/>
              </a:rPr>
              <a:t>The relationship between a population and a sample.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4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D0467C-1281-4CEF-BBEF-B41959660B8E}" type="datetimeFigureOut">
              <a:rPr lang="en-US"/>
              <a:pPr>
                <a:defRPr/>
              </a:pPr>
              <a:t>6/12/2024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3D820E-3AF4-4C49-A209-EBD14F438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67" y="274638"/>
            <a:ext cx="999913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13467" y="1447800"/>
            <a:ext cx="489796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014634" y="1447800"/>
            <a:ext cx="4897967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014634" y="3924300"/>
            <a:ext cx="4897967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EBC39-4929-49A4-BACA-A049FC6701D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5.bin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7-basic-statistics-concepts-for-data-science/" TargetMode="External"/><Relationship Id="rId2" Type="http://schemas.openxmlformats.org/officeDocument/2006/relationships/hyperlink" Target="https://365datascience.com/resources-center/course-notes/statisti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mCBF5JXOPM&amp;list=PLFW6lRTa1g80s2MWqXNg2o0haq1k14v2I" TargetMode="External"/><Relationship Id="rId4" Type="http://schemas.openxmlformats.org/officeDocument/2006/relationships/hyperlink" Target="https://www.youtube.com/watch?v=cjTgyRUaD1s&amp;list=PLbRMhDVUMngeD_vOeveVE-3b7wu_AZph9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F:\Hans%20Rosling's%20modified.mp4" TargetMode="Externa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2413" y="4927600"/>
            <a:ext cx="9144001" cy="113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2600" y="5283201"/>
            <a:ext cx="33338" cy="460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1" y="5737225"/>
            <a:ext cx="2055813" cy="274638"/>
          </a:xfrm>
          <a:prstGeom prst="rect">
            <a:avLst/>
          </a:prstGeom>
        </p:spPr>
        <p:txBody>
          <a:bodyPr lIns="68556" tIns="34279" rIns="68556" bIns="34279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8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/>
            </a:extLst>
          </p:cNvPr>
          <p:cNvSpPr/>
          <p:nvPr/>
        </p:nvSpPr>
        <p:spPr>
          <a:xfrm flipV="1">
            <a:off x="8653464" y="5311776"/>
            <a:ext cx="968375" cy="86836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9462" name="Object 47"/>
          <p:cNvGraphicFramePr>
            <a:graphicFrameLocks noChangeAspect="1"/>
          </p:cNvGraphicFramePr>
          <p:nvPr/>
        </p:nvGraphicFramePr>
        <p:xfrm>
          <a:off x="1582738" y="3198813"/>
          <a:ext cx="24765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198813"/>
                        <a:ext cx="247650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/>
            </a:extLst>
          </p:cNvPr>
          <p:cNvSpPr/>
          <p:nvPr/>
        </p:nvSpPr>
        <p:spPr>
          <a:xfrm flipH="1">
            <a:off x="6807201" y="838200"/>
            <a:ext cx="3859213" cy="438785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8093" y="2376763"/>
            <a:ext cx="5120286" cy="118509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pic>
        <p:nvPicPr>
          <p:cNvPr id="19467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1"/>
            <a:ext cx="66294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8894764" y="4857751"/>
            <a:ext cx="1774825" cy="119856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4963" y="5370513"/>
            <a:ext cx="3695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8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>
              <a:defRPr/>
            </a:pP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139" y="5389563"/>
            <a:ext cx="34925" cy="277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647825" y="5312053"/>
            <a:ext cx="4822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 </a:t>
            </a:r>
            <a:endParaRPr lang="en-US" sz="17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31988" y="2100264"/>
            <a:ext cx="8324850" cy="245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500" b="1" dirty="0">
                <a:solidFill>
                  <a:srgbClr val="000000"/>
                </a:solidFill>
                <a:latin typeface="Cambria" panose="02040503050406030204" pitchFamily="18" charset="0"/>
              </a:rPr>
              <a:t>APEX INSTITUTE OF TECHNOLOGY</a:t>
            </a:r>
            <a:endParaRPr lang="en-US" altLang="en-US" sz="3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/>
            <a:r>
              <a:rPr lang="en-IN" altLang="en-US" sz="2100" b="1" dirty="0">
                <a:solidFill>
                  <a:srgbClr val="000000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altLang="en-US" sz="2100" b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23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</a:t>
            </a:r>
            <a:r>
              <a:rPr lang="en-US" altLang="en-US" sz="2400" dirty="0" smtClean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23CSH-233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300" b="1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altLang="en-US" sz="2300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1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9473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99001-675D-4B60-A887-D2832D117055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1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7001" y="1981201"/>
            <a:ext cx="7407275" cy="1497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5334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are copied from different resources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61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0379-CD99-4572-928B-04EA5489D2F4}" type="slidenum">
              <a:rPr lang="en-US"/>
              <a:pPr/>
              <a:t>11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/>
              <a:t>variable</a:t>
            </a:r>
            <a:r>
              <a:rPr lang="en-US"/>
              <a:t> is a characteristic or condition that can change or take on different values.  </a:t>
            </a:r>
          </a:p>
          <a:p>
            <a:r>
              <a:rPr lang="en-US"/>
              <a:t>Most research begins with a general question about the relationship between two variables for a specific group of individuals.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8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9E66-D220-4C72-B220-809E6BD581B2}" type="slidenum">
              <a:rPr lang="en-US"/>
              <a:pPr/>
              <a:t>12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876800"/>
          </a:xfrm>
        </p:spPr>
        <p:txBody>
          <a:bodyPr/>
          <a:lstStyle/>
          <a:p>
            <a:r>
              <a:rPr lang="en-US"/>
              <a:t>The goal of an </a:t>
            </a:r>
            <a:r>
              <a:rPr lang="en-US" b="1"/>
              <a:t>experiment</a:t>
            </a:r>
            <a:r>
              <a:rPr lang="en-US"/>
              <a:t> is to demonstrate a cause-and-effect relationship between two variables; that is, to show that changing the value of one variable causes changes to occur in a second variable.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96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60EA-E344-4414-A586-DAE264324561}" type="slidenum">
              <a:rPr lang="en-US"/>
              <a:pPr/>
              <a:t>13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Variables can be classified as discrete or continuous. </a:t>
            </a:r>
          </a:p>
          <a:p>
            <a:pPr>
              <a:lnSpc>
                <a:spcPct val="90000"/>
              </a:lnSpc>
            </a:pPr>
            <a:r>
              <a:rPr lang="en-US"/>
              <a:t> </a:t>
            </a:r>
            <a:r>
              <a:rPr lang="en-US" b="1"/>
              <a:t>Discrete variables</a:t>
            </a:r>
            <a:r>
              <a:rPr lang="en-US"/>
              <a:t> (such as class size) consist of indivisible categories, and </a:t>
            </a:r>
            <a:r>
              <a:rPr lang="en-US" b="1"/>
              <a:t>continuous variables</a:t>
            </a:r>
            <a:r>
              <a:rPr lang="en-US"/>
              <a:t> (such as time or weight) are infinitely divisible into whatever units a researcher may choose.  For example, time can be measured to the nearest minute, second, half-second,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857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886-0425-4579-88D7-C9C84CDD2B0C}" type="slidenum">
              <a:rPr lang="en-US"/>
              <a:pPr/>
              <a:t>14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entire group of individuals is called the </a:t>
            </a:r>
            <a:r>
              <a:rPr lang="en-US" b="1"/>
              <a:t>population</a:t>
            </a:r>
            <a:r>
              <a:rPr lang="en-US"/>
              <a:t>.  </a:t>
            </a:r>
          </a:p>
          <a:p>
            <a:r>
              <a:rPr lang="en-US"/>
              <a:t>For example, a researcher may be interested in the relation between class size (variable 1) and academic performance (variable 2) for the population of third-grade children.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86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A5E9-5A99-4224-B096-53BA083B65EB}" type="slidenum">
              <a:rPr lang="en-US"/>
              <a:pPr/>
              <a:t>15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Usually populations are so large that a researcher cannot examine the entire group.  Therefore, a </a:t>
            </a:r>
            <a:r>
              <a:rPr lang="en-US" b="1"/>
              <a:t>sample</a:t>
            </a:r>
            <a:r>
              <a:rPr lang="en-US"/>
              <a:t> is selected to represent the population in a research study.  The goal is to use the results obtained from the sample to help answer questions about the population.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943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01f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1" y="304800"/>
            <a:ext cx="7933227" cy="579120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70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dirty="0" smtClean="0">
                <a:effectLst/>
                <a:cs typeface="Majalla UI"/>
              </a:rPr>
              <a:t>Simple random sample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cs typeface="Majalla UI"/>
              </a:rPr>
              <a:t>A </a:t>
            </a:r>
            <a:r>
              <a:rPr lang="en-US" b="1" dirty="0">
                <a:solidFill>
                  <a:srgbClr val="FF0000"/>
                </a:solidFill>
                <a:cs typeface="Majalla UI"/>
              </a:rPr>
              <a:t>simple random sample</a:t>
            </a:r>
            <a:r>
              <a:rPr lang="en-US" dirty="0">
                <a:solidFill>
                  <a:srgbClr val="FF0000"/>
                </a:solidFill>
                <a:cs typeface="Majalla UI"/>
              </a:rPr>
              <a:t> </a:t>
            </a:r>
            <a:r>
              <a:rPr lang="en-US" b="1" dirty="0">
                <a:solidFill>
                  <a:srgbClr val="FF0000"/>
                </a:solidFill>
                <a:cs typeface="Majalla UI"/>
              </a:rPr>
              <a:t>(SRS)</a:t>
            </a:r>
            <a:r>
              <a:rPr lang="en-US" dirty="0">
                <a:solidFill>
                  <a:srgbClr val="FF0000"/>
                </a:solidFill>
                <a:cs typeface="Majalla UI"/>
              </a:rPr>
              <a:t> </a:t>
            </a:r>
            <a:r>
              <a:rPr lang="en-US" dirty="0">
                <a:cs typeface="Majalla UI"/>
              </a:rPr>
              <a:t>of size </a:t>
            </a:r>
            <a:r>
              <a:rPr lang="en-US" i="1" dirty="0">
                <a:cs typeface="Majalla UI"/>
              </a:rPr>
              <a:t>n</a:t>
            </a:r>
            <a:r>
              <a:rPr lang="en-US" dirty="0">
                <a:cs typeface="Majalla UI"/>
              </a:rPr>
              <a:t> is a sample chosen by a method in which each collection of </a:t>
            </a:r>
            <a:r>
              <a:rPr lang="en-US" i="1" dirty="0">
                <a:cs typeface="Majalla UI"/>
              </a:rPr>
              <a:t>n</a:t>
            </a:r>
            <a:r>
              <a:rPr lang="en-US" dirty="0">
                <a:cs typeface="Majalla UI"/>
              </a:rPr>
              <a:t> population items is equally likely to comprise the sample, just as in the lottery.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785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mtClean="0">
                <a:effectLst/>
                <a:cs typeface="Majalla UI"/>
              </a:rPr>
              <a:t>Independent Items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Majalla UI"/>
              </a:rPr>
              <a:t>The items in a sample are </a:t>
            </a:r>
            <a:r>
              <a:rPr lang="en-US" b="1">
                <a:solidFill>
                  <a:srgbClr val="FF0000"/>
                </a:solidFill>
                <a:cs typeface="Majalla UI"/>
              </a:rPr>
              <a:t>independent</a:t>
            </a:r>
            <a:r>
              <a:rPr lang="en-US">
                <a:cs typeface="Majalla UI"/>
              </a:rPr>
              <a:t> if knowing the values of some of the items does not help to predict the values of the others.</a:t>
            </a:r>
          </a:p>
          <a:p>
            <a:r>
              <a:rPr lang="en-US">
                <a:cs typeface="Majalla UI"/>
              </a:rPr>
              <a:t>Items in a simple random sample may be treated as independent in most cases encountered in practice.  The exception occurs when the population is finite and the sample comprises a substantial fraction (more than 5%) of the population.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4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8A08-55ED-4AA4-BFB8-DF90E5D239C6}" type="slidenum">
              <a:rPr lang="en-US"/>
              <a:pPr/>
              <a:t>19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Descriptive statistics</a:t>
            </a:r>
            <a:r>
              <a:rPr lang="en-US"/>
              <a:t> are methods for organizing and summarizing data.  </a:t>
            </a:r>
          </a:p>
          <a:p>
            <a:pPr>
              <a:lnSpc>
                <a:spcPct val="90000"/>
              </a:lnSpc>
            </a:pPr>
            <a:r>
              <a:rPr lang="en-US"/>
              <a:t>For example, tables or graphs are used to organize data, and descriptive values such as the average score are used to summarize data.  </a:t>
            </a:r>
          </a:p>
          <a:p>
            <a:pPr>
              <a:lnSpc>
                <a:spcPct val="90000"/>
              </a:lnSpc>
            </a:pPr>
            <a:r>
              <a:rPr lang="en-US"/>
              <a:t>A descriptive value for a population is called a </a:t>
            </a:r>
            <a:r>
              <a:rPr lang="en-US" b="1"/>
              <a:t>parameter</a:t>
            </a:r>
            <a:r>
              <a:rPr lang="en-US"/>
              <a:t> and a descriptive value for a sample is called a </a:t>
            </a:r>
            <a:r>
              <a:rPr lang="en-US" b="1"/>
              <a:t>statistic</a:t>
            </a:r>
            <a:r>
              <a:rPr lang="en-US"/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808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230188"/>
            <a:ext cx="7883525" cy="1014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 </a:t>
            </a:r>
            <a:r>
              <a:rPr lang="en-IN" sz="23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399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Course Objectives</a:t>
            </a:r>
          </a:p>
        </p:txBody>
      </p:sp>
      <p:sp>
        <p:nvSpPr>
          <p:cNvPr id="20483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1C20E-C2E6-4D03-AF46-77BE991C1876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7987" y="1244600"/>
            <a:ext cx="8304213" cy="4403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902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902"/>
              </a:spcAft>
              <a:defRPr/>
            </a:pPr>
            <a:r>
              <a:rPr lang="en-US" sz="2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equip students with the skills to summarize and interpret data using descriptive statistics and visualization techniques.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foundational understanding of probability and its applications in data science.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students to perform hypothesis testing and construct confidence intervals for statistical inference.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students how to build and assess linear and logistic regression models for predictive analysis.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hands-on experience with statistical software for data manipulation, analysis, and visualization.</a:t>
            </a:r>
          </a:p>
          <a:p>
            <a:pPr algn="just">
              <a:spcAft>
                <a:spcPts val="902"/>
              </a:spcAft>
              <a:defRPr/>
            </a:pPr>
            <a:endParaRPr lang="en-US" sz="2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77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FBF9-BC9C-4F2C-B10A-D41AE8759BB7}" type="slidenum">
              <a:rPr lang="en-US"/>
              <a:pPr/>
              <a:t>20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Inferential Statistics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Inferential statistics</a:t>
            </a:r>
            <a:r>
              <a:rPr lang="en-US"/>
              <a:t> are methods for using sample data to make general conclusions (inferences) about populations.  </a:t>
            </a:r>
          </a:p>
          <a:p>
            <a:r>
              <a:rPr lang="en-US"/>
              <a:t>Because a sample is typically only a part of the whole population, sample data provide only limited information about the population.  As a result, sample statistics are generally imperfect representatives of the corresponding population parameters.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49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0B59-A084-45A0-A0BC-B65E07D026DF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Error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discrepancy between a sample statistic and its population parameter is called </a:t>
            </a:r>
            <a:r>
              <a:rPr lang="en-US" b="1"/>
              <a:t>sampling error</a:t>
            </a:r>
            <a:r>
              <a:rPr lang="en-US"/>
              <a:t>. </a:t>
            </a:r>
          </a:p>
          <a:p>
            <a:r>
              <a:rPr lang="en-US"/>
              <a:t>Defining and measuring sampling error is a large part of inferential statistics.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180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dirty="0" smtClean="0">
                <a:effectLst/>
                <a:cs typeface="Majalla UI"/>
              </a:rPr>
              <a:t>Types of Data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2959100" y="1447800"/>
            <a:ext cx="7499350" cy="51054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  <a:cs typeface="Majalla UI"/>
              </a:rPr>
              <a:t>Numerical or quantitative</a:t>
            </a:r>
            <a:r>
              <a:rPr lang="en-US" dirty="0" smtClean="0">
                <a:solidFill>
                  <a:srgbClr val="FF0000"/>
                </a:solidFill>
                <a:cs typeface="Majalla UI"/>
              </a:rPr>
              <a:t> </a:t>
            </a:r>
            <a:r>
              <a:rPr lang="en-US" dirty="0" smtClean="0">
                <a:cs typeface="Majalla UI"/>
              </a:rPr>
              <a:t>if a numerical quantity is assigned to each item in the sample.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US" sz="3200" dirty="0">
                <a:cs typeface="Majalla UI"/>
              </a:rPr>
              <a:t>Continuous: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US" dirty="0" smtClean="0">
                <a:cs typeface="Majalla UI"/>
              </a:rPr>
              <a:t>Height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US" dirty="0" smtClean="0">
                <a:cs typeface="Majalla UI"/>
              </a:rPr>
              <a:t>Weight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US" dirty="0" smtClean="0">
                <a:cs typeface="Majalla UI"/>
              </a:rPr>
              <a:t>Age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US" sz="3200" dirty="0">
                <a:cs typeface="Majalla UI"/>
              </a:rPr>
              <a:t>Discrete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US" sz="2800" dirty="0">
                <a:cs typeface="Majalla UI"/>
              </a:rPr>
              <a:t>Number of students in class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US" sz="2800" dirty="0">
                <a:cs typeface="Majalla UI"/>
              </a:rPr>
              <a:t>Number of equipment in a project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 2" pitchFamily="18" charset="2"/>
              <a:buNone/>
            </a:pPr>
            <a:endParaRPr lang="en-US" dirty="0">
              <a:cs typeface="Majalla U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29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Categorical or qualitative </a:t>
            </a:r>
            <a:r>
              <a:rPr lang="en-US" dirty="0"/>
              <a:t>if the sample items are placed into categories (always discrete)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Nominal (if there is no natural order between the categories)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dirty="0"/>
              <a:t>Gender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dirty="0"/>
              <a:t>Hair color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dirty="0"/>
              <a:t>Zip code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/>
              <a:t>Ordinal (if an ordering exists)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/>
              <a:t>Customer satisfaction surveys.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/>
              <a:t>Students grades.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1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mtClean="0">
                <a:effectLst/>
                <a:cs typeface="Majalla UI"/>
              </a:rPr>
              <a:t>Summary Statistics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295401"/>
            <a:ext cx="8001000" cy="483076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  <a:cs typeface="Majalla UI"/>
              </a:rPr>
              <a:t>Sample Mean</a:t>
            </a:r>
            <a:r>
              <a:rPr lang="en-US">
                <a:cs typeface="Majalla UI"/>
              </a:rPr>
              <a:t>:</a:t>
            </a:r>
          </a:p>
          <a:p>
            <a:pPr>
              <a:buFont typeface="Wingdings 2" pitchFamily="18" charset="2"/>
              <a:buNone/>
            </a:pPr>
            <a:endParaRPr lang="en-US">
              <a:cs typeface="Majalla UI"/>
            </a:endParaRPr>
          </a:p>
          <a:p>
            <a:pPr>
              <a:buFont typeface="Wingdings 2" pitchFamily="18" charset="2"/>
              <a:buNone/>
            </a:pPr>
            <a:endParaRPr lang="en-US">
              <a:cs typeface="Majalla UI"/>
            </a:endParaRPr>
          </a:p>
          <a:p>
            <a:pPr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  <a:cs typeface="Majalla UI"/>
              </a:rPr>
              <a:t>Sample Variance</a:t>
            </a:r>
            <a:r>
              <a:rPr lang="en-US">
                <a:cs typeface="Majalla UI"/>
              </a:rPr>
              <a:t>: </a:t>
            </a:r>
          </a:p>
          <a:p>
            <a:pPr>
              <a:buClr>
                <a:schemeClr val="tx1"/>
              </a:buClr>
              <a:buFont typeface="Wingdings 2" pitchFamily="18" charset="2"/>
              <a:buNone/>
            </a:pPr>
            <a:endParaRPr lang="en-US">
              <a:cs typeface="Majalla UI"/>
            </a:endParaRPr>
          </a:p>
          <a:p>
            <a:endParaRPr lang="en-US" b="1">
              <a:cs typeface="Majalla UI"/>
            </a:endParaRPr>
          </a:p>
          <a:p>
            <a:endParaRPr lang="en-US" b="1">
              <a:cs typeface="Majalla UI"/>
            </a:endParaRPr>
          </a:p>
          <a:p>
            <a:pPr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  <a:cs typeface="Majalla UI"/>
              </a:rPr>
              <a:t>Sample standard deviation</a:t>
            </a:r>
            <a:r>
              <a:rPr lang="en-US">
                <a:cs typeface="Majalla UI"/>
              </a:rPr>
              <a:t> is the square root of the sample variance.</a:t>
            </a:r>
          </a:p>
          <a:p>
            <a:pPr>
              <a:buFont typeface="Wingdings 2" pitchFamily="18" charset="2"/>
              <a:buNone/>
            </a:pPr>
            <a:endParaRPr lang="en-US">
              <a:cs typeface="Majalla UI"/>
            </a:endParaRP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49864" y="1447801"/>
          <a:ext cx="201453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2" name="Equation" r:id="rId5" imgW="799920" imgH="431640" progId="">
                  <p:embed/>
                </p:oleObj>
              </mc:Choice>
              <mc:Fallback>
                <p:oleObj name="Equation" r:id="rId5" imgW="79992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4" y="1447801"/>
                        <a:ext cx="2014537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14725" y="3397251"/>
          <a:ext cx="604043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3" name="Equation" r:id="rId7" imgW="2806560" imgH="457200" progId="">
                  <p:embed/>
                </p:oleObj>
              </mc:Choice>
              <mc:Fallback>
                <p:oleObj name="Equation" r:id="rId7" imgW="280656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3397251"/>
                        <a:ext cx="6040438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34341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mtClean="0">
                <a:effectLst/>
                <a:cs typeface="Majalla UI"/>
              </a:rPr>
              <a:t>Definition of a Median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sz="half" idx="1"/>
          </p:nvPr>
        </p:nvSpPr>
        <p:spPr>
          <a:xfrm>
            <a:off x="2959100" y="1447800"/>
            <a:ext cx="7429500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>
                <a:cs typeface="Majalla UI"/>
              </a:rPr>
              <a:t>The </a:t>
            </a:r>
            <a:r>
              <a:rPr lang="en-US" b="1">
                <a:solidFill>
                  <a:srgbClr val="FF0000"/>
                </a:solidFill>
                <a:cs typeface="Majalla UI"/>
              </a:rPr>
              <a:t>median</a:t>
            </a:r>
            <a:r>
              <a:rPr lang="en-US">
                <a:cs typeface="Majalla UI"/>
              </a:rPr>
              <a:t> is another measure of center, like the mean.  To find it: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>
                <a:cs typeface="Majalla UI"/>
              </a:rPr>
              <a:t>If </a:t>
            </a:r>
            <a:r>
              <a:rPr lang="en-US" i="1">
                <a:cs typeface="Majalla UI"/>
              </a:rPr>
              <a:t>n</a:t>
            </a:r>
            <a:r>
              <a:rPr lang="en-US">
                <a:cs typeface="Majalla UI"/>
              </a:rPr>
              <a:t> is odd, the sample median is the number in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en-US">
              <a:cs typeface="Majalla UI"/>
            </a:endParaRP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>
                <a:cs typeface="Majalla UI"/>
              </a:rPr>
              <a:t>	 position 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en-US">
              <a:cs typeface="Majalla UI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>
                <a:cs typeface="Majalla UI"/>
              </a:rPr>
              <a:t>If </a:t>
            </a:r>
            <a:r>
              <a:rPr lang="en-US" i="1">
                <a:cs typeface="Majalla UI"/>
              </a:rPr>
              <a:t>n </a:t>
            </a:r>
            <a:r>
              <a:rPr lang="en-US">
                <a:cs typeface="Majalla UI"/>
              </a:rPr>
              <a:t>is even, the sample median is the average </a:t>
            </a:r>
          </a:p>
          <a:p>
            <a:pPr>
              <a:buClr>
                <a:schemeClr val="tx1"/>
              </a:buClr>
              <a:buSzPct val="85000"/>
              <a:buFont typeface="Wingdings" pitchFamily="2" charset="2"/>
              <a:buNone/>
            </a:pPr>
            <a:endParaRPr lang="en-US">
              <a:cs typeface="Majalla UI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>
                <a:cs typeface="Majalla UI"/>
              </a:rPr>
              <a:t>	of the numbers in positions </a:t>
            </a:r>
          </a:p>
          <a:p>
            <a:endParaRPr lang="en-US">
              <a:cs typeface="Majalla UI"/>
            </a:endParaRP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25975" y="3225800"/>
          <a:ext cx="7381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6" name="Equation" r:id="rId5" imgW="380880" imgH="393480" progId="">
                  <p:embed/>
                </p:oleObj>
              </mc:Choice>
              <mc:Fallback>
                <p:oleObj name="Equation" r:id="rId5" imgW="380880" imgH="39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3225800"/>
                        <a:ext cx="7381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34250" y="5246688"/>
          <a:ext cx="16652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7" name="Equation" r:id="rId7" imgW="825480" imgH="393480" progId="">
                  <p:embed/>
                </p:oleObj>
              </mc:Choice>
              <mc:Fallback>
                <p:oleObj name="Equation" r:id="rId7" imgW="825480" imgH="39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0" y="5246688"/>
                        <a:ext cx="1665288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02068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of statistics.</a:t>
            </a:r>
          </a:p>
          <a:p>
            <a:r>
              <a:rPr lang="en-US" dirty="0" smtClean="0"/>
              <a:t>Population versus sample.</a:t>
            </a:r>
          </a:p>
          <a:p>
            <a:r>
              <a:rPr lang="en-US" dirty="0" smtClean="0"/>
              <a:t>Mean, median and </a:t>
            </a:r>
            <a:r>
              <a:rPr lang="en-US" smtClean="0"/>
              <a:t>standard deviation.</a:t>
            </a: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956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930275"/>
          </a:xfrm>
        </p:spPr>
        <p:txBody>
          <a:bodyPr/>
          <a:lstStyle/>
          <a:p>
            <a:pPr algn="ctr"/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1143000"/>
            <a:ext cx="10219765" cy="5213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Books:</a:t>
            </a:r>
          </a:p>
          <a:p>
            <a:pPr algn="just">
              <a:defRPr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Trevor, et al., The elements of statistical learning. Vol. 2. No. 1. New  York: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Statistics for Data Scientists: 50 Essential Concepts, Authors: Peter Bruce,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marL="0" indent="0">
              <a:buNone/>
              <a:defRPr/>
            </a:pP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Research Papers:</a:t>
            </a: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Garg, Ram and Goyal,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Ruchi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Inferential Statistics As a Measure of Judging the Short-Term Solvency An Empirical Study of Three Steel Companies in India (February 5, 2019). International Journal of Advanced Studies of Scientific Research, Vol. 4, No. 1, 2019, Available at SSRN: https://ssrn.com/abstract=3329388.</a:t>
            </a:r>
          </a:p>
          <a:p>
            <a:pPr algn="just">
              <a:defRPr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Alacaci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(2004). Inferential Statistics: Understanding Expert Knowledge and its Implications for Statistics Education. Journal of Statistics Education, 12(2). https://doi.org/10.1080/10691898.2004.11910737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Websites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https://www.simplilearn.com/inferential-statistics-article/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https://builtin.com/data-science/inferential-statistics#:~:text=Inferential%20statistics%20is%20the%20practice,sample%20data%20sample%20or%20population./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Videos:</a:t>
            </a:r>
          </a:p>
          <a:p>
            <a:pPr marL="210741" lvl="1"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4"/>
              </a:rPr>
              <a:t>www.youtube.com/watch?v=cjTgyRUaD1s&amp;list=PLbRMhDVUMngeD_vOeveVE-3b7wu_AZph9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10741"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www.youtube.com/watch?v=ZmCBF5JXOPM&amp;list=PLFW6lRTa1g80s2MWqXNg2o0haq1k14v2I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0741" lvl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1EE34-0EF0-47F4-83FB-27489DAC208F}" type="slidenum">
              <a:rPr 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27</a:t>
            </a:fld>
            <a:endParaRPr 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/>
            </a:extLst>
          </p:cNvPr>
          <p:cNvSpPr/>
          <p:nvPr/>
        </p:nvSpPr>
        <p:spPr>
          <a:xfrm>
            <a:off x="1524000" y="857251"/>
            <a:ext cx="9144000" cy="3514725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8534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9150351" y="857251"/>
            <a:ext cx="498475" cy="498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074863" y="5578475"/>
            <a:ext cx="417512" cy="41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817688" y="4703764"/>
            <a:ext cx="1295400" cy="12969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5" name="Title 1"/>
          <p:cNvSpPr txBox="1">
            <a:spLocks/>
          </p:cNvSpPr>
          <p:nvPr/>
        </p:nvSpPr>
        <p:spPr bwMode="auto">
          <a:xfrm>
            <a:off x="2638426" y="2544764"/>
            <a:ext cx="80438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/>
            </a:extLst>
          </p:cNvPr>
          <p:cNvSpPr/>
          <p:nvPr/>
        </p:nvSpPr>
        <p:spPr>
          <a:xfrm>
            <a:off x="3505200" y="1768475"/>
            <a:ext cx="1822450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/>
            </a:extLst>
          </p:cNvPr>
          <p:cNvSpPr/>
          <p:nvPr/>
        </p:nvSpPr>
        <p:spPr>
          <a:xfrm>
            <a:off x="3697289" y="1768475"/>
            <a:ext cx="182403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78858" name="Group 28"/>
          <p:cNvGrpSpPr>
            <a:grpSpLocks/>
          </p:cNvGrpSpPr>
          <p:nvPr/>
        </p:nvGrpSpPr>
        <p:grpSpPr bwMode="auto">
          <a:xfrm>
            <a:off x="1701801" y="971551"/>
            <a:ext cx="307975" cy="1209675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9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1" y="408875"/>
              <a:ext cx="219636" cy="4942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5"/>
              <a:ext cx="217372" cy="220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aphicFrame>
          <p:nvGraphicFramePr>
            <p:cNvPr id="7886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9" name="Rectangle 1"/>
          <p:cNvSpPr>
            <a:spLocks noChangeArrowheads="1"/>
          </p:cNvSpPr>
          <p:nvPr/>
        </p:nvSpPr>
        <p:spPr bwMode="auto">
          <a:xfrm>
            <a:off x="4610100" y="4903789"/>
            <a:ext cx="3573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For queries</a:t>
            </a:r>
          </a:p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Email: madan.e13485@cumail.in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2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>
          <a:xfrm>
            <a:off x="2065338" y="367757"/>
            <a:ext cx="5765800" cy="535531"/>
          </a:xfrm>
          <a:extLst/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2150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5CF1B3-813F-4E1E-B5B3-5E37CBFE673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401888" y="941389"/>
            <a:ext cx="6591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65338" y="1801814"/>
          <a:ext cx="7974012" cy="41624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5161"/>
                <a:gridCol w="7278851"/>
              </a:tblGrid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 and describe the main features of a dataset using measures such as mean, median, mode, variance, and standard deviation, as well as graphical representations like histograms, box plots, and scatter plots.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of probability theory, including concepts such as random variables, probability distributions, and the law of large numbers, enabling them to model and reason about uncertainty in data.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Apply/perform statistical inference, including hypothesis testing, confidence interval estimation, and p-value computation, to draw valid conclusions from sample data about larger populations.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linear and logistic regression techniques to identify relationships between variables, make predictions, and evaluate model performance.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statistical software tools to perform data analysis, including data cleaning, transformation, visualization, and implementing various statistical methods.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2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6" y="928689"/>
            <a:ext cx="7883525" cy="644525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IN" sz="2399" b="1" dirty="0" smtClean="0">
                <a:latin typeface="Times New Roman" pitchFamily="18" charset="0"/>
                <a:cs typeface="Times New Roman" pitchFamily="18" charset="0"/>
              </a:rPr>
              <a:t>Unit-3 </a:t>
            </a:r>
            <a:r>
              <a:rPr lang="en-IN" sz="2399" b="1" dirty="0"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00719E-AB0F-470E-A21F-52852B484448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37140"/>
              </p:ext>
            </p:extLst>
          </p:nvPr>
        </p:nvGraphicFramePr>
        <p:xfrm>
          <a:off x="2057399" y="1698626"/>
          <a:ext cx="7893051" cy="3962586"/>
        </p:xfrm>
        <a:graphic>
          <a:graphicData uri="http://schemas.openxmlformats.org/drawingml/2006/table">
            <a:tbl>
              <a:tblPr/>
              <a:tblGrid>
                <a:gridCol w="1741904"/>
                <a:gridCol w="6151147"/>
              </a:tblGrid>
              <a:tr h="60701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Unit-3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Inferential Statistics 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Inferential Statistics &amp; Hypothesis Testing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Inference Terminology,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Hypothesis Testing,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Parametric Tests,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Non-parametric Tests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Application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Hypothesis Testing using Excel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Practices &amp; Applications of Statistics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738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1" y="457200"/>
            <a:ext cx="5999163" cy="4587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0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988" y="1371600"/>
            <a:ext cx="8234362" cy="498475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Hastie, Trevor, et al., The elements of statistical learning. Vol. 2. No. 1. New  York: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Montgomery, Douglas C., and George 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Applied statistics and  probability for engineers. John Wiley &amp; Sons, 2010.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 The Science of Uncertainty Second Ed., Michael  J. Evans and Jeffrey S. Rosenthal.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Statistics for Data Scientists: 50 Essential Concepts, Authors: Peter Bruce,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Learning: with Applications in R, Authors: Gareth James,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Springer, Edition: Second Edition (2021), ISBN: 978-1071614174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Stats: Exploratory Data Analysis in Python, Author: Allen B. Downey, Publisher: O'Reilly Media, Publication Year: 2014 (2nd Edition), ISBN: 978-1491907337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86A34D-CC28-481F-B1B7-9F8C8A56EC35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3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Statistics in Our Life</a:t>
            </a:r>
            <a:endParaRPr lang="en-US" dirty="0"/>
          </a:p>
        </p:txBody>
      </p:sp>
      <p:sp>
        <p:nvSpPr>
          <p:cNvPr id="266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cs typeface="Majalla UI"/>
              </a:rPr>
              <a:t>Finance</a:t>
            </a:r>
          </a:p>
          <a:p>
            <a:r>
              <a:rPr lang="en-US" smtClean="0">
                <a:cs typeface="Majalla UI"/>
              </a:rPr>
              <a:t>Crimes and legal system</a:t>
            </a:r>
          </a:p>
          <a:p>
            <a:r>
              <a:rPr lang="en-US" smtClean="0">
                <a:cs typeface="Majalla UI"/>
              </a:rPr>
              <a:t>Medical </a:t>
            </a:r>
          </a:p>
          <a:p>
            <a:r>
              <a:rPr lang="en-US" smtClean="0">
                <a:cs typeface="Majalla UI"/>
              </a:rPr>
              <a:t>Quality</a:t>
            </a:r>
          </a:p>
          <a:p>
            <a:r>
              <a:rPr lang="en-US" smtClean="0">
                <a:cs typeface="Majalla UI"/>
              </a:rPr>
              <a:t>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5867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https://www.youtube.com/watch?v=jbkSRLYSojo</a:t>
            </a:r>
            <a:endParaRPr lang="en-US" dirty="0"/>
          </a:p>
        </p:txBody>
      </p:sp>
      <p:pic>
        <p:nvPicPr>
          <p:cNvPr id="6" name="Hans Rosling's modified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 cstate="print"/>
          <a:stretch>
            <a:fillRect/>
          </a:stretch>
        </p:blipFill>
        <p:spPr>
          <a:xfrm>
            <a:off x="5105400" y="2819400"/>
            <a:ext cx="4876800" cy="2743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13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Statistical Lies</a:t>
            </a:r>
            <a:endParaRPr lang="en-US" dirty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 cstate="print"/>
          <a:srcRect l="19043" t="23248" r="23828" b="18126"/>
          <a:stretch>
            <a:fillRect/>
          </a:stretch>
        </p:blipFill>
        <p:spPr bwMode="auto">
          <a:xfrm>
            <a:off x="3095625" y="1082676"/>
            <a:ext cx="6929438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238500" y="621188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http://www.physics.csbsju.edu/stats/display.html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4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Statistical Lies</a:t>
            </a:r>
            <a:endParaRPr lang="en-US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5714" y="1462089"/>
            <a:ext cx="608647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92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Statistical Lies</a:t>
            </a:r>
            <a:endParaRPr lang="en-US" dirty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9939" y="1214439"/>
            <a:ext cx="6357937" cy="54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7226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2087</TotalTime>
  <Words>1085</Words>
  <Application>Microsoft Office PowerPoint</Application>
  <PresentationFormat>Widescreen</PresentationFormat>
  <Paragraphs>166</Paragraphs>
  <Slides>28</Slides>
  <Notes>3</Notes>
  <HiddenSlides>0</HiddenSlides>
  <MMClips>1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Arial Unicode MS</vt:lpstr>
      <vt:lpstr>Arial</vt:lpstr>
      <vt:lpstr>Calibri</vt:lpstr>
      <vt:lpstr>Calibri Light</vt:lpstr>
      <vt:lpstr>Cambria</vt:lpstr>
      <vt:lpstr>Casper</vt:lpstr>
      <vt:lpstr>Karla</vt:lpstr>
      <vt:lpstr>Majalla UI</vt:lpstr>
      <vt:lpstr>Segoe UI</vt:lpstr>
      <vt:lpstr>Times New Roman</vt:lpstr>
      <vt:lpstr>Wingdings</vt:lpstr>
      <vt:lpstr>Wingdings 2</vt:lpstr>
      <vt:lpstr>Unit 2.1</vt:lpstr>
      <vt:lpstr>Contents Slide Master</vt:lpstr>
      <vt:lpstr>CorelDRAW</vt:lpstr>
      <vt:lpstr>Equation</vt:lpstr>
      <vt:lpstr>PowerPoint Presentation</vt:lpstr>
      <vt:lpstr>Statistics for Data Science : Course Objectives</vt:lpstr>
      <vt:lpstr>COURSE OUTCOMES</vt:lpstr>
      <vt:lpstr>Unit-3 Syllabus</vt:lpstr>
      <vt:lpstr>SUGGESTIVE READINGS</vt:lpstr>
      <vt:lpstr>Statistics in Our Life</vt:lpstr>
      <vt:lpstr>Statistical Lies</vt:lpstr>
      <vt:lpstr>Statistical Lies</vt:lpstr>
      <vt:lpstr>Statistical Lies</vt:lpstr>
      <vt:lpstr>Definitions</vt:lpstr>
      <vt:lpstr>Variables</vt:lpstr>
      <vt:lpstr>Experiments</vt:lpstr>
      <vt:lpstr>Types of Variables</vt:lpstr>
      <vt:lpstr>Population</vt:lpstr>
      <vt:lpstr>Sample</vt:lpstr>
      <vt:lpstr>PowerPoint Presentation</vt:lpstr>
      <vt:lpstr>Simple random sample</vt:lpstr>
      <vt:lpstr>Independent Items</vt:lpstr>
      <vt:lpstr>Descriptive Statistics</vt:lpstr>
      <vt:lpstr>Inferential Statistics</vt:lpstr>
      <vt:lpstr>Sampling Error</vt:lpstr>
      <vt:lpstr>Types of Data</vt:lpstr>
      <vt:lpstr>Types of Data</vt:lpstr>
      <vt:lpstr>Summary Statistics</vt:lpstr>
      <vt:lpstr>Definition of a Median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49</cp:revision>
  <dcterms:created xsi:type="dcterms:W3CDTF">2020-06-09T06:07:05Z</dcterms:created>
  <dcterms:modified xsi:type="dcterms:W3CDTF">2024-06-12T05:29:39Z</dcterms:modified>
</cp:coreProperties>
</file>