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460" r:id="rId3"/>
    <p:sldId id="461" r:id="rId4"/>
    <p:sldId id="462" r:id="rId5"/>
    <p:sldId id="463" r:id="rId6"/>
    <p:sldId id="464" r:id="rId7"/>
    <p:sldId id="769" r:id="rId8"/>
    <p:sldId id="770" r:id="rId9"/>
    <p:sldId id="771" r:id="rId10"/>
    <p:sldId id="772" r:id="rId11"/>
    <p:sldId id="773" r:id="rId12"/>
    <p:sldId id="488" r:id="rId13"/>
    <p:sldId id="4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mCBF5JXOPM&amp;list=PLFW6lRTa1g80s2MWqXNg2o0haq1k14v2I" TargetMode="External"/><Relationship Id="rId4" Type="http://schemas.openxmlformats.org/officeDocument/2006/relationships/hyperlink" Target="https://www.youtube.com/watch?v=cjTgyRUaD1s&amp;list=PLbRMhDVUMngeD_vOeveVE-3b7wu_AZph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47825" y="5312053"/>
            <a:ext cx="48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399" y="714842"/>
            <a:ext cx="7243482" cy="299384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40901" rIns="0" bIns="0" rtlCol="0" anchor="ctr">
            <a:spAutoFit/>
          </a:bodyPr>
          <a:lstStyle/>
          <a:p>
            <a:pPr marL="729541">
              <a:lnSpc>
                <a:spcPct val="100000"/>
              </a:lnSpc>
              <a:spcBef>
                <a:spcPts val="322"/>
              </a:spcBef>
            </a:pPr>
            <a:r>
              <a:rPr sz="1677" spc="-62" dirty="0">
                <a:solidFill>
                  <a:srgbClr val="000000"/>
                </a:solidFill>
                <a:latin typeface="Trebuchet MS"/>
                <a:cs typeface="Trebuchet MS"/>
              </a:rPr>
              <a:t>7)</a:t>
            </a:r>
            <a:r>
              <a:rPr sz="1677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13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677" spc="-2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84" dirty="0">
                <a:solidFill>
                  <a:srgbClr val="000000"/>
                </a:solidFill>
                <a:latin typeface="Trebuchet MS"/>
                <a:cs typeface="Trebuchet MS"/>
              </a:rPr>
              <a:t>new</a:t>
            </a:r>
            <a:r>
              <a:rPr sz="1677" spc="-238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40" dirty="0">
                <a:solidFill>
                  <a:srgbClr val="000000"/>
                </a:solidFill>
                <a:latin typeface="Trebuchet MS"/>
                <a:cs typeface="Trebuchet MS"/>
              </a:rPr>
              <a:t>Worksheet</a:t>
            </a:r>
            <a:r>
              <a:rPr sz="1677" spc="-19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84" dirty="0">
                <a:solidFill>
                  <a:srgbClr val="000000"/>
                </a:solidFill>
                <a:latin typeface="Trebuchet MS"/>
                <a:cs typeface="Trebuchet MS"/>
              </a:rPr>
              <a:t>‘Hypothesis’</a:t>
            </a:r>
            <a:r>
              <a:rPr sz="1677" spc="-13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97" dirty="0">
                <a:solidFill>
                  <a:srgbClr val="000000"/>
                </a:solidFill>
                <a:latin typeface="Trebuchet MS"/>
                <a:cs typeface="Trebuchet MS"/>
              </a:rPr>
              <a:t>will</a:t>
            </a:r>
            <a:r>
              <a:rPr sz="1677" spc="-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88" dirty="0">
                <a:solidFill>
                  <a:srgbClr val="000000"/>
                </a:solidFill>
                <a:latin typeface="Trebuchet MS"/>
                <a:cs typeface="Trebuchet MS"/>
              </a:rPr>
              <a:t>contain</a:t>
            </a:r>
            <a:r>
              <a:rPr sz="1677" spc="-2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93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677" spc="-2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88" dirty="0">
                <a:solidFill>
                  <a:srgbClr val="000000"/>
                </a:solidFill>
                <a:latin typeface="Trebuchet MS"/>
                <a:cs typeface="Trebuchet MS"/>
              </a:rPr>
              <a:t>following</a:t>
            </a:r>
            <a:r>
              <a:rPr sz="1677" spc="-2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77" spc="-9" dirty="0">
                <a:solidFill>
                  <a:srgbClr val="000000"/>
                </a:solidFill>
                <a:latin typeface="Trebuchet MS"/>
                <a:cs typeface="Trebuchet MS"/>
              </a:rPr>
              <a:t>output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86176" y="1890058"/>
            <a:ext cx="3384176" cy="545726"/>
            <a:chOff x="5698066" y="2142066"/>
            <a:chExt cx="3835400" cy="618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8066" y="2175933"/>
              <a:ext cx="3835400" cy="4910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732" y="2142066"/>
              <a:ext cx="3666067" cy="6180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79" y="2197305"/>
              <a:ext cx="3738878" cy="39395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28011" y="1938799"/>
            <a:ext cx="3299011" cy="288070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29696" rIns="0" bIns="0" rtlCol="0">
            <a:spAutoFit/>
          </a:bodyPr>
          <a:lstStyle/>
          <a:p>
            <a:pPr marL="200595">
              <a:spcBef>
                <a:spcPts val="234"/>
              </a:spcBef>
            </a:pPr>
            <a:r>
              <a:rPr sz="1677" spc="-71" dirty="0">
                <a:latin typeface="Trebuchet MS"/>
                <a:cs typeface="Trebuchet MS"/>
              </a:rPr>
              <a:t>Hypothesized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-79" dirty="0">
                <a:latin typeface="Trebuchet MS"/>
                <a:cs typeface="Trebuchet MS"/>
              </a:rPr>
              <a:t>population</a:t>
            </a:r>
            <a:r>
              <a:rPr sz="1677" dirty="0">
                <a:latin typeface="Trebuchet MS"/>
                <a:cs typeface="Trebuchet MS"/>
              </a:rPr>
              <a:t> </a:t>
            </a:r>
            <a:r>
              <a:rPr sz="1677" spc="-119" dirty="0">
                <a:latin typeface="Trebuchet MS"/>
                <a:cs typeface="Trebuchet MS"/>
              </a:rPr>
              <a:t>mean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538" dirty="0">
                <a:latin typeface="Cambria Math"/>
                <a:cs typeface="Cambria Math"/>
              </a:rPr>
              <a:t>!</a:t>
            </a:r>
            <a:endParaRPr sz="1677"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01118" y="2420471"/>
            <a:ext cx="3384176" cy="545726"/>
            <a:chOff x="5715000" y="2743200"/>
            <a:chExt cx="3835400" cy="6184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0" y="2768599"/>
              <a:ext cx="3835400" cy="4995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0" y="2743200"/>
              <a:ext cx="2302932" cy="6180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0719" y="2794365"/>
              <a:ext cx="3738878" cy="39395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41459" y="2465617"/>
            <a:ext cx="3299011" cy="291464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33057" rIns="0" bIns="0" rtlCol="0">
            <a:spAutoFit/>
          </a:bodyPr>
          <a:lstStyle/>
          <a:p>
            <a:pPr marL="805185">
              <a:spcBef>
                <a:spcPts val="260"/>
              </a:spcBef>
            </a:pPr>
            <a:r>
              <a:rPr sz="1677" spc="-115" dirty="0">
                <a:latin typeface="Trebuchet MS"/>
                <a:cs typeface="Trebuchet MS"/>
              </a:rPr>
              <a:t>Significance</a:t>
            </a:r>
            <a:r>
              <a:rPr sz="1677" spc="22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Level</a:t>
            </a:r>
            <a:r>
              <a:rPr sz="1677" spc="26" dirty="0">
                <a:latin typeface="Trebuchet MS"/>
                <a:cs typeface="Trebuchet MS"/>
              </a:rPr>
              <a:t> </a:t>
            </a:r>
            <a:r>
              <a:rPr sz="1677" spc="-44" dirty="0">
                <a:latin typeface="Cambria Math"/>
                <a:cs typeface="Cambria Math"/>
              </a:rPr>
              <a:t>𝛂</a:t>
            </a:r>
            <a:endParaRPr sz="1677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00588" y="5147235"/>
            <a:ext cx="3392021" cy="537882"/>
            <a:chOff x="5147733" y="5833533"/>
            <a:chExt cx="3844290" cy="6096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7733" y="5850466"/>
              <a:ext cx="3843867" cy="4995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7800" y="5833533"/>
              <a:ext cx="1092200" cy="6095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917" y="5876435"/>
              <a:ext cx="3738878" cy="39395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48398" y="5185090"/>
            <a:ext cx="3299011" cy="298819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40341" rIns="0" bIns="0" rtlCol="0">
            <a:spAutoFit/>
          </a:bodyPr>
          <a:lstStyle/>
          <a:p>
            <a:pPr algn="ctr">
              <a:spcBef>
                <a:spcPts val="318"/>
              </a:spcBef>
            </a:pPr>
            <a:r>
              <a:rPr sz="1677" spc="-84" dirty="0">
                <a:latin typeface="Trebuchet MS"/>
                <a:cs typeface="Trebuchet MS"/>
              </a:rPr>
              <a:t>P-</a:t>
            </a:r>
            <a:r>
              <a:rPr sz="1677" spc="-9" dirty="0">
                <a:latin typeface="Trebuchet MS"/>
                <a:cs typeface="Trebuchet MS"/>
              </a:rPr>
              <a:t>value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4952" y="1455551"/>
            <a:ext cx="3442447" cy="4280647"/>
            <a:chOff x="868679" y="1649624"/>
            <a:chExt cx="3901440" cy="4851400"/>
          </a:xfrm>
        </p:grpSpPr>
        <p:sp>
          <p:nvSpPr>
            <p:cNvPr id="19" name="object 19"/>
            <p:cNvSpPr/>
            <p:nvPr/>
          </p:nvSpPr>
          <p:spPr>
            <a:xfrm>
              <a:off x="868667" y="1649628"/>
              <a:ext cx="3901440" cy="4851400"/>
            </a:xfrm>
            <a:custGeom>
              <a:avLst/>
              <a:gdLst/>
              <a:ahLst/>
              <a:cxnLst/>
              <a:rect l="l" t="t" r="r" b="b"/>
              <a:pathLst>
                <a:path w="3901440" h="4851400">
                  <a:moveTo>
                    <a:pt x="3901440" y="0"/>
                  </a:moveTo>
                  <a:lnTo>
                    <a:pt x="16891" y="0"/>
                  </a:lnTo>
                  <a:lnTo>
                    <a:pt x="0" y="0"/>
                  </a:lnTo>
                  <a:lnTo>
                    <a:pt x="0" y="16967"/>
                  </a:lnTo>
                  <a:lnTo>
                    <a:pt x="0" y="4851362"/>
                  </a:lnTo>
                  <a:lnTo>
                    <a:pt x="16891" y="4851362"/>
                  </a:lnTo>
                  <a:lnTo>
                    <a:pt x="16891" y="16967"/>
                  </a:lnTo>
                  <a:lnTo>
                    <a:pt x="3901440" y="16967"/>
                  </a:lnTo>
                  <a:lnTo>
                    <a:pt x="390144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568" y="2158508"/>
              <a:ext cx="3884929" cy="780415"/>
            </a:xfrm>
            <a:custGeom>
              <a:avLst/>
              <a:gdLst/>
              <a:ahLst/>
              <a:cxnLst/>
              <a:rect l="l" t="t" r="r" b="b"/>
              <a:pathLst>
                <a:path w="3884929" h="780414">
                  <a:moveTo>
                    <a:pt x="0" y="0"/>
                  </a:moveTo>
                  <a:lnTo>
                    <a:pt x="0" y="780287"/>
                  </a:lnTo>
                  <a:lnTo>
                    <a:pt x="3884550" y="780287"/>
                  </a:lnTo>
                  <a:lnTo>
                    <a:pt x="3884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558" y="4702936"/>
              <a:ext cx="3884929" cy="1798320"/>
            </a:xfrm>
            <a:custGeom>
              <a:avLst/>
              <a:gdLst/>
              <a:ahLst/>
              <a:cxnLst/>
              <a:rect l="l" t="t" r="r" b="b"/>
              <a:pathLst>
                <a:path w="3884929" h="1798320">
                  <a:moveTo>
                    <a:pt x="3884549" y="508876"/>
                  </a:moveTo>
                  <a:lnTo>
                    <a:pt x="0" y="508876"/>
                  </a:lnTo>
                  <a:lnTo>
                    <a:pt x="0" y="1798053"/>
                  </a:lnTo>
                  <a:lnTo>
                    <a:pt x="3884549" y="1798053"/>
                  </a:lnTo>
                  <a:lnTo>
                    <a:pt x="3884549" y="508876"/>
                  </a:lnTo>
                  <a:close/>
                </a:path>
                <a:path w="3884929" h="1798320">
                  <a:moveTo>
                    <a:pt x="3884549" y="0"/>
                  </a:moveTo>
                  <a:lnTo>
                    <a:pt x="0" y="0"/>
                  </a:lnTo>
                  <a:lnTo>
                    <a:pt x="0" y="271399"/>
                  </a:lnTo>
                  <a:lnTo>
                    <a:pt x="3884549" y="271399"/>
                  </a:lnTo>
                  <a:lnTo>
                    <a:pt x="388454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58453" y="1459313"/>
            <a:ext cx="519953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-44" dirty="0">
                <a:latin typeface="Calibri"/>
                <a:cs typeface="Calibri"/>
              </a:rPr>
              <a:t>Z-</a:t>
            </a:r>
            <a:r>
              <a:rPr sz="1279" b="1" spc="-9" dirty="0">
                <a:latin typeface="Calibri"/>
                <a:cs typeface="Calibri"/>
              </a:rPr>
              <a:t>Jeans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454" y="2132834"/>
            <a:ext cx="1100978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Null</a:t>
            </a:r>
            <a:r>
              <a:rPr sz="1279" b="1" spc="13" dirty="0">
                <a:latin typeface="Calibri"/>
                <a:cs typeface="Calibri"/>
              </a:rPr>
              <a:t> </a:t>
            </a:r>
            <a:r>
              <a:rPr sz="1279" b="1" spc="-9" dirty="0">
                <a:latin typeface="Calibri"/>
                <a:cs typeface="Calibri"/>
              </a:rPr>
              <a:t>Hypothesis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8300" y="2132834"/>
            <a:ext cx="193862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35" spc="-22" dirty="0">
                <a:latin typeface="Symbol"/>
                <a:cs typeface="Symbol"/>
              </a:rPr>
              <a:t></a:t>
            </a:r>
            <a:r>
              <a:rPr sz="1279" b="1" spc="-22" dirty="0">
                <a:latin typeface="Calibri"/>
                <a:cs typeface="Calibri"/>
              </a:rPr>
              <a:t>=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3830" y="2132834"/>
            <a:ext cx="38044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31" dirty="0">
                <a:latin typeface="Calibri"/>
                <a:cs typeface="Calibri"/>
              </a:rPr>
              <a:t>1500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8453" y="2357342"/>
            <a:ext cx="1401296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Level</a:t>
            </a:r>
            <a:r>
              <a:rPr sz="1279" b="1" spc="71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of</a:t>
            </a:r>
            <a:r>
              <a:rPr sz="1279" b="1" spc="-49" dirty="0">
                <a:latin typeface="Calibri"/>
                <a:cs typeface="Calibri"/>
              </a:rPr>
              <a:t> </a:t>
            </a:r>
            <a:r>
              <a:rPr sz="1279" b="1" spc="-9" dirty="0">
                <a:latin typeface="Calibri"/>
                <a:cs typeface="Calibri"/>
              </a:rPr>
              <a:t>Significance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98537" y="2357342"/>
            <a:ext cx="335616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-18" dirty="0">
                <a:latin typeface="Calibri"/>
                <a:cs typeface="Calibri"/>
              </a:rPr>
              <a:t>0.05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8453" y="2581848"/>
            <a:ext cx="820271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Sample</a:t>
            </a:r>
            <a:r>
              <a:rPr sz="1279" b="1" spc="-13" dirty="0">
                <a:latin typeface="Calibri"/>
                <a:cs typeface="Calibri"/>
              </a:rPr>
              <a:t> </a:t>
            </a:r>
            <a:r>
              <a:rPr sz="1279" b="1" spc="-18" dirty="0">
                <a:latin typeface="Calibri"/>
                <a:cs typeface="Calibri"/>
              </a:rPr>
              <a:t>Size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3830" y="2581848"/>
            <a:ext cx="38044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31" dirty="0">
                <a:latin typeface="Calibri"/>
                <a:cs typeface="Calibri"/>
              </a:rPr>
              <a:t>1000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8453" y="2806356"/>
            <a:ext cx="960344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Sample</a:t>
            </a:r>
            <a:r>
              <a:rPr sz="1279" b="1" spc="-13" dirty="0">
                <a:latin typeface="Calibri"/>
                <a:cs typeface="Calibri"/>
              </a:rPr>
              <a:t> </a:t>
            </a:r>
            <a:r>
              <a:rPr sz="1279" b="1" spc="-18" dirty="0">
                <a:latin typeface="Calibri"/>
                <a:cs typeface="Calibri"/>
              </a:rPr>
              <a:t>Mean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0294" y="2806356"/>
            <a:ext cx="603997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31" dirty="0">
                <a:latin typeface="Calibri"/>
                <a:cs typeface="Calibri"/>
              </a:rPr>
              <a:t>1584.87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5350" y="4602415"/>
            <a:ext cx="899272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-31" dirty="0">
                <a:latin typeface="Calibri"/>
                <a:cs typeface="Calibri"/>
              </a:rPr>
              <a:t>Two-</a:t>
            </a:r>
            <a:r>
              <a:rPr sz="1279" b="1" spc="-9" dirty="0">
                <a:latin typeface="Calibri"/>
                <a:cs typeface="Calibri"/>
              </a:rPr>
              <a:t>Tail</a:t>
            </a:r>
            <a:r>
              <a:rPr sz="1279" b="1" spc="-13" dirty="0">
                <a:latin typeface="Calibri"/>
                <a:cs typeface="Calibri"/>
              </a:rPr>
              <a:t> </a:t>
            </a:r>
            <a:r>
              <a:rPr sz="1279" b="1" spc="-18" dirty="0">
                <a:latin typeface="Calibri"/>
                <a:cs typeface="Calibri"/>
              </a:rPr>
              <a:t>Test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8453" y="4826922"/>
            <a:ext cx="1401296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Lower</a:t>
            </a:r>
            <a:r>
              <a:rPr sz="1279" b="1" spc="62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Critical</a:t>
            </a:r>
            <a:r>
              <a:rPr sz="1279" b="1" spc="106" dirty="0">
                <a:latin typeface="Calibri"/>
                <a:cs typeface="Calibri"/>
              </a:rPr>
              <a:t> </a:t>
            </a:r>
            <a:r>
              <a:rPr sz="1279" b="1" spc="-18" dirty="0">
                <a:latin typeface="Calibri"/>
                <a:cs typeface="Calibri"/>
              </a:rPr>
              <a:t>Value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5001" y="4826922"/>
            <a:ext cx="55301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-44" dirty="0">
                <a:latin typeface="Calibri"/>
                <a:cs typeface="Calibri"/>
              </a:rPr>
              <a:t>-</a:t>
            </a:r>
            <a:r>
              <a:rPr sz="1279" b="1" spc="-9" dirty="0">
                <a:latin typeface="Calibri"/>
                <a:cs typeface="Calibri"/>
              </a:rPr>
              <a:t>1.9623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58453" y="5051430"/>
            <a:ext cx="1401296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Upper</a:t>
            </a:r>
            <a:r>
              <a:rPr sz="1279" b="1" spc="44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Critical</a:t>
            </a:r>
            <a:r>
              <a:rPr sz="1279" b="1" spc="79" dirty="0">
                <a:latin typeface="Calibri"/>
                <a:cs typeface="Calibri"/>
              </a:rPr>
              <a:t> </a:t>
            </a:r>
            <a:r>
              <a:rPr sz="1279" b="1" spc="-18" dirty="0">
                <a:latin typeface="Calibri"/>
                <a:cs typeface="Calibri"/>
              </a:rPr>
              <a:t>Value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9708" y="5051430"/>
            <a:ext cx="51435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31" dirty="0">
                <a:latin typeface="Calibri"/>
                <a:cs typeface="Calibri"/>
              </a:rPr>
              <a:t>1.9623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58453" y="5275938"/>
            <a:ext cx="582146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i="1" dirty="0">
                <a:latin typeface="Calibri"/>
                <a:cs typeface="Calibri"/>
              </a:rPr>
              <a:t>p</a:t>
            </a:r>
            <a:r>
              <a:rPr sz="1279" b="1" i="1" spc="-31" dirty="0">
                <a:latin typeface="Calibri"/>
                <a:cs typeface="Calibri"/>
              </a:rPr>
              <a:t> </a:t>
            </a:r>
            <a:r>
              <a:rPr sz="1279" b="1" spc="-44" dirty="0">
                <a:latin typeface="Calibri"/>
                <a:cs typeface="Calibri"/>
              </a:rPr>
              <a:t>-</a:t>
            </a:r>
            <a:r>
              <a:rPr sz="1279" b="1" spc="-9" dirty="0">
                <a:latin typeface="Calibri"/>
                <a:cs typeface="Calibri"/>
              </a:rPr>
              <a:t>Value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19708" y="5275938"/>
            <a:ext cx="51435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31" dirty="0">
                <a:latin typeface="Calibri"/>
                <a:cs typeface="Calibri"/>
              </a:rPr>
              <a:t>0.0004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8279" y="5500445"/>
            <a:ext cx="1816474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dirty="0">
                <a:latin typeface="Calibri"/>
                <a:cs typeface="Calibri"/>
              </a:rPr>
              <a:t>Reject</a:t>
            </a:r>
            <a:r>
              <a:rPr sz="1279" b="1" spc="49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the</a:t>
            </a:r>
            <a:r>
              <a:rPr sz="1279" b="1" spc="97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null</a:t>
            </a:r>
            <a:r>
              <a:rPr sz="1279" b="1" spc="71" dirty="0">
                <a:latin typeface="Calibri"/>
                <a:cs typeface="Calibri"/>
              </a:rPr>
              <a:t> </a:t>
            </a:r>
            <a:r>
              <a:rPr sz="1279" b="1" spc="-9" dirty="0">
                <a:latin typeface="Calibri"/>
                <a:cs typeface="Calibri"/>
              </a:rPr>
              <a:t>hypothesis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8495" y="1908327"/>
            <a:ext cx="342340" cy="21042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279" b="1" spc="-18" dirty="0">
                <a:latin typeface="Calibri"/>
                <a:cs typeface="Calibri"/>
              </a:rPr>
              <a:t>Data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8454" y="3030864"/>
            <a:ext cx="3375772" cy="13307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algn="ctr">
              <a:spcBef>
                <a:spcPts val="106"/>
              </a:spcBef>
              <a:tabLst>
                <a:tab pos="2413876" algn="l"/>
              </a:tabLst>
            </a:pPr>
            <a:r>
              <a:rPr sz="1279" b="1" dirty="0">
                <a:latin typeface="Calibri"/>
                <a:cs typeface="Calibri"/>
              </a:rPr>
              <a:t>Sample </a:t>
            </a:r>
            <a:r>
              <a:rPr sz="1279" b="1" spc="-9" dirty="0">
                <a:latin typeface="Calibri"/>
                <a:cs typeface="Calibri"/>
              </a:rPr>
              <a:t>Standard</a:t>
            </a:r>
            <a:r>
              <a:rPr sz="1279" b="1" spc="-35" dirty="0">
                <a:latin typeface="Calibri"/>
                <a:cs typeface="Calibri"/>
              </a:rPr>
              <a:t> </a:t>
            </a:r>
            <a:r>
              <a:rPr sz="1279" b="1" spc="-9" dirty="0">
                <a:latin typeface="Calibri"/>
                <a:cs typeface="Calibri"/>
              </a:rPr>
              <a:t>Deviation</a:t>
            </a:r>
            <a:r>
              <a:rPr sz="1279" b="1" dirty="0">
                <a:latin typeface="Calibri"/>
                <a:cs typeface="Calibri"/>
              </a:rPr>
              <a:t>	</a:t>
            </a:r>
            <a:r>
              <a:rPr sz="1279" b="1" spc="35" dirty="0">
                <a:latin typeface="Calibri"/>
                <a:cs typeface="Calibri"/>
              </a:rPr>
              <a:t>756.5145619</a:t>
            </a:r>
            <a:endParaRPr sz="1279">
              <a:latin typeface="Calibri"/>
              <a:cs typeface="Calibri"/>
            </a:endParaRPr>
          </a:p>
          <a:p>
            <a:pPr>
              <a:spcBef>
                <a:spcPts val="437"/>
              </a:spcBef>
            </a:pPr>
            <a:endParaRPr sz="1279">
              <a:latin typeface="Calibri"/>
              <a:cs typeface="Calibri"/>
            </a:endParaRPr>
          </a:p>
          <a:p>
            <a:pPr marL="7845" algn="ctr"/>
            <a:r>
              <a:rPr sz="1279" dirty="0">
                <a:latin typeface="Calibri"/>
                <a:cs typeface="Calibri"/>
              </a:rPr>
              <a:t>Intermediate</a:t>
            </a:r>
            <a:r>
              <a:rPr sz="1279" spc="-13" dirty="0">
                <a:latin typeface="Calibri"/>
                <a:cs typeface="Calibri"/>
              </a:rPr>
              <a:t> </a:t>
            </a:r>
            <a:r>
              <a:rPr sz="1279" spc="-9" dirty="0">
                <a:latin typeface="Calibri"/>
                <a:cs typeface="Calibri"/>
              </a:rPr>
              <a:t>Calculations</a:t>
            </a:r>
            <a:endParaRPr sz="1279">
              <a:latin typeface="Calibri"/>
              <a:cs typeface="Calibri"/>
            </a:endParaRPr>
          </a:p>
          <a:p>
            <a:pPr marL="10646" marR="4483" indent="-560" algn="ctr">
              <a:lnSpc>
                <a:spcPct val="115100"/>
              </a:lnSpc>
              <a:tabLst>
                <a:tab pos="2782569" algn="l"/>
                <a:tab pos="3095790" algn="l"/>
              </a:tabLst>
            </a:pPr>
            <a:r>
              <a:rPr sz="1279" dirty="0">
                <a:latin typeface="Calibri"/>
                <a:cs typeface="Calibri"/>
              </a:rPr>
              <a:t>Standard</a:t>
            </a:r>
            <a:r>
              <a:rPr sz="1279" spc="18" dirty="0">
                <a:latin typeface="Calibri"/>
                <a:cs typeface="Calibri"/>
              </a:rPr>
              <a:t> </a:t>
            </a:r>
            <a:r>
              <a:rPr sz="1279" dirty="0">
                <a:latin typeface="Calibri"/>
                <a:cs typeface="Calibri"/>
              </a:rPr>
              <a:t>Error</a:t>
            </a:r>
            <a:r>
              <a:rPr sz="1279" spc="13" dirty="0">
                <a:latin typeface="Calibri"/>
                <a:cs typeface="Calibri"/>
              </a:rPr>
              <a:t> </a:t>
            </a:r>
            <a:r>
              <a:rPr sz="1279" dirty="0">
                <a:latin typeface="Calibri"/>
                <a:cs typeface="Calibri"/>
              </a:rPr>
              <a:t>of</a:t>
            </a:r>
            <a:r>
              <a:rPr sz="1279" spc="-62" dirty="0">
                <a:latin typeface="Calibri"/>
                <a:cs typeface="Calibri"/>
              </a:rPr>
              <a:t> </a:t>
            </a:r>
            <a:r>
              <a:rPr sz="1279" dirty="0">
                <a:latin typeface="Calibri"/>
                <a:cs typeface="Calibri"/>
              </a:rPr>
              <a:t>the</a:t>
            </a:r>
            <a:r>
              <a:rPr sz="1279" spc="-79" dirty="0">
                <a:latin typeface="Calibri"/>
                <a:cs typeface="Calibri"/>
              </a:rPr>
              <a:t> </a:t>
            </a:r>
            <a:r>
              <a:rPr sz="1279" spc="-18" dirty="0">
                <a:latin typeface="Calibri"/>
                <a:cs typeface="Calibri"/>
              </a:rPr>
              <a:t>Mean</a:t>
            </a:r>
            <a:r>
              <a:rPr sz="1279" dirty="0">
                <a:latin typeface="Calibri"/>
                <a:cs typeface="Calibri"/>
              </a:rPr>
              <a:t>	</a:t>
            </a:r>
            <a:r>
              <a:rPr sz="1279" spc="35" dirty="0">
                <a:latin typeface="Calibri"/>
                <a:cs typeface="Calibri"/>
              </a:rPr>
              <a:t>23.9231 </a:t>
            </a:r>
            <a:r>
              <a:rPr sz="1279" spc="-26" dirty="0">
                <a:latin typeface="Calibri"/>
                <a:cs typeface="Calibri"/>
              </a:rPr>
              <a:t>Degrees</a:t>
            </a:r>
            <a:r>
              <a:rPr sz="1279" spc="-53" dirty="0">
                <a:latin typeface="Calibri"/>
                <a:cs typeface="Calibri"/>
              </a:rPr>
              <a:t> </a:t>
            </a:r>
            <a:r>
              <a:rPr sz="1279" dirty="0">
                <a:latin typeface="Calibri"/>
                <a:cs typeface="Calibri"/>
              </a:rPr>
              <a:t>of</a:t>
            </a:r>
            <a:r>
              <a:rPr sz="1279" spc="-57" dirty="0">
                <a:latin typeface="Calibri"/>
                <a:cs typeface="Calibri"/>
              </a:rPr>
              <a:t> </a:t>
            </a:r>
            <a:r>
              <a:rPr sz="1279" spc="-9" dirty="0">
                <a:latin typeface="Calibri"/>
                <a:cs typeface="Calibri"/>
              </a:rPr>
              <a:t>Freedom</a:t>
            </a:r>
            <a:r>
              <a:rPr sz="1279" dirty="0">
                <a:latin typeface="Calibri"/>
                <a:cs typeface="Calibri"/>
              </a:rPr>
              <a:t>		</a:t>
            </a:r>
            <a:r>
              <a:rPr sz="1279" spc="26" dirty="0">
                <a:latin typeface="Calibri"/>
                <a:cs typeface="Calibri"/>
              </a:rPr>
              <a:t>999</a:t>
            </a:r>
            <a:endParaRPr sz="1279">
              <a:latin typeface="Calibri"/>
              <a:cs typeface="Calibri"/>
            </a:endParaRPr>
          </a:p>
          <a:p>
            <a:pPr algn="ctr">
              <a:spcBef>
                <a:spcPts val="234"/>
              </a:spcBef>
              <a:tabLst>
                <a:tab pos="2861014" algn="l"/>
              </a:tabLst>
            </a:pPr>
            <a:r>
              <a:rPr sz="1279" b="1" i="1" dirty="0">
                <a:latin typeface="Calibri"/>
                <a:cs typeface="Calibri"/>
              </a:rPr>
              <a:t>t</a:t>
            </a:r>
            <a:r>
              <a:rPr sz="1279" b="1" i="1" spc="180" dirty="0">
                <a:latin typeface="Calibri"/>
                <a:cs typeface="Calibri"/>
              </a:rPr>
              <a:t> </a:t>
            </a:r>
            <a:r>
              <a:rPr sz="1279" b="1" dirty="0">
                <a:latin typeface="Calibri"/>
                <a:cs typeface="Calibri"/>
              </a:rPr>
              <a:t>Test</a:t>
            </a:r>
            <a:r>
              <a:rPr sz="1279" b="1" spc="-40" dirty="0">
                <a:latin typeface="Calibri"/>
                <a:cs typeface="Calibri"/>
              </a:rPr>
              <a:t> </a:t>
            </a:r>
            <a:r>
              <a:rPr sz="1279" b="1" spc="-9" dirty="0">
                <a:latin typeface="Calibri"/>
                <a:cs typeface="Calibri"/>
              </a:rPr>
              <a:t>Statistic</a:t>
            </a:r>
            <a:r>
              <a:rPr sz="1279" b="1" dirty="0">
                <a:latin typeface="Calibri"/>
                <a:cs typeface="Calibri"/>
              </a:rPr>
              <a:t>	</a:t>
            </a:r>
            <a:r>
              <a:rPr sz="1279" b="1" spc="31" dirty="0">
                <a:latin typeface="Calibri"/>
                <a:cs typeface="Calibri"/>
              </a:rPr>
              <a:t>3.5475</a:t>
            </a:r>
            <a:endParaRPr sz="1279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39854" y="1470519"/>
            <a:ext cx="5053293" cy="4266079"/>
            <a:chOff x="885568" y="1666588"/>
            <a:chExt cx="5727065" cy="4834890"/>
          </a:xfrm>
        </p:grpSpPr>
        <p:sp>
          <p:nvSpPr>
            <p:cNvPr id="43" name="object 43"/>
            <p:cNvSpPr/>
            <p:nvPr/>
          </p:nvSpPr>
          <p:spPr>
            <a:xfrm>
              <a:off x="885568" y="1666588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h="492125">
                  <a:moveTo>
                    <a:pt x="0" y="0"/>
                  </a:moveTo>
                  <a:lnTo>
                    <a:pt x="0" y="491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85568" y="2158509"/>
              <a:ext cx="3884929" cy="17145"/>
            </a:xfrm>
            <a:custGeom>
              <a:avLst/>
              <a:gdLst/>
              <a:ahLst/>
              <a:cxnLst/>
              <a:rect l="l" t="t" r="r" b="b"/>
              <a:pathLst>
                <a:path w="3884929" h="17144">
                  <a:moveTo>
                    <a:pt x="3884550" y="0"/>
                  </a:moveTo>
                  <a:lnTo>
                    <a:pt x="0" y="0"/>
                  </a:lnTo>
                  <a:lnTo>
                    <a:pt x="0" y="16962"/>
                  </a:lnTo>
                  <a:lnTo>
                    <a:pt x="3884550" y="16962"/>
                  </a:lnTo>
                  <a:lnTo>
                    <a:pt x="388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3409" y="1666595"/>
              <a:ext cx="1266825" cy="492125"/>
            </a:xfrm>
            <a:custGeom>
              <a:avLst/>
              <a:gdLst/>
              <a:ahLst/>
              <a:cxnLst/>
              <a:rect l="l" t="t" r="r" b="b"/>
              <a:pathLst>
                <a:path w="1266825" h="492125">
                  <a:moveTo>
                    <a:pt x="16891" y="0"/>
                  </a:moveTo>
                  <a:lnTo>
                    <a:pt x="0" y="0"/>
                  </a:lnTo>
                  <a:lnTo>
                    <a:pt x="0" y="491921"/>
                  </a:lnTo>
                  <a:lnTo>
                    <a:pt x="16891" y="491921"/>
                  </a:lnTo>
                  <a:lnTo>
                    <a:pt x="16891" y="0"/>
                  </a:lnTo>
                  <a:close/>
                </a:path>
                <a:path w="1266825" h="492125">
                  <a:moveTo>
                    <a:pt x="1266698" y="0"/>
                  </a:moveTo>
                  <a:lnTo>
                    <a:pt x="1249819" y="0"/>
                  </a:lnTo>
                  <a:lnTo>
                    <a:pt x="1249819" y="491921"/>
                  </a:lnTo>
                  <a:lnTo>
                    <a:pt x="1266698" y="491921"/>
                  </a:lnTo>
                  <a:lnTo>
                    <a:pt x="1266698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85558" y="2175471"/>
              <a:ext cx="3884929" cy="1527175"/>
            </a:xfrm>
            <a:custGeom>
              <a:avLst/>
              <a:gdLst/>
              <a:ahLst/>
              <a:cxnLst/>
              <a:rect l="l" t="t" r="r" b="b"/>
              <a:pathLst>
                <a:path w="3884929" h="1527175">
                  <a:moveTo>
                    <a:pt x="3884549" y="0"/>
                  </a:moveTo>
                  <a:lnTo>
                    <a:pt x="3867670" y="0"/>
                  </a:lnTo>
                  <a:lnTo>
                    <a:pt x="3867670" y="237490"/>
                  </a:lnTo>
                  <a:lnTo>
                    <a:pt x="3867670" y="254444"/>
                  </a:lnTo>
                  <a:lnTo>
                    <a:pt x="3867670" y="1509699"/>
                  </a:lnTo>
                  <a:lnTo>
                    <a:pt x="2634742" y="1509699"/>
                  </a:lnTo>
                  <a:lnTo>
                    <a:pt x="2634742" y="1272209"/>
                  </a:lnTo>
                  <a:lnTo>
                    <a:pt x="3867670" y="1272209"/>
                  </a:lnTo>
                  <a:lnTo>
                    <a:pt x="3867670" y="1255255"/>
                  </a:lnTo>
                  <a:lnTo>
                    <a:pt x="2634742" y="1255255"/>
                  </a:lnTo>
                  <a:lnTo>
                    <a:pt x="2634742" y="1017778"/>
                  </a:lnTo>
                  <a:lnTo>
                    <a:pt x="3867670" y="1017778"/>
                  </a:lnTo>
                  <a:lnTo>
                    <a:pt x="3867670" y="1000810"/>
                  </a:lnTo>
                  <a:lnTo>
                    <a:pt x="2634742" y="1000810"/>
                  </a:lnTo>
                  <a:lnTo>
                    <a:pt x="2634742" y="763333"/>
                  </a:lnTo>
                  <a:lnTo>
                    <a:pt x="3867670" y="763333"/>
                  </a:lnTo>
                  <a:lnTo>
                    <a:pt x="3867670" y="746366"/>
                  </a:lnTo>
                  <a:lnTo>
                    <a:pt x="2634742" y="746366"/>
                  </a:lnTo>
                  <a:lnTo>
                    <a:pt x="2634742" y="508889"/>
                  </a:lnTo>
                  <a:lnTo>
                    <a:pt x="3867670" y="508889"/>
                  </a:lnTo>
                  <a:lnTo>
                    <a:pt x="3867670" y="491921"/>
                  </a:lnTo>
                  <a:lnTo>
                    <a:pt x="2634742" y="491921"/>
                  </a:lnTo>
                  <a:lnTo>
                    <a:pt x="2634742" y="254444"/>
                  </a:lnTo>
                  <a:lnTo>
                    <a:pt x="3867670" y="254444"/>
                  </a:lnTo>
                  <a:lnTo>
                    <a:pt x="3867670" y="237490"/>
                  </a:lnTo>
                  <a:lnTo>
                    <a:pt x="0" y="237490"/>
                  </a:lnTo>
                  <a:lnTo>
                    <a:pt x="0" y="254444"/>
                  </a:lnTo>
                  <a:lnTo>
                    <a:pt x="2617851" y="254444"/>
                  </a:lnTo>
                  <a:lnTo>
                    <a:pt x="2617851" y="491921"/>
                  </a:lnTo>
                  <a:lnTo>
                    <a:pt x="0" y="491921"/>
                  </a:lnTo>
                  <a:lnTo>
                    <a:pt x="0" y="508889"/>
                  </a:lnTo>
                  <a:lnTo>
                    <a:pt x="2617851" y="508889"/>
                  </a:lnTo>
                  <a:lnTo>
                    <a:pt x="2617851" y="746366"/>
                  </a:lnTo>
                  <a:lnTo>
                    <a:pt x="0" y="746366"/>
                  </a:lnTo>
                  <a:lnTo>
                    <a:pt x="0" y="763333"/>
                  </a:lnTo>
                  <a:lnTo>
                    <a:pt x="2617851" y="763333"/>
                  </a:lnTo>
                  <a:lnTo>
                    <a:pt x="2617851" y="1000810"/>
                  </a:lnTo>
                  <a:lnTo>
                    <a:pt x="0" y="1000810"/>
                  </a:lnTo>
                  <a:lnTo>
                    <a:pt x="0" y="1017778"/>
                  </a:lnTo>
                  <a:lnTo>
                    <a:pt x="2617851" y="1017778"/>
                  </a:lnTo>
                  <a:lnTo>
                    <a:pt x="2617851" y="1255255"/>
                  </a:lnTo>
                  <a:lnTo>
                    <a:pt x="0" y="1255255"/>
                  </a:lnTo>
                  <a:lnTo>
                    <a:pt x="0" y="1272209"/>
                  </a:lnTo>
                  <a:lnTo>
                    <a:pt x="2617851" y="1272209"/>
                  </a:lnTo>
                  <a:lnTo>
                    <a:pt x="2617851" y="1509699"/>
                  </a:lnTo>
                  <a:lnTo>
                    <a:pt x="0" y="1509699"/>
                  </a:lnTo>
                  <a:lnTo>
                    <a:pt x="0" y="1526654"/>
                  </a:lnTo>
                  <a:lnTo>
                    <a:pt x="2617851" y="1526654"/>
                  </a:lnTo>
                  <a:lnTo>
                    <a:pt x="2634742" y="1526654"/>
                  </a:lnTo>
                  <a:lnTo>
                    <a:pt x="3867670" y="1526654"/>
                  </a:lnTo>
                  <a:lnTo>
                    <a:pt x="3884549" y="1526654"/>
                  </a:lnTo>
                  <a:lnTo>
                    <a:pt x="3884549" y="1509699"/>
                  </a:lnTo>
                  <a:lnTo>
                    <a:pt x="3884549" y="237490"/>
                  </a:lnTo>
                  <a:lnTo>
                    <a:pt x="388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85568" y="3702120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85568" y="3939600"/>
              <a:ext cx="3884929" cy="17145"/>
            </a:xfrm>
            <a:custGeom>
              <a:avLst/>
              <a:gdLst/>
              <a:ahLst/>
              <a:cxnLst/>
              <a:rect l="l" t="t" r="r" b="b"/>
              <a:pathLst>
                <a:path w="3884929" h="17145">
                  <a:moveTo>
                    <a:pt x="3884550" y="0"/>
                  </a:moveTo>
                  <a:lnTo>
                    <a:pt x="0" y="0"/>
                  </a:lnTo>
                  <a:lnTo>
                    <a:pt x="0" y="16962"/>
                  </a:lnTo>
                  <a:lnTo>
                    <a:pt x="3884550" y="16962"/>
                  </a:lnTo>
                  <a:lnTo>
                    <a:pt x="388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3503409" y="3702125"/>
              <a:ext cx="1266825" cy="237490"/>
            </a:xfrm>
            <a:custGeom>
              <a:avLst/>
              <a:gdLst/>
              <a:ahLst/>
              <a:cxnLst/>
              <a:rect l="l" t="t" r="r" b="b"/>
              <a:pathLst>
                <a:path w="1266825" h="237489">
                  <a:moveTo>
                    <a:pt x="16891" y="0"/>
                  </a:moveTo>
                  <a:lnTo>
                    <a:pt x="0" y="0"/>
                  </a:lnTo>
                  <a:lnTo>
                    <a:pt x="0" y="237477"/>
                  </a:lnTo>
                  <a:lnTo>
                    <a:pt x="16891" y="237477"/>
                  </a:lnTo>
                  <a:lnTo>
                    <a:pt x="16891" y="0"/>
                  </a:lnTo>
                  <a:close/>
                </a:path>
                <a:path w="1266825" h="237489">
                  <a:moveTo>
                    <a:pt x="1266698" y="0"/>
                  </a:moveTo>
                  <a:lnTo>
                    <a:pt x="1249819" y="0"/>
                  </a:lnTo>
                  <a:lnTo>
                    <a:pt x="1249819" y="237477"/>
                  </a:lnTo>
                  <a:lnTo>
                    <a:pt x="1266698" y="237477"/>
                  </a:lnTo>
                  <a:lnTo>
                    <a:pt x="1266698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85558" y="3956570"/>
              <a:ext cx="3884929" cy="1017905"/>
            </a:xfrm>
            <a:custGeom>
              <a:avLst/>
              <a:gdLst/>
              <a:ahLst/>
              <a:cxnLst/>
              <a:rect l="l" t="t" r="r" b="b"/>
              <a:pathLst>
                <a:path w="3884929" h="1017904">
                  <a:moveTo>
                    <a:pt x="3884549" y="0"/>
                  </a:moveTo>
                  <a:lnTo>
                    <a:pt x="3867670" y="0"/>
                  </a:lnTo>
                  <a:lnTo>
                    <a:pt x="3867670" y="237477"/>
                  </a:lnTo>
                  <a:lnTo>
                    <a:pt x="3867670" y="254444"/>
                  </a:lnTo>
                  <a:lnTo>
                    <a:pt x="3867670" y="1000798"/>
                  </a:lnTo>
                  <a:lnTo>
                    <a:pt x="2634742" y="1000798"/>
                  </a:lnTo>
                  <a:lnTo>
                    <a:pt x="2634742" y="763320"/>
                  </a:lnTo>
                  <a:lnTo>
                    <a:pt x="3867670" y="763320"/>
                  </a:lnTo>
                  <a:lnTo>
                    <a:pt x="3867670" y="746366"/>
                  </a:lnTo>
                  <a:lnTo>
                    <a:pt x="2634742" y="746366"/>
                  </a:lnTo>
                  <a:lnTo>
                    <a:pt x="2634742" y="508876"/>
                  </a:lnTo>
                  <a:lnTo>
                    <a:pt x="3867670" y="508876"/>
                  </a:lnTo>
                  <a:lnTo>
                    <a:pt x="3867670" y="491921"/>
                  </a:lnTo>
                  <a:lnTo>
                    <a:pt x="2634742" y="491921"/>
                  </a:lnTo>
                  <a:lnTo>
                    <a:pt x="2634742" y="254444"/>
                  </a:lnTo>
                  <a:lnTo>
                    <a:pt x="3867670" y="254444"/>
                  </a:lnTo>
                  <a:lnTo>
                    <a:pt x="3867670" y="237477"/>
                  </a:lnTo>
                  <a:lnTo>
                    <a:pt x="0" y="237477"/>
                  </a:lnTo>
                  <a:lnTo>
                    <a:pt x="0" y="254444"/>
                  </a:lnTo>
                  <a:lnTo>
                    <a:pt x="2617851" y="254444"/>
                  </a:lnTo>
                  <a:lnTo>
                    <a:pt x="2617851" y="491921"/>
                  </a:lnTo>
                  <a:lnTo>
                    <a:pt x="0" y="491921"/>
                  </a:lnTo>
                  <a:lnTo>
                    <a:pt x="0" y="508876"/>
                  </a:lnTo>
                  <a:lnTo>
                    <a:pt x="2617851" y="508876"/>
                  </a:lnTo>
                  <a:lnTo>
                    <a:pt x="2617851" y="746366"/>
                  </a:lnTo>
                  <a:lnTo>
                    <a:pt x="0" y="746366"/>
                  </a:lnTo>
                  <a:lnTo>
                    <a:pt x="0" y="763320"/>
                  </a:lnTo>
                  <a:lnTo>
                    <a:pt x="2617851" y="763320"/>
                  </a:lnTo>
                  <a:lnTo>
                    <a:pt x="2617851" y="1000798"/>
                  </a:lnTo>
                  <a:lnTo>
                    <a:pt x="0" y="1000798"/>
                  </a:lnTo>
                  <a:lnTo>
                    <a:pt x="0" y="1017765"/>
                  </a:lnTo>
                  <a:lnTo>
                    <a:pt x="2617851" y="1017765"/>
                  </a:lnTo>
                  <a:lnTo>
                    <a:pt x="2634742" y="1017765"/>
                  </a:lnTo>
                  <a:lnTo>
                    <a:pt x="3867670" y="1017765"/>
                  </a:lnTo>
                  <a:lnTo>
                    <a:pt x="3884549" y="1017765"/>
                  </a:lnTo>
                  <a:lnTo>
                    <a:pt x="3884549" y="1000798"/>
                  </a:lnTo>
                  <a:lnTo>
                    <a:pt x="3884549" y="237477"/>
                  </a:lnTo>
                  <a:lnTo>
                    <a:pt x="388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85568" y="4974329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0"/>
                  </a:moveTo>
                  <a:lnTo>
                    <a:pt x="0" y="23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568" y="5211808"/>
              <a:ext cx="3884929" cy="17145"/>
            </a:xfrm>
            <a:custGeom>
              <a:avLst/>
              <a:gdLst/>
              <a:ahLst/>
              <a:cxnLst/>
              <a:rect l="l" t="t" r="r" b="b"/>
              <a:pathLst>
                <a:path w="3884929" h="17145">
                  <a:moveTo>
                    <a:pt x="3884550" y="0"/>
                  </a:moveTo>
                  <a:lnTo>
                    <a:pt x="0" y="0"/>
                  </a:lnTo>
                  <a:lnTo>
                    <a:pt x="0" y="16962"/>
                  </a:lnTo>
                  <a:lnTo>
                    <a:pt x="3884550" y="16962"/>
                  </a:lnTo>
                  <a:lnTo>
                    <a:pt x="388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3409" y="4974335"/>
              <a:ext cx="1266825" cy="237490"/>
            </a:xfrm>
            <a:custGeom>
              <a:avLst/>
              <a:gdLst/>
              <a:ahLst/>
              <a:cxnLst/>
              <a:rect l="l" t="t" r="r" b="b"/>
              <a:pathLst>
                <a:path w="1266825" h="237489">
                  <a:moveTo>
                    <a:pt x="16891" y="0"/>
                  </a:moveTo>
                  <a:lnTo>
                    <a:pt x="0" y="0"/>
                  </a:lnTo>
                  <a:lnTo>
                    <a:pt x="0" y="237477"/>
                  </a:lnTo>
                  <a:lnTo>
                    <a:pt x="16891" y="237477"/>
                  </a:lnTo>
                  <a:lnTo>
                    <a:pt x="16891" y="0"/>
                  </a:lnTo>
                  <a:close/>
                </a:path>
                <a:path w="1266825" h="237489">
                  <a:moveTo>
                    <a:pt x="1266698" y="0"/>
                  </a:moveTo>
                  <a:lnTo>
                    <a:pt x="1249819" y="0"/>
                  </a:lnTo>
                  <a:lnTo>
                    <a:pt x="1249819" y="237477"/>
                  </a:lnTo>
                  <a:lnTo>
                    <a:pt x="1266698" y="237477"/>
                  </a:lnTo>
                  <a:lnTo>
                    <a:pt x="1266698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85558" y="5228780"/>
              <a:ext cx="3884929" cy="1272540"/>
            </a:xfrm>
            <a:custGeom>
              <a:avLst/>
              <a:gdLst/>
              <a:ahLst/>
              <a:cxnLst/>
              <a:rect l="l" t="t" r="r" b="b"/>
              <a:pathLst>
                <a:path w="3884929" h="1272539">
                  <a:moveTo>
                    <a:pt x="3884549" y="0"/>
                  </a:moveTo>
                  <a:lnTo>
                    <a:pt x="3867670" y="0"/>
                  </a:lnTo>
                  <a:lnTo>
                    <a:pt x="3867670" y="237477"/>
                  </a:lnTo>
                  <a:lnTo>
                    <a:pt x="3867670" y="254444"/>
                  </a:lnTo>
                  <a:lnTo>
                    <a:pt x="3867670" y="1000798"/>
                  </a:lnTo>
                  <a:lnTo>
                    <a:pt x="2634742" y="1000798"/>
                  </a:lnTo>
                  <a:lnTo>
                    <a:pt x="2634742" y="763320"/>
                  </a:lnTo>
                  <a:lnTo>
                    <a:pt x="3867670" y="763320"/>
                  </a:lnTo>
                  <a:lnTo>
                    <a:pt x="3867670" y="746366"/>
                  </a:lnTo>
                  <a:lnTo>
                    <a:pt x="2634742" y="746366"/>
                  </a:lnTo>
                  <a:lnTo>
                    <a:pt x="2634742" y="508876"/>
                  </a:lnTo>
                  <a:lnTo>
                    <a:pt x="3867670" y="508876"/>
                  </a:lnTo>
                  <a:lnTo>
                    <a:pt x="3867670" y="491921"/>
                  </a:lnTo>
                  <a:lnTo>
                    <a:pt x="2634742" y="491921"/>
                  </a:lnTo>
                  <a:lnTo>
                    <a:pt x="2634742" y="254444"/>
                  </a:lnTo>
                  <a:lnTo>
                    <a:pt x="3867670" y="254444"/>
                  </a:lnTo>
                  <a:lnTo>
                    <a:pt x="3867670" y="237477"/>
                  </a:lnTo>
                  <a:lnTo>
                    <a:pt x="0" y="237477"/>
                  </a:lnTo>
                  <a:lnTo>
                    <a:pt x="0" y="254444"/>
                  </a:lnTo>
                  <a:lnTo>
                    <a:pt x="2617851" y="254444"/>
                  </a:lnTo>
                  <a:lnTo>
                    <a:pt x="2617851" y="491921"/>
                  </a:lnTo>
                  <a:lnTo>
                    <a:pt x="0" y="491921"/>
                  </a:lnTo>
                  <a:lnTo>
                    <a:pt x="0" y="508876"/>
                  </a:lnTo>
                  <a:lnTo>
                    <a:pt x="2617851" y="508876"/>
                  </a:lnTo>
                  <a:lnTo>
                    <a:pt x="2617851" y="746366"/>
                  </a:lnTo>
                  <a:lnTo>
                    <a:pt x="0" y="746366"/>
                  </a:lnTo>
                  <a:lnTo>
                    <a:pt x="0" y="763320"/>
                  </a:lnTo>
                  <a:lnTo>
                    <a:pt x="2617851" y="763320"/>
                  </a:lnTo>
                  <a:lnTo>
                    <a:pt x="2617851" y="1000798"/>
                  </a:lnTo>
                  <a:lnTo>
                    <a:pt x="0" y="1000798"/>
                  </a:lnTo>
                  <a:lnTo>
                    <a:pt x="0" y="1017765"/>
                  </a:lnTo>
                  <a:lnTo>
                    <a:pt x="2617851" y="1017765"/>
                  </a:lnTo>
                  <a:lnTo>
                    <a:pt x="2634742" y="1017765"/>
                  </a:lnTo>
                  <a:lnTo>
                    <a:pt x="3867670" y="1017765"/>
                  </a:lnTo>
                  <a:lnTo>
                    <a:pt x="3867670" y="1255242"/>
                  </a:lnTo>
                  <a:lnTo>
                    <a:pt x="0" y="1255242"/>
                  </a:lnTo>
                  <a:lnTo>
                    <a:pt x="0" y="1272209"/>
                  </a:lnTo>
                  <a:lnTo>
                    <a:pt x="3867670" y="1272209"/>
                  </a:lnTo>
                  <a:lnTo>
                    <a:pt x="3884549" y="1272209"/>
                  </a:lnTo>
                  <a:lnTo>
                    <a:pt x="3884549" y="1255242"/>
                  </a:lnTo>
                  <a:lnTo>
                    <a:pt x="3884549" y="237477"/>
                  </a:lnTo>
                  <a:lnTo>
                    <a:pt x="3884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885558" y="1904072"/>
              <a:ext cx="3884929" cy="17145"/>
            </a:xfrm>
            <a:custGeom>
              <a:avLst/>
              <a:gdLst/>
              <a:ahLst/>
              <a:cxnLst/>
              <a:rect l="l" t="t" r="r" b="b"/>
              <a:pathLst>
                <a:path w="3884929" h="17144">
                  <a:moveTo>
                    <a:pt x="3884549" y="0"/>
                  </a:moveTo>
                  <a:lnTo>
                    <a:pt x="0" y="0"/>
                  </a:lnTo>
                  <a:lnTo>
                    <a:pt x="0" y="16967"/>
                  </a:lnTo>
                  <a:lnTo>
                    <a:pt x="3884549" y="16967"/>
                  </a:lnTo>
                  <a:lnTo>
                    <a:pt x="388454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9600" y="2353732"/>
              <a:ext cx="1337732" cy="4826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648107" y="2374286"/>
              <a:ext cx="1060450" cy="272415"/>
            </a:xfrm>
            <a:custGeom>
              <a:avLst/>
              <a:gdLst/>
              <a:ahLst/>
              <a:cxnLst/>
              <a:rect l="l" t="t" r="r" b="b"/>
              <a:pathLst>
                <a:path w="1060450" h="272414">
                  <a:moveTo>
                    <a:pt x="148640" y="91614"/>
                  </a:moveTo>
                  <a:lnTo>
                    <a:pt x="140900" y="92496"/>
                  </a:lnTo>
                  <a:lnTo>
                    <a:pt x="133847" y="96417"/>
                  </a:lnTo>
                  <a:lnTo>
                    <a:pt x="0" y="210672"/>
                  </a:lnTo>
                  <a:lnTo>
                    <a:pt x="165340" y="270943"/>
                  </a:lnTo>
                  <a:lnTo>
                    <a:pt x="173317" y="272151"/>
                  </a:lnTo>
                  <a:lnTo>
                    <a:pt x="180877" y="270271"/>
                  </a:lnTo>
                  <a:lnTo>
                    <a:pt x="187180" y="265694"/>
                  </a:lnTo>
                  <a:lnTo>
                    <a:pt x="191390" y="258810"/>
                  </a:lnTo>
                  <a:lnTo>
                    <a:pt x="192598" y="250832"/>
                  </a:lnTo>
                  <a:lnTo>
                    <a:pt x="190719" y="243272"/>
                  </a:lnTo>
                  <a:lnTo>
                    <a:pt x="186142" y="236969"/>
                  </a:lnTo>
                  <a:lnTo>
                    <a:pt x="179257" y="232760"/>
                  </a:lnTo>
                  <a:lnTo>
                    <a:pt x="153877" y="223508"/>
                  </a:lnTo>
                  <a:lnTo>
                    <a:pt x="43296" y="223508"/>
                  </a:lnTo>
                  <a:lnTo>
                    <a:pt x="36080" y="183513"/>
                  </a:lnTo>
                  <a:lnTo>
                    <a:pt x="110047" y="170167"/>
                  </a:lnTo>
                  <a:lnTo>
                    <a:pt x="160233" y="127327"/>
                  </a:lnTo>
                  <a:lnTo>
                    <a:pt x="165212" y="120977"/>
                  </a:lnTo>
                  <a:lnTo>
                    <a:pt x="167297" y="113471"/>
                  </a:lnTo>
                  <a:lnTo>
                    <a:pt x="166416" y="105731"/>
                  </a:lnTo>
                  <a:lnTo>
                    <a:pt x="162495" y="98678"/>
                  </a:lnTo>
                  <a:lnTo>
                    <a:pt x="156145" y="93700"/>
                  </a:lnTo>
                  <a:lnTo>
                    <a:pt x="148640" y="91614"/>
                  </a:lnTo>
                  <a:close/>
                </a:path>
                <a:path w="1060450" h="272414">
                  <a:moveTo>
                    <a:pt x="110047" y="170167"/>
                  </a:moveTo>
                  <a:lnTo>
                    <a:pt x="36080" y="183513"/>
                  </a:lnTo>
                  <a:lnTo>
                    <a:pt x="43296" y="223508"/>
                  </a:lnTo>
                  <a:lnTo>
                    <a:pt x="68473" y="218965"/>
                  </a:lnTo>
                  <a:lnTo>
                    <a:pt x="52880" y="218965"/>
                  </a:lnTo>
                  <a:lnTo>
                    <a:pt x="46647" y="184420"/>
                  </a:lnTo>
                  <a:lnTo>
                    <a:pt x="93349" y="184420"/>
                  </a:lnTo>
                  <a:lnTo>
                    <a:pt x="110047" y="170167"/>
                  </a:lnTo>
                  <a:close/>
                </a:path>
                <a:path w="1060450" h="272414">
                  <a:moveTo>
                    <a:pt x="117263" y="210162"/>
                  </a:moveTo>
                  <a:lnTo>
                    <a:pt x="43296" y="223508"/>
                  </a:lnTo>
                  <a:lnTo>
                    <a:pt x="153877" y="223508"/>
                  </a:lnTo>
                  <a:lnTo>
                    <a:pt x="117263" y="210162"/>
                  </a:lnTo>
                  <a:close/>
                </a:path>
                <a:path w="1060450" h="272414">
                  <a:moveTo>
                    <a:pt x="46647" y="184420"/>
                  </a:moveTo>
                  <a:lnTo>
                    <a:pt x="52880" y="218965"/>
                  </a:lnTo>
                  <a:lnTo>
                    <a:pt x="79374" y="196350"/>
                  </a:lnTo>
                  <a:lnTo>
                    <a:pt x="46647" y="184420"/>
                  </a:lnTo>
                  <a:close/>
                </a:path>
                <a:path w="1060450" h="272414">
                  <a:moveTo>
                    <a:pt x="79374" y="196350"/>
                  </a:moveTo>
                  <a:lnTo>
                    <a:pt x="52880" y="218965"/>
                  </a:lnTo>
                  <a:lnTo>
                    <a:pt x="68473" y="218965"/>
                  </a:lnTo>
                  <a:lnTo>
                    <a:pt x="117263" y="210162"/>
                  </a:lnTo>
                  <a:lnTo>
                    <a:pt x="79374" y="196350"/>
                  </a:lnTo>
                  <a:close/>
                </a:path>
                <a:path w="1060450" h="272414">
                  <a:moveTo>
                    <a:pt x="1053124" y="0"/>
                  </a:moveTo>
                  <a:lnTo>
                    <a:pt x="110047" y="170167"/>
                  </a:lnTo>
                  <a:lnTo>
                    <a:pt x="79374" y="196350"/>
                  </a:lnTo>
                  <a:lnTo>
                    <a:pt x="117263" y="210162"/>
                  </a:lnTo>
                  <a:lnTo>
                    <a:pt x="1060340" y="39993"/>
                  </a:lnTo>
                  <a:lnTo>
                    <a:pt x="1053124" y="0"/>
                  </a:lnTo>
                  <a:close/>
                </a:path>
                <a:path w="1060450" h="272414">
                  <a:moveTo>
                    <a:pt x="93349" y="184420"/>
                  </a:moveTo>
                  <a:lnTo>
                    <a:pt x="46647" y="184420"/>
                  </a:lnTo>
                  <a:lnTo>
                    <a:pt x="79374" y="196350"/>
                  </a:lnTo>
                  <a:lnTo>
                    <a:pt x="93349" y="184420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00" y="2514600"/>
              <a:ext cx="1337732" cy="56726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648109" y="2665528"/>
              <a:ext cx="1062355" cy="346075"/>
            </a:xfrm>
            <a:custGeom>
              <a:avLst/>
              <a:gdLst/>
              <a:ahLst/>
              <a:cxnLst/>
              <a:rect l="l" t="t" r="r" b="b"/>
              <a:pathLst>
                <a:path w="1062354" h="346075">
                  <a:moveTo>
                    <a:pt x="116858" y="57378"/>
                  </a:moveTo>
                  <a:lnTo>
                    <a:pt x="77997" y="68161"/>
                  </a:lnTo>
                  <a:lnTo>
                    <a:pt x="106511" y="96680"/>
                  </a:lnTo>
                  <a:lnTo>
                    <a:pt x="1051557" y="345465"/>
                  </a:lnTo>
                  <a:lnTo>
                    <a:pt x="1061904" y="306163"/>
                  </a:lnTo>
                  <a:lnTo>
                    <a:pt x="116858" y="57378"/>
                  </a:lnTo>
                  <a:close/>
                </a:path>
                <a:path w="1062354" h="346075">
                  <a:moveTo>
                    <a:pt x="177622" y="0"/>
                  </a:moveTo>
                  <a:lnTo>
                    <a:pt x="169574" y="576"/>
                  </a:lnTo>
                  <a:lnTo>
                    <a:pt x="0" y="47628"/>
                  </a:lnTo>
                  <a:lnTo>
                    <a:pt x="124429" y="172079"/>
                  </a:lnTo>
                  <a:lnTo>
                    <a:pt x="131152" y="176542"/>
                  </a:lnTo>
                  <a:lnTo>
                    <a:pt x="138794" y="178029"/>
                  </a:lnTo>
                  <a:lnTo>
                    <a:pt x="146442" y="176541"/>
                  </a:lnTo>
                  <a:lnTo>
                    <a:pt x="106511" y="96680"/>
                  </a:lnTo>
                  <a:lnTo>
                    <a:pt x="33827" y="77546"/>
                  </a:lnTo>
                  <a:lnTo>
                    <a:pt x="44174" y="38244"/>
                  </a:lnTo>
                  <a:lnTo>
                    <a:pt x="183378" y="38244"/>
                  </a:lnTo>
                  <a:lnTo>
                    <a:pt x="187634" y="36083"/>
                  </a:lnTo>
                  <a:lnTo>
                    <a:pt x="192694" y="30159"/>
                  </a:lnTo>
                  <a:lnTo>
                    <a:pt x="195163" y="22771"/>
                  </a:lnTo>
                  <a:lnTo>
                    <a:pt x="194586" y="14722"/>
                  </a:lnTo>
                  <a:lnTo>
                    <a:pt x="190933" y="7528"/>
                  </a:lnTo>
                  <a:lnTo>
                    <a:pt x="185010" y="2468"/>
                  </a:lnTo>
                  <a:lnTo>
                    <a:pt x="177622" y="0"/>
                  </a:lnTo>
                  <a:close/>
                </a:path>
                <a:path w="1062354" h="346075">
                  <a:moveTo>
                    <a:pt x="44174" y="38244"/>
                  </a:moveTo>
                  <a:lnTo>
                    <a:pt x="33827" y="77546"/>
                  </a:lnTo>
                  <a:lnTo>
                    <a:pt x="106511" y="96680"/>
                  </a:lnTo>
                  <a:lnTo>
                    <a:pt x="87309" y="77474"/>
                  </a:lnTo>
                  <a:lnTo>
                    <a:pt x="44430" y="77474"/>
                  </a:lnTo>
                  <a:lnTo>
                    <a:pt x="53367" y="43527"/>
                  </a:lnTo>
                  <a:lnTo>
                    <a:pt x="64243" y="43527"/>
                  </a:lnTo>
                  <a:lnTo>
                    <a:pt x="44174" y="38244"/>
                  </a:lnTo>
                  <a:close/>
                </a:path>
                <a:path w="1062354" h="346075">
                  <a:moveTo>
                    <a:pt x="53367" y="43527"/>
                  </a:moveTo>
                  <a:lnTo>
                    <a:pt x="44430" y="77474"/>
                  </a:lnTo>
                  <a:lnTo>
                    <a:pt x="77997" y="68161"/>
                  </a:lnTo>
                  <a:lnTo>
                    <a:pt x="53367" y="43527"/>
                  </a:lnTo>
                  <a:close/>
                </a:path>
                <a:path w="1062354" h="346075">
                  <a:moveTo>
                    <a:pt x="77997" y="68161"/>
                  </a:moveTo>
                  <a:lnTo>
                    <a:pt x="44430" y="77474"/>
                  </a:lnTo>
                  <a:lnTo>
                    <a:pt x="87309" y="77474"/>
                  </a:lnTo>
                  <a:lnTo>
                    <a:pt x="77997" y="68161"/>
                  </a:lnTo>
                  <a:close/>
                </a:path>
                <a:path w="1062354" h="346075">
                  <a:moveTo>
                    <a:pt x="64243" y="43527"/>
                  </a:moveTo>
                  <a:lnTo>
                    <a:pt x="53367" y="43527"/>
                  </a:lnTo>
                  <a:lnTo>
                    <a:pt x="77997" y="68161"/>
                  </a:lnTo>
                  <a:lnTo>
                    <a:pt x="116858" y="57378"/>
                  </a:lnTo>
                  <a:lnTo>
                    <a:pt x="64243" y="43527"/>
                  </a:lnTo>
                  <a:close/>
                </a:path>
                <a:path w="1062354" h="346075">
                  <a:moveTo>
                    <a:pt x="183378" y="38244"/>
                  </a:moveTo>
                  <a:lnTo>
                    <a:pt x="44174" y="38244"/>
                  </a:lnTo>
                  <a:lnTo>
                    <a:pt x="116858" y="57378"/>
                  </a:lnTo>
                  <a:lnTo>
                    <a:pt x="180440" y="39736"/>
                  </a:lnTo>
                  <a:lnTo>
                    <a:pt x="183378" y="38244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9600" y="4614332"/>
              <a:ext cx="1329267" cy="457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48103" y="4725371"/>
              <a:ext cx="1057275" cy="182880"/>
            </a:xfrm>
            <a:custGeom>
              <a:avLst/>
              <a:gdLst/>
              <a:ahLst/>
              <a:cxnLst/>
              <a:rect l="l" t="t" r="r" b="b"/>
              <a:pathLst>
                <a:path w="1057275" h="182879">
                  <a:moveTo>
                    <a:pt x="159645" y="0"/>
                  </a:moveTo>
                  <a:lnTo>
                    <a:pt x="152008" y="2605"/>
                  </a:lnTo>
                  <a:lnTo>
                    <a:pt x="0" y="91278"/>
                  </a:lnTo>
                  <a:lnTo>
                    <a:pt x="152008" y="179949"/>
                  </a:lnTo>
                  <a:lnTo>
                    <a:pt x="159645" y="182556"/>
                  </a:lnTo>
                  <a:lnTo>
                    <a:pt x="167418" y="182049"/>
                  </a:lnTo>
                  <a:lnTo>
                    <a:pt x="174434" y="178664"/>
                  </a:lnTo>
                  <a:lnTo>
                    <a:pt x="179798" y="172637"/>
                  </a:lnTo>
                  <a:lnTo>
                    <a:pt x="182405" y="165000"/>
                  </a:lnTo>
                  <a:lnTo>
                    <a:pt x="181898" y="157226"/>
                  </a:lnTo>
                  <a:lnTo>
                    <a:pt x="178513" y="150210"/>
                  </a:lnTo>
                  <a:lnTo>
                    <a:pt x="172486" y="144845"/>
                  </a:lnTo>
                  <a:lnTo>
                    <a:pt x="115490" y="111598"/>
                  </a:lnTo>
                  <a:lnTo>
                    <a:pt x="40327" y="111598"/>
                  </a:lnTo>
                  <a:lnTo>
                    <a:pt x="40327" y="70958"/>
                  </a:lnTo>
                  <a:lnTo>
                    <a:pt x="115490" y="70957"/>
                  </a:lnTo>
                  <a:lnTo>
                    <a:pt x="172486" y="37709"/>
                  </a:lnTo>
                  <a:lnTo>
                    <a:pt x="182405" y="17556"/>
                  </a:lnTo>
                  <a:lnTo>
                    <a:pt x="179798" y="9919"/>
                  </a:lnTo>
                  <a:lnTo>
                    <a:pt x="174434" y="3892"/>
                  </a:lnTo>
                  <a:lnTo>
                    <a:pt x="167418" y="507"/>
                  </a:lnTo>
                  <a:lnTo>
                    <a:pt x="159645" y="0"/>
                  </a:lnTo>
                  <a:close/>
                </a:path>
                <a:path w="1057275" h="182879">
                  <a:moveTo>
                    <a:pt x="115488" y="70958"/>
                  </a:moveTo>
                  <a:lnTo>
                    <a:pt x="40327" y="70958"/>
                  </a:lnTo>
                  <a:lnTo>
                    <a:pt x="40327" y="111598"/>
                  </a:lnTo>
                  <a:lnTo>
                    <a:pt x="115490" y="111598"/>
                  </a:lnTo>
                  <a:lnTo>
                    <a:pt x="110744" y="108829"/>
                  </a:lnTo>
                  <a:lnTo>
                    <a:pt x="50566" y="108829"/>
                  </a:lnTo>
                  <a:lnTo>
                    <a:pt x="50566" y="73725"/>
                  </a:lnTo>
                  <a:lnTo>
                    <a:pt x="110744" y="73725"/>
                  </a:lnTo>
                  <a:lnTo>
                    <a:pt x="115488" y="70958"/>
                  </a:lnTo>
                  <a:close/>
                </a:path>
                <a:path w="1057275" h="182879">
                  <a:moveTo>
                    <a:pt x="115490" y="111598"/>
                  </a:moveTo>
                  <a:lnTo>
                    <a:pt x="40327" y="111598"/>
                  </a:lnTo>
                  <a:lnTo>
                    <a:pt x="115490" y="111598"/>
                  </a:lnTo>
                  <a:close/>
                </a:path>
                <a:path w="1057275" h="182879">
                  <a:moveTo>
                    <a:pt x="1056736" y="70957"/>
                  </a:moveTo>
                  <a:lnTo>
                    <a:pt x="115488" y="70958"/>
                  </a:lnTo>
                  <a:lnTo>
                    <a:pt x="80655" y="91277"/>
                  </a:lnTo>
                  <a:lnTo>
                    <a:pt x="115490" y="111598"/>
                  </a:lnTo>
                  <a:lnTo>
                    <a:pt x="1056736" y="111597"/>
                  </a:lnTo>
                  <a:lnTo>
                    <a:pt x="1056736" y="70957"/>
                  </a:lnTo>
                  <a:close/>
                </a:path>
                <a:path w="1057275" h="182879">
                  <a:moveTo>
                    <a:pt x="50566" y="73725"/>
                  </a:moveTo>
                  <a:lnTo>
                    <a:pt x="50566" y="108829"/>
                  </a:lnTo>
                  <a:lnTo>
                    <a:pt x="80655" y="91277"/>
                  </a:lnTo>
                  <a:lnTo>
                    <a:pt x="50566" y="73725"/>
                  </a:lnTo>
                  <a:close/>
                </a:path>
                <a:path w="1057275" h="182879">
                  <a:moveTo>
                    <a:pt x="80655" y="91277"/>
                  </a:moveTo>
                  <a:lnTo>
                    <a:pt x="50566" y="108829"/>
                  </a:lnTo>
                  <a:lnTo>
                    <a:pt x="110744" y="108829"/>
                  </a:lnTo>
                  <a:lnTo>
                    <a:pt x="80655" y="91277"/>
                  </a:lnTo>
                  <a:close/>
                </a:path>
                <a:path w="1057275" h="182879">
                  <a:moveTo>
                    <a:pt x="110744" y="73725"/>
                  </a:moveTo>
                  <a:lnTo>
                    <a:pt x="50566" y="73725"/>
                  </a:lnTo>
                  <a:lnTo>
                    <a:pt x="80655" y="91277"/>
                  </a:lnTo>
                  <a:lnTo>
                    <a:pt x="110744" y="73725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1133" y="5909733"/>
              <a:ext cx="812800" cy="44873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632863" y="6018168"/>
              <a:ext cx="544195" cy="182880"/>
            </a:xfrm>
            <a:custGeom>
              <a:avLst/>
              <a:gdLst/>
              <a:ahLst/>
              <a:cxnLst/>
              <a:rect l="l" t="t" r="r" b="b"/>
              <a:pathLst>
                <a:path w="544195" h="182879">
                  <a:moveTo>
                    <a:pt x="159645" y="0"/>
                  </a:moveTo>
                  <a:lnTo>
                    <a:pt x="152008" y="2605"/>
                  </a:lnTo>
                  <a:lnTo>
                    <a:pt x="0" y="91278"/>
                  </a:lnTo>
                  <a:lnTo>
                    <a:pt x="152010" y="179949"/>
                  </a:lnTo>
                  <a:lnTo>
                    <a:pt x="159646" y="182556"/>
                  </a:lnTo>
                  <a:lnTo>
                    <a:pt x="167420" y="182049"/>
                  </a:lnTo>
                  <a:lnTo>
                    <a:pt x="174435" y="178664"/>
                  </a:lnTo>
                  <a:lnTo>
                    <a:pt x="179800" y="172637"/>
                  </a:lnTo>
                  <a:lnTo>
                    <a:pt x="182406" y="165000"/>
                  </a:lnTo>
                  <a:lnTo>
                    <a:pt x="181899" y="157226"/>
                  </a:lnTo>
                  <a:lnTo>
                    <a:pt x="178514" y="150210"/>
                  </a:lnTo>
                  <a:lnTo>
                    <a:pt x="172487" y="144845"/>
                  </a:lnTo>
                  <a:lnTo>
                    <a:pt x="115491" y="111598"/>
                  </a:lnTo>
                  <a:lnTo>
                    <a:pt x="40328" y="111598"/>
                  </a:lnTo>
                  <a:lnTo>
                    <a:pt x="40327" y="70958"/>
                  </a:lnTo>
                  <a:lnTo>
                    <a:pt x="115490" y="70957"/>
                  </a:lnTo>
                  <a:lnTo>
                    <a:pt x="172486" y="37709"/>
                  </a:lnTo>
                  <a:lnTo>
                    <a:pt x="182405" y="17556"/>
                  </a:lnTo>
                  <a:lnTo>
                    <a:pt x="179800" y="9919"/>
                  </a:lnTo>
                  <a:lnTo>
                    <a:pt x="174435" y="3892"/>
                  </a:lnTo>
                  <a:lnTo>
                    <a:pt x="167419" y="507"/>
                  </a:lnTo>
                  <a:lnTo>
                    <a:pt x="159645" y="0"/>
                  </a:lnTo>
                  <a:close/>
                </a:path>
                <a:path w="544195" h="182879">
                  <a:moveTo>
                    <a:pt x="115489" y="70958"/>
                  </a:moveTo>
                  <a:lnTo>
                    <a:pt x="40327" y="70958"/>
                  </a:lnTo>
                  <a:lnTo>
                    <a:pt x="40328" y="111598"/>
                  </a:lnTo>
                  <a:lnTo>
                    <a:pt x="115491" y="111598"/>
                  </a:lnTo>
                  <a:lnTo>
                    <a:pt x="110745" y="108829"/>
                  </a:lnTo>
                  <a:lnTo>
                    <a:pt x="50566" y="108829"/>
                  </a:lnTo>
                  <a:lnTo>
                    <a:pt x="50566" y="73725"/>
                  </a:lnTo>
                  <a:lnTo>
                    <a:pt x="110744" y="73725"/>
                  </a:lnTo>
                  <a:lnTo>
                    <a:pt x="115489" y="70958"/>
                  </a:lnTo>
                  <a:close/>
                </a:path>
                <a:path w="544195" h="182879">
                  <a:moveTo>
                    <a:pt x="115491" y="111598"/>
                  </a:moveTo>
                  <a:lnTo>
                    <a:pt x="40328" y="111598"/>
                  </a:lnTo>
                  <a:lnTo>
                    <a:pt x="115491" y="111598"/>
                  </a:lnTo>
                  <a:close/>
                </a:path>
                <a:path w="544195" h="182879">
                  <a:moveTo>
                    <a:pt x="543655" y="70957"/>
                  </a:moveTo>
                  <a:lnTo>
                    <a:pt x="115488" y="70958"/>
                  </a:lnTo>
                  <a:lnTo>
                    <a:pt x="80655" y="91277"/>
                  </a:lnTo>
                  <a:lnTo>
                    <a:pt x="115491" y="111598"/>
                  </a:lnTo>
                  <a:lnTo>
                    <a:pt x="543655" y="111597"/>
                  </a:lnTo>
                  <a:lnTo>
                    <a:pt x="543655" y="70957"/>
                  </a:lnTo>
                  <a:close/>
                </a:path>
                <a:path w="544195" h="182879">
                  <a:moveTo>
                    <a:pt x="50566" y="73725"/>
                  </a:moveTo>
                  <a:lnTo>
                    <a:pt x="50566" y="108829"/>
                  </a:lnTo>
                  <a:lnTo>
                    <a:pt x="80655" y="91277"/>
                  </a:lnTo>
                  <a:lnTo>
                    <a:pt x="50566" y="73725"/>
                  </a:lnTo>
                  <a:close/>
                </a:path>
                <a:path w="544195" h="182879">
                  <a:moveTo>
                    <a:pt x="80655" y="91277"/>
                  </a:moveTo>
                  <a:lnTo>
                    <a:pt x="50566" y="108829"/>
                  </a:lnTo>
                  <a:lnTo>
                    <a:pt x="110745" y="108829"/>
                  </a:lnTo>
                  <a:lnTo>
                    <a:pt x="80655" y="91277"/>
                  </a:lnTo>
                  <a:close/>
                </a:path>
                <a:path w="544195" h="182879">
                  <a:moveTo>
                    <a:pt x="110744" y="73725"/>
                  </a:moveTo>
                  <a:lnTo>
                    <a:pt x="50566" y="73725"/>
                  </a:lnTo>
                  <a:lnTo>
                    <a:pt x="80655" y="91277"/>
                  </a:lnTo>
                  <a:lnTo>
                    <a:pt x="110744" y="73725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98066" y="4605866"/>
              <a:ext cx="914400" cy="49106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48866" y="4690533"/>
              <a:ext cx="702733" cy="39793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45479" y="4625990"/>
              <a:ext cx="814184" cy="393954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6728012" y="4081757"/>
            <a:ext cx="718857" cy="341753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82924" rIns="0" bIns="0" rtlCol="0">
            <a:spAutoFit/>
          </a:bodyPr>
          <a:lstStyle/>
          <a:p>
            <a:pPr marL="112625">
              <a:spcBef>
                <a:spcPts val="653"/>
              </a:spcBef>
            </a:pPr>
            <a:r>
              <a:rPr sz="2515" spc="-13" baseline="11695" dirty="0">
                <a:latin typeface="Cambria Math"/>
                <a:cs typeface="Cambria Math"/>
              </a:rPr>
              <a:t>𝑍</a:t>
            </a:r>
            <a:r>
              <a:rPr sz="1235" spc="-9" dirty="0">
                <a:latin typeface="Cambria Math"/>
                <a:cs typeface="Cambria Math"/>
              </a:rPr>
              <a:t>𝑡𝑒𝑠𝑡</a:t>
            </a:r>
            <a:endParaRPr sz="1235">
              <a:latin typeface="Cambria Math"/>
              <a:cs typeface="Cambria Math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200588" y="5677647"/>
            <a:ext cx="3392021" cy="530599"/>
            <a:chOff x="5147733" y="6434666"/>
            <a:chExt cx="3844290" cy="601345"/>
          </a:xfrm>
        </p:grpSpPr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7733" y="6451600"/>
              <a:ext cx="3843867" cy="49106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2067" y="6434666"/>
              <a:ext cx="2311400" cy="60113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917" y="6473494"/>
              <a:ext cx="3738878" cy="393954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248398" y="5711906"/>
            <a:ext cx="3299011" cy="294859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830399">
              <a:spcBef>
                <a:spcPts val="287"/>
              </a:spcBef>
            </a:pPr>
            <a:r>
              <a:rPr sz="1677" spc="-115" dirty="0">
                <a:latin typeface="Trebuchet MS"/>
                <a:cs typeface="Trebuchet MS"/>
              </a:rPr>
              <a:t>Statistical</a:t>
            </a:r>
            <a:r>
              <a:rPr sz="1677" spc="62" dirty="0">
                <a:latin typeface="Trebuchet MS"/>
                <a:cs typeface="Trebuchet MS"/>
              </a:rPr>
              <a:t> </a:t>
            </a:r>
            <a:r>
              <a:rPr sz="1677" spc="-9" dirty="0">
                <a:latin typeface="Trebuchet MS"/>
                <a:cs typeface="Trebuchet MS"/>
              </a:rPr>
              <a:t>Decision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080000" y="5498352"/>
            <a:ext cx="1180540" cy="500903"/>
            <a:chOff x="3877733" y="6231466"/>
            <a:chExt cx="1337945" cy="567690"/>
          </a:xfrm>
        </p:grpSpPr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7733" y="6231466"/>
              <a:ext cx="1337732" cy="56726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104544" y="6382667"/>
              <a:ext cx="1062355" cy="346075"/>
            </a:xfrm>
            <a:custGeom>
              <a:avLst/>
              <a:gdLst/>
              <a:ahLst/>
              <a:cxnLst/>
              <a:rect l="l" t="t" r="r" b="b"/>
              <a:pathLst>
                <a:path w="1062354" h="346075">
                  <a:moveTo>
                    <a:pt x="116858" y="57378"/>
                  </a:moveTo>
                  <a:lnTo>
                    <a:pt x="77997" y="68161"/>
                  </a:lnTo>
                  <a:lnTo>
                    <a:pt x="106511" y="96679"/>
                  </a:lnTo>
                  <a:lnTo>
                    <a:pt x="1051557" y="345465"/>
                  </a:lnTo>
                  <a:lnTo>
                    <a:pt x="1061904" y="306163"/>
                  </a:lnTo>
                  <a:lnTo>
                    <a:pt x="116858" y="57378"/>
                  </a:lnTo>
                  <a:close/>
                </a:path>
                <a:path w="1062354" h="346075">
                  <a:moveTo>
                    <a:pt x="177622" y="0"/>
                  </a:moveTo>
                  <a:lnTo>
                    <a:pt x="169574" y="576"/>
                  </a:lnTo>
                  <a:lnTo>
                    <a:pt x="0" y="47628"/>
                  </a:lnTo>
                  <a:lnTo>
                    <a:pt x="124430" y="172079"/>
                  </a:lnTo>
                  <a:lnTo>
                    <a:pt x="131155" y="176542"/>
                  </a:lnTo>
                  <a:lnTo>
                    <a:pt x="138794" y="178030"/>
                  </a:lnTo>
                  <a:lnTo>
                    <a:pt x="146442" y="176541"/>
                  </a:lnTo>
                  <a:lnTo>
                    <a:pt x="106511" y="96679"/>
                  </a:lnTo>
                  <a:lnTo>
                    <a:pt x="33828" y="77546"/>
                  </a:lnTo>
                  <a:lnTo>
                    <a:pt x="44174" y="38244"/>
                  </a:lnTo>
                  <a:lnTo>
                    <a:pt x="183378" y="38244"/>
                  </a:lnTo>
                  <a:lnTo>
                    <a:pt x="187634" y="36083"/>
                  </a:lnTo>
                  <a:lnTo>
                    <a:pt x="192694" y="30159"/>
                  </a:lnTo>
                  <a:lnTo>
                    <a:pt x="195163" y="22771"/>
                  </a:lnTo>
                  <a:lnTo>
                    <a:pt x="194588" y="14722"/>
                  </a:lnTo>
                  <a:lnTo>
                    <a:pt x="190934" y="7528"/>
                  </a:lnTo>
                  <a:lnTo>
                    <a:pt x="185011" y="2468"/>
                  </a:lnTo>
                  <a:lnTo>
                    <a:pt x="177622" y="0"/>
                  </a:lnTo>
                  <a:close/>
                </a:path>
                <a:path w="1062354" h="346075">
                  <a:moveTo>
                    <a:pt x="44174" y="38244"/>
                  </a:moveTo>
                  <a:lnTo>
                    <a:pt x="33828" y="77546"/>
                  </a:lnTo>
                  <a:lnTo>
                    <a:pt x="106511" y="96679"/>
                  </a:lnTo>
                  <a:lnTo>
                    <a:pt x="87309" y="77474"/>
                  </a:lnTo>
                  <a:lnTo>
                    <a:pt x="44432" y="77474"/>
                  </a:lnTo>
                  <a:lnTo>
                    <a:pt x="53367" y="43527"/>
                  </a:lnTo>
                  <a:lnTo>
                    <a:pt x="64243" y="43527"/>
                  </a:lnTo>
                  <a:lnTo>
                    <a:pt x="44174" y="38244"/>
                  </a:lnTo>
                  <a:close/>
                </a:path>
                <a:path w="1062354" h="346075">
                  <a:moveTo>
                    <a:pt x="53367" y="43527"/>
                  </a:moveTo>
                  <a:lnTo>
                    <a:pt x="44432" y="77474"/>
                  </a:lnTo>
                  <a:lnTo>
                    <a:pt x="77997" y="68161"/>
                  </a:lnTo>
                  <a:lnTo>
                    <a:pt x="53367" y="43527"/>
                  </a:lnTo>
                  <a:close/>
                </a:path>
                <a:path w="1062354" h="346075">
                  <a:moveTo>
                    <a:pt x="77997" y="68161"/>
                  </a:moveTo>
                  <a:lnTo>
                    <a:pt x="44432" y="77474"/>
                  </a:lnTo>
                  <a:lnTo>
                    <a:pt x="87309" y="77474"/>
                  </a:lnTo>
                  <a:lnTo>
                    <a:pt x="77997" y="68161"/>
                  </a:lnTo>
                  <a:close/>
                </a:path>
                <a:path w="1062354" h="346075">
                  <a:moveTo>
                    <a:pt x="64243" y="43527"/>
                  </a:moveTo>
                  <a:lnTo>
                    <a:pt x="53367" y="43527"/>
                  </a:lnTo>
                  <a:lnTo>
                    <a:pt x="77997" y="68161"/>
                  </a:lnTo>
                  <a:lnTo>
                    <a:pt x="116858" y="57378"/>
                  </a:lnTo>
                  <a:lnTo>
                    <a:pt x="64243" y="43527"/>
                  </a:lnTo>
                  <a:close/>
                </a:path>
                <a:path w="1062354" h="346075">
                  <a:moveTo>
                    <a:pt x="183378" y="38244"/>
                  </a:moveTo>
                  <a:lnTo>
                    <a:pt x="44174" y="38244"/>
                  </a:lnTo>
                  <a:lnTo>
                    <a:pt x="116858" y="57378"/>
                  </a:lnTo>
                  <a:lnTo>
                    <a:pt x="180440" y="39736"/>
                  </a:lnTo>
                  <a:lnTo>
                    <a:pt x="183378" y="38244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218756" y="6241673"/>
            <a:ext cx="8081682" cy="35416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Make</a:t>
            </a:r>
            <a:r>
              <a:rPr sz="2206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sure</a:t>
            </a:r>
            <a:r>
              <a:rPr sz="2206" spc="7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206" spc="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translate</a:t>
            </a:r>
            <a:r>
              <a:rPr sz="2206" spc="7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6" spc="7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statistical</a:t>
            </a:r>
            <a:r>
              <a:rPr sz="2206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decision</a:t>
            </a:r>
            <a:r>
              <a:rPr sz="2206" spc="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206" spc="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206" spc="7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business</a:t>
            </a:r>
            <a:r>
              <a:rPr sz="2206" spc="8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dirty="0">
                <a:solidFill>
                  <a:srgbClr val="C00000"/>
                </a:solidFill>
                <a:latin typeface="Times New Roman"/>
                <a:cs typeface="Times New Roman"/>
              </a:rPr>
              <a:t>decision</a:t>
            </a:r>
            <a:r>
              <a:rPr sz="2206" spc="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6" spc="-22" dirty="0">
                <a:solidFill>
                  <a:srgbClr val="C00000"/>
                </a:solidFill>
                <a:latin typeface="Times New Roman"/>
                <a:cs typeface="Times New Roman"/>
              </a:rPr>
              <a:t>!!!</a:t>
            </a:r>
            <a:endParaRPr sz="2206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39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Garg, Ram and Goyal,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Inferential Statistics As a Measure of Judging the Short-Term Solvency An Empirical Study of Three Steel Companies in India (February 5, 2019). International Journal of Advanced Studies of Scientific Research, Vol. 4, No. 1, 2019, Available at SSRN: https://ssrn.com/abstract=3329388.</a:t>
            </a:r>
          </a:p>
          <a:p>
            <a:pPr algn="just">
              <a:defRPr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Alacaci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(2004). Inferential Statistics: Understanding Expert Knowledge and its Implications for Statistics Education. Journal of Statistics Education, 12(2). https://doi.org/10.1080/10691898.2004.11910737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https://www.simplilearn.com/inferential-statistics-article/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https://builtin.com/data-science/inferential-statistics#:~:text=Inferential%20statistics%20is%20the%20practice,sample%20data%20sample%20or%20population./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www.youtube.com/watch?v=cjTgyRUaD1s&amp;list=PLbRMhDVUMngeD_vOeveVE-3b7wu_AZph9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www.youtube.com/watch?v=ZmCBF5JXOPM&amp;list=PLFW6lRTa1g80s2MWqXNg2o0haq1k14v2I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Unit-3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37140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&amp; Hypothesis Testing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Inference Terminology,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 Tests,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 Tests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Application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 using Excel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Practices &amp; Applications of Statistics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83" y="3179534"/>
            <a:ext cx="9278471" cy="9681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R="219647" algn="ctr">
              <a:lnSpc>
                <a:spcPts val="3596"/>
              </a:lnSpc>
              <a:spcBef>
                <a:spcPts val="88"/>
              </a:spcBef>
            </a:pPr>
            <a:r>
              <a:rPr spc="180" dirty="0"/>
              <a:t>Hypothesis</a:t>
            </a:r>
            <a:r>
              <a:rPr spc="318" dirty="0"/>
              <a:t> </a:t>
            </a:r>
            <a:r>
              <a:rPr spc="150" dirty="0"/>
              <a:t>Testing:</a:t>
            </a:r>
            <a:r>
              <a:rPr spc="326" dirty="0"/>
              <a:t> </a:t>
            </a:r>
            <a:r>
              <a:rPr spc="194" dirty="0" smtClean="0"/>
              <a:t>Excel</a:t>
            </a:r>
            <a:endParaRPr spc="194" dirty="0"/>
          </a:p>
          <a:p>
            <a:pPr marR="220206" algn="ctr">
              <a:lnSpc>
                <a:spcPts val="3596"/>
              </a:lnSpc>
            </a:pPr>
            <a:r>
              <a:rPr spc="18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428315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765" y="1703295"/>
            <a:ext cx="7754471" cy="12849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8059" y="3757705"/>
            <a:ext cx="7328647" cy="2540374"/>
            <a:chOff x="838200" y="4258733"/>
            <a:chExt cx="8305800" cy="28790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275667"/>
              <a:ext cx="8305800" cy="28617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66" y="4258733"/>
              <a:ext cx="8288867" cy="2650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920" y="4299301"/>
              <a:ext cx="8209278" cy="27576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3919" y="4299301"/>
              <a:ext cx="8209280" cy="2757805"/>
            </a:xfrm>
            <a:custGeom>
              <a:avLst/>
              <a:gdLst/>
              <a:ahLst/>
              <a:cxnLst/>
              <a:rect l="l" t="t" r="r" b="b"/>
              <a:pathLst>
                <a:path w="8209280" h="2757804">
                  <a:moveTo>
                    <a:pt x="0" y="0"/>
                  </a:moveTo>
                  <a:lnTo>
                    <a:pt x="8209278" y="0"/>
                  </a:lnTo>
                  <a:lnTo>
                    <a:pt x="8209278" y="2757677"/>
                  </a:lnTo>
                  <a:lnTo>
                    <a:pt x="0" y="2757677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9D90A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8507" y="3821205"/>
            <a:ext cx="6995272" cy="20986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R="4483" algn="ctr">
              <a:spcBef>
                <a:spcPts val="115"/>
              </a:spcBef>
            </a:pPr>
            <a:r>
              <a:rPr sz="1677" spc="-84" dirty="0">
                <a:latin typeface="Trebuchet MS"/>
                <a:cs typeface="Trebuchet MS"/>
              </a:rPr>
              <a:t>Activate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9" dirty="0">
                <a:latin typeface="Trebuchet MS"/>
                <a:cs typeface="Trebuchet MS"/>
              </a:rPr>
              <a:t>PHSTAT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Plug-</a:t>
            </a:r>
            <a:r>
              <a:rPr sz="1677" spc="-88" dirty="0">
                <a:latin typeface="Trebuchet MS"/>
                <a:cs typeface="Trebuchet MS"/>
              </a:rPr>
              <a:t>in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66" dirty="0">
                <a:latin typeface="Trebuchet MS"/>
                <a:cs typeface="Trebuchet MS"/>
              </a:rPr>
              <a:t>(instructions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31" dirty="0">
                <a:latin typeface="Trebuchet MS"/>
                <a:cs typeface="Trebuchet MS"/>
              </a:rPr>
              <a:t>shown </a:t>
            </a:r>
            <a:r>
              <a:rPr sz="1677" spc="-88" dirty="0">
                <a:latin typeface="Trebuchet MS"/>
                <a:cs typeface="Trebuchet MS"/>
              </a:rPr>
              <a:t>in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separate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9" dirty="0">
                <a:latin typeface="Trebuchet MS"/>
                <a:cs typeface="Trebuchet MS"/>
              </a:rPr>
              <a:t>video)</a:t>
            </a:r>
            <a:endParaRPr sz="1677">
              <a:latin typeface="Trebuchet MS"/>
              <a:cs typeface="Trebuchet MS"/>
            </a:endParaRPr>
          </a:p>
          <a:p>
            <a:pPr>
              <a:spcBef>
                <a:spcPts val="101"/>
              </a:spcBef>
            </a:pPr>
            <a:endParaRPr sz="1677">
              <a:latin typeface="Trebuchet MS"/>
              <a:cs typeface="Trebuchet MS"/>
            </a:endParaRPr>
          </a:p>
          <a:p>
            <a:pPr marL="322186" indent="-322186">
              <a:lnSpc>
                <a:spcPts val="2007"/>
              </a:lnSpc>
              <a:buAutoNum type="arabicParenR"/>
              <a:tabLst>
                <a:tab pos="322186" algn="l"/>
              </a:tabLst>
            </a:pPr>
            <a:r>
              <a:rPr sz="1677" dirty="0">
                <a:latin typeface="Trebuchet MS"/>
                <a:cs typeface="Trebuchet MS"/>
              </a:rPr>
              <a:t>Open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97" dirty="0">
                <a:latin typeface="Trebuchet MS"/>
                <a:cs typeface="Trebuchet MS"/>
              </a:rPr>
              <a:t>the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137" dirty="0">
                <a:latin typeface="Trebuchet MS"/>
                <a:cs typeface="Trebuchet MS"/>
              </a:rPr>
              <a:t>file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b="1" spc="-9" dirty="0">
                <a:latin typeface="Trebuchet MS"/>
                <a:cs typeface="Trebuchet MS"/>
              </a:rPr>
              <a:t>Z_Jeans_Dutch_Disposable_Income_Fashion_1000.xlsx</a:t>
            </a:r>
            <a:endParaRPr sz="1677">
              <a:latin typeface="Trebuchet MS"/>
              <a:cs typeface="Trebuchet MS"/>
            </a:endParaRPr>
          </a:p>
          <a:p>
            <a:pPr marL="721136" indent="-322747">
              <a:lnSpc>
                <a:spcPts val="2007"/>
              </a:lnSpc>
              <a:buAutoNum type="arabicParenR"/>
              <a:tabLst>
                <a:tab pos="721136" algn="l"/>
              </a:tabLst>
            </a:pPr>
            <a:r>
              <a:rPr sz="1677" b="1" dirty="0">
                <a:latin typeface="Trebuchet MS"/>
                <a:cs typeface="Trebuchet MS"/>
              </a:rPr>
              <a:t>Locate</a:t>
            </a:r>
            <a:r>
              <a:rPr sz="1677" b="1" spc="-49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the</a:t>
            </a:r>
            <a:r>
              <a:rPr sz="1677" b="1" spc="-44" dirty="0">
                <a:latin typeface="Trebuchet MS"/>
                <a:cs typeface="Trebuchet MS"/>
              </a:rPr>
              <a:t> </a:t>
            </a:r>
            <a:r>
              <a:rPr sz="1677" b="1" spc="124" dirty="0">
                <a:latin typeface="Trebuchet MS"/>
                <a:cs typeface="Trebuchet MS"/>
              </a:rPr>
              <a:t>PHSTAT</a:t>
            </a:r>
            <a:r>
              <a:rPr sz="1677" b="1" spc="-40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4</a:t>
            </a:r>
            <a:r>
              <a:rPr sz="1677" b="1" spc="-44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folder</a:t>
            </a:r>
            <a:r>
              <a:rPr sz="1677" b="1" spc="-35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(unzipped)</a:t>
            </a:r>
            <a:r>
              <a:rPr sz="1677" b="1" spc="-44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on</a:t>
            </a:r>
            <a:r>
              <a:rPr sz="1677" b="1" spc="-40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your</a:t>
            </a:r>
            <a:r>
              <a:rPr sz="1677" b="1" spc="-35" dirty="0">
                <a:latin typeface="Trebuchet MS"/>
                <a:cs typeface="Trebuchet MS"/>
              </a:rPr>
              <a:t> </a:t>
            </a:r>
            <a:r>
              <a:rPr sz="1677" b="1" spc="-9" dirty="0">
                <a:latin typeface="Trebuchet MS"/>
                <a:cs typeface="Trebuchet MS"/>
              </a:rPr>
              <a:t>computer</a:t>
            </a:r>
            <a:endParaRPr sz="1677">
              <a:latin typeface="Trebuchet MS"/>
              <a:cs typeface="Trebuchet MS"/>
            </a:endParaRPr>
          </a:p>
          <a:p>
            <a:pPr marL="2211039" indent="-322747">
              <a:lnSpc>
                <a:spcPts val="2007"/>
              </a:lnSpc>
              <a:spcBef>
                <a:spcPts val="49"/>
              </a:spcBef>
              <a:buAutoNum type="arabicParenR"/>
              <a:tabLst>
                <a:tab pos="2211039" algn="l"/>
              </a:tabLst>
            </a:pPr>
            <a:r>
              <a:rPr sz="1677" b="1" dirty="0">
                <a:latin typeface="Trebuchet MS"/>
                <a:cs typeface="Trebuchet MS"/>
              </a:rPr>
              <a:t>Click</a:t>
            </a:r>
            <a:r>
              <a:rPr sz="1677" b="1" spc="13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the</a:t>
            </a:r>
            <a:r>
              <a:rPr sz="1677" b="1" spc="13" dirty="0">
                <a:latin typeface="Trebuchet MS"/>
                <a:cs typeface="Trebuchet MS"/>
              </a:rPr>
              <a:t> </a:t>
            </a:r>
            <a:r>
              <a:rPr sz="1677" b="1" spc="119" dirty="0">
                <a:latin typeface="Trebuchet MS"/>
                <a:cs typeface="Trebuchet MS"/>
              </a:rPr>
              <a:t>PHSTAT.XLAM</a:t>
            </a:r>
            <a:r>
              <a:rPr sz="1677" b="1" spc="13" dirty="0">
                <a:latin typeface="Trebuchet MS"/>
                <a:cs typeface="Trebuchet MS"/>
              </a:rPr>
              <a:t> </a:t>
            </a:r>
            <a:r>
              <a:rPr sz="1677" b="1" spc="-18" dirty="0">
                <a:latin typeface="Trebuchet MS"/>
                <a:cs typeface="Trebuchet MS"/>
              </a:rPr>
              <a:t>file</a:t>
            </a:r>
            <a:endParaRPr sz="1677">
              <a:latin typeface="Trebuchet MS"/>
              <a:cs typeface="Trebuchet MS"/>
            </a:endParaRPr>
          </a:p>
          <a:p>
            <a:pPr marL="1761098" indent="-322747">
              <a:lnSpc>
                <a:spcPts val="2007"/>
              </a:lnSpc>
              <a:buAutoNum type="arabicParenR"/>
              <a:tabLst>
                <a:tab pos="1761098" algn="l"/>
              </a:tabLst>
            </a:pPr>
            <a:r>
              <a:rPr sz="1677" b="1" dirty="0">
                <a:latin typeface="Trebuchet MS"/>
                <a:cs typeface="Trebuchet MS"/>
              </a:rPr>
              <a:t>Click</a:t>
            </a:r>
            <a:r>
              <a:rPr sz="1677" b="1" spc="-190" dirty="0">
                <a:latin typeface="Trebuchet MS"/>
                <a:cs typeface="Trebuchet MS"/>
              </a:rPr>
              <a:t> </a:t>
            </a:r>
            <a:r>
              <a:rPr sz="1677" b="1" spc="-9" dirty="0">
                <a:latin typeface="Trebuchet MS"/>
                <a:cs typeface="Trebuchet MS"/>
              </a:rPr>
              <a:t>‘Enable</a:t>
            </a:r>
            <a:r>
              <a:rPr sz="1677" b="1" dirty="0">
                <a:latin typeface="Trebuchet MS"/>
                <a:cs typeface="Trebuchet MS"/>
              </a:rPr>
              <a:t> Macros’</a:t>
            </a:r>
            <a:r>
              <a:rPr sz="1677" b="1" spc="13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when</a:t>
            </a:r>
            <a:r>
              <a:rPr sz="1677" b="1" spc="9" dirty="0">
                <a:latin typeface="Trebuchet MS"/>
                <a:cs typeface="Trebuchet MS"/>
              </a:rPr>
              <a:t> </a:t>
            </a:r>
            <a:r>
              <a:rPr sz="1677" b="1" spc="-9" dirty="0">
                <a:latin typeface="Trebuchet MS"/>
                <a:cs typeface="Trebuchet MS"/>
              </a:rPr>
              <a:t>prompted</a:t>
            </a:r>
            <a:endParaRPr sz="1677">
              <a:latin typeface="Trebuchet MS"/>
              <a:cs typeface="Trebuchet MS"/>
            </a:endParaRPr>
          </a:p>
          <a:p>
            <a:pPr>
              <a:spcBef>
                <a:spcPts val="97"/>
              </a:spcBef>
            </a:pPr>
            <a:endParaRPr sz="1677">
              <a:latin typeface="Trebuchet MS"/>
              <a:cs typeface="Trebuchet MS"/>
            </a:endParaRPr>
          </a:p>
          <a:p>
            <a:pPr marR="1681" algn="ctr">
              <a:spcBef>
                <a:spcPts val="4"/>
              </a:spcBef>
            </a:pPr>
            <a:r>
              <a:rPr sz="1677" b="1" spc="124" dirty="0">
                <a:latin typeface="Trebuchet MS"/>
                <a:cs typeface="Trebuchet MS"/>
              </a:rPr>
              <a:t>PHSTAT</a:t>
            </a:r>
            <a:r>
              <a:rPr sz="1677" b="1" spc="-35" dirty="0">
                <a:latin typeface="Trebuchet MS"/>
                <a:cs typeface="Trebuchet MS"/>
              </a:rPr>
              <a:t> </a:t>
            </a:r>
            <a:r>
              <a:rPr sz="1677" b="1" spc="44" dirty="0">
                <a:latin typeface="Trebuchet MS"/>
                <a:cs typeface="Trebuchet MS"/>
              </a:rPr>
              <a:t>Menu</a:t>
            </a:r>
            <a:r>
              <a:rPr sz="1677" b="1" spc="-40" dirty="0">
                <a:latin typeface="Trebuchet MS"/>
                <a:cs typeface="Trebuchet MS"/>
              </a:rPr>
              <a:t> </a:t>
            </a:r>
            <a:r>
              <a:rPr sz="1677" b="1" spc="-18" dirty="0">
                <a:latin typeface="Trebuchet MS"/>
                <a:cs typeface="Trebuchet MS"/>
              </a:rPr>
              <a:t>will</a:t>
            </a:r>
            <a:r>
              <a:rPr sz="1677" b="1" spc="-31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appear</a:t>
            </a:r>
            <a:r>
              <a:rPr sz="1677" b="1" spc="-31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on</a:t>
            </a:r>
            <a:r>
              <a:rPr sz="1677" b="1" spc="-40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your</a:t>
            </a:r>
            <a:r>
              <a:rPr sz="1677" b="1" spc="-26" dirty="0">
                <a:latin typeface="Trebuchet MS"/>
                <a:cs typeface="Trebuchet MS"/>
              </a:rPr>
              <a:t> </a:t>
            </a:r>
            <a:r>
              <a:rPr sz="1677" b="1" dirty="0">
                <a:latin typeface="Trebuchet MS"/>
                <a:cs typeface="Trebuchet MS"/>
              </a:rPr>
              <a:t>Excel</a:t>
            </a:r>
            <a:r>
              <a:rPr sz="1677" b="1" spc="-35" dirty="0">
                <a:latin typeface="Trebuchet MS"/>
                <a:cs typeface="Trebuchet MS"/>
              </a:rPr>
              <a:t> </a:t>
            </a:r>
            <a:r>
              <a:rPr sz="1677" b="1" spc="-9" dirty="0">
                <a:latin typeface="Trebuchet MS"/>
                <a:cs typeface="Trebuchet MS"/>
              </a:rPr>
              <a:t>Spreadsheet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28118" y="2106706"/>
            <a:ext cx="396128" cy="1456765"/>
            <a:chOff x="5858933" y="2387600"/>
            <a:chExt cx="448945" cy="16510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933" y="2387600"/>
              <a:ext cx="448733" cy="1651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94563" y="2585627"/>
              <a:ext cx="182880" cy="1382395"/>
            </a:xfrm>
            <a:custGeom>
              <a:avLst/>
              <a:gdLst/>
              <a:ahLst/>
              <a:cxnLst/>
              <a:rect l="l" t="t" r="r" b="b"/>
              <a:pathLst>
                <a:path w="182879" h="1382395">
                  <a:moveTo>
                    <a:pt x="91277" y="80655"/>
                  </a:moveTo>
                  <a:lnTo>
                    <a:pt x="70958" y="115488"/>
                  </a:lnTo>
                  <a:lnTo>
                    <a:pt x="70957" y="1381852"/>
                  </a:lnTo>
                  <a:lnTo>
                    <a:pt x="111597" y="1381852"/>
                  </a:lnTo>
                  <a:lnTo>
                    <a:pt x="111597" y="115488"/>
                  </a:lnTo>
                  <a:lnTo>
                    <a:pt x="91277" y="80655"/>
                  </a:lnTo>
                  <a:close/>
                </a:path>
                <a:path w="182879" h="1382395">
                  <a:moveTo>
                    <a:pt x="91278" y="0"/>
                  </a:moveTo>
                  <a:lnTo>
                    <a:pt x="2605" y="152008"/>
                  </a:lnTo>
                  <a:lnTo>
                    <a:pt x="0" y="159645"/>
                  </a:lnTo>
                  <a:lnTo>
                    <a:pt x="507" y="167418"/>
                  </a:lnTo>
                  <a:lnTo>
                    <a:pt x="3892" y="174434"/>
                  </a:lnTo>
                  <a:lnTo>
                    <a:pt x="9919" y="179798"/>
                  </a:lnTo>
                  <a:lnTo>
                    <a:pt x="17556" y="182405"/>
                  </a:lnTo>
                  <a:lnTo>
                    <a:pt x="25329" y="181898"/>
                  </a:lnTo>
                  <a:lnTo>
                    <a:pt x="32345" y="178513"/>
                  </a:lnTo>
                  <a:lnTo>
                    <a:pt x="37709" y="172486"/>
                  </a:lnTo>
                  <a:lnTo>
                    <a:pt x="70957" y="115490"/>
                  </a:lnTo>
                  <a:lnTo>
                    <a:pt x="70958" y="40328"/>
                  </a:lnTo>
                  <a:lnTo>
                    <a:pt x="114803" y="40328"/>
                  </a:lnTo>
                  <a:lnTo>
                    <a:pt x="91278" y="0"/>
                  </a:lnTo>
                  <a:close/>
                </a:path>
                <a:path w="182879" h="1382395">
                  <a:moveTo>
                    <a:pt x="114803" y="40328"/>
                  </a:moveTo>
                  <a:lnTo>
                    <a:pt x="111598" y="40328"/>
                  </a:lnTo>
                  <a:lnTo>
                    <a:pt x="111598" y="115490"/>
                  </a:lnTo>
                  <a:lnTo>
                    <a:pt x="144845" y="172486"/>
                  </a:lnTo>
                  <a:lnTo>
                    <a:pt x="150210" y="178513"/>
                  </a:lnTo>
                  <a:lnTo>
                    <a:pt x="157226" y="181898"/>
                  </a:lnTo>
                  <a:lnTo>
                    <a:pt x="165000" y="182405"/>
                  </a:lnTo>
                  <a:lnTo>
                    <a:pt x="172637" y="179798"/>
                  </a:lnTo>
                  <a:lnTo>
                    <a:pt x="178664" y="174434"/>
                  </a:lnTo>
                  <a:lnTo>
                    <a:pt x="182048" y="167418"/>
                  </a:lnTo>
                  <a:lnTo>
                    <a:pt x="182556" y="159645"/>
                  </a:lnTo>
                  <a:lnTo>
                    <a:pt x="179949" y="152008"/>
                  </a:lnTo>
                  <a:lnTo>
                    <a:pt x="114803" y="40328"/>
                  </a:lnTo>
                  <a:close/>
                </a:path>
                <a:path w="182879" h="1382395">
                  <a:moveTo>
                    <a:pt x="111598" y="50566"/>
                  </a:moveTo>
                  <a:lnTo>
                    <a:pt x="108829" y="50566"/>
                  </a:lnTo>
                  <a:lnTo>
                    <a:pt x="91277" y="80655"/>
                  </a:lnTo>
                  <a:lnTo>
                    <a:pt x="111598" y="115490"/>
                  </a:lnTo>
                  <a:lnTo>
                    <a:pt x="111598" y="50566"/>
                  </a:lnTo>
                  <a:close/>
                </a:path>
                <a:path w="182879" h="1382395">
                  <a:moveTo>
                    <a:pt x="111598" y="40328"/>
                  </a:moveTo>
                  <a:lnTo>
                    <a:pt x="70958" y="40328"/>
                  </a:lnTo>
                  <a:lnTo>
                    <a:pt x="70958" y="115488"/>
                  </a:lnTo>
                  <a:lnTo>
                    <a:pt x="91277" y="80655"/>
                  </a:lnTo>
                  <a:lnTo>
                    <a:pt x="73725" y="50566"/>
                  </a:lnTo>
                  <a:lnTo>
                    <a:pt x="111598" y="50566"/>
                  </a:lnTo>
                  <a:lnTo>
                    <a:pt x="111598" y="40328"/>
                  </a:lnTo>
                  <a:close/>
                </a:path>
                <a:path w="182879" h="1382395">
                  <a:moveTo>
                    <a:pt x="108829" y="50566"/>
                  </a:moveTo>
                  <a:lnTo>
                    <a:pt x="73725" y="50566"/>
                  </a:lnTo>
                  <a:lnTo>
                    <a:pt x="91277" y="80655"/>
                  </a:lnTo>
                  <a:lnTo>
                    <a:pt x="108829" y="50566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16504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0" y="2457823"/>
            <a:ext cx="7328647" cy="717176"/>
            <a:chOff x="711200" y="2785532"/>
            <a:chExt cx="8305800" cy="812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0" y="2802466"/>
              <a:ext cx="8305800" cy="7958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333" y="2785532"/>
              <a:ext cx="7874000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2829559"/>
              <a:ext cx="8209278" cy="6894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30824" y="2496670"/>
            <a:ext cx="7243482" cy="297688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39221" rIns="0" bIns="0" rtlCol="0">
            <a:spAutoFit/>
          </a:bodyPr>
          <a:lstStyle/>
          <a:p>
            <a:pPr marL="318264">
              <a:spcBef>
                <a:spcPts val="309"/>
              </a:spcBef>
            </a:pPr>
            <a:r>
              <a:rPr sz="1677" dirty="0">
                <a:latin typeface="Trebuchet MS"/>
                <a:cs typeface="Trebuchet MS"/>
              </a:rPr>
              <a:t>5</a:t>
            </a:r>
            <a:r>
              <a:rPr sz="1677" spc="-44" dirty="0">
                <a:latin typeface="Trebuchet MS"/>
                <a:cs typeface="Trebuchet MS"/>
              </a:rPr>
              <a:t> </a:t>
            </a:r>
            <a:r>
              <a:rPr sz="1677" dirty="0">
                <a:latin typeface="Trebuchet MS"/>
                <a:cs typeface="Trebuchet MS"/>
              </a:rPr>
              <a:t>)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22" dirty="0">
                <a:latin typeface="Trebuchet MS"/>
                <a:cs typeface="Trebuchet MS"/>
              </a:rPr>
              <a:t>Click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spc="-9" dirty="0">
                <a:latin typeface="Trebuchet MS"/>
                <a:cs typeface="Trebuchet MS"/>
              </a:rPr>
              <a:t>PHSTAT</a:t>
            </a:r>
            <a:r>
              <a:rPr sz="1677" spc="-44" dirty="0">
                <a:latin typeface="Trebuchet MS"/>
                <a:cs typeface="Trebuchet MS"/>
              </a:rPr>
              <a:t> </a:t>
            </a:r>
            <a:r>
              <a:rPr sz="1677" spc="106" dirty="0">
                <a:latin typeface="Trebuchet MS"/>
                <a:cs typeface="Trebuchet MS"/>
              </a:rPr>
              <a:t>&gt;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dirty="0">
                <a:latin typeface="Trebuchet MS"/>
                <a:cs typeface="Trebuchet MS"/>
              </a:rPr>
              <a:t>One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spc="-110" dirty="0">
                <a:latin typeface="Trebuchet MS"/>
                <a:cs typeface="Trebuchet MS"/>
              </a:rPr>
              <a:t>Sample</a:t>
            </a:r>
            <a:r>
              <a:rPr sz="1677" spc="-256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Tests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spc="106" dirty="0">
                <a:latin typeface="Trebuchet MS"/>
                <a:cs typeface="Trebuchet MS"/>
              </a:rPr>
              <a:t>&gt;</a:t>
            </a:r>
            <a:r>
              <a:rPr sz="1677" spc="-44" dirty="0">
                <a:latin typeface="Trebuchet MS"/>
                <a:cs typeface="Trebuchet MS"/>
              </a:rPr>
              <a:t> </a:t>
            </a:r>
            <a:r>
              <a:rPr sz="1677" spc="-88" dirty="0">
                <a:latin typeface="Trebuchet MS"/>
                <a:cs typeface="Trebuchet MS"/>
              </a:rPr>
              <a:t>t-</a:t>
            </a:r>
            <a:r>
              <a:rPr sz="1677" spc="-93" dirty="0">
                <a:latin typeface="Trebuchet MS"/>
                <a:cs typeface="Trebuchet MS"/>
              </a:rPr>
              <a:t>test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44" dirty="0">
                <a:latin typeface="Trebuchet MS"/>
                <a:cs typeface="Trebuchet MS"/>
              </a:rPr>
              <a:t>for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97" dirty="0">
                <a:latin typeface="Trebuchet MS"/>
                <a:cs typeface="Trebuchet MS"/>
              </a:rPr>
              <a:t>the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spc="-119" dirty="0">
                <a:latin typeface="Trebuchet MS"/>
                <a:cs typeface="Trebuchet MS"/>
              </a:rPr>
              <a:t>mean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115" dirty="0">
                <a:latin typeface="Trebuchet MS"/>
                <a:cs typeface="Trebuchet MS"/>
              </a:rPr>
              <a:t>sigma</a:t>
            </a:r>
            <a:r>
              <a:rPr sz="1677" spc="-40" dirty="0">
                <a:latin typeface="Trebuchet MS"/>
                <a:cs typeface="Trebuchet MS"/>
              </a:rPr>
              <a:t> </a:t>
            </a:r>
            <a:r>
              <a:rPr sz="1677" spc="-9" dirty="0">
                <a:latin typeface="Trebuchet MS"/>
                <a:cs typeface="Trebuchet MS"/>
              </a:rPr>
              <a:t>unknown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2117" y="664882"/>
            <a:ext cx="8113059" cy="1755961"/>
            <a:chOff x="389466" y="753532"/>
            <a:chExt cx="9194800" cy="199008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466" y="753532"/>
              <a:ext cx="9194800" cy="152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9732" y="1320800"/>
              <a:ext cx="448733" cy="1422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5362" y="1516630"/>
              <a:ext cx="182880" cy="1150620"/>
            </a:xfrm>
            <a:custGeom>
              <a:avLst/>
              <a:gdLst/>
              <a:ahLst/>
              <a:cxnLst/>
              <a:rect l="l" t="t" r="r" b="b"/>
              <a:pathLst>
                <a:path w="182879" h="1150620">
                  <a:moveTo>
                    <a:pt x="91277" y="80655"/>
                  </a:moveTo>
                  <a:lnTo>
                    <a:pt x="70958" y="115488"/>
                  </a:lnTo>
                  <a:lnTo>
                    <a:pt x="70957" y="1150369"/>
                  </a:lnTo>
                  <a:lnTo>
                    <a:pt x="111597" y="1150369"/>
                  </a:lnTo>
                  <a:lnTo>
                    <a:pt x="111597" y="115488"/>
                  </a:lnTo>
                  <a:lnTo>
                    <a:pt x="91277" y="80655"/>
                  </a:lnTo>
                  <a:close/>
                </a:path>
                <a:path w="182879" h="1150620">
                  <a:moveTo>
                    <a:pt x="91278" y="0"/>
                  </a:moveTo>
                  <a:lnTo>
                    <a:pt x="2605" y="152008"/>
                  </a:lnTo>
                  <a:lnTo>
                    <a:pt x="0" y="159645"/>
                  </a:lnTo>
                  <a:lnTo>
                    <a:pt x="507" y="167418"/>
                  </a:lnTo>
                  <a:lnTo>
                    <a:pt x="3892" y="174434"/>
                  </a:lnTo>
                  <a:lnTo>
                    <a:pt x="9919" y="179798"/>
                  </a:lnTo>
                  <a:lnTo>
                    <a:pt x="17556" y="182405"/>
                  </a:lnTo>
                  <a:lnTo>
                    <a:pt x="25329" y="181898"/>
                  </a:lnTo>
                  <a:lnTo>
                    <a:pt x="32345" y="178513"/>
                  </a:lnTo>
                  <a:lnTo>
                    <a:pt x="37709" y="172486"/>
                  </a:lnTo>
                  <a:lnTo>
                    <a:pt x="70957" y="115490"/>
                  </a:lnTo>
                  <a:lnTo>
                    <a:pt x="70958" y="40327"/>
                  </a:lnTo>
                  <a:lnTo>
                    <a:pt x="114802" y="40327"/>
                  </a:lnTo>
                  <a:lnTo>
                    <a:pt x="91278" y="0"/>
                  </a:lnTo>
                  <a:close/>
                </a:path>
                <a:path w="182879" h="1150620">
                  <a:moveTo>
                    <a:pt x="114802" y="40327"/>
                  </a:moveTo>
                  <a:lnTo>
                    <a:pt x="111598" y="40327"/>
                  </a:lnTo>
                  <a:lnTo>
                    <a:pt x="111598" y="115490"/>
                  </a:lnTo>
                  <a:lnTo>
                    <a:pt x="144845" y="172486"/>
                  </a:lnTo>
                  <a:lnTo>
                    <a:pt x="150210" y="178513"/>
                  </a:lnTo>
                  <a:lnTo>
                    <a:pt x="157226" y="181898"/>
                  </a:lnTo>
                  <a:lnTo>
                    <a:pt x="165000" y="182405"/>
                  </a:lnTo>
                  <a:lnTo>
                    <a:pt x="172637" y="179798"/>
                  </a:lnTo>
                  <a:lnTo>
                    <a:pt x="178664" y="174434"/>
                  </a:lnTo>
                  <a:lnTo>
                    <a:pt x="182048" y="167418"/>
                  </a:lnTo>
                  <a:lnTo>
                    <a:pt x="182555" y="159645"/>
                  </a:lnTo>
                  <a:lnTo>
                    <a:pt x="179949" y="152008"/>
                  </a:lnTo>
                  <a:lnTo>
                    <a:pt x="114802" y="40327"/>
                  </a:lnTo>
                  <a:close/>
                </a:path>
                <a:path w="182879" h="1150620">
                  <a:moveTo>
                    <a:pt x="111598" y="50566"/>
                  </a:moveTo>
                  <a:lnTo>
                    <a:pt x="108829" y="50566"/>
                  </a:lnTo>
                  <a:lnTo>
                    <a:pt x="91277" y="80655"/>
                  </a:lnTo>
                  <a:lnTo>
                    <a:pt x="111598" y="115490"/>
                  </a:lnTo>
                  <a:lnTo>
                    <a:pt x="111598" y="50566"/>
                  </a:lnTo>
                  <a:close/>
                </a:path>
                <a:path w="182879" h="1150620">
                  <a:moveTo>
                    <a:pt x="111598" y="40327"/>
                  </a:moveTo>
                  <a:lnTo>
                    <a:pt x="70958" y="40327"/>
                  </a:lnTo>
                  <a:lnTo>
                    <a:pt x="70958" y="115488"/>
                  </a:lnTo>
                  <a:lnTo>
                    <a:pt x="91277" y="80655"/>
                  </a:lnTo>
                  <a:lnTo>
                    <a:pt x="73725" y="50566"/>
                  </a:lnTo>
                  <a:lnTo>
                    <a:pt x="111598" y="50566"/>
                  </a:lnTo>
                  <a:lnTo>
                    <a:pt x="111598" y="40327"/>
                  </a:lnTo>
                  <a:close/>
                </a:path>
                <a:path w="182879" h="1150620">
                  <a:moveTo>
                    <a:pt x="108829" y="50566"/>
                  </a:moveTo>
                  <a:lnTo>
                    <a:pt x="73725" y="50566"/>
                  </a:lnTo>
                  <a:lnTo>
                    <a:pt x="91277" y="80655"/>
                  </a:lnTo>
                  <a:lnTo>
                    <a:pt x="108829" y="50566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140632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587" y="1636059"/>
            <a:ext cx="2622176" cy="42731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8059" y="522942"/>
            <a:ext cx="7328647" cy="717176"/>
            <a:chOff x="838200" y="592667"/>
            <a:chExt cx="8305800" cy="812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609600"/>
              <a:ext cx="8305800" cy="7958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532" y="592667"/>
              <a:ext cx="5164667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920" y="634999"/>
              <a:ext cx="8209278" cy="6894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38399" y="560294"/>
            <a:ext cx="7243482" cy="299384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40901" rIns="0" bIns="0" rtlCol="0">
            <a:spAutoFit/>
          </a:bodyPr>
          <a:lstStyle/>
          <a:p>
            <a:pPr marL="1511194">
              <a:spcBef>
                <a:spcPts val="322"/>
              </a:spcBef>
            </a:pPr>
            <a:r>
              <a:rPr sz="1677" spc="-26" dirty="0">
                <a:latin typeface="Trebuchet MS"/>
                <a:cs typeface="Trebuchet MS"/>
              </a:rPr>
              <a:t>6) </a:t>
            </a:r>
            <a:r>
              <a:rPr sz="1677" spc="-57" dirty="0">
                <a:latin typeface="Trebuchet MS"/>
                <a:cs typeface="Trebuchet MS"/>
              </a:rPr>
              <a:t>Enter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appropriate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values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88" dirty="0">
                <a:latin typeface="Trebuchet MS"/>
                <a:cs typeface="Trebuchet MS"/>
              </a:rPr>
              <a:t>in</a:t>
            </a:r>
            <a:r>
              <a:rPr sz="1677" spc="-31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dialog</a:t>
            </a:r>
            <a:r>
              <a:rPr sz="1677" spc="-35" dirty="0">
                <a:latin typeface="Trebuchet MS"/>
                <a:cs typeface="Trebuchet MS"/>
              </a:rPr>
              <a:t> </a:t>
            </a:r>
            <a:r>
              <a:rPr sz="1677" spc="-22" dirty="0">
                <a:latin typeface="Trebuchet MS"/>
                <a:cs typeface="Trebuchet MS"/>
              </a:rPr>
              <a:t>box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0471" y="1897528"/>
            <a:ext cx="3384176" cy="537882"/>
            <a:chOff x="5181600" y="2150532"/>
            <a:chExt cx="3835400" cy="6096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600" y="2175933"/>
              <a:ext cx="3835400" cy="4910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6267" y="2150532"/>
              <a:ext cx="3666067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2400" y="2198083"/>
              <a:ext cx="3738878" cy="39395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75295" y="1939486"/>
            <a:ext cx="3299011" cy="286937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28574" rIns="0" bIns="0" rtlCol="0">
            <a:spAutoFit/>
          </a:bodyPr>
          <a:lstStyle/>
          <a:p>
            <a:pPr marL="200595">
              <a:spcBef>
                <a:spcPts val="224"/>
              </a:spcBef>
            </a:pPr>
            <a:r>
              <a:rPr sz="1677" spc="-71" dirty="0">
                <a:latin typeface="Trebuchet MS"/>
                <a:cs typeface="Trebuchet MS"/>
              </a:rPr>
              <a:t>Hypothesized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-79" dirty="0">
                <a:latin typeface="Trebuchet MS"/>
                <a:cs typeface="Trebuchet MS"/>
              </a:rPr>
              <a:t>population</a:t>
            </a:r>
            <a:r>
              <a:rPr sz="1677" dirty="0">
                <a:latin typeface="Trebuchet MS"/>
                <a:cs typeface="Trebuchet MS"/>
              </a:rPr>
              <a:t> </a:t>
            </a:r>
            <a:r>
              <a:rPr sz="1677" spc="-119" dirty="0">
                <a:latin typeface="Trebuchet MS"/>
                <a:cs typeface="Trebuchet MS"/>
              </a:rPr>
              <a:t>mean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538" dirty="0">
                <a:latin typeface="Cambria Math"/>
                <a:cs typeface="Cambria Math"/>
              </a:rPr>
              <a:t>!</a:t>
            </a:r>
            <a:endParaRPr sz="1677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5412" y="2420471"/>
            <a:ext cx="3384176" cy="545726"/>
            <a:chOff x="5198533" y="2743200"/>
            <a:chExt cx="3835400" cy="61849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8533" y="2768599"/>
              <a:ext cx="3835400" cy="4995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9000" y="2743200"/>
              <a:ext cx="2294467" cy="6180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7640" y="2795142"/>
              <a:ext cx="3738878" cy="39395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88742" y="2466302"/>
            <a:ext cx="3299011" cy="290898"/>
          </a:xfrm>
          <a:prstGeom prst="rect">
            <a:avLst/>
          </a:prstGeom>
          <a:ln w="10159">
            <a:solidFill>
              <a:srgbClr val="9D90A0"/>
            </a:solidFill>
          </a:ln>
        </p:spPr>
        <p:txBody>
          <a:bodyPr vert="horz" wrap="square" lIns="0" tIns="32497" rIns="0" bIns="0" rtlCol="0">
            <a:spAutoFit/>
          </a:bodyPr>
          <a:lstStyle/>
          <a:p>
            <a:pPr marL="805185">
              <a:spcBef>
                <a:spcPts val="256"/>
              </a:spcBef>
            </a:pPr>
            <a:r>
              <a:rPr sz="1677" spc="-115" dirty="0">
                <a:latin typeface="Trebuchet MS"/>
                <a:cs typeface="Trebuchet MS"/>
              </a:rPr>
              <a:t>Significance</a:t>
            </a:r>
            <a:r>
              <a:rPr sz="1677" spc="22" dirty="0">
                <a:latin typeface="Trebuchet MS"/>
                <a:cs typeface="Trebuchet MS"/>
              </a:rPr>
              <a:t> </a:t>
            </a:r>
            <a:r>
              <a:rPr sz="1677" spc="-106" dirty="0">
                <a:latin typeface="Trebuchet MS"/>
                <a:cs typeface="Trebuchet MS"/>
              </a:rPr>
              <a:t>Level</a:t>
            </a:r>
            <a:r>
              <a:rPr sz="1677" spc="26" dirty="0">
                <a:latin typeface="Trebuchet MS"/>
                <a:cs typeface="Trebuchet MS"/>
              </a:rPr>
              <a:t> </a:t>
            </a:r>
            <a:r>
              <a:rPr sz="1677" spc="-44" dirty="0">
                <a:latin typeface="Cambria Math"/>
                <a:cs typeface="Cambria Math"/>
              </a:rPr>
              <a:t>𝛂</a:t>
            </a:r>
            <a:endParaRPr sz="167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20118" y="3556000"/>
            <a:ext cx="3429000" cy="1225363"/>
            <a:chOff x="5283200" y="4030133"/>
            <a:chExt cx="3886200" cy="138874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00132" y="4055533"/>
              <a:ext cx="3843867" cy="787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3200" y="4030133"/>
              <a:ext cx="3886200" cy="8974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4317" y="4075302"/>
              <a:ext cx="3738878" cy="6894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54317" y="4075303"/>
              <a:ext cx="3738879" cy="689610"/>
            </a:xfrm>
            <a:custGeom>
              <a:avLst/>
              <a:gdLst/>
              <a:ahLst/>
              <a:cxnLst/>
              <a:rect l="l" t="t" r="r" b="b"/>
              <a:pathLst>
                <a:path w="3738879" h="689610">
                  <a:moveTo>
                    <a:pt x="0" y="0"/>
                  </a:moveTo>
                  <a:lnTo>
                    <a:pt x="3738878" y="0"/>
                  </a:lnTo>
                  <a:lnTo>
                    <a:pt x="3738878" y="689419"/>
                  </a:lnTo>
                  <a:lnTo>
                    <a:pt x="0" y="689419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9D90A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8600" y="4826000"/>
              <a:ext cx="3835400" cy="4910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3467" y="4809067"/>
              <a:ext cx="3014132" cy="609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451" y="4848923"/>
              <a:ext cx="3738878" cy="3939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58451" y="4848923"/>
              <a:ext cx="3738879" cy="394335"/>
            </a:xfrm>
            <a:custGeom>
              <a:avLst/>
              <a:gdLst/>
              <a:ahLst/>
              <a:cxnLst/>
              <a:rect l="l" t="t" r="r" b="b"/>
              <a:pathLst>
                <a:path w="3738879" h="394335">
                  <a:moveTo>
                    <a:pt x="0" y="0"/>
                  </a:moveTo>
                  <a:lnTo>
                    <a:pt x="3738878" y="0"/>
                  </a:lnTo>
                  <a:lnTo>
                    <a:pt x="3738878" y="393954"/>
                  </a:lnTo>
                  <a:lnTo>
                    <a:pt x="0" y="393954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9D90A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76908" y="3619500"/>
            <a:ext cx="3112434" cy="962086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11206" marR="4483" indent="-1121" algn="ctr">
              <a:lnSpc>
                <a:spcPts val="2003"/>
              </a:lnSpc>
              <a:spcBef>
                <a:spcPts val="190"/>
              </a:spcBef>
            </a:pPr>
            <a:r>
              <a:rPr sz="1677" spc="-106" dirty="0">
                <a:latin typeface="Trebuchet MS"/>
                <a:cs typeface="Trebuchet MS"/>
              </a:rPr>
              <a:t>Select</a:t>
            </a:r>
            <a:r>
              <a:rPr sz="1677" spc="-22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110" dirty="0">
                <a:latin typeface="Trebuchet MS"/>
                <a:cs typeface="Trebuchet MS"/>
              </a:rPr>
              <a:t>sample</a:t>
            </a:r>
            <a:r>
              <a:rPr sz="1677" spc="-18" dirty="0">
                <a:latin typeface="Trebuchet MS"/>
                <a:cs typeface="Trebuchet MS"/>
              </a:rPr>
              <a:t> </a:t>
            </a:r>
            <a:r>
              <a:rPr sz="1677" spc="-71" dirty="0">
                <a:latin typeface="Trebuchet MS"/>
                <a:cs typeface="Trebuchet MS"/>
              </a:rPr>
              <a:t>from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22" dirty="0">
                <a:latin typeface="Trebuchet MS"/>
                <a:cs typeface="Trebuchet MS"/>
              </a:rPr>
              <a:t>the </a:t>
            </a:r>
            <a:r>
              <a:rPr sz="1677" spc="-97" dirty="0">
                <a:latin typeface="Trebuchet MS"/>
                <a:cs typeface="Trebuchet MS"/>
              </a:rPr>
              <a:t>appropriate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-97" dirty="0">
                <a:latin typeface="Trebuchet MS"/>
                <a:cs typeface="Trebuchet MS"/>
              </a:rPr>
              <a:t>range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-84" dirty="0">
                <a:latin typeface="Trebuchet MS"/>
                <a:cs typeface="Trebuchet MS"/>
              </a:rPr>
              <a:t>in</a:t>
            </a:r>
            <a:r>
              <a:rPr sz="1677" spc="-13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9" dirty="0">
                <a:latin typeface="Trebuchet MS"/>
                <a:cs typeface="Trebuchet MS"/>
              </a:rPr>
              <a:t> </a:t>
            </a:r>
            <a:r>
              <a:rPr sz="1677" spc="-44" dirty="0">
                <a:latin typeface="Trebuchet MS"/>
                <a:cs typeface="Trebuchet MS"/>
              </a:rPr>
              <a:t>worksheet</a:t>
            </a:r>
            <a:endParaRPr sz="1677">
              <a:latin typeface="Trebuchet MS"/>
              <a:cs typeface="Trebuchet MS"/>
            </a:endParaRPr>
          </a:p>
          <a:p>
            <a:pPr marL="6724" algn="ctr">
              <a:spcBef>
                <a:spcPts val="1332"/>
              </a:spcBef>
            </a:pPr>
            <a:r>
              <a:rPr sz="1677" spc="-106" dirty="0">
                <a:latin typeface="Trebuchet MS"/>
                <a:cs typeface="Trebuchet MS"/>
              </a:rPr>
              <a:t>Select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93" dirty="0">
                <a:latin typeface="Trebuchet MS"/>
                <a:cs typeface="Trebuchet MS"/>
              </a:rPr>
              <a:t>the</a:t>
            </a:r>
            <a:r>
              <a:rPr sz="1677" spc="-22" dirty="0">
                <a:latin typeface="Trebuchet MS"/>
                <a:cs typeface="Trebuchet MS"/>
              </a:rPr>
              <a:t> </a:t>
            </a:r>
            <a:r>
              <a:rPr sz="1677" spc="-88" dirty="0">
                <a:latin typeface="Trebuchet MS"/>
                <a:cs typeface="Trebuchet MS"/>
              </a:rPr>
              <a:t>appropriate</a:t>
            </a:r>
            <a:r>
              <a:rPr sz="1677" spc="-26" dirty="0">
                <a:latin typeface="Trebuchet MS"/>
                <a:cs typeface="Trebuchet MS"/>
              </a:rPr>
              <a:t> </a:t>
            </a:r>
            <a:r>
              <a:rPr sz="1677" spc="-18" dirty="0">
                <a:latin typeface="Trebuchet MS"/>
                <a:cs typeface="Trebuchet MS"/>
              </a:rPr>
              <a:t>test</a:t>
            </a:r>
            <a:endParaRPr sz="1677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09882" y="2076823"/>
            <a:ext cx="1173256" cy="642657"/>
            <a:chOff x="3911600" y="2353732"/>
            <a:chExt cx="1329690" cy="72834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1600" y="2353732"/>
              <a:ext cx="1329267" cy="482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35027" y="2375063"/>
              <a:ext cx="1060450" cy="272415"/>
            </a:xfrm>
            <a:custGeom>
              <a:avLst/>
              <a:gdLst/>
              <a:ahLst/>
              <a:cxnLst/>
              <a:rect l="l" t="t" r="r" b="b"/>
              <a:pathLst>
                <a:path w="1060450" h="272414">
                  <a:moveTo>
                    <a:pt x="148640" y="91615"/>
                  </a:moveTo>
                  <a:lnTo>
                    <a:pt x="140900" y="92496"/>
                  </a:lnTo>
                  <a:lnTo>
                    <a:pt x="133847" y="96417"/>
                  </a:lnTo>
                  <a:lnTo>
                    <a:pt x="0" y="210672"/>
                  </a:lnTo>
                  <a:lnTo>
                    <a:pt x="165338" y="270943"/>
                  </a:lnTo>
                  <a:lnTo>
                    <a:pt x="173316" y="272151"/>
                  </a:lnTo>
                  <a:lnTo>
                    <a:pt x="180876" y="270272"/>
                  </a:lnTo>
                  <a:lnTo>
                    <a:pt x="187180" y="265695"/>
                  </a:lnTo>
                  <a:lnTo>
                    <a:pt x="191388" y="258810"/>
                  </a:lnTo>
                  <a:lnTo>
                    <a:pt x="192598" y="250832"/>
                  </a:lnTo>
                  <a:lnTo>
                    <a:pt x="190718" y="243273"/>
                  </a:lnTo>
                  <a:lnTo>
                    <a:pt x="186142" y="236969"/>
                  </a:lnTo>
                  <a:lnTo>
                    <a:pt x="179257" y="232760"/>
                  </a:lnTo>
                  <a:lnTo>
                    <a:pt x="153876" y="223508"/>
                  </a:lnTo>
                  <a:lnTo>
                    <a:pt x="43296" y="223508"/>
                  </a:lnTo>
                  <a:lnTo>
                    <a:pt x="36080" y="183514"/>
                  </a:lnTo>
                  <a:lnTo>
                    <a:pt x="110046" y="170168"/>
                  </a:lnTo>
                  <a:lnTo>
                    <a:pt x="160233" y="127327"/>
                  </a:lnTo>
                  <a:lnTo>
                    <a:pt x="165212" y="120978"/>
                  </a:lnTo>
                  <a:lnTo>
                    <a:pt x="167297" y="113472"/>
                  </a:lnTo>
                  <a:lnTo>
                    <a:pt x="166415" y="105732"/>
                  </a:lnTo>
                  <a:lnTo>
                    <a:pt x="162495" y="98680"/>
                  </a:lnTo>
                  <a:lnTo>
                    <a:pt x="156145" y="93701"/>
                  </a:lnTo>
                  <a:lnTo>
                    <a:pt x="148640" y="91615"/>
                  </a:lnTo>
                  <a:close/>
                </a:path>
                <a:path w="1060450" h="272414">
                  <a:moveTo>
                    <a:pt x="110046" y="170168"/>
                  </a:moveTo>
                  <a:lnTo>
                    <a:pt x="36080" y="183514"/>
                  </a:lnTo>
                  <a:lnTo>
                    <a:pt x="43296" y="223508"/>
                  </a:lnTo>
                  <a:lnTo>
                    <a:pt x="68466" y="218967"/>
                  </a:lnTo>
                  <a:lnTo>
                    <a:pt x="52880" y="218967"/>
                  </a:lnTo>
                  <a:lnTo>
                    <a:pt x="46645" y="184420"/>
                  </a:lnTo>
                  <a:lnTo>
                    <a:pt x="93350" y="184420"/>
                  </a:lnTo>
                  <a:lnTo>
                    <a:pt x="110046" y="170168"/>
                  </a:lnTo>
                  <a:close/>
                </a:path>
                <a:path w="1060450" h="272414">
                  <a:moveTo>
                    <a:pt x="117263" y="210162"/>
                  </a:moveTo>
                  <a:lnTo>
                    <a:pt x="43296" y="223508"/>
                  </a:lnTo>
                  <a:lnTo>
                    <a:pt x="153876" y="223508"/>
                  </a:lnTo>
                  <a:lnTo>
                    <a:pt x="117263" y="210162"/>
                  </a:lnTo>
                  <a:close/>
                </a:path>
                <a:path w="1060450" h="272414">
                  <a:moveTo>
                    <a:pt x="46645" y="184420"/>
                  </a:moveTo>
                  <a:lnTo>
                    <a:pt x="52880" y="218967"/>
                  </a:lnTo>
                  <a:lnTo>
                    <a:pt x="79374" y="196350"/>
                  </a:lnTo>
                  <a:lnTo>
                    <a:pt x="46645" y="184420"/>
                  </a:lnTo>
                  <a:close/>
                </a:path>
                <a:path w="1060450" h="272414">
                  <a:moveTo>
                    <a:pt x="79374" y="196350"/>
                  </a:moveTo>
                  <a:lnTo>
                    <a:pt x="52880" y="218967"/>
                  </a:lnTo>
                  <a:lnTo>
                    <a:pt x="68466" y="218967"/>
                  </a:lnTo>
                  <a:lnTo>
                    <a:pt x="117263" y="210162"/>
                  </a:lnTo>
                  <a:lnTo>
                    <a:pt x="79374" y="196350"/>
                  </a:lnTo>
                  <a:close/>
                </a:path>
                <a:path w="1060450" h="272414">
                  <a:moveTo>
                    <a:pt x="1053124" y="0"/>
                  </a:moveTo>
                  <a:lnTo>
                    <a:pt x="110046" y="170168"/>
                  </a:lnTo>
                  <a:lnTo>
                    <a:pt x="79374" y="196350"/>
                  </a:lnTo>
                  <a:lnTo>
                    <a:pt x="117263" y="210162"/>
                  </a:lnTo>
                  <a:lnTo>
                    <a:pt x="1060340" y="39993"/>
                  </a:lnTo>
                  <a:lnTo>
                    <a:pt x="1053124" y="0"/>
                  </a:lnTo>
                  <a:close/>
                </a:path>
                <a:path w="1060450" h="272414">
                  <a:moveTo>
                    <a:pt x="93350" y="184420"/>
                  </a:moveTo>
                  <a:lnTo>
                    <a:pt x="46645" y="184420"/>
                  </a:lnTo>
                  <a:lnTo>
                    <a:pt x="79374" y="196350"/>
                  </a:lnTo>
                  <a:lnTo>
                    <a:pt x="93350" y="184420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11600" y="2514600"/>
              <a:ext cx="1329267" cy="56726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35028" y="2666305"/>
              <a:ext cx="1062355" cy="346075"/>
            </a:xfrm>
            <a:custGeom>
              <a:avLst/>
              <a:gdLst/>
              <a:ahLst/>
              <a:cxnLst/>
              <a:rect l="l" t="t" r="r" b="b"/>
              <a:pathLst>
                <a:path w="1062354" h="346075">
                  <a:moveTo>
                    <a:pt x="116858" y="57378"/>
                  </a:moveTo>
                  <a:lnTo>
                    <a:pt x="77998" y="68161"/>
                  </a:lnTo>
                  <a:lnTo>
                    <a:pt x="106512" y="96679"/>
                  </a:lnTo>
                  <a:lnTo>
                    <a:pt x="1051558" y="345465"/>
                  </a:lnTo>
                  <a:lnTo>
                    <a:pt x="1061904" y="306163"/>
                  </a:lnTo>
                  <a:lnTo>
                    <a:pt x="116858" y="57378"/>
                  </a:lnTo>
                  <a:close/>
                </a:path>
                <a:path w="1062354" h="346075">
                  <a:moveTo>
                    <a:pt x="177623" y="0"/>
                  </a:moveTo>
                  <a:lnTo>
                    <a:pt x="169575" y="576"/>
                  </a:lnTo>
                  <a:lnTo>
                    <a:pt x="0" y="47628"/>
                  </a:lnTo>
                  <a:lnTo>
                    <a:pt x="124430" y="172079"/>
                  </a:lnTo>
                  <a:lnTo>
                    <a:pt x="131155" y="176542"/>
                  </a:lnTo>
                  <a:lnTo>
                    <a:pt x="138795" y="178029"/>
                  </a:lnTo>
                  <a:lnTo>
                    <a:pt x="146444" y="176541"/>
                  </a:lnTo>
                  <a:lnTo>
                    <a:pt x="106512" y="96679"/>
                  </a:lnTo>
                  <a:lnTo>
                    <a:pt x="33828" y="77545"/>
                  </a:lnTo>
                  <a:lnTo>
                    <a:pt x="44174" y="38244"/>
                  </a:lnTo>
                  <a:lnTo>
                    <a:pt x="183379" y="38244"/>
                  </a:lnTo>
                  <a:lnTo>
                    <a:pt x="187635" y="36082"/>
                  </a:lnTo>
                  <a:lnTo>
                    <a:pt x="192695" y="30159"/>
                  </a:lnTo>
                  <a:lnTo>
                    <a:pt x="195164" y="22771"/>
                  </a:lnTo>
                  <a:lnTo>
                    <a:pt x="194588" y="14722"/>
                  </a:lnTo>
                  <a:lnTo>
                    <a:pt x="190934" y="7528"/>
                  </a:lnTo>
                  <a:lnTo>
                    <a:pt x="185011" y="2469"/>
                  </a:lnTo>
                  <a:lnTo>
                    <a:pt x="177623" y="0"/>
                  </a:lnTo>
                  <a:close/>
                </a:path>
                <a:path w="1062354" h="346075">
                  <a:moveTo>
                    <a:pt x="44174" y="38244"/>
                  </a:moveTo>
                  <a:lnTo>
                    <a:pt x="33828" y="77545"/>
                  </a:lnTo>
                  <a:lnTo>
                    <a:pt x="106512" y="96679"/>
                  </a:lnTo>
                  <a:lnTo>
                    <a:pt x="87310" y="77474"/>
                  </a:lnTo>
                  <a:lnTo>
                    <a:pt x="44432" y="77474"/>
                  </a:lnTo>
                  <a:lnTo>
                    <a:pt x="53369" y="43527"/>
                  </a:lnTo>
                  <a:lnTo>
                    <a:pt x="64243" y="43527"/>
                  </a:lnTo>
                  <a:lnTo>
                    <a:pt x="44174" y="38244"/>
                  </a:lnTo>
                  <a:close/>
                </a:path>
                <a:path w="1062354" h="346075">
                  <a:moveTo>
                    <a:pt x="53369" y="43527"/>
                  </a:moveTo>
                  <a:lnTo>
                    <a:pt x="44432" y="77474"/>
                  </a:lnTo>
                  <a:lnTo>
                    <a:pt x="77998" y="68161"/>
                  </a:lnTo>
                  <a:lnTo>
                    <a:pt x="53369" y="43527"/>
                  </a:lnTo>
                  <a:close/>
                </a:path>
                <a:path w="1062354" h="346075">
                  <a:moveTo>
                    <a:pt x="77998" y="68161"/>
                  </a:moveTo>
                  <a:lnTo>
                    <a:pt x="44432" y="77474"/>
                  </a:lnTo>
                  <a:lnTo>
                    <a:pt x="87310" y="77474"/>
                  </a:lnTo>
                  <a:lnTo>
                    <a:pt x="77998" y="68161"/>
                  </a:lnTo>
                  <a:close/>
                </a:path>
                <a:path w="1062354" h="346075">
                  <a:moveTo>
                    <a:pt x="64243" y="43527"/>
                  </a:moveTo>
                  <a:lnTo>
                    <a:pt x="53369" y="43527"/>
                  </a:lnTo>
                  <a:lnTo>
                    <a:pt x="77998" y="68161"/>
                  </a:lnTo>
                  <a:lnTo>
                    <a:pt x="116858" y="57378"/>
                  </a:lnTo>
                  <a:lnTo>
                    <a:pt x="64243" y="43527"/>
                  </a:lnTo>
                  <a:close/>
                </a:path>
                <a:path w="1062354" h="346075">
                  <a:moveTo>
                    <a:pt x="183379" y="38244"/>
                  </a:moveTo>
                  <a:lnTo>
                    <a:pt x="44174" y="38244"/>
                  </a:lnTo>
                  <a:lnTo>
                    <a:pt x="116858" y="57378"/>
                  </a:lnTo>
                  <a:lnTo>
                    <a:pt x="180441" y="39736"/>
                  </a:lnTo>
                  <a:lnTo>
                    <a:pt x="183379" y="38244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265706" y="3593352"/>
            <a:ext cx="2159374" cy="1083609"/>
            <a:chOff x="2954867" y="4072466"/>
            <a:chExt cx="2447290" cy="1228090"/>
          </a:xfrm>
        </p:grpSpPr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72467" y="4072466"/>
              <a:ext cx="1329267" cy="44873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297583" y="4181002"/>
              <a:ext cx="1057275" cy="182880"/>
            </a:xfrm>
            <a:custGeom>
              <a:avLst/>
              <a:gdLst/>
              <a:ahLst/>
              <a:cxnLst/>
              <a:rect l="l" t="t" r="r" b="b"/>
              <a:pathLst>
                <a:path w="1057275" h="182879">
                  <a:moveTo>
                    <a:pt x="159645" y="0"/>
                  </a:moveTo>
                  <a:lnTo>
                    <a:pt x="152008" y="2605"/>
                  </a:lnTo>
                  <a:lnTo>
                    <a:pt x="0" y="91278"/>
                  </a:lnTo>
                  <a:lnTo>
                    <a:pt x="152008" y="179949"/>
                  </a:lnTo>
                  <a:lnTo>
                    <a:pt x="159645" y="182556"/>
                  </a:lnTo>
                  <a:lnTo>
                    <a:pt x="167419" y="182049"/>
                  </a:lnTo>
                  <a:lnTo>
                    <a:pt x="174435" y="178664"/>
                  </a:lnTo>
                  <a:lnTo>
                    <a:pt x="179800" y="172637"/>
                  </a:lnTo>
                  <a:lnTo>
                    <a:pt x="182405" y="165000"/>
                  </a:lnTo>
                  <a:lnTo>
                    <a:pt x="181898" y="157226"/>
                  </a:lnTo>
                  <a:lnTo>
                    <a:pt x="178513" y="150210"/>
                  </a:lnTo>
                  <a:lnTo>
                    <a:pt x="172486" y="144845"/>
                  </a:lnTo>
                  <a:lnTo>
                    <a:pt x="115490" y="111598"/>
                  </a:lnTo>
                  <a:lnTo>
                    <a:pt x="40327" y="111598"/>
                  </a:lnTo>
                  <a:lnTo>
                    <a:pt x="40327" y="70958"/>
                  </a:lnTo>
                  <a:lnTo>
                    <a:pt x="115490" y="70957"/>
                  </a:lnTo>
                  <a:lnTo>
                    <a:pt x="172486" y="37709"/>
                  </a:lnTo>
                  <a:lnTo>
                    <a:pt x="182405" y="17556"/>
                  </a:lnTo>
                  <a:lnTo>
                    <a:pt x="179800" y="9919"/>
                  </a:lnTo>
                  <a:lnTo>
                    <a:pt x="174435" y="3892"/>
                  </a:lnTo>
                  <a:lnTo>
                    <a:pt x="167419" y="507"/>
                  </a:lnTo>
                  <a:lnTo>
                    <a:pt x="159645" y="0"/>
                  </a:lnTo>
                  <a:close/>
                </a:path>
                <a:path w="1057275" h="182879">
                  <a:moveTo>
                    <a:pt x="115488" y="70958"/>
                  </a:moveTo>
                  <a:lnTo>
                    <a:pt x="40327" y="70958"/>
                  </a:lnTo>
                  <a:lnTo>
                    <a:pt x="40327" y="111598"/>
                  </a:lnTo>
                  <a:lnTo>
                    <a:pt x="115490" y="111598"/>
                  </a:lnTo>
                  <a:lnTo>
                    <a:pt x="110744" y="108829"/>
                  </a:lnTo>
                  <a:lnTo>
                    <a:pt x="50566" y="108829"/>
                  </a:lnTo>
                  <a:lnTo>
                    <a:pt x="50566" y="73725"/>
                  </a:lnTo>
                  <a:lnTo>
                    <a:pt x="110744" y="73725"/>
                  </a:lnTo>
                  <a:lnTo>
                    <a:pt x="115488" y="70958"/>
                  </a:lnTo>
                  <a:close/>
                </a:path>
                <a:path w="1057275" h="182879">
                  <a:moveTo>
                    <a:pt x="115490" y="111598"/>
                  </a:moveTo>
                  <a:lnTo>
                    <a:pt x="40327" y="111598"/>
                  </a:lnTo>
                  <a:lnTo>
                    <a:pt x="115490" y="111598"/>
                  </a:lnTo>
                  <a:close/>
                </a:path>
                <a:path w="1057275" h="182879">
                  <a:moveTo>
                    <a:pt x="1056733" y="70957"/>
                  </a:moveTo>
                  <a:lnTo>
                    <a:pt x="115488" y="70958"/>
                  </a:lnTo>
                  <a:lnTo>
                    <a:pt x="80655" y="91277"/>
                  </a:lnTo>
                  <a:lnTo>
                    <a:pt x="115490" y="111598"/>
                  </a:lnTo>
                  <a:lnTo>
                    <a:pt x="1056733" y="111597"/>
                  </a:lnTo>
                  <a:lnTo>
                    <a:pt x="1056733" y="70957"/>
                  </a:lnTo>
                  <a:close/>
                </a:path>
                <a:path w="1057275" h="182879">
                  <a:moveTo>
                    <a:pt x="50566" y="73725"/>
                  </a:moveTo>
                  <a:lnTo>
                    <a:pt x="50566" y="108829"/>
                  </a:lnTo>
                  <a:lnTo>
                    <a:pt x="80655" y="91277"/>
                  </a:lnTo>
                  <a:lnTo>
                    <a:pt x="50566" y="73725"/>
                  </a:lnTo>
                  <a:close/>
                </a:path>
                <a:path w="1057275" h="182879">
                  <a:moveTo>
                    <a:pt x="80655" y="91277"/>
                  </a:moveTo>
                  <a:lnTo>
                    <a:pt x="50566" y="108829"/>
                  </a:lnTo>
                  <a:lnTo>
                    <a:pt x="110744" y="108829"/>
                  </a:lnTo>
                  <a:lnTo>
                    <a:pt x="80655" y="91277"/>
                  </a:lnTo>
                  <a:close/>
                </a:path>
                <a:path w="1057275" h="182879">
                  <a:moveTo>
                    <a:pt x="110744" y="73725"/>
                  </a:moveTo>
                  <a:lnTo>
                    <a:pt x="50566" y="73725"/>
                  </a:lnTo>
                  <a:lnTo>
                    <a:pt x="80655" y="91277"/>
                  </a:lnTo>
                  <a:lnTo>
                    <a:pt x="110744" y="73725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54867" y="4842932"/>
              <a:ext cx="2446867" cy="457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79986" y="4954623"/>
              <a:ext cx="2174875" cy="182880"/>
            </a:xfrm>
            <a:custGeom>
              <a:avLst/>
              <a:gdLst/>
              <a:ahLst/>
              <a:cxnLst/>
              <a:rect l="l" t="t" r="r" b="b"/>
              <a:pathLst>
                <a:path w="2174875" h="182879">
                  <a:moveTo>
                    <a:pt x="159645" y="0"/>
                  </a:moveTo>
                  <a:lnTo>
                    <a:pt x="152008" y="2605"/>
                  </a:lnTo>
                  <a:lnTo>
                    <a:pt x="0" y="91278"/>
                  </a:lnTo>
                  <a:lnTo>
                    <a:pt x="152008" y="179949"/>
                  </a:lnTo>
                  <a:lnTo>
                    <a:pt x="159645" y="182556"/>
                  </a:lnTo>
                  <a:lnTo>
                    <a:pt x="167418" y="182048"/>
                  </a:lnTo>
                  <a:lnTo>
                    <a:pt x="174434" y="178664"/>
                  </a:lnTo>
                  <a:lnTo>
                    <a:pt x="179798" y="172637"/>
                  </a:lnTo>
                  <a:lnTo>
                    <a:pt x="182405" y="165000"/>
                  </a:lnTo>
                  <a:lnTo>
                    <a:pt x="181898" y="157226"/>
                  </a:lnTo>
                  <a:lnTo>
                    <a:pt x="178513" y="150210"/>
                  </a:lnTo>
                  <a:lnTo>
                    <a:pt x="172486" y="144845"/>
                  </a:lnTo>
                  <a:lnTo>
                    <a:pt x="115490" y="111598"/>
                  </a:lnTo>
                  <a:lnTo>
                    <a:pt x="40326" y="111598"/>
                  </a:lnTo>
                  <a:lnTo>
                    <a:pt x="40326" y="70958"/>
                  </a:lnTo>
                  <a:lnTo>
                    <a:pt x="115490" y="70957"/>
                  </a:lnTo>
                  <a:lnTo>
                    <a:pt x="172486" y="37709"/>
                  </a:lnTo>
                  <a:lnTo>
                    <a:pt x="182405" y="17555"/>
                  </a:lnTo>
                  <a:lnTo>
                    <a:pt x="179798" y="9919"/>
                  </a:lnTo>
                  <a:lnTo>
                    <a:pt x="174434" y="3892"/>
                  </a:lnTo>
                  <a:lnTo>
                    <a:pt x="167418" y="507"/>
                  </a:lnTo>
                  <a:lnTo>
                    <a:pt x="159645" y="0"/>
                  </a:lnTo>
                  <a:close/>
                </a:path>
                <a:path w="2174875" h="182879">
                  <a:moveTo>
                    <a:pt x="115488" y="70958"/>
                  </a:moveTo>
                  <a:lnTo>
                    <a:pt x="40326" y="70958"/>
                  </a:lnTo>
                  <a:lnTo>
                    <a:pt x="40326" y="111598"/>
                  </a:lnTo>
                  <a:lnTo>
                    <a:pt x="115490" y="111598"/>
                  </a:lnTo>
                  <a:lnTo>
                    <a:pt x="110744" y="108829"/>
                  </a:lnTo>
                  <a:lnTo>
                    <a:pt x="50566" y="108829"/>
                  </a:lnTo>
                  <a:lnTo>
                    <a:pt x="50566" y="73725"/>
                  </a:lnTo>
                  <a:lnTo>
                    <a:pt x="110744" y="73725"/>
                  </a:lnTo>
                  <a:lnTo>
                    <a:pt x="115488" y="70958"/>
                  </a:lnTo>
                  <a:close/>
                </a:path>
                <a:path w="2174875" h="182879">
                  <a:moveTo>
                    <a:pt x="115490" y="111598"/>
                  </a:moveTo>
                  <a:lnTo>
                    <a:pt x="40326" y="111598"/>
                  </a:lnTo>
                  <a:lnTo>
                    <a:pt x="115490" y="111598"/>
                  </a:lnTo>
                  <a:close/>
                </a:path>
                <a:path w="2174875" h="182879">
                  <a:moveTo>
                    <a:pt x="2174331" y="70957"/>
                  </a:moveTo>
                  <a:lnTo>
                    <a:pt x="115488" y="70958"/>
                  </a:lnTo>
                  <a:lnTo>
                    <a:pt x="80655" y="91277"/>
                  </a:lnTo>
                  <a:lnTo>
                    <a:pt x="115490" y="111598"/>
                  </a:lnTo>
                  <a:lnTo>
                    <a:pt x="2174331" y="111597"/>
                  </a:lnTo>
                  <a:lnTo>
                    <a:pt x="2174331" y="70957"/>
                  </a:lnTo>
                  <a:close/>
                </a:path>
                <a:path w="2174875" h="182879">
                  <a:moveTo>
                    <a:pt x="50566" y="73725"/>
                  </a:moveTo>
                  <a:lnTo>
                    <a:pt x="50566" y="108829"/>
                  </a:lnTo>
                  <a:lnTo>
                    <a:pt x="80655" y="91277"/>
                  </a:lnTo>
                  <a:lnTo>
                    <a:pt x="50566" y="73725"/>
                  </a:lnTo>
                  <a:close/>
                </a:path>
                <a:path w="2174875" h="182879">
                  <a:moveTo>
                    <a:pt x="80655" y="91277"/>
                  </a:moveTo>
                  <a:lnTo>
                    <a:pt x="50566" y="108829"/>
                  </a:lnTo>
                  <a:lnTo>
                    <a:pt x="110744" y="108829"/>
                  </a:lnTo>
                  <a:lnTo>
                    <a:pt x="80655" y="91277"/>
                  </a:lnTo>
                  <a:close/>
                </a:path>
                <a:path w="2174875" h="182879">
                  <a:moveTo>
                    <a:pt x="110744" y="73725"/>
                  </a:moveTo>
                  <a:lnTo>
                    <a:pt x="50566" y="73725"/>
                  </a:lnTo>
                  <a:lnTo>
                    <a:pt x="80655" y="91277"/>
                  </a:lnTo>
                  <a:lnTo>
                    <a:pt x="110744" y="73725"/>
                  </a:lnTo>
                  <a:close/>
                </a:path>
              </a:pathLst>
            </a:custGeom>
            <a:solidFill>
              <a:srgbClr val="9D9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  <p:extLst>
      <p:ext uri="{BB962C8B-B14F-4D97-AF65-F5344CB8AC3E}">
        <p14:creationId xmlns:p14="http://schemas.microsoft.com/office/powerpoint/2010/main" val="1922770856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2081</TotalTime>
  <Words>557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Cambria</vt:lpstr>
      <vt:lpstr>Cambria Math</vt:lpstr>
      <vt:lpstr>Casper</vt:lpstr>
      <vt:lpstr>Karla</vt:lpstr>
      <vt:lpstr>Segoe UI</vt:lpstr>
      <vt:lpstr>Symbol</vt:lpstr>
      <vt:lpstr>Times New Roman</vt:lpstr>
      <vt:lpstr>Trebuchet MS</vt:lpstr>
      <vt:lpstr>Unit 2.1</vt:lpstr>
      <vt:lpstr>Contents Slide Master</vt:lpstr>
      <vt:lpstr>CorelDRAW</vt:lpstr>
      <vt:lpstr>PowerPoint Presentation</vt:lpstr>
      <vt:lpstr>Statistics for Data Science : Course Objectives</vt:lpstr>
      <vt:lpstr>COURSE OUTCOMES</vt:lpstr>
      <vt:lpstr>Unit-3 Syllabus</vt:lpstr>
      <vt:lpstr>SUGGESTIVE READINGS</vt:lpstr>
      <vt:lpstr>Hypothesis Testing: Excel Instructions</vt:lpstr>
      <vt:lpstr>PowerPoint Presentation</vt:lpstr>
      <vt:lpstr>PowerPoint Presentation</vt:lpstr>
      <vt:lpstr>PowerPoint Presentation</vt:lpstr>
      <vt:lpstr>7) A new Worksheet ‘Hypothesis’ will contain the following output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48</cp:revision>
  <dcterms:created xsi:type="dcterms:W3CDTF">2020-06-09T06:07:05Z</dcterms:created>
  <dcterms:modified xsi:type="dcterms:W3CDTF">2024-06-12T05:24:26Z</dcterms:modified>
</cp:coreProperties>
</file>