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AF6101-07D1-4E4B-BD30-F2E59EECED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6F6EE9-FB64-49FD-8FD8-68D8530657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54E838-48F7-47D5-B502-38EFE1060F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9BBA78-0254-474F-9E55-9C0C24F51D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CC903-4AD8-4FE5-97A0-281F7864EA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95C78C-20A8-4C3A-88CB-D5EB95C9B2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843D87-478D-4B85-8FC4-4CFC803995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613018-150A-40CB-9ADB-1507651B70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D885F9-0E00-4239-81F0-D88F3F07F3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115208-B4AA-4FBA-B187-D60041F579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A5DD5-42A6-4A95-A5A8-E99B4A132D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E67912-04C2-4ECF-8111-804412A46D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C50E46-E3C4-4F74-8793-AA761BB71B4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c1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2700000" y="1237680"/>
            <a:ext cx="12703680" cy="8302320"/>
            <a:chOff x="2700000" y="1237680"/>
            <a:chExt cx="12703680" cy="8302320"/>
          </a:xfrm>
        </p:grpSpPr>
        <p:sp>
          <p:nvSpPr>
            <p:cNvPr id="42" name="TextBox 3"/>
            <p:cNvSpPr/>
            <p:nvPr/>
          </p:nvSpPr>
          <p:spPr>
            <a:xfrm>
              <a:off x="2700000" y="1237680"/>
              <a:ext cx="12701160" cy="349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2750"/>
                </a:lnSpc>
                <a:buNone/>
              </a:pPr>
              <a:r>
                <a:rPr b="0" lang="en-US" sz="2500" spc="171" strike="noStrike">
                  <a:solidFill>
                    <a:srgbClr val="ffffff"/>
                  </a:solidFill>
                  <a:latin typeface="Roboto Bold"/>
                  <a:ea typeface="DejaVu Sans"/>
                </a:rPr>
                <a:t>COMPUTATIONAL PROTEOMICS AND GENOMICS</a:t>
              </a:r>
              <a:endParaRPr b="0" lang="en-IN" sz="2500" spc="-1" strike="noStrike">
                <a:latin typeface="Arial"/>
              </a:endParaRPr>
            </a:p>
          </p:txBody>
        </p:sp>
        <p:sp>
          <p:nvSpPr>
            <p:cNvPr id="43" name="TextBox 4"/>
            <p:cNvSpPr/>
            <p:nvPr/>
          </p:nvSpPr>
          <p:spPr>
            <a:xfrm>
              <a:off x="2702520" y="2300760"/>
              <a:ext cx="12701160" cy="723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11401"/>
                </a:lnSpc>
                <a:buNone/>
              </a:pPr>
              <a:r>
                <a:rPr b="0" lang="en-US" sz="9500" spc="92" strike="noStrike">
                  <a:solidFill>
                    <a:srgbClr val="ffffff"/>
                  </a:solidFill>
                  <a:latin typeface="League Spartan"/>
                  <a:ea typeface="DejaVu Sans"/>
                </a:rPr>
                <a:t>Spectral Characterization of</a:t>
              </a:r>
              <a:endParaRPr b="0" lang="en-IN" sz="9500" spc="-1" strike="noStrike">
                <a:latin typeface="Arial"/>
              </a:endParaRPr>
            </a:p>
            <a:p>
              <a:pPr algn="ctr">
                <a:lnSpc>
                  <a:spcPts val="11401"/>
                </a:lnSpc>
                <a:buNone/>
              </a:pPr>
              <a:r>
                <a:rPr b="0" lang="en-US" sz="9500" spc="92" strike="noStrike">
                  <a:solidFill>
                    <a:srgbClr val="ffffff"/>
                  </a:solidFill>
                  <a:latin typeface="League Spartan"/>
                  <a:ea typeface="DejaVu Sans"/>
                </a:rPr>
                <a:t>SARS-CoV-2 Genome Using</a:t>
              </a:r>
              <a:endParaRPr b="0" lang="en-IN" sz="9500" spc="-1" strike="noStrike">
                <a:latin typeface="Arial"/>
              </a:endParaRPr>
            </a:p>
            <a:p>
              <a:pPr algn="ctr">
                <a:lnSpc>
                  <a:spcPts val="11401"/>
                </a:lnSpc>
                <a:buNone/>
              </a:pPr>
              <a:r>
                <a:rPr b="0" lang="en-US" sz="9500" spc="92" strike="noStrike">
                  <a:solidFill>
                    <a:srgbClr val="ffffff"/>
                  </a:solidFill>
                  <a:latin typeface="League Spartan"/>
                  <a:ea typeface="DejaVu Sans"/>
                </a:rPr>
                <a:t>KNN Classifier</a:t>
              </a:r>
              <a:endParaRPr b="0" lang="en-IN" sz="95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c1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2"/>
          <p:cNvGrpSpPr/>
          <p:nvPr/>
        </p:nvGrpSpPr>
        <p:grpSpPr>
          <a:xfrm>
            <a:off x="9510480" y="2796840"/>
            <a:ext cx="7200720" cy="4614120"/>
            <a:chOff x="9510480" y="2796840"/>
            <a:chExt cx="7200720" cy="4614120"/>
          </a:xfrm>
        </p:grpSpPr>
        <p:sp>
          <p:nvSpPr>
            <p:cNvPr id="81" name="TextBox 3"/>
            <p:cNvSpPr/>
            <p:nvPr/>
          </p:nvSpPr>
          <p:spPr>
            <a:xfrm>
              <a:off x="9510480" y="2796840"/>
              <a:ext cx="7200720" cy="195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7699"/>
                </a:lnSpc>
                <a:buNone/>
              </a:pPr>
              <a:r>
                <a:rPr b="0" lang="en-US" sz="5500" spc="-1" strike="noStrike">
                  <a:solidFill>
                    <a:srgbClr val="ffffff"/>
                  </a:solidFill>
                  <a:latin typeface="League Spartan Bold"/>
                  <a:ea typeface="DejaVu Sans"/>
                </a:rPr>
                <a:t>MACHINE LEARNING ALGORITHM USED</a:t>
              </a:r>
              <a:endParaRPr b="0" lang="en-IN" sz="5500" spc="-1" strike="noStrike">
                <a:latin typeface="Arial"/>
              </a:endParaRPr>
            </a:p>
          </p:txBody>
        </p:sp>
        <p:sp>
          <p:nvSpPr>
            <p:cNvPr id="82" name="TextBox 4"/>
            <p:cNvSpPr/>
            <p:nvPr/>
          </p:nvSpPr>
          <p:spPr>
            <a:xfrm>
              <a:off x="9524880" y="7068960"/>
              <a:ext cx="7185960" cy="342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" name="Group 5"/>
          <p:cNvGrpSpPr/>
          <p:nvPr/>
        </p:nvGrpSpPr>
        <p:grpSpPr>
          <a:xfrm>
            <a:off x="16164720" y="1236960"/>
            <a:ext cx="1094400" cy="273240"/>
            <a:chOff x="16164720" y="1236960"/>
            <a:chExt cx="1094400" cy="273240"/>
          </a:xfrm>
        </p:grpSpPr>
        <p:grpSp>
          <p:nvGrpSpPr>
            <p:cNvPr id="84" name="Group 6"/>
            <p:cNvGrpSpPr/>
            <p:nvPr/>
          </p:nvGrpSpPr>
          <p:grpSpPr>
            <a:xfrm>
              <a:off x="16575480" y="1236960"/>
              <a:ext cx="273240" cy="273240"/>
              <a:chOff x="16575480" y="1236960"/>
              <a:chExt cx="273240" cy="273240"/>
            </a:xfrm>
          </p:grpSpPr>
          <p:sp>
            <p:nvSpPr>
              <p:cNvPr id="85" name="Freeform 7"/>
              <p:cNvSpPr/>
              <p:nvPr/>
            </p:nvSpPr>
            <p:spPr>
              <a:xfrm rot="5400000">
                <a:off x="16575480" y="1236960"/>
                <a:ext cx="273240" cy="273240"/>
              </a:xfrm>
              <a:custGeom>
                <a:avLst/>
                <a:gdLst/>
                <a:ah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6" name="Group 8"/>
            <p:cNvGrpSpPr/>
            <p:nvPr/>
          </p:nvGrpSpPr>
          <p:grpSpPr>
            <a:xfrm>
              <a:off x="16985880" y="1236960"/>
              <a:ext cx="273240" cy="273240"/>
              <a:chOff x="16985880" y="1236960"/>
              <a:chExt cx="273240" cy="273240"/>
            </a:xfrm>
          </p:grpSpPr>
          <p:sp>
            <p:nvSpPr>
              <p:cNvPr id="87" name="Freeform 9"/>
              <p:cNvSpPr/>
              <p:nvPr/>
            </p:nvSpPr>
            <p:spPr>
              <a:xfrm rot="5400000">
                <a:off x="16985880" y="1236960"/>
                <a:ext cx="273240" cy="273240"/>
              </a:xfrm>
              <a:custGeom>
                <a:avLst/>
                <a:gdLst/>
                <a:ah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" name="Group 10"/>
            <p:cNvGrpSpPr/>
            <p:nvPr/>
          </p:nvGrpSpPr>
          <p:grpSpPr>
            <a:xfrm>
              <a:off x="16164720" y="1236960"/>
              <a:ext cx="273240" cy="273240"/>
              <a:chOff x="16164720" y="1236960"/>
              <a:chExt cx="273240" cy="273240"/>
            </a:xfrm>
          </p:grpSpPr>
          <p:sp>
            <p:nvSpPr>
              <p:cNvPr id="89" name="Freeform 11"/>
              <p:cNvSpPr/>
              <p:nvPr/>
            </p:nvSpPr>
            <p:spPr>
              <a:xfrm rot="5400000">
                <a:off x="16164720" y="1236960"/>
                <a:ext cx="273240" cy="273240"/>
              </a:xfrm>
              <a:custGeom>
                <a:avLst/>
                <a:gdLst/>
                <a:ah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0" name="Group 12"/>
            <p:cNvGrpSpPr/>
            <p:nvPr/>
          </p:nvGrpSpPr>
          <p:grpSpPr>
            <a:xfrm>
              <a:off x="17038440" y="1289520"/>
              <a:ext cx="168840" cy="169560"/>
              <a:chOff x="17038440" y="1289520"/>
              <a:chExt cx="168840" cy="169560"/>
            </a:xfrm>
          </p:grpSpPr>
          <p:sp>
            <p:nvSpPr>
              <p:cNvPr id="91" name="Freeform 13"/>
              <p:cNvSpPr/>
              <p:nvPr/>
            </p:nvSpPr>
            <p:spPr>
              <a:xfrm rot="10800000">
                <a:off x="17038440" y="1289520"/>
                <a:ext cx="168840" cy="169560"/>
              </a:xfrm>
              <a:custGeom>
                <a:avLst/>
                <a:gdLst/>
                <a:ah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2" name="AutoShape 14"/>
          <p:cNvSpPr/>
          <p:nvPr/>
        </p:nvSpPr>
        <p:spPr>
          <a:xfrm rot="10800000">
            <a:off x="1029600" y="720"/>
            <a:ext cx="8640" cy="10286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15" descr=""/>
          <p:cNvPicPr/>
          <p:nvPr/>
        </p:nvPicPr>
        <p:blipFill>
          <a:blip r:embed="rId1"/>
          <a:stretch/>
        </p:blipFill>
        <p:spPr>
          <a:xfrm>
            <a:off x="1350360" y="2157120"/>
            <a:ext cx="7661520" cy="5972040"/>
          </a:xfrm>
          <a:prstGeom prst="rect">
            <a:avLst/>
          </a:prstGeom>
          <a:ln w="0">
            <a:noFill/>
          </a:ln>
        </p:spPr>
      </p:pic>
      <p:sp>
        <p:nvSpPr>
          <p:cNvPr id="94" name="TextBox 16"/>
          <p:cNvSpPr/>
          <p:nvPr/>
        </p:nvSpPr>
        <p:spPr>
          <a:xfrm>
            <a:off x="9604440" y="6136200"/>
            <a:ext cx="7106760" cy="117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090"/>
              </a:lnSpc>
              <a:buNone/>
            </a:pPr>
            <a:r>
              <a:rPr b="0" lang="en-US" sz="2210" spc="-1" strike="noStrike">
                <a:solidFill>
                  <a:srgbClr val="ffffff"/>
                </a:solidFill>
                <a:latin typeface="Roboto"/>
                <a:ea typeface="DejaVu Sans"/>
              </a:rPr>
              <a:t>KNN ALGORITHM IS USED TO FIND RESULTS. IN THIS, RESULTS ARE FOUND USING THE CLOSEST PROXIMITY TO THE TRAINED MODEL'S K POINTS.</a:t>
            </a:r>
            <a:endParaRPr b="0" lang="en-IN" sz="22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AutoShape 2"/>
          <p:cNvSpPr/>
          <p:nvPr/>
        </p:nvSpPr>
        <p:spPr>
          <a:xfrm>
            <a:off x="17249760" y="0"/>
            <a:ext cx="8640" cy="10286280"/>
          </a:xfrm>
          <a:prstGeom prst="rect">
            <a:avLst/>
          </a:prstGeom>
          <a:solidFill>
            <a:srgbClr val="6c11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Picture 3" descr=""/>
          <p:cNvPicPr/>
          <p:nvPr/>
        </p:nvPicPr>
        <p:blipFill>
          <a:blip r:embed="rId1"/>
          <a:srcRect l="0" t="0" r="4600" b="0"/>
          <a:stretch/>
        </p:blipFill>
        <p:spPr>
          <a:xfrm>
            <a:off x="9035640" y="2216520"/>
            <a:ext cx="8213400" cy="5395680"/>
          </a:xfrm>
          <a:prstGeom prst="rect">
            <a:avLst/>
          </a:prstGeom>
          <a:ln w="0">
            <a:noFill/>
          </a:ln>
        </p:spPr>
      </p:pic>
      <p:grpSp>
        <p:nvGrpSpPr>
          <p:cNvPr id="97" name="Group 4"/>
          <p:cNvGrpSpPr/>
          <p:nvPr/>
        </p:nvGrpSpPr>
        <p:grpSpPr>
          <a:xfrm>
            <a:off x="1526040" y="2362680"/>
            <a:ext cx="7617240" cy="6680520"/>
            <a:chOff x="1526040" y="2362680"/>
            <a:chExt cx="7617240" cy="6680520"/>
          </a:xfrm>
        </p:grpSpPr>
        <p:sp>
          <p:nvSpPr>
            <p:cNvPr id="98" name="TextBox 5"/>
            <p:cNvSpPr/>
            <p:nvPr/>
          </p:nvSpPr>
          <p:spPr>
            <a:xfrm>
              <a:off x="1526040" y="2362680"/>
              <a:ext cx="7617240" cy="248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9799"/>
                </a:lnSpc>
                <a:buNone/>
              </a:pPr>
              <a:r>
                <a:rPr b="0" lang="en-US" sz="7000" spc="-1" strike="noStrike">
                  <a:solidFill>
                    <a:srgbClr val="6c11df"/>
                  </a:solidFill>
                  <a:latin typeface="League Spartan Bold"/>
                  <a:ea typeface="DejaVu Sans"/>
                </a:rPr>
                <a:t>RESULTS AND CONCLUSION</a:t>
              </a:r>
              <a:endParaRPr b="0" lang="en-IN" sz="7000" spc="-1" strike="noStrike">
                <a:latin typeface="Arial"/>
              </a:endParaRPr>
            </a:p>
          </p:txBody>
        </p:sp>
        <p:sp>
          <p:nvSpPr>
            <p:cNvPr id="99" name="TextBox 6"/>
            <p:cNvSpPr/>
            <p:nvPr/>
          </p:nvSpPr>
          <p:spPr>
            <a:xfrm>
              <a:off x="1541160" y="6200640"/>
              <a:ext cx="7602120" cy="2842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2798"/>
                </a:lnSpc>
                <a:buNone/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ts val="2798"/>
                </a:lnSpc>
                <a:buNone/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ts val="2798"/>
                </a:lnSpc>
                <a:buNone/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ts val="2798"/>
                </a:lnSpc>
                <a:buNone/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ts val="2798"/>
                </a:lnSpc>
                <a:buNone/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ts val="2798"/>
                </a:lnSpc>
                <a:buNone/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ts val="2798"/>
                </a:lnSpc>
                <a:buNone/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ts val="2801"/>
                </a:lnSpc>
                <a:buNone/>
              </a:pP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00" name="TextBox 7"/>
          <p:cNvSpPr/>
          <p:nvPr/>
        </p:nvSpPr>
        <p:spPr>
          <a:xfrm>
            <a:off x="1526040" y="5160240"/>
            <a:ext cx="7140240" cy="186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37"/>
              </a:lnSpc>
              <a:buNone/>
            </a:pPr>
            <a:r>
              <a:rPr b="0" lang="en-US" sz="2100" spc="-1" strike="noStrike">
                <a:solidFill>
                  <a:srgbClr val="000000"/>
                </a:solidFill>
                <a:latin typeface="Roboto"/>
                <a:ea typeface="DejaVu Sans"/>
              </a:rPr>
              <a:t>The trained model gives an accuracy of 0.9130434782608695 when k=5.</a:t>
            </a:r>
            <a:endParaRPr b="0" lang="en-IN" sz="2100" spc="-1" strike="noStrike">
              <a:latin typeface="Arial"/>
            </a:endParaRPr>
          </a:p>
          <a:p>
            <a:pPr algn="ctr">
              <a:lnSpc>
                <a:spcPts val="2937"/>
              </a:lnSpc>
              <a:buNone/>
            </a:pPr>
            <a:r>
              <a:rPr b="0" lang="en-US" sz="2100" spc="-1" strike="noStrike">
                <a:solidFill>
                  <a:srgbClr val="000000"/>
                </a:solidFill>
                <a:latin typeface="Roboto"/>
                <a:ea typeface="DejaVu Sans"/>
              </a:rPr>
              <a:t>From this, we can conclude that we can find the family a disease belongs to using Base and spectral analysis and optimize treatment procedures.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c1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2"/>
          <p:cNvSpPr/>
          <p:nvPr/>
        </p:nvSpPr>
        <p:spPr>
          <a:xfrm>
            <a:off x="3300840" y="4154400"/>
            <a:ext cx="11685240" cy="12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9799"/>
              </a:lnSpc>
              <a:buNone/>
            </a:pPr>
            <a:r>
              <a:rPr b="0" lang="en-US" sz="7000" spc="-1" strike="noStrike">
                <a:solidFill>
                  <a:srgbClr val="ffffff"/>
                </a:solidFill>
                <a:latin typeface="League Spartan Bold"/>
                <a:ea typeface="DejaVu Sans"/>
              </a:rPr>
              <a:t>THANK YOU</a:t>
            </a:r>
            <a:endParaRPr b="0" lang="en-IN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utoShape 2"/>
          <p:cNvSpPr/>
          <p:nvPr/>
        </p:nvSpPr>
        <p:spPr>
          <a:xfrm>
            <a:off x="0" y="1028880"/>
            <a:ext cx="18287280" cy="8640"/>
          </a:xfrm>
          <a:prstGeom prst="rect">
            <a:avLst/>
          </a:prstGeom>
          <a:solidFill>
            <a:srgbClr val="6c11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Box 3"/>
          <p:cNvSpPr/>
          <p:nvPr/>
        </p:nvSpPr>
        <p:spPr>
          <a:xfrm>
            <a:off x="1647720" y="4468680"/>
            <a:ext cx="6461640" cy="12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799"/>
              </a:lnSpc>
              <a:buNone/>
            </a:pPr>
            <a:r>
              <a:rPr b="0" lang="en-US" sz="7000" spc="-1" strike="noStrike">
                <a:solidFill>
                  <a:srgbClr val="6c11df"/>
                </a:solidFill>
                <a:latin typeface="League Spartan Bold"/>
                <a:ea typeface="DejaVu Sans"/>
              </a:rPr>
              <a:t>AGENDA</a:t>
            </a:r>
            <a:endParaRPr b="0" lang="en-IN" sz="7000" spc="-1" strike="noStrike">
              <a:latin typeface="Arial"/>
            </a:endParaRPr>
          </a:p>
        </p:txBody>
      </p:sp>
      <p:grpSp>
        <p:nvGrpSpPr>
          <p:cNvPr id="46" name="Group 4"/>
          <p:cNvGrpSpPr/>
          <p:nvPr/>
        </p:nvGrpSpPr>
        <p:grpSpPr>
          <a:xfrm>
            <a:off x="10513080" y="3046320"/>
            <a:ext cx="6126480" cy="4305240"/>
            <a:chOff x="10513080" y="3046320"/>
            <a:chExt cx="6126480" cy="4305240"/>
          </a:xfrm>
        </p:grpSpPr>
        <p:sp>
          <p:nvSpPr>
            <p:cNvPr id="47" name="TextBox 5"/>
            <p:cNvSpPr/>
            <p:nvPr/>
          </p:nvSpPr>
          <p:spPr>
            <a:xfrm>
              <a:off x="10513080" y="3046320"/>
              <a:ext cx="6107400" cy="53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4201"/>
                </a:lnSpc>
                <a:buNone/>
              </a:pPr>
              <a:r>
                <a:rPr b="0" lang="en-US" sz="3000" spc="-1" strike="noStrike">
                  <a:solidFill>
                    <a:srgbClr val="6c11df"/>
                  </a:solidFill>
                  <a:latin typeface="League Spartan Bold"/>
                  <a:ea typeface="DejaVu Sans"/>
                </a:rPr>
                <a:t>Flow of Discussion</a:t>
              </a:r>
              <a:endParaRPr b="0" lang="en-IN" sz="3000" spc="-1" strike="noStrike">
                <a:latin typeface="Arial"/>
              </a:endParaRPr>
            </a:p>
          </p:txBody>
        </p:sp>
        <p:sp>
          <p:nvSpPr>
            <p:cNvPr id="48" name="TextBox 6"/>
            <p:cNvSpPr/>
            <p:nvPr/>
          </p:nvSpPr>
          <p:spPr>
            <a:xfrm>
              <a:off x="10525680" y="3796200"/>
              <a:ext cx="6113880" cy="3555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4000"/>
                </a:lnSpc>
                <a:buNone/>
              </a:pPr>
              <a:r>
                <a:rPr b="0" lang="en-US" sz="2000" spc="-1" strike="noStrike">
                  <a:solidFill>
                    <a:srgbClr val="2b2b2b"/>
                  </a:solidFill>
                  <a:latin typeface="Roboto"/>
                  <a:ea typeface="DejaVu Sans"/>
                </a:rPr>
                <a:t>Introduction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ts val="4000"/>
                </a:lnSpc>
                <a:buNone/>
              </a:pPr>
              <a:r>
                <a:rPr b="0" lang="en-US" sz="2000" spc="-1" strike="noStrike">
                  <a:solidFill>
                    <a:srgbClr val="2b2b2b"/>
                  </a:solidFill>
                  <a:latin typeface="Roboto"/>
                  <a:ea typeface="DejaVu Sans"/>
                </a:rPr>
                <a:t>Aim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ts val="4000"/>
                </a:lnSpc>
                <a:buNone/>
              </a:pPr>
              <a:r>
                <a:rPr b="0" lang="en-US" sz="2000" spc="-1" strike="noStrike">
                  <a:solidFill>
                    <a:srgbClr val="2b2b2b"/>
                  </a:solidFill>
                  <a:latin typeface="Roboto"/>
                  <a:ea typeface="DejaVu Sans"/>
                </a:rPr>
                <a:t>Method Used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ts val="4000"/>
                </a:lnSpc>
                <a:buNone/>
              </a:pPr>
              <a:r>
                <a:rPr b="0" lang="en-US" sz="2000" spc="-1" strike="noStrike">
                  <a:solidFill>
                    <a:srgbClr val="2b2b2b"/>
                  </a:solidFill>
                  <a:latin typeface="Roboto"/>
                  <a:ea typeface="DejaVu Sans"/>
                </a:rPr>
                <a:t>Data Used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ts val="4000"/>
                </a:lnSpc>
                <a:buNone/>
              </a:pPr>
              <a:r>
                <a:rPr b="0" lang="en-US" sz="2000" spc="-1" strike="noStrike">
                  <a:solidFill>
                    <a:srgbClr val="2b2b2b"/>
                  </a:solidFill>
                  <a:latin typeface="Roboto"/>
                  <a:ea typeface="DejaVu Sans"/>
                </a:rPr>
                <a:t>Machine Learning Algorithm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ts val="4000"/>
                </a:lnSpc>
                <a:buNone/>
              </a:pPr>
              <a:r>
                <a:rPr b="0" lang="en-US" sz="2000" spc="-1" strike="noStrike">
                  <a:solidFill>
                    <a:srgbClr val="2b2b2b"/>
                  </a:solidFill>
                  <a:latin typeface="Roboto"/>
                  <a:ea typeface="DejaVu Sans"/>
                </a:rPr>
                <a:t>Output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ts val="4000"/>
                </a:lnSpc>
                <a:buNone/>
              </a:pPr>
              <a:r>
                <a:rPr b="0" lang="en-US" sz="2000" spc="-1" strike="noStrike">
                  <a:solidFill>
                    <a:srgbClr val="2b2b2b"/>
                  </a:solidFill>
                  <a:latin typeface="Roboto"/>
                  <a:ea typeface="DejaVu Sans"/>
                </a:rPr>
                <a:t>Conclusions</a:t>
              </a:r>
              <a:endParaRPr b="0" lang="en-IN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"/>
          <p:cNvPicPr/>
          <p:nvPr/>
        </p:nvPicPr>
        <p:blipFill>
          <a:blip r:embed="rId1"/>
          <a:srcRect l="28708" t="0" r="23513" b="0"/>
          <a:stretch/>
        </p:blipFill>
        <p:spPr>
          <a:xfrm>
            <a:off x="10987560" y="1557360"/>
            <a:ext cx="5131800" cy="7171560"/>
          </a:xfrm>
          <a:prstGeom prst="rect">
            <a:avLst/>
          </a:prstGeom>
          <a:ln w="0">
            <a:noFill/>
          </a:ln>
        </p:spPr>
      </p:pic>
      <p:grpSp>
        <p:nvGrpSpPr>
          <p:cNvPr id="50" name="Group 3"/>
          <p:cNvGrpSpPr/>
          <p:nvPr/>
        </p:nvGrpSpPr>
        <p:grpSpPr>
          <a:xfrm>
            <a:off x="1576440" y="3315960"/>
            <a:ext cx="8280360" cy="3931560"/>
            <a:chOff x="1576440" y="3315960"/>
            <a:chExt cx="8280360" cy="3931560"/>
          </a:xfrm>
        </p:grpSpPr>
        <p:sp>
          <p:nvSpPr>
            <p:cNvPr id="51" name="TextBox 4"/>
            <p:cNvSpPr/>
            <p:nvPr/>
          </p:nvSpPr>
          <p:spPr>
            <a:xfrm>
              <a:off x="1576440" y="3315960"/>
              <a:ext cx="8280360" cy="118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9360"/>
                </a:lnSpc>
                <a:buNone/>
              </a:pPr>
              <a:r>
                <a:rPr b="0" lang="en-US" sz="7800" spc="75" strike="noStrike">
                  <a:solidFill>
                    <a:srgbClr val="6c11df"/>
                  </a:solidFill>
                  <a:latin typeface="League Spartan Bold"/>
                  <a:ea typeface="DejaVu Sans"/>
                </a:rPr>
                <a:t>INTRODUCTION</a:t>
              </a:r>
              <a:endParaRPr b="0" lang="en-IN" sz="7800" spc="-1" strike="noStrike">
                <a:latin typeface="Arial"/>
              </a:endParaRPr>
            </a:p>
          </p:txBody>
        </p:sp>
        <p:sp>
          <p:nvSpPr>
            <p:cNvPr id="52" name="TextBox 5"/>
            <p:cNvSpPr/>
            <p:nvPr/>
          </p:nvSpPr>
          <p:spPr>
            <a:xfrm>
              <a:off x="1576440" y="4869720"/>
              <a:ext cx="8280360" cy="23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121"/>
                </a:lnSpc>
                <a:buNone/>
              </a:pPr>
              <a:r>
                <a:rPr b="0" lang="en-US" sz="2600" spc="72" strike="noStrike">
                  <a:solidFill>
                    <a:srgbClr val="2b2b2b"/>
                  </a:solidFill>
                  <a:latin typeface="Roboto"/>
                  <a:ea typeface="DejaVu Sans"/>
                </a:rPr>
                <a:t>COVID-19 BELONGS TO THE FAMILY OF CORONAVIRIDAE. IF A DISEASE'S FAMILY IS DETECTED UPON ENCOUNTERING IT, THEN FATALITIES CAN BE AVOIDED BY TRYING COMMON TREATMENT METHODS FOR DISEASES OF THE SAME FAMILY.</a:t>
              </a:r>
              <a:endParaRPr b="0" lang="en-IN" sz="2600" spc="-1" strike="noStrike">
                <a:latin typeface="Arial"/>
              </a:endParaRPr>
            </a:p>
          </p:txBody>
        </p:sp>
      </p:grpSp>
      <p:sp>
        <p:nvSpPr>
          <p:cNvPr id="53" name="AutoShape 6"/>
          <p:cNvSpPr/>
          <p:nvPr/>
        </p:nvSpPr>
        <p:spPr>
          <a:xfrm>
            <a:off x="17249760" y="0"/>
            <a:ext cx="8640" cy="10286280"/>
          </a:xfrm>
          <a:prstGeom prst="rect">
            <a:avLst/>
          </a:prstGeom>
          <a:solidFill>
            <a:srgbClr val="6c11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c1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oShape 2"/>
          <p:cNvSpPr/>
          <p:nvPr/>
        </p:nvSpPr>
        <p:spPr>
          <a:xfrm>
            <a:off x="17249760" y="0"/>
            <a:ext cx="8640" cy="10286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Picture 3" descr=""/>
          <p:cNvPicPr/>
          <p:nvPr/>
        </p:nvPicPr>
        <p:blipFill>
          <a:blip r:embed="rId1"/>
          <a:srcRect l="30909" t="0" r="30909" b="0"/>
          <a:stretch/>
        </p:blipFill>
        <p:spPr>
          <a:xfrm>
            <a:off x="11237760" y="1028880"/>
            <a:ext cx="4710240" cy="8228880"/>
          </a:xfrm>
          <a:prstGeom prst="rect">
            <a:avLst/>
          </a:prstGeom>
          <a:ln w="0">
            <a:noFill/>
          </a:ln>
        </p:spPr>
      </p:pic>
      <p:grpSp>
        <p:nvGrpSpPr>
          <p:cNvPr id="56" name="Group 4"/>
          <p:cNvGrpSpPr/>
          <p:nvPr/>
        </p:nvGrpSpPr>
        <p:grpSpPr>
          <a:xfrm>
            <a:off x="1200960" y="3143160"/>
            <a:ext cx="8735040" cy="3900240"/>
            <a:chOff x="1200960" y="3143160"/>
            <a:chExt cx="8735040" cy="3900240"/>
          </a:xfrm>
        </p:grpSpPr>
        <p:sp>
          <p:nvSpPr>
            <p:cNvPr id="57" name="TextBox 5"/>
            <p:cNvSpPr/>
            <p:nvPr/>
          </p:nvSpPr>
          <p:spPr>
            <a:xfrm>
              <a:off x="1200960" y="3143160"/>
              <a:ext cx="8735040" cy="12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9799"/>
                </a:lnSpc>
                <a:buNone/>
              </a:pPr>
              <a:r>
                <a:rPr b="0" lang="en-US" sz="7000" spc="-1" strike="noStrike">
                  <a:solidFill>
                    <a:srgbClr val="ffffff"/>
                  </a:solidFill>
                  <a:latin typeface="League Spartan Bold"/>
                  <a:ea typeface="DejaVu Sans"/>
                </a:rPr>
                <a:t>AIM</a:t>
              </a:r>
              <a:endParaRPr b="0" lang="en-IN" sz="7000" spc="-1" strike="noStrike">
                <a:latin typeface="Arial"/>
              </a:endParaRPr>
            </a:p>
          </p:txBody>
        </p:sp>
        <p:sp>
          <p:nvSpPr>
            <p:cNvPr id="58" name="TextBox 6"/>
            <p:cNvSpPr/>
            <p:nvPr/>
          </p:nvSpPr>
          <p:spPr>
            <a:xfrm>
              <a:off x="1200960" y="4711680"/>
              <a:ext cx="870840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4201"/>
                </a:lnSpc>
                <a:buNone/>
              </a:pPr>
              <a:r>
                <a:rPr b="0" lang="en-US" sz="3000" spc="-1" strike="noStrike">
                  <a:solidFill>
                    <a:srgbClr val="ffffff"/>
                  </a:solidFill>
                  <a:latin typeface="League Spartan Bold"/>
                  <a:ea typeface="DejaVu Sans"/>
                </a:rPr>
                <a:t>TO FIND OUT WHETHER A DISEASE BELONGS TO SAME FAMILY AS SARS COV-2</a:t>
              </a:r>
              <a:endParaRPr b="0" lang="en-IN" sz="3000" spc="-1" strike="noStrike">
                <a:latin typeface="Arial"/>
              </a:endParaRPr>
            </a:p>
          </p:txBody>
        </p:sp>
        <p:sp>
          <p:nvSpPr>
            <p:cNvPr id="59" name="TextBox 7"/>
            <p:cNvSpPr/>
            <p:nvPr/>
          </p:nvSpPr>
          <p:spPr>
            <a:xfrm>
              <a:off x="1218600" y="6701400"/>
              <a:ext cx="8717400" cy="342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c1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2"/>
          <p:cNvSpPr/>
          <p:nvPr/>
        </p:nvSpPr>
        <p:spPr>
          <a:xfrm rot="10800000">
            <a:off x="1029600" y="720"/>
            <a:ext cx="8640" cy="10286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Picture 3" descr=""/>
          <p:cNvPicPr/>
          <p:nvPr/>
        </p:nvPicPr>
        <p:blipFill>
          <a:blip r:embed="rId1"/>
          <a:stretch/>
        </p:blipFill>
        <p:spPr>
          <a:xfrm>
            <a:off x="1671840" y="2107440"/>
            <a:ext cx="6294960" cy="6437160"/>
          </a:xfrm>
          <a:prstGeom prst="rect">
            <a:avLst/>
          </a:prstGeom>
          <a:ln w="0">
            <a:noFill/>
          </a:ln>
        </p:spPr>
      </p:pic>
      <p:sp>
        <p:nvSpPr>
          <p:cNvPr id="62" name="TextBox 4"/>
          <p:cNvSpPr/>
          <p:nvPr/>
        </p:nvSpPr>
        <p:spPr>
          <a:xfrm>
            <a:off x="8717400" y="1964520"/>
            <a:ext cx="8110080" cy="12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799"/>
              </a:lnSpc>
              <a:buNone/>
            </a:pPr>
            <a:r>
              <a:rPr b="0" lang="en-US" sz="7000" spc="-1" strike="noStrike">
                <a:solidFill>
                  <a:srgbClr val="ffffff"/>
                </a:solidFill>
                <a:latin typeface="League Spartan Bold"/>
                <a:ea typeface="DejaVu Sans"/>
              </a:rPr>
              <a:t>METHODS USED</a:t>
            </a:r>
            <a:endParaRPr b="0" lang="en-IN" sz="7000" spc="-1" strike="noStrike">
              <a:latin typeface="Arial"/>
            </a:endParaRPr>
          </a:p>
        </p:txBody>
      </p:sp>
      <p:sp>
        <p:nvSpPr>
          <p:cNvPr id="63" name="TextBox 5"/>
          <p:cNvSpPr/>
          <p:nvPr/>
        </p:nvSpPr>
        <p:spPr>
          <a:xfrm>
            <a:off x="8484840" y="3994920"/>
            <a:ext cx="8342640" cy="46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27480" indent="-313560">
              <a:lnSpc>
                <a:spcPts val="4068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910" spc="-1" strike="noStrike">
                <a:solidFill>
                  <a:srgbClr val="ffffff"/>
                </a:solidFill>
                <a:latin typeface="Roboto"/>
                <a:ea typeface="DejaVu Sans"/>
              </a:rPr>
              <a:t>DOWNLOAD DATA</a:t>
            </a:r>
            <a:endParaRPr b="0" lang="en-IN" sz="2910" spc="-1" strike="noStrike">
              <a:latin typeface="Arial"/>
            </a:endParaRPr>
          </a:p>
          <a:p>
            <a:pPr lvl="1" marL="627480" indent="-313560">
              <a:lnSpc>
                <a:spcPts val="4068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910" spc="-1" strike="noStrike">
                <a:solidFill>
                  <a:srgbClr val="ffffff"/>
                </a:solidFill>
                <a:latin typeface="Roboto"/>
                <a:ea typeface="DejaVu Sans"/>
              </a:rPr>
              <a:t>INFER DATA RELATED TO DIFFERENT BASES</a:t>
            </a:r>
            <a:endParaRPr b="0" lang="en-IN" sz="2910" spc="-1" strike="noStrike">
              <a:latin typeface="Arial"/>
            </a:endParaRPr>
          </a:p>
          <a:p>
            <a:pPr lvl="1" marL="627480" indent="-313560">
              <a:lnSpc>
                <a:spcPts val="4068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910" spc="-1" strike="noStrike">
                <a:solidFill>
                  <a:srgbClr val="ffffff"/>
                </a:solidFill>
                <a:latin typeface="Roboto"/>
                <a:ea typeface="DejaVu Sans"/>
              </a:rPr>
              <a:t>CONVERT THE SEQUENCE TO EIIP SCHEME</a:t>
            </a:r>
            <a:endParaRPr b="0" lang="en-IN" sz="2910" spc="-1" strike="noStrike">
              <a:latin typeface="Arial"/>
            </a:endParaRPr>
          </a:p>
          <a:p>
            <a:pPr lvl="1" marL="627480" indent="-313560">
              <a:lnSpc>
                <a:spcPts val="4068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910" spc="-1" strike="noStrike">
                <a:solidFill>
                  <a:srgbClr val="ffffff"/>
                </a:solidFill>
                <a:latin typeface="Roboto"/>
                <a:ea typeface="DejaVu Sans"/>
              </a:rPr>
              <a:t>DO SIGNAL PROCESSING USING FFT</a:t>
            </a:r>
            <a:endParaRPr b="0" lang="en-IN" sz="2910" spc="-1" strike="noStrike">
              <a:latin typeface="Arial"/>
            </a:endParaRPr>
          </a:p>
          <a:p>
            <a:pPr lvl="1" marL="627480" indent="-313560">
              <a:lnSpc>
                <a:spcPts val="4068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910" spc="-1" strike="noStrike">
                <a:solidFill>
                  <a:srgbClr val="ffffff"/>
                </a:solidFill>
                <a:latin typeface="Roboto"/>
                <a:ea typeface="DejaVu Sans"/>
              </a:rPr>
              <a:t>INFER SIGNAL-RELATED DATA</a:t>
            </a:r>
            <a:endParaRPr b="0" lang="en-IN" sz="2910" spc="-1" strike="noStrike">
              <a:latin typeface="Arial"/>
            </a:endParaRPr>
          </a:p>
          <a:p>
            <a:pPr lvl="1" marL="627480" indent="-313560">
              <a:lnSpc>
                <a:spcPts val="4068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910" spc="-1" strike="noStrike">
                <a:solidFill>
                  <a:srgbClr val="ffffff"/>
                </a:solidFill>
                <a:latin typeface="Roboto"/>
                <a:ea typeface="DejaVu Sans"/>
              </a:rPr>
              <a:t>FEED THE DATA INTO ML MODEL</a:t>
            </a:r>
            <a:endParaRPr b="0" lang="en-IN" sz="2910" spc="-1" strike="noStrike">
              <a:latin typeface="Arial"/>
            </a:endParaRPr>
          </a:p>
          <a:p>
            <a:pPr lvl="1" marL="627480" indent="-313560">
              <a:lnSpc>
                <a:spcPts val="4068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910" spc="-1" strike="noStrike">
                <a:solidFill>
                  <a:srgbClr val="ffffff"/>
                </a:solidFill>
                <a:latin typeface="Roboto"/>
                <a:ea typeface="DejaVu Sans"/>
              </a:rPr>
              <a:t>PREDICT THE DISEASE</a:t>
            </a:r>
            <a:endParaRPr b="0" lang="en-IN" sz="29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"/>
          <p:cNvPicPr/>
          <p:nvPr/>
        </p:nvPicPr>
        <p:blipFill>
          <a:blip r:embed="rId1"/>
          <a:stretch/>
        </p:blipFill>
        <p:spPr>
          <a:xfrm>
            <a:off x="8746560" y="3248280"/>
            <a:ext cx="7511760" cy="5740560"/>
          </a:xfrm>
          <a:prstGeom prst="rect">
            <a:avLst/>
          </a:prstGeom>
          <a:ln w="0">
            <a:noFill/>
          </a:ln>
        </p:spPr>
      </p:pic>
      <p:sp>
        <p:nvSpPr>
          <p:cNvPr id="65" name="TextBox 3"/>
          <p:cNvSpPr/>
          <p:nvPr/>
        </p:nvSpPr>
        <p:spPr>
          <a:xfrm>
            <a:off x="2028960" y="1416960"/>
            <a:ext cx="1422900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399"/>
              </a:lnSpc>
              <a:buNone/>
            </a:pPr>
            <a:r>
              <a:rPr b="0" lang="en-US" sz="6000" spc="-1" strike="noStrike">
                <a:solidFill>
                  <a:srgbClr val="6c11df"/>
                </a:solidFill>
                <a:latin typeface="League Spartan Bold"/>
                <a:ea typeface="DejaVu Sans"/>
              </a:rPr>
              <a:t>FEATURES EXTRACTED FROM FFT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66" name="TextBox 4"/>
          <p:cNvSpPr/>
          <p:nvPr/>
        </p:nvSpPr>
        <p:spPr>
          <a:xfrm>
            <a:off x="3170160" y="4295160"/>
            <a:ext cx="2984760" cy="42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34040" indent="-367200">
              <a:lnSpc>
                <a:spcPts val="4759"/>
              </a:lnSpc>
              <a:buClr>
                <a:srgbClr val="6c11df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6c11df"/>
                </a:solidFill>
                <a:latin typeface="Canva Sans"/>
                <a:ea typeface="DejaVu Sans"/>
              </a:rPr>
              <a:t>MAXIMUM</a:t>
            </a:r>
            <a:endParaRPr b="0" lang="en-IN" sz="3400" spc="-1" strike="noStrike">
              <a:latin typeface="Arial"/>
            </a:endParaRPr>
          </a:p>
          <a:p>
            <a:pPr lvl="1" marL="734040" indent="-367200">
              <a:lnSpc>
                <a:spcPts val="4759"/>
              </a:lnSpc>
              <a:buClr>
                <a:srgbClr val="6c11df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6c11df"/>
                </a:solidFill>
                <a:latin typeface="Canva Sans"/>
                <a:ea typeface="DejaVu Sans"/>
              </a:rPr>
              <a:t>MINIMUM</a:t>
            </a:r>
            <a:endParaRPr b="0" lang="en-IN" sz="3400" spc="-1" strike="noStrike">
              <a:latin typeface="Arial"/>
            </a:endParaRPr>
          </a:p>
          <a:p>
            <a:pPr lvl="1" marL="734040" indent="-367200">
              <a:lnSpc>
                <a:spcPts val="4759"/>
              </a:lnSpc>
              <a:buClr>
                <a:srgbClr val="6c11df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6c11df"/>
                </a:solidFill>
                <a:latin typeface="Canva Sans"/>
                <a:ea typeface="DejaVu Sans"/>
              </a:rPr>
              <a:t>MEAN</a:t>
            </a:r>
            <a:endParaRPr b="0" lang="en-IN" sz="3400" spc="-1" strike="noStrike">
              <a:latin typeface="Arial"/>
            </a:endParaRPr>
          </a:p>
          <a:p>
            <a:pPr lvl="1" marL="734040" indent="-367200">
              <a:lnSpc>
                <a:spcPts val="4759"/>
              </a:lnSpc>
              <a:buClr>
                <a:srgbClr val="6c11df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6c11df"/>
                </a:solidFill>
                <a:latin typeface="Canva Sans"/>
                <a:ea typeface="DejaVu Sans"/>
              </a:rPr>
              <a:t>MEDIAN</a:t>
            </a:r>
            <a:endParaRPr b="0" lang="en-IN" sz="3400" spc="-1" strike="noStrike">
              <a:latin typeface="Arial"/>
            </a:endParaRPr>
          </a:p>
          <a:p>
            <a:pPr lvl="1" marL="734040" indent="-367200">
              <a:lnSpc>
                <a:spcPts val="4759"/>
              </a:lnSpc>
              <a:buClr>
                <a:srgbClr val="6c11df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6c11df"/>
                </a:solidFill>
                <a:latin typeface="Canva Sans"/>
                <a:ea typeface="DejaVu Sans"/>
              </a:rPr>
              <a:t>PEAK, ETC.</a:t>
            </a:r>
            <a:endParaRPr b="0" lang="en-IN" sz="3400" spc="-1" strike="noStrike">
              <a:latin typeface="Arial"/>
            </a:endParaRPr>
          </a:p>
          <a:p>
            <a:pPr>
              <a:lnSpc>
                <a:spcPts val="4759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"/>
          <p:cNvPicPr/>
          <p:nvPr/>
        </p:nvPicPr>
        <p:blipFill>
          <a:blip r:embed="rId1"/>
          <a:srcRect l="781" t="0" r="781" b="0"/>
          <a:stretch/>
        </p:blipFill>
        <p:spPr>
          <a:xfrm>
            <a:off x="2525040" y="3355560"/>
            <a:ext cx="4944600" cy="372960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3" descr=""/>
          <p:cNvPicPr/>
          <p:nvPr/>
        </p:nvPicPr>
        <p:blipFill>
          <a:blip r:embed="rId2"/>
          <a:srcRect l="0" t="2683" r="0" b="2683"/>
          <a:stretch/>
        </p:blipFill>
        <p:spPr>
          <a:xfrm>
            <a:off x="11240640" y="3355560"/>
            <a:ext cx="3692520" cy="3729600"/>
          </a:xfrm>
          <a:prstGeom prst="rect">
            <a:avLst/>
          </a:prstGeom>
          <a:ln w="0">
            <a:noFill/>
          </a:ln>
        </p:spPr>
      </p:pic>
      <p:sp>
        <p:nvSpPr>
          <p:cNvPr id="69" name="TextBox 4"/>
          <p:cNvSpPr/>
          <p:nvPr/>
        </p:nvSpPr>
        <p:spPr>
          <a:xfrm>
            <a:off x="2028960" y="396000"/>
            <a:ext cx="1422900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399"/>
              </a:lnSpc>
              <a:buNone/>
            </a:pPr>
            <a:r>
              <a:rPr b="0" lang="en-US" sz="6000" spc="-1" strike="noStrike">
                <a:solidFill>
                  <a:srgbClr val="6c11df"/>
                </a:solidFill>
                <a:latin typeface="League Spartan Bold"/>
                <a:ea typeface="DejaVu Sans"/>
              </a:rPr>
              <a:t>FEATURES EXTRACTED FROM ANALYSIS OF BASES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70" name="TextBox 5"/>
          <p:cNvSpPr/>
          <p:nvPr/>
        </p:nvSpPr>
        <p:spPr>
          <a:xfrm>
            <a:off x="12123720" y="7419600"/>
            <a:ext cx="1926360" cy="11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911"/>
              </a:lnSpc>
              <a:buNone/>
            </a:pPr>
            <a:r>
              <a:rPr b="0" lang="en-US" sz="2080" spc="-1" strike="noStrike">
                <a:solidFill>
                  <a:srgbClr val="6c11df"/>
                </a:solidFill>
                <a:latin typeface="Canva Sans"/>
                <a:ea typeface="DejaVu Sans"/>
              </a:rPr>
              <a:t>DIMER COUNT.</a:t>
            </a:r>
            <a:endParaRPr b="0" lang="en-IN" sz="2080" spc="-1" strike="noStrike">
              <a:latin typeface="Arial"/>
            </a:endParaRPr>
          </a:p>
          <a:p>
            <a:pPr>
              <a:lnSpc>
                <a:spcPts val="2911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1" name="TextBox 6"/>
          <p:cNvSpPr/>
          <p:nvPr/>
        </p:nvSpPr>
        <p:spPr>
          <a:xfrm>
            <a:off x="2525040" y="7419600"/>
            <a:ext cx="4944600" cy="11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14"/>
              </a:lnSpc>
              <a:buNone/>
            </a:pPr>
            <a:r>
              <a:rPr b="0" lang="en-US" sz="2080" spc="-1" strike="noStrike">
                <a:solidFill>
                  <a:srgbClr val="6c11df"/>
                </a:solidFill>
                <a:latin typeface="Canva Sans"/>
                <a:ea typeface="DejaVu Sans"/>
              </a:rPr>
              <a:t>PERCENTAGE OF BASES AND COMPLEMENTARY BASE PAIR (BASECOUNT)</a:t>
            </a:r>
            <a:endParaRPr b="0" lang="en-IN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utoShape 2"/>
          <p:cNvSpPr/>
          <p:nvPr/>
        </p:nvSpPr>
        <p:spPr>
          <a:xfrm>
            <a:off x="17249760" y="0"/>
            <a:ext cx="8640" cy="10286280"/>
          </a:xfrm>
          <a:prstGeom prst="rect">
            <a:avLst/>
          </a:prstGeom>
          <a:solidFill>
            <a:srgbClr val="6c11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Picture 3" descr=""/>
          <p:cNvPicPr/>
          <p:nvPr/>
        </p:nvPicPr>
        <p:blipFill>
          <a:blip r:embed="rId1"/>
          <a:stretch/>
        </p:blipFill>
        <p:spPr>
          <a:xfrm>
            <a:off x="2167200" y="2000880"/>
            <a:ext cx="5875920" cy="7256880"/>
          </a:xfrm>
          <a:prstGeom prst="rect">
            <a:avLst/>
          </a:prstGeom>
          <a:ln w="0">
            <a:noFill/>
          </a:ln>
        </p:spPr>
      </p:pic>
      <p:grpSp>
        <p:nvGrpSpPr>
          <p:cNvPr id="74" name="Group 4"/>
          <p:cNvGrpSpPr/>
          <p:nvPr/>
        </p:nvGrpSpPr>
        <p:grpSpPr>
          <a:xfrm>
            <a:off x="11056320" y="3519720"/>
            <a:ext cx="4280760" cy="3241080"/>
            <a:chOff x="11056320" y="3519720"/>
            <a:chExt cx="4280760" cy="3241080"/>
          </a:xfrm>
        </p:grpSpPr>
        <p:sp>
          <p:nvSpPr>
            <p:cNvPr id="75" name="TextBox 5"/>
            <p:cNvSpPr/>
            <p:nvPr/>
          </p:nvSpPr>
          <p:spPr>
            <a:xfrm>
              <a:off x="11056320" y="3519720"/>
              <a:ext cx="4267800" cy="79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6299"/>
                </a:lnSpc>
                <a:buNone/>
              </a:pPr>
              <a:r>
                <a:rPr b="0" lang="en-US" sz="4500" spc="-1" strike="noStrike">
                  <a:solidFill>
                    <a:srgbClr val="6c11df"/>
                  </a:solidFill>
                  <a:latin typeface="League Spartan Bold"/>
                  <a:ea typeface="DejaVu Sans"/>
                </a:rPr>
                <a:t>DATA USED</a:t>
              </a:r>
              <a:endParaRPr b="0" lang="en-IN" sz="4500" spc="-1" strike="noStrike">
                <a:latin typeface="Arial"/>
              </a:endParaRPr>
            </a:p>
          </p:txBody>
        </p:sp>
        <p:sp>
          <p:nvSpPr>
            <p:cNvPr id="76" name="TextBox 6"/>
            <p:cNvSpPr/>
            <p:nvPr/>
          </p:nvSpPr>
          <p:spPr>
            <a:xfrm>
              <a:off x="11064960" y="4539960"/>
              <a:ext cx="4272120" cy="222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498"/>
                </a:lnSpc>
                <a:buNone/>
              </a:pPr>
              <a:r>
                <a:rPr b="0" lang="en-US" sz="2500" spc="-1" strike="noStrike">
                  <a:solidFill>
                    <a:srgbClr val="2b2b2b"/>
                  </a:solidFill>
                  <a:latin typeface="Roboto"/>
                  <a:ea typeface="DejaVu Sans"/>
                </a:rPr>
                <a:t>30 COVID Sequences and 25 non-COVID sequences have been downloaded from the NCBI website.</a:t>
              </a:r>
              <a:endParaRPr b="0" lang="en-IN" sz="2500" spc="-1" strike="noStrike">
                <a:latin typeface="Arial"/>
              </a:endParaRPr>
            </a:p>
            <a:p>
              <a:pPr>
                <a:lnSpc>
                  <a:spcPts val="3498"/>
                </a:lnSpc>
                <a:buNone/>
              </a:pPr>
              <a:r>
                <a:rPr b="0" lang="en-US" sz="2500" spc="-1" strike="noStrike">
                  <a:solidFill>
                    <a:srgbClr val="2b2b2b"/>
                  </a:solidFill>
                  <a:latin typeface="Roboto"/>
                  <a:ea typeface="DejaVu Sans"/>
                </a:rPr>
                <a:t>All data is in .fasta format.</a:t>
              </a:r>
              <a:endParaRPr b="0" lang="en-IN" sz="25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c1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utoShape 2"/>
          <p:cNvSpPr/>
          <p:nvPr/>
        </p:nvSpPr>
        <p:spPr>
          <a:xfrm>
            <a:off x="1028880" y="0"/>
            <a:ext cx="9000" cy="10286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1153440" y="1597320"/>
            <a:ext cx="15980040" cy="8371440"/>
          </a:xfrm>
          <a:prstGeom prst="rect">
            <a:avLst/>
          </a:prstGeom>
          <a:ln w="0">
            <a:noFill/>
          </a:ln>
        </p:spPr>
      </p:pic>
      <p:sp>
        <p:nvSpPr>
          <p:cNvPr id="79" name="TextBox 4"/>
          <p:cNvSpPr/>
          <p:nvPr/>
        </p:nvSpPr>
        <p:spPr>
          <a:xfrm>
            <a:off x="2756880" y="516240"/>
            <a:ext cx="1277352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56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League Spartan Bold"/>
                <a:ea typeface="DejaVu Sans"/>
              </a:rPr>
              <a:t>DATA AFTER FEATURE EXTRACTION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LibreOffice/7.3.6.2$Linux_X86_64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DAFSIB8WuJM</dc:identifier>
  <dc:language>en-IN</dc:language>
  <cp:lastModifiedBy/>
  <dcterms:modified xsi:type="dcterms:W3CDTF">2022-11-18T17:14:37Z</dcterms:modified>
  <cp:revision>4</cp:revision>
  <dc:subject/>
  <dc:title>COVID DETECTION USING KNN-CLASIFIER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