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9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0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7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98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2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4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4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7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16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4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4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6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82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14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0658" y="283336"/>
            <a:ext cx="9144000" cy="3219718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>
                <a:latin typeface="Algerian" panose="04020705040A02060702" pitchFamily="82" charset="0"/>
              </a:rPr>
              <a:t>BANCO DE DADOS</a:t>
            </a:r>
            <a:endParaRPr lang="pt-BR" sz="9600" dirty="0">
              <a:latin typeface="Algerian" panose="04020705040A020607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52" y="3825026"/>
            <a:ext cx="4298661" cy="24175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" y="4377146"/>
            <a:ext cx="3898610" cy="21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95" y="107848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lgerian" panose="04020705040A02060702" pitchFamily="82" charset="0"/>
              </a:rPr>
              <a:t>O que é banco de dados ?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1491" y="1832019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/>
              <a:t>É</a:t>
            </a:r>
            <a:r>
              <a:rPr lang="pt-BR" sz="2800" b="1" dirty="0" smtClean="0"/>
              <a:t> </a:t>
            </a:r>
            <a:r>
              <a:rPr lang="pt-BR" sz="2800" b="1" dirty="0"/>
              <a:t>uma coleção de dados inter-relacionados, representando informações sobre um domínio específico”, ou seja, sempre que for possível agrupar informações que se relacionam e tratam de um mesmo assunto, posso dizer que tenho um banco de dados</a:t>
            </a:r>
            <a:r>
              <a:rPr lang="pt-BR" b="1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9504608" y="230678"/>
            <a:ext cx="243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lgerian" panose="04020705040A02060702" pitchFamily="82" charset="0"/>
              </a:rPr>
              <a:t>banco de dados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93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334" y="630788"/>
            <a:ext cx="8534400" cy="1507067"/>
          </a:xfrm>
        </p:spPr>
        <p:txBody>
          <a:bodyPr/>
          <a:lstStyle/>
          <a:p>
            <a:pPr algn="ctr"/>
            <a:r>
              <a:rPr lang="pt-BR" dirty="0" smtClean="0">
                <a:latin typeface="Algerian" panose="04020705040A02060702" pitchFamily="82" charset="0"/>
              </a:rPr>
              <a:t>tipos </a:t>
            </a:r>
            <a:r>
              <a:rPr lang="pt-BR" dirty="0" smtClean="0">
                <a:latin typeface="Algerian" panose="04020705040A02060702" pitchFamily="82" charset="0"/>
              </a:rPr>
              <a:t>de </a:t>
            </a:r>
            <a:r>
              <a:rPr lang="pt-BR" dirty="0" smtClean="0">
                <a:latin typeface="Algerian" panose="04020705040A02060702" pitchFamily="82" charset="0"/>
              </a:rPr>
              <a:t>dados </a:t>
            </a:r>
            <a:r>
              <a:rPr lang="pt-BR" dirty="0" err="1" smtClean="0">
                <a:latin typeface="Algerian" panose="04020705040A02060702" pitchFamily="82" charset="0"/>
              </a:rPr>
              <a:t>string</a:t>
            </a:r>
            <a:r>
              <a:rPr lang="pt-BR" dirty="0" smtClean="0">
                <a:latin typeface="Algerian" panose="04020705040A02060702" pitchFamily="82" charset="0"/>
              </a:rPr>
              <a:t> não binários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364" y="171610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CHAR(N)</a:t>
            </a:r>
            <a:r>
              <a:rPr lang="pt-BR" dirty="0" smtClean="0"/>
              <a:t> –  aceita qualquer tipo de digito e ocupa um digito por caractere</a:t>
            </a:r>
          </a:p>
          <a:p>
            <a:pPr marL="0" indent="0">
              <a:buNone/>
            </a:pPr>
            <a:r>
              <a:rPr lang="pt-BR" b="1" dirty="0" smtClean="0"/>
              <a:t>VARCHAR(N)</a:t>
            </a:r>
            <a:r>
              <a:rPr lang="pt-BR" dirty="0" smtClean="0"/>
              <a:t> – aceita qualquer tipo de digito igual o CHAR porém usa-se quando não sabe o tamanho do campo que o usuário irá utilizar</a:t>
            </a:r>
          </a:p>
          <a:p>
            <a:pPr marL="0" indent="0">
              <a:buNone/>
            </a:pPr>
            <a:r>
              <a:rPr lang="pt-BR" b="1" dirty="0" smtClean="0"/>
              <a:t>NCHAR(N)– </a:t>
            </a:r>
            <a:r>
              <a:rPr lang="pt-BR" dirty="0" smtClean="0"/>
              <a:t>aceita caracteres Unicode  (caracteres especiais)</a:t>
            </a:r>
          </a:p>
          <a:p>
            <a:pPr marL="0" indent="0">
              <a:buNone/>
            </a:pPr>
            <a:r>
              <a:rPr lang="pt-BR" b="1" dirty="0" smtClean="0"/>
              <a:t>NVARCHAR(N)</a:t>
            </a:r>
            <a:r>
              <a:rPr lang="pt-BR" dirty="0" smtClean="0"/>
              <a:t> – aceita qualquer tipo de caractere usado quando não se sabe o tamanho do campo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504608" y="230678"/>
            <a:ext cx="243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lgerian" panose="04020705040A02060702" pitchFamily="82" charset="0"/>
              </a:rPr>
              <a:t>banco de dados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98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30788"/>
            <a:ext cx="8534400" cy="1507067"/>
          </a:xfrm>
        </p:spPr>
        <p:txBody>
          <a:bodyPr/>
          <a:lstStyle/>
          <a:p>
            <a:pPr algn="ctr"/>
            <a:r>
              <a:rPr lang="pt-BR" dirty="0" smtClean="0">
                <a:latin typeface="Algerian" panose="04020705040A02060702" pitchFamily="82" charset="0"/>
              </a:rPr>
              <a:t>tipos </a:t>
            </a:r>
            <a:r>
              <a:rPr lang="pt-BR" dirty="0" smtClean="0">
                <a:latin typeface="Algerian" panose="04020705040A02060702" pitchFamily="82" charset="0"/>
              </a:rPr>
              <a:t>de </a:t>
            </a:r>
            <a:r>
              <a:rPr lang="pt-BR" dirty="0" smtClean="0">
                <a:latin typeface="Algerian" panose="04020705040A02060702" pitchFamily="82" charset="0"/>
              </a:rPr>
              <a:t>dados numéricos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9367" y="2141113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TINYINT -</a:t>
            </a:r>
            <a:r>
              <a:rPr lang="pt-BR" dirty="0" smtClean="0"/>
              <a:t> </a:t>
            </a:r>
            <a:r>
              <a:rPr lang="pt-BR" dirty="0"/>
              <a:t>representa um único byte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SMALLINT</a:t>
            </a:r>
            <a:r>
              <a:rPr lang="pt-BR" dirty="0" smtClean="0"/>
              <a:t> - representa </a:t>
            </a:r>
            <a:r>
              <a:rPr lang="pt-BR" dirty="0"/>
              <a:t>um inteiro de 16 bits com sinal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BIGINT</a:t>
            </a:r>
            <a:r>
              <a:rPr lang="pt-BR" dirty="0" smtClean="0"/>
              <a:t> - representa </a:t>
            </a:r>
            <a:r>
              <a:rPr lang="pt-BR" dirty="0"/>
              <a:t>um inteiro de 64 bits com </a:t>
            </a:r>
            <a:r>
              <a:rPr lang="pt-BR" dirty="0" smtClean="0"/>
              <a:t>sinal</a:t>
            </a:r>
          </a:p>
          <a:p>
            <a:pPr marL="0" indent="0">
              <a:buNone/>
            </a:pPr>
            <a:r>
              <a:rPr lang="pt-BR" b="1" dirty="0" smtClean="0"/>
              <a:t>DECIMAL</a:t>
            </a:r>
            <a:r>
              <a:rPr lang="pt-BR" dirty="0" smtClean="0"/>
              <a:t> - representa </a:t>
            </a:r>
            <a:r>
              <a:rPr lang="pt-BR" dirty="0"/>
              <a:t>um valor decimal de precisão fixa que contém valores pelo menos da precisão especificada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REAL</a:t>
            </a:r>
            <a:r>
              <a:rPr lang="pt-BR" dirty="0" smtClean="0"/>
              <a:t> - tem </a:t>
            </a:r>
            <a:r>
              <a:rPr lang="pt-BR" dirty="0"/>
              <a:t>sete dígitos de precisão (precisão única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b="1" dirty="0" smtClean="0"/>
              <a:t>MONEY</a:t>
            </a:r>
            <a:r>
              <a:rPr lang="pt-BR" dirty="0" smtClean="0"/>
              <a:t> e </a:t>
            </a:r>
            <a:r>
              <a:rPr lang="pt-BR" b="1" dirty="0" smtClean="0"/>
              <a:t>SMALLMONEY</a:t>
            </a:r>
            <a:r>
              <a:rPr lang="pt-BR" dirty="0" smtClean="0"/>
              <a:t> - </a:t>
            </a:r>
            <a:r>
              <a:rPr lang="pt-BR" dirty="0"/>
              <a:t>que são tipos decimais de precisão fixa específicos armazenados em 8 e 4 bytes, </a:t>
            </a:r>
            <a:r>
              <a:rPr lang="pt-BR" dirty="0" smtClean="0"/>
              <a:t>respectivamente</a:t>
            </a:r>
          </a:p>
          <a:p>
            <a:pPr marL="0" indent="0">
              <a:buNone/>
            </a:pPr>
            <a:r>
              <a:rPr lang="pt-BR" b="1" dirty="0" smtClean="0"/>
              <a:t>FLOAT</a:t>
            </a:r>
            <a:r>
              <a:rPr lang="pt-BR" dirty="0" smtClean="0"/>
              <a:t> – é um DOUBLE com ponto flutuante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504608" y="230678"/>
            <a:ext cx="243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lgerian" panose="04020705040A02060702" pitchFamily="82" charset="0"/>
              </a:rPr>
              <a:t>banco de dados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21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3341" y="601875"/>
            <a:ext cx="8834907" cy="105649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lgerian" panose="04020705040A02060702" pitchFamily="82" charset="0"/>
              </a:rPr>
              <a:t>DML -  Data </a:t>
            </a:r>
            <a:r>
              <a:rPr lang="pt-BR" b="1" dirty="0" err="1">
                <a:latin typeface="Algerian" panose="04020705040A02060702" pitchFamily="82" charset="0"/>
              </a:rPr>
              <a:t>Manipulation</a:t>
            </a:r>
            <a:r>
              <a:rPr lang="pt-BR" b="1" dirty="0">
                <a:latin typeface="Algerian" panose="04020705040A02060702" pitchFamily="82" charset="0"/>
              </a:rPr>
              <a:t> </a:t>
            </a:r>
            <a:r>
              <a:rPr lang="pt-BR" b="1" dirty="0" err="1">
                <a:latin typeface="Algerian" panose="04020705040A02060702" pitchFamily="82" charset="0"/>
              </a:rPr>
              <a:t>Language</a:t>
            </a:r>
            <a:endParaRPr lang="pt-BR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9641" y="1674253"/>
            <a:ext cx="8534400" cy="591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É a linguagem de manipulação de dados 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6595" t="27367" r="31424" b="57852"/>
          <a:stretch/>
        </p:blipFill>
        <p:spPr>
          <a:xfrm>
            <a:off x="619258" y="2796317"/>
            <a:ext cx="10604691" cy="20992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832806" y="23067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banco de dados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1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700" y="592532"/>
            <a:ext cx="7493873" cy="88093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 smtClean="0">
                <a:latin typeface="Algerian" panose="04020705040A02060702" pitchFamily="82" charset="0"/>
              </a:rPr>
              <a:t>DdL</a:t>
            </a:r>
            <a:r>
              <a:rPr lang="pt-BR" b="1" dirty="0" smtClean="0">
                <a:latin typeface="Algerian" panose="04020705040A02060702" pitchFamily="82" charset="0"/>
              </a:rPr>
              <a:t> </a:t>
            </a:r>
            <a:r>
              <a:rPr lang="pt-BR" b="1" dirty="0">
                <a:latin typeface="Algerian" panose="04020705040A02060702" pitchFamily="82" charset="0"/>
              </a:rPr>
              <a:t>-   Data </a:t>
            </a:r>
            <a:r>
              <a:rPr lang="pt-BR" b="1" dirty="0" err="1">
                <a:latin typeface="Algerian" panose="04020705040A02060702" pitchFamily="82" charset="0"/>
              </a:rPr>
              <a:t>Definition</a:t>
            </a:r>
            <a:r>
              <a:rPr lang="pt-BR" b="1" dirty="0">
                <a:latin typeface="Algerian" panose="04020705040A02060702" pitchFamily="82" charset="0"/>
              </a:rPr>
              <a:t> </a:t>
            </a:r>
            <a:r>
              <a:rPr lang="pt-BR" b="1" dirty="0" err="1">
                <a:latin typeface="Algerian" panose="04020705040A02060702" pitchFamily="82" charset="0"/>
              </a:rPr>
              <a:t>Language</a:t>
            </a:r>
            <a:endParaRPr lang="pt-BR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9717" y="1296276"/>
            <a:ext cx="10427223" cy="1561087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É a linguagem de definição de dados onde será montado as estruturas e tabelas de dados 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869" t="17209" r="53817" b="71567"/>
          <a:stretch/>
        </p:blipFill>
        <p:spPr>
          <a:xfrm>
            <a:off x="1367400" y="2959757"/>
            <a:ext cx="6674474" cy="229967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832806" y="23067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banco de dados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6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70345" y="344320"/>
            <a:ext cx="7493873" cy="88093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err="1" smtClean="0">
                <a:latin typeface="Algerian" panose="04020705040A02060702" pitchFamily="82" charset="0"/>
              </a:rPr>
              <a:t>Primary</a:t>
            </a:r>
            <a:r>
              <a:rPr lang="pt-BR" sz="3200" b="1" dirty="0" smtClean="0">
                <a:latin typeface="Algerian" panose="04020705040A02060702" pitchFamily="82" charset="0"/>
              </a:rPr>
              <a:t> </a:t>
            </a:r>
            <a:r>
              <a:rPr lang="pt-BR" sz="3200" b="1" dirty="0" err="1" smtClean="0">
                <a:latin typeface="Algerian" panose="04020705040A02060702" pitchFamily="82" charset="0"/>
              </a:rPr>
              <a:t>key</a:t>
            </a:r>
            <a:endParaRPr lang="pt-BR" sz="3200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927" y="1204752"/>
            <a:ext cx="10427223" cy="21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/>
              <a:t>É</a:t>
            </a:r>
            <a:r>
              <a:rPr lang="pt-BR" sz="2400" b="1" dirty="0" smtClean="0"/>
              <a:t> </a:t>
            </a:r>
            <a:r>
              <a:rPr lang="pt-BR" sz="2400" b="1" dirty="0"/>
              <a:t>o dado que você precisa para controle do acesso às linhas da tabelas. Ela deve ser única e por isso não pode ter valor nulo </a:t>
            </a:r>
            <a:r>
              <a:rPr lang="pt-BR" sz="2400" b="1" dirty="0" smtClean="0"/>
              <a:t>.Ela </a:t>
            </a:r>
            <a:r>
              <a:rPr lang="pt-BR" sz="2400" b="1" dirty="0"/>
              <a:t>dá a identidade para a linha, é por ela que você pode confiar que sempre será usada para acesso direto à linha desejada. É comum que seja usado um identificador numérico sequencial para isso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9832806" y="23067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banco de dados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2510" y="4192943"/>
            <a:ext cx="10024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</a:rPr>
              <a:t>É </a:t>
            </a: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usada para relacionamento com outra tabela. Em boa parte dos casos ela será a chave primária de outra tabela. Por isso pode ser nula (não tem relacionamento) ou duplicata (mais de um item em uma tabela se relaciona com o mesmo item de outra tabela</a:t>
            </a:r>
            <a:r>
              <a:rPr lang="pt-BR" sz="2400" b="1" dirty="0" smtClean="0">
                <a:solidFill>
                  <a:schemeClr val="bg2">
                    <a:lumMod val="75000"/>
                  </a:schemeClr>
                </a:solidFill>
              </a:rPr>
              <a:t>).</a:t>
            </a:r>
            <a:endParaRPr lang="pt-BR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2510" y="3496787"/>
            <a:ext cx="7456868" cy="8809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b="1" dirty="0" err="1" smtClean="0">
                <a:latin typeface="Algerian" panose="04020705040A02060702" pitchFamily="82" charset="0"/>
              </a:rPr>
              <a:t>foreign</a:t>
            </a:r>
            <a:r>
              <a:rPr lang="pt-BR" sz="3200" b="1" dirty="0" smtClean="0">
                <a:latin typeface="Algerian" panose="04020705040A02060702" pitchFamily="82" charset="0"/>
              </a:rPr>
              <a:t> </a:t>
            </a:r>
            <a:r>
              <a:rPr lang="pt-BR" sz="3200" b="1" dirty="0" err="1" smtClean="0">
                <a:latin typeface="Algerian" panose="04020705040A02060702" pitchFamily="82" charset="0"/>
              </a:rPr>
              <a:t>key</a:t>
            </a:r>
            <a:r>
              <a:rPr lang="pt-BR" sz="3200" b="1" dirty="0">
                <a:latin typeface="Algerian" panose="04020705040A02060702" pitchFamily="82" charset="0"/>
              </a:rPr>
              <a:t> </a:t>
            </a:r>
            <a:r>
              <a:rPr lang="pt-BR" sz="3200" b="1" dirty="0" smtClean="0">
                <a:latin typeface="Algerian" panose="04020705040A02060702" pitchFamily="82" charset="0"/>
              </a:rPr>
              <a:t>(chave estrangeira)</a:t>
            </a:r>
            <a:endParaRPr lang="pt-BR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68869"/>
            <a:ext cx="7493873" cy="88093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err="1" smtClean="0">
                <a:latin typeface="Algerian" panose="04020705040A02060702" pitchFamily="82" charset="0"/>
              </a:rPr>
              <a:t>Identity</a:t>
            </a:r>
            <a:r>
              <a:rPr lang="pt-BR" sz="3200" b="1" dirty="0" smtClean="0">
                <a:latin typeface="Algerian" panose="04020705040A02060702" pitchFamily="82" charset="0"/>
              </a:rPr>
              <a:t> (auto incremento)</a:t>
            </a:r>
            <a:endParaRPr lang="pt-BR" sz="3200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9717" y="2432907"/>
            <a:ext cx="10427223" cy="21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/>
              <a:t>IDENTITY é utilizada para atributos (campos/colunas) das tabelas nas funções CREATE TABLE e ALTER TABLE, e tem como finalidade incrementar um valor a cada nova inserção</a:t>
            </a:r>
            <a:r>
              <a:rPr lang="pt-BR" sz="2400" b="1" dirty="0" smtClean="0"/>
              <a:t>.</a:t>
            </a:r>
          </a:p>
          <a:p>
            <a:pPr marL="0" indent="0" algn="ctr">
              <a:buNone/>
            </a:pPr>
            <a:r>
              <a:rPr lang="pt-BR" sz="2400" b="1" u="sng" dirty="0"/>
              <a:t>Nota</a:t>
            </a:r>
            <a:r>
              <a:rPr lang="pt-BR" sz="2400" b="1" dirty="0"/>
              <a:t>: É permitido somente um campo IDENTITY por tabela.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9832806" y="23067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banco de dados 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2510" y="3496787"/>
            <a:ext cx="7456868" cy="8809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BR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357" t="23332" r="35347" b="16809"/>
          <a:stretch/>
        </p:blipFill>
        <p:spPr>
          <a:xfrm>
            <a:off x="3019760" y="1512250"/>
            <a:ext cx="5993821" cy="51332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6549" y="464470"/>
            <a:ext cx="7493873" cy="88093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lgerian" panose="04020705040A02060702" pitchFamily="82" charset="0"/>
              </a:rPr>
              <a:t>Modelo lógico do banco de dados</a:t>
            </a:r>
            <a:endParaRPr lang="pt-BR" sz="3200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9717" y="2432907"/>
            <a:ext cx="10427223" cy="21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 smtClean="0"/>
              <a:t>.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9832806" y="23067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banco de dados 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2510" y="3496787"/>
            <a:ext cx="7456868" cy="8809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BR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</TotalTime>
  <Words>444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Fatia</vt:lpstr>
      <vt:lpstr>BANCO DE DADOS</vt:lpstr>
      <vt:lpstr>O que é banco de dados ?</vt:lpstr>
      <vt:lpstr>tipos de dados string não binários</vt:lpstr>
      <vt:lpstr>tipos de dados numéricos</vt:lpstr>
      <vt:lpstr>DML -  Data Manipulation Language</vt:lpstr>
      <vt:lpstr>DdL -   Data Definition Language</vt:lpstr>
      <vt:lpstr>Primary key</vt:lpstr>
      <vt:lpstr>Identity (auto incremento)</vt:lpstr>
      <vt:lpstr>Modelo lógico do banco de dados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Tarsila Muriel Moreno</dc:creator>
  <cp:lastModifiedBy>Tarsila Muriel Moreno</cp:lastModifiedBy>
  <cp:revision>11</cp:revision>
  <dcterms:created xsi:type="dcterms:W3CDTF">2020-10-27T19:48:47Z</dcterms:created>
  <dcterms:modified xsi:type="dcterms:W3CDTF">2020-10-28T02:30:26Z</dcterms:modified>
</cp:coreProperties>
</file>