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34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7929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8845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720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44876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0698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smtClean="0"/>
              <a:t>Clique para editar o texto mestre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56224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1524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95047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12034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smtClean="0"/>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807E0A5-588E-4EC8-AADB-18DC3EB87DF1}"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80807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80016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807E0A5-588E-4EC8-AADB-18DC3EB87DF1}" type="datetimeFigureOut">
              <a:rPr lang="pt-BR" smtClean="0"/>
              <a:t>28/10/2020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421946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807E0A5-588E-4EC8-AADB-18DC3EB87DF1}" type="datetimeFigureOut">
              <a:rPr lang="pt-BR" smtClean="0"/>
              <a:t>28/10/2020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5424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7E0A5-588E-4EC8-AADB-18DC3EB87DF1}" type="datetimeFigureOut">
              <a:rPr lang="pt-BR" smtClean="0"/>
              <a:t>28/10/2020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293246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339377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07E0A5-588E-4EC8-AADB-18DC3EB87DF1}"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0135B23-962A-44B8-AE28-1AFEE7D98592}" type="slidenum">
              <a:rPr lang="pt-BR" smtClean="0"/>
              <a:t>‹nº›</a:t>
            </a:fld>
            <a:endParaRPr lang="pt-BR"/>
          </a:p>
        </p:txBody>
      </p:sp>
    </p:spTree>
    <p:extLst>
      <p:ext uri="{BB962C8B-B14F-4D97-AF65-F5344CB8AC3E}">
        <p14:creationId xmlns:p14="http://schemas.microsoft.com/office/powerpoint/2010/main" val="14668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807E0A5-588E-4EC8-AADB-18DC3EB87DF1}" type="datetimeFigureOut">
              <a:rPr lang="pt-BR" smtClean="0"/>
              <a:t>28/10/2020</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135B23-962A-44B8-AE28-1AFEE7D98592}" type="slidenum">
              <a:rPr lang="pt-BR" smtClean="0"/>
              <a:t>‹nº›</a:t>
            </a:fld>
            <a:endParaRPr lang="pt-BR"/>
          </a:p>
        </p:txBody>
      </p:sp>
    </p:spTree>
    <p:extLst>
      <p:ext uri="{BB962C8B-B14F-4D97-AF65-F5344CB8AC3E}">
        <p14:creationId xmlns:p14="http://schemas.microsoft.com/office/powerpoint/2010/main" val="352981453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0658" y="283336"/>
            <a:ext cx="9144000" cy="3219718"/>
          </a:xfrm>
        </p:spPr>
        <p:txBody>
          <a:bodyPr>
            <a:noAutofit/>
          </a:bodyPr>
          <a:lstStyle/>
          <a:p>
            <a:pPr algn="ctr"/>
            <a:r>
              <a:rPr lang="pt-BR" sz="9600" dirty="0" smtClean="0">
                <a:latin typeface="Algerian" panose="04020705040A02060702" pitchFamily="82" charset="0"/>
              </a:rPr>
              <a:t>BANCO DE DADOS</a:t>
            </a:r>
            <a:endParaRPr lang="pt-BR" sz="9600" dirty="0">
              <a:latin typeface="Algerian" panose="04020705040A02060702" pitchFamily="82"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327" y="3027545"/>
            <a:ext cx="4298661" cy="2417537"/>
          </a:xfrm>
          <a:prstGeom prst="rect">
            <a:avLst/>
          </a:prstGeom>
        </p:spPr>
      </p:pic>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96" y="4377146"/>
            <a:ext cx="3898610" cy="2135873"/>
          </a:xfrm>
          <a:prstGeom prst="rect">
            <a:avLst/>
          </a:prstGeom>
        </p:spPr>
      </p:pic>
      <p:sp>
        <p:nvSpPr>
          <p:cNvPr id="3" name="CaixaDeTexto 2"/>
          <p:cNvSpPr txBox="1"/>
          <p:nvPr/>
        </p:nvSpPr>
        <p:spPr>
          <a:xfrm>
            <a:off x="6143223" y="5808372"/>
            <a:ext cx="5785464" cy="707886"/>
          </a:xfrm>
          <a:prstGeom prst="rect">
            <a:avLst/>
          </a:prstGeom>
          <a:noFill/>
        </p:spPr>
        <p:txBody>
          <a:bodyPr wrap="square" rtlCol="0">
            <a:spAutoFit/>
          </a:bodyPr>
          <a:lstStyle/>
          <a:p>
            <a:r>
              <a:rPr lang="pt-BR" sz="4000" b="1" dirty="0" smtClean="0">
                <a:ln w="0"/>
                <a:solidFill>
                  <a:schemeClr val="accent1"/>
                </a:solidFill>
                <a:effectLst>
                  <a:outerShdw blurRad="38100" dist="25400" dir="5400000" algn="ctr" rotWithShape="0">
                    <a:srgbClr val="6E747A">
                      <a:alpha val="43000"/>
                    </a:srgbClr>
                  </a:outerShdw>
                </a:effectLst>
                <a:latin typeface="Algerian" panose="04020705040A02060702" pitchFamily="82" charset="0"/>
              </a:rPr>
              <a:t>JOVENSJAVEIROS = ();</a:t>
            </a:r>
          </a:p>
        </p:txBody>
      </p:sp>
    </p:spTree>
    <p:extLst>
      <p:ext uri="{BB962C8B-B14F-4D97-AF65-F5344CB8AC3E}">
        <p14:creationId xmlns:p14="http://schemas.microsoft.com/office/powerpoint/2010/main" val="3953564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40021" y="2873373"/>
            <a:ext cx="10427223" cy="2127759"/>
          </a:xfrm>
        </p:spPr>
        <p:txBody>
          <a:bodyPr>
            <a:noAutofit/>
          </a:bodyPr>
          <a:lstStyle/>
          <a:p>
            <a:pPr marL="0" indent="0" algn="ctr">
              <a:buNone/>
            </a:pPr>
            <a:r>
              <a:rPr lang="pt-BR" sz="2400" b="1" dirty="0" smtClean="0"/>
              <a:t>A </a:t>
            </a:r>
            <a:r>
              <a:rPr lang="pt-BR" sz="2400" b="1" dirty="0"/>
              <a:t>cláusula JOIN permite que os dados de várias tabelas sejam combinados com base na relação existente entre elas. Por meio dessa cláusula, os dados de uma tabela são usados para selecionar os dados pertencentes à outra tabela. </a:t>
            </a:r>
          </a:p>
          <a:p>
            <a:pPr marL="0" indent="0" algn="ctr">
              <a:buNone/>
            </a:pPr>
            <a:r>
              <a:rPr lang="pt-BR" sz="2400" b="1" dirty="0"/>
              <a:t>Além disso, podemos especificar quais colunas das tabelas serão associadas, deste modo, será preciso definir uma chave estrangeira de uma tabela e a chave relacionada em outra tabela.</a:t>
            </a:r>
          </a:p>
          <a:p>
            <a:pPr marL="0" indent="0" algn="ctr">
              <a:buNone/>
            </a:pPr>
            <a:r>
              <a:rPr lang="pt-BR" sz="2400" b="1" dirty="0"/>
              <a:t>Os valores pertencentes às colunas das tabelas associadas podem ser comparados entre si por meio de um operador lógico definido pela cláusula JOIN.</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444854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INNER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704415" y="1751526"/>
            <a:ext cx="10427223" cy="3149057"/>
          </a:xfrm>
        </p:spPr>
        <p:txBody>
          <a:bodyPr>
            <a:noAutofit/>
          </a:bodyPr>
          <a:lstStyle/>
          <a:p>
            <a:pPr marL="0" indent="0" algn="ctr">
              <a:buNone/>
            </a:pPr>
            <a:r>
              <a:rPr lang="pt-BR" sz="2400" b="1" dirty="0"/>
              <a:t>A cláusula INNER JOIN permite usar um operador de comparação para comparar os valores de colunas provenientes de tabelas associadas. Por meio desta cláusula, os registros de duas tabelas são usados para que sejam gerados os dados relacionados de ambas, sendo assim, usamos a cláusula INNER JOIN para obtermos os dados relacionados de duas tabelas.</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274983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LEFT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 cláusula LEFT JOIN ou LEFT OUTER JOIN permite obter não apenas os dados relacionados de duas tabelas, mas também os dados não relacionados encontrados na tabela à esquerda da cláusula </a:t>
            </a:r>
            <a:r>
              <a:rPr lang="pt-BR" sz="2400" b="1" dirty="0" err="1"/>
              <a:t>JOIN.Caso</a:t>
            </a:r>
            <a:r>
              <a:rPr lang="pt-BR" sz="2400" b="1" dirty="0"/>
              <a:t> não existam dados relacionados entre as tabelas à esquerda e a direita do JOIN, os valores resultantes de todas as colunas da lista de seleção da tabela à direita serão nulos</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1889921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15921" y="693382"/>
            <a:ext cx="7493873" cy="880932"/>
          </a:xfrm>
        </p:spPr>
        <p:txBody>
          <a:bodyPr>
            <a:normAutofit/>
          </a:bodyPr>
          <a:lstStyle/>
          <a:p>
            <a:pPr algn="ctr"/>
            <a:r>
              <a:rPr lang="pt-BR" sz="4800" b="1" dirty="0" smtClean="0">
                <a:latin typeface="Algerian" panose="04020705040A02060702" pitchFamily="82" charset="0"/>
              </a:rPr>
              <a:t>RIGHT JOIN</a:t>
            </a:r>
            <a:endParaRPr lang="pt-BR" sz="4800" b="1" dirty="0">
              <a:latin typeface="Algerian" panose="04020705040A02060702" pitchFamily="82" charset="0"/>
            </a:endParaRPr>
          </a:p>
        </p:txBody>
      </p:sp>
      <p:sp>
        <p:nvSpPr>
          <p:cNvPr id="3" name="Espaço Reservado para Conteúdo 2"/>
          <p:cNvSpPr>
            <a:spLocks noGrp="1"/>
          </p:cNvSpPr>
          <p:nvPr>
            <p:ph idx="1"/>
          </p:nvPr>
        </p:nvSpPr>
        <p:spPr>
          <a:xfrm>
            <a:off x="627142" y="1574314"/>
            <a:ext cx="10427223" cy="3149057"/>
          </a:xfrm>
        </p:spPr>
        <p:txBody>
          <a:bodyPr>
            <a:noAutofit/>
          </a:bodyPr>
          <a:lstStyle/>
          <a:p>
            <a:pPr marL="0" indent="0" algn="ctr">
              <a:buNone/>
            </a:pPr>
            <a:r>
              <a:rPr lang="pt-BR" sz="2400" b="1" dirty="0"/>
              <a:t>Ao contrário do LEFT JOIN, a cláusula RIGHT JOIN ou RIGHT OUTER JOIN retorna todos os dados encontrados na tabela à direita de JOIN. Caso não existam dados associados entre as tabelas à esquerda e à direita de JOIN, serão retornados valores nulos.</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4218902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7395" y="1078485"/>
            <a:ext cx="8534400" cy="1507067"/>
          </a:xfrm>
        </p:spPr>
        <p:txBody>
          <a:bodyPr>
            <a:normAutofit/>
          </a:bodyPr>
          <a:lstStyle/>
          <a:p>
            <a:pPr algn="ctr"/>
            <a:r>
              <a:rPr lang="pt-BR" sz="4000" dirty="0" smtClean="0">
                <a:latin typeface="Algerian" panose="04020705040A02060702" pitchFamily="82" charset="0"/>
              </a:rPr>
              <a:t>O que é banco de dados ?</a:t>
            </a:r>
            <a:endParaRPr lang="pt-BR" sz="4000" dirty="0">
              <a:latin typeface="Algerian" panose="04020705040A02060702" pitchFamily="82" charset="0"/>
            </a:endParaRPr>
          </a:p>
        </p:txBody>
      </p:sp>
      <p:sp>
        <p:nvSpPr>
          <p:cNvPr id="3" name="Espaço Reservado para Conteúdo 2"/>
          <p:cNvSpPr>
            <a:spLocks noGrp="1"/>
          </p:cNvSpPr>
          <p:nvPr>
            <p:ph idx="1"/>
          </p:nvPr>
        </p:nvSpPr>
        <p:spPr>
          <a:xfrm>
            <a:off x="1611491" y="1832019"/>
            <a:ext cx="8534400" cy="3615267"/>
          </a:xfrm>
        </p:spPr>
        <p:txBody>
          <a:bodyPr/>
          <a:lstStyle/>
          <a:p>
            <a:pPr marL="0" indent="0" algn="ctr">
              <a:buNone/>
            </a:pPr>
            <a:r>
              <a:rPr lang="pt-BR" sz="2800" b="1" dirty="0"/>
              <a:t>É</a:t>
            </a:r>
            <a:r>
              <a:rPr lang="pt-BR" sz="2800" b="1" dirty="0" smtClean="0"/>
              <a:t> </a:t>
            </a:r>
            <a:r>
              <a:rPr lang="pt-BR" sz="2800" b="1" dirty="0"/>
              <a:t>uma coleção de dados inter-relacionados, representando informações sobre um domínio específico”, ou seja, sempre que for possível agrupar informações que se relacionam e tratam de um mesmo assunto, posso dizer que tenho um banco de dados</a:t>
            </a:r>
            <a:r>
              <a:rPr lang="pt-BR" b="1" dirty="0"/>
              <a:t>.</a:t>
            </a:r>
          </a:p>
        </p:txBody>
      </p:sp>
      <p:sp>
        <p:nvSpPr>
          <p:cNvPr id="4" name="Retângulo 3"/>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56930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334" y="630788"/>
            <a:ext cx="8534400" cy="1507067"/>
          </a:xfrm>
        </p:spPr>
        <p:txBody>
          <a:bodyPr/>
          <a:lstStyle/>
          <a:p>
            <a:pPr algn="ctr"/>
            <a:r>
              <a:rPr lang="pt-BR" dirty="0" smtClean="0">
                <a:latin typeface="Algerian" panose="04020705040A02060702" pitchFamily="82" charset="0"/>
              </a:rPr>
              <a:t>tipos de dados </a:t>
            </a:r>
            <a:r>
              <a:rPr lang="pt-BR" dirty="0" err="1" smtClean="0">
                <a:latin typeface="Algerian" panose="04020705040A02060702" pitchFamily="82" charset="0"/>
              </a:rPr>
              <a:t>string</a:t>
            </a:r>
            <a:r>
              <a:rPr lang="pt-BR" dirty="0" smtClean="0">
                <a:latin typeface="Algerian" panose="04020705040A02060702" pitchFamily="82" charset="0"/>
              </a:rPr>
              <a:t> não binários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774364" y="1716109"/>
            <a:ext cx="8534400" cy="3615267"/>
          </a:xfrm>
        </p:spPr>
        <p:txBody>
          <a:bodyPr/>
          <a:lstStyle/>
          <a:p>
            <a:pPr marL="0" indent="0">
              <a:buNone/>
            </a:pPr>
            <a:r>
              <a:rPr lang="pt-BR" b="1" dirty="0" smtClean="0"/>
              <a:t>CHAR(N)</a:t>
            </a:r>
            <a:r>
              <a:rPr lang="pt-BR" dirty="0" smtClean="0"/>
              <a:t> –  aceita qualquer tipo de digito e ocupa um digito por caractere</a:t>
            </a:r>
          </a:p>
          <a:p>
            <a:pPr marL="0" indent="0">
              <a:buNone/>
            </a:pPr>
            <a:r>
              <a:rPr lang="pt-BR" b="1" dirty="0" smtClean="0"/>
              <a:t>VARCHAR(N)</a:t>
            </a:r>
            <a:r>
              <a:rPr lang="pt-BR" dirty="0" smtClean="0"/>
              <a:t> – aceita qualquer tipo de digito igual o CHAR porém usa-se quando não sabe o tamanho do campo que o usuário irá utilizar</a:t>
            </a:r>
          </a:p>
          <a:p>
            <a:pPr marL="0" indent="0">
              <a:buNone/>
            </a:pPr>
            <a:r>
              <a:rPr lang="pt-BR" b="1" dirty="0" smtClean="0"/>
              <a:t>NCHAR(N)– </a:t>
            </a:r>
            <a:r>
              <a:rPr lang="pt-BR" dirty="0" smtClean="0"/>
              <a:t>aceita caracteres Unicode  (caracteres especiais)</a:t>
            </a:r>
          </a:p>
          <a:p>
            <a:pPr marL="0" indent="0">
              <a:buNone/>
            </a:pPr>
            <a:r>
              <a:rPr lang="pt-BR" b="1" dirty="0" smtClean="0"/>
              <a:t>NVARCHAR(N)</a:t>
            </a:r>
            <a:r>
              <a:rPr lang="pt-BR" dirty="0" smtClean="0"/>
              <a:t> – aceita qualquer tipo de caractere usado quando não se sabe o tamanho do campo</a:t>
            </a:r>
            <a:endParaRPr lang="pt-BR" dirty="0"/>
          </a:p>
        </p:txBody>
      </p:sp>
      <p:sp>
        <p:nvSpPr>
          <p:cNvPr id="6" name="Retângulo 5"/>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101985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30788"/>
            <a:ext cx="8534400" cy="1507067"/>
          </a:xfrm>
        </p:spPr>
        <p:txBody>
          <a:bodyPr/>
          <a:lstStyle/>
          <a:p>
            <a:pPr algn="ctr"/>
            <a:r>
              <a:rPr lang="pt-BR" dirty="0" smtClean="0">
                <a:latin typeface="Algerian" panose="04020705040A02060702" pitchFamily="82" charset="0"/>
              </a:rPr>
              <a:t>tipos de dados numéricos</a:t>
            </a:r>
            <a:endParaRPr lang="pt-BR" dirty="0">
              <a:latin typeface="Algerian" panose="04020705040A02060702" pitchFamily="82" charset="0"/>
            </a:endParaRPr>
          </a:p>
        </p:txBody>
      </p:sp>
      <p:sp>
        <p:nvSpPr>
          <p:cNvPr id="3" name="Espaço Reservado para Conteúdo 2"/>
          <p:cNvSpPr>
            <a:spLocks noGrp="1"/>
          </p:cNvSpPr>
          <p:nvPr>
            <p:ph idx="1"/>
          </p:nvPr>
        </p:nvSpPr>
        <p:spPr>
          <a:xfrm>
            <a:off x="1199367" y="2141113"/>
            <a:ext cx="8534400" cy="3615267"/>
          </a:xfrm>
        </p:spPr>
        <p:txBody>
          <a:bodyPr>
            <a:noAutofit/>
          </a:bodyPr>
          <a:lstStyle/>
          <a:p>
            <a:pPr marL="0" indent="0">
              <a:buNone/>
            </a:pPr>
            <a:r>
              <a:rPr lang="pt-BR" b="1" dirty="0" smtClean="0"/>
              <a:t>TINYINT -</a:t>
            </a:r>
            <a:r>
              <a:rPr lang="pt-BR" dirty="0" smtClean="0"/>
              <a:t> </a:t>
            </a:r>
            <a:r>
              <a:rPr lang="pt-BR" dirty="0"/>
              <a:t>representa um único byte </a:t>
            </a:r>
            <a:endParaRPr lang="pt-BR" dirty="0" smtClean="0"/>
          </a:p>
          <a:p>
            <a:pPr marL="0" indent="0">
              <a:buNone/>
            </a:pPr>
            <a:r>
              <a:rPr lang="pt-BR" b="1" dirty="0" smtClean="0"/>
              <a:t>SMALLINT</a:t>
            </a:r>
            <a:r>
              <a:rPr lang="pt-BR" dirty="0" smtClean="0"/>
              <a:t> - representa </a:t>
            </a:r>
            <a:r>
              <a:rPr lang="pt-BR" dirty="0"/>
              <a:t>um inteiro de 16 bits com sinal </a:t>
            </a:r>
            <a:endParaRPr lang="pt-BR" dirty="0" smtClean="0"/>
          </a:p>
          <a:p>
            <a:pPr marL="0" indent="0">
              <a:buNone/>
            </a:pPr>
            <a:r>
              <a:rPr lang="pt-BR" b="1" dirty="0" smtClean="0"/>
              <a:t>BIGINT</a:t>
            </a:r>
            <a:r>
              <a:rPr lang="pt-BR" dirty="0" smtClean="0"/>
              <a:t> - representa </a:t>
            </a:r>
            <a:r>
              <a:rPr lang="pt-BR" dirty="0"/>
              <a:t>um inteiro de 64 bits com </a:t>
            </a:r>
            <a:r>
              <a:rPr lang="pt-BR" dirty="0" smtClean="0"/>
              <a:t>sinal</a:t>
            </a:r>
          </a:p>
          <a:p>
            <a:pPr marL="0" indent="0">
              <a:buNone/>
            </a:pPr>
            <a:r>
              <a:rPr lang="pt-BR" b="1" dirty="0" smtClean="0"/>
              <a:t>DECIMAL</a:t>
            </a:r>
            <a:r>
              <a:rPr lang="pt-BR" dirty="0" smtClean="0"/>
              <a:t> - representa </a:t>
            </a:r>
            <a:r>
              <a:rPr lang="pt-BR" dirty="0"/>
              <a:t>um valor decimal de precisão fixa que contém valores pelo menos da precisão especificada </a:t>
            </a:r>
            <a:endParaRPr lang="pt-BR" dirty="0" smtClean="0"/>
          </a:p>
          <a:p>
            <a:pPr marL="0" indent="0">
              <a:buNone/>
            </a:pPr>
            <a:r>
              <a:rPr lang="pt-BR" b="1" dirty="0" smtClean="0"/>
              <a:t>REAL</a:t>
            </a:r>
            <a:r>
              <a:rPr lang="pt-BR" dirty="0" smtClean="0"/>
              <a:t> - tem </a:t>
            </a:r>
            <a:r>
              <a:rPr lang="pt-BR" dirty="0"/>
              <a:t>sete dígitos de precisão (precisão única</a:t>
            </a:r>
            <a:r>
              <a:rPr lang="pt-BR" dirty="0" smtClean="0"/>
              <a:t>)</a:t>
            </a:r>
          </a:p>
          <a:p>
            <a:pPr marL="0" indent="0">
              <a:buNone/>
            </a:pPr>
            <a:r>
              <a:rPr lang="pt-BR" b="1" dirty="0" smtClean="0"/>
              <a:t>MONEY</a:t>
            </a:r>
            <a:r>
              <a:rPr lang="pt-BR" dirty="0" smtClean="0"/>
              <a:t> e </a:t>
            </a:r>
            <a:r>
              <a:rPr lang="pt-BR" b="1" dirty="0" smtClean="0"/>
              <a:t>SMALLMONEY</a:t>
            </a:r>
            <a:r>
              <a:rPr lang="pt-BR" dirty="0" smtClean="0"/>
              <a:t> - </a:t>
            </a:r>
            <a:r>
              <a:rPr lang="pt-BR" dirty="0"/>
              <a:t>que são tipos decimais de precisão fixa específicos armazenados em 8 e 4 bytes, </a:t>
            </a:r>
            <a:r>
              <a:rPr lang="pt-BR" dirty="0" smtClean="0"/>
              <a:t>respectivamente</a:t>
            </a:r>
          </a:p>
          <a:p>
            <a:pPr marL="0" indent="0">
              <a:buNone/>
            </a:pPr>
            <a:r>
              <a:rPr lang="pt-BR" b="1" dirty="0" smtClean="0"/>
              <a:t>FLOAT</a:t>
            </a:r>
            <a:r>
              <a:rPr lang="pt-BR" dirty="0" smtClean="0"/>
              <a:t> – é um DOUBLE com ponto flutuante</a:t>
            </a:r>
            <a:endParaRPr lang="pt-BR" dirty="0"/>
          </a:p>
        </p:txBody>
      </p:sp>
      <p:sp>
        <p:nvSpPr>
          <p:cNvPr id="5" name="Retângulo 4"/>
          <p:cNvSpPr/>
          <p:nvPr/>
        </p:nvSpPr>
        <p:spPr>
          <a:xfrm>
            <a:off x="9504608" y="230678"/>
            <a:ext cx="2436467" cy="400110"/>
          </a:xfrm>
          <a:prstGeom prst="rect">
            <a:avLst/>
          </a:prstGeom>
        </p:spPr>
        <p:txBody>
          <a:bodyPr wrap="square">
            <a:spAutoFit/>
          </a:bodyPr>
          <a:lstStyle/>
          <a:p>
            <a:r>
              <a:rPr lang="pt-BR" sz="2000" dirty="0">
                <a:latin typeface="Algerian" panose="04020705040A02060702" pitchFamily="82" charset="0"/>
              </a:rPr>
              <a:t>banco de dados </a:t>
            </a:r>
            <a:endParaRPr lang="pt-BR" sz="2000" dirty="0"/>
          </a:p>
        </p:txBody>
      </p:sp>
    </p:spTree>
    <p:extLst>
      <p:ext uri="{BB962C8B-B14F-4D97-AF65-F5344CB8AC3E}">
        <p14:creationId xmlns:p14="http://schemas.microsoft.com/office/powerpoint/2010/main" val="355218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3341" y="601875"/>
            <a:ext cx="8834907" cy="1056493"/>
          </a:xfrm>
        </p:spPr>
        <p:txBody>
          <a:bodyPr>
            <a:normAutofit/>
          </a:bodyPr>
          <a:lstStyle/>
          <a:p>
            <a:pPr algn="ctr"/>
            <a:r>
              <a:rPr lang="pt-BR" b="1" dirty="0">
                <a:latin typeface="Algerian" panose="04020705040A02060702" pitchFamily="82" charset="0"/>
              </a:rPr>
              <a:t>DML -  Data </a:t>
            </a:r>
            <a:r>
              <a:rPr lang="pt-BR" b="1" dirty="0" err="1">
                <a:latin typeface="Algerian" panose="04020705040A02060702" pitchFamily="82" charset="0"/>
              </a:rPr>
              <a:t>Manipulation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849641" y="1674253"/>
            <a:ext cx="8534400" cy="591952"/>
          </a:xfrm>
        </p:spPr>
        <p:txBody>
          <a:bodyPr>
            <a:normAutofit/>
          </a:bodyPr>
          <a:lstStyle/>
          <a:p>
            <a:pPr marL="0" indent="0" algn="ctr">
              <a:buNone/>
            </a:pPr>
            <a:r>
              <a:rPr lang="pt-BR" sz="2800" b="1" dirty="0" smtClean="0"/>
              <a:t>É a linguagem de manipulação de dados </a:t>
            </a:r>
            <a:endParaRPr lang="pt-BR" sz="2800" b="1" dirty="0"/>
          </a:p>
        </p:txBody>
      </p:sp>
      <p:pic>
        <p:nvPicPr>
          <p:cNvPr id="5" name="Imagem 4"/>
          <p:cNvPicPr>
            <a:picLocks noChangeAspect="1"/>
          </p:cNvPicPr>
          <p:nvPr/>
        </p:nvPicPr>
        <p:blipFill rotWithShape="1">
          <a:blip r:embed="rId2"/>
          <a:srcRect l="26595" t="27367" r="31424" b="57852"/>
          <a:stretch/>
        </p:blipFill>
        <p:spPr>
          <a:xfrm>
            <a:off x="619258" y="2796317"/>
            <a:ext cx="10604691" cy="2099256"/>
          </a:xfrm>
          <a:prstGeom prst="rect">
            <a:avLst/>
          </a:prstGeom>
        </p:spPr>
      </p:pic>
      <p:sp>
        <p:nvSpPr>
          <p:cNvPr id="6" name="Retângulo 5"/>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411116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7700" y="592532"/>
            <a:ext cx="7493873" cy="880932"/>
          </a:xfrm>
        </p:spPr>
        <p:txBody>
          <a:bodyPr>
            <a:normAutofit fontScale="90000"/>
          </a:bodyPr>
          <a:lstStyle/>
          <a:p>
            <a:pPr algn="ctr"/>
            <a:r>
              <a:rPr lang="pt-BR" b="1" dirty="0" err="1" smtClean="0">
                <a:latin typeface="Algerian" panose="04020705040A02060702" pitchFamily="82" charset="0"/>
              </a:rPr>
              <a:t>DdL</a:t>
            </a:r>
            <a:r>
              <a:rPr lang="pt-BR" b="1" dirty="0" smtClean="0">
                <a:latin typeface="Algerian" panose="04020705040A02060702" pitchFamily="82" charset="0"/>
              </a:rPr>
              <a:t> </a:t>
            </a:r>
            <a:r>
              <a:rPr lang="pt-BR" b="1" dirty="0">
                <a:latin typeface="Algerian" panose="04020705040A02060702" pitchFamily="82" charset="0"/>
              </a:rPr>
              <a:t>-   Data </a:t>
            </a:r>
            <a:r>
              <a:rPr lang="pt-BR" b="1" dirty="0" err="1">
                <a:latin typeface="Algerian" panose="04020705040A02060702" pitchFamily="82" charset="0"/>
              </a:rPr>
              <a:t>Definition</a:t>
            </a:r>
            <a:r>
              <a:rPr lang="pt-BR" b="1" dirty="0">
                <a:latin typeface="Algerian" panose="04020705040A02060702" pitchFamily="82" charset="0"/>
              </a:rPr>
              <a:t> </a:t>
            </a:r>
            <a:r>
              <a:rPr lang="pt-BR" b="1" dirty="0" err="1">
                <a:latin typeface="Algerian" panose="04020705040A02060702" pitchFamily="82" charset="0"/>
              </a:rPr>
              <a:t>Language</a:t>
            </a:r>
            <a:endParaRPr lang="pt-BR" b="1" dirty="0">
              <a:latin typeface="Algerian" panose="04020705040A02060702" pitchFamily="82" charset="0"/>
            </a:endParaRPr>
          </a:p>
        </p:txBody>
      </p:sp>
      <p:sp>
        <p:nvSpPr>
          <p:cNvPr id="3" name="Espaço Reservado para Conteúdo 2"/>
          <p:cNvSpPr>
            <a:spLocks noGrp="1"/>
          </p:cNvSpPr>
          <p:nvPr>
            <p:ph idx="1"/>
          </p:nvPr>
        </p:nvSpPr>
        <p:spPr>
          <a:xfrm>
            <a:off x="459717" y="1296276"/>
            <a:ext cx="10427223" cy="1561087"/>
          </a:xfrm>
        </p:spPr>
        <p:txBody>
          <a:bodyPr/>
          <a:lstStyle/>
          <a:p>
            <a:pPr marL="0" indent="0" algn="ctr">
              <a:buNone/>
            </a:pPr>
            <a:r>
              <a:rPr lang="pt-BR" b="1" dirty="0" smtClean="0"/>
              <a:t>É a linguagem de definição de dados onde será montado as estruturas e tabelas de dados </a:t>
            </a:r>
            <a:endParaRPr lang="pt-BR" b="1" dirty="0"/>
          </a:p>
        </p:txBody>
      </p:sp>
      <p:pic>
        <p:nvPicPr>
          <p:cNvPr id="4" name="Imagem 3"/>
          <p:cNvPicPr>
            <a:picLocks noChangeAspect="1"/>
          </p:cNvPicPr>
          <p:nvPr/>
        </p:nvPicPr>
        <p:blipFill rotWithShape="1">
          <a:blip r:embed="rId2"/>
          <a:srcRect l="27869" t="17209" r="53817" b="71567"/>
          <a:stretch/>
        </p:blipFill>
        <p:spPr>
          <a:xfrm>
            <a:off x="1367400" y="2959757"/>
            <a:ext cx="6674474" cy="2299673"/>
          </a:xfrm>
          <a:prstGeom prst="rect">
            <a:avLst/>
          </a:prstGeom>
        </p:spPr>
      </p:pic>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Tree>
    <p:extLst>
      <p:ext uri="{BB962C8B-B14F-4D97-AF65-F5344CB8AC3E}">
        <p14:creationId xmlns:p14="http://schemas.microsoft.com/office/powerpoint/2010/main" val="3899644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345" y="344320"/>
            <a:ext cx="7493873" cy="880932"/>
          </a:xfrm>
        </p:spPr>
        <p:txBody>
          <a:bodyPr>
            <a:normAutofit/>
          </a:bodyPr>
          <a:lstStyle/>
          <a:p>
            <a:pPr algn="ctr"/>
            <a:r>
              <a:rPr lang="pt-BR" sz="3200" b="1" dirty="0" err="1" smtClean="0">
                <a:latin typeface="Algerian" panose="04020705040A02060702" pitchFamily="82" charset="0"/>
              </a:rPr>
              <a:t>Primary</a:t>
            </a:r>
            <a:r>
              <a:rPr lang="pt-BR" sz="3200" b="1" dirty="0" smtClean="0">
                <a:latin typeface="Algerian" panose="04020705040A02060702" pitchFamily="82" charset="0"/>
              </a:rPr>
              <a:t> </a:t>
            </a:r>
            <a:r>
              <a:rPr lang="pt-BR" sz="3200" b="1" dirty="0" err="1" smtClean="0">
                <a:latin typeface="Algerian" panose="04020705040A02060702" pitchFamily="82" charset="0"/>
              </a:rPr>
              <a:t>key</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330927" y="1204752"/>
            <a:ext cx="10427223" cy="2127759"/>
          </a:xfrm>
        </p:spPr>
        <p:txBody>
          <a:bodyPr>
            <a:noAutofit/>
          </a:bodyPr>
          <a:lstStyle/>
          <a:p>
            <a:pPr marL="0" indent="0" algn="ctr">
              <a:buNone/>
            </a:pPr>
            <a:r>
              <a:rPr lang="pt-BR" sz="2400" b="1" dirty="0"/>
              <a:t>É</a:t>
            </a:r>
            <a:r>
              <a:rPr lang="pt-BR" sz="2400" b="1" dirty="0" smtClean="0"/>
              <a:t> </a:t>
            </a:r>
            <a:r>
              <a:rPr lang="pt-BR" sz="2400" b="1" dirty="0"/>
              <a:t>o dado que você precisa para controle do acesso às linhas da tabelas. Ela deve ser única e por isso não pode ter valor nulo </a:t>
            </a:r>
            <a:r>
              <a:rPr lang="pt-BR" sz="2400" b="1" dirty="0" smtClean="0"/>
              <a:t>.Ela </a:t>
            </a:r>
            <a:r>
              <a:rPr lang="pt-BR" sz="2400" b="1" dirty="0"/>
              <a:t>dá a identidade para a linha, é por ela que você pode confiar que sempre será usada para acesso direto à linha desejada. É comum que seja usado um identificador numérico sequencial para isso</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6" name="Retângulo 5"/>
          <p:cNvSpPr/>
          <p:nvPr/>
        </p:nvSpPr>
        <p:spPr>
          <a:xfrm>
            <a:off x="532510" y="4192943"/>
            <a:ext cx="10024055" cy="1938992"/>
          </a:xfrm>
          <a:prstGeom prst="rect">
            <a:avLst/>
          </a:prstGeom>
        </p:spPr>
        <p:txBody>
          <a:bodyPr wrap="square">
            <a:spAutoFit/>
          </a:bodyPr>
          <a:lstStyle/>
          <a:p>
            <a:r>
              <a:rPr lang="pt-BR" sz="2400" b="1" dirty="0" smtClean="0">
                <a:solidFill>
                  <a:schemeClr val="bg2">
                    <a:lumMod val="75000"/>
                  </a:schemeClr>
                </a:solidFill>
              </a:rPr>
              <a:t>É </a:t>
            </a:r>
            <a:r>
              <a:rPr lang="pt-BR" sz="2400" b="1" dirty="0">
                <a:solidFill>
                  <a:schemeClr val="bg2">
                    <a:lumMod val="75000"/>
                  </a:schemeClr>
                </a:solidFill>
              </a:rPr>
              <a:t>usada para relacionamento com outra tabela. Em boa parte dos casos ela será a chave primária de outra tabela. Por isso pode ser nula (não tem relacionamento) ou duplicata (mais de um item em uma tabela se relaciona com o mesmo item de outra tabela</a:t>
            </a:r>
            <a:r>
              <a:rPr lang="pt-BR" sz="2400" b="1" dirty="0" smtClean="0">
                <a:solidFill>
                  <a:schemeClr val="bg2">
                    <a:lumMod val="75000"/>
                  </a:schemeClr>
                </a:solidFill>
              </a:rPr>
              <a:t>).</a:t>
            </a:r>
            <a:endParaRPr lang="pt-BR" sz="2400" b="1" dirty="0">
              <a:solidFill>
                <a:schemeClr val="bg2">
                  <a:lumMod val="75000"/>
                </a:schemeClr>
              </a:solidFill>
            </a:endParaRPr>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3200" b="1" dirty="0" err="1" smtClean="0">
                <a:latin typeface="Algerian" panose="04020705040A02060702" pitchFamily="82" charset="0"/>
              </a:rPr>
              <a:t>foreign</a:t>
            </a:r>
            <a:r>
              <a:rPr lang="pt-BR" sz="3200" b="1" dirty="0" smtClean="0">
                <a:latin typeface="Algerian" panose="04020705040A02060702" pitchFamily="82" charset="0"/>
              </a:rPr>
              <a:t> </a:t>
            </a:r>
            <a:r>
              <a:rPr lang="pt-BR" sz="3200" b="1" dirty="0" err="1" smtClean="0">
                <a:latin typeface="Algerian" panose="04020705040A02060702" pitchFamily="82" charset="0"/>
              </a:rPr>
              <a:t>key</a:t>
            </a:r>
            <a:r>
              <a:rPr lang="pt-BR" sz="3200" b="1" dirty="0">
                <a:latin typeface="Algerian" panose="04020705040A02060702" pitchFamily="82" charset="0"/>
              </a:rPr>
              <a:t> </a:t>
            </a:r>
            <a:r>
              <a:rPr lang="pt-BR" sz="3200" b="1" dirty="0" smtClean="0">
                <a:latin typeface="Algerian" panose="04020705040A02060702" pitchFamily="82" charset="0"/>
              </a:rPr>
              <a:t>(chave estrangeira)</a:t>
            </a:r>
            <a:endParaRPr lang="pt-BR" sz="3200" b="1" dirty="0">
              <a:latin typeface="Algerian" panose="04020705040A02060702" pitchFamily="82" charset="0"/>
            </a:endParaRPr>
          </a:p>
        </p:txBody>
      </p:sp>
    </p:spTree>
    <p:extLst>
      <p:ext uri="{BB962C8B-B14F-4D97-AF65-F5344CB8AC3E}">
        <p14:creationId xmlns:p14="http://schemas.microsoft.com/office/powerpoint/2010/main" val="346647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468869"/>
            <a:ext cx="7493873" cy="880932"/>
          </a:xfrm>
        </p:spPr>
        <p:txBody>
          <a:bodyPr>
            <a:normAutofit/>
          </a:bodyPr>
          <a:lstStyle/>
          <a:p>
            <a:pPr algn="ctr"/>
            <a:r>
              <a:rPr lang="pt-BR" sz="3200" b="1" dirty="0" err="1" smtClean="0">
                <a:latin typeface="Algerian" panose="04020705040A02060702" pitchFamily="82" charset="0"/>
              </a:rPr>
              <a:t>Identity</a:t>
            </a:r>
            <a:r>
              <a:rPr lang="pt-BR" sz="3200" b="1" dirty="0" smtClean="0">
                <a:latin typeface="Algerian" panose="04020705040A02060702" pitchFamily="82" charset="0"/>
              </a:rPr>
              <a:t> (auto incremento)</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a:t>IDENTITY é utilizada para atributos (campos/colunas) das tabelas nas funções CREATE TABLE e ALTER TABLE, e tem como finalidade incrementar um valor a cada nova inserção</a:t>
            </a:r>
            <a:r>
              <a:rPr lang="pt-BR" sz="2400" b="1" dirty="0" smtClean="0"/>
              <a:t>.</a:t>
            </a:r>
          </a:p>
          <a:p>
            <a:pPr marL="0" indent="0" algn="ctr">
              <a:buNone/>
            </a:pPr>
            <a:r>
              <a:rPr lang="pt-BR" sz="2400" b="1" u="sng" dirty="0"/>
              <a:t>Nota</a:t>
            </a:r>
            <a:r>
              <a:rPr lang="pt-BR" sz="2400" b="1" dirty="0"/>
              <a:t>: É permitido somente um campo IDENTITY por tabela.</a:t>
            </a:r>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76311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rotWithShape="1">
          <a:blip r:embed="rId2"/>
          <a:srcRect l="25357" t="23332" r="35347" b="16809"/>
          <a:stretch/>
        </p:blipFill>
        <p:spPr>
          <a:xfrm>
            <a:off x="3019760" y="1512250"/>
            <a:ext cx="5993821" cy="5133247"/>
          </a:xfrm>
          <a:prstGeom prst="rect">
            <a:avLst/>
          </a:prstGeom>
        </p:spPr>
      </p:pic>
      <p:sp>
        <p:nvSpPr>
          <p:cNvPr id="2" name="Título 1"/>
          <p:cNvSpPr>
            <a:spLocks noGrp="1"/>
          </p:cNvSpPr>
          <p:nvPr>
            <p:ph type="title"/>
          </p:nvPr>
        </p:nvSpPr>
        <p:spPr>
          <a:xfrm>
            <a:off x="2076549" y="464470"/>
            <a:ext cx="7493873" cy="880932"/>
          </a:xfrm>
        </p:spPr>
        <p:txBody>
          <a:bodyPr>
            <a:normAutofit/>
          </a:bodyPr>
          <a:lstStyle/>
          <a:p>
            <a:pPr algn="ctr"/>
            <a:r>
              <a:rPr lang="pt-BR" sz="3200" b="1" dirty="0" smtClean="0">
                <a:latin typeface="Algerian" panose="04020705040A02060702" pitchFamily="82" charset="0"/>
              </a:rPr>
              <a:t>Modelo lógico do banco de dados</a:t>
            </a:r>
            <a:endParaRPr lang="pt-BR" sz="3200" b="1" dirty="0">
              <a:latin typeface="Algerian" panose="04020705040A02060702" pitchFamily="82" charset="0"/>
            </a:endParaRPr>
          </a:p>
        </p:txBody>
      </p:sp>
      <p:sp>
        <p:nvSpPr>
          <p:cNvPr id="3" name="Espaço Reservado para Conteúdo 2"/>
          <p:cNvSpPr>
            <a:spLocks noGrp="1"/>
          </p:cNvSpPr>
          <p:nvPr>
            <p:ph idx="1"/>
          </p:nvPr>
        </p:nvSpPr>
        <p:spPr>
          <a:xfrm>
            <a:off x="459717" y="2432907"/>
            <a:ext cx="10427223" cy="2127759"/>
          </a:xfrm>
        </p:spPr>
        <p:txBody>
          <a:bodyPr>
            <a:noAutofit/>
          </a:bodyPr>
          <a:lstStyle/>
          <a:p>
            <a:pPr marL="0" indent="0" algn="ctr">
              <a:buNone/>
            </a:pPr>
            <a:r>
              <a:rPr lang="pt-BR" sz="2400" b="1" dirty="0" smtClean="0"/>
              <a:t>.</a:t>
            </a:r>
            <a:endParaRPr lang="pt-BR" sz="2400" b="1" dirty="0"/>
          </a:p>
        </p:txBody>
      </p:sp>
      <p:sp>
        <p:nvSpPr>
          <p:cNvPr id="5" name="Retângulo 4"/>
          <p:cNvSpPr/>
          <p:nvPr/>
        </p:nvSpPr>
        <p:spPr>
          <a:xfrm>
            <a:off x="9832806" y="230678"/>
            <a:ext cx="2108269" cy="369332"/>
          </a:xfrm>
          <a:prstGeom prst="rect">
            <a:avLst/>
          </a:prstGeom>
        </p:spPr>
        <p:txBody>
          <a:bodyPr wrap="none">
            <a:spAutoFit/>
          </a:bodyPr>
          <a:lstStyle/>
          <a:p>
            <a:r>
              <a:rPr lang="pt-BR" dirty="0">
                <a:latin typeface="Algerian" panose="04020705040A02060702" pitchFamily="82" charset="0"/>
              </a:rPr>
              <a:t>banco de dados </a:t>
            </a:r>
            <a:endParaRPr lang="pt-BR" dirty="0"/>
          </a:p>
        </p:txBody>
      </p:sp>
      <p:sp>
        <p:nvSpPr>
          <p:cNvPr id="7" name="Título 1"/>
          <p:cNvSpPr txBox="1">
            <a:spLocks/>
          </p:cNvSpPr>
          <p:nvPr/>
        </p:nvSpPr>
        <p:spPr>
          <a:xfrm>
            <a:off x="532510" y="3496787"/>
            <a:ext cx="7456868" cy="88093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pt-BR" sz="3200" b="1" dirty="0">
              <a:latin typeface="Algerian" panose="04020705040A02060702" pitchFamily="82" charset="0"/>
            </a:endParaRPr>
          </a:p>
        </p:txBody>
      </p:sp>
    </p:spTree>
    <p:extLst>
      <p:ext uri="{BB962C8B-B14F-4D97-AF65-F5344CB8AC3E}">
        <p14:creationId xmlns:p14="http://schemas.microsoft.com/office/powerpoint/2010/main" val="244862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267</TotalTime>
  <Words>735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Algerian</vt:lpstr>
      <vt:lpstr>Century Gothic</vt:lpstr>
      <vt:lpstr>Wingdings 3</vt:lpstr>
      <vt:lpstr>Fatia</vt:lpstr>
      <vt:lpstr>BANCO DE DADOS</vt:lpstr>
      <vt:lpstr>O que é banco de dados ?</vt:lpstr>
      <vt:lpstr>tipos de dados string não binários</vt:lpstr>
      <vt:lpstr>tipos de dados numéricos</vt:lpstr>
      <vt:lpstr>DML -  Data Manipulation Language</vt:lpstr>
      <vt:lpstr>DdL -   Data Definition Language</vt:lpstr>
      <vt:lpstr>Primary key</vt:lpstr>
      <vt:lpstr>Identity (auto incremento)</vt:lpstr>
      <vt:lpstr>Modelo lógico do banco de dados</vt:lpstr>
      <vt:lpstr>JOIN</vt:lpstr>
      <vt:lpstr>INNER JOIN</vt:lpstr>
      <vt:lpstr>LEFT JOIN</vt:lpstr>
      <vt:lpstr>RIGHT JOIN</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Tarsila Muriel Moreno</dc:creator>
  <cp:lastModifiedBy>Tarsila Muriel Moreno</cp:lastModifiedBy>
  <cp:revision>12</cp:revision>
  <dcterms:created xsi:type="dcterms:W3CDTF">2020-10-27T19:48:47Z</dcterms:created>
  <dcterms:modified xsi:type="dcterms:W3CDTF">2020-10-28T18:56:29Z</dcterms:modified>
</cp:coreProperties>
</file>