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AE2B"/>
    <a:srgbClr val="169FD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517" autoAdjust="0"/>
  </p:normalViewPr>
  <p:slideViewPr>
    <p:cSldViewPr snapToGrid="0">
      <p:cViewPr varScale="1">
        <p:scale>
          <a:sx n="119" d="100"/>
          <a:sy n="119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09F7FC-51FC-4692-BDD6-4DD12A007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82826D-3D7A-4211-A544-6DA18132F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472B9A-0287-457C-A828-133E0833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CC5C-FCAE-4E58-94A5-5F63CA4BA081}" type="datetimeFigureOut">
              <a:rPr lang="LID4096" smtClean="0"/>
              <a:t>01/19/2022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A786CD-EAE5-4D10-A7E7-20EBA0C0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4268F2-12FF-4814-9FEF-2D9000DA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3211-D30C-40E3-BD20-B6559E1BFEFA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684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1348D-83DB-4861-A558-A29A86D5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972DC3-693D-41C2-B50F-E39BDDAF7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47D5DD-6C5A-4CA0-8E6F-8C3BD69D6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CC5C-FCAE-4E58-94A5-5F63CA4BA081}" type="datetimeFigureOut">
              <a:rPr lang="LID4096" smtClean="0"/>
              <a:t>01/19/2022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8DD9F8-4BFE-415D-8BDD-A82CBD3B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A90E81-8CF5-4382-A95A-9302553F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3211-D30C-40E3-BD20-B6559E1BFEFA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068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B032AF2-559C-4173-B94A-8CA0E861F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33F1C5-1AB3-4871-AD05-04C17608A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10456B-0D5F-4EA4-AD92-71DF2BC1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CC5C-FCAE-4E58-94A5-5F63CA4BA081}" type="datetimeFigureOut">
              <a:rPr lang="LID4096" smtClean="0"/>
              <a:t>01/19/2022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DE10D1-3DA6-43B0-B23E-C335A3AE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256FA6-60E7-4192-9B12-92578318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3211-D30C-40E3-BD20-B6559E1BFEFA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875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C3E721-B264-4D50-A6C9-B517A80D7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44F2AC-9871-43FC-86B8-D99842A29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72BC1B-2D54-4032-BDC8-BAB34363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CC5C-FCAE-4E58-94A5-5F63CA4BA081}" type="datetimeFigureOut">
              <a:rPr lang="LID4096" smtClean="0"/>
              <a:t>01/19/2022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6CDBD7-55F9-4127-8E50-D93C691A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9910DE-C9E2-438D-B445-DC91529B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3211-D30C-40E3-BD20-B6559E1BFEFA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18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CE53AE-550A-4326-AEC9-7125CC0FA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61F9D2-20A4-46CE-BF64-9D1D3729E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FE2AF2-F750-4785-816D-50F38B7A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CC5C-FCAE-4E58-94A5-5F63CA4BA081}" type="datetimeFigureOut">
              <a:rPr lang="LID4096" smtClean="0"/>
              <a:t>01/19/2022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10DA5D-1B17-4717-86D5-04462124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2A9B51-2DBC-4966-8C0F-A4B1CAFE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3211-D30C-40E3-BD20-B6559E1BFEFA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015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DA92F-A9CB-4352-9349-149AB107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E458D3-C564-4E3D-B06E-6C54CBE53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45F7AC-BBE5-404F-97BB-A38C78238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613FC9-3E7C-4F23-8279-B6696D3A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CC5C-FCAE-4E58-94A5-5F63CA4BA081}" type="datetimeFigureOut">
              <a:rPr lang="LID4096" smtClean="0"/>
              <a:t>01/19/2022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8348D3-E228-45B2-B324-316EC0B0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932C19-AD5D-40EB-893F-77E50839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3211-D30C-40E3-BD20-B6559E1BFEFA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047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1ACE73-A2CA-4DC9-9FE3-AEEDEDF7F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08D843-8590-4969-B730-89F6A7D75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17F4F0-6329-4676-93BD-3EAC9C542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051BFE-C92F-4AA7-A1AA-9A6CEDE57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4F4D83-D5F4-4DD6-AB07-F75B98CF1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33146F3-4C96-49CB-B75F-EF61CF38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CC5C-FCAE-4E58-94A5-5F63CA4BA081}" type="datetimeFigureOut">
              <a:rPr lang="LID4096" smtClean="0"/>
              <a:t>01/19/2022</a:t>
            </a:fld>
            <a:endParaRPr lang="LID4096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A90846-0B5D-4943-9126-C26FDB8A5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4317A6-AA3F-4525-B926-CE7E9AE0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3211-D30C-40E3-BD20-B6559E1BFEFA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9627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820841-6AC9-41F0-95C1-07CBCB84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91F6B5-B00F-4BE9-8DEE-DE707128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CC5C-FCAE-4E58-94A5-5F63CA4BA081}" type="datetimeFigureOut">
              <a:rPr lang="LID4096" smtClean="0"/>
              <a:t>01/19/2022</a:t>
            </a:fld>
            <a:endParaRPr lang="LID4096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879391-397D-4821-A177-34255F9E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8814EB-64EC-467E-8606-42AD2B9B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3211-D30C-40E3-BD20-B6559E1BFEFA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931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69C43ED-098B-4F74-A659-1F02477F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CC5C-FCAE-4E58-94A5-5F63CA4BA081}" type="datetimeFigureOut">
              <a:rPr lang="LID4096" smtClean="0"/>
              <a:t>01/19/2022</a:t>
            </a:fld>
            <a:endParaRPr lang="LID4096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8A3C3D2-9F49-4268-A33C-812D8C0C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7E1BB4-AB73-4B95-994F-34DD7BE2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3211-D30C-40E3-BD20-B6559E1BFEFA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055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9AFAC5-CAAE-4165-9543-83E2A9A9D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A841F3-25CF-4708-A4B5-690C152B8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42F65F-B27C-444D-A0B8-FEBAC4F21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5F482C-D716-4662-9952-3AED697B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CC5C-FCAE-4E58-94A5-5F63CA4BA081}" type="datetimeFigureOut">
              <a:rPr lang="LID4096" smtClean="0"/>
              <a:t>01/19/2022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2608DE-0893-4992-AF10-468BFB52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74BC75-69C5-4099-B9F8-FE77C29A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3211-D30C-40E3-BD20-B6559E1BFEFA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7449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2E5D4F-2406-4222-80DF-E2E9042D5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A9D9014-023D-44B3-A33F-7D86D3AB5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180E02-2C59-4B30-85D7-0B60A5B0E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C1E4B6-F845-475B-A17A-003B67A5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CC5C-FCAE-4E58-94A5-5F63CA4BA081}" type="datetimeFigureOut">
              <a:rPr lang="LID4096" smtClean="0"/>
              <a:t>01/19/2022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0228D3-A5BE-4554-A65A-9D1D1702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BCC71E-A49E-4376-93ED-05985809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3211-D30C-40E3-BD20-B6559E1BFEFA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4046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EA1D533-2019-44F3-A31B-A39DFD17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69666B-71F8-4F38-9538-2D7366D1F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5DF2D0-8146-4FB5-B234-42003E013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1CC5C-FCAE-4E58-94A5-5F63CA4BA081}" type="datetimeFigureOut">
              <a:rPr lang="LID4096" smtClean="0"/>
              <a:t>01/19/2022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903B51-FF12-4EED-8511-51328A489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6AC454-8F46-4E23-B158-9797A443B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A3211-D30C-40E3-BD20-B6559E1BFEFA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317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horloge, assis&#10;&#10;Description générée automatiquement">
            <a:extLst>
              <a:ext uri="{FF2B5EF4-FFF2-40B4-BE49-F238E27FC236}">
                <a16:creationId xmlns:a16="http://schemas.microsoft.com/office/drawing/2014/main" id="{0ABB7ADF-7072-4CEA-9919-CAC19BA3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98" y="6373462"/>
            <a:ext cx="1359504" cy="33647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8345988-6183-4802-9D2C-DACAACBCBB6C}"/>
              </a:ext>
            </a:extLst>
          </p:cNvPr>
          <p:cNvSpPr txBox="1"/>
          <p:nvPr/>
        </p:nvSpPr>
        <p:spPr>
          <a:xfrm>
            <a:off x="4108713" y="3028605"/>
            <a:ext cx="72079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/>
              <a:t>Introduction à la </a:t>
            </a:r>
            <a:r>
              <a:rPr lang="en-US" sz="2700" err="1"/>
              <a:t>programmation</a:t>
            </a:r>
            <a:r>
              <a:rPr lang="en-US" sz="2700"/>
              <a:t> </a:t>
            </a:r>
            <a:r>
              <a:rPr lang="en-US" sz="2700" err="1"/>
              <a:t>en</a:t>
            </a:r>
            <a:r>
              <a:rPr lang="en-US" sz="2700"/>
              <a:t> C# sur Unity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53E7C6-28AA-49E8-95A1-6B21970DDEEB}"/>
              </a:ext>
            </a:extLst>
          </p:cNvPr>
          <p:cNvSpPr/>
          <p:nvPr/>
        </p:nvSpPr>
        <p:spPr>
          <a:xfrm>
            <a:off x="114300" y="923925"/>
            <a:ext cx="3067050" cy="5172075"/>
          </a:xfrm>
          <a:prstGeom prst="rect">
            <a:avLst/>
          </a:prstGeom>
          <a:noFill/>
          <a:ln w="76200">
            <a:solidFill>
              <a:srgbClr val="169F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F04750A-5ED6-49F3-8CA0-2413B86B9272}"/>
              </a:ext>
            </a:extLst>
          </p:cNvPr>
          <p:cNvSpPr txBox="1"/>
          <p:nvPr/>
        </p:nvSpPr>
        <p:spPr>
          <a:xfrm>
            <a:off x="114300" y="1172547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169FDB"/>
                </a:solidFill>
              </a:rPr>
              <a:t>Découverte</a:t>
            </a:r>
            <a:r>
              <a:rPr lang="en-US">
                <a:solidFill>
                  <a:srgbClr val="169FDB"/>
                </a:solidFill>
              </a:rPr>
              <a:t> de Unity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D40770E-2A00-4BA8-B6EB-788C4064CEF9}"/>
              </a:ext>
            </a:extLst>
          </p:cNvPr>
          <p:cNvSpPr txBox="1"/>
          <p:nvPr/>
        </p:nvSpPr>
        <p:spPr>
          <a:xfrm>
            <a:off x="114300" y="1605835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169FDB"/>
                </a:solidFill>
              </a:rPr>
              <a:t>Découverte</a:t>
            </a:r>
            <a:r>
              <a:rPr lang="en-US">
                <a:solidFill>
                  <a:srgbClr val="169FDB"/>
                </a:solidFill>
              </a:rPr>
              <a:t> du C# et de </a:t>
            </a:r>
            <a:r>
              <a:rPr lang="en-US" err="1">
                <a:solidFill>
                  <a:srgbClr val="169FDB"/>
                </a:solidFill>
              </a:rPr>
              <a:t>l’Objet</a:t>
            </a:r>
            <a:endParaRPr lang="en-US">
              <a:solidFill>
                <a:srgbClr val="169FDB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311B828-637A-4DEF-B6DC-28FCB249A92B}"/>
              </a:ext>
            </a:extLst>
          </p:cNvPr>
          <p:cNvSpPr txBox="1"/>
          <p:nvPr/>
        </p:nvSpPr>
        <p:spPr>
          <a:xfrm>
            <a:off x="114300" y="2039123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169FDB"/>
                </a:solidFill>
              </a:rPr>
              <a:t>Découverte</a:t>
            </a:r>
            <a:r>
              <a:rPr lang="en-US">
                <a:solidFill>
                  <a:srgbClr val="169FDB"/>
                </a:solidFill>
              </a:rPr>
              <a:t> de la physique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698D196-5B75-47CF-9050-981EE7A0BCFE}"/>
              </a:ext>
            </a:extLst>
          </p:cNvPr>
          <p:cNvSpPr txBox="1"/>
          <p:nvPr/>
        </p:nvSpPr>
        <p:spPr>
          <a:xfrm>
            <a:off x="114300" y="2472411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169FDB"/>
                </a:solidFill>
              </a:rPr>
              <a:t>Instantiate() / Destroy()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814ADF1-85EC-4F1A-82D7-4EC1686CC4C3}"/>
              </a:ext>
            </a:extLst>
          </p:cNvPr>
          <p:cNvSpPr txBox="1"/>
          <p:nvPr/>
        </p:nvSpPr>
        <p:spPr>
          <a:xfrm>
            <a:off x="114300" y="2905699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169FDB"/>
                </a:solidFill>
              </a:rPr>
              <a:t>Résumé : première AI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321085F-4E80-4C96-859B-3F76D2B35661}"/>
              </a:ext>
            </a:extLst>
          </p:cNvPr>
          <p:cNvSpPr txBox="1"/>
          <p:nvPr/>
        </p:nvSpPr>
        <p:spPr>
          <a:xfrm>
            <a:off x="114300" y="3338987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169FDB"/>
                </a:solidFill>
              </a:rPr>
              <a:t>User Interface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64C64F8-9330-4AF8-AFC9-A7404FA76095}"/>
              </a:ext>
            </a:extLst>
          </p:cNvPr>
          <p:cNvSpPr txBox="1"/>
          <p:nvPr/>
        </p:nvSpPr>
        <p:spPr>
          <a:xfrm>
            <a:off x="114300" y="3772275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169FDB"/>
                </a:solidFill>
              </a:rPr>
              <a:t>Scenes management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CD7CA8A-7E27-4F95-87DA-C1F82F4B5BF0}"/>
              </a:ext>
            </a:extLst>
          </p:cNvPr>
          <p:cNvSpPr txBox="1"/>
          <p:nvPr/>
        </p:nvSpPr>
        <p:spPr>
          <a:xfrm>
            <a:off x="4125810" y="6357035"/>
            <a:ext cx="506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Alexandre Lattavo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75F974E-832B-4836-89D3-521A89A3AF16}"/>
              </a:ext>
            </a:extLst>
          </p:cNvPr>
          <p:cNvSpPr txBox="1"/>
          <p:nvPr/>
        </p:nvSpPr>
        <p:spPr>
          <a:xfrm>
            <a:off x="114300" y="4205563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169FDB"/>
                </a:solidFill>
              </a:rPr>
              <a:t>Exercices Bonus</a:t>
            </a:r>
          </a:p>
        </p:txBody>
      </p:sp>
    </p:spTree>
    <p:extLst>
      <p:ext uri="{BB962C8B-B14F-4D97-AF65-F5344CB8AC3E}">
        <p14:creationId xmlns:p14="http://schemas.microsoft.com/office/powerpoint/2010/main" val="2056544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horloge, assis&#10;&#10;Description générée automatiquement">
            <a:extLst>
              <a:ext uri="{FF2B5EF4-FFF2-40B4-BE49-F238E27FC236}">
                <a16:creationId xmlns:a16="http://schemas.microsoft.com/office/drawing/2014/main" id="{AE6CC899-B861-436E-8128-21E93D601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98" y="6373462"/>
            <a:ext cx="1359504" cy="3364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A11647-87BC-4B50-A2EB-5471E30E6FFD}"/>
              </a:ext>
            </a:extLst>
          </p:cNvPr>
          <p:cNvSpPr/>
          <p:nvPr/>
        </p:nvSpPr>
        <p:spPr>
          <a:xfrm>
            <a:off x="114300" y="923925"/>
            <a:ext cx="3067050" cy="5172075"/>
          </a:xfrm>
          <a:prstGeom prst="rect">
            <a:avLst/>
          </a:prstGeom>
          <a:noFill/>
          <a:ln w="76200">
            <a:solidFill>
              <a:srgbClr val="169F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0BEA36-826E-4266-8183-275844F57550}"/>
              </a:ext>
            </a:extLst>
          </p:cNvPr>
          <p:cNvSpPr txBox="1"/>
          <p:nvPr/>
        </p:nvSpPr>
        <p:spPr>
          <a:xfrm>
            <a:off x="114300" y="2039123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169FDB"/>
                </a:solidFill>
              </a:rPr>
              <a:t>Découverte</a:t>
            </a:r>
            <a:r>
              <a:rPr lang="en-US">
                <a:solidFill>
                  <a:srgbClr val="169FDB"/>
                </a:solidFill>
              </a:rPr>
              <a:t> de la physique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C8A03F8-885C-4F6C-A55A-9D69FFA5566C}"/>
              </a:ext>
            </a:extLst>
          </p:cNvPr>
          <p:cNvSpPr txBox="1"/>
          <p:nvPr/>
        </p:nvSpPr>
        <p:spPr>
          <a:xfrm>
            <a:off x="114300" y="1605835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169FDB"/>
                </a:solidFill>
              </a:rPr>
              <a:t>Découverte</a:t>
            </a:r>
            <a:r>
              <a:rPr lang="en-US">
                <a:solidFill>
                  <a:srgbClr val="169FDB"/>
                </a:solidFill>
              </a:rPr>
              <a:t> du C# et de </a:t>
            </a:r>
            <a:r>
              <a:rPr lang="en-US" err="1">
                <a:solidFill>
                  <a:srgbClr val="169FDB"/>
                </a:solidFill>
              </a:rPr>
              <a:t>l’Objet</a:t>
            </a:r>
            <a:endParaRPr lang="en-US">
              <a:solidFill>
                <a:srgbClr val="169FDB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6C41F05-29B5-40B8-A573-D65CAA6930AF}"/>
              </a:ext>
            </a:extLst>
          </p:cNvPr>
          <p:cNvSpPr txBox="1"/>
          <p:nvPr/>
        </p:nvSpPr>
        <p:spPr>
          <a:xfrm>
            <a:off x="114300" y="1172547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169FDB"/>
                </a:solidFill>
              </a:rPr>
              <a:t>Découverte</a:t>
            </a:r>
            <a:r>
              <a:rPr lang="en-US">
                <a:solidFill>
                  <a:srgbClr val="169FDB"/>
                </a:solidFill>
              </a:rPr>
              <a:t> de Unity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4382E67-E36C-4E0E-8558-D829E7571E78}"/>
              </a:ext>
            </a:extLst>
          </p:cNvPr>
          <p:cNvSpPr txBox="1"/>
          <p:nvPr/>
        </p:nvSpPr>
        <p:spPr>
          <a:xfrm>
            <a:off x="114300" y="3772275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169FDB"/>
                </a:solidFill>
              </a:rPr>
              <a:t>Scenes management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90B6ED-833E-4BB2-BB5C-5919361C2F1B}"/>
              </a:ext>
            </a:extLst>
          </p:cNvPr>
          <p:cNvSpPr txBox="1"/>
          <p:nvPr/>
        </p:nvSpPr>
        <p:spPr>
          <a:xfrm>
            <a:off x="114300" y="2905699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169FDB"/>
                </a:solidFill>
              </a:rPr>
              <a:t>Résumé : première AI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A7879C5-9B58-4E47-8B44-D4E9BCB3172B}"/>
              </a:ext>
            </a:extLst>
          </p:cNvPr>
          <p:cNvSpPr txBox="1"/>
          <p:nvPr/>
        </p:nvSpPr>
        <p:spPr>
          <a:xfrm>
            <a:off x="114300" y="2472411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169FDB"/>
                </a:solidFill>
              </a:rPr>
              <a:t>Instantiate() / Destroy()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F66E75-403F-4DD5-A331-E9C71D859258}"/>
              </a:ext>
            </a:extLst>
          </p:cNvPr>
          <p:cNvSpPr txBox="1"/>
          <p:nvPr/>
        </p:nvSpPr>
        <p:spPr>
          <a:xfrm>
            <a:off x="114300" y="3338987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169FDB"/>
                </a:solidFill>
              </a:rPr>
              <a:t>User Interface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0C64B4-6B12-423C-B6B5-FEDE4DC8F671}"/>
              </a:ext>
            </a:extLst>
          </p:cNvPr>
          <p:cNvSpPr txBox="1"/>
          <p:nvPr/>
        </p:nvSpPr>
        <p:spPr>
          <a:xfrm>
            <a:off x="114300" y="4205563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9AE2B"/>
                </a:solidFill>
              </a:rPr>
              <a:t>Exercices Bonus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523F5-CE9D-41F2-970D-00FD39784E37}"/>
              </a:ext>
            </a:extLst>
          </p:cNvPr>
          <p:cNvSpPr/>
          <p:nvPr/>
        </p:nvSpPr>
        <p:spPr>
          <a:xfrm>
            <a:off x="4648201" y="923925"/>
            <a:ext cx="7348201" cy="173104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93000">
                <a:schemeClr val="accent4">
                  <a:lumMod val="40000"/>
                  <a:lumOff val="60000"/>
                  <a:alpha val="35000"/>
                </a:schemeClr>
              </a:gs>
              <a:gs pos="83000">
                <a:schemeClr val="accent4">
                  <a:lumMod val="20000"/>
                  <a:lumOff val="80000"/>
                  <a:alpha val="16000"/>
                </a:schemeClr>
              </a:gs>
              <a:gs pos="100000">
                <a:srgbClr val="F9AE2B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Ajouter un script “TargetFollower” qui suit le déplacement d’un objet, à appliquer sur la 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Ajouter un script “CameraShaker” avec une méthode publique qui permet de déclencher un shake caméra</a:t>
            </a:r>
          </a:p>
        </p:txBody>
      </p:sp>
    </p:spTree>
    <p:extLst>
      <p:ext uri="{BB962C8B-B14F-4D97-AF65-F5344CB8AC3E}">
        <p14:creationId xmlns:p14="http://schemas.microsoft.com/office/powerpoint/2010/main" val="210069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horloge, assis&#10;&#10;Description générée automatiquement">
            <a:extLst>
              <a:ext uri="{FF2B5EF4-FFF2-40B4-BE49-F238E27FC236}">
                <a16:creationId xmlns:a16="http://schemas.microsoft.com/office/drawing/2014/main" id="{AE6CC899-B861-436E-8128-21E93D601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98" y="6373462"/>
            <a:ext cx="1359504" cy="33647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0FEC805-50C3-441B-89A0-96C9BA8E3BF6}"/>
              </a:ext>
            </a:extLst>
          </p:cNvPr>
          <p:cNvSpPr txBox="1"/>
          <p:nvPr/>
        </p:nvSpPr>
        <p:spPr>
          <a:xfrm>
            <a:off x="4804211" y="5580924"/>
            <a:ext cx="500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Moteur</a:t>
            </a:r>
            <a:r>
              <a:rPr lang="en-US"/>
              <a:t> != </a:t>
            </a:r>
            <a:r>
              <a:rPr lang="en-US" err="1"/>
              <a:t>langage</a:t>
            </a:r>
            <a:r>
              <a:rPr lang="en-US"/>
              <a:t> de </a:t>
            </a:r>
            <a:r>
              <a:rPr lang="en-US" err="1"/>
              <a:t>programmation</a:t>
            </a:r>
            <a:endParaRPr lang="en-US"/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A3B7FF67-4E60-4A30-8F23-53131E476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60097" y="2536992"/>
            <a:ext cx="855755" cy="962025"/>
          </a:xfrm>
          <a:prstGeom prst="rect">
            <a:avLst/>
          </a:prstGeom>
        </p:spPr>
      </p:pic>
      <p:pic>
        <p:nvPicPr>
          <p:cNvPr id="12" name="Graphique 11">
            <a:extLst>
              <a:ext uri="{FF2B5EF4-FFF2-40B4-BE49-F238E27FC236}">
                <a16:creationId xmlns:a16="http://schemas.microsoft.com/office/drawing/2014/main" id="{C816659E-E35F-438F-BBF6-64E141D426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27052" y="2590129"/>
            <a:ext cx="855754" cy="85575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4791764-3D1A-4BD6-8705-CCDB02828D44}"/>
              </a:ext>
            </a:extLst>
          </p:cNvPr>
          <p:cNvSpPr/>
          <p:nvPr/>
        </p:nvSpPr>
        <p:spPr>
          <a:xfrm>
            <a:off x="114300" y="923925"/>
            <a:ext cx="3067050" cy="5172075"/>
          </a:xfrm>
          <a:prstGeom prst="rect">
            <a:avLst/>
          </a:prstGeom>
          <a:noFill/>
          <a:ln w="76200">
            <a:solidFill>
              <a:srgbClr val="169F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ADFF138B-E42D-44D5-B510-E2B4760A5067}"/>
              </a:ext>
            </a:extLst>
          </p:cNvPr>
          <p:cNvGrpSpPr/>
          <p:nvPr/>
        </p:nvGrpSpPr>
        <p:grpSpPr>
          <a:xfrm>
            <a:off x="5575921" y="1040546"/>
            <a:ext cx="1771921" cy="749405"/>
            <a:chOff x="5581152" y="1780470"/>
            <a:chExt cx="1771921" cy="749405"/>
          </a:xfrm>
        </p:grpSpPr>
        <p:pic>
          <p:nvPicPr>
            <p:cNvPr id="18" name="Image 17" descr="Une image contenant sombre, allumé, ordinateur, assis&#10;&#10;Description générée automatiquement">
              <a:extLst>
                <a:ext uri="{FF2B5EF4-FFF2-40B4-BE49-F238E27FC236}">
                  <a16:creationId xmlns:a16="http://schemas.microsoft.com/office/drawing/2014/main" id="{4BE0323D-D809-4E54-B724-B2275D1A4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1152" y="1780470"/>
              <a:ext cx="1568429" cy="570189"/>
            </a:xfrm>
            <a:prstGeom prst="rect">
              <a:avLst/>
            </a:prstGeom>
          </p:spPr>
        </p:pic>
        <p:pic>
          <p:nvPicPr>
            <p:cNvPr id="21" name="Graphique 20">
              <a:extLst>
                <a:ext uri="{FF2B5EF4-FFF2-40B4-BE49-F238E27FC236}">
                  <a16:creationId xmlns:a16="http://schemas.microsoft.com/office/drawing/2014/main" id="{BF0047F9-FF6F-4755-8898-3EAC6015D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54613" y="2194351"/>
              <a:ext cx="298460" cy="335524"/>
            </a:xfrm>
            <a:prstGeom prst="rect">
              <a:avLst/>
            </a:prstGeom>
          </p:spPr>
        </p:pic>
      </p:grp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FF19D541-A1B2-4506-BB63-28BE4B6E6C70}"/>
              </a:ext>
            </a:extLst>
          </p:cNvPr>
          <p:cNvCxnSpPr>
            <a:cxnSpLocks/>
            <a:stCxn id="10" idx="0"/>
            <a:endCxn id="16" idx="2"/>
          </p:cNvCxnSpPr>
          <p:nvPr/>
        </p:nvCxnSpPr>
        <p:spPr>
          <a:xfrm flipH="1" flipV="1">
            <a:off x="8977559" y="1914745"/>
            <a:ext cx="10416" cy="62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30D51C8C-6972-449F-8465-A929E0009420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 flipH="1">
            <a:off x="8987034" y="3499017"/>
            <a:ext cx="941" cy="64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FD88CBB-5976-412A-B32F-2AD7224130B9}"/>
              </a:ext>
            </a:extLst>
          </p:cNvPr>
          <p:cNvCxnSpPr>
            <a:cxnSpLocks/>
            <a:stCxn id="12" idx="0"/>
            <a:endCxn id="18" idx="2"/>
          </p:cNvCxnSpPr>
          <p:nvPr/>
        </p:nvCxnSpPr>
        <p:spPr>
          <a:xfrm flipV="1">
            <a:off x="6354929" y="1610735"/>
            <a:ext cx="5207" cy="97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47D178FA-9528-4272-AEB2-68018FAE321F}"/>
              </a:ext>
            </a:extLst>
          </p:cNvPr>
          <p:cNvGrpSpPr/>
          <p:nvPr/>
        </p:nvGrpSpPr>
        <p:grpSpPr>
          <a:xfrm>
            <a:off x="8485825" y="833257"/>
            <a:ext cx="2387747" cy="1302490"/>
            <a:chOff x="9969449" y="2203693"/>
            <a:chExt cx="2387747" cy="1302490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78185A3E-2C85-45EB-9E14-59F54414B361}"/>
                </a:ext>
              </a:extLst>
            </p:cNvPr>
            <p:cNvGrpSpPr/>
            <p:nvPr/>
          </p:nvGrpSpPr>
          <p:grpSpPr>
            <a:xfrm>
              <a:off x="9969449" y="2203693"/>
              <a:ext cx="1023538" cy="1272461"/>
              <a:chOff x="7916125" y="3338834"/>
              <a:chExt cx="1023538" cy="1272461"/>
            </a:xfrm>
          </p:grpSpPr>
          <p:pic>
            <p:nvPicPr>
              <p:cNvPr id="16" name="Image 15" descr="Une image contenant signe&#10;&#10;Description générée automatiquement">
                <a:extLst>
                  <a:ext uri="{FF2B5EF4-FFF2-40B4-BE49-F238E27FC236}">
                    <a16:creationId xmlns:a16="http://schemas.microsoft.com/office/drawing/2014/main" id="{E5BA61A0-FC38-4673-B471-54DF1E1899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16125" y="3338834"/>
                <a:ext cx="983468" cy="1081488"/>
              </a:xfrm>
              <a:prstGeom prst="rect">
                <a:avLst/>
              </a:prstGeom>
            </p:spPr>
          </p:pic>
          <p:pic>
            <p:nvPicPr>
              <p:cNvPr id="22" name="Graphique 21">
                <a:extLst>
                  <a:ext uri="{FF2B5EF4-FFF2-40B4-BE49-F238E27FC236}">
                    <a16:creationId xmlns:a16="http://schemas.microsoft.com/office/drawing/2014/main" id="{2537CAAE-2749-4239-9EDE-AC5FA7094F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641203" y="4275771"/>
                <a:ext cx="298460" cy="335524"/>
              </a:xfrm>
              <a:prstGeom prst="rect">
                <a:avLst/>
              </a:prstGeom>
            </p:spPr>
          </p:pic>
        </p:grp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10889E08-4D62-4511-9340-7CDA5A4421AD}"/>
                </a:ext>
              </a:extLst>
            </p:cNvPr>
            <p:cNvSpPr txBox="1"/>
            <p:nvPr/>
          </p:nvSpPr>
          <p:spPr>
            <a:xfrm>
              <a:off x="10992987" y="3136851"/>
              <a:ext cx="1364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/ Blueprint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444FC85D-6DF0-4ECA-A183-B728E8082067}"/>
              </a:ext>
            </a:extLst>
          </p:cNvPr>
          <p:cNvGrpSpPr/>
          <p:nvPr/>
        </p:nvGrpSpPr>
        <p:grpSpPr>
          <a:xfrm>
            <a:off x="8178838" y="4147786"/>
            <a:ext cx="3100717" cy="1076915"/>
            <a:chOff x="9656735" y="2971821"/>
            <a:chExt cx="3100717" cy="1076915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1698EDB7-AE25-4F30-A93E-FD111F881185}"/>
                </a:ext>
              </a:extLst>
            </p:cNvPr>
            <p:cNvGrpSpPr/>
            <p:nvPr/>
          </p:nvGrpSpPr>
          <p:grpSpPr>
            <a:xfrm>
              <a:off x="9656735" y="2971821"/>
              <a:ext cx="1755750" cy="766108"/>
              <a:chOff x="9547107" y="3543471"/>
              <a:chExt cx="1755750" cy="766108"/>
            </a:xfrm>
          </p:grpSpPr>
          <p:pic>
            <p:nvPicPr>
              <p:cNvPr id="26" name="Graphique 25">
                <a:extLst>
                  <a:ext uri="{FF2B5EF4-FFF2-40B4-BE49-F238E27FC236}">
                    <a16:creationId xmlns:a16="http://schemas.microsoft.com/office/drawing/2014/main" id="{0AC501C8-88D0-4609-AE59-4C645E7749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547107" y="3543471"/>
                <a:ext cx="1616392" cy="570189"/>
              </a:xfrm>
              <a:prstGeom prst="rect">
                <a:avLst/>
              </a:prstGeom>
            </p:spPr>
          </p:pic>
          <p:pic>
            <p:nvPicPr>
              <p:cNvPr id="27" name="Graphique 26">
                <a:extLst>
                  <a:ext uri="{FF2B5EF4-FFF2-40B4-BE49-F238E27FC236}">
                    <a16:creationId xmlns:a16="http://schemas.microsoft.com/office/drawing/2014/main" id="{CE3A09E0-B7A8-46CF-99C1-3F34701525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1004397" y="3974055"/>
                <a:ext cx="298460" cy="335524"/>
              </a:xfrm>
              <a:prstGeom prst="rect">
                <a:avLst/>
              </a:prstGeom>
            </p:spPr>
          </p:pic>
        </p:grp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5ADD5C85-E15A-40E6-BC82-99C054475DD8}"/>
                </a:ext>
              </a:extLst>
            </p:cNvPr>
            <p:cNvSpPr txBox="1"/>
            <p:nvPr/>
          </p:nvSpPr>
          <p:spPr>
            <a:xfrm>
              <a:off x="11397948" y="3402405"/>
              <a:ext cx="1359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/ plein de </a:t>
              </a:r>
              <a:r>
                <a:rPr lang="en-US" err="1"/>
                <a:t>langages</a:t>
              </a:r>
              <a:endParaRPr lang="en-US"/>
            </a:p>
          </p:txBody>
        </p:sp>
      </p:grpSp>
      <p:pic>
        <p:nvPicPr>
          <p:cNvPr id="52" name="Image 51" descr="Une image contenant signe, photo, assis, alimentation&#10;&#10;Description générée automatiquement">
            <a:extLst>
              <a:ext uri="{FF2B5EF4-FFF2-40B4-BE49-F238E27FC236}">
                <a16:creationId xmlns:a16="http://schemas.microsoft.com/office/drawing/2014/main" id="{73ED237A-EDCA-472C-AD67-A853094A72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074" y="2798909"/>
            <a:ext cx="2081423" cy="438193"/>
          </a:xfrm>
          <a:prstGeom prst="rect">
            <a:avLst/>
          </a:prstGeom>
        </p:spPr>
      </p:pic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EE0FC22A-467C-42D2-8028-085520795C30}"/>
              </a:ext>
            </a:extLst>
          </p:cNvPr>
          <p:cNvCxnSpPr>
            <a:cxnSpLocks/>
            <a:stCxn id="10" idx="3"/>
            <a:endCxn id="54" idx="1"/>
          </p:cNvCxnSpPr>
          <p:nvPr/>
        </p:nvCxnSpPr>
        <p:spPr>
          <a:xfrm flipV="1">
            <a:off x="9415852" y="3018004"/>
            <a:ext cx="7779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 59">
            <a:extLst>
              <a:ext uri="{FF2B5EF4-FFF2-40B4-BE49-F238E27FC236}">
                <a16:creationId xmlns:a16="http://schemas.microsoft.com/office/drawing/2014/main" id="{D2068B69-1C53-4F86-AE20-09E5D1C5EAD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92717" y="4159310"/>
            <a:ext cx="2324424" cy="476316"/>
          </a:xfrm>
          <a:prstGeom prst="rect">
            <a:avLst/>
          </a:prstGeom>
        </p:spPr>
      </p:pic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2BEE16A4-38D4-4C8E-A931-AF17B6D52B9D}"/>
              </a:ext>
            </a:extLst>
          </p:cNvPr>
          <p:cNvCxnSpPr>
            <a:cxnSpLocks/>
            <a:stCxn id="12" idx="1"/>
            <a:endCxn id="52" idx="3"/>
          </p:cNvCxnSpPr>
          <p:nvPr/>
        </p:nvCxnSpPr>
        <p:spPr>
          <a:xfrm flipH="1">
            <a:off x="5378497" y="3018006"/>
            <a:ext cx="548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0B307660-763E-43DD-BF39-BD40AE4FADBA}"/>
              </a:ext>
            </a:extLst>
          </p:cNvPr>
          <p:cNvCxnSpPr>
            <a:cxnSpLocks/>
            <a:stCxn id="12" idx="2"/>
            <a:endCxn id="60" idx="0"/>
          </p:cNvCxnSpPr>
          <p:nvPr/>
        </p:nvCxnSpPr>
        <p:spPr>
          <a:xfrm>
            <a:off x="6354929" y="3445883"/>
            <a:ext cx="0" cy="71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e 136">
            <a:extLst>
              <a:ext uri="{FF2B5EF4-FFF2-40B4-BE49-F238E27FC236}">
                <a16:creationId xmlns:a16="http://schemas.microsoft.com/office/drawing/2014/main" id="{CF7E5FCD-0DA5-4938-B9DB-FD2E2AEC1DA1}"/>
              </a:ext>
            </a:extLst>
          </p:cNvPr>
          <p:cNvGrpSpPr/>
          <p:nvPr/>
        </p:nvGrpSpPr>
        <p:grpSpPr>
          <a:xfrm>
            <a:off x="10193820" y="2705936"/>
            <a:ext cx="1508735" cy="772466"/>
            <a:chOff x="10201841" y="2978651"/>
            <a:chExt cx="1508735" cy="772466"/>
          </a:xfrm>
        </p:grpSpPr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D8ED3000-DBB2-4731-B6C2-0401C95F5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1841" y="2978651"/>
              <a:ext cx="1359505" cy="624136"/>
            </a:xfrm>
            <a:prstGeom prst="rect">
              <a:avLst/>
            </a:prstGeom>
          </p:spPr>
        </p:pic>
        <p:pic>
          <p:nvPicPr>
            <p:cNvPr id="136" name="Graphique 135">
              <a:extLst>
                <a:ext uri="{FF2B5EF4-FFF2-40B4-BE49-F238E27FC236}">
                  <a16:creationId xmlns:a16="http://schemas.microsoft.com/office/drawing/2014/main" id="{7CA0F339-F397-40F4-960B-BF014F3F3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412116" y="3415593"/>
              <a:ext cx="298460" cy="335524"/>
            </a:xfrm>
            <a:prstGeom prst="rect">
              <a:avLst/>
            </a:prstGeom>
          </p:spPr>
        </p:pic>
      </p:grpSp>
      <p:pic>
        <p:nvPicPr>
          <p:cNvPr id="138" name="Graphique 137">
            <a:extLst>
              <a:ext uri="{FF2B5EF4-FFF2-40B4-BE49-F238E27FC236}">
                <a16:creationId xmlns:a16="http://schemas.microsoft.com/office/drawing/2014/main" id="{C236DE3B-4939-436E-8FFF-5EC92A14F8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06437" y="4851173"/>
            <a:ext cx="335525" cy="335525"/>
          </a:xfrm>
          <a:prstGeom prst="rect">
            <a:avLst/>
          </a:prstGeom>
        </p:spPr>
      </p:pic>
      <p:sp>
        <p:nvSpPr>
          <p:cNvPr id="140" name="ZoneTexte 139">
            <a:extLst>
              <a:ext uri="{FF2B5EF4-FFF2-40B4-BE49-F238E27FC236}">
                <a16:creationId xmlns:a16="http://schemas.microsoft.com/office/drawing/2014/main" id="{90D893BD-7650-4C83-9118-101B3D847AEC}"/>
              </a:ext>
            </a:extLst>
          </p:cNvPr>
          <p:cNvSpPr txBox="1"/>
          <p:nvPr/>
        </p:nvSpPr>
        <p:spPr>
          <a:xfrm>
            <a:off x="114300" y="1172547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F9AE2B"/>
                </a:solidFill>
              </a:rPr>
              <a:t>Découverte</a:t>
            </a:r>
            <a:r>
              <a:rPr lang="en-US">
                <a:solidFill>
                  <a:srgbClr val="F9AE2B"/>
                </a:solidFill>
              </a:rPr>
              <a:t> de Unity</a:t>
            </a:r>
          </a:p>
        </p:txBody>
      </p:sp>
      <p:pic>
        <p:nvPicPr>
          <p:cNvPr id="37" name="Graphique 36">
            <a:extLst>
              <a:ext uri="{FF2B5EF4-FFF2-40B4-BE49-F238E27FC236}">
                <a16:creationId xmlns:a16="http://schemas.microsoft.com/office/drawing/2014/main" id="{4F85C8F0-3B38-4436-A64B-7DBE14B58E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10672" y="3141166"/>
            <a:ext cx="335525" cy="3355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24B1B31-C76E-4280-8F5D-F1E76BE78485}"/>
              </a:ext>
            </a:extLst>
          </p:cNvPr>
          <p:cNvSpPr txBox="1"/>
          <p:nvPr/>
        </p:nvSpPr>
        <p:spPr>
          <a:xfrm>
            <a:off x="114300" y="1605835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Découverte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 du C# et de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l’Objet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2C890E1-B2E4-4D53-861F-993A734EC86B}"/>
              </a:ext>
            </a:extLst>
          </p:cNvPr>
          <p:cNvSpPr txBox="1"/>
          <p:nvPr/>
        </p:nvSpPr>
        <p:spPr>
          <a:xfrm>
            <a:off x="114300" y="2039123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Découverte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 de la physique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1F19B28-3F8B-4C4F-9ADE-B806A052DDEF}"/>
              </a:ext>
            </a:extLst>
          </p:cNvPr>
          <p:cNvSpPr txBox="1"/>
          <p:nvPr/>
        </p:nvSpPr>
        <p:spPr>
          <a:xfrm>
            <a:off x="114300" y="2472411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Instantiate() / Destroy()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AAC79BF-12EB-4FB7-B05E-31DB792252D0}"/>
              </a:ext>
            </a:extLst>
          </p:cNvPr>
          <p:cNvSpPr txBox="1"/>
          <p:nvPr/>
        </p:nvSpPr>
        <p:spPr>
          <a:xfrm>
            <a:off x="114300" y="2905699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Résumé : première AI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2B5BFDE-25BF-4155-B5ED-BA68A9F7AFEA}"/>
              </a:ext>
            </a:extLst>
          </p:cNvPr>
          <p:cNvSpPr txBox="1"/>
          <p:nvPr/>
        </p:nvSpPr>
        <p:spPr>
          <a:xfrm>
            <a:off x="114300" y="3338987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User Interface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FE4A5C8-1C06-4FD4-AE7B-AE44F42891AF}"/>
              </a:ext>
            </a:extLst>
          </p:cNvPr>
          <p:cNvSpPr txBox="1"/>
          <p:nvPr/>
        </p:nvSpPr>
        <p:spPr>
          <a:xfrm>
            <a:off x="114300" y="3772275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Scenes management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6F5F5D7-8DA8-4DCB-8CD5-13CB0E5832E2}"/>
              </a:ext>
            </a:extLst>
          </p:cNvPr>
          <p:cNvSpPr txBox="1"/>
          <p:nvPr/>
        </p:nvSpPr>
        <p:spPr>
          <a:xfrm>
            <a:off x="114300" y="4205563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Exercices Bonus</a:t>
            </a:r>
          </a:p>
        </p:txBody>
      </p:sp>
    </p:spTree>
    <p:extLst>
      <p:ext uri="{BB962C8B-B14F-4D97-AF65-F5344CB8AC3E}">
        <p14:creationId xmlns:p14="http://schemas.microsoft.com/office/powerpoint/2010/main" val="351573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horloge, assis&#10;&#10;Description générée automatiquement">
            <a:extLst>
              <a:ext uri="{FF2B5EF4-FFF2-40B4-BE49-F238E27FC236}">
                <a16:creationId xmlns:a16="http://schemas.microsoft.com/office/drawing/2014/main" id="{AE6CC899-B861-436E-8128-21E93D601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98" y="6373462"/>
            <a:ext cx="1359504" cy="3364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96BE14C-EE5C-4F36-93CB-BDBFCF343DB9}"/>
              </a:ext>
            </a:extLst>
          </p:cNvPr>
          <p:cNvSpPr/>
          <p:nvPr/>
        </p:nvSpPr>
        <p:spPr>
          <a:xfrm>
            <a:off x="114300" y="923925"/>
            <a:ext cx="3067050" cy="5172075"/>
          </a:xfrm>
          <a:prstGeom prst="rect">
            <a:avLst/>
          </a:prstGeom>
          <a:noFill/>
          <a:ln w="76200">
            <a:solidFill>
              <a:srgbClr val="169F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051A1AB-7E88-4835-8F89-44A27F5F04D1}"/>
              </a:ext>
            </a:extLst>
          </p:cNvPr>
          <p:cNvSpPr txBox="1"/>
          <p:nvPr/>
        </p:nvSpPr>
        <p:spPr>
          <a:xfrm>
            <a:off x="4648200" y="923925"/>
            <a:ext cx="3067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Scene hierarchy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Inspector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BF682FF-6D88-4289-BBF3-E2BD9DBD64DA}"/>
              </a:ext>
            </a:extLst>
          </p:cNvPr>
          <p:cNvSpPr txBox="1"/>
          <p:nvPr/>
        </p:nvSpPr>
        <p:spPr>
          <a:xfrm>
            <a:off x="4648200" y="2666227"/>
            <a:ext cx="3067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GameObject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Transform /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Parenting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Prefab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80E3773-128E-4E72-BB19-8015B01E4F58}"/>
              </a:ext>
            </a:extLst>
          </p:cNvPr>
          <p:cNvSpPr txBox="1"/>
          <p:nvPr/>
        </p:nvSpPr>
        <p:spPr>
          <a:xfrm>
            <a:off x="4648200" y="4228327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Camera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0E4B4C5-FB16-4D06-90F9-AA03EE51E255}"/>
              </a:ext>
            </a:extLst>
          </p:cNvPr>
          <p:cNvSpPr txBox="1"/>
          <p:nvPr/>
        </p:nvSpPr>
        <p:spPr>
          <a:xfrm>
            <a:off x="114300" y="1172547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9AE2B"/>
                </a:solidFill>
              </a:rPr>
              <a:t>Découverte de Unity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AE6A035-B9EA-4BC5-94C8-633079948686}"/>
              </a:ext>
            </a:extLst>
          </p:cNvPr>
          <p:cNvSpPr txBox="1"/>
          <p:nvPr/>
        </p:nvSpPr>
        <p:spPr>
          <a:xfrm>
            <a:off x="4648200" y="4894075"/>
            <a:ext cx="306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MeshRenderer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Materials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4541F7A-80B7-4F3D-A22F-2529E84521A9}"/>
              </a:ext>
            </a:extLst>
          </p:cNvPr>
          <p:cNvSpPr txBox="1"/>
          <p:nvPr/>
        </p:nvSpPr>
        <p:spPr>
          <a:xfrm>
            <a:off x="114300" y="1605835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Découverte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 du C# et de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l’Objet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CFB6D4F-D914-4800-9ED9-33FBA1A73331}"/>
              </a:ext>
            </a:extLst>
          </p:cNvPr>
          <p:cNvSpPr txBox="1"/>
          <p:nvPr/>
        </p:nvSpPr>
        <p:spPr>
          <a:xfrm>
            <a:off x="114300" y="2039123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Découverte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 de la physique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7E3548C-3AEA-4CBA-A572-4829C63AAF7A}"/>
              </a:ext>
            </a:extLst>
          </p:cNvPr>
          <p:cNvSpPr txBox="1"/>
          <p:nvPr/>
        </p:nvSpPr>
        <p:spPr>
          <a:xfrm>
            <a:off x="114300" y="2472411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Instantiate() / Destroy()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588D021-273E-477F-BD66-870BFD2A2E80}"/>
              </a:ext>
            </a:extLst>
          </p:cNvPr>
          <p:cNvSpPr txBox="1"/>
          <p:nvPr/>
        </p:nvSpPr>
        <p:spPr>
          <a:xfrm>
            <a:off x="114300" y="2905699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Résumé : première AI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4729A58-1AA4-4B8B-9967-A6381E8B2440}"/>
              </a:ext>
            </a:extLst>
          </p:cNvPr>
          <p:cNvSpPr txBox="1"/>
          <p:nvPr/>
        </p:nvSpPr>
        <p:spPr>
          <a:xfrm>
            <a:off x="114300" y="3338987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User Interface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B5A8948-579E-47B5-89ED-3796530CC364}"/>
              </a:ext>
            </a:extLst>
          </p:cNvPr>
          <p:cNvSpPr txBox="1"/>
          <p:nvPr/>
        </p:nvSpPr>
        <p:spPr>
          <a:xfrm>
            <a:off x="114300" y="3772275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Scenes management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A80660D-A215-4245-AAF0-3C74E61BE52A}"/>
              </a:ext>
            </a:extLst>
          </p:cNvPr>
          <p:cNvSpPr txBox="1"/>
          <p:nvPr/>
        </p:nvSpPr>
        <p:spPr>
          <a:xfrm>
            <a:off x="114300" y="4205563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Exercices Bonus</a:t>
            </a:r>
          </a:p>
        </p:txBody>
      </p:sp>
    </p:spTree>
    <p:extLst>
      <p:ext uri="{BB962C8B-B14F-4D97-AF65-F5344CB8AC3E}">
        <p14:creationId xmlns:p14="http://schemas.microsoft.com/office/powerpoint/2010/main" val="364234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horloge, assis&#10;&#10;Description générée automatiquement">
            <a:extLst>
              <a:ext uri="{FF2B5EF4-FFF2-40B4-BE49-F238E27FC236}">
                <a16:creationId xmlns:a16="http://schemas.microsoft.com/office/drawing/2014/main" id="{AE6CC899-B861-436E-8128-21E93D601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98" y="6373462"/>
            <a:ext cx="1359504" cy="3364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ADE2B9E-D5F2-43D8-8DA6-137A16AC7AE1}"/>
              </a:ext>
            </a:extLst>
          </p:cNvPr>
          <p:cNvSpPr/>
          <p:nvPr/>
        </p:nvSpPr>
        <p:spPr>
          <a:xfrm>
            <a:off x="114300" y="923925"/>
            <a:ext cx="3067050" cy="5172075"/>
          </a:xfrm>
          <a:prstGeom prst="rect">
            <a:avLst/>
          </a:prstGeom>
          <a:noFill/>
          <a:ln w="76200">
            <a:solidFill>
              <a:srgbClr val="169F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EED9A1-E1BA-414C-9017-116DDD2825B9}"/>
              </a:ext>
            </a:extLst>
          </p:cNvPr>
          <p:cNvSpPr txBox="1"/>
          <p:nvPr/>
        </p:nvSpPr>
        <p:spPr>
          <a:xfrm>
            <a:off x="114300" y="1605835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F9AE2B"/>
                </a:solidFill>
              </a:rPr>
              <a:t>Découverte</a:t>
            </a:r>
            <a:r>
              <a:rPr lang="en-US">
                <a:solidFill>
                  <a:srgbClr val="F9AE2B"/>
                </a:solidFill>
              </a:rPr>
              <a:t> du C# et de </a:t>
            </a:r>
            <a:r>
              <a:rPr lang="en-US" err="1">
                <a:solidFill>
                  <a:srgbClr val="F9AE2B"/>
                </a:solidFill>
              </a:rPr>
              <a:t>l’Objet</a:t>
            </a:r>
            <a:endParaRPr lang="en-US">
              <a:solidFill>
                <a:srgbClr val="F9AE2B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46140FA-8E0C-4F8E-A76D-470AE131CFF8}"/>
              </a:ext>
            </a:extLst>
          </p:cNvPr>
          <p:cNvSpPr txBox="1"/>
          <p:nvPr/>
        </p:nvSpPr>
        <p:spPr>
          <a:xfrm>
            <a:off x="4695824" y="774838"/>
            <a:ext cx="730057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Lien Component / </a:t>
            </a:r>
            <a:r>
              <a:rPr lang="en-US" err="1"/>
              <a:t>MonoBehaviour</a:t>
            </a:r>
            <a:r>
              <a:rPr lang="en-US"/>
              <a:t> / </a:t>
            </a:r>
            <a:r>
              <a:rPr lang="en-US" err="1"/>
              <a:t>GameObject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Unity messages and </a:t>
            </a:r>
            <a:r>
              <a:rPr lang="en-US" err="1"/>
              <a:t>GameObject</a:t>
            </a:r>
            <a:r>
              <a:rPr lang="en-US"/>
              <a:t> lifecycle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E69551E-CE52-43D4-B2E0-12A5CE182B40}"/>
              </a:ext>
            </a:extLst>
          </p:cNvPr>
          <p:cNvSpPr txBox="1"/>
          <p:nvPr/>
        </p:nvSpPr>
        <p:spPr>
          <a:xfrm>
            <a:off x="4695822" y="1738837"/>
            <a:ext cx="730057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Variables and attributes / Function and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Inspector fields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EB0014F-F0A2-4C49-BD69-A44E83A45E12}"/>
              </a:ext>
            </a:extLst>
          </p:cNvPr>
          <p:cNvSpPr txBox="1"/>
          <p:nvPr/>
        </p:nvSpPr>
        <p:spPr>
          <a:xfrm>
            <a:off x="4695819" y="5726668"/>
            <a:ext cx="730057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Debug.</a:t>
            </a:r>
            <a:r>
              <a:rPr lang="en-US"/>
              <a:t>Log()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BDB86B-52A2-4415-A88D-9780053D0ADB}"/>
              </a:ext>
            </a:extLst>
          </p:cNvPr>
          <p:cNvSpPr txBox="1"/>
          <p:nvPr/>
        </p:nvSpPr>
        <p:spPr>
          <a:xfrm>
            <a:off x="114300" y="1172547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169FDB"/>
                </a:solidFill>
              </a:rPr>
              <a:t>Découverte</a:t>
            </a:r>
            <a:r>
              <a:rPr lang="en-US">
                <a:solidFill>
                  <a:srgbClr val="169FDB"/>
                </a:solidFill>
              </a:rPr>
              <a:t> de Unity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71B284-B2AA-4FC1-B6E7-4708E9EDACAF}"/>
              </a:ext>
            </a:extLst>
          </p:cNvPr>
          <p:cNvSpPr/>
          <p:nvPr/>
        </p:nvSpPr>
        <p:spPr>
          <a:xfrm>
            <a:off x="4695820" y="2979835"/>
            <a:ext cx="7300577" cy="24291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93000">
                <a:schemeClr val="accent1">
                  <a:lumMod val="45000"/>
                  <a:lumOff val="55000"/>
                  <a:alpha val="20000"/>
                </a:schemeClr>
              </a:gs>
              <a:gs pos="83000">
                <a:schemeClr val="accent1">
                  <a:lumMod val="45000"/>
                  <a:lumOff val="55000"/>
                  <a:alpha val="20000"/>
                </a:schemeClr>
              </a:gs>
              <a:gs pos="100000">
                <a:srgbClr val="169FDB"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Exercice guidé : premier déplacements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Inputs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Introduction aux branches conditionnelles (if / else)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Déplacement avec le transform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Un peu de géométrie 3D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Introduction au contexte global / local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Gérer la rotation dans la direction du movement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Rencontre avec les Quaternions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5237BB8-5FFF-49C0-97D0-5567A8654EDB}"/>
              </a:ext>
            </a:extLst>
          </p:cNvPr>
          <p:cNvSpPr txBox="1"/>
          <p:nvPr/>
        </p:nvSpPr>
        <p:spPr>
          <a:xfrm>
            <a:off x="114300" y="2039123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Découverte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 de la physique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1E7552E-D4EC-43B0-99EF-BB4CCEBE8E5D}"/>
              </a:ext>
            </a:extLst>
          </p:cNvPr>
          <p:cNvSpPr txBox="1"/>
          <p:nvPr/>
        </p:nvSpPr>
        <p:spPr>
          <a:xfrm>
            <a:off x="114300" y="2472411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Instantiate() / Destroy()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4F0077E-EE76-4F75-8EE7-70D6C52C4560}"/>
              </a:ext>
            </a:extLst>
          </p:cNvPr>
          <p:cNvSpPr txBox="1"/>
          <p:nvPr/>
        </p:nvSpPr>
        <p:spPr>
          <a:xfrm>
            <a:off x="114300" y="2905699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Résumé : première AI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1B6EC0A-45E1-4C47-A2FD-017519D692BB}"/>
              </a:ext>
            </a:extLst>
          </p:cNvPr>
          <p:cNvSpPr txBox="1"/>
          <p:nvPr/>
        </p:nvSpPr>
        <p:spPr>
          <a:xfrm>
            <a:off x="114300" y="3338987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User Interface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C26830F-5D96-4A0A-9C6E-8AD6D00F4345}"/>
              </a:ext>
            </a:extLst>
          </p:cNvPr>
          <p:cNvSpPr txBox="1"/>
          <p:nvPr/>
        </p:nvSpPr>
        <p:spPr>
          <a:xfrm>
            <a:off x="114300" y="3772275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Scenes management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D7AE75A-BA3A-4ED9-90D7-D5FE0FCE13E2}"/>
              </a:ext>
            </a:extLst>
          </p:cNvPr>
          <p:cNvSpPr txBox="1"/>
          <p:nvPr/>
        </p:nvSpPr>
        <p:spPr>
          <a:xfrm>
            <a:off x="114300" y="4205563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Exercices Bonus</a:t>
            </a:r>
          </a:p>
        </p:txBody>
      </p:sp>
    </p:spTree>
    <p:extLst>
      <p:ext uri="{BB962C8B-B14F-4D97-AF65-F5344CB8AC3E}">
        <p14:creationId xmlns:p14="http://schemas.microsoft.com/office/powerpoint/2010/main" val="387297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horloge, assis&#10;&#10;Description générée automatiquement">
            <a:extLst>
              <a:ext uri="{FF2B5EF4-FFF2-40B4-BE49-F238E27FC236}">
                <a16:creationId xmlns:a16="http://schemas.microsoft.com/office/drawing/2014/main" id="{AE6CC899-B861-436E-8128-21E93D601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98" y="6373462"/>
            <a:ext cx="1359504" cy="3364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A11647-87BC-4B50-A2EB-5471E30E6FFD}"/>
              </a:ext>
            </a:extLst>
          </p:cNvPr>
          <p:cNvSpPr/>
          <p:nvPr/>
        </p:nvSpPr>
        <p:spPr>
          <a:xfrm>
            <a:off x="114300" y="923925"/>
            <a:ext cx="3067050" cy="5172075"/>
          </a:xfrm>
          <a:prstGeom prst="rect">
            <a:avLst/>
          </a:prstGeom>
          <a:noFill/>
          <a:ln w="76200">
            <a:solidFill>
              <a:srgbClr val="169F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0BEA36-826E-4266-8183-275844F57550}"/>
              </a:ext>
            </a:extLst>
          </p:cNvPr>
          <p:cNvSpPr txBox="1"/>
          <p:nvPr/>
        </p:nvSpPr>
        <p:spPr>
          <a:xfrm>
            <a:off x="114300" y="2039123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F9AE2B"/>
                </a:solidFill>
              </a:rPr>
              <a:t>Découverte</a:t>
            </a:r>
            <a:r>
              <a:rPr lang="en-US">
                <a:solidFill>
                  <a:srgbClr val="F9AE2B"/>
                </a:solidFill>
              </a:rPr>
              <a:t> de la physique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C8A03F8-885C-4F6C-A55A-9D69FFA5566C}"/>
              </a:ext>
            </a:extLst>
          </p:cNvPr>
          <p:cNvSpPr txBox="1"/>
          <p:nvPr/>
        </p:nvSpPr>
        <p:spPr>
          <a:xfrm>
            <a:off x="114300" y="1605835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169FDB"/>
                </a:solidFill>
              </a:rPr>
              <a:t>Découverte</a:t>
            </a:r>
            <a:r>
              <a:rPr lang="en-US">
                <a:solidFill>
                  <a:srgbClr val="169FDB"/>
                </a:solidFill>
              </a:rPr>
              <a:t> du C# et de </a:t>
            </a:r>
            <a:r>
              <a:rPr lang="en-US" err="1">
                <a:solidFill>
                  <a:srgbClr val="169FDB"/>
                </a:solidFill>
              </a:rPr>
              <a:t>l’Objet</a:t>
            </a:r>
            <a:endParaRPr lang="en-US">
              <a:solidFill>
                <a:srgbClr val="169FDB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6C41F05-29B5-40B8-A573-D65CAA6930AF}"/>
              </a:ext>
            </a:extLst>
          </p:cNvPr>
          <p:cNvSpPr txBox="1"/>
          <p:nvPr/>
        </p:nvSpPr>
        <p:spPr>
          <a:xfrm>
            <a:off x="114300" y="1172547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169FDB"/>
                </a:solidFill>
              </a:rPr>
              <a:t>Découverte</a:t>
            </a:r>
            <a:r>
              <a:rPr lang="en-US">
                <a:solidFill>
                  <a:srgbClr val="169FDB"/>
                </a:solidFill>
              </a:rPr>
              <a:t> de Unity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8B61B30-8795-44C5-BD9B-9D6339F5CE18}"/>
              </a:ext>
            </a:extLst>
          </p:cNvPr>
          <p:cNvSpPr txBox="1"/>
          <p:nvPr/>
        </p:nvSpPr>
        <p:spPr>
          <a:xfrm>
            <a:off x="4648200" y="923925"/>
            <a:ext cx="7348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CPU, core et threads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Update / </a:t>
            </a:r>
            <a:r>
              <a:rPr lang="en-US" err="1"/>
              <a:t>LateUpdate</a:t>
            </a:r>
            <a:r>
              <a:rPr lang="en-US"/>
              <a:t> / </a:t>
            </a:r>
            <a:r>
              <a:rPr lang="en-US" err="1"/>
              <a:t>FixedUpdate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Time et </a:t>
            </a:r>
            <a:r>
              <a:rPr lang="en-US" err="1"/>
              <a:t>deltaTime</a:t>
            </a:r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C66C25D-C416-4197-9E34-054476156851}"/>
              </a:ext>
            </a:extLst>
          </p:cNvPr>
          <p:cNvSpPr txBox="1"/>
          <p:nvPr/>
        </p:nvSpPr>
        <p:spPr>
          <a:xfrm>
            <a:off x="4648200" y="2039123"/>
            <a:ext cx="73482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Rigidbody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GetComponent</a:t>
            </a:r>
            <a:r>
              <a:rPr lang="en-US" dirty="0"/>
              <a:t> et communication inter-script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Gravité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Collider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Sphere / Box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Mesh (polygon)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Trigger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Unity message : </a:t>
            </a:r>
            <a:r>
              <a:rPr lang="en-US" dirty="0" err="1"/>
              <a:t>OnTriggerXXX</a:t>
            </a:r>
            <a:r>
              <a:rPr lang="en-US" dirty="0"/>
              <a:t>, </a:t>
            </a:r>
            <a:r>
              <a:rPr lang="en-US" dirty="0" err="1"/>
              <a:t>OnColliderXXX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Modifier la </a:t>
            </a:r>
            <a:r>
              <a:rPr lang="en-US" dirty="0" err="1"/>
              <a:t>gravité</a:t>
            </a:r>
            <a:r>
              <a:rPr lang="en-US" dirty="0"/>
              <a:t> </a:t>
            </a:r>
            <a:r>
              <a:rPr lang="en-US" dirty="0" err="1"/>
              <a:t>déclenché</a:t>
            </a:r>
            <a:r>
              <a:rPr lang="en-US" dirty="0"/>
              <a:t> par un trigger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Physics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F35DCD-B568-445D-B8CB-8A9D3A806BED}"/>
              </a:ext>
            </a:extLst>
          </p:cNvPr>
          <p:cNvSpPr/>
          <p:nvPr/>
        </p:nvSpPr>
        <p:spPr>
          <a:xfrm>
            <a:off x="4648200" y="5288763"/>
            <a:ext cx="7348202" cy="717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93000">
                <a:schemeClr val="accent1">
                  <a:lumMod val="45000"/>
                  <a:lumOff val="55000"/>
                  <a:alpha val="20000"/>
                </a:schemeClr>
              </a:gs>
              <a:gs pos="83000">
                <a:schemeClr val="accent1">
                  <a:lumMod val="45000"/>
                  <a:lumOff val="55000"/>
                  <a:alpha val="20000"/>
                </a:schemeClr>
              </a:gs>
              <a:gs pos="100000">
                <a:srgbClr val="169FDB"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Exercice guidé : déplacement en Rigidbody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MovePosition(), AddForce(), .velocity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EC7E001-4F29-4DE7-8E97-DD66FBE9867B}"/>
              </a:ext>
            </a:extLst>
          </p:cNvPr>
          <p:cNvSpPr txBox="1"/>
          <p:nvPr/>
        </p:nvSpPr>
        <p:spPr>
          <a:xfrm>
            <a:off x="114300" y="2472411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Instantiate() / Destroy()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F05DC9C-CF0A-4908-85FB-B3650F0EFDF1}"/>
              </a:ext>
            </a:extLst>
          </p:cNvPr>
          <p:cNvSpPr txBox="1"/>
          <p:nvPr/>
        </p:nvSpPr>
        <p:spPr>
          <a:xfrm>
            <a:off x="114300" y="2905699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Résumé : première AI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656474E-7EAE-44AF-8C2D-45E2EF6F40CD}"/>
              </a:ext>
            </a:extLst>
          </p:cNvPr>
          <p:cNvSpPr txBox="1"/>
          <p:nvPr/>
        </p:nvSpPr>
        <p:spPr>
          <a:xfrm>
            <a:off x="114300" y="3338987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User Interface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1AB7D86-012A-43F8-850C-AF89CAD71849}"/>
              </a:ext>
            </a:extLst>
          </p:cNvPr>
          <p:cNvSpPr txBox="1"/>
          <p:nvPr/>
        </p:nvSpPr>
        <p:spPr>
          <a:xfrm>
            <a:off x="114300" y="3772275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Scenes management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2CD6214-9779-43CD-AB99-36AB287F05AB}"/>
              </a:ext>
            </a:extLst>
          </p:cNvPr>
          <p:cNvSpPr txBox="1"/>
          <p:nvPr/>
        </p:nvSpPr>
        <p:spPr>
          <a:xfrm>
            <a:off x="114300" y="4205563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Exercices Bonus</a:t>
            </a:r>
          </a:p>
        </p:txBody>
      </p:sp>
    </p:spTree>
    <p:extLst>
      <p:ext uri="{BB962C8B-B14F-4D97-AF65-F5344CB8AC3E}">
        <p14:creationId xmlns:p14="http://schemas.microsoft.com/office/powerpoint/2010/main" val="67655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horloge, assis&#10;&#10;Description générée automatiquement">
            <a:extLst>
              <a:ext uri="{FF2B5EF4-FFF2-40B4-BE49-F238E27FC236}">
                <a16:creationId xmlns:a16="http://schemas.microsoft.com/office/drawing/2014/main" id="{AE6CC899-B861-436E-8128-21E93D601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98" y="6373462"/>
            <a:ext cx="1359504" cy="3364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A11647-87BC-4B50-A2EB-5471E30E6FFD}"/>
              </a:ext>
            </a:extLst>
          </p:cNvPr>
          <p:cNvSpPr/>
          <p:nvPr/>
        </p:nvSpPr>
        <p:spPr>
          <a:xfrm>
            <a:off x="114300" y="923925"/>
            <a:ext cx="3067050" cy="5172075"/>
          </a:xfrm>
          <a:prstGeom prst="rect">
            <a:avLst/>
          </a:prstGeom>
          <a:noFill/>
          <a:ln w="76200">
            <a:solidFill>
              <a:srgbClr val="169F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0BEA36-826E-4266-8183-275844F57550}"/>
              </a:ext>
            </a:extLst>
          </p:cNvPr>
          <p:cNvSpPr txBox="1"/>
          <p:nvPr/>
        </p:nvSpPr>
        <p:spPr>
          <a:xfrm>
            <a:off x="114300" y="2039123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169FDB"/>
                </a:solidFill>
              </a:rPr>
              <a:t>Découverte</a:t>
            </a:r>
            <a:r>
              <a:rPr lang="en-US">
                <a:solidFill>
                  <a:srgbClr val="169FDB"/>
                </a:solidFill>
              </a:rPr>
              <a:t> de la physique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C8A03F8-885C-4F6C-A55A-9D69FFA5566C}"/>
              </a:ext>
            </a:extLst>
          </p:cNvPr>
          <p:cNvSpPr txBox="1"/>
          <p:nvPr/>
        </p:nvSpPr>
        <p:spPr>
          <a:xfrm>
            <a:off x="114300" y="1605835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169FDB"/>
                </a:solidFill>
              </a:rPr>
              <a:t>Découverte</a:t>
            </a:r>
            <a:r>
              <a:rPr lang="en-US">
                <a:solidFill>
                  <a:srgbClr val="169FDB"/>
                </a:solidFill>
              </a:rPr>
              <a:t> du C# et de </a:t>
            </a:r>
            <a:r>
              <a:rPr lang="en-US" err="1">
                <a:solidFill>
                  <a:srgbClr val="169FDB"/>
                </a:solidFill>
              </a:rPr>
              <a:t>l’Objet</a:t>
            </a:r>
            <a:endParaRPr lang="en-US">
              <a:solidFill>
                <a:srgbClr val="169FDB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6C41F05-29B5-40B8-A573-D65CAA6930AF}"/>
              </a:ext>
            </a:extLst>
          </p:cNvPr>
          <p:cNvSpPr txBox="1"/>
          <p:nvPr/>
        </p:nvSpPr>
        <p:spPr>
          <a:xfrm>
            <a:off x="114300" y="1172547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169FDB"/>
                </a:solidFill>
              </a:rPr>
              <a:t>Découverte</a:t>
            </a:r>
            <a:r>
              <a:rPr lang="en-US">
                <a:solidFill>
                  <a:srgbClr val="169FDB"/>
                </a:solidFill>
              </a:rPr>
              <a:t> de Unity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8B61B30-8795-44C5-BD9B-9D6339F5CE18}"/>
              </a:ext>
            </a:extLst>
          </p:cNvPr>
          <p:cNvSpPr txBox="1"/>
          <p:nvPr/>
        </p:nvSpPr>
        <p:spPr>
          <a:xfrm>
            <a:off x="4648200" y="927407"/>
            <a:ext cx="73482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Les </a:t>
            </a:r>
            <a:r>
              <a:rPr lang="en-US" err="1"/>
              <a:t>méthodes</a:t>
            </a:r>
            <a:r>
              <a:rPr lang="en-US"/>
              <a:t> Instantiate, retour à la class Object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ECB4134-2375-4E44-92EB-571ED1414289}"/>
              </a:ext>
            </a:extLst>
          </p:cNvPr>
          <p:cNvSpPr txBox="1"/>
          <p:nvPr/>
        </p:nvSpPr>
        <p:spPr>
          <a:xfrm>
            <a:off x="114300" y="2472411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9AE2B"/>
                </a:solidFill>
              </a:rPr>
              <a:t>Instantiate() / Destroy()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C7209DE-66DE-4C95-868D-DC7B3F265479}"/>
              </a:ext>
            </a:extLst>
          </p:cNvPr>
          <p:cNvSpPr txBox="1"/>
          <p:nvPr/>
        </p:nvSpPr>
        <p:spPr>
          <a:xfrm>
            <a:off x="114300" y="2905699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Résumé : première AI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BCCA568-BB11-4F93-B9F6-B925ACC25DF1}"/>
              </a:ext>
            </a:extLst>
          </p:cNvPr>
          <p:cNvSpPr txBox="1"/>
          <p:nvPr/>
        </p:nvSpPr>
        <p:spPr>
          <a:xfrm>
            <a:off x="114300" y="3338987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User Interface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5F26D33-37E7-4B92-8E2B-0B823CA2ADCF}"/>
              </a:ext>
            </a:extLst>
          </p:cNvPr>
          <p:cNvSpPr txBox="1"/>
          <p:nvPr/>
        </p:nvSpPr>
        <p:spPr>
          <a:xfrm>
            <a:off x="114300" y="3772275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Scenes management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1A577C-D5B6-4239-9E0C-19BDCABD8525}"/>
              </a:ext>
            </a:extLst>
          </p:cNvPr>
          <p:cNvSpPr/>
          <p:nvPr/>
        </p:nvSpPr>
        <p:spPr>
          <a:xfrm>
            <a:off x="4648200" y="1292805"/>
            <a:ext cx="7348202" cy="125292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93000">
                <a:schemeClr val="accent1">
                  <a:lumMod val="45000"/>
                  <a:lumOff val="55000"/>
                  <a:alpha val="20000"/>
                </a:schemeClr>
              </a:gs>
              <a:gs pos="83000">
                <a:schemeClr val="accent1">
                  <a:lumMod val="45000"/>
                  <a:lumOff val="55000"/>
                  <a:alpha val="20000"/>
                </a:schemeClr>
              </a:gs>
              <a:gs pos="100000">
                <a:srgbClr val="169FDB"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Exercice guidé : Instantiate / Destroy avec une méthode de test (ContextMenuItem)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Instancier un objet à une position aléatoire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Detruire un objet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0E792A-585C-4CDF-8245-9E5B7CE154BE}"/>
              </a:ext>
            </a:extLst>
          </p:cNvPr>
          <p:cNvSpPr/>
          <p:nvPr/>
        </p:nvSpPr>
        <p:spPr>
          <a:xfrm>
            <a:off x="4648200" y="4851719"/>
            <a:ext cx="7348202" cy="124428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93000">
                <a:schemeClr val="accent1">
                  <a:lumMod val="45000"/>
                  <a:lumOff val="55000"/>
                  <a:alpha val="20000"/>
                </a:schemeClr>
              </a:gs>
              <a:gs pos="83000">
                <a:schemeClr val="accent1">
                  <a:lumMod val="45000"/>
                  <a:lumOff val="55000"/>
                  <a:alpha val="20000"/>
                </a:schemeClr>
              </a:gs>
              <a:gs pos="100000">
                <a:srgbClr val="169FDB"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Exercice guidé : Instancier un projectile dans la direction de la souris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Introduction aux Raycast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Introduction au contexte de WorldSpace et ScreenSpace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Screen To World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9876C6D-5CBF-44E6-8F18-7A0772325395}"/>
              </a:ext>
            </a:extLst>
          </p:cNvPr>
          <p:cNvSpPr txBox="1"/>
          <p:nvPr/>
        </p:nvSpPr>
        <p:spPr>
          <a:xfrm>
            <a:off x="114300" y="4205563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Exercices Bonus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9E1784-BF0A-4D2C-89F0-3A2B8E110E9D}"/>
              </a:ext>
            </a:extLst>
          </p:cNvPr>
          <p:cNvSpPr/>
          <p:nvPr/>
        </p:nvSpPr>
        <p:spPr>
          <a:xfrm>
            <a:off x="4648199" y="3666619"/>
            <a:ext cx="7348201" cy="97696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93000">
                <a:schemeClr val="accent4">
                  <a:lumMod val="40000"/>
                  <a:lumOff val="60000"/>
                  <a:alpha val="35000"/>
                </a:schemeClr>
              </a:gs>
              <a:gs pos="83000">
                <a:schemeClr val="accent4">
                  <a:lumMod val="20000"/>
                  <a:lumOff val="80000"/>
                  <a:alpha val="16000"/>
                </a:schemeClr>
              </a:gs>
              <a:gs pos="100000">
                <a:srgbClr val="F9AE2B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ysClr val="windowText" lastClr="000000"/>
                </a:solidFill>
              </a:rPr>
              <a:t>Exercice : Instancier un projectile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ysClr val="windowText" lastClr="000000"/>
                </a:solidFill>
              </a:rPr>
              <a:t>Tiré à partir du personnage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ysClr val="windowText" lastClr="000000"/>
                </a:solidFill>
              </a:rPr>
              <a:t>Dans la direction du personnage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F6AAF2-EA53-428A-BA67-DC0709652544}"/>
              </a:ext>
            </a:extLst>
          </p:cNvPr>
          <p:cNvSpPr/>
          <p:nvPr/>
        </p:nvSpPr>
        <p:spPr>
          <a:xfrm>
            <a:off x="4648198" y="2869994"/>
            <a:ext cx="7348202" cy="55855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93000">
                <a:schemeClr val="accent1">
                  <a:lumMod val="45000"/>
                  <a:lumOff val="55000"/>
                  <a:alpha val="20000"/>
                </a:schemeClr>
              </a:gs>
              <a:gs pos="83000">
                <a:schemeClr val="accent1">
                  <a:lumMod val="45000"/>
                  <a:lumOff val="55000"/>
                  <a:alpha val="20000"/>
                </a:schemeClr>
              </a:gs>
              <a:gs pos="100000">
                <a:srgbClr val="169FDB"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Exercice guidé : détruire un objet instancié après X seconds</a:t>
            </a:r>
          </a:p>
        </p:txBody>
      </p:sp>
    </p:spTree>
    <p:extLst>
      <p:ext uri="{BB962C8B-B14F-4D97-AF65-F5344CB8AC3E}">
        <p14:creationId xmlns:p14="http://schemas.microsoft.com/office/powerpoint/2010/main" val="108078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horloge, assis&#10;&#10;Description générée automatiquement">
            <a:extLst>
              <a:ext uri="{FF2B5EF4-FFF2-40B4-BE49-F238E27FC236}">
                <a16:creationId xmlns:a16="http://schemas.microsoft.com/office/drawing/2014/main" id="{AE6CC899-B861-436E-8128-21E93D601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98" y="6373462"/>
            <a:ext cx="1359504" cy="3364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A11647-87BC-4B50-A2EB-5471E30E6FFD}"/>
              </a:ext>
            </a:extLst>
          </p:cNvPr>
          <p:cNvSpPr/>
          <p:nvPr/>
        </p:nvSpPr>
        <p:spPr>
          <a:xfrm>
            <a:off x="114300" y="923925"/>
            <a:ext cx="3067050" cy="5172075"/>
          </a:xfrm>
          <a:prstGeom prst="rect">
            <a:avLst/>
          </a:prstGeom>
          <a:noFill/>
          <a:ln w="76200">
            <a:solidFill>
              <a:srgbClr val="169F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0BEA36-826E-4266-8183-275844F57550}"/>
              </a:ext>
            </a:extLst>
          </p:cNvPr>
          <p:cNvSpPr txBox="1"/>
          <p:nvPr/>
        </p:nvSpPr>
        <p:spPr>
          <a:xfrm>
            <a:off x="114300" y="2039123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169FDB"/>
                </a:solidFill>
              </a:rPr>
              <a:t>Découverte</a:t>
            </a:r>
            <a:r>
              <a:rPr lang="en-US">
                <a:solidFill>
                  <a:srgbClr val="169FDB"/>
                </a:solidFill>
              </a:rPr>
              <a:t> de la physique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C8A03F8-885C-4F6C-A55A-9D69FFA5566C}"/>
              </a:ext>
            </a:extLst>
          </p:cNvPr>
          <p:cNvSpPr txBox="1"/>
          <p:nvPr/>
        </p:nvSpPr>
        <p:spPr>
          <a:xfrm>
            <a:off x="114300" y="1605835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169FDB"/>
                </a:solidFill>
              </a:rPr>
              <a:t>Découverte</a:t>
            </a:r>
            <a:r>
              <a:rPr lang="en-US">
                <a:solidFill>
                  <a:srgbClr val="169FDB"/>
                </a:solidFill>
              </a:rPr>
              <a:t> du C# et de </a:t>
            </a:r>
            <a:r>
              <a:rPr lang="en-US" err="1">
                <a:solidFill>
                  <a:srgbClr val="169FDB"/>
                </a:solidFill>
              </a:rPr>
              <a:t>l’Objet</a:t>
            </a:r>
            <a:endParaRPr lang="en-US">
              <a:solidFill>
                <a:srgbClr val="169FDB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6C41F05-29B5-40B8-A573-D65CAA6930AF}"/>
              </a:ext>
            </a:extLst>
          </p:cNvPr>
          <p:cNvSpPr txBox="1"/>
          <p:nvPr/>
        </p:nvSpPr>
        <p:spPr>
          <a:xfrm>
            <a:off x="114300" y="1172547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169FDB"/>
                </a:solidFill>
              </a:rPr>
              <a:t>Découverte</a:t>
            </a:r>
            <a:r>
              <a:rPr lang="en-US">
                <a:solidFill>
                  <a:srgbClr val="169FDB"/>
                </a:solidFill>
              </a:rPr>
              <a:t> de Unity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DC0735D-0BEE-465F-968E-D2380C16834E}"/>
              </a:ext>
            </a:extLst>
          </p:cNvPr>
          <p:cNvSpPr txBox="1"/>
          <p:nvPr/>
        </p:nvSpPr>
        <p:spPr>
          <a:xfrm>
            <a:off x="114300" y="2905699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9AE2B"/>
                </a:solidFill>
              </a:rPr>
              <a:t>Résumé : première AI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FC25890-A692-4220-8E0E-F366C3ED422F}"/>
              </a:ext>
            </a:extLst>
          </p:cNvPr>
          <p:cNvSpPr txBox="1"/>
          <p:nvPr/>
        </p:nvSpPr>
        <p:spPr>
          <a:xfrm>
            <a:off x="114300" y="2472411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169FDB"/>
                </a:solidFill>
              </a:rPr>
              <a:t>Instantiate() / Destroy()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8050DB8-F886-4520-87FA-9F784C13F4B3}"/>
              </a:ext>
            </a:extLst>
          </p:cNvPr>
          <p:cNvSpPr txBox="1"/>
          <p:nvPr/>
        </p:nvSpPr>
        <p:spPr>
          <a:xfrm>
            <a:off x="4648200" y="1564676"/>
            <a:ext cx="7348202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Vous</a:t>
            </a:r>
            <a:r>
              <a:rPr lang="en-US"/>
              <a:t> </a:t>
            </a:r>
            <a:r>
              <a:rPr lang="en-US" err="1"/>
              <a:t>savez</a:t>
            </a:r>
            <a:r>
              <a:rPr lang="en-US"/>
              <a:t> </a:t>
            </a:r>
            <a:r>
              <a:rPr lang="en-US" err="1"/>
              <a:t>créer</a:t>
            </a:r>
            <a:r>
              <a:rPr lang="en-US"/>
              <a:t> </a:t>
            </a:r>
            <a:r>
              <a:rPr lang="en-US" err="1"/>
              <a:t>une</a:t>
            </a:r>
            <a:r>
              <a:rPr lang="en-US"/>
              <a:t> </a:t>
            </a:r>
            <a:r>
              <a:rPr lang="en-US" err="1"/>
              <a:t>entité</a:t>
            </a:r>
            <a:r>
              <a:rPr lang="en-US"/>
              <a:t> sur Unity (</a:t>
            </a:r>
            <a:r>
              <a:rPr lang="en-US" err="1"/>
              <a:t>GameObject</a:t>
            </a:r>
            <a:r>
              <a:rPr lang="en-US"/>
              <a:t>, Mesh, Collider, Script)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Vous</a:t>
            </a:r>
            <a:r>
              <a:rPr lang="en-US"/>
              <a:t> </a:t>
            </a:r>
            <a:r>
              <a:rPr lang="en-US" err="1"/>
              <a:t>connaissez</a:t>
            </a:r>
            <a:r>
              <a:rPr lang="en-US"/>
              <a:t> le </a:t>
            </a:r>
            <a:r>
              <a:rPr lang="en-US" err="1"/>
              <a:t>contexte</a:t>
            </a:r>
            <a:r>
              <a:rPr lang="en-US"/>
              <a:t> 3D et les </a:t>
            </a:r>
            <a:r>
              <a:rPr lang="en-US" err="1"/>
              <a:t>moyens</a:t>
            </a:r>
            <a:r>
              <a:rPr lang="en-US"/>
              <a:t> de </a:t>
            </a:r>
            <a:r>
              <a:rPr lang="en-US" err="1"/>
              <a:t>s’y</a:t>
            </a:r>
            <a:r>
              <a:rPr lang="en-US"/>
              <a:t> </a:t>
            </a:r>
            <a:r>
              <a:rPr lang="en-US" err="1"/>
              <a:t>déplacer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Vous</a:t>
            </a:r>
            <a:r>
              <a:rPr lang="en-US"/>
              <a:t> </a:t>
            </a:r>
            <a:r>
              <a:rPr lang="en-US" err="1"/>
              <a:t>connaissez</a:t>
            </a:r>
            <a:r>
              <a:rPr lang="en-US"/>
              <a:t> les branches </a:t>
            </a:r>
            <a:r>
              <a:rPr lang="en-US" err="1"/>
              <a:t>conditionnelles</a:t>
            </a:r>
            <a:r>
              <a:rPr lang="en-US"/>
              <a:t> (if / else)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Vous</a:t>
            </a:r>
            <a:r>
              <a:rPr lang="en-US"/>
              <a:t> </a:t>
            </a:r>
            <a:r>
              <a:rPr lang="en-US" err="1"/>
              <a:t>connaissez</a:t>
            </a:r>
            <a:r>
              <a:rPr lang="en-US"/>
              <a:t> les triggers et les </a:t>
            </a:r>
            <a:r>
              <a:rPr lang="en-US" err="1"/>
              <a:t>moyens</a:t>
            </a:r>
            <a:r>
              <a:rPr lang="en-US"/>
              <a:t> de </a:t>
            </a:r>
            <a:r>
              <a:rPr lang="en-US" err="1"/>
              <a:t>s’y</a:t>
            </a:r>
            <a:r>
              <a:rPr lang="en-US"/>
              <a:t> brancher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Vous</a:t>
            </a:r>
            <a:r>
              <a:rPr lang="en-US"/>
              <a:t> </a:t>
            </a:r>
            <a:r>
              <a:rPr lang="en-US" err="1"/>
              <a:t>savez</a:t>
            </a:r>
            <a:r>
              <a:rPr lang="en-US"/>
              <a:t> </a:t>
            </a:r>
            <a:r>
              <a:rPr lang="en-US" err="1"/>
              <a:t>instancier</a:t>
            </a:r>
            <a:r>
              <a:rPr lang="en-US"/>
              <a:t> et </a:t>
            </a:r>
            <a:r>
              <a:rPr lang="en-US" err="1"/>
              <a:t>détruire</a:t>
            </a:r>
            <a:r>
              <a:rPr lang="en-US"/>
              <a:t> des </a:t>
            </a:r>
            <a:r>
              <a:rPr lang="en-US" err="1"/>
              <a:t>entités</a:t>
            </a:r>
            <a:r>
              <a:rPr lang="en-US"/>
              <a:t> au runtime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34B555B-E534-4083-B05E-C0BB838D6DA0}"/>
              </a:ext>
            </a:extLst>
          </p:cNvPr>
          <p:cNvSpPr txBox="1"/>
          <p:nvPr/>
        </p:nvSpPr>
        <p:spPr>
          <a:xfrm>
            <a:off x="4648200" y="923925"/>
            <a:ext cx="73482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Exercice</a:t>
            </a:r>
            <a:r>
              <a:rPr lang="en-US"/>
              <a:t> </a:t>
            </a:r>
            <a:r>
              <a:rPr lang="en-US" err="1"/>
              <a:t>guidé</a:t>
            </a:r>
            <a:r>
              <a:rPr lang="en-US"/>
              <a:t> : </a:t>
            </a:r>
            <a:r>
              <a:rPr lang="en-US" err="1"/>
              <a:t>reprendre</a:t>
            </a:r>
            <a:r>
              <a:rPr lang="en-US"/>
              <a:t> la destruction avec un script Damageable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DDCB76D-38FB-47B5-8ABD-1AFB3986C38A}"/>
              </a:ext>
            </a:extLst>
          </p:cNvPr>
          <p:cNvSpPr txBox="1"/>
          <p:nvPr/>
        </p:nvSpPr>
        <p:spPr>
          <a:xfrm>
            <a:off x="114300" y="3338987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User Interface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FBE64D3-83CD-408A-A34E-0B037E355B9B}"/>
              </a:ext>
            </a:extLst>
          </p:cNvPr>
          <p:cNvSpPr txBox="1"/>
          <p:nvPr/>
        </p:nvSpPr>
        <p:spPr>
          <a:xfrm>
            <a:off x="114300" y="3772275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Scenes management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A2B3E7-1FBA-4E4C-AC50-3A5FEC7BB18B}"/>
              </a:ext>
            </a:extLst>
          </p:cNvPr>
          <p:cNvSpPr/>
          <p:nvPr/>
        </p:nvSpPr>
        <p:spPr>
          <a:xfrm>
            <a:off x="4648201" y="3313423"/>
            <a:ext cx="7348201" cy="27827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93000">
                <a:schemeClr val="accent4">
                  <a:lumMod val="40000"/>
                  <a:lumOff val="60000"/>
                  <a:alpha val="35000"/>
                </a:schemeClr>
              </a:gs>
              <a:gs pos="83000">
                <a:schemeClr val="accent4">
                  <a:lumMod val="20000"/>
                  <a:lumOff val="80000"/>
                  <a:alpha val="16000"/>
                </a:schemeClr>
              </a:gs>
              <a:gs pos="100000">
                <a:srgbClr val="F9AE2B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Créer une AI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Un état “Idle”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Détecte le joueur dans un radius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Physics layer ou Vector3.Distance()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Tir un projectile dans la direction du joueur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Le projectile se détruit quand il touche un Damageable ou après X seconds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Si vous voulez aller plus loin : l’AI se déplace vers le joueur à la détection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66171D-0CC3-4B7C-B706-15E169460618}"/>
              </a:ext>
            </a:extLst>
          </p:cNvPr>
          <p:cNvSpPr txBox="1"/>
          <p:nvPr/>
        </p:nvSpPr>
        <p:spPr>
          <a:xfrm>
            <a:off x="114300" y="4205563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Exercices Bonus</a:t>
            </a:r>
          </a:p>
        </p:txBody>
      </p:sp>
    </p:spTree>
    <p:extLst>
      <p:ext uri="{BB962C8B-B14F-4D97-AF65-F5344CB8AC3E}">
        <p14:creationId xmlns:p14="http://schemas.microsoft.com/office/powerpoint/2010/main" val="126107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horloge, assis&#10;&#10;Description générée automatiquement">
            <a:extLst>
              <a:ext uri="{FF2B5EF4-FFF2-40B4-BE49-F238E27FC236}">
                <a16:creationId xmlns:a16="http://schemas.microsoft.com/office/drawing/2014/main" id="{AE6CC899-B861-436E-8128-21E93D601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98" y="6373462"/>
            <a:ext cx="1359504" cy="3364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A11647-87BC-4B50-A2EB-5471E30E6FFD}"/>
              </a:ext>
            </a:extLst>
          </p:cNvPr>
          <p:cNvSpPr/>
          <p:nvPr/>
        </p:nvSpPr>
        <p:spPr>
          <a:xfrm>
            <a:off x="114300" y="923925"/>
            <a:ext cx="3067050" cy="5172075"/>
          </a:xfrm>
          <a:prstGeom prst="rect">
            <a:avLst/>
          </a:prstGeom>
          <a:noFill/>
          <a:ln w="76200">
            <a:solidFill>
              <a:srgbClr val="169F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0BEA36-826E-4266-8183-275844F57550}"/>
              </a:ext>
            </a:extLst>
          </p:cNvPr>
          <p:cNvSpPr txBox="1"/>
          <p:nvPr/>
        </p:nvSpPr>
        <p:spPr>
          <a:xfrm>
            <a:off x="114300" y="2039123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169FDB"/>
                </a:solidFill>
              </a:rPr>
              <a:t>Découverte</a:t>
            </a:r>
            <a:r>
              <a:rPr lang="en-US">
                <a:solidFill>
                  <a:srgbClr val="169FDB"/>
                </a:solidFill>
              </a:rPr>
              <a:t> de la physique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C8A03F8-885C-4F6C-A55A-9D69FFA5566C}"/>
              </a:ext>
            </a:extLst>
          </p:cNvPr>
          <p:cNvSpPr txBox="1"/>
          <p:nvPr/>
        </p:nvSpPr>
        <p:spPr>
          <a:xfrm>
            <a:off x="114300" y="1605835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169FDB"/>
                </a:solidFill>
              </a:rPr>
              <a:t>Découverte</a:t>
            </a:r>
            <a:r>
              <a:rPr lang="en-US">
                <a:solidFill>
                  <a:srgbClr val="169FDB"/>
                </a:solidFill>
              </a:rPr>
              <a:t> du C# et de </a:t>
            </a:r>
            <a:r>
              <a:rPr lang="en-US" err="1">
                <a:solidFill>
                  <a:srgbClr val="169FDB"/>
                </a:solidFill>
              </a:rPr>
              <a:t>l’Objet</a:t>
            </a:r>
            <a:endParaRPr lang="en-US">
              <a:solidFill>
                <a:srgbClr val="169FDB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6C41F05-29B5-40B8-A573-D65CAA6930AF}"/>
              </a:ext>
            </a:extLst>
          </p:cNvPr>
          <p:cNvSpPr txBox="1"/>
          <p:nvPr/>
        </p:nvSpPr>
        <p:spPr>
          <a:xfrm>
            <a:off x="114300" y="1172547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169FDB"/>
                </a:solidFill>
              </a:rPr>
              <a:t>Découverte</a:t>
            </a:r>
            <a:r>
              <a:rPr lang="en-US">
                <a:solidFill>
                  <a:srgbClr val="169FDB"/>
                </a:solidFill>
              </a:rPr>
              <a:t> de Unity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8B61B30-8795-44C5-BD9B-9D6339F5CE18}"/>
              </a:ext>
            </a:extLst>
          </p:cNvPr>
          <p:cNvSpPr txBox="1"/>
          <p:nvPr/>
        </p:nvSpPr>
        <p:spPr>
          <a:xfrm>
            <a:off x="4648200" y="923925"/>
            <a:ext cx="7348202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Introduction aux Canvas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Canvas space / scaling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err="1"/>
              <a:t>RectTransform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Sprite / Texture2D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TextMeshPro</a:t>
            </a:r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854FE56-FF65-4F7A-9E02-327BD84E38EB}"/>
              </a:ext>
            </a:extLst>
          </p:cNvPr>
          <p:cNvSpPr txBox="1"/>
          <p:nvPr/>
        </p:nvSpPr>
        <p:spPr>
          <a:xfrm>
            <a:off x="114300" y="2905699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169FDB"/>
                </a:solidFill>
              </a:rPr>
              <a:t>Résumé : première AI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A9872F5-FD22-41CA-8EB8-51BD5DF1521D}"/>
              </a:ext>
            </a:extLst>
          </p:cNvPr>
          <p:cNvSpPr txBox="1"/>
          <p:nvPr/>
        </p:nvSpPr>
        <p:spPr>
          <a:xfrm>
            <a:off x="114300" y="2472411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169FDB"/>
                </a:solidFill>
              </a:rPr>
              <a:t>Instantiate() / Destroy()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DFE9556-3C6C-4510-93E6-D77989D85FC5}"/>
              </a:ext>
            </a:extLst>
          </p:cNvPr>
          <p:cNvSpPr txBox="1"/>
          <p:nvPr/>
        </p:nvSpPr>
        <p:spPr>
          <a:xfrm>
            <a:off x="114300" y="3338987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9AE2B"/>
                </a:solidFill>
              </a:rPr>
              <a:t>User Interface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F30ED58-2CD7-41F4-A3AA-110A384FC623}"/>
              </a:ext>
            </a:extLst>
          </p:cNvPr>
          <p:cNvSpPr txBox="1"/>
          <p:nvPr/>
        </p:nvSpPr>
        <p:spPr>
          <a:xfrm>
            <a:off x="114300" y="3772275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Scenes management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ADF678-9E76-40E3-9E4C-5A6BEF34C60D}"/>
              </a:ext>
            </a:extLst>
          </p:cNvPr>
          <p:cNvSpPr/>
          <p:nvPr/>
        </p:nvSpPr>
        <p:spPr>
          <a:xfrm>
            <a:off x="4648199" y="5107513"/>
            <a:ext cx="7348201" cy="98848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93000">
                <a:schemeClr val="accent4">
                  <a:lumMod val="40000"/>
                  <a:lumOff val="60000"/>
                  <a:alpha val="35000"/>
                </a:schemeClr>
              </a:gs>
              <a:gs pos="83000">
                <a:schemeClr val="accent4">
                  <a:lumMod val="20000"/>
                  <a:lumOff val="80000"/>
                  <a:alpha val="16000"/>
                </a:schemeClr>
              </a:gs>
              <a:gs pos="100000">
                <a:srgbClr val="F9AE2B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Si on a le temps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Exercice : Ajouter une gestion de la vie dans Damageable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Exercice : Afficher la vie de chaque AI sur le HUD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D1BF1A-E609-4C79-B4EE-46B2B60B2FD6}"/>
              </a:ext>
            </a:extLst>
          </p:cNvPr>
          <p:cNvSpPr/>
          <p:nvPr/>
        </p:nvSpPr>
        <p:spPr>
          <a:xfrm>
            <a:off x="4648199" y="3216330"/>
            <a:ext cx="7348202" cy="107610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93000">
                <a:schemeClr val="accent1">
                  <a:lumMod val="45000"/>
                  <a:lumOff val="55000"/>
                  <a:alpha val="20000"/>
                </a:schemeClr>
              </a:gs>
              <a:gs pos="83000">
                <a:schemeClr val="accent1">
                  <a:lumMod val="45000"/>
                  <a:lumOff val="55000"/>
                  <a:alpha val="20000"/>
                </a:schemeClr>
              </a:gs>
              <a:gs pos="100000">
                <a:srgbClr val="169FDB"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Exercice guidé : Afficher le nom des AI sur le HUD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Introduction au design pattern “Singleton” : creation d’un UIManager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909368A-9E9E-4C1C-9345-934953040707}"/>
              </a:ext>
            </a:extLst>
          </p:cNvPr>
          <p:cNvSpPr txBox="1"/>
          <p:nvPr/>
        </p:nvSpPr>
        <p:spPr>
          <a:xfrm>
            <a:off x="114300" y="4205563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Exercices Bonus</a:t>
            </a:r>
          </a:p>
        </p:txBody>
      </p:sp>
    </p:spTree>
    <p:extLst>
      <p:ext uri="{BB962C8B-B14F-4D97-AF65-F5344CB8AC3E}">
        <p14:creationId xmlns:p14="http://schemas.microsoft.com/office/powerpoint/2010/main" val="2436284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horloge, assis&#10;&#10;Description générée automatiquement">
            <a:extLst>
              <a:ext uri="{FF2B5EF4-FFF2-40B4-BE49-F238E27FC236}">
                <a16:creationId xmlns:a16="http://schemas.microsoft.com/office/drawing/2014/main" id="{AE6CC899-B861-436E-8128-21E93D601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98" y="6373462"/>
            <a:ext cx="1359504" cy="3364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A11647-87BC-4B50-A2EB-5471E30E6FFD}"/>
              </a:ext>
            </a:extLst>
          </p:cNvPr>
          <p:cNvSpPr/>
          <p:nvPr/>
        </p:nvSpPr>
        <p:spPr>
          <a:xfrm>
            <a:off x="114300" y="923925"/>
            <a:ext cx="3067050" cy="5172075"/>
          </a:xfrm>
          <a:prstGeom prst="rect">
            <a:avLst/>
          </a:prstGeom>
          <a:noFill/>
          <a:ln w="76200">
            <a:solidFill>
              <a:srgbClr val="169F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0BEA36-826E-4266-8183-275844F57550}"/>
              </a:ext>
            </a:extLst>
          </p:cNvPr>
          <p:cNvSpPr txBox="1"/>
          <p:nvPr/>
        </p:nvSpPr>
        <p:spPr>
          <a:xfrm>
            <a:off x="114300" y="2039123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169FDB"/>
                </a:solidFill>
              </a:rPr>
              <a:t>Découverte</a:t>
            </a:r>
            <a:r>
              <a:rPr lang="en-US">
                <a:solidFill>
                  <a:srgbClr val="169FDB"/>
                </a:solidFill>
              </a:rPr>
              <a:t> de la physique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C8A03F8-885C-4F6C-A55A-9D69FFA5566C}"/>
              </a:ext>
            </a:extLst>
          </p:cNvPr>
          <p:cNvSpPr txBox="1"/>
          <p:nvPr/>
        </p:nvSpPr>
        <p:spPr>
          <a:xfrm>
            <a:off x="114300" y="1605835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169FDB"/>
                </a:solidFill>
              </a:rPr>
              <a:t>Découverte</a:t>
            </a:r>
            <a:r>
              <a:rPr lang="en-US">
                <a:solidFill>
                  <a:srgbClr val="169FDB"/>
                </a:solidFill>
              </a:rPr>
              <a:t> du C# et de </a:t>
            </a:r>
            <a:r>
              <a:rPr lang="en-US" err="1">
                <a:solidFill>
                  <a:srgbClr val="169FDB"/>
                </a:solidFill>
              </a:rPr>
              <a:t>l’Objet</a:t>
            </a:r>
            <a:endParaRPr lang="en-US">
              <a:solidFill>
                <a:srgbClr val="169FDB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6C41F05-29B5-40B8-A573-D65CAA6930AF}"/>
              </a:ext>
            </a:extLst>
          </p:cNvPr>
          <p:cNvSpPr txBox="1"/>
          <p:nvPr/>
        </p:nvSpPr>
        <p:spPr>
          <a:xfrm>
            <a:off x="114300" y="1172547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169FDB"/>
                </a:solidFill>
              </a:rPr>
              <a:t>Découverte</a:t>
            </a:r>
            <a:r>
              <a:rPr lang="en-US">
                <a:solidFill>
                  <a:srgbClr val="169FDB"/>
                </a:solidFill>
              </a:rPr>
              <a:t> de Unity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4382E67-E36C-4E0E-8558-D829E7571E78}"/>
              </a:ext>
            </a:extLst>
          </p:cNvPr>
          <p:cNvSpPr txBox="1"/>
          <p:nvPr/>
        </p:nvSpPr>
        <p:spPr>
          <a:xfrm>
            <a:off x="114300" y="3772275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9AE2B"/>
                </a:solidFill>
              </a:rPr>
              <a:t>Scenes management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90B6ED-833E-4BB2-BB5C-5919361C2F1B}"/>
              </a:ext>
            </a:extLst>
          </p:cNvPr>
          <p:cNvSpPr txBox="1"/>
          <p:nvPr/>
        </p:nvSpPr>
        <p:spPr>
          <a:xfrm>
            <a:off x="114300" y="2905699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169FDB"/>
                </a:solidFill>
              </a:rPr>
              <a:t>Résumé : première AI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A7879C5-9B58-4E47-8B44-D4E9BCB3172B}"/>
              </a:ext>
            </a:extLst>
          </p:cNvPr>
          <p:cNvSpPr txBox="1"/>
          <p:nvPr/>
        </p:nvSpPr>
        <p:spPr>
          <a:xfrm>
            <a:off x="114300" y="2472411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169FDB"/>
                </a:solidFill>
              </a:rPr>
              <a:t>Instantiate() / Destroy()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F66E75-403F-4DD5-A331-E9C71D859258}"/>
              </a:ext>
            </a:extLst>
          </p:cNvPr>
          <p:cNvSpPr txBox="1"/>
          <p:nvPr/>
        </p:nvSpPr>
        <p:spPr>
          <a:xfrm>
            <a:off x="114300" y="3338987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169FDB"/>
                </a:solidFill>
              </a:rPr>
              <a:t>User Interface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806D6B-8891-43C0-BC71-D38A5DD77E3B}"/>
              </a:ext>
            </a:extLst>
          </p:cNvPr>
          <p:cNvSpPr/>
          <p:nvPr/>
        </p:nvSpPr>
        <p:spPr>
          <a:xfrm>
            <a:off x="4729498" y="899061"/>
            <a:ext cx="7348202" cy="107610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93000">
                <a:schemeClr val="accent1">
                  <a:lumMod val="45000"/>
                  <a:lumOff val="55000"/>
                  <a:alpha val="20000"/>
                </a:schemeClr>
              </a:gs>
              <a:gs pos="83000">
                <a:schemeClr val="accent1">
                  <a:lumMod val="45000"/>
                  <a:lumOff val="55000"/>
                  <a:alpha val="20000"/>
                </a:schemeClr>
              </a:gs>
              <a:gs pos="100000">
                <a:srgbClr val="169FDB"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Exercice guidé : ajouter une scene EntryPoint et LoadScene() la scene de jeu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C2662D-7D83-4DAC-81DE-D3766E68F75C}"/>
              </a:ext>
            </a:extLst>
          </p:cNvPr>
          <p:cNvSpPr/>
          <p:nvPr/>
        </p:nvSpPr>
        <p:spPr>
          <a:xfrm>
            <a:off x="4729498" y="2004642"/>
            <a:ext cx="7348202" cy="130487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93000">
                <a:schemeClr val="accent1">
                  <a:lumMod val="45000"/>
                  <a:lumOff val="55000"/>
                  <a:alpha val="20000"/>
                </a:schemeClr>
              </a:gs>
              <a:gs pos="83000">
                <a:schemeClr val="accent1">
                  <a:lumMod val="45000"/>
                  <a:lumOff val="55000"/>
                  <a:alpha val="20000"/>
                </a:schemeClr>
              </a:gs>
              <a:gs pos="100000">
                <a:srgbClr val="169FDB"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Exercice guidé : ajouter une scène Main Menu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Button et UnityEvent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Rapide introduction au layouting (Horizontal / Vertical Layout, Layout Element)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0C64B4-6B12-423C-B6B5-FEDE4DC8F671}"/>
              </a:ext>
            </a:extLst>
          </p:cNvPr>
          <p:cNvSpPr txBox="1"/>
          <p:nvPr/>
        </p:nvSpPr>
        <p:spPr>
          <a:xfrm>
            <a:off x="114300" y="4205563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Exercices Bonus</a:t>
            </a:r>
          </a:p>
        </p:txBody>
      </p:sp>
    </p:spTree>
    <p:extLst>
      <p:ext uri="{BB962C8B-B14F-4D97-AF65-F5344CB8AC3E}">
        <p14:creationId xmlns:p14="http://schemas.microsoft.com/office/powerpoint/2010/main" val="24332021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788</Words>
  <Application>Microsoft Office PowerPoint</Application>
  <PresentationFormat>Grand écran</PresentationFormat>
  <Paragraphs>165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LATTAVO</dc:creator>
  <cp:lastModifiedBy>Alexandre LATTAVO</cp:lastModifiedBy>
  <cp:revision>98</cp:revision>
  <dcterms:created xsi:type="dcterms:W3CDTF">2020-09-03T18:36:58Z</dcterms:created>
  <dcterms:modified xsi:type="dcterms:W3CDTF">2022-01-19T11:33:29Z</dcterms:modified>
</cp:coreProperties>
</file>