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65" r:id="rId4"/>
    <p:sldId id="258" r:id="rId5"/>
    <p:sldId id="259" r:id="rId6"/>
    <p:sldId id="260" r:id="rId7"/>
    <p:sldId id="264" r:id="rId8"/>
    <p:sldId id="262" r:id="rId9"/>
    <p:sldId id="263" r:id="rId10"/>
    <p:sldId id="266" r:id="rId11"/>
    <p:sldId id="267" r:id="rId12"/>
    <p:sldId id="268" r:id="rId13"/>
    <p:sldId id="269" r:id="rId14"/>
    <p:sldId id="270" r:id="rId15"/>
    <p:sldId id="261"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0254a979b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0254a979b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5723e4c015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5723e4c015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0254a979bc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0254a979b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0254a979bc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0254a979bc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57a0ab9c4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57a0ab9c4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D9BCA9"/>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pic>
        <p:nvPicPr>
          <p:cNvPr id="9" name="Google Shape;9;p1"/>
          <p:cNvPicPr preferRelativeResize="0"/>
          <p:nvPr/>
        </p:nvPicPr>
        <p:blipFill>
          <a:blip r:embed="rId13">
            <a:alphaModFix/>
          </a:blip>
          <a:stretch>
            <a:fillRect/>
          </a:stretch>
        </p:blipFill>
        <p:spPr>
          <a:xfrm>
            <a:off x="8276525" y="85474"/>
            <a:ext cx="797525" cy="49725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Tartopoiro/ITFAM"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fr"/>
              <a:t>AccountX</a:t>
            </a:r>
            <a:endParaRPr/>
          </a:p>
        </p:txBody>
      </p:sp>
      <p:sp>
        <p:nvSpPr>
          <p:cNvPr id="56" name="Google Shape;56;p13"/>
          <p:cNvSpPr txBox="1">
            <a:spLocks noGrp="1"/>
          </p:cNvSpPr>
          <p:nvPr>
            <p:ph type="subTitle" idx="1"/>
          </p:nvPr>
        </p:nvSpPr>
        <p:spPr>
          <a:xfrm>
            <a:off x="311700" y="1598725"/>
            <a:ext cx="8520600" cy="792600"/>
          </a:xfrm>
          <a:prstGeom prst="rect">
            <a:avLst/>
          </a:prstGeom>
        </p:spPr>
        <p:txBody>
          <a:bodyPr spcFirstLastPara="1" wrap="square" lIns="91425" tIns="91425" rIns="91425" bIns="91425" anchor="t" anchorCtr="0">
            <a:normAutofit/>
          </a:bodyPr>
          <a:lstStyle/>
          <a:p>
            <a:pPr marL="0" lvl="0" indent="0" algn="ctr" rtl="0">
              <a:lnSpc>
                <a:spcPct val="90000"/>
              </a:lnSpc>
              <a:spcBef>
                <a:spcPts val="0"/>
              </a:spcBef>
              <a:spcAft>
                <a:spcPts val="0"/>
              </a:spcAft>
              <a:buSzPts val="852"/>
              <a:buNone/>
            </a:pPr>
            <a:r>
              <a:rPr lang="fr" sz="1570">
                <a:solidFill>
                  <a:schemeClr val="dk1"/>
                </a:solidFill>
              </a:rPr>
              <a:t>Benjamin BASSET présente</a:t>
            </a:r>
            <a:r>
              <a:rPr lang="fr" sz="1570"/>
              <a:t> </a:t>
            </a:r>
            <a:br>
              <a:rPr lang="fr" sz="1570"/>
            </a:br>
            <a:r>
              <a:rPr lang="fr" sz="1570"/>
              <a:t> </a:t>
            </a:r>
            <a:endParaRPr sz="1570"/>
          </a:p>
        </p:txBody>
      </p:sp>
      <p:sp>
        <p:nvSpPr>
          <p:cNvPr id="57" name="Google Shape;57;p13"/>
          <p:cNvSpPr txBox="1">
            <a:spLocks noGrp="1"/>
          </p:cNvSpPr>
          <p:nvPr>
            <p:ph type="subTitle" idx="1"/>
          </p:nvPr>
        </p:nvSpPr>
        <p:spPr>
          <a:xfrm>
            <a:off x="350550" y="4431575"/>
            <a:ext cx="8520600" cy="792600"/>
          </a:xfrm>
          <a:prstGeom prst="rect">
            <a:avLst/>
          </a:prstGeom>
        </p:spPr>
        <p:txBody>
          <a:bodyPr spcFirstLastPara="1" wrap="square" lIns="91425" tIns="91425" rIns="91425" bIns="91425" anchor="ctr" anchorCtr="0">
            <a:normAutofit/>
          </a:bodyPr>
          <a:lstStyle/>
          <a:p>
            <a:pPr marL="0" lvl="0" indent="0" algn="ctr" rtl="0">
              <a:lnSpc>
                <a:spcPct val="90000"/>
              </a:lnSpc>
              <a:spcBef>
                <a:spcPts val="0"/>
              </a:spcBef>
              <a:spcAft>
                <a:spcPts val="0"/>
              </a:spcAft>
              <a:buSzPts val="852"/>
              <a:buNone/>
            </a:pPr>
            <a:r>
              <a:rPr lang="fr" sz="970">
                <a:solidFill>
                  <a:schemeClr val="dk1"/>
                </a:solidFill>
              </a:rPr>
              <a:t>ITFAM - Information Technology for Finance, Accounting and Management</a:t>
            </a:r>
            <a:br>
              <a:rPr lang="fr" sz="1570"/>
            </a:br>
            <a:r>
              <a:rPr lang="fr" sz="1570"/>
              <a:t> </a:t>
            </a:r>
            <a:endParaRPr sz="1570"/>
          </a:p>
        </p:txBody>
      </p:sp>
      <p:sp>
        <p:nvSpPr>
          <p:cNvPr id="2" name="ZoneTexte 1">
            <a:extLst>
              <a:ext uri="{FF2B5EF4-FFF2-40B4-BE49-F238E27FC236}">
                <a16:creationId xmlns:a16="http://schemas.microsoft.com/office/drawing/2014/main" id="{B26F55CF-25B8-50F5-B212-CAD30CEE029D}"/>
              </a:ext>
            </a:extLst>
          </p:cNvPr>
          <p:cNvSpPr txBox="1"/>
          <p:nvPr/>
        </p:nvSpPr>
        <p:spPr>
          <a:xfrm>
            <a:off x="2851322" y="4837425"/>
            <a:ext cx="3519055" cy="215444"/>
          </a:xfrm>
          <a:prstGeom prst="rect">
            <a:avLst/>
          </a:prstGeom>
          <a:noFill/>
        </p:spPr>
        <p:txBody>
          <a:bodyPr wrap="square" rtlCol="0">
            <a:spAutoFit/>
          </a:bodyPr>
          <a:lstStyle/>
          <a:p>
            <a:pPr algn="ctr"/>
            <a:r>
              <a:rPr lang="fr-FR" sz="800"/>
              <a:t>https://github.com/Tartopoiro/ITFAM</a:t>
            </a:r>
            <a:endParaRPr lang="fr-FR" sz="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13B63CD-B2A7-ADA4-92D5-5B5C376890F1}"/>
              </a:ext>
            </a:extLst>
          </p:cNvPr>
          <p:cNvSpPr>
            <a:spLocks noGrp="1"/>
          </p:cNvSpPr>
          <p:nvPr>
            <p:ph type="title"/>
          </p:nvPr>
        </p:nvSpPr>
        <p:spPr/>
        <p:txBody>
          <a:bodyPr/>
          <a:lstStyle/>
          <a:p>
            <a:r>
              <a:rPr lang="fr-FR" dirty="0"/>
              <a:t>Aperçus </a:t>
            </a:r>
          </a:p>
        </p:txBody>
      </p:sp>
    </p:spTree>
    <p:extLst>
      <p:ext uri="{BB962C8B-B14F-4D97-AF65-F5344CB8AC3E}">
        <p14:creationId xmlns:p14="http://schemas.microsoft.com/office/powerpoint/2010/main" val="1293051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5490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8758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8579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BEC916B9-44B5-0790-FEA5-2A4EAEFFB2AD}"/>
              </a:ext>
            </a:extLst>
          </p:cNvPr>
          <p:cNvPicPr>
            <a:picLocks noChangeAspect="1"/>
          </p:cNvPicPr>
          <p:nvPr/>
        </p:nvPicPr>
        <p:blipFill>
          <a:blip r:embed="rId2"/>
          <a:stretch>
            <a:fillRect/>
          </a:stretch>
        </p:blipFill>
        <p:spPr>
          <a:xfrm>
            <a:off x="862157" y="0"/>
            <a:ext cx="7419686" cy="5143500"/>
          </a:xfrm>
          <a:prstGeom prst="rect">
            <a:avLst/>
          </a:prstGeom>
        </p:spPr>
      </p:pic>
      <p:sp>
        <p:nvSpPr>
          <p:cNvPr id="5" name="Rectangle 4">
            <a:extLst>
              <a:ext uri="{FF2B5EF4-FFF2-40B4-BE49-F238E27FC236}">
                <a16:creationId xmlns:a16="http://schemas.microsoft.com/office/drawing/2014/main" id="{5532E95A-F243-6A37-957B-AEF3C566799F}"/>
              </a:ext>
            </a:extLst>
          </p:cNvPr>
          <p:cNvSpPr/>
          <p:nvPr/>
        </p:nvSpPr>
        <p:spPr>
          <a:xfrm>
            <a:off x="434340" y="342900"/>
            <a:ext cx="1897380" cy="5257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Exemple de balance au format .PDF</a:t>
            </a:r>
          </a:p>
        </p:txBody>
      </p:sp>
    </p:spTree>
    <p:extLst>
      <p:ext uri="{BB962C8B-B14F-4D97-AF65-F5344CB8AC3E}">
        <p14:creationId xmlns:p14="http://schemas.microsoft.com/office/powerpoint/2010/main" val="3313759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Les évolutions possibles (roadmap)</a:t>
            </a:r>
            <a:endParaRPr/>
          </a:p>
        </p:txBody>
      </p:sp>
      <p:sp>
        <p:nvSpPr>
          <p:cNvPr id="87" name="Google Shape;87;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20000"/>
          </a:bodyPr>
          <a:lstStyle/>
          <a:p>
            <a:pPr marL="457200" lvl="0" indent="-308610" algn="l" rtl="0">
              <a:spcBef>
                <a:spcPts val="0"/>
              </a:spcBef>
              <a:spcAft>
                <a:spcPts val="0"/>
              </a:spcAft>
              <a:buClr>
                <a:schemeClr val="dk1"/>
              </a:buClr>
              <a:buSzPct val="100000"/>
              <a:buChar char="●"/>
            </a:pPr>
            <a:r>
              <a:rPr lang="fr" dirty="0">
                <a:solidFill>
                  <a:schemeClr val="dk1"/>
                </a:solidFill>
              </a:rPr>
              <a:t>La saisie des immobilisations et financements</a:t>
            </a:r>
            <a:endParaRPr dirty="0">
              <a:solidFill>
                <a:schemeClr val="dk1"/>
              </a:solidFill>
            </a:endParaRPr>
          </a:p>
          <a:p>
            <a:pPr marL="457200" lvl="0" indent="-308610" algn="l" rtl="0">
              <a:spcBef>
                <a:spcPts val="0"/>
              </a:spcBef>
              <a:spcAft>
                <a:spcPts val="0"/>
              </a:spcAft>
              <a:buClr>
                <a:schemeClr val="dk1"/>
              </a:buClr>
              <a:buSzPct val="100000"/>
              <a:buChar char="●"/>
            </a:pPr>
            <a:r>
              <a:rPr lang="fr" dirty="0">
                <a:solidFill>
                  <a:schemeClr val="dk1"/>
                </a:solidFill>
              </a:rPr>
              <a:t>La possibilité de personnaliser son plan comptable</a:t>
            </a:r>
            <a:endParaRPr dirty="0">
              <a:solidFill>
                <a:schemeClr val="dk1"/>
              </a:solidFill>
            </a:endParaRPr>
          </a:p>
          <a:p>
            <a:pPr marL="457200" lvl="0" indent="-308610" algn="l" rtl="0">
              <a:spcBef>
                <a:spcPts val="0"/>
              </a:spcBef>
              <a:spcAft>
                <a:spcPts val="0"/>
              </a:spcAft>
              <a:buClr>
                <a:schemeClr val="dk1"/>
              </a:buClr>
              <a:buSzPct val="100000"/>
              <a:buChar char="●"/>
            </a:pPr>
            <a:r>
              <a:rPr lang="fr" dirty="0">
                <a:solidFill>
                  <a:schemeClr val="dk1"/>
                </a:solidFill>
              </a:rPr>
              <a:t>Le passage automatique de certaines écritures d’inventaire</a:t>
            </a:r>
            <a:endParaRPr dirty="0">
              <a:solidFill>
                <a:schemeClr val="dk1"/>
              </a:solidFill>
            </a:endParaRPr>
          </a:p>
          <a:p>
            <a:pPr marL="457200" lvl="0" indent="-308610" algn="l" rtl="0">
              <a:spcBef>
                <a:spcPts val="0"/>
              </a:spcBef>
              <a:spcAft>
                <a:spcPts val="0"/>
              </a:spcAft>
              <a:buClr>
                <a:schemeClr val="dk1"/>
              </a:buClr>
              <a:buSzPct val="100000"/>
              <a:buChar char="●"/>
            </a:pPr>
            <a:r>
              <a:rPr lang="fr" dirty="0">
                <a:solidFill>
                  <a:schemeClr val="dk1"/>
                </a:solidFill>
              </a:rPr>
              <a:t>La génération de tableaux d’amortissements </a:t>
            </a:r>
            <a:endParaRPr dirty="0">
              <a:solidFill>
                <a:schemeClr val="dk1"/>
              </a:solidFill>
            </a:endParaRPr>
          </a:p>
          <a:p>
            <a:pPr marL="457200" lvl="0" indent="-308610" algn="l" rtl="0">
              <a:spcBef>
                <a:spcPts val="0"/>
              </a:spcBef>
              <a:spcAft>
                <a:spcPts val="0"/>
              </a:spcAft>
              <a:buClr>
                <a:schemeClr val="dk1"/>
              </a:buClr>
              <a:buSzPct val="100000"/>
              <a:buChar char="●"/>
            </a:pPr>
            <a:r>
              <a:rPr lang="fr" dirty="0">
                <a:solidFill>
                  <a:schemeClr val="dk1"/>
                </a:solidFill>
              </a:rPr>
              <a:t>La gestion des utilisateurs et des habilitations</a:t>
            </a:r>
            <a:endParaRPr dirty="0">
              <a:solidFill>
                <a:schemeClr val="dk1"/>
              </a:solidFill>
            </a:endParaRPr>
          </a:p>
          <a:p>
            <a:pPr marL="457200" lvl="0" indent="-308610" algn="l" rtl="0">
              <a:spcBef>
                <a:spcPts val="0"/>
              </a:spcBef>
              <a:spcAft>
                <a:spcPts val="0"/>
              </a:spcAft>
              <a:buClr>
                <a:schemeClr val="dk1"/>
              </a:buClr>
              <a:buSzPct val="100000"/>
              <a:buChar char="●"/>
            </a:pPr>
            <a:r>
              <a:rPr lang="fr" dirty="0">
                <a:solidFill>
                  <a:schemeClr val="dk1"/>
                </a:solidFill>
              </a:rPr>
              <a:t>La gestion de la comptabilité analytique et des fonctionnalités avancées concernant les ventes/stocks</a:t>
            </a:r>
            <a:endParaRPr dirty="0">
              <a:solidFill>
                <a:schemeClr val="dk1"/>
              </a:solidFill>
            </a:endParaRPr>
          </a:p>
          <a:p>
            <a:pPr marL="457200" lvl="0" indent="-308610" algn="l" rtl="0">
              <a:spcBef>
                <a:spcPts val="0"/>
              </a:spcBef>
              <a:spcAft>
                <a:spcPts val="0"/>
              </a:spcAft>
              <a:buClr>
                <a:schemeClr val="dk1"/>
              </a:buClr>
              <a:buSzPct val="100000"/>
              <a:buChar char="●"/>
            </a:pPr>
            <a:r>
              <a:rPr lang="fr" dirty="0">
                <a:solidFill>
                  <a:schemeClr val="dk1"/>
                </a:solidFill>
              </a:rPr>
              <a:t>L’édition de bilan </a:t>
            </a:r>
            <a:endParaRPr dirty="0">
              <a:solidFill>
                <a:schemeClr val="dk1"/>
              </a:solidFill>
            </a:endParaRPr>
          </a:p>
          <a:p>
            <a:pPr marL="457200" lvl="0" indent="-308610" algn="l" rtl="0">
              <a:spcBef>
                <a:spcPts val="0"/>
              </a:spcBef>
              <a:spcAft>
                <a:spcPts val="0"/>
              </a:spcAft>
              <a:buClr>
                <a:schemeClr val="dk1"/>
              </a:buClr>
              <a:buSzPct val="100000"/>
              <a:buChar char="●"/>
            </a:pPr>
            <a:r>
              <a:rPr lang="fr" dirty="0">
                <a:solidFill>
                  <a:schemeClr val="dk1"/>
                </a:solidFill>
              </a:rPr>
              <a:t>UX/UI et raccourci clavier</a:t>
            </a:r>
            <a:endParaRPr dirty="0">
              <a:solidFill>
                <a:schemeClr val="dk1"/>
              </a:solidFill>
            </a:endParaRPr>
          </a:p>
          <a:p>
            <a:pPr marL="457200" lvl="0" indent="-308610" algn="l" rtl="0">
              <a:spcBef>
                <a:spcPts val="0"/>
              </a:spcBef>
              <a:spcAft>
                <a:spcPts val="0"/>
              </a:spcAft>
              <a:buClr>
                <a:schemeClr val="dk1"/>
              </a:buClr>
              <a:buSzPct val="100000"/>
              <a:buChar char="●"/>
            </a:pPr>
            <a:r>
              <a:rPr lang="fr" dirty="0">
                <a:solidFill>
                  <a:schemeClr val="dk1"/>
                </a:solidFill>
              </a:rPr>
              <a:t>La gestion de la déclaration de TVA</a:t>
            </a:r>
            <a:endParaRPr dirty="0">
              <a:solidFill>
                <a:schemeClr val="dk1"/>
              </a:solidFill>
            </a:endParaRPr>
          </a:p>
          <a:p>
            <a:pPr marL="457200" lvl="0" indent="-308610" algn="l" rtl="0">
              <a:spcBef>
                <a:spcPts val="0"/>
              </a:spcBef>
              <a:spcAft>
                <a:spcPts val="0"/>
              </a:spcAft>
              <a:buClr>
                <a:schemeClr val="dk1"/>
              </a:buClr>
              <a:buSzPct val="100000"/>
              <a:buChar char="●"/>
            </a:pPr>
            <a:r>
              <a:rPr lang="fr" dirty="0">
                <a:solidFill>
                  <a:schemeClr val="dk1"/>
                </a:solidFill>
              </a:rPr>
              <a:t>Automatisation du rapprochement bancaire (EBICS) et lettrage</a:t>
            </a:r>
            <a:endParaRPr dirty="0">
              <a:solidFill>
                <a:schemeClr val="dk1"/>
              </a:solidFill>
            </a:endParaRPr>
          </a:p>
          <a:p>
            <a:pPr marL="457200" lvl="0" indent="-308610" algn="l" rtl="0">
              <a:spcBef>
                <a:spcPts val="0"/>
              </a:spcBef>
              <a:spcAft>
                <a:spcPts val="0"/>
              </a:spcAft>
              <a:buClr>
                <a:schemeClr val="dk1"/>
              </a:buClr>
              <a:buSzPct val="100000"/>
              <a:buChar char="●"/>
            </a:pPr>
            <a:r>
              <a:rPr lang="fr" dirty="0">
                <a:solidFill>
                  <a:schemeClr val="dk1"/>
                </a:solidFill>
              </a:rPr>
              <a:t>L’import d’écriture comptable issue d’OCR avancé sur le marché (DEXT…) ou de facture électronique (jefacture.com…)</a:t>
            </a:r>
            <a:endParaRPr dirty="0">
              <a:solidFill>
                <a:schemeClr val="dk1"/>
              </a:solidFill>
            </a:endParaRPr>
          </a:p>
          <a:p>
            <a:pPr marL="457200" lvl="0" indent="-308610" algn="l" rtl="0">
              <a:spcBef>
                <a:spcPts val="0"/>
              </a:spcBef>
              <a:spcAft>
                <a:spcPts val="0"/>
              </a:spcAft>
              <a:buClr>
                <a:schemeClr val="dk1"/>
              </a:buClr>
              <a:buSzPct val="100000"/>
              <a:buChar char="●"/>
            </a:pPr>
            <a:r>
              <a:rPr lang="fr" dirty="0">
                <a:solidFill>
                  <a:schemeClr val="dk1"/>
                </a:solidFill>
              </a:rPr>
              <a:t>La gestion de l'impôt sur les bénéfices (IS/BA/BNC/BIC)</a:t>
            </a:r>
            <a:endParaRPr dirty="0">
              <a:solidFill>
                <a:schemeClr val="dk1"/>
              </a:solidFill>
            </a:endParaRPr>
          </a:p>
          <a:p>
            <a:pPr marL="457200" lvl="0" indent="-308610" algn="l" rtl="0">
              <a:spcBef>
                <a:spcPts val="0"/>
              </a:spcBef>
              <a:spcAft>
                <a:spcPts val="0"/>
              </a:spcAft>
              <a:buClr>
                <a:schemeClr val="dk1"/>
              </a:buClr>
              <a:buSzPct val="100000"/>
              <a:buChar char="●"/>
            </a:pPr>
            <a:r>
              <a:rPr lang="fr" dirty="0">
                <a:solidFill>
                  <a:schemeClr val="dk1"/>
                </a:solidFill>
              </a:rPr>
              <a:t>Réécriture de l’appli en C# .NET pour en faire une desktop app</a:t>
            </a:r>
            <a:endParaRPr dirty="0">
              <a:solidFill>
                <a:schemeClr val="dk1"/>
              </a:solidFill>
            </a:endParaRPr>
          </a:p>
          <a:p>
            <a:pPr marL="457200" lvl="0" indent="-308610" algn="l" rtl="0">
              <a:spcBef>
                <a:spcPts val="0"/>
              </a:spcBef>
              <a:spcAft>
                <a:spcPts val="0"/>
              </a:spcAft>
              <a:buClr>
                <a:schemeClr val="dk1"/>
              </a:buClr>
              <a:buSzPct val="100000"/>
              <a:buChar char="●"/>
            </a:pPr>
            <a:r>
              <a:rPr lang="fr" dirty="0">
                <a:solidFill>
                  <a:schemeClr val="dk1"/>
                </a:solidFill>
              </a:rPr>
              <a:t>Utilisation d’une DAOFactory et stockage sous plusieurs formats et stockage GED.</a:t>
            </a:r>
            <a:endParaRPr dirty="0">
              <a:solidFill>
                <a:schemeClr val="dk1"/>
              </a:solidFill>
            </a:endParaRPr>
          </a:p>
          <a:p>
            <a:pPr marL="457200" lvl="0" indent="-308610" algn="l" rtl="0">
              <a:spcBef>
                <a:spcPts val="0"/>
              </a:spcBef>
              <a:spcAft>
                <a:spcPts val="0"/>
              </a:spcAft>
              <a:buClr>
                <a:schemeClr val="dk1"/>
              </a:buClr>
              <a:buSzPct val="100000"/>
              <a:buChar char="●"/>
            </a:pPr>
            <a:r>
              <a:rPr lang="fr" dirty="0">
                <a:solidFill>
                  <a:schemeClr val="dk1"/>
                </a:solidFill>
              </a:rPr>
              <a:t>Développement de la BDD pour stocker des timestamps afin de tracer l’historique des productions comptables</a:t>
            </a:r>
            <a:endParaRPr dirty="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dirty="0"/>
              <a:t>Le projet </a:t>
            </a:r>
            <a:r>
              <a:rPr lang="fr" dirty="0">
                <a:hlinkClick r:id="rId3"/>
              </a:rPr>
              <a:t>AccountX</a:t>
            </a:r>
            <a:endParaRPr dirty="0"/>
          </a:p>
        </p:txBody>
      </p:sp>
      <p:sp>
        <p:nvSpPr>
          <p:cNvPr id="63" name="Google Shape;63;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fr" dirty="0">
                <a:solidFill>
                  <a:schemeClr val="dk1"/>
                </a:solidFill>
              </a:rPr>
              <a:t>C’est un logiciel de saisie comptable selon les normes françaises</a:t>
            </a:r>
            <a:endParaRPr dirty="0">
              <a:solidFill>
                <a:schemeClr val="dk1"/>
              </a:solidFill>
            </a:endParaRPr>
          </a:p>
          <a:p>
            <a:pPr marL="457200" lvl="0" indent="-342900" algn="l" rtl="0">
              <a:spcBef>
                <a:spcPts val="0"/>
              </a:spcBef>
              <a:spcAft>
                <a:spcPts val="0"/>
              </a:spcAft>
              <a:buClr>
                <a:schemeClr val="dk1"/>
              </a:buClr>
              <a:buSzPts val="1800"/>
              <a:buChar char="●"/>
            </a:pPr>
            <a:r>
              <a:rPr lang="fr" dirty="0">
                <a:solidFill>
                  <a:schemeClr val="dk1"/>
                </a:solidFill>
              </a:rPr>
              <a:t>L’objectif est de rendre accessible la comptabilité auprès des PME</a:t>
            </a:r>
            <a:endParaRPr dirty="0">
              <a:solidFill>
                <a:schemeClr val="dk1"/>
              </a:solidFill>
            </a:endParaRPr>
          </a:p>
          <a:p>
            <a:pPr marL="457200" lvl="0" indent="-342900" algn="l" rtl="0">
              <a:spcBef>
                <a:spcPts val="0"/>
              </a:spcBef>
              <a:spcAft>
                <a:spcPts val="0"/>
              </a:spcAft>
              <a:buClr>
                <a:schemeClr val="dk1"/>
              </a:buClr>
              <a:buSzPts val="1800"/>
              <a:buChar char="●"/>
            </a:pPr>
            <a:r>
              <a:rPr lang="fr" dirty="0">
                <a:solidFill>
                  <a:schemeClr val="dk1"/>
                </a:solidFill>
              </a:rPr>
              <a:t>Il s’agit d’un projet personnel qui a pour but de m’initier à Java SE/EE et que j’améliorerai tout au long de ma progression universitaire.</a:t>
            </a:r>
            <a:endParaRPr dirty="0">
              <a:solidFill>
                <a:schemeClr val="dk1"/>
              </a:solidFill>
            </a:endParaRPr>
          </a:p>
          <a:p>
            <a:pPr marL="457200" lvl="0" indent="-342900" algn="l" rtl="0">
              <a:spcBef>
                <a:spcPts val="0"/>
              </a:spcBef>
              <a:spcAft>
                <a:spcPts val="0"/>
              </a:spcAft>
              <a:buClr>
                <a:schemeClr val="dk1"/>
              </a:buClr>
              <a:buSzPts val="1800"/>
              <a:buChar char="●"/>
            </a:pPr>
            <a:r>
              <a:rPr lang="fr" dirty="0">
                <a:solidFill>
                  <a:schemeClr val="dk1"/>
                </a:solidFill>
              </a:rPr>
              <a:t>Ceci s’inscrit dans une volonté plus grande de fournir des logiciels de gestion open source sous un nom commun (ITFAM), je souhaite proposer plusieurs projets de ce type au cours de mes études (gestion du personnel, des stocks, outil financier divers…).</a:t>
            </a:r>
            <a:endParaRPr dirty="0">
              <a:solidFill>
                <a:schemeClr val="dk1"/>
              </a:solidFill>
            </a:endParaRPr>
          </a:p>
          <a:p>
            <a:pPr marL="457200" lvl="0" indent="0" algn="l" rtl="0">
              <a:spcBef>
                <a:spcPts val="1200"/>
              </a:spcBef>
              <a:spcAft>
                <a:spcPts val="1200"/>
              </a:spcAft>
              <a:buNone/>
            </a:pPr>
            <a:endParaRPr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F34B546B-21B6-7213-3F0A-155493485896}"/>
              </a:ext>
            </a:extLst>
          </p:cNvPr>
          <p:cNvSpPr>
            <a:spLocks noGrp="1"/>
          </p:cNvSpPr>
          <p:nvPr>
            <p:ph type="title"/>
          </p:nvPr>
        </p:nvSpPr>
        <p:spPr/>
        <p:txBody>
          <a:bodyPr/>
          <a:lstStyle/>
          <a:p>
            <a:r>
              <a:rPr lang="fr-FR" dirty="0"/>
              <a:t>Caractéristiques du projet</a:t>
            </a:r>
          </a:p>
        </p:txBody>
      </p:sp>
    </p:spTree>
    <p:extLst>
      <p:ext uri="{BB962C8B-B14F-4D97-AF65-F5344CB8AC3E}">
        <p14:creationId xmlns:p14="http://schemas.microsoft.com/office/powerpoint/2010/main" val="1536166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Fonctionnalité</a:t>
            </a:r>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fr" dirty="0">
                <a:solidFill>
                  <a:schemeClr val="dk1"/>
                </a:solidFill>
              </a:rPr>
              <a:t>Une fonctionnalité de saisie d’achat/vente</a:t>
            </a:r>
            <a:endParaRPr dirty="0">
              <a:solidFill>
                <a:schemeClr val="dk1"/>
              </a:solidFill>
            </a:endParaRPr>
          </a:p>
          <a:p>
            <a:pPr marL="457200" lvl="0" indent="-342900" algn="l" rtl="0">
              <a:spcBef>
                <a:spcPts val="0"/>
              </a:spcBef>
              <a:spcAft>
                <a:spcPts val="0"/>
              </a:spcAft>
              <a:buClr>
                <a:schemeClr val="dk1"/>
              </a:buClr>
              <a:buSzPts val="1800"/>
              <a:buChar char="●"/>
            </a:pPr>
            <a:r>
              <a:rPr lang="fr" dirty="0">
                <a:solidFill>
                  <a:schemeClr val="dk1"/>
                </a:solidFill>
              </a:rPr>
              <a:t>Une interface rapide avec l’autocompletion omniprésente</a:t>
            </a:r>
            <a:endParaRPr dirty="0">
              <a:solidFill>
                <a:schemeClr val="dk1"/>
              </a:solidFill>
            </a:endParaRPr>
          </a:p>
          <a:p>
            <a:pPr marL="457200" lvl="0" indent="-342900" algn="l" rtl="0">
              <a:spcBef>
                <a:spcPts val="0"/>
              </a:spcBef>
              <a:spcAft>
                <a:spcPts val="0"/>
              </a:spcAft>
              <a:buClr>
                <a:schemeClr val="dk1"/>
              </a:buClr>
              <a:buSzPts val="1800"/>
              <a:buChar char="●"/>
            </a:pPr>
            <a:r>
              <a:rPr lang="fr" dirty="0">
                <a:solidFill>
                  <a:schemeClr val="dk1"/>
                </a:solidFill>
              </a:rPr>
              <a:t>La gestion de ses fournisseurs </a:t>
            </a:r>
            <a:endParaRPr dirty="0">
              <a:solidFill>
                <a:schemeClr val="dk1"/>
              </a:solidFill>
            </a:endParaRPr>
          </a:p>
          <a:p>
            <a:pPr marL="457200" lvl="0" indent="-342900" algn="l" rtl="0">
              <a:spcBef>
                <a:spcPts val="0"/>
              </a:spcBef>
              <a:spcAft>
                <a:spcPts val="0"/>
              </a:spcAft>
              <a:buClr>
                <a:schemeClr val="dk1"/>
              </a:buClr>
              <a:buSzPts val="1800"/>
              <a:buChar char="●"/>
            </a:pPr>
            <a:r>
              <a:rPr lang="fr" dirty="0">
                <a:solidFill>
                  <a:schemeClr val="dk1"/>
                </a:solidFill>
              </a:rPr>
              <a:t>L’édition de balances et de comptes de résultats</a:t>
            </a:r>
            <a:endParaRPr dirty="0">
              <a:solidFill>
                <a:schemeClr val="dk1"/>
              </a:solidFill>
            </a:endParaRPr>
          </a:p>
          <a:p>
            <a:pPr marL="457200" lvl="0" indent="-342900" algn="l" rtl="0">
              <a:spcBef>
                <a:spcPts val="0"/>
              </a:spcBef>
              <a:spcAft>
                <a:spcPts val="0"/>
              </a:spcAft>
              <a:buClr>
                <a:schemeClr val="dk1"/>
              </a:buClr>
              <a:buSzPts val="1800"/>
              <a:buChar char="●"/>
            </a:pPr>
            <a:r>
              <a:rPr lang="fr" dirty="0">
                <a:solidFill>
                  <a:schemeClr val="dk1"/>
                </a:solidFill>
              </a:rPr>
              <a:t>Une persistance des informations comptables</a:t>
            </a:r>
            <a:endParaRPr dirty="0">
              <a:solidFill>
                <a:schemeClr val="dk1"/>
              </a:solidFill>
            </a:endParaRPr>
          </a:p>
          <a:p>
            <a:pPr marL="457200" lvl="0" indent="-342900" algn="l" rtl="0">
              <a:spcBef>
                <a:spcPts val="0"/>
              </a:spcBef>
              <a:spcAft>
                <a:spcPts val="0"/>
              </a:spcAft>
              <a:buClr>
                <a:schemeClr val="dk1"/>
              </a:buClr>
              <a:buSzPts val="1800"/>
              <a:buChar char="●"/>
            </a:pPr>
            <a:r>
              <a:rPr lang="fr" dirty="0">
                <a:solidFill>
                  <a:schemeClr val="dk1"/>
                </a:solidFill>
              </a:rPr>
              <a:t>La possibilité de gérer plusieurs sociétés</a:t>
            </a:r>
            <a:endParaRPr dirty="0">
              <a:solidFill>
                <a:schemeClr val="dk1"/>
              </a:solidFill>
            </a:endParaRPr>
          </a:p>
          <a:p>
            <a:pPr marL="457200" lvl="0" indent="-342900" algn="l" rtl="0">
              <a:spcBef>
                <a:spcPts val="0"/>
              </a:spcBef>
              <a:spcAft>
                <a:spcPts val="0"/>
              </a:spcAft>
              <a:buClr>
                <a:schemeClr val="dk1"/>
              </a:buClr>
              <a:buSzPts val="1800"/>
              <a:buChar char="●"/>
            </a:pPr>
            <a:r>
              <a:rPr lang="fr" dirty="0">
                <a:solidFill>
                  <a:schemeClr val="dk1"/>
                </a:solidFill>
              </a:rPr>
              <a:t>L’export d’un fichier CSV au format FEC selon les exigences de l’administration fiscale française</a:t>
            </a:r>
            <a:endParaRPr dirty="0">
              <a:solidFill>
                <a:schemeClr val="dk1"/>
              </a:solidFill>
            </a:endParaRPr>
          </a:p>
          <a:p>
            <a:pPr marL="457200" lvl="0" indent="0" algn="l" rtl="0">
              <a:spcBef>
                <a:spcPts val="1200"/>
              </a:spcBef>
              <a:spcAft>
                <a:spcPts val="1200"/>
              </a:spcAft>
              <a:buNone/>
            </a:pPr>
            <a:endParaRPr dirty="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dirty="0"/>
              <a:t>Spécificités technique, logiciel et dépendances</a:t>
            </a:r>
            <a:endParaRPr dirty="0"/>
          </a:p>
        </p:txBody>
      </p:sp>
      <p:sp>
        <p:nvSpPr>
          <p:cNvPr id="75" name="Google Shape;7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fr" dirty="0">
                <a:solidFill>
                  <a:schemeClr val="dk1"/>
                </a:solidFill>
              </a:rPr>
              <a:t>Jakarta EE 9</a:t>
            </a:r>
            <a:endParaRPr dirty="0">
              <a:solidFill>
                <a:schemeClr val="dk1"/>
              </a:solidFill>
            </a:endParaRPr>
          </a:p>
          <a:p>
            <a:pPr marL="457200" lvl="0" indent="-342900" algn="l" rtl="0">
              <a:spcBef>
                <a:spcPts val="0"/>
              </a:spcBef>
              <a:spcAft>
                <a:spcPts val="0"/>
              </a:spcAft>
              <a:buClr>
                <a:schemeClr val="dk1"/>
              </a:buClr>
              <a:buSzPts val="1800"/>
              <a:buChar char="●"/>
            </a:pPr>
            <a:r>
              <a:rPr lang="fr" dirty="0">
                <a:solidFill>
                  <a:schemeClr val="dk1"/>
                </a:solidFill>
              </a:rPr>
              <a:t>Serveur Glassfish 7.0 </a:t>
            </a:r>
            <a:endParaRPr dirty="0">
              <a:solidFill>
                <a:schemeClr val="dk1"/>
              </a:solidFill>
            </a:endParaRPr>
          </a:p>
          <a:p>
            <a:pPr marL="457200" lvl="0" indent="-342900" algn="l" rtl="0">
              <a:spcBef>
                <a:spcPts val="0"/>
              </a:spcBef>
              <a:spcAft>
                <a:spcPts val="0"/>
              </a:spcAft>
              <a:buClr>
                <a:schemeClr val="dk1"/>
              </a:buClr>
              <a:buSzPts val="1800"/>
              <a:buChar char="●"/>
            </a:pPr>
            <a:r>
              <a:rPr lang="fr" dirty="0">
                <a:solidFill>
                  <a:schemeClr val="dk1"/>
                </a:solidFill>
              </a:rPr>
              <a:t>IDE : IntelliJ Ultimate</a:t>
            </a:r>
            <a:endParaRPr dirty="0">
              <a:solidFill>
                <a:schemeClr val="dk1"/>
              </a:solidFill>
            </a:endParaRPr>
          </a:p>
          <a:p>
            <a:pPr marL="457200" lvl="0" indent="-342900" algn="l" rtl="0">
              <a:spcBef>
                <a:spcPts val="0"/>
              </a:spcBef>
              <a:spcAft>
                <a:spcPts val="0"/>
              </a:spcAft>
              <a:buClr>
                <a:schemeClr val="dk1"/>
              </a:buClr>
              <a:buSzPts val="1800"/>
              <a:buChar char="●"/>
            </a:pPr>
            <a:r>
              <a:rPr lang="fr" dirty="0">
                <a:solidFill>
                  <a:schemeClr val="dk1"/>
                </a:solidFill>
              </a:rPr>
              <a:t>SGBD : MySQL</a:t>
            </a:r>
          </a:p>
          <a:p>
            <a:pPr marL="457200" lvl="0" indent="-342900" algn="l" rtl="0">
              <a:spcBef>
                <a:spcPts val="0"/>
              </a:spcBef>
              <a:spcAft>
                <a:spcPts val="0"/>
              </a:spcAft>
              <a:buClr>
                <a:schemeClr val="dk1"/>
              </a:buClr>
              <a:buSzPts val="1800"/>
              <a:buChar char="●"/>
            </a:pPr>
            <a:r>
              <a:rPr lang="fr" dirty="0">
                <a:solidFill>
                  <a:schemeClr val="dk1"/>
                </a:solidFill>
              </a:rPr>
              <a:t>Maven</a:t>
            </a:r>
          </a:p>
          <a:p>
            <a:pPr marL="457200" lvl="0" indent="-342900" algn="l" rtl="0">
              <a:spcBef>
                <a:spcPts val="0"/>
              </a:spcBef>
              <a:spcAft>
                <a:spcPts val="0"/>
              </a:spcAft>
              <a:buClr>
                <a:schemeClr val="dk1"/>
              </a:buClr>
              <a:buSzPts val="1800"/>
              <a:buChar char="●"/>
            </a:pPr>
            <a:r>
              <a:rPr lang="fr" dirty="0">
                <a:solidFill>
                  <a:schemeClr val="dk1"/>
                </a:solidFill>
              </a:rPr>
              <a:t>J</a:t>
            </a:r>
            <a:r>
              <a:rPr lang="fr-FR" dirty="0">
                <a:solidFill>
                  <a:schemeClr val="dk1"/>
                </a:solidFill>
              </a:rPr>
              <a:t>q</a:t>
            </a:r>
            <a:r>
              <a:rPr lang="fr" dirty="0">
                <a:solidFill>
                  <a:schemeClr val="dk1"/>
                </a:solidFill>
              </a:rPr>
              <a:t>uery</a:t>
            </a:r>
          </a:p>
          <a:p>
            <a:pPr marL="457200" lvl="0" indent="-342900" algn="l" rtl="0">
              <a:spcBef>
                <a:spcPts val="0"/>
              </a:spcBef>
              <a:spcAft>
                <a:spcPts val="0"/>
              </a:spcAft>
              <a:buClr>
                <a:schemeClr val="dk1"/>
              </a:buClr>
              <a:buSzPts val="1800"/>
              <a:buChar char="●"/>
            </a:pPr>
            <a:r>
              <a:rPr lang="fr" dirty="0">
                <a:solidFill>
                  <a:schemeClr val="dk1"/>
                </a:solidFill>
              </a:rPr>
              <a:t>Itext core 5</a:t>
            </a:r>
          </a:p>
          <a:p>
            <a:pPr marL="457200" lvl="0" indent="-342900" algn="l" rtl="0">
              <a:spcBef>
                <a:spcPts val="0"/>
              </a:spcBef>
              <a:spcAft>
                <a:spcPts val="0"/>
              </a:spcAft>
              <a:buClr>
                <a:schemeClr val="dk1"/>
              </a:buClr>
              <a:buSzPts val="1800"/>
              <a:buChar char="●"/>
            </a:pPr>
            <a:r>
              <a:rPr lang="fr" dirty="0">
                <a:solidFill>
                  <a:schemeClr val="dk1"/>
                </a:solidFill>
              </a:rPr>
              <a:t>Apache IO commons </a:t>
            </a:r>
          </a:p>
          <a:p>
            <a:pPr marL="457200" lvl="0" indent="-342900" algn="l" rtl="0">
              <a:spcBef>
                <a:spcPts val="0"/>
              </a:spcBef>
              <a:spcAft>
                <a:spcPts val="0"/>
              </a:spcAft>
              <a:buClr>
                <a:schemeClr val="dk1"/>
              </a:buClr>
              <a:buSzPts val="1800"/>
              <a:buChar char="●"/>
            </a:pPr>
            <a:r>
              <a:rPr lang="fr-FR" dirty="0" err="1">
                <a:solidFill>
                  <a:schemeClr val="dk1"/>
                </a:solidFill>
              </a:rPr>
              <a:t>org.J</a:t>
            </a:r>
            <a:r>
              <a:rPr lang="fr" dirty="0">
                <a:solidFill>
                  <a:schemeClr val="dk1"/>
                </a:solidFill>
              </a:rPr>
              <a:t>son</a:t>
            </a:r>
          </a:p>
          <a:p>
            <a:pPr marL="457200" lvl="0" indent="-342900" algn="l" rtl="0">
              <a:spcBef>
                <a:spcPts val="0"/>
              </a:spcBef>
              <a:spcAft>
                <a:spcPts val="0"/>
              </a:spcAft>
              <a:buClr>
                <a:schemeClr val="dk1"/>
              </a:buClr>
              <a:buSzPts val="1800"/>
              <a:buChar char="●"/>
            </a:pPr>
            <a:r>
              <a:rPr lang="fr" dirty="0">
                <a:solidFill>
                  <a:schemeClr val="dk1"/>
                </a:solidFill>
              </a:rPr>
              <a:t>MySQL Connector-J</a:t>
            </a:r>
            <a:endParaRPr dirty="0">
              <a:solidFill>
                <a:schemeClr val="dk1"/>
              </a:solidFill>
            </a:endParaRPr>
          </a:p>
          <a:p>
            <a:pPr marL="0" lvl="0" indent="0" algn="l" rtl="0">
              <a:spcBef>
                <a:spcPts val="1200"/>
              </a:spcBef>
              <a:spcAft>
                <a:spcPts val="0"/>
              </a:spcAft>
              <a:buNone/>
            </a:pPr>
            <a:endParaRPr dirty="0">
              <a:solidFill>
                <a:schemeClr val="dk1"/>
              </a:solidFill>
            </a:endParaRPr>
          </a:p>
          <a:p>
            <a:pPr marL="0" lvl="0" indent="0" algn="l" rtl="0">
              <a:spcBef>
                <a:spcPts val="1200"/>
              </a:spcBef>
              <a:spcAft>
                <a:spcPts val="0"/>
              </a:spcAft>
              <a:buNone/>
            </a:pPr>
            <a:endParaRPr dirty="0">
              <a:solidFill>
                <a:schemeClr val="dk1"/>
              </a:solidFill>
            </a:endParaRPr>
          </a:p>
          <a:p>
            <a:pPr marL="457200" lvl="0" indent="0" algn="l" rtl="0">
              <a:spcBef>
                <a:spcPts val="1200"/>
              </a:spcBef>
              <a:spcAft>
                <a:spcPts val="1200"/>
              </a:spcAft>
              <a:buNone/>
            </a:pPr>
            <a:endParaRPr dirty="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Structure du projet </a:t>
            </a:r>
            <a:endParaRPr/>
          </a:p>
        </p:txBody>
      </p:sp>
      <p:sp>
        <p:nvSpPr>
          <p:cNvPr id="81" name="Google Shape;8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25755" algn="l" rtl="0">
              <a:spcBef>
                <a:spcPts val="0"/>
              </a:spcBef>
              <a:spcAft>
                <a:spcPts val="0"/>
              </a:spcAft>
              <a:buClr>
                <a:schemeClr val="dk1"/>
              </a:buClr>
              <a:buSzPct val="100000"/>
              <a:buChar char="●"/>
            </a:pPr>
            <a:r>
              <a:rPr lang="fr" dirty="0">
                <a:solidFill>
                  <a:schemeClr val="dk1"/>
                </a:solidFill>
              </a:rPr>
              <a:t>Application WEB avec utilisation de JSP et servlet</a:t>
            </a:r>
            <a:endParaRPr dirty="0">
              <a:solidFill>
                <a:schemeClr val="dk1"/>
              </a:solidFill>
            </a:endParaRPr>
          </a:p>
          <a:p>
            <a:pPr marL="457200" lvl="0" indent="-325755" algn="l" rtl="0">
              <a:spcBef>
                <a:spcPts val="0"/>
              </a:spcBef>
              <a:spcAft>
                <a:spcPts val="0"/>
              </a:spcAft>
              <a:buClr>
                <a:schemeClr val="dk1"/>
              </a:buClr>
              <a:buSzPct val="100000"/>
              <a:buChar char="●"/>
            </a:pPr>
            <a:r>
              <a:rPr lang="fr" dirty="0">
                <a:solidFill>
                  <a:schemeClr val="dk1"/>
                </a:solidFill>
              </a:rPr>
              <a:t>Modèle MVC </a:t>
            </a:r>
            <a:endParaRPr dirty="0">
              <a:solidFill>
                <a:schemeClr val="dk1"/>
              </a:solidFill>
            </a:endParaRPr>
          </a:p>
          <a:p>
            <a:pPr marL="914400" lvl="1" indent="-304165" algn="l" rtl="0">
              <a:spcBef>
                <a:spcPts val="0"/>
              </a:spcBef>
              <a:spcAft>
                <a:spcPts val="0"/>
              </a:spcAft>
              <a:buClr>
                <a:schemeClr val="dk1"/>
              </a:buClr>
              <a:buSzPct val="100000"/>
              <a:buChar char="○"/>
            </a:pPr>
            <a:r>
              <a:rPr lang="fr" dirty="0">
                <a:solidFill>
                  <a:schemeClr val="dk1"/>
                </a:solidFill>
              </a:rPr>
              <a:t>Modèle : Entités java avec un mapping fait d’annotations personnalisées</a:t>
            </a:r>
            <a:endParaRPr dirty="0">
              <a:solidFill>
                <a:schemeClr val="dk1"/>
              </a:solidFill>
            </a:endParaRPr>
          </a:p>
          <a:p>
            <a:pPr marL="914400" lvl="1" indent="-304165" algn="l" rtl="0">
              <a:spcBef>
                <a:spcPts val="0"/>
              </a:spcBef>
              <a:spcAft>
                <a:spcPts val="0"/>
              </a:spcAft>
              <a:buClr>
                <a:schemeClr val="dk1"/>
              </a:buClr>
              <a:buSzPct val="100000"/>
              <a:buChar char="○"/>
            </a:pPr>
            <a:r>
              <a:rPr lang="fr" dirty="0">
                <a:solidFill>
                  <a:schemeClr val="dk1"/>
                </a:solidFill>
              </a:rPr>
              <a:t>View : JSP</a:t>
            </a:r>
            <a:endParaRPr dirty="0">
              <a:solidFill>
                <a:schemeClr val="dk1"/>
              </a:solidFill>
            </a:endParaRPr>
          </a:p>
          <a:p>
            <a:pPr marL="914400" lvl="1" indent="-304165" algn="l" rtl="0">
              <a:spcBef>
                <a:spcPts val="0"/>
              </a:spcBef>
              <a:spcAft>
                <a:spcPts val="0"/>
              </a:spcAft>
              <a:buClr>
                <a:schemeClr val="dk1"/>
              </a:buClr>
              <a:buSzPct val="100000"/>
              <a:buChar char="○"/>
            </a:pPr>
            <a:r>
              <a:rPr lang="fr" dirty="0">
                <a:solidFill>
                  <a:schemeClr val="dk1"/>
                </a:solidFill>
              </a:rPr>
              <a:t>Contrôleur : Servlets</a:t>
            </a:r>
            <a:endParaRPr dirty="0">
              <a:solidFill>
                <a:schemeClr val="dk1"/>
              </a:solidFill>
            </a:endParaRPr>
          </a:p>
          <a:p>
            <a:pPr marL="457200" lvl="0" indent="-325755" algn="l" rtl="0">
              <a:spcBef>
                <a:spcPts val="0"/>
              </a:spcBef>
              <a:spcAft>
                <a:spcPts val="0"/>
              </a:spcAft>
              <a:buClr>
                <a:schemeClr val="dk1"/>
              </a:buClr>
              <a:buSzPct val="100000"/>
              <a:buChar char="●"/>
            </a:pPr>
            <a:r>
              <a:rPr lang="fr" dirty="0">
                <a:solidFill>
                  <a:schemeClr val="dk1"/>
                </a:solidFill>
              </a:rPr>
              <a:t>Base de donnée normalisée FN3+ </a:t>
            </a:r>
            <a:endParaRPr dirty="0">
              <a:solidFill>
                <a:schemeClr val="dk1"/>
              </a:solidFill>
            </a:endParaRPr>
          </a:p>
          <a:p>
            <a:pPr marL="457200" lvl="0" indent="-325755" algn="l" rtl="0">
              <a:spcBef>
                <a:spcPts val="0"/>
              </a:spcBef>
              <a:spcAft>
                <a:spcPts val="0"/>
              </a:spcAft>
              <a:buClr>
                <a:schemeClr val="dk1"/>
              </a:buClr>
              <a:buSzPct val="100000"/>
              <a:buChar char="●"/>
            </a:pPr>
            <a:r>
              <a:rPr lang="fr" dirty="0">
                <a:solidFill>
                  <a:schemeClr val="dk1"/>
                </a:solidFill>
              </a:rPr>
              <a:t>Sans ORM, mapping par annotations personnalisées pour une meilleure indépendance vis à vis de JPA/hibernate </a:t>
            </a:r>
            <a:endParaRPr dirty="0">
              <a:solidFill>
                <a:schemeClr val="dk1"/>
              </a:solidFill>
            </a:endParaRPr>
          </a:p>
          <a:p>
            <a:pPr marL="457200" lvl="0" indent="-325755" algn="l" rtl="0">
              <a:spcBef>
                <a:spcPts val="0"/>
              </a:spcBef>
              <a:spcAft>
                <a:spcPts val="0"/>
              </a:spcAft>
              <a:buClr>
                <a:schemeClr val="dk1"/>
              </a:buClr>
              <a:buSzPct val="100000"/>
              <a:buChar char="●"/>
            </a:pPr>
            <a:r>
              <a:rPr lang="fr" dirty="0">
                <a:solidFill>
                  <a:schemeClr val="dk1"/>
                </a:solidFill>
              </a:rPr>
              <a:t>Algorithme de hachage utilisé : SHA 256</a:t>
            </a:r>
            <a:endParaRPr dirty="0">
              <a:solidFill>
                <a:schemeClr val="dk1"/>
              </a:solidFill>
            </a:endParaRPr>
          </a:p>
          <a:p>
            <a:pPr marL="457200" lvl="0" indent="-325755" algn="l" rtl="0">
              <a:spcBef>
                <a:spcPts val="0"/>
              </a:spcBef>
              <a:spcAft>
                <a:spcPts val="0"/>
              </a:spcAft>
              <a:buClr>
                <a:schemeClr val="dk1"/>
              </a:buClr>
              <a:buSzPct val="100000"/>
              <a:buChar char="●"/>
            </a:pPr>
            <a:r>
              <a:rPr lang="fr" dirty="0">
                <a:solidFill>
                  <a:schemeClr val="dk1"/>
                </a:solidFill>
              </a:rPr>
              <a:t>Utilisation d’un DAO et de la récursivité sous java pour une moindre dépendance au SGBD</a:t>
            </a:r>
            <a:endParaRPr dirty="0">
              <a:solidFill>
                <a:schemeClr val="dk1"/>
              </a:solidFill>
            </a:endParaRPr>
          </a:p>
          <a:p>
            <a:pPr marL="0" lvl="0" indent="0" algn="l" rtl="0">
              <a:spcBef>
                <a:spcPts val="1200"/>
              </a:spcBef>
              <a:spcAft>
                <a:spcPts val="0"/>
              </a:spcAft>
              <a:buNone/>
            </a:pPr>
            <a:endParaRPr dirty="0">
              <a:solidFill>
                <a:schemeClr val="dk1"/>
              </a:solidFill>
            </a:endParaRPr>
          </a:p>
          <a:p>
            <a:pPr marL="0" lvl="0" indent="0" algn="l" rtl="0">
              <a:spcBef>
                <a:spcPts val="1200"/>
              </a:spcBef>
              <a:spcAft>
                <a:spcPts val="0"/>
              </a:spcAft>
              <a:buNone/>
            </a:pPr>
            <a:endParaRPr dirty="0">
              <a:solidFill>
                <a:schemeClr val="dk1"/>
              </a:solidFill>
            </a:endParaRPr>
          </a:p>
          <a:p>
            <a:pPr marL="457200" lvl="0" indent="0" algn="l" rtl="0">
              <a:spcBef>
                <a:spcPts val="1200"/>
              </a:spcBef>
              <a:spcAft>
                <a:spcPts val="1200"/>
              </a:spcAft>
              <a:buNone/>
            </a:pPr>
            <a:endParaRPr dirty="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93403B0D-9328-816E-A83F-001BB0B98387}"/>
              </a:ext>
            </a:extLst>
          </p:cNvPr>
          <p:cNvSpPr>
            <a:spLocks noGrp="1"/>
          </p:cNvSpPr>
          <p:nvPr>
            <p:ph type="title"/>
          </p:nvPr>
        </p:nvSpPr>
        <p:spPr/>
        <p:txBody>
          <a:bodyPr/>
          <a:lstStyle/>
          <a:p>
            <a:r>
              <a:rPr lang="fr-FR" dirty="0"/>
              <a:t>Modélisation de la BDD </a:t>
            </a:r>
          </a:p>
        </p:txBody>
      </p:sp>
    </p:spTree>
    <p:extLst>
      <p:ext uri="{BB962C8B-B14F-4D97-AF65-F5344CB8AC3E}">
        <p14:creationId xmlns:p14="http://schemas.microsoft.com/office/powerpoint/2010/main" val="31109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4440BE-1C59-6F50-ACE9-39106FB67448}"/>
              </a:ext>
            </a:extLst>
          </p:cNvPr>
          <p:cNvSpPr>
            <a:spLocks noGrp="1"/>
          </p:cNvSpPr>
          <p:nvPr>
            <p:ph type="title"/>
          </p:nvPr>
        </p:nvSpPr>
        <p:spPr/>
        <p:txBody>
          <a:bodyPr>
            <a:normAutofit fontScale="90000"/>
          </a:bodyPr>
          <a:lstStyle/>
          <a:p>
            <a:endParaRPr lang="fr-FR" dirty="0"/>
          </a:p>
        </p:txBody>
      </p:sp>
      <p:sp>
        <p:nvSpPr>
          <p:cNvPr id="3" name="Espace réservé du texte 2">
            <a:extLst>
              <a:ext uri="{FF2B5EF4-FFF2-40B4-BE49-F238E27FC236}">
                <a16:creationId xmlns:a16="http://schemas.microsoft.com/office/drawing/2014/main" id="{EBF006E1-1653-4C78-09E0-DD64EE99C45D}"/>
              </a:ext>
            </a:extLst>
          </p:cNvPr>
          <p:cNvSpPr>
            <a:spLocks noGrp="1"/>
          </p:cNvSpPr>
          <p:nvPr>
            <p:ph type="body" idx="1"/>
          </p:nvPr>
        </p:nvSpPr>
        <p:spPr/>
        <p:txBody>
          <a:bodyPr/>
          <a:lstStyle/>
          <a:p>
            <a:endParaRPr lang="fr-FR" dirty="0"/>
          </a:p>
        </p:txBody>
      </p:sp>
      <p:grpSp>
        <p:nvGrpSpPr>
          <p:cNvPr id="21" name="Groupe 20">
            <a:extLst>
              <a:ext uri="{FF2B5EF4-FFF2-40B4-BE49-F238E27FC236}">
                <a16:creationId xmlns:a16="http://schemas.microsoft.com/office/drawing/2014/main" id="{34DD3F9A-1B60-647D-EE55-FBBA08F08019}"/>
              </a:ext>
            </a:extLst>
          </p:cNvPr>
          <p:cNvGrpSpPr/>
          <p:nvPr/>
        </p:nvGrpSpPr>
        <p:grpSpPr>
          <a:xfrm>
            <a:off x="1501560" y="574625"/>
            <a:ext cx="6283149" cy="4280950"/>
            <a:chOff x="1539660" y="431275"/>
            <a:chExt cx="6283149" cy="4280950"/>
          </a:xfrm>
        </p:grpSpPr>
        <p:pic>
          <p:nvPicPr>
            <p:cNvPr id="7" name="Image 6">
              <a:extLst>
                <a:ext uri="{FF2B5EF4-FFF2-40B4-BE49-F238E27FC236}">
                  <a16:creationId xmlns:a16="http://schemas.microsoft.com/office/drawing/2014/main" id="{83641BFD-3807-6D2D-7D9B-97F7FF59A3CD}"/>
                </a:ext>
              </a:extLst>
            </p:cNvPr>
            <p:cNvPicPr>
              <a:picLocks noChangeAspect="1"/>
            </p:cNvPicPr>
            <p:nvPr/>
          </p:nvPicPr>
          <p:blipFill>
            <a:blip r:embed="rId2"/>
            <a:stretch>
              <a:fillRect/>
            </a:stretch>
          </p:blipFill>
          <p:spPr>
            <a:xfrm>
              <a:off x="1539660" y="431275"/>
              <a:ext cx="6283149" cy="4267200"/>
            </a:xfrm>
            <a:prstGeom prst="rect">
              <a:avLst/>
            </a:prstGeom>
          </p:spPr>
        </p:pic>
        <p:sp>
          <p:nvSpPr>
            <p:cNvPr id="8" name="Rectangle 7">
              <a:extLst>
                <a:ext uri="{FF2B5EF4-FFF2-40B4-BE49-F238E27FC236}">
                  <a16:creationId xmlns:a16="http://schemas.microsoft.com/office/drawing/2014/main" id="{E8BC0A6F-5444-989D-A35D-BAFD6FC86B79}"/>
                </a:ext>
              </a:extLst>
            </p:cNvPr>
            <p:cNvSpPr/>
            <p:nvPr/>
          </p:nvSpPr>
          <p:spPr>
            <a:xfrm>
              <a:off x="4693920" y="2625230"/>
              <a:ext cx="3128889" cy="2086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cxnSp>
          <p:nvCxnSpPr>
            <p:cNvPr id="10" name="Connecteur droit 9">
              <a:extLst>
                <a:ext uri="{FF2B5EF4-FFF2-40B4-BE49-F238E27FC236}">
                  <a16:creationId xmlns:a16="http://schemas.microsoft.com/office/drawing/2014/main" id="{1586BC9A-AEF6-139B-6DCA-4FEF55B3F505}"/>
                </a:ext>
              </a:extLst>
            </p:cNvPr>
            <p:cNvCxnSpPr>
              <a:cxnSpLocks/>
            </p:cNvCxnSpPr>
            <p:nvPr/>
          </p:nvCxnSpPr>
          <p:spPr>
            <a:xfrm>
              <a:off x="5227320" y="2625230"/>
              <a:ext cx="0" cy="1149051"/>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11" name="Connecteur droit 10">
              <a:extLst>
                <a:ext uri="{FF2B5EF4-FFF2-40B4-BE49-F238E27FC236}">
                  <a16:creationId xmlns:a16="http://schemas.microsoft.com/office/drawing/2014/main" id="{523460A3-3253-6B66-A672-48F4C8608CE1}"/>
                </a:ext>
              </a:extLst>
            </p:cNvPr>
            <p:cNvCxnSpPr>
              <a:cxnSpLocks/>
            </p:cNvCxnSpPr>
            <p:nvPr/>
          </p:nvCxnSpPr>
          <p:spPr>
            <a:xfrm flipH="1">
              <a:off x="4693920" y="3774281"/>
              <a:ext cx="533399" cy="0"/>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16" name="ZoneTexte 15">
              <a:extLst>
                <a:ext uri="{FF2B5EF4-FFF2-40B4-BE49-F238E27FC236}">
                  <a16:creationId xmlns:a16="http://schemas.microsoft.com/office/drawing/2014/main" id="{DAD977AE-45EF-ED5E-B753-D549B85865E0}"/>
                </a:ext>
              </a:extLst>
            </p:cNvPr>
            <p:cNvSpPr txBox="1"/>
            <p:nvPr/>
          </p:nvSpPr>
          <p:spPr>
            <a:xfrm>
              <a:off x="5726430" y="3952924"/>
              <a:ext cx="1699260" cy="307777"/>
            </a:xfrm>
            <a:prstGeom prst="rect">
              <a:avLst/>
            </a:prstGeom>
            <a:noFill/>
            <a:ln>
              <a:solidFill>
                <a:schemeClr val="tx1"/>
              </a:solidFill>
            </a:ln>
          </p:spPr>
          <p:txBody>
            <a:bodyPr wrap="square" rtlCol="0">
              <a:spAutoFit/>
            </a:bodyPr>
            <a:lstStyle/>
            <a:p>
              <a:pPr algn="ctr"/>
              <a:r>
                <a:rPr lang="fr-FR" dirty="0"/>
                <a:t>Work In Progress</a:t>
              </a:r>
            </a:p>
          </p:txBody>
        </p:sp>
        <p:cxnSp>
          <p:nvCxnSpPr>
            <p:cNvPr id="17" name="Connecteur droit 16">
              <a:extLst>
                <a:ext uri="{FF2B5EF4-FFF2-40B4-BE49-F238E27FC236}">
                  <a16:creationId xmlns:a16="http://schemas.microsoft.com/office/drawing/2014/main" id="{DD050C87-E8E4-D266-1D67-057D3B5C8CE1}"/>
                </a:ext>
              </a:extLst>
            </p:cNvPr>
            <p:cNvCxnSpPr>
              <a:cxnSpLocks/>
              <a:stCxn id="16" idx="1"/>
            </p:cNvCxnSpPr>
            <p:nvPr/>
          </p:nvCxnSpPr>
          <p:spPr>
            <a:xfrm flipH="1">
              <a:off x="4693920" y="4106813"/>
              <a:ext cx="1032510" cy="0"/>
            </a:xfrm>
            <a:prstGeom prst="line">
              <a:avLst/>
            </a:prstGeom>
            <a:ln>
              <a:prstDash val="lgDash"/>
            </a:ln>
          </p:spPr>
          <p:style>
            <a:lnRef idx="1">
              <a:schemeClr val="dk1"/>
            </a:lnRef>
            <a:fillRef idx="0">
              <a:schemeClr val="dk1"/>
            </a:fillRef>
            <a:effectRef idx="0">
              <a:schemeClr val="dk1"/>
            </a:effectRef>
            <a:fontRef idx="minor">
              <a:schemeClr val="tx1"/>
            </a:fontRef>
          </p:style>
        </p:cxnSp>
      </p:grpSp>
      <p:cxnSp>
        <p:nvCxnSpPr>
          <p:cNvPr id="22" name="Connecteur droit 21">
            <a:extLst>
              <a:ext uri="{FF2B5EF4-FFF2-40B4-BE49-F238E27FC236}">
                <a16:creationId xmlns:a16="http://schemas.microsoft.com/office/drawing/2014/main" id="{457C3EF9-01A3-AB19-F4E6-D424C0CC72B7}"/>
              </a:ext>
            </a:extLst>
          </p:cNvPr>
          <p:cNvCxnSpPr>
            <a:cxnSpLocks/>
            <a:stCxn id="8" idx="2"/>
          </p:cNvCxnSpPr>
          <p:nvPr/>
        </p:nvCxnSpPr>
        <p:spPr>
          <a:xfrm flipH="1" flipV="1">
            <a:off x="4139565" y="4841825"/>
            <a:ext cx="2080700" cy="13750"/>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24" name="Connecteur droit 23">
            <a:extLst>
              <a:ext uri="{FF2B5EF4-FFF2-40B4-BE49-F238E27FC236}">
                <a16:creationId xmlns:a16="http://schemas.microsoft.com/office/drawing/2014/main" id="{04843A85-15C3-7A80-B07F-3B363BDB1498}"/>
              </a:ext>
            </a:extLst>
          </p:cNvPr>
          <p:cNvCxnSpPr>
            <a:cxnSpLocks/>
            <a:stCxn id="8" idx="2"/>
          </p:cNvCxnSpPr>
          <p:nvPr/>
        </p:nvCxnSpPr>
        <p:spPr>
          <a:xfrm flipV="1">
            <a:off x="6220265" y="4404051"/>
            <a:ext cx="0" cy="451524"/>
          </a:xfrm>
          <a:prstGeom prst="line">
            <a:avLst/>
          </a:prstGeom>
          <a:ln>
            <a:prstDash val="lg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32975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F19A8B-E90D-B97B-DE2E-ACE9FE91499C}"/>
              </a:ext>
            </a:extLst>
          </p:cNvPr>
          <p:cNvSpPr>
            <a:spLocks noGrp="1"/>
          </p:cNvSpPr>
          <p:nvPr>
            <p:ph type="title"/>
          </p:nvPr>
        </p:nvSpPr>
        <p:spPr/>
        <p:txBody>
          <a:bodyPr>
            <a:normAutofit fontScale="90000"/>
          </a:bodyPr>
          <a:lstStyle/>
          <a:p>
            <a:endParaRPr lang="fr-FR"/>
          </a:p>
        </p:txBody>
      </p:sp>
      <p:sp>
        <p:nvSpPr>
          <p:cNvPr id="3" name="Espace réservé du texte 2">
            <a:extLst>
              <a:ext uri="{FF2B5EF4-FFF2-40B4-BE49-F238E27FC236}">
                <a16:creationId xmlns:a16="http://schemas.microsoft.com/office/drawing/2014/main" id="{2089DB3A-A345-7AEE-8781-3A3030F6BFB3}"/>
              </a:ext>
            </a:extLst>
          </p:cNvPr>
          <p:cNvSpPr>
            <a:spLocks noGrp="1"/>
          </p:cNvSpPr>
          <p:nvPr>
            <p:ph type="body" idx="1"/>
          </p:nvPr>
        </p:nvSpPr>
        <p:spPr/>
        <p:txBody>
          <a:bodyPr/>
          <a:lstStyle/>
          <a:p>
            <a:endParaRPr lang="fr-FR"/>
          </a:p>
        </p:txBody>
      </p:sp>
      <p:pic>
        <p:nvPicPr>
          <p:cNvPr id="5" name="Image 4">
            <a:extLst>
              <a:ext uri="{FF2B5EF4-FFF2-40B4-BE49-F238E27FC236}">
                <a16:creationId xmlns:a16="http://schemas.microsoft.com/office/drawing/2014/main" id="{252E36D7-83A8-A3F8-247C-B091D1F06A8D}"/>
              </a:ext>
            </a:extLst>
          </p:cNvPr>
          <p:cNvPicPr>
            <a:picLocks noChangeAspect="1"/>
          </p:cNvPicPr>
          <p:nvPr/>
        </p:nvPicPr>
        <p:blipFill>
          <a:blip r:embed="rId2"/>
          <a:stretch>
            <a:fillRect/>
          </a:stretch>
        </p:blipFill>
        <p:spPr>
          <a:xfrm>
            <a:off x="1350497" y="1569720"/>
            <a:ext cx="6443006" cy="2936158"/>
          </a:xfrm>
          <a:prstGeom prst="rect">
            <a:avLst/>
          </a:prstGeom>
        </p:spPr>
      </p:pic>
    </p:spTree>
    <p:extLst>
      <p:ext uri="{BB962C8B-B14F-4D97-AF65-F5344CB8AC3E}">
        <p14:creationId xmlns:p14="http://schemas.microsoft.com/office/powerpoint/2010/main" val="202929356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460</Words>
  <Application>Microsoft Office PowerPoint</Application>
  <PresentationFormat>Affichage à l'écran (16:9)</PresentationFormat>
  <Paragraphs>61</Paragraphs>
  <Slides>15</Slides>
  <Notes>6</Notes>
  <HiddenSlides>0</HiddenSlides>
  <MMClips>0</MMClips>
  <ScaleCrop>false</ScaleCrop>
  <HeadingPairs>
    <vt:vector size="6" baseType="variant">
      <vt:variant>
        <vt:lpstr>Polices utilisées</vt:lpstr>
      </vt:variant>
      <vt:variant>
        <vt:i4>1</vt:i4>
      </vt:variant>
      <vt:variant>
        <vt:lpstr>Thème</vt:lpstr>
      </vt:variant>
      <vt:variant>
        <vt:i4>1</vt:i4>
      </vt:variant>
      <vt:variant>
        <vt:lpstr>Titres des diapositives</vt:lpstr>
      </vt:variant>
      <vt:variant>
        <vt:i4>15</vt:i4>
      </vt:variant>
    </vt:vector>
  </HeadingPairs>
  <TitlesOfParts>
    <vt:vector size="17" baseType="lpstr">
      <vt:lpstr>Arial</vt:lpstr>
      <vt:lpstr>Simple Light</vt:lpstr>
      <vt:lpstr>AccountX</vt:lpstr>
      <vt:lpstr>Le projet AccountX</vt:lpstr>
      <vt:lpstr>Caractéristiques du projet</vt:lpstr>
      <vt:lpstr>Fonctionnalité</vt:lpstr>
      <vt:lpstr>Spécificités technique, logiciel et dépendances</vt:lpstr>
      <vt:lpstr>Structure du projet </vt:lpstr>
      <vt:lpstr>Modélisation de la BDD </vt:lpstr>
      <vt:lpstr>Présentation PowerPoint</vt:lpstr>
      <vt:lpstr>Présentation PowerPoint</vt:lpstr>
      <vt:lpstr>Aperçus </vt:lpstr>
      <vt:lpstr>Présentation PowerPoint</vt:lpstr>
      <vt:lpstr>Présentation PowerPoint</vt:lpstr>
      <vt:lpstr>Présentation PowerPoint</vt:lpstr>
      <vt:lpstr>Présentation PowerPoint</vt:lpstr>
      <vt:lpstr>Les évolutions possibles (roadmap)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AccountX</dc:title>
  <dc:creator>Admin</dc:creator>
  <cp:lastModifiedBy>Admin</cp:lastModifiedBy>
  <cp:revision>3</cp:revision>
  <dcterms:modified xsi:type="dcterms:W3CDTF">2023-03-21T16:55:53Z</dcterms:modified>
</cp:coreProperties>
</file>