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5" r:id="rId4"/>
    <p:sldId id="258" r:id="rId5"/>
    <p:sldId id="259" r:id="rId6"/>
    <p:sldId id="260" r:id="rId7"/>
    <p:sldId id="264" r:id="rId8"/>
    <p:sldId id="262" r:id="rId9"/>
    <p:sldId id="263" r:id="rId10"/>
    <p:sldId id="266" r:id="rId11"/>
    <p:sldId id="267" r:id="rId12"/>
    <p:sldId id="268" r:id="rId13"/>
    <p:sldId id="269" r:id="rId14"/>
    <p:sldId id="270" r:id="rId15"/>
    <p:sldId id="26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474" y="3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254a979b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254a979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5723e4c015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5723e4c015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0254a979b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0254a979b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0254a979b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0254a979b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57a0ab9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57a0ab9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9BCA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pic>
        <p:nvPicPr>
          <p:cNvPr id="9" name="Google Shape;9;p1"/>
          <p:cNvPicPr preferRelativeResize="0"/>
          <p:nvPr/>
        </p:nvPicPr>
        <p:blipFill>
          <a:blip r:embed="rId13">
            <a:alphaModFix/>
          </a:blip>
          <a:stretch>
            <a:fillRect/>
          </a:stretch>
        </p:blipFill>
        <p:spPr>
          <a:xfrm>
            <a:off x="8276525" y="85474"/>
            <a:ext cx="797525" cy="49725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a:t>AccountX</a:t>
            </a:r>
            <a:endParaRPr/>
          </a:p>
        </p:txBody>
      </p:sp>
      <p:sp>
        <p:nvSpPr>
          <p:cNvPr id="56" name="Google Shape;56;p13"/>
          <p:cNvSpPr txBox="1">
            <a:spLocks noGrp="1"/>
          </p:cNvSpPr>
          <p:nvPr>
            <p:ph type="subTitle" idx="1"/>
          </p:nvPr>
        </p:nvSpPr>
        <p:spPr>
          <a:xfrm>
            <a:off x="311700" y="1598725"/>
            <a:ext cx="8520600" cy="792600"/>
          </a:xfrm>
          <a:prstGeom prst="rect">
            <a:avLst/>
          </a:prstGeom>
        </p:spPr>
        <p:txBody>
          <a:bodyPr spcFirstLastPara="1" wrap="square" lIns="91425" tIns="91425" rIns="91425" bIns="91425" anchor="t" anchorCtr="0">
            <a:normAutofit/>
          </a:bodyPr>
          <a:lstStyle/>
          <a:p>
            <a:pPr marL="0" lvl="0" indent="0" algn="ctr" rtl="0">
              <a:lnSpc>
                <a:spcPct val="90000"/>
              </a:lnSpc>
              <a:spcBef>
                <a:spcPts val="0"/>
              </a:spcBef>
              <a:spcAft>
                <a:spcPts val="0"/>
              </a:spcAft>
              <a:buSzPts val="852"/>
              <a:buNone/>
            </a:pPr>
            <a:r>
              <a:rPr lang="fr" sz="1570">
                <a:solidFill>
                  <a:schemeClr val="dk1"/>
                </a:solidFill>
              </a:rPr>
              <a:t>Benjamin BASSET présente</a:t>
            </a:r>
            <a:r>
              <a:rPr lang="fr" sz="1570"/>
              <a:t> </a:t>
            </a:r>
            <a:br>
              <a:rPr lang="fr" sz="1570"/>
            </a:br>
            <a:r>
              <a:rPr lang="fr" sz="1570"/>
              <a:t> </a:t>
            </a:r>
            <a:endParaRPr sz="1570"/>
          </a:p>
        </p:txBody>
      </p:sp>
      <p:sp>
        <p:nvSpPr>
          <p:cNvPr id="57" name="Google Shape;57;p13"/>
          <p:cNvSpPr txBox="1">
            <a:spLocks noGrp="1"/>
          </p:cNvSpPr>
          <p:nvPr>
            <p:ph type="subTitle" idx="1"/>
          </p:nvPr>
        </p:nvSpPr>
        <p:spPr>
          <a:xfrm>
            <a:off x="350550" y="4431575"/>
            <a:ext cx="8520600" cy="7926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SzPts val="852"/>
              <a:buNone/>
            </a:pPr>
            <a:r>
              <a:rPr lang="fr" sz="970">
                <a:solidFill>
                  <a:schemeClr val="dk1"/>
                </a:solidFill>
              </a:rPr>
              <a:t>ITFAM - Information Technology for Finance, Accounting and Management</a:t>
            </a:r>
            <a:br>
              <a:rPr lang="fr" sz="1570"/>
            </a:br>
            <a:r>
              <a:rPr lang="fr" sz="1570"/>
              <a:t> </a:t>
            </a:r>
            <a:endParaRPr sz="157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13B63CD-B2A7-ADA4-92D5-5B5C376890F1}"/>
              </a:ext>
            </a:extLst>
          </p:cNvPr>
          <p:cNvSpPr>
            <a:spLocks noGrp="1"/>
          </p:cNvSpPr>
          <p:nvPr>
            <p:ph type="title"/>
          </p:nvPr>
        </p:nvSpPr>
        <p:spPr/>
        <p:txBody>
          <a:bodyPr/>
          <a:lstStyle/>
          <a:p>
            <a:r>
              <a:rPr lang="fr-FR" dirty="0" err="1"/>
              <a:t>Apperçu</a:t>
            </a:r>
            <a:r>
              <a:rPr lang="fr-FR" dirty="0"/>
              <a:t> </a:t>
            </a:r>
          </a:p>
        </p:txBody>
      </p:sp>
    </p:spTree>
    <p:extLst>
      <p:ext uri="{BB962C8B-B14F-4D97-AF65-F5344CB8AC3E}">
        <p14:creationId xmlns:p14="http://schemas.microsoft.com/office/powerpoint/2010/main" val="129305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9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8758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579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BEC916B9-44B5-0790-FEA5-2A4EAEFFB2AD}"/>
              </a:ext>
            </a:extLst>
          </p:cNvPr>
          <p:cNvPicPr>
            <a:picLocks noChangeAspect="1"/>
          </p:cNvPicPr>
          <p:nvPr/>
        </p:nvPicPr>
        <p:blipFill>
          <a:blip r:embed="rId2"/>
          <a:stretch>
            <a:fillRect/>
          </a:stretch>
        </p:blipFill>
        <p:spPr>
          <a:xfrm>
            <a:off x="862157" y="0"/>
            <a:ext cx="7419686" cy="5143500"/>
          </a:xfrm>
          <a:prstGeom prst="rect">
            <a:avLst/>
          </a:prstGeom>
        </p:spPr>
      </p:pic>
      <p:sp>
        <p:nvSpPr>
          <p:cNvPr id="5" name="Rectangle 4">
            <a:extLst>
              <a:ext uri="{FF2B5EF4-FFF2-40B4-BE49-F238E27FC236}">
                <a16:creationId xmlns:a16="http://schemas.microsoft.com/office/drawing/2014/main" id="{5532E95A-F243-6A37-957B-AEF3C566799F}"/>
              </a:ext>
            </a:extLst>
          </p:cNvPr>
          <p:cNvSpPr/>
          <p:nvPr/>
        </p:nvSpPr>
        <p:spPr>
          <a:xfrm>
            <a:off x="434340" y="342900"/>
            <a:ext cx="1897380" cy="5257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Exemple de balance au format .PDF</a:t>
            </a:r>
          </a:p>
        </p:txBody>
      </p:sp>
    </p:spTree>
    <p:extLst>
      <p:ext uri="{BB962C8B-B14F-4D97-AF65-F5344CB8AC3E}">
        <p14:creationId xmlns:p14="http://schemas.microsoft.com/office/powerpoint/2010/main" val="331375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évolutions possibles (roadmap)</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Clr>
                <a:schemeClr val="dk1"/>
              </a:buClr>
              <a:buSzPct val="100000"/>
              <a:buChar char="●"/>
            </a:pPr>
            <a:r>
              <a:rPr lang="fr">
                <a:solidFill>
                  <a:schemeClr val="dk1"/>
                </a:solidFill>
              </a:rPr>
              <a:t>La saisie des immobilisations et financements</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La possibilité de personnaliser son plan comptable</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Le passage automatique d’écritures d’inventaire</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La génération de tableaux d’amortissements </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La gestion des utilisateurs et des habilitations</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La gestion de la comptabilité analytique et des fonctionnalités avancées concernant les ventes/stocks</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L’édition de bilan </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UX/UI et raccourci clavier</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La gestion de la déclaration de TVA</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Automatisation du rapprochement bancaire (EBICS) et lettrage</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L’import d’écriture comptable issue d’OCR avancée sur le marché (DEXT…) ou de facture électronique (jefacture.com…)</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La gestion de l'impôts sur les bénéfices (IS/BA/BNC/BIC)</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Réécriture de l’appli en C# .NET pour en faire une desktop app</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Utilisation d’une DAOFactory et stockage sous plusieurs formats et stockage GED.</a:t>
            </a:r>
            <a:endParaRPr>
              <a:solidFill>
                <a:schemeClr val="dk1"/>
              </a:solidFill>
            </a:endParaRPr>
          </a:p>
          <a:p>
            <a:pPr marL="457200" lvl="0" indent="-308610" algn="l" rtl="0">
              <a:spcBef>
                <a:spcPts val="0"/>
              </a:spcBef>
              <a:spcAft>
                <a:spcPts val="0"/>
              </a:spcAft>
              <a:buClr>
                <a:schemeClr val="dk1"/>
              </a:buClr>
              <a:buSzPct val="100000"/>
              <a:buChar char="●"/>
            </a:pPr>
            <a:r>
              <a:rPr lang="fr">
                <a:solidFill>
                  <a:schemeClr val="dk1"/>
                </a:solidFill>
              </a:rPr>
              <a:t>Développement de la BDD pour stocker des timestamps afin de tracer les productions comptables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 projet AccountX</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fr">
                <a:solidFill>
                  <a:schemeClr val="dk1"/>
                </a:solidFill>
              </a:rPr>
              <a:t>C’est un logiciel de saisie comptable selon les normes françaises</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L’objectif est de rendre accessible la comptabilité auprès des PME</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Il s’agit d’un projet personnel qui a pour but de m’initier à Java SE/EE et que j’améliorerais tout au long de ma progression universitaire.</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Ceci s’inscrit dans une volonté plus grande de fournir des logiciels de gestion open source sous un nom commun (ITFAM), je souhaite proposer plusieurs projets de ce type au cours de mes études (gestion du personnel, des stocks, outil financier divers…).</a:t>
            </a:r>
            <a:endParaRPr>
              <a:solidFill>
                <a:schemeClr val="dk1"/>
              </a:solidFill>
            </a:endParaRPr>
          </a:p>
          <a:p>
            <a:pPr marL="457200" lvl="0" indent="0" algn="l" rtl="0">
              <a:spcBef>
                <a:spcPts val="1200"/>
              </a:spcBef>
              <a:spcAft>
                <a:spcPts val="120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34B546B-21B6-7213-3F0A-155493485896}"/>
              </a:ext>
            </a:extLst>
          </p:cNvPr>
          <p:cNvSpPr>
            <a:spLocks noGrp="1"/>
          </p:cNvSpPr>
          <p:nvPr>
            <p:ph type="title"/>
          </p:nvPr>
        </p:nvSpPr>
        <p:spPr/>
        <p:txBody>
          <a:bodyPr/>
          <a:lstStyle/>
          <a:p>
            <a:r>
              <a:rPr lang="fr-FR" dirty="0"/>
              <a:t>Caractéristiques du projet</a:t>
            </a:r>
          </a:p>
        </p:txBody>
      </p:sp>
    </p:spTree>
    <p:extLst>
      <p:ext uri="{BB962C8B-B14F-4D97-AF65-F5344CB8AC3E}">
        <p14:creationId xmlns:p14="http://schemas.microsoft.com/office/powerpoint/2010/main" val="153616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Fonctionnalité</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fr">
                <a:solidFill>
                  <a:schemeClr val="dk1"/>
                </a:solidFill>
              </a:rPr>
              <a:t>Une fonctionnalité de saisie d’achat/vente</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Une interface rapide avec l’autocompletion omniprésente</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La gestion de ses fournisseurs </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L’édition de balance et de comptes de résultats</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Une persistance des informations comptables</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La possibilité de gérer plusieurs sociétés</a:t>
            </a:r>
            <a:endParaRPr>
              <a:solidFill>
                <a:schemeClr val="dk1"/>
              </a:solidFill>
            </a:endParaRPr>
          </a:p>
          <a:p>
            <a:pPr marL="457200" lvl="0" indent="-342900" algn="l" rtl="0">
              <a:spcBef>
                <a:spcPts val="0"/>
              </a:spcBef>
              <a:spcAft>
                <a:spcPts val="0"/>
              </a:spcAft>
              <a:buClr>
                <a:schemeClr val="dk1"/>
              </a:buClr>
              <a:buSzPts val="1800"/>
              <a:buChar char="●"/>
            </a:pPr>
            <a:r>
              <a:rPr lang="fr">
                <a:solidFill>
                  <a:schemeClr val="dk1"/>
                </a:solidFill>
              </a:rPr>
              <a:t>L’export d’un fichier CSV au format FEC selon les exigences de l’administration fiscale française</a:t>
            </a:r>
            <a:endParaRPr>
              <a:solidFill>
                <a:schemeClr val="dk1"/>
              </a:solidFill>
            </a:endParaRPr>
          </a:p>
          <a:p>
            <a:pPr marL="457200" lvl="0" indent="0" algn="l" rtl="0">
              <a:spcBef>
                <a:spcPts val="1200"/>
              </a:spcBef>
              <a:spcAft>
                <a:spcPts val="1200"/>
              </a:spcAft>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Spécificité technique, logiciel et dépendances</a:t>
            </a:r>
            <a:endParaRPr dirty="0"/>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fr" dirty="0">
                <a:solidFill>
                  <a:schemeClr val="dk1"/>
                </a:solidFill>
              </a:rPr>
              <a:t>Jakarta EE 9</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Serveur Glassfish 7.0 </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IDE : IntelliJ Ultimate</a:t>
            </a:r>
            <a:endParaRPr dirty="0">
              <a:solidFill>
                <a:schemeClr val="dk1"/>
              </a:solidFill>
            </a:endParaRPr>
          </a:p>
          <a:p>
            <a:pPr marL="457200" lvl="0" indent="-342900" algn="l" rtl="0">
              <a:spcBef>
                <a:spcPts val="0"/>
              </a:spcBef>
              <a:spcAft>
                <a:spcPts val="0"/>
              </a:spcAft>
              <a:buClr>
                <a:schemeClr val="dk1"/>
              </a:buClr>
              <a:buSzPts val="1800"/>
              <a:buChar char="●"/>
            </a:pPr>
            <a:r>
              <a:rPr lang="fr" dirty="0">
                <a:solidFill>
                  <a:schemeClr val="dk1"/>
                </a:solidFill>
              </a:rPr>
              <a:t>SGBD : MySQL</a:t>
            </a:r>
          </a:p>
          <a:p>
            <a:pPr marL="457200" lvl="0" indent="-342900" algn="l" rtl="0">
              <a:spcBef>
                <a:spcPts val="0"/>
              </a:spcBef>
              <a:spcAft>
                <a:spcPts val="0"/>
              </a:spcAft>
              <a:buClr>
                <a:schemeClr val="dk1"/>
              </a:buClr>
              <a:buSzPts val="1800"/>
              <a:buChar char="●"/>
            </a:pPr>
            <a:r>
              <a:rPr lang="fr" dirty="0">
                <a:solidFill>
                  <a:schemeClr val="dk1"/>
                </a:solidFill>
              </a:rPr>
              <a:t>Maven</a:t>
            </a:r>
          </a:p>
          <a:p>
            <a:pPr marL="457200" lvl="0" indent="-342900" algn="l" rtl="0">
              <a:spcBef>
                <a:spcPts val="0"/>
              </a:spcBef>
              <a:spcAft>
                <a:spcPts val="0"/>
              </a:spcAft>
              <a:buClr>
                <a:schemeClr val="dk1"/>
              </a:buClr>
              <a:buSzPts val="1800"/>
              <a:buChar char="●"/>
            </a:pPr>
            <a:r>
              <a:rPr lang="fr" dirty="0">
                <a:solidFill>
                  <a:schemeClr val="dk1"/>
                </a:solidFill>
              </a:rPr>
              <a:t>J</a:t>
            </a:r>
            <a:r>
              <a:rPr lang="fr-FR" dirty="0">
                <a:solidFill>
                  <a:schemeClr val="dk1"/>
                </a:solidFill>
              </a:rPr>
              <a:t>q</a:t>
            </a:r>
            <a:r>
              <a:rPr lang="fr" dirty="0">
                <a:solidFill>
                  <a:schemeClr val="dk1"/>
                </a:solidFill>
              </a:rPr>
              <a:t>uery</a:t>
            </a:r>
          </a:p>
          <a:p>
            <a:pPr marL="457200" lvl="0" indent="-342900" algn="l" rtl="0">
              <a:spcBef>
                <a:spcPts val="0"/>
              </a:spcBef>
              <a:spcAft>
                <a:spcPts val="0"/>
              </a:spcAft>
              <a:buClr>
                <a:schemeClr val="dk1"/>
              </a:buClr>
              <a:buSzPts val="1800"/>
              <a:buChar char="●"/>
            </a:pPr>
            <a:r>
              <a:rPr lang="fr" dirty="0">
                <a:solidFill>
                  <a:schemeClr val="dk1"/>
                </a:solidFill>
              </a:rPr>
              <a:t>Itext core 5</a:t>
            </a:r>
          </a:p>
          <a:p>
            <a:pPr marL="457200" lvl="0" indent="-342900" algn="l" rtl="0">
              <a:spcBef>
                <a:spcPts val="0"/>
              </a:spcBef>
              <a:spcAft>
                <a:spcPts val="0"/>
              </a:spcAft>
              <a:buClr>
                <a:schemeClr val="dk1"/>
              </a:buClr>
              <a:buSzPts val="1800"/>
              <a:buChar char="●"/>
            </a:pPr>
            <a:r>
              <a:rPr lang="fr" dirty="0">
                <a:solidFill>
                  <a:schemeClr val="dk1"/>
                </a:solidFill>
              </a:rPr>
              <a:t>Apache IO commons </a:t>
            </a:r>
          </a:p>
          <a:p>
            <a:pPr marL="457200" lvl="0" indent="-342900" algn="l" rtl="0">
              <a:spcBef>
                <a:spcPts val="0"/>
              </a:spcBef>
              <a:spcAft>
                <a:spcPts val="0"/>
              </a:spcAft>
              <a:buClr>
                <a:schemeClr val="dk1"/>
              </a:buClr>
              <a:buSzPts val="1800"/>
              <a:buChar char="●"/>
            </a:pPr>
            <a:r>
              <a:rPr lang="fr-FR" dirty="0" err="1">
                <a:solidFill>
                  <a:schemeClr val="dk1"/>
                </a:solidFill>
              </a:rPr>
              <a:t>org.J</a:t>
            </a:r>
            <a:r>
              <a:rPr lang="fr" dirty="0">
                <a:solidFill>
                  <a:schemeClr val="dk1"/>
                </a:solidFill>
              </a:rPr>
              <a:t>son</a:t>
            </a:r>
          </a:p>
          <a:p>
            <a:pPr marL="457200" lvl="0" indent="-342900" algn="l" rtl="0">
              <a:spcBef>
                <a:spcPts val="0"/>
              </a:spcBef>
              <a:spcAft>
                <a:spcPts val="0"/>
              </a:spcAft>
              <a:buClr>
                <a:schemeClr val="dk1"/>
              </a:buClr>
              <a:buSzPts val="1800"/>
              <a:buChar char="●"/>
            </a:pPr>
            <a:r>
              <a:rPr lang="fr" dirty="0">
                <a:solidFill>
                  <a:schemeClr val="dk1"/>
                </a:solidFill>
              </a:rPr>
              <a:t>MySQL Connector-J</a:t>
            </a: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0"/>
              </a:spcAft>
              <a:buNone/>
            </a:pPr>
            <a:endParaRPr dirty="0">
              <a:solidFill>
                <a:schemeClr val="dk1"/>
              </a:solidFill>
            </a:endParaRPr>
          </a:p>
          <a:p>
            <a:pPr marL="457200" lvl="0" indent="0" algn="l" rtl="0">
              <a:spcBef>
                <a:spcPts val="1200"/>
              </a:spcBef>
              <a:spcAft>
                <a:spcPts val="1200"/>
              </a:spcAft>
              <a:buNone/>
            </a:pP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Structure du projet </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25755" algn="l" rtl="0">
              <a:spcBef>
                <a:spcPts val="0"/>
              </a:spcBef>
              <a:spcAft>
                <a:spcPts val="0"/>
              </a:spcAft>
              <a:buClr>
                <a:schemeClr val="dk1"/>
              </a:buClr>
              <a:buSzPct val="100000"/>
              <a:buChar char="●"/>
            </a:pPr>
            <a:r>
              <a:rPr lang="fr">
                <a:solidFill>
                  <a:schemeClr val="dk1"/>
                </a:solidFill>
              </a:rPr>
              <a:t>Application WEB avec utilisation de JSP et servlet</a:t>
            </a:r>
            <a:endParaRPr>
              <a:solidFill>
                <a:schemeClr val="dk1"/>
              </a:solidFill>
            </a:endParaRPr>
          </a:p>
          <a:p>
            <a:pPr marL="457200" lvl="0" indent="-325755" algn="l" rtl="0">
              <a:spcBef>
                <a:spcPts val="0"/>
              </a:spcBef>
              <a:spcAft>
                <a:spcPts val="0"/>
              </a:spcAft>
              <a:buClr>
                <a:schemeClr val="dk1"/>
              </a:buClr>
              <a:buSzPct val="100000"/>
              <a:buChar char="●"/>
            </a:pPr>
            <a:r>
              <a:rPr lang="fr">
                <a:solidFill>
                  <a:schemeClr val="dk1"/>
                </a:solidFill>
              </a:rPr>
              <a:t>Modèle MVC </a:t>
            </a:r>
            <a:endParaRPr>
              <a:solidFill>
                <a:schemeClr val="dk1"/>
              </a:solidFill>
            </a:endParaRPr>
          </a:p>
          <a:p>
            <a:pPr marL="914400" lvl="1" indent="-304165" algn="l" rtl="0">
              <a:spcBef>
                <a:spcPts val="0"/>
              </a:spcBef>
              <a:spcAft>
                <a:spcPts val="0"/>
              </a:spcAft>
              <a:buClr>
                <a:schemeClr val="dk1"/>
              </a:buClr>
              <a:buSzPct val="100000"/>
              <a:buChar char="○"/>
            </a:pPr>
            <a:r>
              <a:rPr lang="fr">
                <a:solidFill>
                  <a:schemeClr val="dk1"/>
                </a:solidFill>
              </a:rPr>
              <a:t>Modèle : Entités java avec un mapping fait d’annotations personnalisées</a:t>
            </a:r>
            <a:endParaRPr>
              <a:solidFill>
                <a:schemeClr val="dk1"/>
              </a:solidFill>
            </a:endParaRPr>
          </a:p>
          <a:p>
            <a:pPr marL="914400" lvl="1" indent="-304165" algn="l" rtl="0">
              <a:spcBef>
                <a:spcPts val="0"/>
              </a:spcBef>
              <a:spcAft>
                <a:spcPts val="0"/>
              </a:spcAft>
              <a:buClr>
                <a:schemeClr val="dk1"/>
              </a:buClr>
              <a:buSzPct val="100000"/>
              <a:buChar char="○"/>
            </a:pPr>
            <a:r>
              <a:rPr lang="fr">
                <a:solidFill>
                  <a:schemeClr val="dk1"/>
                </a:solidFill>
              </a:rPr>
              <a:t>View : JSP</a:t>
            </a:r>
            <a:endParaRPr>
              <a:solidFill>
                <a:schemeClr val="dk1"/>
              </a:solidFill>
            </a:endParaRPr>
          </a:p>
          <a:p>
            <a:pPr marL="914400" lvl="1" indent="-304165" algn="l" rtl="0">
              <a:spcBef>
                <a:spcPts val="0"/>
              </a:spcBef>
              <a:spcAft>
                <a:spcPts val="0"/>
              </a:spcAft>
              <a:buClr>
                <a:schemeClr val="dk1"/>
              </a:buClr>
              <a:buSzPct val="100000"/>
              <a:buChar char="○"/>
            </a:pPr>
            <a:r>
              <a:rPr lang="fr">
                <a:solidFill>
                  <a:schemeClr val="dk1"/>
                </a:solidFill>
              </a:rPr>
              <a:t>Contrôleur : Servlets</a:t>
            </a:r>
            <a:endParaRPr>
              <a:solidFill>
                <a:schemeClr val="dk1"/>
              </a:solidFill>
            </a:endParaRPr>
          </a:p>
          <a:p>
            <a:pPr marL="457200" lvl="0" indent="-325755" algn="l" rtl="0">
              <a:spcBef>
                <a:spcPts val="0"/>
              </a:spcBef>
              <a:spcAft>
                <a:spcPts val="0"/>
              </a:spcAft>
              <a:buClr>
                <a:schemeClr val="dk1"/>
              </a:buClr>
              <a:buSzPct val="100000"/>
              <a:buChar char="●"/>
            </a:pPr>
            <a:r>
              <a:rPr lang="fr">
                <a:solidFill>
                  <a:schemeClr val="dk1"/>
                </a:solidFill>
              </a:rPr>
              <a:t>Base de donnée normalisé FN3+ </a:t>
            </a:r>
            <a:endParaRPr>
              <a:solidFill>
                <a:schemeClr val="dk1"/>
              </a:solidFill>
            </a:endParaRPr>
          </a:p>
          <a:p>
            <a:pPr marL="457200" lvl="0" indent="-325755" algn="l" rtl="0">
              <a:spcBef>
                <a:spcPts val="0"/>
              </a:spcBef>
              <a:spcAft>
                <a:spcPts val="0"/>
              </a:spcAft>
              <a:buClr>
                <a:schemeClr val="dk1"/>
              </a:buClr>
              <a:buSzPct val="100000"/>
              <a:buChar char="●"/>
            </a:pPr>
            <a:r>
              <a:rPr lang="fr">
                <a:solidFill>
                  <a:schemeClr val="dk1"/>
                </a:solidFill>
              </a:rPr>
              <a:t>Sans ORM, mapping par annotations personnalisées pour une meilleure indépendance vis à vis de JPA/hibernate </a:t>
            </a:r>
            <a:endParaRPr>
              <a:solidFill>
                <a:schemeClr val="dk1"/>
              </a:solidFill>
            </a:endParaRPr>
          </a:p>
          <a:p>
            <a:pPr marL="457200" lvl="0" indent="-325755" algn="l" rtl="0">
              <a:spcBef>
                <a:spcPts val="0"/>
              </a:spcBef>
              <a:spcAft>
                <a:spcPts val="0"/>
              </a:spcAft>
              <a:buClr>
                <a:schemeClr val="dk1"/>
              </a:buClr>
              <a:buSzPct val="100000"/>
              <a:buChar char="●"/>
            </a:pPr>
            <a:r>
              <a:rPr lang="fr">
                <a:solidFill>
                  <a:schemeClr val="dk1"/>
                </a:solidFill>
              </a:rPr>
              <a:t>Algorithme de hachage utilisé : SHA 256</a:t>
            </a:r>
            <a:endParaRPr>
              <a:solidFill>
                <a:schemeClr val="dk1"/>
              </a:solidFill>
            </a:endParaRPr>
          </a:p>
          <a:p>
            <a:pPr marL="457200" lvl="0" indent="-325755" algn="l" rtl="0">
              <a:spcBef>
                <a:spcPts val="0"/>
              </a:spcBef>
              <a:spcAft>
                <a:spcPts val="0"/>
              </a:spcAft>
              <a:buClr>
                <a:schemeClr val="dk1"/>
              </a:buClr>
              <a:buSzPct val="100000"/>
              <a:buChar char="●"/>
            </a:pPr>
            <a:r>
              <a:rPr lang="fr">
                <a:solidFill>
                  <a:schemeClr val="dk1"/>
                </a:solidFill>
              </a:rPr>
              <a:t>Utilisation d’un DAO et de la récursivité sous java pour une moindre dépendance au SGBD</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457200" lvl="0" indent="0" algn="l" rtl="0">
              <a:spcBef>
                <a:spcPts val="1200"/>
              </a:spcBef>
              <a:spcAft>
                <a:spcPts val="1200"/>
              </a:spcAft>
              <a:buNone/>
            </a:pP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3403B0D-9328-816E-A83F-001BB0B98387}"/>
              </a:ext>
            </a:extLst>
          </p:cNvPr>
          <p:cNvSpPr>
            <a:spLocks noGrp="1"/>
          </p:cNvSpPr>
          <p:nvPr>
            <p:ph type="title"/>
          </p:nvPr>
        </p:nvSpPr>
        <p:spPr/>
        <p:txBody>
          <a:bodyPr/>
          <a:lstStyle/>
          <a:p>
            <a:r>
              <a:rPr lang="fr-FR" dirty="0"/>
              <a:t>Modélisation de la BDD </a:t>
            </a:r>
          </a:p>
        </p:txBody>
      </p:sp>
    </p:spTree>
    <p:extLst>
      <p:ext uri="{BB962C8B-B14F-4D97-AF65-F5344CB8AC3E}">
        <p14:creationId xmlns:p14="http://schemas.microsoft.com/office/powerpoint/2010/main" val="3110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440BE-1C59-6F50-ACE9-39106FB67448}"/>
              </a:ext>
            </a:extLst>
          </p:cNvPr>
          <p:cNvSpPr>
            <a:spLocks noGrp="1"/>
          </p:cNvSpPr>
          <p:nvPr>
            <p:ph type="title"/>
          </p:nvPr>
        </p:nvSpPr>
        <p:spPr/>
        <p:txBody>
          <a:bodyPr>
            <a:normAutofit fontScale="90000"/>
          </a:bodyPr>
          <a:lstStyle/>
          <a:p>
            <a:endParaRPr lang="fr-FR" dirty="0"/>
          </a:p>
        </p:txBody>
      </p:sp>
      <p:sp>
        <p:nvSpPr>
          <p:cNvPr id="3" name="Espace réservé du texte 2">
            <a:extLst>
              <a:ext uri="{FF2B5EF4-FFF2-40B4-BE49-F238E27FC236}">
                <a16:creationId xmlns:a16="http://schemas.microsoft.com/office/drawing/2014/main" id="{EBF006E1-1653-4C78-09E0-DD64EE99C45D}"/>
              </a:ext>
            </a:extLst>
          </p:cNvPr>
          <p:cNvSpPr>
            <a:spLocks noGrp="1"/>
          </p:cNvSpPr>
          <p:nvPr>
            <p:ph type="body" idx="1"/>
          </p:nvPr>
        </p:nvSpPr>
        <p:spPr/>
        <p:txBody>
          <a:bodyPr/>
          <a:lstStyle/>
          <a:p>
            <a:endParaRPr lang="fr-FR" dirty="0"/>
          </a:p>
        </p:txBody>
      </p:sp>
      <p:grpSp>
        <p:nvGrpSpPr>
          <p:cNvPr id="21" name="Groupe 20">
            <a:extLst>
              <a:ext uri="{FF2B5EF4-FFF2-40B4-BE49-F238E27FC236}">
                <a16:creationId xmlns:a16="http://schemas.microsoft.com/office/drawing/2014/main" id="{34DD3F9A-1B60-647D-EE55-FBBA08F08019}"/>
              </a:ext>
            </a:extLst>
          </p:cNvPr>
          <p:cNvGrpSpPr/>
          <p:nvPr/>
        </p:nvGrpSpPr>
        <p:grpSpPr>
          <a:xfrm>
            <a:off x="1501560" y="574625"/>
            <a:ext cx="6283149" cy="4280950"/>
            <a:chOff x="1539660" y="431275"/>
            <a:chExt cx="6283149" cy="4280950"/>
          </a:xfrm>
        </p:grpSpPr>
        <p:pic>
          <p:nvPicPr>
            <p:cNvPr id="7" name="Image 6">
              <a:extLst>
                <a:ext uri="{FF2B5EF4-FFF2-40B4-BE49-F238E27FC236}">
                  <a16:creationId xmlns:a16="http://schemas.microsoft.com/office/drawing/2014/main" id="{83641BFD-3807-6D2D-7D9B-97F7FF59A3CD}"/>
                </a:ext>
              </a:extLst>
            </p:cNvPr>
            <p:cNvPicPr>
              <a:picLocks noChangeAspect="1"/>
            </p:cNvPicPr>
            <p:nvPr/>
          </p:nvPicPr>
          <p:blipFill>
            <a:blip r:embed="rId2"/>
            <a:stretch>
              <a:fillRect/>
            </a:stretch>
          </p:blipFill>
          <p:spPr>
            <a:xfrm>
              <a:off x="1539660" y="431275"/>
              <a:ext cx="6283149" cy="4267200"/>
            </a:xfrm>
            <a:prstGeom prst="rect">
              <a:avLst/>
            </a:prstGeom>
          </p:spPr>
        </p:pic>
        <p:sp>
          <p:nvSpPr>
            <p:cNvPr id="8" name="Rectangle 7">
              <a:extLst>
                <a:ext uri="{FF2B5EF4-FFF2-40B4-BE49-F238E27FC236}">
                  <a16:creationId xmlns:a16="http://schemas.microsoft.com/office/drawing/2014/main" id="{E8BC0A6F-5444-989D-A35D-BAFD6FC86B79}"/>
                </a:ext>
              </a:extLst>
            </p:cNvPr>
            <p:cNvSpPr/>
            <p:nvPr/>
          </p:nvSpPr>
          <p:spPr>
            <a:xfrm>
              <a:off x="4693920" y="2625230"/>
              <a:ext cx="3128889" cy="2086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cxnSp>
          <p:nvCxnSpPr>
            <p:cNvPr id="10" name="Connecteur droit 9">
              <a:extLst>
                <a:ext uri="{FF2B5EF4-FFF2-40B4-BE49-F238E27FC236}">
                  <a16:creationId xmlns:a16="http://schemas.microsoft.com/office/drawing/2014/main" id="{1586BC9A-AEF6-139B-6DCA-4FEF55B3F505}"/>
                </a:ext>
              </a:extLst>
            </p:cNvPr>
            <p:cNvCxnSpPr>
              <a:cxnSpLocks/>
            </p:cNvCxnSpPr>
            <p:nvPr/>
          </p:nvCxnSpPr>
          <p:spPr>
            <a:xfrm>
              <a:off x="5227320" y="2625230"/>
              <a:ext cx="0" cy="114905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1" name="Connecteur droit 10">
              <a:extLst>
                <a:ext uri="{FF2B5EF4-FFF2-40B4-BE49-F238E27FC236}">
                  <a16:creationId xmlns:a16="http://schemas.microsoft.com/office/drawing/2014/main" id="{523460A3-3253-6B66-A672-48F4C8608CE1}"/>
                </a:ext>
              </a:extLst>
            </p:cNvPr>
            <p:cNvCxnSpPr>
              <a:cxnSpLocks/>
            </p:cNvCxnSpPr>
            <p:nvPr/>
          </p:nvCxnSpPr>
          <p:spPr>
            <a:xfrm flipH="1">
              <a:off x="4693920" y="3774281"/>
              <a:ext cx="533399"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DAD977AE-45EF-ED5E-B753-D549B85865E0}"/>
                </a:ext>
              </a:extLst>
            </p:cNvPr>
            <p:cNvSpPr txBox="1"/>
            <p:nvPr/>
          </p:nvSpPr>
          <p:spPr>
            <a:xfrm>
              <a:off x="5726430" y="3952924"/>
              <a:ext cx="1699260" cy="307777"/>
            </a:xfrm>
            <a:prstGeom prst="rect">
              <a:avLst/>
            </a:prstGeom>
            <a:noFill/>
            <a:ln>
              <a:solidFill>
                <a:schemeClr val="tx1"/>
              </a:solidFill>
            </a:ln>
          </p:spPr>
          <p:txBody>
            <a:bodyPr wrap="square" rtlCol="0">
              <a:spAutoFit/>
            </a:bodyPr>
            <a:lstStyle/>
            <a:p>
              <a:pPr algn="ctr"/>
              <a:r>
                <a:rPr lang="fr-FR" dirty="0"/>
                <a:t>Work In Progress</a:t>
              </a:r>
            </a:p>
          </p:txBody>
        </p:sp>
        <p:cxnSp>
          <p:nvCxnSpPr>
            <p:cNvPr id="17" name="Connecteur droit 16">
              <a:extLst>
                <a:ext uri="{FF2B5EF4-FFF2-40B4-BE49-F238E27FC236}">
                  <a16:creationId xmlns:a16="http://schemas.microsoft.com/office/drawing/2014/main" id="{DD050C87-E8E4-D266-1D67-057D3B5C8CE1}"/>
                </a:ext>
              </a:extLst>
            </p:cNvPr>
            <p:cNvCxnSpPr>
              <a:cxnSpLocks/>
              <a:stCxn id="16" idx="1"/>
            </p:cNvCxnSpPr>
            <p:nvPr/>
          </p:nvCxnSpPr>
          <p:spPr>
            <a:xfrm flipH="1">
              <a:off x="4693920" y="4106813"/>
              <a:ext cx="1032510" cy="0"/>
            </a:xfrm>
            <a:prstGeom prst="line">
              <a:avLst/>
            </a:prstGeom>
            <a:ln>
              <a:prstDash val="lgDash"/>
            </a:ln>
          </p:spPr>
          <p:style>
            <a:lnRef idx="1">
              <a:schemeClr val="dk1"/>
            </a:lnRef>
            <a:fillRef idx="0">
              <a:schemeClr val="dk1"/>
            </a:fillRef>
            <a:effectRef idx="0">
              <a:schemeClr val="dk1"/>
            </a:effectRef>
            <a:fontRef idx="minor">
              <a:schemeClr val="tx1"/>
            </a:fontRef>
          </p:style>
        </p:cxnSp>
      </p:grpSp>
      <p:cxnSp>
        <p:nvCxnSpPr>
          <p:cNvPr id="22" name="Connecteur droit 21">
            <a:extLst>
              <a:ext uri="{FF2B5EF4-FFF2-40B4-BE49-F238E27FC236}">
                <a16:creationId xmlns:a16="http://schemas.microsoft.com/office/drawing/2014/main" id="{457C3EF9-01A3-AB19-F4E6-D424C0CC72B7}"/>
              </a:ext>
            </a:extLst>
          </p:cNvPr>
          <p:cNvCxnSpPr>
            <a:cxnSpLocks/>
            <a:stCxn id="8" idx="2"/>
          </p:cNvCxnSpPr>
          <p:nvPr/>
        </p:nvCxnSpPr>
        <p:spPr>
          <a:xfrm flipH="1" flipV="1">
            <a:off x="4139565" y="4841825"/>
            <a:ext cx="2080700" cy="1375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4" name="Connecteur droit 23">
            <a:extLst>
              <a:ext uri="{FF2B5EF4-FFF2-40B4-BE49-F238E27FC236}">
                <a16:creationId xmlns:a16="http://schemas.microsoft.com/office/drawing/2014/main" id="{04843A85-15C3-7A80-B07F-3B363BDB1498}"/>
              </a:ext>
            </a:extLst>
          </p:cNvPr>
          <p:cNvCxnSpPr>
            <a:cxnSpLocks/>
            <a:stCxn id="8" idx="2"/>
          </p:cNvCxnSpPr>
          <p:nvPr/>
        </p:nvCxnSpPr>
        <p:spPr>
          <a:xfrm flipV="1">
            <a:off x="6220265" y="4404051"/>
            <a:ext cx="0" cy="451524"/>
          </a:xfrm>
          <a:prstGeom prst="line">
            <a:avLst/>
          </a:prstGeom>
          <a:ln>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297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19A8B-E90D-B97B-DE2E-ACE9FE91499C}"/>
              </a:ext>
            </a:extLst>
          </p:cNvPr>
          <p:cNvSpPr>
            <a:spLocks noGrp="1"/>
          </p:cNvSpPr>
          <p:nvPr>
            <p:ph type="title"/>
          </p:nvPr>
        </p:nvSpPr>
        <p:spPr/>
        <p:txBody>
          <a:bodyPr>
            <a:normAutofit fontScale="90000"/>
          </a:bodyPr>
          <a:lstStyle/>
          <a:p>
            <a:endParaRPr lang="fr-FR"/>
          </a:p>
        </p:txBody>
      </p:sp>
      <p:sp>
        <p:nvSpPr>
          <p:cNvPr id="3" name="Espace réservé du texte 2">
            <a:extLst>
              <a:ext uri="{FF2B5EF4-FFF2-40B4-BE49-F238E27FC236}">
                <a16:creationId xmlns:a16="http://schemas.microsoft.com/office/drawing/2014/main" id="{2089DB3A-A345-7AEE-8781-3A3030F6BFB3}"/>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252E36D7-83A8-A3F8-247C-B091D1F06A8D}"/>
              </a:ext>
            </a:extLst>
          </p:cNvPr>
          <p:cNvPicPr>
            <a:picLocks noChangeAspect="1"/>
          </p:cNvPicPr>
          <p:nvPr/>
        </p:nvPicPr>
        <p:blipFill>
          <a:blip r:embed="rId2"/>
          <a:stretch>
            <a:fillRect/>
          </a:stretch>
        </p:blipFill>
        <p:spPr>
          <a:xfrm>
            <a:off x="1350497" y="1569720"/>
            <a:ext cx="6443006" cy="2936158"/>
          </a:xfrm>
          <a:prstGeom prst="rect">
            <a:avLst/>
          </a:prstGeom>
        </p:spPr>
      </p:pic>
    </p:spTree>
    <p:extLst>
      <p:ext uri="{BB962C8B-B14F-4D97-AF65-F5344CB8AC3E}">
        <p14:creationId xmlns:p14="http://schemas.microsoft.com/office/powerpoint/2010/main" val="20292935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448</Words>
  <Application>Microsoft Office PowerPoint</Application>
  <PresentationFormat>Affichage à l'écran (16:9)</PresentationFormat>
  <Paragraphs>60</Paragraphs>
  <Slides>15</Slides>
  <Notes>6</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15</vt:i4>
      </vt:variant>
    </vt:vector>
  </HeadingPairs>
  <TitlesOfParts>
    <vt:vector size="17" baseType="lpstr">
      <vt:lpstr>Arial</vt:lpstr>
      <vt:lpstr>Simple Light</vt:lpstr>
      <vt:lpstr>AccountX</vt:lpstr>
      <vt:lpstr>Le projet AccountX</vt:lpstr>
      <vt:lpstr>Caractéristiques du projet</vt:lpstr>
      <vt:lpstr>Fonctionnalité</vt:lpstr>
      <vt:lpstr>Spécificité technique, logiciel et dépendances</vt:lpstr>
      <vt:lpstr>Structure du projet </vt:lpstr>
      <vt:lpstr>Modélisation de la BDD </vt:lpstr>
      <vt:lpstr>Présentation PowerPoint</vt:lpstr>
      <vt:lpstr>Présentation PowerPoint</vt:lpstr>
      <vt:lpstr>Apperçu </vt:lpstr>
      <vt:lpstr>Présentation PowerPoint</vt:lpstr>
      <vt:lpstr>Présentation PowerPoint</vt:lpstr>
      <vt:lpstr>Présentation PowerPoint</vt:lpstr>
      <vt:lpstr>Présentation PowerPoint</vt:lpstr>
      <vt:lpstr>Les évolutions possibles (roadmap)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AccountX</dc:title>
  <cp:lastModifiedBy>Admin</cp:lastModifiedBy>
  <cp:revision>2</cp:revision>
  <dcterms:modified xsi:type="dcterms:W3CDTF">2023-03-20T14:45:32Z</dcterms:modified>
</cp:coreProperties>
</file>