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  <p:sldId id="258" r:id="rId5"/>
    <p:sldId id="302" r:id="rId6"/>
    <p:sldId id="303" r:id="rId7"/>
    <p:sldId id="346" r:id="rId8"/>
    <p:sldId id="307" r:id="rId9"/>
    <p:sldId id="318" r:id="rId10"/>
    <p:sldId id="348" r:id="rId11"/>
    <p:sldId id="347" r:id="rId12"/>
    <p:sldId id="308" r:id="rId13"/>
    <p:sldId id="350" r:id="rId14"/>
    <p:sldId id="314" r:id="rId15"/>
    <p:sldId id="388" r:id="rId16"/>
    <p:sldId id="389" r:id="rId17"/>
    <p:sldId id="390" r:id="rId18"/>
    <p:sldId id="391" r:id="rId19"/>
    <p:sldId id="319" r:id="rId20"/>
    <p:sldId id="300" r:id="rId21"/>
    <p:sldId id="344" r:id="rId2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53F"/>
    <a:srgbClr val="FFFFFF"/>
    <a:srgbClr val="2CEAC9"/>
    <a:srgbClr val="568D11"/>
    <a:srgbClr val="70BA16"/>
    <a:srgbClr val="82D81A"/>
    <a:srgbClr val="61A113"/>
    <a:srgbClr val="1A74CC"/>
    <a:srgbClr val="E09320"/>
    <a:srgbClr val="4A9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163" d="100"/>
          <a:sy n="163" d="100"/>
        </p:scale>
        <p:origin x="442" y="115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2" d="100"/>
        <a:sy n="132" d="100"/>
      </p:scale>
      <p:origin x="0" y="51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5C004-A9D4-4858-99EC-F4CCE56E2F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endParaRPr lang="zh-CN" altLang="en-US" dirty="0"/>
          </a:p>
          <a:p>
            <a:r>
              <a:rPr lang="en-US" altLang="zh-CN" dirty="0"/>
              <a:t>https://liangliangtuwen.tmall.com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C8DB37-21FE-466F-861C-5865DBFB10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E137E13-6931-4ECB-BB5B-849FB74182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3CBF4B4-C160-4F55-AC7D-1C8FF5BA05F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7389486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58381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7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8333805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244144" y="114945"/>
            <a:ext cx="3744441" cy="4571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点击输入标题内容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1116"/>
            <a:ext cx="1649420" cy="560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7629396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58381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7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8333485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244144" y="114945"/>
            <a:ext cx="3744441" cy="4571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点击输入标题内容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1116"/>
            <a:ext cx="1649420" cy="560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7854691" y="254234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58381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341257" y="254234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244144" y="114945"/>
            <a:ext cx="3744441" cy="4571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点击输入标题内容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1116"/>
            <a:ext cx="1649420" cy="560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100473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58381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34077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7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244144" y="114945"/>
            <a:ext cx="3744441" cy="4571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点击输入标题内容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1116"/>
            <a:ext cx="1649420" cy="560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340771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58381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7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244144" y="114945"/>
            <a:ext cx="3744441" cy="4571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点击输入标题内容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1116"/>
            <a:ext cx="1649420" cy="560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99542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564755" y="258402"/>
            <a:ext cx="183709" cy="13778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32900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09773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861977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626222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384121" y="258402"/>
            <a:ext cx="183709" cy="137782"/>
          </a:xfrm>
          <a:prstGeom prst="rect">
            <a:avLst/>
          </a:prstGeom>
          <a:solidFill>
            <a:schemeClr val="bg1">
              <a:alpha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244144" y="114945"/>
            <a:ext cx="3744441" cy="4571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点击输入标题内容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1116"/>
            <a:ext cx="1649420" cy="560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1"/>
            <a:ext cx="9144914" cy="1293314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1007842" y="1463898"/>
            <a:ext cx="1949971" cy="91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第一部分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1" hasCustomPrompt="1"/>
          </p:nvPr>
        </p:nvSpPr>
        <p:spPr>
          <a:xfrm>
            <a:off x="3682221" y="1365957"/>
            <a:ext cx="2473956" cy="613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rgbClr val="10253F"/>
                </a:solidFill>
                <a:latin typeface="Impact" panose="020B0806030902050204" pitchFamily="34" charset="0"/>
              </a:defRPr>
            </a:lvl1pPr>
          </a:lstStyle>
          <a:p>
            <a:pPr lvl="0"/>
            <a:r>
              <a:rPr lang="en-US" altLang="zh-CN" dirty="0"/>
              <a:t>Project review</a:t>
            </a:r>
            <a:endParaRPr lang="zh-CN" altLang="en-US" dirty="0"/>
          </a:p>
        </p:txBody>
      </p:sp>
      <p:sp>
        <p:nvSpPr>
          <p:cNvPr id="18" name="文本占位符 16"/>
          <p:cNvSpPr>
            <a:spLocks noGrp="1"/>
          </p:cNvSpPr>
          <p:nvPr>
            <p:ph type="body" sz="quarter" idx="12" hasCustomPrompt="1"/>
          </p:nvPr>
        </p:nvSpPr>
        <p:spPr>
          <a:xfrm>
            <a:off x="6318356" y="1365957"/>
            <a:ext cx="2473956" cy="613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baseline="0">
                <a:solidFill>
                  <a:srgbClr val="10253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课题综述</a:t>
            </a:r>
            <a:endParaRPr lang="zh-CN" altLang="en-US" dirty="0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13" hasCustomPrompt="1"/>
          </p:nvPr>
        </p:nvSpPr>
        <p:spPr>
          <a:xfrm>
            <a:off x="3682220" y="2122545"/>
            <a:ext cx="2473957" cy="914400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p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7" grpId="0" build="p">
        <p:tmplLst>
          <p:tmpl lvl="1">
            <p:tnLst>
              <p:par>
                <p:cTn presetID="1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-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righ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7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54" y="-18689"/>
            <a:ext cx="9144000" cy="352213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23254" y="-18689"/>
            <a:ext cx="9167254" cy="5178773"/>
          </a:xfrm>
          <a:prstGeom prst="rect">
            <a:avLst/>
          </a:prstGeom>
          <a:solidFill>
            <a:srgbClr val="10253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26"/>
          <p:cNvSpPr/>
          <p:nvPr/>
        </p:nvSpPr>
        <p:spPr>
          <a:xfrm rot="5400000">
            <a:off x="265949" y="3103290"/>
            <a:ext cx="531270" cy="601918"/>
          </a:xfrm>
          <a:custGeom>
            <a:avLst/>
            <a:gdLst>
              <a:gd name="connsiteX0" fmla="*/ 0 w 1203469"/>
              <a:gd name="connsiteY0" fmla="*/ 1037474 h 1037474"/>
              <a:gd name="connsiteX1" fmla="*/ 601735 w 1203469"/>
              <a:gd name="connsiteY1" fmla="*/ 0 h 1037474"/>
              <a:gd name="connsiteX2" fmla="*/ 1203469 w 1203469"/>
              <a:gd name="connsiteY2" fmla="*/ 1037474 h 1037474"/>
              <a:gd name="connsiteX3" fmla="*/ 0 w 1203469"/>
              <a:gd name="connsiteY3" fmla="*/ 1037474 h 1037474"/>
              <a:gd name="connsiteX0-1" fmla="*/ 0 w 1736869"/>
              <a:gd name="connsiteY0-2" fmla="*/ 1037474 h 1037474"/>
              <a:gd name="connsiteX1-3" fmla="*/ 601735 w 1736869"/>
              <a:gd name="connsiteY1-4" fmla="*/ 0 h 1037474"/>
              <a:gd name="connsiteX2-5" fmla="*/ 1736869 w 1736869"/>
              <a:gd name="connsiteY2-6" fmla="*/ 294524 h 1037474"/>
              <a:gd name="connsiteX3-7" fmla="*/ 0 w 1736869"/>
              <a:gd name="connsiteY3-8" fmla="*/ 1037474 h 1037474"/>
              <a:gd name="connsiteX0-9" fmla="*/ 369815 w 1135134"/>
              <a:gd name="connsiteY0-10" fmla="*/ 675524 h 675524"/>
              <a:gd name="connsiteX1-11" fmla="*/ 0 w 1135134"/>
              <a:gd name="connsiteY1-12" fmla="*/ 0 h 675524"/>
              <a:gd name="connsiteX2-13" fmla="*/ 1135134 w 1135134"/>
              <a:gd name="connsiteY2-14" fmla="*/ 294524 h 675524"/>
              <a:gd name="connsiteX3-15" fmla="*/ 369815 w 1135134"/>
              <a:gd name="connsiteY3-16" fmla="*/ 675524 h 675524"/>
              <a:gd name="connsiteX0-17" fmla="*/ 369815 w 1135134"/>
              <a:gd name="connsiteY0-18" fmla="*/ 675524 h 675524"/>
              <a:gd name="connsiteX1-19" fmla="*/ 0 w 1135134"/>
              <a:gd name="connsiteY1-20" fmla="*/ 0 h 675524"/>
              <a:gd name="connsiteX2-21" fmla="*/ 1135134 w 1135134"/>
              <a:gd name="connsiteY2-22" fmla="*/ 391312 h 675524"/>
              <a:gd name="connsiteX3-23" fmla="*/ 369815 w 1135134"/>
              <a:gd name="connsiteY3-24" fmla="*/ 675524 h 675524"/>
              <a:gd name="connsiteX0-25" fmla="*/ 369815 w 1199659"/>
              <a:gd name="connsiteY0-26" fmla="*/ 675524 h 1359189"/>
              <a:gd name="connsiteX1-27" fmla="*/ 0 w 1199659"/>
              <a:gd name="connsiteY1-28" fmla="*/ 0 h 1359189"/>
              <a:gd name="connsiteX2-29" fmla="*/ 1199659 w 1199659"/>
              <a:gd name="connsiteY2-30" fmla="*/ 1359189 h 1359189"/>
              <a:gd name="connsiteX3-31" fmla="*/ 369815 w 1199659"/>
              <a:gd name="connsiteY3-32" fmla="*/ 675524 h 135918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199659" h="1359189">
                <a:moveTo>
                  <a:pt x="369815" y="675524"/>
                </a:moveTo>
                <a:lnTo>
                  <a:pt x="0" y="0"/>
                </a:lnTo>
                <a:lnTo>
                  <a:pt x="1199659" y="1359189"/>
                </a:lnTo>
                <a:lnTo>
                  <a:pt x="369815" y="6755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-9810" y="2629023"/>
            <a:ext cx="9153810" cy="2514477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2"/>
          <p:cNvSpPr>
            <a:spLocks noChangeArrowheads="1"/>
          </p:cNvSpPr>
          <p:nvPr/>
        </p:nvSpPr>
        <p:spPr bwMode="auto">
          <a:xfrm>
            <a:off x="3150251" y="3727698"/>
            <a:ext cx="283368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第六组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TextBox 25"/>
          <p:cNvSpPr>
            <a:spLocks noChangeArrowheads="1"/>
          </p:cNvSpPr>
          <p:nvPr/>
        </p:nvSpPr>
        <p:spPr bwMode="auto">
          <a:xfrm>
            <a:off x="2961329" y="4165619"/>
            <a:ext cx="31980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汇报人：陈俊恺</a:t>
            </a:r>
            <a:endParaRPr lang="en-US" alt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成员：陆文韬 焦子豪 李昕烨 曹映波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616" y="2711475"/>
            <a:ext cx="7200800" cy="8553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>
            <a:spLocks noChangeArrowheads="1"/>
          </p:cNvSpPr>
          <p:nvPr/>
        </p:nvSpPr>
        <p:spPr bwMode="auto">
          <a:xfrm>
            <a:off x="1374502" y="2800060"/>
            <a:ext cx="6480720" cy="677108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时尚中黑简体" panose="01010104010101010101" pitchFamily="2" charset="-122"/>
                <a:ea typeface="时尚中黑简体" panose="01010104010101010101" pitchFamily="2" charset="-122"/>
                <a:sym typeface="微软雅黑" panose="020B0503020204020204" pitchFamily="34" charset="-122"/>
              </a:rPr>
              <a:t>知识工程专题实践</a:t>
            </a:r>
            <a:endParaRPr lang="zh-CN" altLang="en-US" sz="4400" dirty="0">
              <a:solidFill>
                <a:schemeClr val="bg1"/>
              </a:solidFill>
              <a:latin typeface="时尚中黑简体" panose="01010104010101010101" pitchFamily="2" charset="-122"/>
              <a:ea typeface="时尚中黑简体" panose="01010104010101010101" pitchFamily="2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" y="0"/>
            <a:ext cx="1734252" cy="589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0">
        <p14:vortex dir="r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5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3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9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utoUpdateAnimBg="0"/>
      <p:bldP spid="39" grpId="0" bldLvl="0" autoUpdateAnimBg="0"/>
      <p:bldP spid="7" grpId="0" animBg="1"/>
      <p:bldP spid="33" grpId="0" bldLvl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12"/>
          <p:cNvGrpSpPr/>
          <p:nvPr/>
        </p:nvGrpSpPr>
        <p:grpSpPr bwMode="auto">
          <a:xfrm>
            <a:off x="422228" y="1692400"/>
            <a:ext cx="1619772" cy="2454737"/>
            <a:chOff x="91992" y="2371460"/>
            <a:chExt cx="1743512" cy="2641716"/>
          </a:xfrm>
        </p:grpSpPr>
        <p:sp>
          <p:nvSpPr>
            <p:cNvPr id="56" name="矩形 55"/>
            <p:cNvSpPr/>
            <p:nvPr/>
          </p:nvSpPr>
          <p:spPr>
            <a:xfrm>
              <a:off x="107871" y="2371460"/>
              <a:ext cx="1727633" cy="2641716"/>
            </a:xfrm>
            <a:prstGeom prst="rect">
              <a:avLst/>
            </a:prstGeom>
            <a:solidFill>
              <a:srgbClr val="10253F"/>
            </a:solidFill>
            <a:ln w="3175" cap="flat" cmpd="sng" algn="ctr">
              <a:solidFill>
                <a:srgbClr val="EAEAEA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en-US" altLang="zh-CN" sz="900" kern="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TextBox 9"/>
            <p:cNvSpPr txBox="1">
              <a:spLocks noChangeArrowheads="1"/>
            </p:cNvSpPr>
            <p:nvPr/>
          </p:nvSpPr>
          <p:spPr bwMode="auto">
            <a:xfrm>
              <a:off x="91993" y="2478037"/>
              <a:ext cx="1728000" cy="3539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餐饮服务</a:t>
              </a:r>
              <a:endParaRPr lang="zh-CN" altLang="en-US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TextBox 19"/>
            <p:cNvSpPr txBox="1"/>
            <p:nvPr/>
          </p:nvSpPr>
          <p:spPr>
            <a:xfrm>
              <a:off x="91992" y="2801692"/>
              <a:ext cx="1727633" cy="17067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11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bakery</a:t>
              </a:r>
              <a:endParaRPr lang="en-US" altLang="zh-CN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100" kern="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fast_food</a:t>
              </a:r>
              <a:endParaRPr lang="en-US" altLang="zh-CN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1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restaurant</a:t>
              </a:r>
              <a:endParaRPr lang="en-US" altLang="zh-CN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1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cafe</a:t>
              </a:r>
              <a:endParaRPr lang="en-US" altLang="zh-CN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100" kern="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food_court</a:t>
              </a:r>
              <a:endParaRPr lang="en-US" altLang="zh-CN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1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…</a:t>
              </a:r>
              <a:endParaRPr lang="en-US" altLang="zh-CN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7"/>
          <p:cNvGrpSpPr/>
          <p:nvPr/>
        </p:nvGrpSpPr>
        <p:grpSpPr bwMode="auto">
          <a:xfrm>
            <a:off x="2132383" y="1692400"/>
            <a:ext cx="1606495" cy="2454737"/>
            <a:chOff x="1907704" y="2371460"/>
            <a:chExt cx="1728000" cy="2641716"/>
          </a:xfrm>
          <a:solidFill>
            <a:srgbClr val="E2E9E9"/>
          </a:solidFill>
        </p:grpSpPr>
        <p:sp>
          <p:nvSpPr>
            <p:cNvPr id="42" name="矩形 41"/>
            <p:cNvSpPr/>
            <p:nvPr/>
          </p:nvSpPr>
          <p:spPr>
            <a:xfrm>
              <a:off x="1907704" y="2371460"/>
              <a:ext cx="1728000" cy="2641716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050" b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TextBox 1"/>
            <p:cNvSpPr txBox="1">
              <a:spLocks noChangeArrowheads="1"/>
            </p:cNvSpPr>
            <p:nvPr/>
          </p:nvSpPr>
          <p:spPr bwMode="auto">
            <a:xfrm>
              <a:off x="1907704" y="2478037"/>
              <a:ext cx="1728000" cy="353991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400" b="1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购物服务</a:t>
              </a:r>
              <a:endPara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TextBox 4"/>
            <p:cNvSpPr txBox="1"/>
            <p:nvPr/>
          </p:nvSpPr>
          <p:spPr>
            <a:xfrm>
              <a:off x="1907704" y="2801692"/>
              <a:ext cx="1728000" cy="1706750"/>
            </a:xfrm>
            <a:prstGeom prst="rect">
              <a:avLst/>
            </a:prstGeom>
            <a:grpFill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11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supermarket convenience </a:t>
              </a:r>
              <a:r>
                <a:rPr lang="en-US" altLang="zh-CN" sz="1100" kern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department_store</a:t>
              </a:r>
              <a:r>
                <a:rPr lang="en-US" altLang="zh-CN" sz="11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clothes</a:t>
              </a:r>
              <a:endParaRPr lang="en-US" altLang="zh-CN" sz="11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1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butcher</a:t>
              </a:r>
              <a:endParaRPr lang="en-US" altLang="zh-CN" sz="11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1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1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20"/>
          <p:cNvGrpSpPr/>
          <p:nvPr/>
        </p:nvGrpSpPr>
        <p:grpSpPr bwMode="auto">
          <a:xfrm>
            <a:off x="3829261" y="1692400"/>
            <a:ext cx="1619772" cy="2454737"/>
            <a:chOff x="91992" y="2371460"/>
            <a:chExt cx="1743512" cy="2641716"/>
          </a:xfrm>
        </p:grpSpPr>
        <p:sp>
          <p:nvSpPr>
            <p:cNvPr id="65" name="矩形 64"/>
            <p:cNvSpPr/>
            <p:nvPr/>
          </p:nvSpPr>
          <p:spPr>
            <a:xfrm>
              <a:off x="107871" y="2371460"/>
              <a:ext cx="1727633" cy="2641716"/>
            </a:xfrm>
            <a:prstGeom prst="rect">
              <a:avLst/>
            </a:prstGeom>
            <a:solidFill>
              <a:srgbClr val="10253F"/>
            </a:solidFill>
            <a:ln w="3175" cap="flat" cmpd="sng" algn="ctr">
              <a:solidFill>
                <a:srgbClr val="EAEAEA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en-US" altLang="zh-CN" sz="900" kern="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7" name="TextBox 23"/>
            <p:cNvSpPr txBox="1">
              <a:spLocks noChangeArrowheads="1"/>
            </p:cNvSpPr>
            <p:nvPr/>
          </p:nvSpPr>
          <p:spPr bwMode="auto">
            <a:xfrm>
              <a:off x="91993" y="2478037"/>
              <a:ext cx="1728000" cy="3539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公共服务</a:t>
              </a:r>
              <a:endParaRPr lang="zh-CN" altLang="en-US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TextBox 28"/>
            <p:cNvSpPr txBox="1"/>
            <p:nvPr/>
          </p:nvSpPr>
          <p:spPr>
            <a:xfrm>
              <a:off x="91992" y="2801692"/>
              <a:ext cx="1727633" cy="17067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11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bank</a:t>
              </a:r>
              <a:endParaRPr lang="en-US" altLang="zh-CN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1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atm</a:t>
              </a:r>
              <a:endParaRPr lang="en-US" altLang="zh-CN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100" kern="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post_office</a:t>
              </a:r>
              <a:r>
                <a:rPr lang="en-US" altLang="zh-CN" sz="11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telephone</a:t>
              </a:r>
              <a:endParaRPr lang="en-US" altLang="zh-CN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1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recycling</a:t>
              </a:r>
              <a:endParaRPr lang="en-US" altLang="zh-CN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1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14"/>
          <p:cNvGrpSpPr/>
          <p:nvPr/>
        </p:nvGrpSpPr>
        <p:grpSpPr bwMode="auto">
          <a:xfrm>
            <a:off x="5539416" y="1692400"/>
            <a:ext cx="1606496" cy="2454737"/>
            <a:chOff x="1907704" y="2371460"/>
            <a:chExt cx="1728000" cy="2641716"/>
          </a:xfrm>
        </p:grpSpPr>
        <p:sp>
          <p:nvSpPr>
            <p:cNvPr id="74" name="TextBox 16"/>
            <p:cNvSpPr txBox="1">
              <a:spLocks noChangeArrowheads="1"/>
            </p:cNvSpPr>
            <p:nvPr/>
          </p:nvSpPr>
          <p:spPr bwMode="auto">
            <a:xfrm>
              <a:off x="1907704" y="2478038"/>
              <a:ext cx="1728000" cy="34472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900" b="1" ker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  <a:endParaRPr lang="zh-CN" altLang="en-US" sz="900" b="1" ker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907704" y="2371460"/>
              <a:ext cx="1728000" cy="2641716"/>
            </a:xfrm>
            <a:prstGeom prst="rect">
              <a:avLst/>
            </a:prstGeom>
            <a:solidFill>
              <a:srgbClr val="E2E9E9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050" b="1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Box 35"/>
            <p:cNvSpPr txBox="1"/>
            <p:nvPr/>
          </p:nvSpPr>
          <p:spPr>
            <a:xfrm>
              <a:off x="1907704" y="2801692"/>
              <a:ext cx="1728000" cy="17067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1100" kern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railway_station</a:t>
              </a:r>
              <a:r>
                <a:rPr lang="en-US" altLang="zh-CN" sz="11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1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100" kern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bus_station</a:t>
              </a:r>
              <a:endParaRPr lang="en-US" altLang="zh-CN" sz="11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1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100" kern="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subway_entrance</a:t>
              </a:r>
              <a:endParaRPr lang="en-US" altLang="zh-CN" sz="11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1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parking</a:t>
              </a:r>
              <a:endParaRPr lang="en-US" altLang="zh-CN" sz="11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1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fuel</a:t>
              </a:r>
              <a:endParaRPr lang="en-US" altLang="zh-CN" sz="11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100" kern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100" kern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26"/>
          <p:cNvGrpSpPr/>
          <p:nvPr/>
        </p:nvGrpSpPr>
        <p:grpSpPr bwMode="auto">
          <a:xfrm>
            <a:off x="7236296" y="1692400"/>
            <a:ext cx="1619772" cy="2454737"/>
            <a:chOff x="91992" y="2371460"/>
            <a:chExt cx="1743512" cy="2641716"/>
          </a:xfrm>
        </p:grpSpPr>
        <p:sp>
          <p:nvSpPr>
            <p:cNvPr id="48" name="矩形 47"/>
            <p:cNvSpPr/>
            <p:nvPr/>
          </p:nvSpPr>
          <p:spPr>
            <a:xfrm>
              <a:off x="107871" y="2371460"/>
              <a:ext cx="1727633" cy="2641716"/>
            </a:xfrm>
            <a:prstGeom prst="rect">
              <a:avLst/>
            </a:prstGeom>
            <a:solidFill>
              <a:srgbClr val="10253F"/>
            </a:solidFill>
            <a:ln w="3175" cap="flat" cmpd="sng" algn="ctr">
              <a:solidFill>
                <a:srgbClr val="EAEAEA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en-US" altLang="zh-CN" sz="900" kern="0" dirty="0">
                <a:solidFill>
                  <a:srgbClr val="4D4D4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29"/>
            <p:cNvSpPr txBox="1">
              <a:spLocks noChangeArrowheads="1"/>
            </p:cNvSpPr>
            <p:nvPr/>
          </p:nvSpPr>
          <p:spPr bwMode="auto">
            <a:xfrm>
              <a:off x="91993" y="2478037"/>
              <a:ext cx="1728000" cy="3539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400" b="1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休闲娱乐</a:t>
              </a:r>
              <a:endParaRPr lang="zh-CN" altLang="en-US" sz="1400" b="1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11"/>
            <p:cNvSpPr txBox="1"/>
            <p:nvPr/>
          </p:nvSpPr>
          <p:spPr>
            <a:xfrm>
              <a:off x="91992" y="2801692"/>
              <a:ext cx="1727633" cy="17067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zh-CN" sz="11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cinema</a:t>
              </a:r>
              <a:endParaRPr lang="en-US" altLang="zh-CN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1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theatre</a:t>
              </a:r>
              <a:endParaRPr lang="en-US" altLang="zh-CN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100" kern="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arts_centre</a:t>
              </a:r>
              <a:r>
                <a:rPr lang="en-US" altLang="zh-CN" sz="11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1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stadium </a:t>
              </a:r>
              <a:endParaRPr lang="en-US" altLang="zh-CN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100" kern="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swimming_pool</a:t>
              </a:r>
              <a:endParaRPr lang="en-US" altLang="zh-CN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1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 </a:t>
              </a:r>
              <a:endParaRPr lang="zh-CN" altLang="en-US" sz="11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目前现状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319403" y="893796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不同类型的地块也会有不同类型的</a:t>
            </a:r>
            <a:r>
              <a:rPr lang="en-US" altLang="zh-CN" dirty="0"/>
              <a:t>POI</a:t>
            </a:r>
            <a:r>
              <a:rPr lang="zh-CN" altLang="en-US" dirty="0"/>
              <a:t>数量，由于原始文件中</a:t>
            </a:r>
            <a:r>
              <a:rPr lang="en-US" altLang="zh-CN" dirty="0"/>
              <a:t>POI</a:t>
            </a:r>
            <a:r>
              <a:rPr lang="zh-CN" altLang="en-US" dirty="0"/>
              <a:t>种类过多，我们人为的将其分类为五个大类，分类规则如下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5" name="TextBox 23"/>
          <p:cNvSpPr txBox="1">
            <a:spLocks noChangeArrowheads="1"/>
          </p:cNvSpPr>
          <p:nvPr/>
        </p:nvSpPr>
        <p:spPr bwMode="auto">
          <a:xfrm>
            <a:off x="5558927" y="1790360"/>
            <a:ext cx="1605361" cy="32893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交通设施</a:t>
            </a:r>
            <a:endParaRPr lang="zh-CN" altLang="en-US" sz="1400" b="1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路网的利用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72589" y="1417588"/>
            <a:ext cx="73988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路⽹的坐标和交通站点⽆法对应上，可能是因为爬取的信息有误差。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利⽤路⽹的坐标计算⼀条路线经过了哪些地块，则这些地块之间存在边，假设路线上的站点是等距的，则边的⻓度⽤下⾯的公式计算：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Calibri" charset="0"/>
              <a:ea typeface="Calibri" charset="0"/>
              <a:cs typeface="Calibri" charset="0"/>
            </a:endParaRPr>
          </a:p>
          <a:p>
            <a:pPr algn="just"/>
            <a:endParaRPr lang="en-US" altLang="zh-CN" kern="100" dirty="0">
              <a:latin typeface="Calibri" charset="0"/>
              <a:ea typeface="Calibri" charset="0"/>
              <a:cs typeface="Calibri" charset="0"/>
            </a:endParaRPr>
          </a:p>
          <a:p>
            <a:pPr algn="just"/>
            <a:endParaRPr lang="en-US" altLang="zh-CN" kern="100" dirty="0">
              <a:latin typeface="Calibri" charset="0"/>
              <a:ea typeface="Calibri" charset="0"/>
              <a:cs typeface="Calibri" charset="0"/>
            </a:endParaRPr>
          </a:p>
          <a:p>
            <a:pPr algn="just"/>
            <a:r>
              <a:rPr lang="en-US" altLang="zh-CN" dirty="0" err="1"/>
              <a:t>Station_diff</a:t>
            </a:r>
            <a:r>
              <a:rPr lang="zh-CN" altLang="en-US" dirty="0"/>
              <a:t>是两个地块中间站点数量，</a:t>
            </a:r>
            <a:r>
              <a:rPr lang="en-US" altLang="zh-CN" dirty="0" err="1"/>
              <a:t>Shape_leng</a:t>
            </a:r>
            <a:r>
              <a:rPr lang="zh-CN" altLang="en-US" dirty="0"/>
              <a:t>是路线总长度，</a:t>
            </a:r>
            <a:r>
              <a:rPr lang="en-US" altLang="zh-CN" dirty="0" err="1"/>
              <a:t>Station_on_line</a:t>
            </a:r>
            <a:r>
              <a:rPr lang="zh-CN" altLang="en-US" dirty="0"/>
              <a:t>是路线上站点总数量。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472643" y="2425700"/>
                <a:ext cx="4198714" cy="5513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𝑖𝑠𝑡𝑎𝑛𝑐𝑒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Station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diff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𝑆ℎ𝑎𝑝𝑒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𝑙𝑒𝑛𝑔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𝑆𝑡𝑎𝑡𝑖𝑜𝑛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𝑙𝑖𝑛𝑒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643" y="2425700"/>
                <a:ext cx="4198714" cy="551305"/>
              </a:xfrm>
              <a:prstGeom prst="rect">
                <a:avLst/>
              </a:prstGeom>
              <a:blipFill rotWithShape="1">
                <a:blip r:embed="rId1"/>
                <a:stretch>
                  <a:fillRect l="-14" r="1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第三部分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682221" y="1419622"/>
            <a:ext cx="2473956" cy="613668"/>
          </a:xfrm>
        </p:spPr>
        <p:txBody>
          <a:bodyPr/>
          <a:lstStyle/>
          <a:p>
            <a:r>
              <a:rPr lang="zh-CN" altLang="en-US" dirty="0"/>
              <a:t>训练思路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训练思路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72589" y="1417588"/>
            <a:ext cx="7398822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神经网络(GNNs)是专门设计用于处理图结构数据的深度学习模型。在我们的地块用途预测任务中，使用GNN的主要优势在于能够同时考虑节点特征（地块属性）和图结构（地块间的连接关系）。图神经网络通过消息传递机制，使每个节点能够聚合来自其邻居的信息，从而学习更丰富的表示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训练思路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72589" y="915938"/>
            <a:ext cx="7398822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两层结构：使用两层GCN可以聚合二阶邻居信息，这对于地块分类很重要，因为地块的用途往往受周围环境的影响。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中间层维度选择：隐藏层维度（`hidden_channels`）设置为较高的值（如128），以确保模型有足够的容量学习复杂的地块特征和关系模式。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Dropout正则化：在中间层应用50%的dropout，有效防止过拟合，特别是当可用的标记数据有限时。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 编码与解码分离：模型分为编码(`encode`)和解码(`decode`)两个阶段，这种设计使模型可以灵活适应不同的下游任务（链接预测或节点分类）。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  <a:r>
              <a:rPr lang="zh-CN" altLang="en-US" dirty="0"/>
              <a:t>结果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72589" y="915938"/>
            <a:ext cx="7398822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 两层结构：使用两层GCN可以聚合二阶邻居信息，这对于地块分类很重要，因为地块的用途往往受周围环境的影响。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中间层维度选择：隐藏层维度（`hidden_channels`）设置为较高的值（如128），以确保模型有足够的容量学习复杂的地块特征和关系模式。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Dropout正则化：在中间层应用50%的dropout，有效防止过拟合，特别是当可用的标记数据有限时。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4. 编码与解码分离：模型分为编码(`encode`)和解码(`decode`)两个阶段，这种设计使模型可以灵活适应不同的下游任务（链接预测或节点分类）。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训练</a:t>
            </a:r>
            <a:r>
              <a:rPr lang="zh-CN" altLang="en-US" dirty="0"/>
              <a:t>结果</a:t>
            </a:r>
            <a:endParaRPr lang="zh-CN" altLang="en-US" dirty="0"/>
          </a:p>
        </p:txBody>
      </p:sp>
      <p:graphicFrame>
        <p:nvGraphicFramePr>
          <p:cNvPr id="2" name="表格 1"/>
          <p:cNvGraphicFramePr/>
          <p:nvPr/>
        </p:nvGraphicFramePr>
        <p:xfrm>
          <a:off x="1371600" y="2190750"/>
          <a:ext cx="6400800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Marco-Precision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Marco-Recall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Marco-F1</a:t>
                      </a:r>
                      <a:endParaRPr lang="en-US" altLang="zh-CN" sz="1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GCN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0.3641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0.3641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0.3641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第四部分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3684417" y="1419622"/>
            <a:ext cx="2473956" cy="613668"/>
          </a:xfrm>
        </p:spPr>
        <p:txBody>
          <a:bodyPr/>
          <a:lstStyle/>
          <a:p>
            <a:r>
              <a:rPr lang="zh-CN" altLang="en-US" dirty="0"/>
              <a:t>改进方向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97" name="Group 21"/>
          <p:cNvGrpSpPr/>
          <p:nvPr/>
        </p:nvGrpSpPr>
        <p:grpSpPr bwMode="auto">
          <a:xfrm>
            <a:off x="2946401" y="1902412"/>
            <a:ext cx="3248025" cy="2102499"/>
            <a:chOff x="0" y="0"/>
            <a:chExt cx="2046" cy="1324"/>
          </a:xfrm>
        </p:grpSpPr>
        <p:sp>
          <p:nvSpPr>
            <p:cNvPr id="24598" name="Freeform 22"/>
            <p:cNvSpPr/>
            <p:nvPr/>
          </p:nvSpPr>
          <p:spPr bwMode="auto">
            <a:xfrm>
              <a:off x="1023" y="0"/>
              <a:ext cx="664" cy="1324"/>
            </a:xfrm>
            <a:custGeom>
              <a:avLst/>
              <a:gdLst>
                <a:gd name="T0" fmla="*/ 0 w 347"/>
                <a:gd name="T1" fmla="*/ 0 h 693"/>
                <a:gd name="T2" fmla="*/ 0 w 347"/>
                <a:gd name="T3" fmla="*/ 122 h 693"/>
                <a:gd name="T4" fmla="*/ 225 w 347"/>
                <a:gd name="T5" fmla="*/ 347 h 693"/>
                <a:gd name="T6" fmla="*/ 0 w 347"/>
                <a:gd name="T7" fmla="*/ 572 h 693"/>
                <a:gd name="T8" fmla="*/ 0 w 347"/>
                <a:gd name="T9" fmla="*/ 693 h 693"/>
                <a:gd name="T10" fmla="*/ 347 w 347"/>
                <a:gd name="T11" fmla="*/ 347 h 693"/>
                <a:gd name="T12" fmla="*/ 0 w 347"/>
                <a:gd name="T13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7" h="693">
                  <a:moveTo>
                    <a:pt x="0" y="0"/>
                  </a:moveTo>
                  <a:cubicBezTo>
                    <a:pt x="0" y="122"/>
                    <a:pt x="0" y="122"/>
                    <a:pt x="0" y="122"/>
                  </a:cubicBezTo>
                  <a:cubicBezTo>
                    <a:pt x="125" y="122"/>
                    <a:pt x="225" y="222"/>
                    <a:pt x="225" y="347"/>
                  </a:cubicBezTo>
                  <a:cubicBezTo>
                    <a:pt x="225" y="471"/>
                    <a:pt x="125" y="572"/>
                    <a:pt x="0" y="572"/>
                  </a:cubicBezTo>
                  <a:cubicBezTo>
                    <a:pt x="0" y="693"/>
                    <a:pt x="0" y="693"/>
                    <a:pt x="0" y="693"/>
                  </a:cubicBezTo>
                  <a:cubicBezTo>
                    <a:pt x="192" y="693"/>
                    <a:pt x="347" y="538"/>
                    <a:pt x="347" y="347"/>
                  </a:cubicBezTo>
                  <a:cubicBezTo>
                    <a:pt x="347" y="155"/>
                    <a:pt x="192" y="0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599" name="Freeform 23"/>
            <p:cNvSpPr/>
            <p:nvPr/>
          </p:nvSpPr>
          <p:spPr bwMode="auto">
            <a:xfrm>
              <a:off x="361" y="0"/>
              <a:ext cx="662" cy="1324"/>
            </a:xfrm>
            <a:custGeom>
              <a:avLst/>
              <a:gdLst>
                <a:gd name="T0" fmla="*/ 121 w 346"/>
                <a:gd name="T1" fmla="*/ 347 h 693"/>
                <a:gd name="T2" fmla="*/ 346 w 346"/>
                <a:gd name="T3" fmla="*/ 122 h 693"/>
                <a:gd name="T4" fmla="*/ 346 w 346"/>
                <a:gd name="T5" fmla="*/ 0 h 693"/>
                <a:gd name="T6" fmla="*/ 0 w 346"/>
                <a:gd name="T7" fmla="*/ 347 h 693"/>
                <a:gd name="T8" fmla="*/ 346 w 346"/>
                <a:gd name="T9" fmla="*/ 693 h 693"/>
                <a:gd name="T10" fmla="*/ 346 w 346"/>
                <a:gd name="T11" fmla="*/ 572 h 693"/>
                <a:gd name="T12" fmla="*/ 121 w 346"/>
                <a:gd name="T13" fmla="*/ 347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693">
                  <a:moveTo>
                    <a:pt x="121" y="347"/>
                  </a:moveTo>
                  <a:cubicBezTo>
                    <a:pt x="121" y="222"/>
                    <a:pt x="222" y="122"/>
                    <a:pt x="346" y="122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155" y="0"/>
                    <a:pt x="0" y="155"/>
                    <a:pt x="0" y="347"/>
                  </a:cubicBezTo>
                  <a:cubicBezTo>
                    <a:pt x="0" y="538"/>
                    <a:pt x="155" y="693"/>
                    <a:pt x="346" y="693"/>
                  </a:cubicBezTo>
                  <a:cubicBezTo>
                    <a:pt x="346" y="572"/>
                    <a:pt x="346" y="572"/>
                    <a:pt x="346" y="572"/>
                  </a:cubicBezTo>
                  <a:cubicBezTo>
                    <a:pt x="222" y="572"/>
                    <a:pt x="121" y="471"/>
                    <a:pt x="121" y="34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0" name="Freeform 24"/>
            <p:cNvSpPr/>
            <p:nvPr/>
          </p:nvSpPr>
          <p:spPr bwMode="auto">
            <a:xfrm>
              <a:off x="593" y="233"/>
              <a:ext cx="430" cy="860"/>
            </a:xfrm>
            <a:custGeom>
              <a:avLst/>
              <a:gdLst>
                <a:gd name="T0" fmla="*/ 0 w 225"/>
                <a:gd name="T1" fmla="*/ 225 h 450"/>
                <a:gd name="T2" fmla="*/ 225 w 225"/>
                <a:gd name="T3" fmla="*/ 450 h 450"/>
                <a:gd name="T4" fmla="*/ 225 w 225"/>
                <a:gd name="T5" fmla="*/ 0 h 450"/>
                <a:gd name="T6" fmla="*/ 0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0" y="225"/>
                  </a:moveTo>
                  <a:cubicBezTo>
                    <a:pt x="0" y="349"/>
                    <a:pt x="101" y="450"/>
                    <a:pt x="225" y="45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101" y="0"/>
                    <a:pt x="0" y="100"/>
                    <a:pt x="0" y="225"/>
                  </a:cubicBezTo>
                  <a:close/>
                </a:path>
              </a:pathLst>
            </a:custGeom>
            <a:solidFill>
              <a:srgbClr val="102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1" name="Freeform 25"/>
            <p:cNvSpPr/>
            <p:nvPr/>
          </p:nvSpPr>
          <p:spPr bwMode="auto">
            <a:xfrm>
              <a:off x="1023" y="233"/>
              <a:ext cx="430" cy="860"/>
            </a:xfrm>
            <a:custGeom>
              <a:avLst/>
              <a:gdLst>
                <a:gd name="T0" fmla="*/ 225 w 225"/>
                <a:gd name="T1" fmla="*/ 225 h 450"/>
                <a:gd name="T2" fmla="*/ 0 w 225"/>
                <a:gd name="T3" fmla="*/ 0 h 450"/>
                <a:gd name="T4" fmla="*/ 0 w 225"/>
                <a:gd name="T5" fmla="*/ 450 h 450"/>
                <a:gd name="T6" fmla="*/ 225 w 225"/>
                <a:gd name="T7" fmla="*/ 22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5" h="450">
                  <a:moveTo>
                    <a:pt x="225" y="225"/>
                  </a:moveTo>
                  <a:cubicBezTo>
                    <a:pt x="225" y="100"/>
                    <a:pt x="125" y="0"/>
                    <a:pt x="0" y="0"/>
                  </a:cubicBezTo>
                  <a:cubicBezTo>
                    <a:pt x="0" y="450"/>
                    <a:pt x="0" y="450"/>
                    <a:pt x="0" y="450"/>
                  </a:cubicBezTo>
                  <a:cubicBezTo>
                    <a:pt x="125" y="450"/>
                    <a:pt x="225" y="349"/>
                    <a:pt x="225" y="225"/>
                  </a:cubicBezTo>
                  <a:close/>
                </a:path>
              </a:pathLst>
            </a:custGeom>
            <a:solidFill>
              <a:srgbClr val="102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2" name="Oval 26"/>
            <p:cNvSpPr>
              <a:spLocks noChangeArrowheads="1"/>
            </p:cNvSpPr>
            <p:nvPr/>
          </p:nvSpPr>
          <p:spPr bwMode="auto">
            <a:xfrm>
              <a:off x="824" y="464"/>
              <a:ext cx="398" cy="397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3" name="Freeform 27"/>
            <p:cNvSpPr>
              <a:spLocks noEditPoints="1"/>
            </p:cNvSpPr>
            <p:nvPr/>
          </p:nvSpPr>
          <p:spPr bwMode="auto">
            <a:xfrm>
              <a:off x="924" y="561"/>
              <a:ext cx="201" cy="201"/>
            </a:xfrm>
            <a:custGeom>
              <a:avLst/>
              <a:gdLst>
                <a:gd name="T0" fmla="*/ 87 w 105"/>
                <a:gd name="T1" fmla="*/ 1 h 105"/>
                <a:gd name="T2" fmla="*/ 91 w 105"/>
                <a:gd name="T3" fmla="*/ 2 h 105"/>
                <a:gd name="T4" fmla="*/ 91 w 105"/>
                <a:gd name="T5" fmla="*/ 2 h 105"/>
                <a:gd name="T6" fmla="*/ 103 w 105"/>
                <a:gd name="T7" fmla="*/ 14 h 105"/>
                <a:gd name="T8" fmla="*/ 103 w 105"/>
                <a:gd name="T9" fmla="*/ 14 h 105"/>
                <a:gd name="T10" fmla="*/ 104 w 105"/>
                <a:gd name="T11" fmla="*/ 18 h 105"/>
                <a:gd name="T12" fmla="*/ 88 w 105"/>
                <a:gd name="T13" fmla="*/ 32 h 105"/>
                <a:gd name="T14" fmla="*/ 77 w 105"/>
                <a:gd name="T15" fmla="*/ 34 h 105"/>
                <a:gd name="T16" fmla="*/ 74 w 105"/>
                <a:gd name="T17" fmla="*/ 76 h 105"/>
                <a:gd name="T18" fmla="*/ 51 w 105"/>
                <a:gd name="T19" fmla="*/ 85 h 105"/>
                <a:gd name="T20" fmla="*/ 19 w 105"/>
                <a:gd name="T21" fmla="*/ 53 h 105"/>
                <a:gd name="T22" fmla="*/ 51 w 105"/>
                <a:gd name="T23" fmla="*/ 21 h 105"/>
                <a:gd name="T24" fmla="*/ 75 w 105"/>
                <a:gd name="T25" fmla="*/ 24 h 105"/>
                <a:gd name="T26" fmla="*/ 73 w 105"/>
                <a:gd name="T27" fmla="*/ 14 h 105"/>
                <a:gd name="T28" fmla="*/ 93 w 105"/>
                <a:gd name="T29" fmla="*/ 41 h 105"/>
                <a:gd name="T30" fmla="*/ 101 w 105"/>
                <a:gd name="T31" fmla="*/ 38 h 105"/>
                <a:gd name="T32" fmla="*/ 103 w 105"/>
                <a:gd name="T33" fmla="*/ 53 h 105"/>
                <a:gd name="T34" fmla="*/ 51 w 105"/>
                <a:gd name="T35" fmla="*/ 105 h 105"/>
                <a:gd name="T36" fmla="*/ 0 w 105"/>
                <a:gd name="T37" fmla="*/ 53 h 105"/>
                <a:gd name="T38" fmla="*/ 51 w 105"/>
                <a:gd name="T39" fmla="*/ 2 h 105"/>
                <a:gd name="T40" fmla="*/ 66 w 105"/>
                <a:gd name="T41" fmla="*/ 4 h 105"/>
                <a:gd name="T42" fmla="*/ 64 w 105"/>
                <a:gd name="T43" fmla="*/ 12 h 105"/>
                <a:gd name="T44" fmla="*/ 51 w 105"/>
                <a:gd name="T45" fmla="*/ 10 h 105"/>
                <a:gd name="T46" fmla="*/ 8 w 105"/>
                <a:gd name="T47" fmla="*/ 53 h 105"/>
                <a:gd name="T48" fmla="*/ 51 w 105"/>
                <a:gd name="T49" fmla="*/ 97 h 105"/>
                <a:gd name="T50" fmla="*/ 95 w 105"/>
                <a:gd name="T51" fmla="*/ 53 h 105"/>
                <a:gd name="T52" fmla="*/ 93 w 105"/>
                <a:gd name="T53" fmla="*/ 41 h 105"/>
                <a:gd name="T54" fmla="*/ 51 w 105"/>
                <a:gd name="T55" fmla="*/ 39 h 105"/>
                <a:gd name="T56" fmla="*/ 67 w 105"/>
                <a:gd name="T57" fmla="*/ 32 h 105"/>
                <a:gd name="T58" fmla="*/ 32 w 105"/>
                <a:gd name="T59" fmla="*/ 34 h 105"/>
                <a:gd name="T60" fmla="*/ 32 w 105"/>
                <a:gd name="T61" fmla="*/ 34 h 105"/>
                <a:gd name="T62" fmla="*/ 32 w 105"/>
                <a:gd name="T63" fmla="*/ 73 h 105"/>
                <a:gd name="T64" fmla="*/ 71 w 105"/>
                <a:gd name="T65" fmla="*/ 73 h 105"/>
                <a:gd name="T66" fmla="*/ 79 w 105"/>
                <a:gd name="T67" fmla="*/ 53 h 105"/>
                <a:gd name="T68" fmla="*/ 64 w 105"/>
                <a:gd name="T69" fmla="*/ 46 h 105"/>
                <a:gd name="T70" fmla="*/ 62 w 105"/>
                <a:gd name="T71" fmla="*/ 64 h 105"/>
                <a:gd name="T72" fmla="*/ 51 w 105"/>
                <a:gd name="T73" fmla="*/ 68 h 105"/>
                <a:gd name="T74" fmla="*/ 37 w 105"/>
                <a:gd name="T75" fmla="*/ 53 h 105"/>
                <a:gd name="T76" fmla="*/ 41 w 105"/>
                <a:gd name="T77" fmla="*/ 43 h 105"/>
                <a:gd name="T78" fmla="*/ 55 w 105"/>
                <a:gd name="T79" fmla="*/ 44 h 105"/>
                <a:gd name="T80" fmla="*/ 51 w 105"/>
                <a:gd name="T81" fmla="*/ 44 h 105"/>
                <a:gd name="T82" fmla="*/ 42 w 105"/>
                <a:gd name="T83" fmla="*/ 53 h 105"/>
                <a:gd name="T84" fmla="*/ 51 w 105"/>
                <a:gd name="T85" fmla="*/ 63 h 105"/>
                <a:gd name="T86" fmla="*/ 58 w 105"/>
                <a:gd name="T87" fmla="*/ 60 h 105"/>
                <a:gd name="T88" fmla="*/ 61 w 105"/>
                <a:gd name="T89" fmla="*/ 50 h 105"/>
                <a:gd name="T90" fmla="*/ 49 w 105"/>
                <a:gd name="T91" fmla="*/ 56 h 105"/>
                <a:gd name="T92" fmla="*/ 55 w 105"/>
                <a:gd name="T93" fmla="*/ 44 h 105"/>
                <a:gd name="T94" fmla="*/ 87 w 105"/>
                <a:gd name="T95" fmla="*/ 7 h 105"/>
                <a:gd name="T96" fmla="*/ 79 w 105"/>
                <a:gd name="T97" fmla="*/ 22 h 105"/>
                <a:gd name="T98" fmla="*/ 87 w 105"/>
                <a:gd name="T99" fmla="*/ 7 h 105"/>
                <a:gd name="T100" fmla="*/ 92 w 105"/>
                <a:gd name="T101" fmla="*/ 16 h 105"/>
                <a:gd name="T102" fmla="*/ 88 w 105"/>
                <a:gd name="T103" fmla="*/ 27 h 105"/>
                <a:gd name="T104" fmla="*/ 92 w 105"/>
                <a:gd name="T105" fmla="*/ 1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5" h="105">
                  <a:moveTo>
                    <a:pt x="73" y="14"/>
                  </a:moveTo>
                  <a:cubicBezTo>
                    <a:pt x="87" y="1"/>
                    <a:pt x="87" y="1"/>
                    <a:pt x="87" y="1"/>
                  </a:cubicBezTo>
                  <a:cubicBezTo>
                    <a:pt x="88" y="0"/>
                    <a:pt x="89" y="0"/>
                    <a:pt x="90" y="1"/>
                  </a:cubicBezTo>
                  <a:cubicBezTo>
                    <a:pt x="91" y="1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3" y="14"/>
                    <a:pt x="103" y="14"/>
                  </a:cubicBezTo>
                  <a:cubicBezTo>
                    <a:pt x="103" y="14"/>
                    <a:pt x="104" y="14"/>
                    <a:pt x="104" y="14"/>
                  </a:cubicBezTo>
                  <a:cubicBezTo>
                    <a:pt x="105" y="15"/>
                    <a:pt x="105" y="17"/>
                    <a:pt x="104" y="18"/>
                  </a:cubicBezTo>
                  <a:cubicBezTo>
                    <a:pt x="91" y="31"/>
                    <a:pt x="91" y="31"/>
                    <a:pt x="91" y="31"/>
                  </a:cubicBezTo>
                  <a:cubicBezTo>
                    <a:pt x="90" y="32"/>
                    <a:pt x="89" y="32"/>
                    <a:pt x="88" y="32"/>
                  </a:cubicBezTo>
                  <a:cubicBezTo>
                    <a:pt x="81" y="30"/>
                    <a:pt x="81" y="30"/>
                    <a:pt x="81" y="30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81" y="39"/>
                    <a:pt x="83" y="46"/>
                    <a:pt x="83" y="53"/>
                  </a:cubicBezTo>
                  <a:cubicBezTo>
                    <a:pt x="83" y="62"/>
                    <a:pt x="80" y="70"/>
                    <a:pt x="74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68" y="82"/>
                    <a:pt x="60" y="85"/>
                    <a:pt x="51" y="85"/>
                  </a:cubicBezTo>
                  <a:cubicBezTo>
                    <a:pt x="43" y="85"/>
                    <a:pt x="35" y="82"/>
                    <a:pt x="29" y="76"/>
                  </a:cubicBezTo>
                  <a:cubicBezTo>
                    <a:pt x="23" y="70"/>
                    <a:pt x="19" y="62"/>
                    <a:pt x="19" y="53"/>
                  </a:cubicBezTo>
                  <a:cubicBezTo>
                    <a:pt x="19" y="45"/>
                    <a:pt x="23" y="37"/>
                    <a:pt x="29" y="31"/>
                  </a:cubicBezTo>
                  <a:cubicBezTo>
                    <a:pt x="35" y="25"/>
                    <a:pt x="43" y="21"/>
                    <a:pt x="51" y="21"/>
                  </a:cubicBezTo>
                  <a:cubicBezTo>
                    <a:pt x="59" y="21"/>
                    <a:pt x="66" y="24"/>
                    <a:pt x="71" y="28"/>
                  </a:cubicBezTo>
                  <a:cubicBezTo>
                    <a:pt x="75" y="24"/>
                    <a:pt x="75" y="24"/>
                    <a:pt x="75" y="24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3" y="16"/>
                    <a:pt x="73" y="15"/>
                    <a:pt x="73" y="14"/>
                  </a:cubicBezTo>
                  <a:close/>
                  <a:moveTo>
                    <a:pt x="93" y="41"/>
                  </a:moveTo>
                  <a:cubicBezTo>
                    <a:pt x="93" y="41"/>
                    <a:pt x="93" y="41"/>
                    <a:pt x="93" y="41"/>
                  </a:cubicBezTo>
                  <a:cubicBezTo>
                    <a:pt x="92" y="39"/>
                    <a:pt x="94" y="36"/>
                    <a:pt x="96" y="36"/>
                  </a:cubicBezTo>
                  <a:cubicBezTo>
                    <a:pt x="98" y="35"/>
                    <a:pt x="100" y="36"/>
                    <a:pt x="101" y="38"/>
                  </a:cubicBezTo>
                  <a:cubicBezTo>
                    <a:pt x="102" y="41"/>
                    <a:pt x="102" y="43"/>
                    <a:pt x="102" y="46"/>
                  </a:cubicBezTo>
                  <a:cubicBezTo>
                    <a:pt x="103" y="48"/>
                    <a:pt x="103" y="51"/>
                    <a:pt x="103" y="53"/>
                  </a:cubicBezTo>
                  <a:cubicBezTo>
                    <a:pt x="103" y="68"/>
                    <a:pt x="97" y="81"/>
                    <a:pt x="88" y="90"/>
                  </a:cubicBezTo>
                  <a:cubicBezTo>
                    <a:pt x="79" y="99"/>
                    <a:pt x="66" y="105"/>
                    <a:pt x="51" y="105"/>
                  </a:cubicBezTo>
                  <a:cubicBezTo>
                    <a:pt x="37" y="105"/>
                    <a:pt x="24" y="99"/>
                    <a:pt x="15" y="90"/>
                  </a:cubicBezTo>
                  <a:cubicBezTo>
                    <a:pt x="6" y="81"/>
                    <a:pt x="0" y="68"/>
                    <a:pt x="0" y="53"/>
                  </a:cubicBezTo>
                  <a:cubicBezTo>
                    <a:pt x="0" y="39"/>
                    <a:pt x="6" y="26"/>
                    <a:pt x="15" y="17"/>
                  </a:cubicBezTo>
                  <a:cubicBezTo>
                    <a:pt x="24" y="8"/>
                    <a:pt x="37" y="2"/>
                    <a:pt x="51" y="2"/>
                  </a:cubicBezTo>
                  <a:cubicBezTo>
                    <a:pt x="54" y="2"/>
                    <a:pt x="57" y="2"/>
                    <a:pt x="59" y="2"/>
                  </a:cubicBezTo>
                  <a:cubicBezTo>
                    <a:pt x="62" y="3"/>
                    <a:pt x="64" y="3"/>
                    <a:pt x="66" y="4"/>
                  </a:cubicBezTo>
                  <a:cubicBezTo>
                    <a:pt x="69" y="5"/>
                    <a:pt x="70" y="7"/>
                    <a:pt x="69" y="9"/>
                  </a:cubicBezTo>
                  <a:cubicBezTo>
                    <a:pt x="69" y="11"/>
                    <a:pt x="66" y="13"/>
                    <a:pt x="64" y="12"/>
                  </a:cubicBezTo>
                  <a:cubicBezTo>
                    <a:pt x="62" y="11"/>
                    <a:pt x="60" y="11"/>
                    <a:pt x="58" y="11"/>
                  </a:cubicBezTo>
                  <a:cubicBezTo>
                    <a:pt x="56" y="10"/>
                    <a:pt x="54" y="10"/>
                    <a:pt x="51" y="10"/>
                  </a:cubicBezTo>
                  <a:cubicBezTo>
                    <a:pt x="39" y="10"/>
                    <a:pt x="29" y="15"/>
                    <a:pt x="21" y="23"/>
                  </a:cubicBezTo>
                  <a:cubicBezTo>
                    <a:pt x="13" y="31"/>
                    <a:pt x="8" y="41"/>
                    <a:pt x="8" y="53"/>
                  </a:cubicBezTo>
                  <a:cubicBezTo>
                    <a:pt x="8" y="65"/>
                    <a:pt x="13" y="76"/>
                    <a:pt x="21" y="84"/>
                  </a:cubicBezTo>
                  <a:cubicBezTo>
                    <a:pt x="29" y="92"/>
                    <a:pt x="39" y="97"/>
                    <a:pt x="51" y="97"/>
                  </a:cubicBezTo>
                  <a:cubicBezTo>
                    <a:pt x="63" y="97"/>
                    <a:pt x="74" y="92"/>
                    <a:pt x="82" y="84"/>
                  </a:cubicBezTo>
                  <a:cubicBezTo>
                    <a:pt x="90" y="76"/>
                    <a:pt x="95" y="65"/>
                    <a:pt x="95" y="53"/>
                  </a:cubicBezTo>
                  <a:cubicBezTo>
                    <a:pt x="95" y="51"/>
                    <a:pt x="95" y="49"/>
                    <a:pt x="94" y="47"/>
                  </a:cubicBezTo>
                  <a:cubicBezTo>
                    <a:pt x="94" y="45"/>
                    <a:pt x="94" y="43"/>
                    <a:pt x="93" y="41"/>
                  </a:cubicBezTo>
                  <a:close/>
                  <a:moveTo>
                    <a:pt x="51" y="39"/>
                  </a:moveTo>
                  <a:cubicBezTo>
                    <a:pt x="51" y="39"/>
                    <a:pt x="51" y="39"/>
                    <a:pt x="51" y="39"/>
                  </a:cubicBezTo>
                  <a:cubicBezTo>
                    <a:pt x="54" y="39"/>
                    <a:pt x="56" y="39"/>
                    <a:pt x="59" y="41"/>
                  </a:cubicBezTo>
                  <a:cubicBezTo>
                    <a:pt x="67" y="32"/>
                    <a:pt x="67" y="32"/>
                    <a:pt x="67" y="32"/>
                  </a:cubicBezTo>
                  <a:cubicBezTo>
                    <a:pt x="63" y="28"/>
                    <a:pt x="57" y="26"/>
                    <a:pt x="51" y="26"/>
                  </a:cubicBezTo>
                  <a:cubicBezTo>
                    <a:pt x="44" y="26"/>
                    <a:pt x="37" y="29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32" y="34"/>
                    <a:pt x="32" y="34"/>
                    <a:pt x="32" y="34"/>
                  </a:cubicBezTo>
                  <a:cubicBezTo>
                    <a:pt x="27" y="39"/>
                    <a:pt x="24" y="46"/>
                    <a:pt x="24" y="53"/>
                  </a:cubicBezTo>
                  <a:cubicBezTo>
                    <a:pt x="24" y="61"/>
                    <a:pt x="27" y="68"/>
                    <a:pt x="32" y="73"/>
                  </a:cubicBezTo>
                  <a:cubicBezTo>
                    <a:pt x="37" y="78"/>
                    <a:pt x="44" y="81"/>
                    <a:pt x="51" y="81"/>
                  </a:cubicBezTo>
                  <a:cubicBezTo>
                    <a:pt x="59" y="81"/>
                    <a:pt x="66" y="78"/>
                    <a:pt x="71" y="73"/>
                  </a:cubicBezTo>
                  <a:cubicBezTo>
                    <a:pt x="71" y="73"/>
                    <a:pt x="71" y="73"/>
                    <a:pt x="71" y="73"/>
                  </a:cubicBezTo>
                  <a:cubicBezTo>
                    <a:pt x="76" y="68"/>
                    <a:pt x="79" y="61"/>
                    <a:pt x="79" y="53"/>
                  </a:cubicBezTo>
                  <a:cubicBezTo>
                    <a:pt x="79" y="47"/>
                    <a:pt x="77" y="42"/>
                    <a:pt x="73" y="37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5" y="48"/>
                    <a:pt x="66" y="51"/>
                    <a:pt x="66" y="53"/>
                  </a:cubicBezTo>
                  <a:cubicBezTo>
                    <a:pt x="66" y="57"/>
                    <a:pt x="64" y="61"/>
                    <a:pt x="62" y="64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9" y="66"/>
                    <a:pt x="55" y="68"/>
                    <a:pt x="51" y="68"/>
                  </a:cubicBezTo>
                  <a:cubicBezTo>
                    <a:pt x="47" y="68"/>
                    <a:pt x="44" y="66"/>
                    <a:pt x="41" y="64"/>
                  </a:cubicBezTo>
                  <a:cubicBezTo>
                    <a:pt x="38" y="61"/>
                    <a:pt x="37" y="57"/>
                    <a:pt x="37" y="53"/>
                  </a:cubicBezTo>
                  <a:cubicBezTo>
                    <a:pt x="37" y="49"/>
                    <a:pt x="38" y="46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ubicBezTo>
                    <a:pt x="44" y="40"/>
                    <a:pt x="47" y="39"/>
                    <a:pt x="51" y="39"/>
                  </a:cubicBezTo>
                  <a:close/>
                  <a:moveTo>
                    <a:pt x="55" y="44"/>
                  </a:moveTo>
                  <a:cubicBezTo>
                    <a:pt x="55" y="44"/>
                    <a:pt x="55" y="44"/>
                    <a:pt x="55" y="44"/>
                  </a:cubicBezTo>
                  <a:cubicBezTo>
                    <a:pt x="54" y="44"/>
                    <a:pt x="53" y="44"/>
                    <a:pt x="51" y="44"/>
                  </a:cubicBezTo>
                  <a:cubicBezTo>
                    <a:pt x="49" y="44"/>
                    <a:pt x="46" y="45"/>
                    <a:pt x="45" y="46"/>
                  </a:cubicBezTo>
                  <a:cubicBezTo>
                    <a:pt x="43" y="48"/>
                    <a:pt x="42" y="51"/>
                    <a:pt x="42" y="53"/>
                  </a:cubicBezTo>
                  <a:cubicBezTo>
                    <a:pt x="42" y="56"/>
                    <a:pt x="43" y="59"/>
                    <a:pt x="45" y="60"/>
                  </a:cubicBezTo>
                  <a:cubicBezTo>
                    <a:pt x="46" y="62"/>
                    <a:pt x="49" y="63"/>
                    <a:pt x="51" y="63"/>
                  </a:cubicBezTo>
                  <a:cubicBezTo>
                    <a:pt x="54" y="63"/>
                    <a:pt x="57" y="62"/>
                    <a:pt x="58" y="60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0" y="59"/>
                    <a:pt x="61" y="56"/>
                    <a:pt x="61" y="53"/>
                  </a:cubicBezTo>
                  <a:cubicBezTo>
                    <a:pt x="61" y="52"/>
                    <a:pt x="61" y="51"/>
                    <a:pt x="61" y="50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3" y="58"/>
                    <a:pt x="50" y="58"/>
                    <a:pt x="49" y="56"/>
                  </a:cubicBezTo>
                  <a:cubicBezTo>
                    <a:pt x="47" y="55"/>
                    <a:pt x="47" y="52"/>
                    <a:pt x="49" y="51"/>
                  </a:cubicBezTo>
                  <a:cubicBezTo>
                    <a:pt x="55" y="44"/>
                    <a:pt x="55" y="44"/>
                    <a:pt x="55" y="44"/>
                  </a:cubicBezTo>
                  <a:close/>
                  <a:moveTo>
                    <a:pt x="87" y="7"/>
                  </a:moveTo>
                  <a:cubicBezTo>
                    <a:pt x="87" y="7"/>
                    <a:pt x="87" y="7"/>
                    <a:pt x="87" y="7"/>
                  </a:cubicBezTo>
                  <a:cubicBezTo>
                    <a:pt x="78" y="17"/>
                    <a:pt x="78" y="17"/>
                    <a:pt x="78" y="17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89" y="13"/>
                    <a:pt x="89" y="13"/>
                    <a:pt x="89" y="13"/>
                  </a:cubicBezTo>
                  <a:cubicBezTo>
                    <a:pt x="87" y="7"/>
                    <a:pt x="87" y="7"/>
                    <a:pt x="87" y="7"/>
                  </a:cubicBezTo>
                  <a:close/>
                  <a:moveTo>
                    <a:pt x="92" y="16"/>
                  </a:moveTo>
                  <a:cubicBezTo>
                    <a:pt x="92" y="16"/>
                    <a:pt x="92" y="16"/>
                    <a:pt x="92" y="16"/>
                  </a:cubicBezTo>
                  <a:cubicBezTo>
                    <a:pt x="83" y="25"/>
                    <a:pt x="83" y="25"/>
                    <a:pt x="83" y="25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2" y="16"/>
                    <a:pt x="92" y="16"/>
                    <a:pt x="92" y="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4" name="Freeform 28"/>
            <p:cNvSpPr/>
            <p:nvPr/>
          </p:nvSpPr>
          <p:spPr bwMode="auto">
            <a:xfrm>
              <a:off x="0" y="861"/>
              <a:ext cx="1051" cy="232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rgbClr val="102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5" name="Freeform 29"/>
            <p:cNvSpPr/>
            <p:nvPr/>
          </p:nvSpPr>
          <p:spPr bwMode="auto">
            <a:xfrm>
              <a:off x="0" y="1093"/>
              <a:ext cx="1051" cy="231"/>
            </a:xfrm>
            <a:custGeom>
              <a:avLst/>
              <a:gdLst>
                <a:gd name="T0" fmla="*/ 61 w 535"/>
                <a:gd name="T1" fmla="*/ 0 h 121"/>
                <a:gd name="T2" fmla="*/ 0 w 535"/>
                <a:gd name="T3" fmla="*/ 60 h 121"/>
                <a:gd name="T4" fmla="*/ 61 w 535"/>
                <a:gd name="T5" fmla="*/ 121 h 121"/>
                <a:gd name="T6" fmla="*/ 535 w 535"/>
                <a:gd name="T7" fmla="*/ 121 h 121"/>
                <a:gd name="T8" fmla="*/ 535 w 535"/>
                <a:gd name="T9" fmla="*/ 0 h 121"/>
                <a:gd name="T10" fmla="*/ 61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61" y="0"/>
                  </a:move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1"/>
                    <a:pt x="61" y="121"/>
                  </a:cubicBezTo>
                  <a:cubicBezTo>
                    <a:pt x="535" y="121"/>
                    <a:pt x="535" y="121"/>
                    <a:pt x="535" y="121"/>
                  </a:cubicBezTo>
                  <a:cubicBezTo>
                    <a:pt x="535" y="0"/>
                    <a:pt x="535" y="0"/>
                    <a:pt x="535" y="0"/>
                  </a:cubicBezTo>
                  <a:lnTo>
                    <a:pt x="61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6" name="Freeform 30"/>
            <p:cNvSpPr/>
            <p:nvPr/>
          </p:nvSpPr>
          <p:spPr bwMode="auto">
            <a:xfrm>
              <a:off x="983" y="2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07" name="Freeform 31"/>
            <p:cNvSpPr/>
            <p:nvPr/>
          </p:nvSpPr>
          <p:spPr bwMode="auto">
            <a:xfrm>
              <a:off x="983" y="233"/>
              <a:ext cx="1063" cy="231"/>
            </a:xfrm>
            <a:custGeom>
              <a:avLst/>
              <a:gdLst>
                <a:gd name="T0" fmla="*/ 475 w 535"/>
                <a:gd name="T1" fmla="*/ 0 h 121"/>
                <a:gd name="T2" fmla="*/ 0 w 535"/>
                <a:gd name="T3" fmla="*/ 0 h 121"/>
                <a:gd name="T4" fmla="*/ 0 w 535"/>
                <a:gd name="T5" fmla="*/ 121 h 121"/>
                <a:gd name="T6" fmla="*/ 475 w 535"/>
                <a:gd name="T7" fmla="*/ 121 h 121"/>
                <a:gd name="T8" fmla="*/ 535 w 535"/>
                <a:gd name="T9" fmla="*/ 60 h 121"/>
                <a:gd name="T10" fmla="*/ 475 w 535"/>
                <a:gd name="T1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121">
                  <a:moveTo>
                    <a:pt x="4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475" y="121"/>
                    <a:pt x="475" y="121"/>
                    <a:pt x="475" y="121"/>
                  </a:cubicBezTo>
                  <a:cubicBezTo>
                    <a:pt x="508" y="121"/>
                    <a:pt x="535" y="93"/>
                    <a:pt x="535" y="60"/>
                  </a:cubicBezTo>
                  <a:cubicBezTo>
                    <a:pt x="535" y="27"/>
                    <a:pt x="508" y="0"/>
                    <a:pt x="475" y="0"/>
                  </a:cubicBezTo>
                  <a:close/>
                </a:path>
              </a:pathLst>
            </a:custGeom>
            <a:solidFill>
              <a:srgbClr val="1025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4608" name="Group 32"/>
          <p:cNvGrpSpPr/>
          <p:nvPr/>
        </p:nvGrpSpPr>
        <p:grpSpPr bwMode="auto">
          <a:xfrm flipH="1">
            <a:off x="6967538" y="3241088"/>
            <a:ext cx="196850" cy="247726"/>
            <a:chOff x="0" y="0"/>
            <a:chExt cx="127" cy="163"/>
          </a:xfrm>
          <a:solidFill>
            <a:srgbClr val="10253F"/>
          </a:solidFill>
        </p:grpSpPr>
        <p:sp>
          <p:nvSpPr>
            <p:cNvPr id="24609" name="Freeform 33"/>
            <p:cNvSpPr/>
            <p:nvPr/>
          </p:nvSpPr>
          <p:spPr bwMode="auto">
            <a:xfrm>
              <a:off x="0" y="0"/>
              <a:ext cx="127" cy="163"/>
            </a:xfrm>
            <a:custGeom>
              <a:avLst/>
              <a:gdLst>
                <a:gd name="T0" fmla="*/ 28 w 124"/>
                <a:gd name="T1" fmla="*/ 146 h 159"/>
                <a:gd name="T2" fmla="*/ 14 w 124"/>
                <a:gd name="T3" fmla="*/ 146 h 159"/>
                <a:gd name="T4" fmla="*/ 14 w 124"/>
                <a:gd name="T5" fmla="*/ 13 h 159"/>
                <a:gd name="T6" fmla="*/ 117 w 124"/>
                <a:gd name="T7" fmla="*/ 13 h 159"/>
                <a:gd name="T8" fmla="*/ 124 w 124"/>
                <a:gd name="T9" fmla="*/ 7 h 159"/>
                <a:gd name="T10" fmla="*/ 117 w 124"/>
                <a:gd name="T11" fmla="*/ 0 h 159"/>
                <a:gd name="T12" fmla="*/ 7 w 124"/>
                <a:gd name="T13" fmla="*/ 0 h 159"/>
                <a:gd name="T14" fmla="*/ 0 w 124"/>
                <a:gd name="T15" fmla="*/ 7 h 159"/>
                <a:gd name="T16" fmla="*/ 0 w 124"/>
                <a:gd name="T17" fmla="*/ 152 h 159"/>
                <a:gd name="T18" fmla="*/ 7 w 124"/>
                <a:gd name="T19" fmla="*/ 159 h 159"/>
                <a:gd name="T20" fmla="*/ 28 w 124"/>
                <a:gd name="T21" fmla="*/ 159 h 159"/>
                <a:gd name="T22" fmla="*/ 35 w 124"/>
                <a:gd name="T23" fmla="*/ 152 h 159"/>
                <a:gd name="T24" fmla="*/ 28 w 124"/>
                <a:gd name="T25" fmla="*/ 14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" h="159">
                  <a:moveTo>
                    <a:pt x="28" y="146"/>
                  </a:moveTo>
                  <a:cubicBezTo>
                    <a:pt x="14" y="146"/>
                    <a:pt x="14" y="146"/>
                    <a:pt x="14" y="146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17" y="13"/>
                    <a:pt x="117" y="13"/>
                    <a:pt x="117" y="13"/>
                  </a:cubicBezTo>
                  <a:cubicBezTo>
                    <a:pt x="121" y="13"/>
                    <a:pt x="124" y="10"/>
                    <a:pt x="124" y="7"/>
                  </a:cubicBezTo>
                  <a:cubicBezTo>
                    <a:pt x="124" y="3"/>
                    <a:pt x="121" y="0"/>
                    <a:pt x="11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52"/>
                    <a:pt x="0" y="152"/>
                    <a:pt x="0" y="152"/>
                  </a:cubicBezTo>
                  <a:cubicBezTo>
                    <a:pt x="0" y="156"/>
                    <a:pt x="3" y="159"/>
                    <a:pt x="7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31" y="159"/>
                    <a:pt x="35" y="156"/>
                    <a:pt x="35" y="152"/>
                  </a:cubicBezTo>
                  <a:cubicBezTo>
                    <a:pt x="35" y="149"/>
                    <a:pt x="31" y="146"/>
                    <a:pt x="28" y="14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10" name="Freeform 34"/>
            <p:cNvSpPr/>
            <p:nvPr/>
          </p:nvSpPr>
          <p:spPr bwMode="auto">
            <a:xfrm>
              <a:off x="80" y="95"/>
              <a:ext cx="47" cy="68"/>
            </a:xfrm>
            <a:custGeom>
              <a:avLst/>
              <a:gdLst>
                <a:gd name="T0" fmla="*/ 39 w 46"/>
                <a:gd name="T1" fmla="*/ 0 h 66"/>
                <a:gd name="T2" fmla="*/ 32 w 46"/>
                <a:gd name="T3" fmla="*/ 7 h 66"/>
                <a:gd name="T4" fmla="*/ 32 w 46"/>
                <a:gd name="T5" fmla="*/ 53 h 66"/>
                <a:gd name="T6" fmla="*/ 7 w 46"/>
                <a:gd name="T7" fmla="*/ 53 h 66"/>
                <a:gd name="T8" fmla="*/ 0 w 46"/>
                <a:gd name="T9" fmla="*/ 59 h 66"/>
                <a:gd name="T10" fmla="*/ 7 w 46"/>
                <a:gd name="T11" fmla="*/ 66 h 66"/>
                <a:gd name="T12" fmla="*/ 39 w 46"/>
                <a:gd name="T13" fmla="*/ 66 h 66"/>
                <a:gd name="T14" fmla="*/ 44 w 46"/>
                <a:gd name="T15" fmla="*/ 64 h 66"/>
                <a:gd name="T16" fmla="*/ 46 w 46"/>
                <a:gd name="T17" fmla="*/ 59 h 66"/>
                <a:gd name="T18" fmla="*/ 46 w 46"/>
                <a:gd name="T19" fmla="*/ 7 h 66"/>
                <a:gd name="T20" fmla="*/ 39 w 46"/>
                <a:gd name="T2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6" h="66">
                  <a:moveTo>
                    <a:pt x="39" y="0"/>
                  </a:moveTo>
                  <a:cubicBezTo>
                    <a:pt x="35" y="0"/>
                    <a:pt x="32" y="3"/>
                    <a:pt x="32" y="7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3" y="53"/>
                    <a:pt x="0" y="56"/>
                    <a:pt x="0" y="59"/>
                  </a:cubicBezTo>
                  <a:cubicBezTo>
                    <a:pt x="0" y="63"/>
                    <a:pt x="3" y="66"/>
                    <a:pt x="7" y="66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1" y="66"/>
                    <a:pt x="43" y="66"/>
                    <a:pt x="44" y="64"/>
                  </a:cubicBezTo>
                  <a:cubicBezTo>
                    <a:pt x="45" y="63"/>
                    <a:pt x="46" y="61"/>
                    <a:pt x="46" y="59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6" y="3"/>
                    <a:pt x="43" y="0"/>
                    <a:pt x="3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11" name="Freeform 35"/>
            <p:cNvSpPr>
              <a:spLocks noEditPoints="1"/>
            </p:cNvSpPr>
            <p:nvPr/>
          </p:nvSpPr>
          <p:spPr bwMode="auto">
            <a:xfrm>
              <a:off x="46" y="34"/>
              <a:ext cx="79" cy="114"/>
            </a:xfrm>
            <a:custGeom>
              <a:avLst/>
              <a:gdLst>
                <a:gd name="T0" fmla="*/ 68 w 78"/>
                <a:gd name="T1" fmla="*/ 2 h 112"/>
                <a:gd name="T2" fmla="*/ 60 w 78"/>
                <a:gd name="T3" fmla="*/ 0 h 112"/>
                <a:gd name="T4" fmla="*/ 46 w 78"/>
                <a:gd name="T5" fmla="*/ 8 h 112"/>
                <a:gd name="T6" fmla="*/ 1 w 78"/>
                <a:gd name="T7" fmla="*/ 85 h 112"/>
                <a:gd name="T8" fmla="*/ 0 w 78"/>
                <a:gd name="T9" fmla="*/ 88 h 112"/>
                <a:gd name="T10" fmla="*/ 1 w 78"/>
                <a:gd name="T11" fmla="*/ 106 h 112"/>
                <a:gd name="T12" fmla="*/ 4 w 78"/>
                <a:gd name="T13" fmla="*/ 112 h 112"/>
                <a:gd name="T14" fmla="*/ 8 w 78"/>
                <a:gd name="T15" fmla="*/ 112 h 112"/>
                <a:gd name="T16" fmla="*/ 11 w 78"/>
                <a:gd name="T17" fmla="*/ 112 h 112"/>
                <a:gd name="T18" fmla="*/ 27 w 78"/>
                <a:gd name="T19" fmla="*/ 103 h 112"/>
                <a:gd name="T20" fmla="*/ 29 w 78"/>
                <a:gd name="T21" fmla="*/ 101 h 112"/>
                <a:gd name="T22" fmla="*/ 74 w 78"/>
                <a:gd name="T23" fmla="*/ 24 h 112"/>
                <a:gd name="T24" fmla="*/ 68 w 78"/>
                <a:gd name="T25" fmla="*/ 2 h 112"/>
                <a:gd name="T26" fmla="*/ 62 w 78"/>
                <a:gd name="T27" fmla="*/ 17 h 112"/>
                <a:gd name="T28" fmla="*/ 18 w 78"/>
                <a:gd name="T29" fmla="*/ 92 h 112"/>
                <a:gd name="T30" fmla="*/ 14 w 78"/>
                <a:gd name="T31" fmla="*/ 94 h 112"/>
                <a:gd name="T32" fmla="*/ 14 w 78"/>
                <a:gd name="T33" fmla="*/ 90 h 112"/>
                <a:gd name="T34" fmla="*/ 57 w 78"/>
                <a:gd name="T35" fmla="*/ 15 h 112"/>
                <a:gd name="T36" fmla="*/ 61 w 78"/>
                <a:gd name="T37" fmla="*/ 14 h 112"/>
                <a:gd name="T38" fmla="*/ 62 w 78"/>
                <a:gd name="T39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8" h="112">
                  <a:moveTo>
                    <a:pt x="68" y="2"/>
                  </a:moveTo>
                  <a:cubicBezTo>
                    <a:pt x="65" y="1"/>
                    <a:pt x="62" y="0"/>
                    <a:pt x="60" y="0"/>
                  </a:cubicBezTo>
                  <a:cubicBezTo>
                    <a:pt x="54" y="0"/>
                    <a:pt x="48" y="3"/>
                    <a:pt x="46" y="8"/>
                  </a:cubicBezTo>
                  <a:cubicBezTo>
                    <a:pt x="1" y="85"/>
                    <a:pt x="1" y="85"/>
                    <a:pt x="1" y="85"/>
                  </a:cubicBezTo>
                  <a:cubicBezTo>
                    <a:pt x="1" y="86"/>
                    <a:pt x="0" y="87"/>
                    <a:pt x="0" y="88"/>
                  </a:cubicBezTo>
                  <a:cubicBezTo>
                    <a:pt x="1" y="106"/>
                    <a:pt x="1" y="106"/>
                    <a:pt x="1" y="106"/>
                  </a:cubicBezTo>
                  <a:cubicBezTo>
                    <a:pt x="1" y="108"/>
                    <a:pt x="2" y="110"/>
                    <a:pt x="4" y="112"/>
                  </a:cubicBezTo>
                  <a:cubicBezTo>
                    <a:pt x="5" y="112"/>
                    <a:pt x="7" y="112"/>
                    <a:pt x="8" y="112"/>
                  </a:cubicBezTo>
                  <a:cubicBezTo>
                    <a:pt x="9" y="112"/>
                    <a:pt x="10" y="112"/>
                    <a:pt x="11" y="112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28" y="103"/>
                    <a:pt x="29" y="102"/>
                    <a:pt x="29" y="101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8" y="16"/>
                    <a:pt x="75" y="7"/>
                    <a:pt x="68" y="2"/>
                  </a:cubicBezTo>
                  <a:moveTo>
                    <a:pt x="62" y="17"/>
                  </a:moveTo>
                  <a:cubicBezTo>
                    <a:pt x="18" y="92"/>
                    <a:pt x="18" y="92"/>
                    <a:pt x="18" y="92"/>
                  </a:cubicBezTo>
                  <a:cubicBezTo>
                    <a:pt x="14" y="94"/>
                    <a:pt x="14" y="94"/>
                    <a:pt x="14" y="94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8" y="14"/>
                    <a:pt x="60" y="13"/>
                    <a:pt x="61" y="14"/>
                  </a:cubicBezTo>
                  <a:cubicBezTo>
                    <a:pt x="62" y="15"/>
                    <a:pt x="62" y="16"/>
                    <a:pt x="62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12" name="Freeform 36"/>
            <p:cNvSpPr/>
            <p:nvPr/>
          </p:nvSpPr>
          <p:spPr bwMode="auto">
            <a:xfrm>
              <a:off x="24" y="46"/>
              <a:ext cx="49" cy="14"/>
            </a:xfrm>
            <a:custGeom>
              <a:avLst/>
              <a:gdLst>
                <a:gd name="T0" fmla="*/ 48 w 48"/>
                <a:gd name="T1" fmla="*/ 7 h 14"/>
                <a:gd name="T2" fmla="*/ 42 w 48"/>
                <a:gd name="T3" fmla="*/ 0 h 14"/>
                <a:gd name="T4" fmla="*/ 7 w 48"/>
                <a:gd name="T5" fmla="*/ 0 h 14"/>
                <a:gd name="T6" fmla="*/ 0 w 48"/>
                <a:gd name="T7" fmla="*/ 7 h 14"/>
                <a:gd name="T8" fmla="*/ 7 w 48"/>
                <a:gd name="T9" fmla="*/ 14 h 14"/>
                <a:gd name="T10" fmla="*/ 42 w 48"/>
                <a:gd name="T11" fmla="*/ 14 h 14"/>
                <a:gd name="T12" fmla="*/ 48 w 48"/>
                <a:gd name="T13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4">
                  <a:moveTo>
                    <a:pt x="48" y="7"/>
                  </a:moveTo>
                  <a:cubicBezTo>
                    <a:pt x="48" y="3"/>
                    <a:pt x="45" y="0"/>
                    <a:pt x="42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5" y="14"/>
                    <a:pt x="48" y="11"/>
                    <a:pt x="48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13" name="Freeform 37"/>
            <p:cNvSpPr/>
            <p:nvPr/>
          </p:nvSpPr>
          <p:spPr bwMode="auto">
            <a:xfrm>
              <a:off x="24" y="73"/>
              <a:ext cx="32" cy="15"/>
            </a:xfrm>
            <a:custGeom>
              <a:avLst/>
              <a:gdLst>
                <a:gd name="T0" fmla="*/ 7 w 31"/>
                <a:gd name="T1" fmla="*/ 0 h 14"/>
                <a:gd name="T2" fmla="*/ 0 w 31"/>
                <a:gd name="T3" fmla="*/ 7 h 14"/>
                <a:gd name="T4" fmla="*/ 7 w 31"/>
                <a:gd name="T5" fmla="*/ 14 h 14"/>
                <a:gd name="T6" fmla="*/ 24 w 31"/>
                <a:gd name="T7" fmla="*/ 14 h 14"/>
                <a:gd name="T8" fmla="*/ 31 w 31"/>
                <a:gd name="T9" fmla="*/ 7 h 14"/>
                <a:gd name="T10" fmla="*/ 24 w 31"/>
                <a:gd name="T11" fmla="*/ 0 h 14"/>
                <a:gd name="T12" fmla="*/ 7 w 31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4">
                  <a:moveTo>
                    <a:pt x="7" y="0"/>
                  </a:move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4"/>
                    <a:pt x="7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8" y="14"/>
                    <a:pt x="31" y="11"/>
                    <a:pt x="31" y="7"/>
                  </a:cubicBezTo>
                  <a:cubicBezTo>
                    <a:pt x="31" y="3"/>
                    <a:pt x="28" y="0"/>
                    <a:pt x="24" y="0"/>
                  </a:cubicBezTo>
                  <a:lnTo>
                    <a:pt x="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614" name="Freeform 38"/>
          <p:cNvSpPr>
            <a:spLocks noEditPoints="1"/>
          </p:cNvSpPr>
          <p:nvPr/>
        </p:nvSpPr>
        <p:spPr bwMode="auto">
          <a:xfrm flipH="1">
            <a:off x="6877051" y="1946876"/>
            <a:ext cx="301625" cy="203263"/>
          </a:xfrm>
          <a:custGeom>
            <a:avLst/>
            <a:gdLst>
              <a:gd name="T0" fmla="*/ 154 w 160"/>
              <a:gd name="T1" fmla="*/ 12 h 109"/>
              <a:gd name="T2" fmla="*/ 139 w 160"/>
              <a:gd name="T3" fmla="*/ 6 h 109"/>
              <a:gd name="T4" fmla="*/ 123 w 160"/>
              <a:gd name="T5" fmla="*/ 12 h 109"/>
              <a:gd name="T6" fmla="*/ 117 w 160"/>
              <a:gd name="T7" fmla="*/ 27 h 109"/>
              <a:gd name="T8" fmla="*/ 119 w 160"/>
              <a:gd name="T9" fmla="*/ 36 h 109"/>
              <a:gd name="T10" fmla="*/ 93 w 160"/>
              <a:gd name="T11" fmla="*/ 60 h 109"/>
              <a:gd name="T12" fmla="*/ 79 w 160"/>
              <a:gd name="T13" fmla="*/ 56 h 109"/>
              <a:gd name="T14" fmla="*/ 66 w 160"/>
              <a:gd name="T15" fmla="*/ 59 h 109"/>
              <a:gd name="T16" fmla="*/ 47 w 160"/>
              <a:gd name="T17" fmla="*/ 37 h 109"/>
              <a:gd name="T18" fmla="*/ 43 w 160"/>
              <a:gd name="T19" fmla="*/ 7 h 109"/>
              <a:gd name="T20" fmla="*/ 25 w 160"/>
              <a:gd name="T21" fmla="*/ 0 h 109"/>
              <a:gd name="T22" fmla="*/ 8 w 160"/>
              <a:gd name="T23" fmla="*/ 7 h 109"/>
              <a:gd name="T24" fmla="*/ 0 w 160"/>
              <a:gd name="T25" fmla="*/ 24 h 109"/>
              <a:gd name="T26" fmla="*/ 8 w 160"/>
              <a:gd name="T27" fmla="*/ 42 h 109"/>
              <a:gd name="T28" fmla="*/ 25 w 160"/>
              <a:gd name="T29" fmla="*/ 49 h 109"/>
              <a:gd name="T30" fmla="*/ 37 w 160"/>
              <a:gd name="T31" fmla="*/ 46 h 109"/>
              <a:gd name="T32" fmla="*/ 56 w 160"/>
              <a:gd name="T33" fmla="*/ 69 h 109"/>
              <a:gd name="T34" fmla="*/ 60 w 160"/>
              <a:gd name="T35" fmla="*/ 102 h 109"/>
              <a:gd name="T36" fmla="*/ 79 w 160"/>
              <a:gd name="T37" fmla="*/ 109 h 109"/>
              <a:gd name="T38" fmla="*/ 98 w 160"/>
              <a:gd name="T39" fmla="*/ 102 h 109"/>
              <a:gd name="T40" fmla="*/ 102 w 160"/>
              <a:gd name="T41" fmla="*/ 69 h 109"/>
              <a:gd name="T42" fmla="*/ 129 w 160"/>
              <a:gd name="T43" fmla="*/ 46 h 109"/>
              <a:gd name="T44" fmla="*/ 139 w 160"/>
              <a:gd name="T45" fmla="*/ 49 h 109"/>
              <a:gd name="T46" fmla="*/ 154 w 160"/>
              <a:gd name="T47" fmla="*/ 43 h 109"/>
              <a:gd name="T48" fmla="*/ 160 w 160"/>
              <a:gd name="T49" fmla="*/ 27 h 109"/>
              <a:gd name="T50" fmla="*/ 154 w 160"/>
              <a:gd name="T51" fmla="*/ 12 h 109"/>
              <a:gd name="T52" fmla="*/ 17 w 160"/>
              <a:gd name="T53" fmla="*/ 32 h 109"/>
              <a:gd name="T54" fmla="*/ 14 w 160"/>
              <a:gd name="T55" fmla="*/ 24 h 109"/>
              <a:gd name="T56" fmla="*/ 17 w 160"/>
              <a:gd name="T57" fmla="*/ 17 h 109"/>
              <a:gd name="T58" fmla="*/ 25 w 160"/>
              <a:gd name="T59" fmla="*/ 13 h 109"/>
              <a:gd name="T60" fmla="*/ 33 w 160"/>
              <a:gd name="T61" fmla="*/ 17 h 109"/>
              <a:gd name="T62" fmla="*/ 33 w 160"/>
              <a:gd name="T63" fmla="*/ 32 h 109"/>
              <a:gd name="T64" fmla="*/ 17 w 160"/>
              <a:gd name="T65" fmla="*/ 32 h 109"/>
              <a:gd name="T66" fmla="*/ 144 w 160"/>
              <a:gd name="T67" fmla="*/ 33 h 109"/>
              <a:gd name="T68" fmla="*/ 133 w 160"/>
              <a:gd name="T69" fmla="*/ 33 h 109"/>
              <a:gd name="T70" fmla="*/ 131 w 160"/>
              <a:gd name="T71" fmla="*/ 27 h 109"/>
              <a:gd name="T72" fmla="*/ 133 w 160"/>
              <a:gd name="T73" fmla="*/ 22 h 109"/>
              <a:gd name="T74" fmla="*/ 139 w 160"/>
              <a:gd name="T75" fmla="*/ 20 h 109"/>
              <a:gd name="T76" fmla="*/ 144 w 160"/>
              <a:gd name="T77" fmla="*/ 22 h 109"/>
              <a:gd name="T78" fmla="*/ 146 w 160"/>
              <a:gd name="T79" fmla="*/ 27 h 109"/>
              <a:gd name="T80" fmla="*/ 144 w 160"/>
              <a:gd name="T81" fmla="*/ 3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60" h="109">
                <a:moveTo>
                  <a:pt x="154" y="12"/>
                </a:moveTo>
                <a:cubicBezTo>
                  <a:pt x="150" y="8"/>
                  <a:pt x="144" y="6"/>
                  <a:pt x="139" y="6"/>
                </a:cubicBezTo>
                <a:cubicBezTo>
                  <a:pt x="133" y="6"/>
                  <a:pt x="127" y="8"/>
                  <a:pt x="123" y="12"/>
                </a:cubicBezTo>
                <a:cubicBezTo>
                  <a:pt x="119" y="16"/>
                  <a:pt x="117" y="22"/>
                  <a:pt x="117" y="27"/>
                </a:cubicBezTo>
                <a:cubicBezTo>
                  <a:pt x="117" y="31"/>
                  <a:pt x="118" y="34"/>
                  <a:pt x="119" y="36"/>
                </a:cubicBezTo>
                <a:cubicBezTo>
                  <a:pt x="93" y="60"/>
                  <a:pt x="93" y="60"/>
                  <a:pt x="93" y="60"/>
                </a:cubicBezTo>
                <a:cubicBezTo>
                  <a:pt x="89" y="57"/>
                  <a:pt x="84" y="56"/>
                  <a:pt x="79" y="56"/>
                </a:cubicBezTo>
                <a:cubicBezTo>
                  <a:pt x="74" y="56"/>
                  <a:pt x="70" y="57"/>
                  <a:pt x="66" y="59"/>
                </a:cubicBezTo>
                <a:cubicBezTo>
                  <a:pt x="47" y="37"/>
                  <a:pt x="47" y="37"/>
                  <a:pt x="47" y="37"/>
                </a:cubicBezTo>
                <a:cubicBezTo>
                  <a:pt x="52" y="27"/>
                  <a:pt x="51" y="15"/>
                  <a:pt x="43" y="7"/>
                </a:cubicBezTo>
                <a:cubicBezTo>
                  <a:pt x="38" y="2"/>
                  <a:pt x="32" y="0"/>
                  <a:pt x="25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8"/>
                  <a:pt x="0" y="24"/>
                </a:cubicBezTo>
                <a:cubicBezTo>
                  <a:pt x="0" y="31"/>
                  <a:pt x="3" y="37"/>
                  <a:pt x="8" y="42"/>
                </a:cubicBezTo>
                <a:cubicBezTo>
                  <a:pt x="12" y="47"/>
                  <a:pt x="19" y="49"/>
                  <a:pt x="25" y="49"/>
                </a:cubicBezTo>
                <a:cubicBezTo>
                  <a:pt x="29" y="49"/>
                  <a:pt x="33" y="48"/>
                  <a:pt x="37" y="46"/>
                </a:cubicBezTo>
                <a:cubicBezTo>
                  <a:pt x="56" y="69"/>
                  <a:pt x="56" y="69"/>
                  <a:pt x="56" y="69"/>
                </a:cubicBezTo>
                <a:cubicBezTo>
                  <a:pt x="50" y="79"/>
                  <a:pt x="51" y="93"/>
                  <a:pt x="60" y="102"/>
                </a:cubicBezTo>
                <a:cubicBezTo>
                  <a:pt x="65" y="107"/>
                  <a:pt x="72" y="109"/>
                  <a:pt x="79" y="109"/>
                </a:cubicBezTo>
                <a:cubicBezTo>
                  <a:pt x="86" y="109"/>
                  <a:pt x="93" y="107"/>
                  <a:pt x="98" y="102"/>
                </a:cubicBezTo>
                <a:cubicBezTo>
                  <a:pt x="107" y="93"/>
                  <a:pt x="108" y="80"/>
                  <a:pt x="102" y="69"/>
                </a:cubicBezTo>
                <a:cubicBezTo>
                  <a:pt x="129" y="46"/>
                  <a:pt x="129" y="46"/>
                  <a:pt x="129" y="46"/>
                </a:cubicBezTo>
                <a:cubicBezTo>
                  <a:pt x="132" y="48"/>
                  <a:pt x="135" y="49"/>
                  <a:pt x="139" y="49"/>
                </a:cubicBezTo>
                <a:cubicBezTo>
                  <a:pt x="144" y="49"/>
                  <a:pt x="150" y="47"/>
                  <a:pt x="154" y="43"/>
                </a:cubicBezTo>
                <a:cubicBezTo>
                  <a:pt x="158" y="38"/>
                  <a:pt x="160" y="33"/>
                  <a:pt x="160" y="27"/>
                </a:cubicBezTo>
                <a:cubicBezTo>
                  <a:pt x="160" y="22"/>
                  <a:pt x="158" y="16"/>
                  <a:pt x="154" y="12"/>
                </a:cubicBezTo>
                <a:moveTo>
                  <a:pt x="17" y="32"/>
                </a:moveTo>
                <a:cubicBezTo>
                  <a:pt x="15" y="30"/>
                  <a:pt x="14" y="27"/>
                  <a:pt x="14" y="24"/>
                </a:cubicBezTo>
                <a:cubicBezTo>
                  <a:pt x="14" y="21"/>
                  <a:pt x="15" y="19"/>
                  <a:pt x="17" y="17"/>
                </a:cubicBezTo>
                <a:cubicBezTo>
                  <a:pt x="20" y="14"/>
                  <a:pt x="22" y="13"/>
                  <a:pt x="25" y="13"/>
                </a:cubicBezTo>
                <a:cubicBezTo>
                  <a:pt x="28" y="13"/>
                  <a:pt x="31" y="14"/>
                  <a:pt x="33" y="17"/>
                </a:cubicBezTo>
                <a:cubicBezTo>
                  <a:pt x="38" y="21"/>
                  <a:pt x="38" y="28"/>
                  <a:pt x="33" y="32"/>
                </a:cubicBezTo>
                <a:cubicBezTo>
                  <a:pt x="29" y="37"/>
                  <a:pt x="22" y="37"/>
                  <a:pt x="17" y="32"/>
                </a:cubicBezTo>
                <a:moveTo>
                  <a:pt x="144" y="33"/>
                </a:moveTo>
                <a:cubicBezTo>
                  <a:pt x="141" y="36"/>
                  <a:pt x="136" y="36"/>
                  <a:pt x="133" y="33"/>
                </a:cubicBezTo>
                <a:cubicBezTo>
                  <a:pt x="132" y="31"/>
                  <a:pt x="131" y="29"/>
                  <a:pt x="131" y="27"/>
                </a:cubicBezTo>
                <a:cubicBezTo>
                  <a:pt x="131" y="25"/>
                  <a:pt x="132" y="23"/>
                  <a:pt x="133" y="22"/>
                </a:cubicBezTo>
                <a:cubicBezTo>
                  <a:pt x="135" y="20"/>
                  <a:pt x="137" y="20"/>
                  <a:pt x="139" y="20"/>
                </a:cubicBezTo>
                <a:cubicBezTo>
                  <a:pt x="141" y="20"/>
                  <a:pt x="143" y="20"/>
                  <a:pt x="144" y="22"/>
                </a:cubicBezTo>
                <a:cubicBezTo>
                  <a:pt x="146" y="23"/>
                  <a:pt x="146" y="25"/>
                  <a:pt x="146" y="27"/>
                </a:cubicBezTo>
                <a:cubicBezTo>
                  <a:pt x="146" y="29"/>
                  <a:pt x="146" y="31"/>
                  <a:pt x="144" y="33"/>
                </a:cubicBezTo>
              </a:path>
            </a:pathLst>
          </a:custGeom>
          <a:solidFill>
            <a:srgbClr val="10253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6300789" y="2242242"/>
            <a:ext cx="2592387" cy="49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利用更多的外部信息辅助预测，例如OpenStreetMap数据</a:t>
            </a:r>
            <a:endParaRPr lang="zh-CN" altLang="en-US" sz="10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6300788" y="1823013"/>
            <a:ext cx="513282" cy="46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10253F"/>
                </a:solidFill>
                <a:latin typeface="Impact" panose="020B0806030902050204" pitchFamily="34" charset="0"/>
              </a:rPr>
              <a:t>03</a:t>
            </a:r>
            <a:endParaRPr lang="zh-CN" altLang="zh-CN" sz="2400" dirty="0">
              <a:solidFill>
                <a:srgbClr val="10253F"/>
              </a:solidFill>
              <a:latin typeface="Impact" panose="020B0806030902050204" pitchFamily="34" charset="0"/>
            </a:endParaRPr>
          </a:p>
        </p:txBody>
      </p:sp>
      <p:sp>
        <p:nvSpPr>
          <p:cNvPr id="24617" name="Rectangle 41"/>
          <p:cNvSpPr>
            <a:spLocks noChangeArrowheads="1"/>
          </p:cNvSpPr>
          <p:nvPr/>
        </p:nvSpPr>
        <p:spPr bwMode="auto">
          <a:xfrm>
            <a:off x="6300789" y="3557097"/>
            <a:ext cx="2592387" cy="691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使用更新的模型，尽管GCN效果不错，但是更新的模型，例如增加模型层数的</a:t>
            </a:r>
            <a:r>
              <a:rPr lang="en-US" altLang="zh-CN" sz="1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DeepGCN</a:t>
            </a:r>
            <a:r>
              <a:rPr lang="zh-CN" altLang="en-US" sz="1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、GAT</a:t>
            </a:r>
            <a:r>
              <a:rPr lang="zh-CN" altLang="en-US" sz="1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等，会带来更好的效果</a:t>
            </a:r>
            <a:endParaRPr lang="zh-CN" altLang="en-US" sz="10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6300788" y="3137869"/>
            <a:ext cx="503664" cy="46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 dirty="0">
                <a:solidFill>
                  <a:srgbClr val="10253F"/>
                </a:solidFill>
                <a:latin typeface="Impact" panose="020B0806030902050204" pitchFamily="34" charset="0"/>
              </a:rPr>
              <a:t>04</a:t>
            </a:r>
            <a:endParaRPr lang="zh-CN" altLang="zh-CN" sz="2400" dirty="0">
              <a:solidFill>
                <a:srgbClr val="10253F"/>
              </a:solidFill>
              <a:latin typeface="Impact" panose="020B0806030902050204" pitchFamily="34" charset="0"/>
            </a:endParaRP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250825" y="3557097"/>
            <a:ext cx="2592388" cy="691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对于边的计算存在一定问题，应该根据不同站点之间的坐标计算相对距离，这样能为边赋予更加准确的数值</a:t>
            </a:r>
            <a:endParaRPr lang="zh-CN" altLang="en-US" sz="10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2363361" y="3137869"/>
            <a:ext cx="503664" cy="46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zh-CN" sz="2400" dirty="0">
                <a:solidFill>
                  <a:srgbClr val="10253F"/>
                </a:solidFill>
                <a:latin typeface="Impact" panose="020B0806030902050204" pitchFamily="34" charset="0"/>
              </a:rPr>
              <a:t>02</a:t>
            </a:r>
            <a:endParaRPr lang="zh-CN" altLang="zh-CN" sz="2400" dirty="0">
              <a:solidFill>
                <a:srgbClr val="10253F"/>
              </a:solidFill>
              <a:latin typeface="Impact" panose="020B0806030902050204" pitchFamily="34" charset="0"/>
            </a:endParaRPr>
          </a:p>
        </p:txBody>
      </p:sp>
      <p:grpSp>
        <p:nvGrpSpPr>
          <p:cNvPr id="24621" name="Group 45"/>
          <p:cNvGrpSpPr/>
          <p:nvPr/>
        </p:nvGrpSpPr>
        <p:grpSpPr bwMode="auto">
          <a:xfrm flipH="1">
            <a:off x="2003425" y="1935761"/>
            <a:ext cx="209550" cy="257254"/>
            <a:chOff x="0" y="0"/>
            <a:chExt cx="134" cy="163"/>
          </a:xfrm>
          <a:solidFill>
            <a:srgbClr val="10253F"/>
          </a:solidFill>
        </p:grpSpPr>
        <p:sp>
          <p:nvSpPr>
            <p:cNvPr id="24622" name="Freeform 46"/>
            <p:cNvSpPr>
              <a:spLocks noEditPoints="1"/>
            </p:cNvSpPr>
            <p:nvPr/>
          </p:nvSpPr>
          <p:spPr bwMode="auto">
            <a:xfrm>
              <a:off x="0" y="0"/>
              <a:ext cx="134" cy="163"/>
            </a:xfrm>
            <a:custGeom>
              <a:avLst/>
              <a:gdLst>
                <a:gd name="T0" fmla="*/ 0 w 134"/>
                <a:gd name="T1" fmla="*/ 0 h 163"/>
                <a:gd name="T2" fmla="*/ 0 w 134"/>
                <a:gd name="T3" fmla="*/ 163 h 163"/>
                <a:gd name="T4" fmla="*/ 92 w 134"/>
                <a:gd name="T5" fmla="*/ 163 h 163"/>
                <a:gd name="T6" fmla="*/ 134 w 134"/>
                <a:gd name="T7" fmla="*/ 121 h 163"/>
                <a:gd name="T8" fmla="*/ 134 w 134"/>
                <a:gd name="T9" fmla="*/ 0 h 163"/>
                <a:gd name="T10" fmla="*/ 0 w 134"/>
                <a:gd name="T11" fmla="*/ 0 h 163"/>
                <a:gd name="T12" fmla="*/ 14 w 134"/>
                <a:gd name="T13" fmla="*/ 14 h 163"/>
                <a:gd name="T14" fmla="*/ 120 w 134"/>
                <a:gd name="T15" fmla="*/ 14 h 163"/>
                <a:gd name="T16" fmla="*/ 120 w 134"/>
                <a:gd name="T17" fmla="*/ 112 h 163"/>
                <a:gd name="T18" fmla="*/ 83 w 134"/>
                <a:gd name="T19" fmla="*/ 112 h 163"/>
                <a:gd name="T20" fmla="*/ 83 w 134"/>
                <a:gd name="T21" fmla="*/ 150 h 163"/>
                <a:gd name="T22" fmla="*/ 14 w 134"/>
                <a:gd name="T23" fmla="*/ 150 h 163"/>
                <a:gd name="T24" fmla="*/ 14 w 134"/>
                <a:gd name="T25" fmla="*/ 14 h 163"/>
                <a:gd name="T26" fmla="*/ 111 w 134"/>
                <a:gd name="T27" fmla="*/ 125 h 163"/>
                <a:gd name="T28" fmla="*/ 96 w 134"/>
                <a:gd name="T29" fmla="*/ 140 h 163"/>
                <a:gd name="T30" fmla="*/ 96 w 134"/>
                <a:gd name="T31" fmla="*/ 125 h 163"/>
                <a:gd name="T32" fmla="*/ 111 w 134"/>
                <a:gd name="T33" fmla="*/ 12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4" h="163">
                  <a:moveTo>
                    <a:pt x="0" y="0"/>
                  </a:moveTo>
                  <a:lnTo>
                    <a:pt x="0" y="163"/>
                  </a:lnTo>
                  <a:lnTo>
                    <a:pt x="92" y="163"/>
                  </a:lnTo>
                  <a:lnTo>
                    <a:pt x="134" y="121"/>
                  </a:lnTo>
                  <a:lnTo>
                    <a:pt x="134" y="0"/>
                  </a:lnTo>
                  <a:lnTo>
                    <a:pt x="0" y="0"/>
                  </a:lnTo>
                  <a:close/>
                  <a:moveTo>
                    <a:pt x="14" y="14"/>
                  </a:moveTo>
                  <a:lnTo>
                    <a:pt x="120" y="14"/>
                  </a:lnTo>
                  <a:lnTo>
                    <a:pt x="120" y="112"/>
                  </a:lnTo>
                  <a:lnTo>
                    <a:pt x="83" y="112"/>
                  </a:lnTo>
                  <a:lnTo>
                    <a:pt x="83" y="150"/>
                  </a:lnTo>
                  <a:lnTo>
                    <a:pt x="14" y="150"/>
                  </a:lnTo>
                  <a:lnTo>
                    <a:pt x="14" y="14"/>
                  </a:lnTo>
                  <a:close/>
                  <a:moveTo>
                    <a:pt x="111" y="125"/>
                  </a:moveTo>
                  <a:lnTo>
                    <a:pt x="96" y="140"/>
                  </a:lnTo>
                  <a:lnTo>
                    <a:pt x="96" y="125"/>
                  </a:lnTo>
                  <a:lnTo>
                    <a:pt x="111" y="1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23" name="Rectangle 47"/>
            <p:cNvSpPr>
              <a:spLocks noChangeArrowheads="1"/>
            </p:cNvSpPr>
            <p:nvPr/>
          </p:nvSpPr>
          <p:spPr bwMode="auto">
            <a:xfrm>
              <a:off x="37" y="44"/>
              <a:ext cx="59" cy="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624" name="Rectangle 48"/>
            <p:cNvSpPr>
              <a:spLocks noChangeArrowheads="1"/>
            </p:cNvSpPr>
            <p:nvPr/>
          </p:nvSpPr>
          <p:spPr bwMode="auto">
            <a:xfrm>
              <a:off x="37" y="83"/>
              <a:ext cx="38" cy="1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250825" y="2248594"/>
            <a:ext cx="2592388" cy="49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行政区划信息并没有利用到，之后考虑将其作为地块的信息之一</a:t>
            </a:r>
            <a:endParaRPr lang="zh-CN" altLang="en-US" sz="10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26" name="Text Box 50"/>
          <p:cNvSpPr txBox="1">
            <a:spLocks noChangeArrowheads="1"/>
          </p:cNvSpPr>
          <p:nvPr/>
        </p:nvSpPr>
        <p:spPr bwMode="auto">
          <a:xfrm>
            <a:off x="2400231" y="1829365"/>
            <a:ext cx="466794" cy="46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zh-CN" altLang="zh-CN" sz="2400" dirty="0">
                <a:solidFill>
                  <a:srgbClr val="10253F"/>
                </a:solidFill>
                <a:latin typeface="Impact" panose="020B0806030902050204" pitchFamily="34" charset="0"/>
              </a:rPr>
              <a:t>01</a:t>
            </a:r>
            <a:endParaRPr lang="zh-CN" altLang="zh-CN" sz="2400" dirty="0">
              <a:solidFill>
                <a:srgbClr val="10253F"/>
              </a:solidFill>
              <a:latin typeface="Impact" panose="020B0806030902050204" pitchFamily="34" charset="0"/>
            </a:endParaRPr>
          </a:p>
        </p:txBody>
      </p:sp>
      <p:sp>
        <p:nvSpPr>
          <p:cNvPr id="24627" name="Freeform 51"/>
          <p:cNvSpPr>
            <a:spLocks noEditPoints="1"/>
          </p:cNvSpPr>
          <p:nvPr/>
        </p:nvSpPr>
        <p:spPr bwMode="auto">
          <a:xfrm>
            <a:off x="2005013" y="3244264"/>
            <a:ext cx="233362" cy="242962"/>
          </a:xfrm>
          <a:custGeom>
            <a:avLst/>
            <a:gdLst>
              <a:gd name="T0" fmla="*/ 123 w 144"/>
              <a:gd name="T1" fmla="*/ 21 h 151"/>
              <a:gd name="T2" fmla="*/ 127 w 144"/>
              <a:gd name="T3" fmla="*/ 119 h 151"/>
              <a:gd name="T4" fmla="*/ 133 w 144"/>
              <a:gd name="T5" fmla="*/ 76 h 151"/>
              <a:gd name="T6" fmla="*/ 108 w 144"/>
              <a:gd name="T7" fmla="*/ 101 h 151"/>
              <a:gd name="T8" fmla="*/ 105 w 144"/>
              <a:gd name="T9" fmla="*/ 76 h 151"/>
              <a:gd name="T10" fmla="*/ 42 w 144"/>
              <a:gd name="T11" fmla="*/ 100 h 151"/>
              <a:gd name="T12" fmla="*/ 32 w 144"/>
              <a:gd name="T13" fmla="*/ 76 h 151"/>
              <a:gd name="T14" fmla="*/ 25 w 144"/>
              <a:gd name="T15" fmla="*/ 112 h 151"/>
              <a:gd name="T16" fmla="*/ 0 w 144"/>
              <a:gd name="T17" fmla="*/ 72 h 151"/>
              <a:gd name="T18" fmla="*/ 72 w 144"/>
              <a:gd name="T19" fmla="*/ 0 h 151"/>
              <a:gd name="T20" fmla="*/ 94 w 144"/>
              <a:gd name="T21" fmla="*/ 131 h 151"/>
              <a:gd name="T22" fmla="*/ 88 w 144"/>
              <a:gd name="T23" fmla="*/ 151 h 151"/>
              <a:gd name="T24" fmla="*/ 56 w 144"/>
              <a:gd name="T25" fmla="*/ 151 h 151"/>
              <a:gd name="T26" fmla="*/ 50 w 144"/>
              <a:gd name="T27" fmla="*/ 146 h 151"/>
              <a:gd name="T28" fmla="*/ 33 w 144"/>
              <a:gd name="T29" fmla="*/ 131 h 151"/>
              <a:gd name="T30" fmla="*/ 29 w 144"/>
              <a:gd name="T31" fmla="*/ 121 h 151"/>
              <a:gd name="T32" fmla="*/ 76 w 144"/>
              <a:gd name="T33" fmla="*/ 83 h 151"/>
              <a:gd name="T34" fmla="*/ 115 w 144"/>
              <a:gd name="T35" fmla="*/ 121 h 151"/>
              <a:gd name="T36" fmla="*/ 111 w 144"/>
              <a:gd name="T37" fmla="*/ 131 h 151"/>
              <a:gd name="T38" fmla="*/ 94 w 144"/>
              <a:gd name="T39" fmla="*/ 131 h 151"/>
              <a:gd name="T40" fmla="*/ 83 w 144"/>
              <a:gd name="T41" fmla="*/ 140 h 151"/>
              <a:gd name="T42" fmla="*/ 83 w 144"/>
              <a:gd name="T43" fmla="*/ 125 h 151"/>
              <a:gd name="T44" fmla="*/ 97 w 144"/>
              <a:gd name="T45" fmla="*/ 120 h 151"/>
              <a:gd name="T46" fmla="*/ 47 w 144"/>
              <a:gd name="T47" fmla="*/ 120 h 151"/>
              <a:gd name="T48" fmla="*/ 56 w 144"/>
              <a:gd name="T49" fmla="*/ 120 h 151"/>
              <a:gd name="T50" fmla="*/ 61 w 144"/>
              <a:gd name="T51" fmla="*/ 140 h 151"/>
              <a:gd name="T52" fmla="*/ 115 w 144"/>
              <a:gd name="T53" fmla="*/ 29 h 151"/>
              <a:gd name="T54" fmla="*/ 114 w 144"/>
              <a:gd name="T55" fmla="*/ 28 h 151"/>
              <a:gd name="T56" fmla="*/ 112 w 144"/>
              <a:gd name="T57" fmla="*/ 69 h 151"/>
              <a:gd name="T58" fmla="*/ 115 w 144"/>
              <a:gd name="T59" fmla="*/ 29 h 151"/>
              <a:gd name="T60" fmla="*/ 108 w 144"/>
              <a:gd name="T61" fmla="*/ 23 h 151"/>
              <a:gd name="T62" fmla="*/ 101 w 144"/>
              <a:gd name="T63" fmla="*/ 24 h 151"/>
              <a:gd name="T64" fmla="*/ 108 w 144"/>
              <a:gd name="T65" fmla="*/ 23 h 151"/>
              <a:gd name="T66" fmla="*/ 82 w 144"/>
              <a:gd name="T67" fmla="*/ 12 h 151"/>
              <a:gd name="T68" fmla="*/ 75 w 144"/>
              <a:gd name="T69" fmla="*/ 35 h 151"/>
              <a:gd name="T70" fmla="*/ 96 w 144"/>
              <a:gd name="T71" fmla="*/ 30 h 151"/>
              <a:gd name="T72" fmla="*/ 82 w 144"/>
              <a:gd name="T73" fmla="*/ 12 h 151"/>
              <a:gd name="T74" fmla="*/ 69 w 144"/>
              <a:gd name="T75" fmla="*/ 12 h 151"/>
              <a:gd name="T76" fmla="*/ 49 w 144"/>
              <a:gd name="T77" fmla="*/ 27 h 151"/>
              <a:gd name="T78" fmla="*/ 50 w 144"/>
              <a:gd name="T79" fmla="*/ 31 h 151"/>
              <a:gd name="T80" fmla="*/ 69 w 144"/>
              <a:gd name="T81" fmla="*/ 12 h 151"/>
              <a:gd name="T82" fmla="*/ 48 w 144"/>
              <a:gd name="T83" fmla="*/ 16 h 151"/>
              <a:gd name="T84" fmla="*/ 41 w 144"/>
              <a:gd name="T85" fmla="*/ 27 h 151"/>
              <a:gd name="T86" fmla="*/ 48 w 144"/>
              <a:gd name="T87" fmla="*/ 16 h 151"/>
              <a:gd name="T88" fmla="*/ 30 w 144"/>
              <a:gd name="T89" fmla="*/ 28 h 151"/>
              <a:gd name="T90" fmla="*/ 11 w 144"/>
              <a:gd name="T91" fmla="*/ 69 h 151"/>
              <a:gd name="T92" fmla="*/ 39 w 144"/>
              <a:gd name="T93" fmla="*/ 33 h 151"/>
              <a:gd name="T94" fmla="*/ 99 w 144"/>
              <a:gd name="T95" fmla="*/ 36 h 151"/>
              <a:gd name="T96" fmla="*/ 96 w 144"/>
              <a:gd name="T97" fmla="*/ 37 h 151"/>
              <a:gd name="T98" fmla="*/ 75 w 144"/>
              <a:gd name="T99" fmla="*/ 69 h 151"/>
              <a:gd name="T100" fmla="*/ 99 w 144"/>
              <a:gd name="T101" fmla="*/ 36 h 151"/>
              <a:gd name="T102" fmla="*/ 69 w 144"/>
              <a:gd name="T103" fmla="*/ 42 h 151"/>
              <a:gd name="T104" fmla="*/ 45 w 144"/>
              <a:gd name="T105" fmla="*/ 36 h 151"/>
              <a:gd name="T106" fmla="*/ 69 w 144"/>
              <a:gd name="T107" fmla="*/ 69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44" h="151">
                <a:moveTo>
                  <a:pt x="72" y="0"/>
                </a:moveTo>
                <a:cubicBezTo>
                  <a:pt x="92" y="0"/>
                  <a:pt x="110" y="8"/>
                  <a:pt x="123" y="21"/>
                </a:cubicBezTo>
                <a:cubicBezTo>
                  <a:pt x="136" y="34"/>
                  <a:pt x="144" y="53"/>
                  <a:pt x="144" y="72"/>
                </a:cubicBezTo>
                <a:cubicBezTo>
                  <a:pt x="144" y="90"/>
                  <a:pt x="138" y="106"/>
                  <a:pt x="127" y="119"/>
                </a:cubicBezTo>
                <a:cubicBezTo>
                  <a:pt x="122" y="124"/>
                  <a:pt x="114" y="118"/>
                  <a:pt x="119" y="112"/>
                </a:cubicBezTo>
                <a:cubicBezTo>
                  <a:pt x="127" y="102"/>
                  <a:pt x="132" y="89"/>
                  <a:pt x="133" y="76"/>
                </a:cubicBezTo>
                <a:cubicBezTo>
                  <a:pt x="112" y="76"/>
                  <a:pt x="112" y="76"/>
                  <a:pt x="112" y="76"/>
                </a:cubicBezTo>
                <a:cubicBezTo>
                  <a:pt x="112" y="85"/>
                  <a:pt x="110" y="94"/>
                  <a:pt x="108" y="101"/>
                </a:cubicBezTo>
                <a:cubicBezTo>
                  <a:pt x="107" y="106"/>
                  <a:pt x="101" y="105"/>
                  <a:pt x="102" y="100"/>
                </a:cubicBezTo>
                <a:cubicBezTo>
                  <a:pt x="104" y="93"/>
                  <a:pt x="105" y="85"/>
                  <a:pt x="105" y="76"/>
                </a:cubicBezTo>
                <a:cubicBezTo>
                  <a:pt x="78" y="76"/>
                  <a:pt x="66" y="76"/>
                  <a:pt x="39" y="76"/>
                </a:cubicBezTo>
                <a:cubicBezTo>
                  <a:pt x="39" y="85"/>
                  <a:pt x="40" y="93"/>
                  <a:pt x="42" y="100"/>
                </a:cubicBezTo>
                <a:cubicBezTo>
                  <a:pt x="43" y="105"/>
                  <a:pt x="37" y="106"/>
                  <a:pt x="35" y="101"/>
                </a:cubicBezTo>
                <a:cubicBezTo>
                  <a:pt x="33" y="93"/>
                  <a:pt x="32" y="85"/>
                  <a:pt x="32" y="76"/>
                </a:cubicBezTo>
                <a:cubicBezTo>
                  <a:pt x="11" y="76"/>
                  <a:pt x="11" y="76"/>
                  <a:pt x="11" y="76"/>
                </a:cubicBezTo>
                <a:cubicBezTo>
                  <a:pt x="12" y="89"/>
                  <a:pt x="17" y="102"/>
                  <a:pt x="25" y="112"/>
                </a:cubicBezTo>
                <a:cubicBezTo>
                  <a:pt x="30" y="118"/>
                  <a:pt x="21" y="124"/>
                  <a:pt x="17" y="119"/>
                </a:cubicBezTo>
                <a:cubicBezTo>
                  <a:pt x="6" y="106"/>
                  <a:pt x="0" y="90"/>
                  <a:pt x="0" y="72"/>
                </a:cubicBezTo>
                <a:cubicBezTo>
                  <a:pt x="0" y="53"/>
                  <a:pt x="8" y="34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94" y="131"/>
                </a:moveTo>
                <a:cubicBezTo>
                  <a:pt x="94" y="131"/>
                  <a:pt x="94" y="131"/>
                  <a:pt x="94" y="131"/>
                </a:cubicBezTo>
                <a:cubicBezTo>
                  <a:pt x="94" y="146"/>
                  <a:pt x="94" y="146"/>
                  <a:pt x="94" y="146"/>
                </a:cubicBezTo>
                <a:cubicBezTo>
                  <a:pt x="94" y="149"/>
                  <a:pt x="91" y="151"/>
                  <a:pt x="88" y="151"/>
                </a:cubicBezTo>
                <a:cubicBezTo>
                  <a:pt x="88" y="151"/>
                  <a:pt x="88" y="151"/>
                  <a:pt x="88" y="151"/>
                </a:cubicBezTo>
                <a:cubicBezTo>
                  <a:pt x="56" y="151"/>
                  <a:pt x="56" y="151"/>
                  <a:pt x="56" y="151"/>
                </a:cubicBezTo>
                <a:cubicBezTo>
                  <a:pt x="52" y="151"/>
                  <a:pt x="50" y="149"/>
                  <a:pt x="50" y="146"/>
                </a:cubicBezTo>
                <a:cubicBezTo>
                  <a:pt x="50" y="146"/>
                  <a:pt x="50" y="146"/>
                  <a:pt x="50" y="146"/>
                </a:cubicBezTo>
                <a:cubicBezTo>
                  <a:pt x="50" y="131"/>
                  <a:pt x="50" y="131"/>
                  <a:pt x="50" y="131"/>
                </a:cubicBezTo>
                <a:cubicBezTo>
                  <a:pt x="33" y="131"/>
                  <a:pt x="33" y="131"/>
                  <a:pt x="33" y="131"/>
                </a:cubicBezTo>
                <a:cubicBezTo>
                  <a:pt x="30" y="131"/>
                  <a:pt x="28" y="128"/>
                  <a:pt x="28" y="125"/>
                </a:cubicBezTo>
                <a:cubicBezTo>
                  <a:pt x="28" y="124"/>
                  <a:pt x="28" y="122"/>
                  <a:pt x="29" y="121"/>
                </a:cubicBezTo>
                <a:cubicBezTo>
                  <a:pt x="68" y="83"/>
                  <a:pt x="68" y="83"/>
                  <a:pt x="68" y="83"/>
                </a:cubicBezTo>
                <a:cubicBezTo>
                  <a:pt x="70" y="81"/>
                  <a:pt x="74" y="81"/>
                  <a:pt x="76" y="83"/>
                </a:cubicBezTo>
                <a:cubicBezTo>
                  <a:pt x="76" y="83"/>
                  <a:pt x="76" y="83"/>
                  <a:pt x="76" y="83"/>
                </a:cubicBezTo>
                <a:cubicBezTo>
                  <a:pt x="115" y="121"/>
                  <a:pt x="115" y="121"/>
                  <a:pt x="115" y="121"/>
                </a:cubicBezTo>
                <a:cubicBezTo>
                  <a:pt x="117" y="124"/>
                  <a:pt x="117" y="127"/>
                  <a:pt x="115" y="129"/>
                </a:cubicBezTo>
                <a:cubicBezTo>
                  <a:pt x="113" y="130"/>
                  <a:pt x="112" y="131"/>
                  <a:pt x="111" y="131"/>
                </a:cubicBezTo>
                <a:cubicBezTo>
                  <a:pt x="110" y="131"/>
                  <a:pt x="110" y="131"/>
                  <a:pt x="110" y="131"/>
                </a:cubicBezTo>
                <a:cubicBezTo>
                  <a:pt x="94" y="131"/>
                  <a:pt x="94" y="131"/>
                  <a:pt x="94" y="131"/>
                </a:cubicBezTo>
                <a:close/>
                <a:moveTo>
                  <a:pt x="83" y="140"/>
                </a:moveTo>
                <a:cubicBezTo>
                  <a:pt x="83" y="140"/>
                  <a:pt x="83" y="140"/>
                  <a:pt x="83" y="140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5"/>
                  <a:pt x="83" y="125"/>
                  <a:pt x="83" y="125"/>
                </a:cubicBezTo>
                <a:cubicBezTo>
                  <a:pt x="83" y="122"/>
                  <a:pt x="85" y="120"/>
                  <a:pt x="88" y="120"/>
                </a:cubicBezTo>
                <a:cubicBezTo>
                  <a:pt x="97" y="120"/>
                  <a:pt x="97" y="120"/>
                  <a:pt x="97" y="120"/>
                </a:cubicBezTo>
                <a:cubicBezTo>
                  <a:pt x="72" y="95"/>
                  <a:pt x="72" y="95"/>
                  <a:pt x="72" y="95"/>
                </a:cubicBezTo>
                <a:cubicBezTo>
                  <a:pt x="47" y="120"/>
                  <a:pt x="47" y="120"/>
                  <a:pt x="47" y="120"/>
                </a:cubicBezTo>
                <a:cubicBezTo>
                  <a:pt x="55" y="120"/>
                  <a:pt x="55" y="120"/>
                  <a:pt x="55" y="120"/>
                </a:cubicBezTo>
                <a:cubicBezTo>
                  <a:pt x="56" y="120"/>
                  <a:pt x="56" y="120"/>
                  <a:pt x="56" y="120"/>
                </a:cubicBezTo>
                <a:cubicBezTo>
                  <a:pt x="59" y="120"/>
                  <a:pt x="61" y="122"/>
                  <a:pt x="61" y="125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83" y="140"/>
                  <a:pt x="83" y="140"/>
                  <a:pt x="83" y="14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15" y="29"/>
                  <a:pt x="114" y="28"/>
                  <a:pt x="114" y="28"/>
                </a:cubicBezTo>
                <a:cubicBezTo>
                  <a:pt x="111" y="30"/>
                  <a:pt x="108" y="32"/>
                  <a:pt x="105" y="33"/>
                </a:cubicBezTo>
                <a:cubicBezTo>
                  <a:pt x="109" y="44"/>
                  <a:pt x="111" y="56"/>
                  <a:pt x="112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2" y="54"/>
                  <a:pt x="125" y="40"/>
                  <a:pt x="115" y="29"/>
                </a:cubicBezTo>
                <a:close/>
                <a:moveTo>
                  <a:pt x="108" y="23"/>
                </a:moveTo>
                <a:cubicBezTo>
                  <a:pt x="108" y="23"/>
                  <a:pt x="108" y="23"/>
                  <a:pt x="108" y="23"/>
                </a:cubicBezTo>
                <a:cubicBezTo>
                  <a:pt x="104" y="21"/>
                  <a:pt x="100" y="18"/>
                  <a:pt x="96" y="16"/>
                </a:cubicBezTo>
                <a:cubicBezTo>
                  <a:pt x="98" y="19"/>
                  <a:pt x="99" y="21"/>
                  <a:pt x="101" y="24"/>
                </a:cubicBezTo>
                <a:cubicBezTo>
                  <a:pt x="101" y="25"/>
                  <a:pt x="102" y="26"/>
                  <a:pt x="102" y="27"/>
                </a:cubicBezTo>
                <a:cubicBezTo>
                  <a:pt x="104" y="26"/>
                  <a:pt x="106" y="25"/>
                  <a:pt x="108" y="23"/>
                </a:cubicBezTo>
                <a:close/>
                <a:moveTo>
                  <a:pt x="82" y="12"/>
                </a:moveTo>
                <a:cubicBezTo>
                  <a:pt x="82" y="12"/>
                  <a:pt x="82" y="12"/>
                  <a:pt x="82" y="12"/>
                </a:cubicBezTo>
                <a:cubicBezTo>
                  <a:pt x="80" y="12"/>
                  <a:pt x="78" y="12"/>
                  <a:pt x="75" y="12"/>
                </a:cubicBezTo>
                <a:cubicBezTo>
                  <a:pt x="75" y="35"/>
                  <a:pt x="75" y="35"/>
                  <a:pt x="75" y="35"/>
                </a:cubicBezTo>
                <a:cubicBezTo>
                  <a:pt x="82" y="35"/>
                  <a:pt x="88" y="33"/>
                  <a:pt x="94" y="31"/>
                </a:cubicBezTo>
                <a:cubicBezTo>
                  <a:pt x="95" y="31"/>
                  <a:pt x="96" y="30"/>
                  <a:pt x="96" y="30"/>
                </a:cubicBezTo>
                <a:cubicBezTo>
                  <a:pt x="96" y="29"/>
                  <a:pt x="95" y="28"/>
                  <a:pt x="95" y="27"/>
                </a:cubicBezTo>
                <a:cubicBezTo>
                  <a:pt x="91" y="20"/>
                  <a:pt x="87" y="15"/>
                  <a:pt x="82" y="12"/>
                </a:cubicBezTo>
                <a:close/>
                <a:moveTo>
                  <a:pt x="69" y="12"/>
                </a:moveTo>
                <a:cubicBezTo>
                  <a:pt x="69" y="12"/>
                  <a:pt x="69" y="12"/>
                  <a:pt x="69" y="12"/>
                </a:cubicBezTo>
                <a:cubicBezTo>
                  <a:pt x="66" y="12"/>
                  <a:pt x="64" y="12"/>
                  <a:pt x="62" y="12"/>
                </a:cubicBezTo>
                <a:cubicBezTo>
                  <a:pt x="57" y="15"/>
                  <a:pt x="53" y="20"/>
                  <a:pt x="49" y="27"/>
                </a:cubicBezTo>
                <a:cubicBezTo>
                  <a:pt x="48" y="28"/>
                  <a:pt x="48" y="29"/>
                  <a:pt x="47" y="30"/>
                </a:cubicBezTo>
                <a:cubicBezTo>
                  <a:pt x="48" y="30"/>
                  <a:pt x="49" y="31"/>
                  <a:pt x="50" y="31"/>
                </a:cubicBezTo>
                <a:cubicBezTo>
                  <a:pt x="56" y="33"/>
                  <a:pt x="62" y="35"/>
                  <a:pt x="69" y="35"/>
                </a:cubicBezTo>
                <a:cubicBezTo>
                  <a:pt x="69" y="12"/>
                  <a:pt x="69" y="12"/>
                  <a:pt x="69" y="12"/>
                </a:cubicBezTo>
                <a:close/>
                <a:moveTo>
                  <a:pt x="48" y="16"/>
                </a:moveTo>
                <a:cubicBezTo>
                  <a:pt x="48" y="16"/>
                  <a:pt x="48" y="16"/>
                  <a:pt x="48" y="16"/>
                </a:cubicBezTo>
                <a:cubicBezTo>
                  <a:pt x="44" y="18"/>
                  <a:pt x="39" y="21"/>
                  <a:pt x="36" y="23"/>
                </a:cubicBezTo>
                <a:cubicBezTo>
                  <a:pt x="37" y="25"/>
                  <a:pt x="39" y="26"/>
                  <a:pt x="41" y="27"/>
                </a:cubicBezTo>
                <a:cubicBezTo>
                  <a:pt x="42" y="26"/>
                  <a:pt x="43" y="25"/>
                  <a:pt x="43" y="24"/>
                </a:cubicBezTo>
                <a:cubicBezTo>
                  <a:pt x="45" y="21"/>
                  <a:pt x="46" y="19"/>
                  <a:pt x="48" y="16"/>
                </a:cubicBezTo>
                <a:close/>
                <a:moveTo>
                  <a:pt x="30" y="28"/>
                </a:moveTo>
                <a:cubicBezTo>
                  <a:pt x="30" y="28"/>
                  <a:pt x="30" y="28"/>
                  <a:pt x="30" y="28"/>
                </a:cubicBezTo>
                <a:cubicBezTo>
                  <a:pt x="30" y="28"/>
                  <a:pt x="29" y="29"/>
                  <a:pt x="29" y="29"/>
                </a:cubicBezTo>
                <a:cubicBezTo>
                  <a:pt x="18" y="40"/>
                  <a:pt x="12" y="54"/>
                  <a:pt x="11" y="69"/>
                </a:cubicBezTo>
                <a:cubicBezTo>
                  <a:pt x="32" y="69"/>
                  <a:pt x="32" y="69"/>
                  <a:pt x="32" y="69"/>
                </a:cubicBezTo>
                <a:cubicBezTo>
                  <a:pt x="32" y="56"/>
                  <a:pt x="35" y="44"/>
                  <a:pt x="39" y="33"/>
                </a:cubicBezTo>
                <a:cubicBezTo>
                  <a:pt x="36" y="32"/>
                  <a:pt x="33" y="30"/>
                  <a:pt x="30" y="28"/>
                </a:cubicBezTo>
                <a:close/>
                <a:moveTo>
                  <a:pt x="99" y="36"/>
                </a:moveTo>
                <a:cubicBezTo>
                  <a:pt x="99" y="36"/>
                  <a:pt x="99" y="36"/>
                  <a:pt x="99" y="36"/>
                </a:cubicBezTo>
                <a:cubicBezTo>
                  <a:pt x="98" y="37"/>
                  <a:pt x="97" y="37"/>
                  <a:pt x="96" y="37"/>
                </a:cubicBezTo>
                <a:cubicBezTo>
                  <a:pt x="90" y="40"/>
                  <a:pt x="83" y="41"/>
                  <a:pt x="75" y="42"/>
                </a:cubicBezTo>
                <a:cubicBezTo>
                  <a:pt x="75" y="69"/>
                  <a:pt x="75" y="69"/>
                  <a:pt x="75" y="69"/>
                </a:cubicBezTo>
                <a:cubicBezTo>
                  <a:pt x="105" y="69"/>
                  <a:pt x="105" y="69"/>
                  <a:pt x="105" y="69"/>
                </a:cubicBezTo>
                <a:cubicBezTo>
                  <a:pt x="105" y="57"/>
                  <a:pt x="103" y="46"/>
                  <a:pt x="99" y="36"/>
                </a:cubicBezTo>
                <a:close/>
                <a:moveTo>
                  <a:pt x="69" y="42"/>
                </a:moveTo>
                <a:cubicBezTo>
                  <a:pt x="69" y="42"/>
                  <a:pt x="69" y="42"/>
                  <a:pt x="69" y="42"/>
                </a:cubicBezTo>
                <a:cubicBezTo>
                  <a:pt x="61" y="41"/>
                  <a:pt x="54" y="40"/>
                  <a:pt x="48" y="37"/>
                </a:cubicBezTo>
                <a:cubicBezTo>
                  <a:pt x="47" y="37"/>
                  <a:pt x="46" y="37"/>
                  <a:pt x="45" y="36"/>
                </a:cubicBezTo>
                <a:cubicBezTo>
                  <a:pt x="41" y="46"/>
                  <a:pt x="39" y="57"/>
                  <a:pt x="39" y="69"/>
                </a:cubicBezTo>
                <a:cubicBezTo>
                  <a:pt x="69" y="69"/>
                  <a:pt x="69" y="69"/>
                  <a:pt x="69" y="69"/>
                </a:cubicBezTo>
                <a:cubicBezTo>
                  <a:pt x="69" y="42"/>
                  <a:pt x="69" y="42"/>
                  <a:pt x="69" y="42"/>
                </a:cubicBezTo>
                <a:close/>
              </a:path>
            </a:pathLst>
          </a:custGeom>
          <a:solidFill>
            <a:srgbClr val="10253F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3098940" y="3347483"/>
            <a:ext cx="59503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3098941" y="3714309"/>
            <a:ext cx="59503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5454790" y="1975460"/>
            <a:ext cx="59503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5454790" y="2342286"/>
            <a:ext cx="595035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</a:t>
            </a:r>
            <a:endParaRPr lang="zh-CN" alt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课题综述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6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4" grpId="0" animBg="1"/>
      <p:bldP spid="24615" grpId="0" bldLvl="0" animBg="1"/>
      <p:bldP spid="24616" grpId="0"/>
      <p:bldP spid="24617" grpId="0" bldLvl="0" animBg="1"/>
      <p:bldP spid="24618" grpId="0"/>
      <p:bldP spid="24619" grpId="0" bldLvl="0" animBg="1"/>
      <p:bldP spid="24620" grpId="0"/>
      <p:bldP spid="24625" grpId="0" bldLvl="0" animBg="1"/>
      <p:bldP spid="24626" grpId="0"/>
      <p:bldP spid="24627" grpId="0" animBg="1"/>
      <p:bldP spid="24628" grpId="0"/>
      <p:bldP spid="24629" grpId="0"/>
      <p:bldP spid="24630" grpId="0"/>
      <p:bldP spid="246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370844"/>
            <a:ext cx="9144000" cy="2376264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8"/>
          <p:cNvSpPr txBox="1"/>
          <p:nvPr/>
        </p:nvSpPr>
        <p:spPr>
          <a:xfrm>
            <a:off x="3491777" y="2715766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11"/>
          <p:cNvSpPr txBox="1"/>
          <p:nvPr/>
        </p:nvSpPr>
        <p:spPr>
          <a:xfrm>
            <a:off x="1547664" y="1635646"/>
            <a:ext cx="6768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谢谢聆听，请您指导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7838"/>
            <a:ext cx="3131840" cy="5143500"/>
          </a:xfrm>
          <a:prstGeom prst="rect">
            <a:avLst/>
          </a:prstGeom>
          <a:solidFill>
            <a:srgbClr val="102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38"/>
          <p:cNvSpPr txBox="1"/>
          <p:nvPr/>
        </p:nvSpPr>
        <p:spPr>
          <a:xfrm>
            <a:off x="163773" y="2347015"/>
            <a:ext cx="2578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1"/>
          <p:cNvSpPr txBox="1"/>
          <p:nvPr/>
        </p:nvSpPr>
        <p:spPr>
          <a:xfrm>
            <a:off x="1228995" y="129627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8"/>
          <p:cNvSpPr txBox="1"/>
          <p:nvPr/>
        </p:nvSpPr>
        <p:spPr>
          <a:xfrm>
            <a:off x="4073549" y="1349364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1025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zh-CN" altLang="en-US" sz="2400" dirty="0">
              <a:solidFill>
                <a:srgbClr val="1025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3593956" y="1182698"/>
            <a:ext cx="555144" cy="707886"/>
            <a:chOff x="3618344" y="1947828"/>
            <a:chExt cx="555144" cy="707886"/>
          </a:xfrm>
        </p:grpSpPr>
        <p:sp>
          <p:nvSpPr>
            <p:cNvPr id="16" name="文本框 16"/>
            <p:cNvSpPr txBox="1"/>
            <p:nvPr/>
          </p:nvSpPr>
          <p:spPr>
            <a:xfrm>
              <a:off x="3618344" y="1947828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10253F"/>
                  </a:solidFill>
                  <a:ea typeface="微软雅黑" panose="020B0503020204020204" pitchFamily="34" charset="-122"/>
                </a:rPr>
                <a:t>1</a:t>
              </a:r>
              <a:endParaRPr lang="zh-CN" altLang="en-US" sz="4000" dirty="0">
                <a:solidFill>
                  <a:srgbClr val="10253F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3923928" y="2119776"/>
              <a:ext cx="249560" cy="453828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4"/>
          <p:cNvSpPr txBox="1"/>
          <p:nvPr/>
        </p:nvSpPr>
        <p:spPr>
          <a:xfrm>
            <a:off x="6660232" y="129627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1025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知识图谱建立</a:t>
            </a:r>
            <a:endParaRPr lang="zh-CN" altLang="en-US" sz="2400" dirty="0">
              <a:solidFill>
                <a:srgbClr val="1025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6190643" y="1178467"/>
            <a:ext cx="528248" cy="707886"/>
            <a:chOff x="3514455" y="2576069"/>
            <a:chExt cx="528248" cy="707886"/>
          </a:xfrm>
        </p:grpSpPr>
        <p:sp>
          <p:nvSpPr>
            <p:cNvPr id="22" name="文本框 23"/>
            <p:cNvSpPr txBox="1"/>
            <p:nvPr/>
          </p:nvSpPr>
          <p:spPr>
            <a:xfrm>
              <a:off x="3514455" y="2576069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10253F"/>
                  </a:solidFill>
                  <a:ea typeface="微软雅黑" panose="020B0503020204020204" pitchFamily="34" charset="-122"/>
                </a:rPr>
                <a:t>2</a:t>
              </a:r>
              <a:endParaRPr lang="zh-CN" altLang="en-US" sz="4000" dirty="0">
                <a:solidFill>
                  <a:srgbClr val="10253F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3815094" y="2720082"/>
              <a:ext cx="227609" cy="482551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30"/>
          <p:cNvSpPr txBox="1"/>
          <p:nvPr/>
        </p:nvSpPr>
        <p:spPr>
          <a:xfrm>
            <a:off x="4027650" y="242488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1025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训练思路</a:t>
            </a:r>
            <a:endParaRPr lang="zh-CN" altLang="en-US" sz="2400" dirty="0">
              <a:solidFill>
                <a:srgbClr val="1025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593179" y="2266777"/>
            <a:ext cx="513561" cy="707886"/>
            <a:chOff x="3549573" y="3109514"/>
            <a:chExt cx="513561" cy="707886"/>
          </a:xfrm>
        </p:grpSpPr>
        <p:sp>
          <p:nvSpPr>
            <p:cNvPr id="28" name="文本框 29"/>
            <p:cNvSpPr txBox="1"/>
            <p:nvPr/>
          </p:nvSpPr>
          <p:spPr>
            <a:xfrm>
              <a:off x="3549573" y="310951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10253F"/>
                  </a:solidFill>
                  <a:ea typeface="微软雅黑" panose="020B0503020204020204" pitchFamily="34" charset="-122"/>
                </a:rPr>
                <a:t>3</a:t>
              </a:r>
              <a:endParaRPr lang="zh-CN" altLang="en-US" sz="4000" dirty="0">
                <a:solidFill>
                  <a:srgbClr val="10253F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/>
            <p:cNvCxnSpPr/>
            <p:nvPr/>
          </p:nvCxnSpPr>
          <p:spPr>
            <a:xfrm flipH="1">
              <a:off x="3842514" y="3250840"/>
              <a:ext cx="220620" cy="485595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0"/>
          <p:cNvSpPr txBox="1"/>
          <p:nvPr/>
        </p:nvSpPr>
        <p:spPr>
          <a:xfrm>
            <a:off x="6632431" y="241878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10253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改进方向</a:t>
            </a:r>
            <a:endParaRPr lang="zh-CN" altLang="en-US" sz="2400" dirty="0">
              <a:solidFill>
                <a:srgbClr val="10253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197960" y="2260680"/>
            <a:ext cx="513561" cy="707886"/>
            <a:chOff x="3549573" y="3109514"/>
            <a:chExt cx="513561" cy="707886"/>
          </a:xfrm>
        </p:grpSpPr>
        <p:sp>
          <p:nvSpPr>
            <p:cNvPr id="42" name="文本框 29"/>
            <p:cNvSpPr txBox="1"/>
            <p:nvPr/>
          </p:nvSpPr>
          <p:spPr>
            <a:xfrm>
              <a:off x="3549573" y="3109514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10253F"/>
                  </a:solidFill>
                  <a:ea typeface="微软雅黑" panose="020B0503020204020204" pitchFamily="34" charset="-122"/>
                </a:rPr>
                <a:t>4</a:t>
              </a:r>
              <a:endParaRPr lang="zh-CN" altLang="en-US" sz="4000" dirty="0">
                <a:solidFill>
                  <a:srgbClr val="10253F"/>
                </a:solidFill>
                <a:ea typeface="微软雅黑" panose="020B0503020204020204" pitchFamily="34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 flipH="1">
              <a:off x="3842514" y="3250840"/>
              <a:ext cx="220620" cy="485595"/>
            </a:xfrm>
            <a:prstGeom prst="line">
              <a:avLst/>
            </a:prstGeom>
            <a:ln>
              <a:solidFill>
                <a:srgbClr val="102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airplan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16" dur="7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6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7 0.0412 L -6.25E-7 2.96296E-6 " pathEditMode="relative" rAng="0" ptsTypes="AA">
                                      <p:cBhvr>
                                        <p:cTn id="24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32" dur="7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6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7 0.0412 L -6.25E-7 -7.40741E-7 " pathEditMode="relative" rAng="0" ptsTypes="AA">
                                      <p:cBhvr>
                                        <p:cTn id="40" dur="7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23" grpId="0"/>
      <p:bldP spid="29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8"/>
          <p:cNvSpPr>
            <a:spLocks noGrp="1"/>
          </p:cNvSpPr>
          <p:nvPr>
            <p:ph type="body" sz="quarter" idx="12"/>
          </p:nvPr>
        </p:nvSpPr>
        <p:spPr>
          <a:xfrm>
            <a:off x="3682220" y="1419622"/>
            <a:ext cx="2473956" cy="613668"/>
          </a:xfrm>
        </p:spPr>
        <p:txBody>
          <a:bodyPr/>
          <a:lstStyle/>
          <a:p>
            <a:r>
              <a:rPr lang="zh-CN" altLang="en-US" dirty="0"/>
              <a:t>数据预处理</a:t>
            </a:r>
            <a:endParaRPr lang="zh-CN" altLang="en-US" dirty="0"/>
          </a:p>
        </p:txBody>
      </p:sp>
      <p:sp>
        <p:nvSpPr>
          <p:cNvPr id="8" name="文本占位符 19"/>
          <p:cNvSpPr>
            <a:spLocks noGrp="1"/>
          </p:cNvSpPr>
          <p:nvPr>
            <p:ph type="body" sz="quarter" idx="13"/>
          </p:nvPr>
        </p:nvSpPr>
        <p:spPr>
          <a:xfrm>
            <a:off x="3682220" y="2122545"/>
            <a:ext cx="2473957" cy="914400"/>
          </a:xfrm>
        </p:spPr>
        <p:txBody>
          <a:bodyPr/>
          <a:lstStyle/>
          <a:p>
            <a:pPr marL="214630" indent="-214630"/>
            <a:r>
              <a:rPr lang="zh-CN" altLang="en-US" dirty="0"/>
              <a:t>坐标系的统一</a:t>
            </a:r>
            <a:endParaRPr lang="en-US" altLang="zh-CN" dirty="0"/>
          </a:p>
          <a:p>
            <a:pPr marL="214630" indent="-214630"/>
            <a:r>
              <a:rPr lang="zh-CN" altLang="en-US" dirty="0"/>
              <a:t>训练数据清洗</a:t>
            </a:r>
            <a:endParaRPr lang="en-US" altLang="zh-CN" dirty="0"/>
          </a:p>
          <a:p>
            <a:pPr marL="214630" indent="-214630"/>
            <a:r>
              <a:rPr lang="zh-CN" altLang="en-US" dirty="0"/>
              <a:t>路网数据清洗</a:t>
            </a:r>
            <a:endParaRPr lang="en-US" altLang="zh-CN" dirty="0"/>
          </a:p>
        </p:txBody>
      </p:sp>
      <p:sp>
        <p:nvSpPr>
          <p:cNvPr id="9" name="文本占位符 16"/>
          <p:cNvSpPr>
            <a:spLocks noGrp="1"/>
          </p:cNvSpPr>
          <p:nvPr>
            <p:ph type="body" sz="quarter" idx="10"/>
          </p:nvPr>
        </p:nvSpPr>
        <p:spPr>
          <a:xfrm>
            <a:off x="1007842" y="1463898"/>
            <a:ext cx="1949971" cy="914400"/>
          </a:xfrm>
        </p:spPr>
        <p:txBody>
          <a:bodyPr/>
          <a:lstStyle/>
          <a:p>
            <a:r>
              <a:rPr lang="zh-CN" altLang="en-US" dirty="0"/>
              <a:t>第一部分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训练数据清洗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2027"/>
          <a:stretch>
            <a:fillRect/>
          </a:stretch>
        </p:blipFill>
        <p:spPr>
          <a:xfrm>
            <a:off x="323528" y="1045976"/>
            <a:ext cx="8676456" cy="144415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07704" y="2715766"/>
            <a:ext cx="540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将训练集中一些重复或无用的属性进行删除，如</a:t>
            </a:r>
            <a:endParaRPr lang="en-US" altLang="zh-CN" dirty="0"/>
          </a:p>
          <a:p>
            <a:r>
              <a:rPr lang="en-US" altLang="zh-CN" dirty="0"/>
              <a:t>‘LU_TEXT’</a:t>
            </a:r>
            <a:r>
              <a:rPr lang="zh-CN" altLang="en-US" dirty="0"/>
              <a:t>：数据大量缺失</a:t>
            </a:r>
            <a:endParaRPr lang="en-US" altLang="zh-CN" dirty="0"/>
          </a:p>
          <a:p>
            <a:r>
              <a:rPr lang="en-US" altLang="zh-CN" dirty="0"/>
              <a:t>‘WHI_Q_MX’,</a:t>
            </a:r>
            <a:r>
              <a:rPr lang="zh-CN" altLang="en-US" dirty="0"/>
              <a:t> </a:t>
            </a:r>
            <a:r>
              <a:rPr lang="en-US" altLang="zh-CN" dirty="0"/>
              <a:t> ‘GPR_B_MN’ </a:t>
            </a:r>
            <a:r>
              <a:rPr lang="zh-CN" altLang="en-US" dirty="0"/>
              <a:t>：数据几乎为全</a:t>
            </a:r>
            <a:r>
              <a:rPr lang="en-US" altLang="zh-CN" dirty="0"/>
              <a:t>0</a:t>
            </a:r>
            <a:endParaRPr lang="en-US" altLang="zh-CN" dirty="0"/>
          </a:p>
          <a:p>
            <a:r>
              <a:rPr lang="en-US" altLang="zh-CN" dirty="0"/>
              <a:t> ‘INC_CRC’</a:t>
            </a:r>
            <a:r>
              <a:rPr lang="zh-CN" altLang="en-US" dirty="0"/>
              <a:t>：表示某种相关的分类或标识符</a:t>
            </a:r>
            <a:r>
              <a:rPr lang="en-US" altLang="zh-CN" dirty="0"/>
              <a:t>, </a:t>
            </a:r>
            <a:r>
              <a:rPr lang="zh-CN" altLang="en-US" dirty="0"/>
              <a:t>没有作用</a:t>
            </a:r>
            <a:endParaRPr lang="en-US" altLang="zh-CN" dirty="0"/>
          </a:p>
          <a:p>
            <a:r>
              <a:rPr lang="en-US" altLang="zh-CN" dirty="0"/>
              <a:t>‘X_ADDR’, ‘Y_ADDR’</a:t>
            </a:r>
            <a:r>
              <a:rPr lang="zh-CN" altLang="en-US" dirty="0"/>
              <a:t>：表示地物的位置信息</a:t>
            </a:r>
            <a:r>
              <a:rPr lang="en-US" altLang="zh-CN" dirty="0"/>
              <a:t>, </a:t>
            </a:r>
            <a:r>
              <a:rPr lang="zh-CN" altLang="en-US" dirty="0"/>
              <a:t>没有作用</a:t>
            </a:r>
            <a:endParaRPr lang="en-US" altLang="zh-CN" dirty="0"/>
          </a:p>
          <a:p>
            <a:r>
              <a:rPr lang="en-US" altLang="zh-CN" dirty="0"/>
              <a:t>‘Shape_Le_1’</a:t>
            </a:r>
            <a:r>
              <a:rPr lang="zh-CN" altLang="en-US" dirty="0"/>
              <a:t>：与</a:t>
            </a:r>
            <a:r>
              <a:rPr lang="en-US" altLang="zh-CN" dirty="0"/>
              <a:t>‘</a:t>
            </a:r>
            <a:r>
              <a:rPr lang="en-US" altLang="zh-CN" dirty="0" err="1"/>
              <a:t>SHAPE_Leng</a:t>
            </a:r>
            <a:r>
              <a:rPr lang="en-US" altLang="zh-CN" dirty="0"/>
              <a:t>’</a:t>
            </a:r>
            <a:r>
              <a:rPr lang="zh-CN" altLang="en-US" dirty="0"/>
              <a:t>基本相同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051720" y="1045976"/>
            <a:ext cx="576064" cy="1444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059832" y="1045976"/>
            <a:ext cx="1080120" cy="1444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4139952" y="1045976"/>
            <a:ext cx="936104" cy="1444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5076056" y="1045976"/>
            <a:ext cx="936104" cy="1444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588224" y="1045976"/>
            <a:ext cx="576064" cy="1444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路网数据清洗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583668" y="3003798"/>
            <a:ext cx="5976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路网文件中有不少名字重复的路线，需要进行清洗。</a:t>
            </a:r>
            <a:endParaRPr lang="en-US" altLang="zh-CN" dirty="0"/>
          </a:p>
          <a:p>
            <a:r>
              <a:rPr lang="zh-CN" altLang="en-US" dirty="0"/>
              <a:t>清洗的思路为：对于名称为空的路线直接保存，而名称非空的路线在同名的路线中只保留</a:t>
            </a:r>
            <a:r>
              <a:rPr lang="en-US" altLang="zh-CN" dirty="0" err="1"/>
              <a:t>Shape_Leng</a:t>
            </a:r>
            <a:r>
              <a:rPr lang="zh-CN" altLang="en-US" dirty="0"/>
              <a:t>最大（即路线长度最长的线路）。</a:t>
            </a:r>
            <a:endParaRPr lang="en-US" altLang="zh-CN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91630"/>
            <a:ext cx="9144000" cy="121743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1995686"/>
            <a:ext cx="9108504" cy="216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2217895"/>
            <a:ext cx="9108504" cy="216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第二部分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3682220" y="1419622"/>
            <a:ext cx="2473956" cy="613668"/>
          </a:xfrm>
        </p:spPr>
        <p:txBody>
          <a:bodyPr/>
          <a:lstStyle/>
          <a:p>
            <a:r>
              <a:rPr lang="zh-CN" altLang="en-US" dirty="0"/>
              <a:t>知识图谱建立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14630" indent="-214630"/>
            <a:r>
              <a:rPr lang="zh-CN" altLang="en-US" dirty="0"/>
              <a:t>训练集数据的利用</a:t>
            </a:r>
            <a:endParaRPr lang="en-US" altLang="zh-CN" dirty="0"/>
          </a:p>
          <a:p>
            <a:pPr marL="214630" indent="-214630"/>
            <a:r>
              <a:rPr lang="zh-CN" altLang="en-US" dirty="0"/>
              <a:t>交通设施的利用</a:t>
            </a:r>
            <a:endParaRPr lang="en-US" altLang="zh-CN" dirty="0"/>
          </a:p>
          <a:p>
            <a:pPr marL="214630" indent="-214630"/>
            <a:r>
              <a:rPr lang="en-US" altLang="zh-CN" dirty="0"/>
              <a:t>POI</a:t>
            </a:r>
            <a:r>
              <a:rPr lang="zh-CN" altLang="en-US" dirty="0"/>
              <a:t>的利用</a:t>
            </a:r>
            <a:endParaRPr lang="en-US" altLang="zh-CN" dirty="0"/>
          </a:p>
          <a:p>
            <a:pPr marL="214630" indent="-214630"/>
            <a:r>
              <a:rPr lang="zh-CN" altLang="en-US" dirty="0"/>
              <a:t>路网的利用</a:t>
            </a:r>
            <a:endParaRPr lang="zh-CN" altLang="en-US" dirty="0"/>
          </a:p>
          <a:p>
            <a:pPr marL="214630" indent="-21463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基本思想</a:t>
            </a:r>
            <a:endParaRPr lang="zh-CN" altLang="en-US" dirty="0"/>
          </a:p>
        </p:txBody>
      </p:sp>
      <p:sp>
        <p:nvSpPr>
          <p:cNvPr id="3" name="椭圆 2"/>
          <p:cNvSpPr/>
          <p:nvPr/>
        </p:nvSpPr>
        <p:spPr>
          <a:xfrm>
            <a:off x="366072" y="1673902"/>
            <a:ext cx="2363189" cy="2363189"/>
          </a:xfrm>
          <a:prstGeom prst="ellipse">
            <a:avLst/>
          </a:prstGeom>
          <a:solidFill>
            <a:srgbClr val="10253F"/>
          </a:solidFill>
          <a:ln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51520" y="1559353"/>
            <a:ext cx="2592288" cy="2592288"/>
          </a:xfrm>
          <a:prstGeom prst="ellipse">
            <a:avLst/>
          </a:prstGeom>
          <a:noFill/>
          <a:ln cmpd="sng">
            <a:solidFill>
              <a:srgbClr val="1025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055" y="2207425"/>
            <a:ext cx="914667" cy="1286251"/>
          </a:xfrm>
          <a:prstGeom prst="rect">
            <a:avLst/>
          </a:prstGeom>
        </p:spPr>
      </p:pic>
      <p:cxnSp>
        <p:nvCxnSpPr>
          <p:cNvPr id="7" name="直接连接符 6"/>
          <p:cNvCxnSpPr>
            <a:stCxn id="4" idx="0"/>
            <a:endCxn id="11" idx="2"/>
          </p:cNvCxnSpPr>
          <p:nvPr/>
        </p:nvCxnSpPr>
        <p:spPr>
          <a:xfrm>
            <a:off x="1547664" y="1559353"/>
            <a:ext cx="2073322" cy="1"/>
          </a:xfrm>
          <a:prstGeom prst="line">
            <a:avLst/>
          </a:prstGeom>
          <a:ln>
            <a:solidFill>
              <a:srgbClr val="102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4" idx="6"/>
            <a:endCxn id="14" idx="2"/>
          </p:cNvCxnSpPr>
          <p:nvPr/>
        </p:nvCxnSpPr>
        <p:spPr>
          <a:xfrm flipV="1">
            <a:off x="2843808" y="2850551"/>
            <a:ext cx="777180" cy="4946"/>
          </a:xfrm>
          <a:prstGeom prst="line">
            <a:avLst/>
          </a:prstGeom>
          <a:ln>
            <a:solidFill>
              <a:srgbClr val="102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4" idx="4"/>
            <a:endCxn id="17" idx="2"/>
          </p:cNvCxnSpPr>
          <p:nvPr/>
        </p:nvCxnSpPr>
        <p:spPr>
          <a:xfrm flipV="1">
            <a:off x="1547664" y="4151640"/>
            <a:ext cx="2073322" cy="1"/>
          </a:xfrm>
          <a:prstGeom prst="line">
            <a:avLst/>
          </a:prstGeom>
          <a:ln>
            <a:solidFill>
              <a:srgbClr val="102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620986" y="1199312"/>
            <a:ext cx="720080" cy="720081"/>
            <a:chOff x="3995936" y="1495373"/>
            <a:chExt cx="720080" cy="720080"/>
          </a:xfrm>
        </p:grpSpPr>
        <p:sp>
          <p:nvSpPr>
            <p:cNvPr id="11" name="椭圆 10"/>
            <p:cNvSpPr/>
            <p:nvPr/>
          </p:nvSpPr>
          <p:spPr>
            <a:xfrm>
              <a:off x="3995936" y="1495373"/>
              <a:ext cx="720080" cy="720080"/>
            </a:xfrm>
            <a:prstGeom prst="ellipse">
              <a:avLst/>
            </a:prstGeom>
            <a:solidFill>
              <a:srgbClr val="102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9"/>
            <p:cNvSpPr txBox="1"/>
            <p:nvPr/>
          </p:nvSpPr>
          <p:spPr>
            <a:xfrm>
              <a:off x="4061545" y="1624511"/>
              <a:ext cx="604653" cy="523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620988" y="2490511"/>
            <a:ext cx="720080" cy="720080"/>
            <a:chOff x="3995936" y="2786571"/>
            <a:chExt cx="720080" cy="720080"/>
          </a:xfrm>
        </p:grpSpPr>
        <p:sp>
          <p:nvSpPr>
            <p:cNvPr id="14" name="椭圆 13"/>
            <p:cNvSpPr/>
            <p:nvPr/>
          </p:nvSpPr>
          <p:spPr>
            <a:xfrm>
              <a:off x="3995936" y="2786571"/>
              <a:ext cx="720080" cy="720080"/>
            </a:xfrm>
            <a:prstGeom prst="ellipse">
              <a:avLst/>
            </a:prstGeom>
            <a:solidFill>
              <a:srgbClr val="102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2"/>
            <p:cNvSpPr txBox="1"/>
            <p:nvPr/>
          </p:nvSpPr>
          <p:spPr>
            <a:xfrm>
              <a:off x="4061543" y="2920654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620986" y="3791600"/>
            <a:ext cx="720080" cy="720080"/>
            <a:chOff x="3995936" y="4087662"/>
            <a:chExt cx="720080" cy="720080"/>
          </a:xfrm>
        </p:grpSpPr>
        <p:sp>
          <p:nvSpPr>
            <p:cNvPr id="17" name="椭圆 16"/>
            <p:cNvSpPr/>
            <p:nvPr/>
          </p:nvSpPr>
          <p:spPr>
            <a:xfrm>
              <a:off x="3995936" y="4087662"/>
              <a:ext cx="720080" cy="720080"/>
            </a:xfrm>
            <a:prstGeom prst="ellipse">
              <a:avLst/>
            </a:prstGeom>
            <a:solidFill>
              <a:srgbClr val="102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15"/>
            <p:cNvSpPr txBox="1"/>
            <p:nvPr/>
          </p:nvSpPr>
          <p:spPr>
            <a:xfrm>
              <a:off x="4061545" y="4216800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TextBox 16"/>
          <p:cNvSpPr txBox="1"/>
          <p:nvPr/>
        </p:nvSpPr>
        <p:spPr bwMode="auto">
          <a:xfrm>
            <a:off x="4526834" y="1487344"/>
            <a:ext cx="354656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将地块作为图谱中的点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541199" y="1121278"/>
            <a:ext cx="2020887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18"/>
          <p:cNvSpPr txBox="1"/>
          <p:nvPr/>
        </p:nvSpPr>
        <p:spPr bwMode="auto">
          <a:xfrm>
            <a:off x="4553825" y="2717506"/>
            <a:ext cx="3762591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</a:t>
            </a: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、土地利用、交通设施等信息作为地块的特征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568190" y="2351440"/>
            <a:ext cx="2020887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0"/>
          <p:cNvSpPr txBox="1"/>
          <p:nvPr/>
        </p:nvSpPr>
        <p:spPr bwMode="auto">
          <a:xfrm>
            <a:off x="4572002" y="4013651"/>
            <a:ext cx="3546569" cy="33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地块和地块之间通过路网进行连接</a:t>
            </a:r>
            <a:endParaRPr lang="en-US" altLang="zh-CN" sz="12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586367" y="3647584"/>
            <a:ext cx="2020887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训练数据的利用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/>
          <a:srcRect l="2469" t="1" b="36717"/>
          <a:stretch>
            <a:fillRect/>
          </a:stretch>
        </p:blipFill>
        <p:spPr>
          <a:xfrm>
            <a:off x="305780" y="1130158"/>
            <a:ext cx="8532440" cy="9027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95635" y="2195205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从</a:t>
            </a:r>
            <a:r>
              <a:rPr lang="en-US" altLang="zh-CN" dirty="0"/>
              <a:t>SG-</a:t>
            </a:r>
            <a:r>
              <a:rPr lang="en-US" altLang="zh-CN" dirty="0" err="1"/>
              <a:t>Landuse</a:t>
            </a:r>
            <a:r>
              <a:rPr lang="en-US" altLang="zh-CN" dirty="0"/>
              <a:t>-</a:t>
            </a:r>
            <a:r>
              <a:rPr lang="zh-CN" altLang="en-US" dirty="0"/>
              <a:t>训练集中提取出有效的特征作为地块的基本特征，其中包括地块的</a:t>
            </a:r>
            <a:r>
              <a:rPr lang="en-US" altLang="zh-CN" dirty="0"/>
              <a:t>OBJECTID, GPR, </a:t>
            </a:r>
            <a:r>
              <a:rPr lang="en-US" altLang="zh-CN" dirty="0" err="1"/>
              <a:t>SHAPE_Leng</a:t>
            </a:r>
            <a:r>
              <a:rPr lang="en-US" altLang="zh-CN" dirty="0"/>
              <a:t>, </a:t>
            </a:r>
            <a:r>
              <a:rPr lang="en-US" altLang="zh-CN" dirty="0" err="1"/>
              <a:t>Shape_Area</a:t>
            </a:r>
            <a:r>
              <a:rPr lang="en-US" altLang="zh-CN" dirty="0"/>
              <a:t>, YDR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b="48716"/>
          <a:stretch>
            <a:fillRect/>
          </a:stretch>
        </p:blipFill>
        <p:spPr>
          <a:xfrm>
            <a:off x="917893" y="3003799"/>
            <a:ext cx="7308213" cy="902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交通设施的利用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67544" y="1279088"/>
            <a:ext cx="4752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不同类型的地块有不同数量的交通站点和十字路口，⽐如商业区为了便于通行，交通站点和十字路口会更多。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我们利用交通站点和十字路口的位置信息，统计每个地块中的交通站点数量和十字路口数量，分别变成每个地块特征</a:t>
            </a:r>
            <a:r>
              <a:rPr lang="en-US" altLang="zh-CN" dirty="0" err="1">
                <a:latin typeface="+mn-ea"/>
              </a:rPr>
              <a:t>bus_station_counts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subway_station_counts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 err="1">
                <a:latin typeface="+mn-ea"/>
              </a:rPr>
              <a:t>crossing_station_counts</a:t>
            </a:r>
            <a:endParaRPr lang="zh-CN" altLang="en-US" dirty="0">
              <a:latin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2080" y="1611546"/>
            <a:ext cx="3520745" cy="1920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Tm="0">
        <p15:prstTrans prst="pageCurlDouble"/>
      </p:transition>
    </mc:Choice>
    <mc:Fallback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2236</Words>
  <Application>WPS 演示</Application>
  <PresentationFormat>全屏显示(16:9)</PresentationFormat>
  <Paragraphs>225</Paragraphs>
  <Slides>19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8" baseType="lpstr">
      <vt:lpstr>Arial</vt:lpstr>
      <vt:lpstr>宋体</vt:lpstr>
      <vt:lpstr>Wingdings</vt:lpstr>
      <vt:lpstr>微软雅黑</vt:lpstr>
      <vt:lpstr>汉仪旗黑</vt:lpstr>
      <vt:lpstr>Impact</vt:lpstr>
      <vt:lpstr>时尚中黑简体</vt:lpstr>
      <vt:lpstr>Calibri</vt:lpstr>
      <vt:lpstr>Helvetica Neue</vt:lpstr>
      <vt:lpstr>汉仪中黑KW</vt:lpstr>
      <vt:lpstr>宋体</vt:lpstr>
      <vt:lpstr>Arial Unicode MS</vt:lpstr>
      <vt:lpstr>汉仪书宋二KW</vt:lpstr>
      <vt:lpstr>等线</vt:lpstr>
      <vt:lpstr>汉仪中等线KW</vt:lpstr>
      <vt:lpstr>Times New Roman</vt:lpstr>
      <vt:lpstr>Cambria Math</vt:lpstr>
      <vt:lpstr>Segoe UI</vt:lpstr>
      <vt:lpstr>Calibri</vt:lpstr>
      <vt:lpstr>造字工房悦黑体验版常规体</vt:lpstr>
      <vt:lpstr>华文楷体</vt:lpstr>
      <vt:lpstr>方正姚体</vt:lpstr>
      <vt:lpstr>Malgun Gothic</vt:lpstr>
      <vt:lpstr>Apple SD Gothic Neo</vt:lpstr>
      <vt:lpstr>宋体-简</vt:lpstr>
      <vt:lpstr>苹方-简</vt:lpstr>
      <vt:lpstr>Kingsoft Math</vt:lpstr>
      <vt:lpstr>汉仪楷体简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WPS_1656167905</cp:lastModifiedBy>
  <cp:revision>138</cp:revision>
  <dcterms:created xsi:type="dcterms:W3CDTF">2025-04-09T11:54:19Z</dcterms:created>
  <dcterms:modified xsi:type="dcterms:W3CDTF">2025-04-09T11:54:19Z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AAC73B7B50DC9F593B59F667820C3446_42</vt:lpwstr>
  </property>
</Properties>
</file>