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562" r:id="rId2"/>
    <p:sldId id="563" r:id="rId3"/>
    <p:sldId id="641" r:id="rId4"/>
    <p:sldId id="564" r:id="rId5"/>
    <p:sldId id="565" r:id="rId6"/>
    <p:sldId id="522" r:id="rId7"/>
    <p:sldId id="608" r:id="rId8"/>
    <p:sldId id="602" r:id="rId9"/>
    <p:sldId id="658" r:id="rId10"/>
    <p:sldId id="659" r:id="rId11"/>
    <p:sldId id="660" r:id="rId12"/>
    <p:sldId id="662" r:id="rId13"/>
    <p:sldId id="676" r:id="rId14"/>
    <p:sldId id="609" r:id="rId15"/>
    <p:sldId id="671" r:id="rId16"/>
    <p:sldId id="610" r:id="rId17"/>
    <p:sldId id="612" r:id="rId18"/>
    <p:sldId id="615" r:id="rId19"/>
    <p:sldId id="672" r:id="rId20"/>
    <p:sldId id="620" r:id="rId21"/>
    <p:sldId id="673" r:id="rId22"/>
    <p:sldId id="674" r:id="rId23"/>
    <p:sldId id="675" r:id="rId24"/>
    <p:sldId id="552" r:id="rId25"/>
  </p:sldIdLst>
  <p:sldSz cx="12190413" cy="6859588"/>
  <p:notesSz cx="6858000" cy="9144000"/>
  <p:defaultText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4895" algn="l" defTabSz="121856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4">
          <p15:clr>
            <a:srgbClr val="A4A3A4"/>
          </p15:clr>
        </p15:guide>
        <p15:guide id="2" pos="2914">
          <p15:clr>
            <a:srgbClr val="A4A3A4"/>
          </p15:clr>
        </p15:guide>
        <p15:guide id="3" orient="horz" pos="2588">
          <p15:clr>
            <a:srgbClr val="A4A3A4"/>
          </p15:clr>
        </p15:guide>
        <p15:guide id="4" pos="5744">
          <p15:clr>
            <a:srgbClr val="A4A3A4"/>
          </p15:clr>
        </p15:guide>
        <p15:guide id="5" orient="horz" pos="2764">
          <p15:clr>
            <a:srgbClr val="A4A3A4"/>
          </p15:clr>
        </p15:guide>
        <p15:guide id="6" pos="3973">
          <p15:clr>
            <a:srgbClr val="A4A3A4"/>
          </p15:clr>
        </p15:guide>
        <p15:guide id="7" pos="3114">
          <p15:clr>
            <a:srgbClr val="A4A3A4"/>
          </p15:clr>
        </p15:guide>
        <p15:guide id="8" pos="3275">
          <p15:clr>
            <a:srgbClr val="A4A3A4"/>
          </p15:clr>
        </p15:guide>
        <p15:guide id="9" orient="horz" pos="3209">
          <p15:clr>
            <a:srgbClr val="A4A3A4"/>
          </p15:clr>
        </p15:guide>
        <p15:guide id="10" orient="horz" pos="2906">
          <p15:clr>
            <a:srgbClr val="A4A3A4"/>
          </p15:clr>
        </p15:guide>
        <p15:guide id="11" orient="horz" pos="3476">
          <p15:clr>
            <a:srgbClr val="A4A3A4"/>
          </p15:clr>
        </p15:guide>
        <p15:guide id="12" orient="horz" pos="3724">
          <p15:clr>
            <a:srgbClr val="A4A3A4"/>
          </p15:clr>
        </p15:guide>
        <p15:guide id="13" orient="horz" pos="4339">
          <p15:clr>
            <a:srgbClr val="A4A3A4"/>
          </p15:clr>
        </p15:guide>
        <p15:guide id="14" pos="3840">
          <p15:clr>
            <a:srgbClr val="A4A3A4"/>
          </p15:clr>
        </p15:guide>
        <p15:guide id="15" pos="4110">
          <p15:clr>
            <a:srgbClr val="A4A3A4"/>
          </p15:clr>
        </p15:guide>
        <p15:guide id="16" pos="3072">
          <p15:clr>
            <a:srgbClr val="A4A3A4"/>
          </p15:clr>
        </p15:guide>
        <p15:guide id="17" pos="4172">
          <p15:clr>
            <a:srgbClr val="A4A3A4"/>
          </p15:clr>
        </p15:guide>
        <p15:guide id="18" pos="6578">
          <p15:clr>
            <a:srgbClr val="A4A3A4"/>
          </p15:clr>
        </p15:guide>
      </p15:sldGuideLst>
    </p:ext>
    <p:ext uri="{2D200454-40CA-4A62-9FC3-DE9A4176ACB9}">
      <p15:notesGuideLst xmlns:p15="http://schemas.microsoft.com/office/powerpoint/2012/main">
        <p15:guide id="1" orient="horz" pos="286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0D14"/>
    <a:srgbClr val="FDE9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45" autoAdjust="0"/>
    <p:restoredTop sz="95728" autoAdjust="0"/>
  </p:normalViewPr>
  <p:slideViewPr>
    <p:cSldViewPr>
      <p:cViewPr varScale="1">
        <p:scale>
          <a:sx n="121" d="100"/>
          <a:sy n="121" d="100"/>
        </p:scale>
        <p:origin x="200" y="304"/>
      </p:cViewPr>
      <p:guideLst>
        <p:guide orient="horz" pos="1594"/>
        <p:guide pos="2914"/>
        <p:guide orient="horz" pos="2588"/>
        <p:guide pos="5744"/>
        <p:guide orient="horz" pos="2764"/>
        <p:guide pos="3973"/>
        <p:guide pos="3114"/>
        <p:guide pos="3275"/>
        <p:guide orient="horz" pos="3209"/>
        <p:guide orient="horz" pos="2906"/>
        <p:guide orient="horz" pos="3476"/>
        <p:guide orient="horz" pos="3724"/>
        <p:guide orient="horz" pos="4339"/>
        <p:guide pos="3840"/>
        <p:guide pos="4110"/>
        <p:guide pos="3072"/>
        <p:guide pos="4172"/>
        <p:guide pos="6578"/>
      </p:guideLst>
    </p:cSldViewPr>
  </p:slideViewPr>
  <p:notesTextViewPr>
    <p:cViewPr>
      <p:scale>
        <a:sx n="100" d="100"/>
        <a:sy n="100" d="100"/>
      </p:scale>
      <p:origin x="0" y="0"/>
    </p:cViewPr>
  </p:notesTextViewPr>
  <p:sorterViewPr>
    <p:cViewPr>
      <p:scale>
        <a:sx n="52" d="100"/>
        <a:sy n="52" d="100"/>
      </p:scale>
      <p:origin x="0" y="0"/>
    </p:cViewPr>
  </p:sorterViewPr>
  <p:notesViewPr>
    <p:cSldViewPr showGuides="1">
      <p:cViewPr varScale="1">
        <p:scale>
          <a:sx n="54" d="100"/>
          <a:sy n="54" d="100"/>
        </p:scale>
        <p:origin x="-2928" y="-84"/>
      </p:cViewPr>
      <p:guideLst>
        <p:guide orient="horz" pos="286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25EEFF-2679-467A-B247-40FD39B65F2F}"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C75BC-847C-4F83-9AE3-DC3F6F592EC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8565" rtl="0" eaLnBrk="1" latinLnBrk="0" hangingPunct="1">
      <a:defRPr sz="1600" kern="1200">
        <a:solidFill>
          <a:schemeClr val="tx1"/>
        </a:solidFill>
        <a:latin typeface="+mn-lt"/>
        <a:ea typeface="+mn-ea"/>
        <a:cs typeface="+mn-cs"/>
      </a:defRPr>
    </a:lvl1pPr>
    <a:lvl2pPr marL="609600" algn="l" defTabSz="1218565" rtl="0" eaLnBrk="1" latinLnBrk="0" hangingPunct="1">
      <a:defRPr sz="1600" kern="1200">
        <a:solidFill>
          <a:schemeClr val="tx1"/>
        </a:solidFill>
        <a:latin typeface="+mn-lt"/>
        <a:ea typeface="+mn-ea"/>
        <a:cs typeface="+mn-cs"/>
      </a:defRPr>
    </a:lvl2pPr>
    <a:lvl3pPr marL="1218565" algn="l" defTabSz="1218565" rtl="0" eaLnBrk="1" latinLnBrk="0" hangingPunct="1">
      <a:defRPr sz="1600" kern="1200">
        <a:solidFill>
          <a:schemeClr val="tx1"/>
        </a:solidFill>
        <a:latin typeface="+mn-lt"/>
        <a:ea typeface="+mn-ea"/>
        <a:cs typeface="+mn-cs"/>
      </a:defRPr>
    </a:lvl3pPr>
    <a:lvl4pPr marL="1828165" algn="l" defTabSz="1218565" rtl="0" eaLnBrk="1" latinLnBrk="0" hangingPunct="1">
      <a:defRPr sz="1600" kern="1200">
        <a:solidFill>
          <a:schemeClr val="tx1"/>
        </a:solidFill>
        <a:latin typeface="+mn-lt"/>
        <a:ea typeface="+mn-ea"/>
        <a:cs typeface="+mn-cs"/>
      </a:defRPr>
    </a:lvl4pPr>
    <a:lvl5pPr marL="2437765" algn="l" defTabSz="1218565" rtl="0" eaLnBrk="1" latinLnBrk="0" hangingPunct="1">
      <a:defRPr sz="1600" kern="1200">
        <a:solidFill>
          <a:schemeClr val="tx1"/>
        </a:solidFill>
        <a:latin typeface="+mn-lt"/>
        <a:ea typeface="+mn-ea"/>
        <a:cs typeface="+mn-cs"/>
      </a:defRPr>
    </a:lvl5pPr>
    <a:lvl6pPr marL="3046730" algn="l" defTabSz="1218565" rtl="0" eaLnBrk="1" latinLnBrk="0" hangingPunct="1">
      <a:defRPr sz="1600" kern="1200">
        <a:solidFill>
          <a:schemeClr val="tx1"/>
        </a:solidFill>
        <a:latin typeface="+mn-lt"/>
        <a:ea typeface="+mn-ea"/>
        <a:cs typeface="+mn-cs"/>
      </a:defRPr>
    </a:lvl6pPr>
    <a:lvl7pPr marL="3656330" algn="l" defTabSz="1218565" rtl="0" eaLnBrk="1" latinLnBrk="0" hangingPunct="1">
      <a:defRPr sz="1600" kern="1200">
        <a:solidFill>
          <a:schemeClr val="tx1"/>
        </a:solidFill>
        <a:latin typeface="+mn-lt"/>
        <a:ea typeface="+mn-ea"/>
        <a:cs typeface="+mn-cs"/>
      </a:defRPr>
    </a:lvl7pPr>
    <a:lvl8pPr marL="4265930" algn="l" defTabSz="1218565" rtl="0" eaLnBrk="1" latinLnBrk="0" hangingPunct="1">
      <a:defRPr sz="1600" kern="1200">
        <a:solidFill>
          <a:schemeClr val="tx1"/>
        </a:solidFill>
        <a:latin typeface="+mn-lt"/>
        <a:ea typeface="+mn-ea"/>
        <a:cs typeface="+mn-cs"/>
      </a:defRPr>
    </a:lvl8pPr>
    <a:lvl9pPr marL="4874895" algn="l" defTabSz="121856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13</a:t>
            </a:fld>
            <a:endParaRPr lang="zh-CN" altLang="en-US"/>
          </a:p>
        </p:txBody>
      </p:sp>
    </p:spTree>
    <p:extLst>
      <p:ext uri="{BB962C8B-B14F-4D97-AF65-F5344CB8AC3E}">
        <p14:creationId xmlns:p14="http://schemas.microsoft.com/office/powerpoint/2010/main" val="379825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23</a:t>
            </a:fld>
            <a:endParaRPr lang="zh-CN" altLang="en-US"/>
          </a:p>
        </p:txBody>
      </p:sp>
    </p:spTree>
    <p:extLst>
      <p:ext uri="{BB962C8B-B14F-4D97-AF65-F5344CB8AC3E}">
        <p14:creationId xmlns:p14="http://schemas.microsoft.com/office/powerpoint/2010/main" val="2976605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CC75BC-847C-4F83-9AE3-DC3F6F592ECA}"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1486694" y="429097"/>
            <a:ext cx="5472608" cy="575867"/>
          </a:xfrm>
          <a:prstGeom prst="rect">
            <a:avLst/>
          </a:prstGeom>
        </p:spPr>
        <p:txBody>
          <a:bodyPr lIns="91426" tIns="45713" rIns="91426" bIns="45713">
            <a:normAutofit/>
          </a:bodyPr>
          <a:lstStyle>
            <a:lvl1pPr marL="0" indent="0">
              <a:buNone/>
              <a:defRPr sz="2400" b="1"/>
            </a:lvl1pPr>
          </a:lstStyle>
          <a:p>
            <a:pPr lvl="0"/>
            <a:r>
              <a:rPr lang="zh-CN" altLang="en-US" dirty="0"/>
              <a:t>点击添加标题</a:t>
            </a:r>
          </a:p>
        </p:txBody>
      </p:sp>
      <p:sp>
        <p:nvSpPr>
          <p:cNvPr id="33" name="文本框 32"/>
          <p:cNvSpPr txBox="1"/>
          <p:nvPr userDrawn="1"/>
        </p:nvSpPr>
        <p:spPr>
          <a:xfrm>
            <a:off x="35110" y="7205544"/>
            <a:ext cx="1368401" cy="1108253"/>
          </a:xfrm>
          <a:prstGeom prst="rect">
            <a:avLst/>
          </a:prstGeom>
          <a:noFill/>
        </p:spPr>
        <p:txBody>
          <a:bodyPr wrap="square" lIns="121863" tIns="60931" rIns="121863" bIns="60931" rtlCol="0">
            <a:spAutoFit/>
          </a:bodyPr>
          <a:lstStyle/>
          <a:p>
            <a:r>
              <a:rPr lang="zh-CN" altLang="en-US" sz="3200" dirty="0"/>
              <a:t>延时符</a:t>
            </a:r>
          </a:p>
        </p:txBody>
      </p:sp>
      <p:pic>
        <p:nvPicPr>
          <p:cNvPr id="12" name="Picture 2" descr="F:\桌面\党政机关\素材\长城\矢量长城\线稿长城11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095207" y="271449"/>
            <a:ext cx="6130539" cy="113723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连接符 3"/>
          <p:cNvCxnSpPr/>
          <p:nvPr userDrawn="1"/>
        </p:nvCxnSpPr>
        <p:spPr>
          <a:xfrm flipH="1">
            <a:off x="550590" y="1408685"/>
            <a:ext cx="11639823" cy="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Picture 11" descr="F:\桌面\党政机关\素材\党徽\Nipic_20180988_201509091138025270001.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50590" y="453176"/>
            <a:ext cx="909028" cy="7443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72" descr="红鸟"/>
          <p:cNvPicPr>
            <a:picLocks noChangeAspect="1" noChangeArrowheads="1"/>
          </p:cNvPicPr>
          <p:nvPr userDrawn="1"/>
        </p:nvPicPr>
        <p:blipFill>
          <a:blip r:embed="rId4" cstate="print">
            <a:extLst>
              <a:ext uri="{BEBA8EAE-BF5A-486C-A8C5-ECC9F3942E4B}">
                <a14:imgProps xmlns:a14="http://schemas.microsoft.com/office/drawing/2010/main">
                  <a14:imgLayer r:embed="rId5">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10157056" y="482874"/>
            <a:ext cx="555809" cy="354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3" descr="红鸟"/>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10762900" y="271449"/>
            <a:ext cx="523369" cy="31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4" name="文本框 33"/>
          <p:cNvSpPr txBox="1"/>
          <p:nvPr userDrawn="1"/>
        </p:nvSpPr>
        <p:spPr>
          <a:xfrm>
            <a:off x="35110" y="7205544"/>
            <a:ext cx="1368401" cy="1108253"/>
          </a:xfrm>
          <a:prstGeom prst="rect">
            <a:avLst/>
          </a:prstGeom>
          <a:noFill/>
        </p:spPr>
        <p:txBody>
          <a:bodyPr wrap="square" lIns="121863" tIns="60931" rIns="121863" bIns="60931" rtlCol="0">
            <a:spAutoFit/>
          </a:bodyPr>
          <a:lstStyle/>
          <a:p>
            <a:r>
              <a:rPr lang="zh-CN" altLang="en-US" sz="3200" dirty="0"/>
              <a:t>延时符</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8" name="文本框 17"/>
          <p:cNvSpPr txBox="1"/>
          <p:nvPr userDrawn="1"/>
        </p:nvSpPr>
        <p:spPr>
          <a:xfrm>
            <a:off x="35110" y="7205544"/>
            <a:ext cx="1368401" cy="1108253"/>
          </a:xfrm>
          <a:prstGeom prst="rect">
            <a:avLst/>
          </a:prstGeom>
          <a:noFill/>
        </p:spPr>
        <p:txBody>
          <a:bodyPr wrap="square" lIns="121863" tIns="60931" rIns="121863" bIns="60931" rtlCol="0">
            <a:spAutoFit/>
          </a:bodyPr>
          <a:lstStyle/>
          <a:p>
            <a:r>
              <a:rPr lang="zh-CN" altLang="en-US" sz="3200" dirty="0"/>
              <a:t>延时符</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9" descr="C:\Users\Administrator\Desktop\素材\Nipic_3554136_20140208100906557381111.jpg"/>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0" y="0"/>
            <a:ext cx="12215887" cy="685958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89965" indent="-381000" algn="l" defTabSz="1218565"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3365"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296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19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15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13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009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79695"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8565" algn="l" defTabSz="1218565" rtl="0" eaLnBrk="1" latinLnBrk="0" hangingPunct="1">
        <a:defRPr sz="2400" kern="1200">
          <a:solidFill>
            <a:schemeClr val="tx1"/>
          </a:solidFill>
          <a:latin typeface="+mn-lt"/>
          <a:ea typeface="+mn-ea"/>
          <a:cs typeface="+mn-cs"/>
        </a:defRPr>
      </a:lvl3pPr>
      <a:lvl4pPr marL="1828165" algn="l" defTabSz="1218565" rtl="0" eaLnBrk="1" latinLnBrk="0" hangingPunct="1">
        <a:defRPr sz="2400" kern="1200">
          <a:solidFill>
            <a:schemeClr val="tx1"/>
          </a:solidFill>
          <a:latin typeface="+mn-lt"/>
          <a:ea typeface="+mn-ea"/>
          <a:cs typeface="+mn-cs"/>
        </a:defRPr>
      </a:lvl4pPr>
      <a:lvl5pPr marL="2437765" algn="l" defTabSz="1218565" rtl="0" eaLnBrk="1" latinLnBrk="0" hangingPunct="1">
        <a:defRPr sz="2400" kern="1200">
          <a:solidFill>
            <a:schemeClr val="tx1"/>
          </a:solidFill>
          <a:latin typeface="+mn-lt"/>
          <a:ea typeface="+mn-ea"/>
          <a:cs typeface="+mn-cs"/>
        </a:defRPr>
      </a:lvl5pPr>
      <a:lvl6pPr marL="3046730" algn="l" defTabSz="1218565" rtl="0" eaLnBrk="1" latinLnBrk="0" hangingPunct="1">
        <a:defRPr sz="2400" kern="1200">
          <a:solidFill>
            <a:schemeClr val="tx1"/>
          </a:solidFill>
          <a:latin typeface="+mn-lt"/>
          <a:ea typeface="+mn-ea"/>
          <a:cs typeface="+mn-cs"/>
        </a:defRPr>
      </a:lvl6pPr>
      <a:lvl7pPr marL="3656330" algn="l" defTabSz="1218565" rtl="0" eaLnBrk="1" latinLnBrk="0" hangingPunct="1">
        <a:defRPr sz="2400" kern="1200">
          <a:solidFill>
            <a:schemeClr val="tx1"/>
          </a:solidFill>
          <a:latin typeface="+mn-lt"/>
          <a:ea typeface="+mn-ea"/>
          <a:cs typeface="+mn-cs"/>
        </a:defRPr>
      </a:lvl7pPr>
      <a:lvl8pPr marL="4265930" algn="l" defTabSz="1218565" rtl="0" eaLnBrk="1" latinLnBrk="0" hangingPunct="1">
        <a:defRPr sz="2400" kern="1200">
          <a:solidFill>
            <a:schemeClr val="tx1"/>
          </a:solidFill>
          <a:latin typeface="+mn-lt"/>
          <a:ea typeface="+mn-ea"/>
          <a:cs typeface="+mn-cs"/>
        </a:defRPr>
      </a:lvl8pPr>
      <a:lvl9pPr marL="4874895"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3.wdp"/><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11.xml"/><Relationship Id="rId5" Type="http://schemas.openxmlformats.org/officeDocument/2006/relationships/image" Target="../media/image22.jpeg"/><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microsoft.com/office/2007/relationships/hdphoto" Target="../media/hdphoto3.wdp"/><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 y="4174434"/>
            <a:ext cx="12190414" cy="2685154"/>
            <a:chOff x="-1" y="4174434"/>
            <a:chExt cx="12190414" cy="2685154"/>
          </a:xfrm>
        </p:grpSpPr>
        <p:sp>
          <p:nvSpPr>
            <p:cNvPr id="72" name="矩形 71"/>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6"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87" name="Picture 72" descr="红鸟"/>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954811" y="4945660"/>
            <a:ext cx="784202" cy="50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1" descr="F:\桌面\党政机关\素材\党徽\Nipic_20180988_20150909113802527000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08152" y="305250"/>
            <a:ext cx="2174108" cy="178029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07764" y="4627897"/>
            <a:ext cx="738432" cy="4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720502" y="1857375"/>
            <a:ext cx="10748455" cy="2215991"/>
          </a:xfrm>
          <a:prstGeom prst="rect">
            <a:avLst/>
          </a:prstGeom>
          <a:noFill/>
          <a:ln>
            <a:noFill/>
          </a:ln>
        </p:spPr>
        <p:txBody>
          <a:bodyPr wrap="none" rtlCol="0" anchor="t">
            <a:spAutoFit/>
          </a:bodyPr>
          <a:lstStyle/>
          <a:p>
            <a:pPr algn="ctr"/>
            <a:r>
              <a:rPr lang="zh-CN" altLang="en-US" sz="13800" b="1" dirty="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纪</a:t>
            </a:r>
            <a:r>
              <a:rPr lang="zh-CN" altLang="en-US" sz="9600" b="1" dirty="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念</a:t>
            </a:r>
            <a:r>
              <a:rPr lang="zh-CN" altLang="en-US" sz="7200" b="1" dirty="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改革开放</a:t>
            </a:r>
            <a:r>
              <a:rPr lang="en-US" altLang="zh-CN" sz="11500" b="1" dirty="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46</a:t>
            </a:r>
            <a:r>
              <a:rPr lang="zh-CN" altLang="en-US" sz="8800" b="1" dirty="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周</a:t>
            </a:r>
            <a:r>
              <a:rPr lang="zh-CN" altLang="en-US" sz="7200" b="1" dirty="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年</a:t>
            </a:r>
          </a:p>
        </p:txBody>
      </p:sp>
      <p:cxnSp>
        <p:nvCxnSpPr>
          <p:cNvPr id="3" name="直接连接符 2"/>
          <p:cNvCxnSpPr/>
          <p:nvPr/>
        </p:nvCxnSpPr>
        <p:spPr>
          <a:xfrm flipV="1">
            <a:off x="8138160" y="3947160"/>
            <a:ext cx="1950720" cy="14605"/>
          </a:xfrm>
          <a:prstGeom prst="line">
            <a:avLst/>
          </a:prstGeom>
        </p:spPr>
        <p:style>
          <a:lnRef idx="2">
            <a:schemeClr val="accent1"/>
          </a:lnRef>
          <a:fillRef idx="0">
            <a:schemeClr val="accent1"/>
          </a:fillRef>
          <a:effectRef idx="1">
            <a:schemeClr val="accent1"/>
          </a:effectRef>
          <a:fontRef idx="minor">
            <a:schemeClr val="tx1"/>
          </a:fontRef>
        </p:style>
      </p:cxnSp>
      <p:cxnSp>
        <p:nvCxnSpPr>
          <p:cNvPr id="4" name="直接连接符 3"/>
          <p:cNvCxnSpPr/>
          <p:nvPr/>
        </p:nvCxnSpPr>
        <p:spPr>
          <a:xfrm flipV="1">
            <a:off x="2261870" y="3961765"/>
            <a:ext cx="1950720" cy="14605"/>
          </a:xfrm>
          <a:prstGeom prst="line">
            <a:avLst/>
          </a:prstGeom>
        </p:spPr>
        <p:style>
          <a:lnRef idx="2">
            <a:schemeClr val="accent1"/>
          </a:lnRef>
          <a:fillRef idx="0">
            <a:schemeClr val="accent1"/>
          </a:fillRef>
          <a:effectRef idx="1">
            <a:schemeClr val="accent1"/>
          </a:effectRef>
          <a:fontRef idx="minor">
            <a:schemeClr val="tx1"/>
          </a:fontRef>
        </p:style>
      </p:cxnSp>
      <p:sp>
        <p:nvSpPr>
          <p:cNvPr id="6" name="文本框 5"/>
          <p:cNvSpPr txBox="1"/>
          <p:nvPr/>
        </p:nvSpPr>
        <p:spPr>
          <a:xfrm>
            <a:off x="4708525" y="3738880"/>
            <a:ext cx="2774950" cy="46037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rPr>
              <a:t>  </a:t>
            </a:r>
            <a:r>
              <a:rPr lang="zh-CN" altLang="zh-CN">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rPr>
              <a:t>将革命进行到底</a:t>
            </a:r>
          </a:p>
        </p:txBody>
      </p:sp>
      <p:sp>
        <p:nvSpPr>
          <p:cNvPr id="7" name="文本框 6"/>
          <p:cNvSpPr txBox="1"/>
          <p:nvPr/>
        </p:nvSpPr>
        <p:spPr>
          <a:xfrm>
            <a:off x="8838766" y="1307478"/>
            <a:ext cx="1800493" cy="646331"/>
          </a:xfrm>
          <a:prstGeom prst="rect">
            <a:avLst/>
          </a:prstGeom>
          <a:noFill/>
        </p:spPr>
        <p:txBody>
          <a:bodyPr wrap="none" rtlCol="0">
            <a:spAutoFit/>
          </a:bodyPr>
          <a:lstStyle/>
          <a:p>
            <a:r>
              <a:rPr lang="zh-CN" altLang="en-US" sz="1800" dirty="0">
                <a:ln/>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主讲人：曹映波</a:t>
            </a:r>
          </a:p>
          <a:p>
            <a:r>
              <a:rPr lang="en-US" altLang="zh-CN" sz="1800" dirty="0">
                <a:ln/>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ppt</a:t>
            </a:r>
            <a:r>
              <a:rPr lang="zh-CN" altLang="en-US" sz="1800" dirty="0">
                <a:ln/>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制作</a:t>
            </a:r>
            <a:r>
              <a:rPr lang="en-US" altLang="zh-CN" sz="1800" dirty="0">
                <a:ln/>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a:t>
            </a:r>
            <a:r>
              <a:rPr lang="zh-CN" altLang="en-US" sz="1800" dirty="0">
                <a:ln/>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cs typeface="叶根友唐楷简" panose="02010601030101010101" charset="-122"/>
              </a:rPr>
              <a:t>陆文韬</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62583" y="521479"/>
            <a:ext cx="4799975" cy="575867"/>
          </a:xfrm>
        </p:spPr>
        <p:txBody>
          <a:bodyPr>
            <a:noAutofit/>
          </a:bodyPr>
          <a:lstStyle/>
          <a:p>
            <a:pPr fontAlgn="base">
              <a:lnSpc>
                <a:spcPct val="150000"/>
              </a:lnSpc>
              <a:spcBef>
                <a:spcPct val="0"/>
              </a:spcBef>
              <a:spcAft>
                <a:spcPct val="0"/>
              </a:spcAft>
              <a:defRPr/>
            </a:pPr>
            <a:r>
              <a:rPr lang="en-US" altLang="zh-CN" sz="3200" kern="300" dirty="0">
                <a:solidFill>
                  <a:srgbClr val="C00000"/>
                </a:solidFill>
                <a:effectLst/>
                <a:latin typeface="方正小标宋简体" panose="03000509000000000000" charset="-122"/>
                <a:ea typeface="方正小标宋简体" panose="03000509000000000000" charset="-122"/>
                <a:cs typeface="方正小标宋简体" panose="03000509000000000000" charset="-122"/>
              </a:rPr>
              <a:t>——</a:t>
            </a:r>
            <a:r>
              <a:rPr lang="zh-CN" altLang="en-US" sz="3200" kern="300" dirty="0">
                <a:solidFill>
                  <a:srgbClr val="C00000"/>
                </a:solidFill>
                <a:effectLst/>
                <a:latin typeface="方正小标宋简体" panose="03000509000000000000" charset="-122"/>
                <a:ea typeface="方正小标宋简体" panose="03000509000000000000" charset="-122"/>
                <a:cs typeface="方正小标宋简体" panose="03000509000000000000" charset="-122"/>
              </a:rPr>
              <a:t>胡锦涛时期</a:t>
            </a:r>
          </a:p>
        </p:txBody>
      </p:sp>
      <p:cxnSp>
        <p:nvCxnSpPr>
          <p:cNvPr id="5" name="直接连接符 4"/>
          <p:cNvCxnSpPr>
            <a:stCxn id="3" idx="0"/>
          </p:cNvCxnSpPr>
          <p:nvPr/>
        </p:nvCxnSpPr>
        <p:spPr>
          <a:xfrm flipV="1">
            <a:off x="6095365" y="3315970"/>
            <a:ext cx="0" cy="97536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39115" y="3285490"/>
            <a:ext cx="11172825" cy="38100"/>
          </a:xfrm>
          <a:prstGeom prst="line">
            <a:avLst/>
          </a:prstGeom>
          <a:ln w="19050">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39115" y="2680970"/>
            <a:ext cx="0" cy="64262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19735" y="1727835"/>
            <a:ext cx="16052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1999</a:t>
            </a:r>
            <a:endParaRPr lang="en-US" altLang="zh-CN"/>
          </a:p>
          <a:p>
            <a:r>
              <a:rPr lang="zh-CN" altLang="en-US" sz="1600">
                <a:latin typeface="方正小标宋简体" panose="03000509000000000000" charset="-122"/>
                <a:ea typeface="方正小标宋简体" panose="03000509000000000000" charset="-122"/>
              </a:rPr>
              <a:t>提出西部大开发</a:t>
            </a:r>
          </a:p>
        </p:txBody>
      </p:sp>
      <p:cxnSp>
        <p:nvCxnSpPr>
          <p:cNvPr id="12" name="直接连接符 11"/>
          <p:cNvCxnSpPr/>
          <p:nvPr/>
        </p:nvCxnSpPr>
        <p:spPr>
          <a:xfrm>
            <a:off x="1379220" y="3312795"/>
            <a:ext cx="0" cy="152400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2935" y="4836795"/>
            <a:ext cx="26212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2001</a:t>
            </a:r>
            <a:endParaRPr lang="en-US" altLang="zh-CN"/>
          </a:p>
          <a:p>
            <a:r>
              <a:rPr lang="zh-CN" altLang="en-US" sz="1600">
                <a:latin typeface="方正小标宋简体" panose="03000509000000000000" charset="-122"/>
                <a:ea typeface="方正小标宋简体" panose="03000509000000000000" charset="-122"/>
              </a:rPr>
              <a:t>中国正式成为世贸组织成员</a:t>
            </a:r>
          </a:p>
        </p:txBody>
      </p:sp>
      <p:cxnSp>
        <p:nvCxnSpPr>
          <p:cNvPr id="15" name="直接连接符 14"/>
          <p:cNvCxnSpPr/>
          <p:nvPr/>
        </p:nvCxnSpPr>
        <p:spPr>
          <a:xfrm>
            <a:off x="2848610" y="3302000"/>
            <a:ext cx="0" cy="112141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48610" y="4411980"/>
            <a:ext cx="588010" cy="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452495" y="4058920"/>
            <a:ext cx="1928495" cy="1198880"/>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2002</a:t>
            </a:r>
            <a:endParaRPr lang="en-US" altLang="zh-CN"/>
          </a:p>
          <a:p>
            <a:r>
              <a:rPr lang="en-US" altLang="zh-CN" sz="1600">
                <a:latin typeface="方正小标宋简体" panose="03000509000000000000" charset="-122"/>
                <a:ea typeface="方正小标宋简体" panose="03000509000000000000" charset="-122"/>
              </a:rPr>
              <a:t>“</a:t>
            </a:r>
            <a:r>
              <a:rPr lang="zh-CN" altLang="en-US" sz="1600">
                <a:latin typeface="方正小标宋简体" panose="03000509000000000000" charset="-122"/>
                <a:ea typeface="方正小标宋简体" panose="03000509000000000000" charset="-122"/>
              </a:rPr>
              <a:t>十六大</a:t>
            </a:r>
            <a:r>
              <a:rPr lang="en-US" altLang="zh-CN" sz="1600">
                <a:latin typeface="方正小标宋简体" panose="03000509000000000000" charset="-122"/>
                <a:ea typeface="方正小标宋简体" panose="03000509000000000000" charset="-122"/>
              </a:rPr>
              <a:t>”</a:t>
            </a:r>
            <a:r>
              <a:rPr lang="zh-CN" altLang="en-US" sz="1600">
                <a:latin typeface="方正小标宋简体" panose="03000509000000000000" charset="-122"/>
                <a:ea typeface="方正小标宋简体" panose="03000509000000000000" charset="-122"/>
              </a:rPr>
              <a:t>确定全面建设小康社会的奋斗目标</a:t>
            </a:r>
          </a:p>
        </p:txBody>
      </p:sp>
      <p:cxnSp>
        <p:nvCxnSpPr>
          <p:cNvPr id="19" name="直接连接符 18"/>
          <p:cNvCxnSpPr/>
          <p:nvPr/>
        </p:nvCxnSpPr>
        <p:spPr>
          <a:xfrm flipV="1">
            <a:off x="3903980" y="2578100"/>
            <a:ext cx="0" cy="734695"/>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976880" y="1510030"/>
            <a:ext cx="219265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2003</a:t>
            </a:r>
            <a:endParaRPr lang="en-US" altLang="zh-CN"/>
          </a:p>
          <a:p>
            <a:r>
              <a:rPr lang="zh-CN" altLang="en-US" sz="1600">
                <a:latin typeface="方正小标宋简体" panose="03000509000000000000" charset="-122"/>
                <a:ea typeface="方正小标宋简体" panose="03000509000000000000" charset="-122"/>
              </a:rPr>
              <a:t>振兴东北地区等工业基地战略提出</a:t>
            </a:r>
            <a:endParaRPr lang="en-US" altLang="zh-CN" sz="1600">
              <a:latin typeface="方正小标宋简体" panose="03000509000000000000" charset="-122"/>
              <a:ea typeface="方正小标宋简体" panose="03000509000000000000" charset="-122"/>
            </a:endParaRPr>
          </a:p>
        </p:txBody>
      </p:sp>
      <p:cxnSp>
        <p:nvCxnSpPr>
          <p:cNvPr id="3" name="直接连接符 2"/>
          <p:cNvCxnSpPr/>
          <p:nvPr/>
        </p:nvCxnSpPr>
        <p:spPr>
          <a:xfrm>
            <a:off x="6929120" y="3293110"/>
            <a:ext cx="0" cy="109728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38010" y="4390390"/>
            <a:ext cx="850900" cy="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788910" y="4058920"/>
            <a:ext cx="2606040"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2004</a:t>
            </a:r>
            <a:endParaRPr lang="en-US" altLang="zh-CN"/>
          </a:p>
          <a:p>
            <a:r>
              <a:rPr lang="zh-CN" altLang="en-US" sz="1600">
                <a:latin typeface="方正小标宋简体" panose="03000509000000000000" charset="-122"/>
                <a:ea typeface="方正小标宋简体" panose="03000509000000000000" charset="-122"/>
                <a:cs typeface="方正小标宋简体" panose="03000509000000000000" charset="-122"/>
              </a:rPr>
              <a:t>推进资本市场发展</a:t>
            </a:r>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国九条</a:t>
            </a:r>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颁布</a:t>
            </a:r>
          </a:p>
        </p:txBody>
      </p:sp>
      <p:cxnSp>
        <p:nvCxnSpPr>
          <p:cNvPr id="7" name="直接连接符 6"/>
          <p:cNvCxnSpPr/>
          <p:nvPr/>
        </p:nvCxnSpPr>
        <p:spPr>
          <a:xfrm flipV="1">
            <a:off x="7337425" y="2501265"/>
            <a:ext cx="0" cy="78867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511925" y="1548130"/>
            <a:ext cx="209232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2004</a:t>
            </a:r>
            <a:endParaRPr lang="en-US" altLang="zh-CN"/>
          </a:p>
          <a:p>
            <a:r>
              <a:rPr lang="zh-CN" altLang="en-US" sz="1600">
                <a:latin typeface="方正小标宋简体" panose="03000509000000000000" charset="-122"/>
                <a:ea typeface="方正小标宋简体" panose="03000509000000000000" charset="-122"/>
              </a:rPr>
              <a:t>国有商业银行进行股份制改革</a:t>
            </a:r>
          </a:p>
        </p:txBody>
      </p:sp>
      <p:cxnSp>
        <p:nvCxnSpPr>
          <p:cNvPr id="14" name="直接连接符 13"/>
          <p:cNvCxnSpPr/>
          <p:nvPr/>
        </p:nvCxnSpPr>
        <p:spPr>
          <a:xfrm>
            <a:off x="10869295" y="3301365"/>
            <a:ext cx="0" cy="195707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0154285" y="5309235"/>
            <a:ext cx="2620645" cy="70675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2004</a:t>
            </a:r>
            <a:endParaRPr lang="en-US" altLang="zh-CN"/>
          </a:p>
          <a:p>
            <a:r>
              <a:rPr lang="zh-CN" altLang="en-US" sz="1600">
                <a:latin typeface="方正小标宋简体" panose="03000509000000000000" charset="-122"/>
                <a:ea typeface="方正小标宋简体" panose="03000509000000000000" charset="-122"/>
                <a:cs typeface="方正小标宋简体" panose="03000509000000000000" charset="-122"/>
              </a:rPr>
              <a:t>保护私有财产入宪</a:t>
            </a:r>
          </a:p>
        </p:txBody>
      </p:sp>
      <p:cxnSp>
        <p:nvCxnSpPr>
          <p:cNvPr id="22" name="直接连接符 21"/>
          <p:cNvCxnSpPr/>
          <p:nvPr/>
        </p:nvCxnSpPr>
        <p:spPr>
          <a:xfrm flipV="1">
            <a:off x="11411585" y="2330450"/>
            <a:ext cx="0" cy="953135"/>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633585" y="1386840"/>
            <a:ext cx="2472055" cy="1198880"/>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2007</a:t>
            </a:r>
            <a:endParaRPr lang="en-US" altLang="zh-CN"/>
          </a:p>
          <a:p>
            <a:r>
              <a:rPr lang="zh-CN" altLang="en-US" sz="1600">
                <a:latin typeface="方正小标宋简体" panose="03000509000000000000" charset="-122"/>
                <a:ea typeface="方正小标宋简体" panose="03000509000000000000" charset="-122"/>
              </a:rPr>
              <a:t>农业税条例废止</a:t>
            </a:r>
            <a:r>
              <a:rPr lang="en-US" altLang="zh-CN" sz="1600">
                <a:latin typeface="方正小标宋简体" panose="03000509000000000000" charset="-122"/>
                <a:ea typeface="方正小标宋简体" panose="03000509000000000000" charset="-122"/>
              </a:rPr>
              <a:t>2005</a:t>
            </a:r>
            <a:r>
              <a:rPr lang="zh-CN" altLang="en-US" sz="1600">
                <a:latin typeface="方正小标宋简体" panose="03000509000000000000" charset="-122"/>
                <a:ea typeface="方正小标宋简体" panose="03000509000000000000" charset="-122"/>
              </a:rPr>
              <a:t>年提出建设社会主义新农村的重大历史任务</a:t>
            </a:r>
          </a:p>
        </p:txBody>
      </p:sp>
      <p:pic>
        <p:nvPicPr>
          <p:cNvPr id="24" name="图片 23" descr="0bd162d9f2d3572cad9fcecf8e13632762d0c3a0"/>
          <p:cNvPicPr>
            <a:picLocks noChangeAspect="1"/>
          </p:cNvPicPr>
          <p:nvPr/>
        </p:nvPicPr>
        <p:blipFill>
          <a:blip r:embed="rId3"/>
          <a:stretch>
            <a:fillRect/>
          </a:stretch>
        </p:blipFill>
        <p:spPr>
          <a:xfrm>
            <a:off x="5169535" y="4411980"/>
            <a:ext cx="1850390" cy="1849755"/>
          </a:xfrm>
          <a:prstGeom prst="ellipse">
            <a:avLst/>
          </a:prstGeom>
          <a:effectLst>
            <a:outerShdw blurRad="50800" dist="38100" dir="10800000" algn="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 y="4174434"/>
            <a:ext cx="12190414" cy="2685154"/>
            <a:chOff x="-1" y="4174434"/>
            <a:chExt cx="12190414" cy="2685154"/>
          </a:xfrm>
        </p:grpSpPr>
        <p:sp>
          <p:nvSpPr>
            <p:cNvPr id="17" name="矩形 16"/>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11" descr="F:\桌面\党政机关\素材\党徽\Nipic_20180988_20150909113802527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3786" y="555668"/>
            <a:ext cx="909028" cy="74437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 Same Side Corner Rectangle 21"/>
          <p:cNvSpPr/>
          <p:nvPr/>
        </p:nvSpPr>
        <p:spPr>
          <a:xfrm rot="16200000" flipH="1">
            <a:off x="5087242" y="-1321792"/>
            <a:ext cx="2305049" cy="8351841"/>
          </a:xfrm>
          <a:prstGeom prst="round2SameRect">
            <a:avLst>
              <a:gd name="adj1" fmla="val 50000"/>
              <a:gd name="adj2"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3" tIns="60936" rIns="121873" bIns="60936" numCol="1" spcCol="0" rtlCol="0" fromWordArt="0" anchor="ctr" anchorCtr="0" forceAA="0" compatLnSpc="1">
            <a:noAutofit/>
          </a:bodyPr>
          <a:lstStyle/>
          <a:p>
            <a:pPr algn="ctr"/>
            <a:endParaRPr lang="bg-BG"/>
          </a:p>
        </p:txBody>
      </p:sp>
      <p:sp>
        <p:nvSpPr>
          <p:cNvPr id="32" name="Round Same Side Corner Rectangle 7"/>
          <p:cNvSpPr/>
          <p:nvPr/>
        </p:nvSpPr>
        <p:spPr>
          <a:xfrm rot="16200000" flipH="1">
            <a:off x="5208081" y="-1180749"/>
            <a:ext cx="2068624" cy="8069756"/>
          </a:xfrm>
          <a:prstGeom prst="round2SameRect">
            <a:avLst>
              <a:gd name="adj1" fmla="val 50000"/>
              <a:gd name="adj2"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anchor="ctr"/>
          <a:lstStyle/>
          <a:p>
            <a:pPr algn="ctr" defTabSz="950595">
              <a:defRPr/>
            </a:pPr>
            <a:endParaRPr lang="bg-BG" sz="1900"/>
          </a:p>
        </p:txBody>
      </p:sp>
      <p:sp>
        <p:nvSpPr>
          <p:cNvPr id="33" name="标题 4"/>
          <p:cNvSpPr txBox="1"/>
          <p:nvPr/>
        </p:nvSpPr>
        <p:spPr>
          <a:xfrm>
            <a:off x="4322391" y="1974248"/>
            <a:ext cx="7204912" cy="1139274"/>
          </a:xfrm>
          <a:prstGeom prst="rect">
            <a:avLst/>
          </a:prstGeom>
        </p:spPr>
        <p:txBody>
          <a:bodyPr vert="horz" lIns="121873" tIns="60936" rIns="121873" bIns="609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8565" fontAlgn="base">
              <a:lnSpc>
                <a:spcPct val="150000"/>
              </a:lnSpc>
              <a:spcAft>
                <a:spcPct val="0"/>
              </a:spcAft>
              <a:defRPr/>
            </a:pPr>
            <a:r>
              <a:rPr lang="zh-CN" altLang="en-US" sz="4000" b="1" kern="300" dirty="0">
                <a:gradFill>
                  <a:gsLst>
                    <a:gs pos="0">
                      <a:srgbClr val="FF0000"/>
                    </a:gs>
                    <a:gs pos="31000">
                      <a:srgbClr val="C00000"/>
                    </a:gs>
                    <a:gs pos="60000">
                      <a:srgbClr val="EA0102"/>
                    </a:gs>
                    <a:gs pos="100000">
                      <a:srgbClr val="FF0000"/>
                    </a:gs>
                  </a:gsLst>
                  <a:lin ang="16200000" scaled="0"/>
                </a:gradFill>
                <a:effectLst>
                  <a:reflection blurRad="6350" stA="55000" endA="300" endPos="45500" dir="5400000" sy="-100000" algn="bl" rotWithShape="0"/>
                </a:effectLst>
                <a:latin typeface="方正小标宋简体" panose="03000509000000000000" charset="-122"/>
                <a:ea typeface="方正小标宋简体" panose="03000509000000000000" charset="-122"/>
                <a:cs typeface="明兰_UI_TC" pitchFamily="2" charset="-122"/>
              </a:rPr>
              <a:t>经济改革的具体措施</a:t>
            </a:r>
          </a:p>
        </p:txBody>
      </p:sp>
      <p:grpSp>
        <p:nvGrpSpPr>
          <p:cNvPr id="37" name="组合 36"/>
          <p:cNvGrpSpPr/>
          <p:nvPr/>
        </p:nvGrpSpPr>
        <p:grpSpPr>
          <a:xfrm>
            <a:off x="2924960" y="2076829"/>
            <a:ext cx="1294352" cy="1036417"/>
            <a:chOff x="2502405" y="2108424"/>
            <a:chExt cx="970890" cy="777133"/>
          </a:xfrm>
        </p:grpSpPr>
        <p:sp>
          <p:nvSpPr>
            <p:cNvPr id="38" name="椭圆 37"/>
            <p:cNvSpPr/>
            <p:nvPr/>
          </p:nvSpPr>
          <p:spPr>
            <a:xfrm>
              <a:off x="2585913" y="2162254"/>
              <a:ext cx="669475" cy="669475"/>
            </a:xfrm>
            <a:prstGeom prst="ellipse">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39" name="标题 4"/>
            <p:cNvSpPr txBox="1"/>
            <p:nvPr/>
          </p:nvSpPr>
          <p:spPr>
            <a:xfrm>
              <a:off x="2502405" y="2108424"/>
              <a:ext cx="970890" cy="7771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pPr>
              <a:r>
                <a:rPr lang="en-US" altLang="zh-CN" dirty="0">
                  <a:solidFill>
                    <a:schemeClr val="bg1"/>
                  </a:solidFill>
                  <a:latin typeface="Impact" panose="020B0806030902050204" pitchFamily="34" charset="0"/>
                  <a:ea typeface="微软雅黑" panose="020B0503020204020204" pitchFamily="34" charset="-122"/>
                  <a:cs typeface="+mn-cs"/>
                </a:rPr>
                <a:t>  03</a:t>
              </a:r>
              <a:endParaRPr lang="zh-CN" altLang="en-US" dirty="0">
                <a:solidFill>
                  <a:schemeClr val="bg1"/>
                </a:solidFill>
                <a:latin typeface="Impact" panose="020B0806030902050204" pitchFamily="34" charset="0"/>
                <a:ea typeface="微软雅黑" panose="020B0503020204020204" pitchFamily="34" charset="-122"/>
                <a:cs typeface="+mn-cs"/>
              </a:endParaRPr>
            </a:p>
          </p:txBody>
        </p:sp>
      </p:grpSp>
      <p:pic>
        <p:nvPicPr>
          <p:cNvPr id="42" name="Picture 72" descr="红鸟"/>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717899" y="4618771"/>
            <a:ext cx="1111617" cy="70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84359" y="4324786"/>
            <a:ext cx="1046738" cy="62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81400" y="3113405"/>
            <a:ext cx="5174615" cy="46037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Specific Measures For Economic Reform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5152390" y="2143125"/>
            <a:ext cx="2334260" cy="2306955"/>
          </a:xfrm>
          <a:prstGeom prst="roundRect">
            <a:avLst>
              <a:gd name="adj" fmla="val 0"/>
            </a:avLst>
          </a:prstGeom>
          <a:solidFill>
            <a:sysClr val="window" lastClr="FFFFFF"/>
          </a:solidFill>
          <a:ln w="12700" cap="flat" cmpd="sng" algn="ctr">
            <a:solidFill>
              <a:srgbClr val="C00000"/>
            </a:solidFill>
            <a:prstDash val="solid"/>
          </a:ln>
          <a:effectLst/>
          <a:sp3d prstMaterial="metal">
            <a:bevelT w="38100" h="57150" prst="angle"/>
          </a:sp3d>
        </p:spPr>
        <p:txBody>
          <a:bodyPr wrap="square" lIns="91426" tIns="45713" rIns="91426" bIns="45713" anchor="ctr">
            <a:normAutofit/>
          </a:bodyPr>
          <a:lstStyle/>
          <a:p>
            <a:pPr indent="457200" defTabSz="913765"/>
            <a:endParaRPr lang="zh-CN" altLang="en-US" sz="1800" b="1" kern="0">
              <a:gradFill>
                <a:gsLst>
                  <a:gs pos="0">
                    <a:srgbClr val="E62129">
                      <a:shade val="30000"/>
                      <a:satMod val="115000"/>
                    </a:srgbClr>
                  </a:gs>
                  <a:gs pos="50000">
                    <a:srgbClr val="E62129">
                      <a:shade val="67500"/>
                      <a:satMod val="115000"/>
                    </a:srgbClr>
                  </a:gs>
                  <a:gs pos="100000">
                    <a:srgbClr val="E62129">
                      <a:shade val="100000"/>
                      <a:satMod val="115000"/>
                    </a:srgbClr>
                  </a:gs>
                </a:gsLst>
                <a:lin ang="8100000" scaled="1"/>
              </a:gra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a:p>
            <a:pPr fontAlgn="base">
              <a:lnSpc>
                <a:spcPct val="150000"/>
              </a:lnSpc>
              <a:spcBef>
                <a:spcPct val="0"/>
              </a:spcBef>
              <a:spcAft>
                <a:spcPct val="0"/>
              </a:spcAft>
              <a:defRPr/>
            </a:pP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sp>
        <p:nvSpPr>
          <p:cNvPr id="3" name="矩形 2"/>
          <p:cNvSpPr/>
          <p:nvPr/>
        </p:nvSpPr>
        <p:spPr>
          <a:xfrm>
            <a:off x="5152390" y="2143760"/>
            <a:ext cx="2334895" cy="2306955"/>
          </a:xfrm>
          <a:prstGeom prst="rect">
            <a:avLst/>
          </a:prstGeom>
          <a:noFill/>
          <a:ln>
            <a:noFill/>
          </a:ln>
          <a:effectLst>
            <a:glow rad="63500">
              <a:schemeClr val="accent3">
                <a:satMod val="175000"/>
                <a:alpha val="40000"/>
              </a:schemeClr>
            </a:glow>
            <a:outerShdw blurRad="50800" dist="38100" dir="5400000" algn="t" rotWithShape="0">
              <a:prstClr val="black">
                <a:alpha val="40000"/>
              </a:prstClr>
            </a:outerShdw>
          </a:effectLst>
        </p:spPr>
        <p:txBody>
          <a:bodyPr wrap="square" rtlCol="0" anchor="t">
            <a:spAutoFit/>
          </a:bodyPr>
          <a:lstStyle/>
          <a:p>
            <a:pPr algn="ct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改</a:t>
            </a:r>
            <a:r>
              <a:rPr lang="en-US" altLang="zh-CN"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a:t>
            </a: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革</a:t>
            </a:r>
          </a:p>
          <a:p>
            <a:pPr algn="ct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开</a:t>
            </a:r>
            <a:r>
              <a:rPr lang="en-US" altLang="zh-CN"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a:t>
            </a: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放</a:t>
            </a:r>
          </a:p>
        </p:txBody>
      </p:sp>
      <p:sp>
        <p:nvSpPr>
          <p:cNvPr id="4" name="矩形 3"/>
          <p:cNvSpPr/>
          <p:nvPr/>
        </p:nvSpPr>
        <p:spPr>
          <a:xfrm rot="5400000">
            <a:off x="6117908" y="2082165"/>
            <a:ext cx="431165" cy="2306955"/>
          </a:xfrm>
          <a:prstGeom prst="rect">
            <a:avLst/>
          </a:prstGeom>
          <a:noFill/>
          <a:ln>
            <a:noFill/>
          </a:ln>
        </p:spPr>
        <p:txBody>
          <a:bodyPr wrap="none" rtlCol="0" anchor="t">
            <a:spAutoFit/>
          </a:bodyPr>
          <a:lstStyle/>
          <a:p>
            <a:pPr algn="ctr"/>
            <a:r>
              <a:rPr lang="en-US" altLang="zh-CN" sz="7200" b="1">
                <a:solidFill>
                  <a:schemeClr val="accent1"/>
                </a:solidFill>
                <a:effectLst>
                  <a:outerShdw blurRad="38100" dist="25400" dir="5400000" algn="ctr" rotWithShape="0">
                    <a:srgbClr val="6E747A">
                      <a:alpha val="43000"/>
                    </a:srgbClr>
                  </a:outerShdw>
                </a:effectLst>
              </a:rPr>
              <a:t>|</a:t>
            </a:r>
          </a:p>
          <a:p>
            <a:pPr algn="ctr"/>
            <a:r>
              <a:rPr lang="en-US" altLang="zh-CN" sz="7200" b="1">
                <a:solidFill>
                  <a:schemeClr val="accent1"/>
                </a:solidFill>
                <a:effectLst>
                  <a:outerShdw blurRad="38100" dist="25400" dir="5400000" algn="ctr" rotWithShape="0">
                    <a:srgbClr val="6E747A">
                      <a:alpha val="43000"/>
                    </a:srgbClr>
                  </a:outerShdw>
                </a:effectLst>
              </a:rPr>
              <a:t>|</a:t>
            </a:r>
          </a:p>
        </p:txBody>
      </p:sp>
      <p:cxnSp>
        <p:nvCxnSpPr>
          <p:cNvPr id="6" name="直接箭头连接符 5"/>
          <p:cNvCxnSpPr>
            <a:cxnSpLocks/>
            <a:stCxn id="3" idx="2"/>
          </p:cNvCxnSpPr>
          <p:nvPr/>
        </p:nvCxnSpPr>
        <p:spPr>
          <a:xfrm>
            <a:off x="6320155" y="4450715"/>
            <a:ext cx="0" cy="755015"/>
          </a:xfrm>
          <a:prstGeom prst="straightConnector1">
            <a:avLst/>
          </a:prstGeom>
          <a:ln>
            <a:solidFill>
              <a:srgbClr val="FF0000"/>
            </a:solidFill>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237355" y="5338445"/>
            <a:ext cx="4163695" cy="953135"/>
          </a:xfrm>
          <a:prstGeom prst="rect">
            <a:avLst/>
          </a:prstGeom>
          <a:noFill/>
        </p:spPr>
        <p:txBody>
          <a:bodyPr wrap="square" rtlCol="0">
            <a:spAutoFit/>
          </a:bodyPr>
          <a:lstStyle/>
          <a:p>
            <a:pPr algn="ctr"/>
            <a:r>
              <a:rPr lang="en-US" altLang="zh-CN" dirty="0">
                <a:solidFill>
                  <a:schemeClr val="accent1"/>
                </a:solidFill>
                <a:effectLst>
                  <a:outerShdw blurRad="38100" dist="25400" dir="5400000" algn="ctr" rotWithShape="0">
                    <a:srgbClr val="6E747A">
                      <a:alpha val="43000"/>
                    </a:srgbClr>
                  </a:outerShdw>
                </a:effectLst>
              </a:rPr>
              <a:t>01</a:t>
            </a:r>
            <a:endParaRPr lang="en-US" altLang="zh-CN" dirty="0"/>
          </a:p>
          <a:p>
            <a:pPr algn="ctr"/>
            <a:r>
              <a:rPr lang="zh-CN" altLang="en-US" sz="1600" dirty="0">
                <a:latin typeface="方正小标宋简体" panose="03000509000000000000" charset="-122"/>
                <a:ea typeface="方正小标宋简体" panose="03000509000000000000" charset="-122"/>
              </a:rPr>
              <a:t>设立深圳、厦门、浦东等经济特区，并相继开放沿海和内地城市</a:t>
            </a:r>
          </a:p>
        </p:txBody>
      </p:sp>
      <p:cxnSp>
        <p:nvCxnSpPr>
          <p:cNvPr id="8" name="直接箭头连接符 7"/>
          <p:cNvCxnSpPr>
            <a:stCxn id="4" idx="0"/>
          </p:cNvCxnSpPr>
          <p:nvPr/>
        </p:nvCxnSpPr>
        <p:spPr>
          <a:xfrm>
            <a:off x="7487285" y="3235960"/>
            <a:ext cx="1061085" cy="0"/>
          </a:xfrm>
          <a:prstGeom prst="straightConnector1">
            <a:avLst/>
          </a:prstGeom>
          <a:ln>
            <a:solidFill>
              <a:srgbClr val="FF0000"/>
            </a:solidFill>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09330" y="2759710"/>
            <a:ext cx="251269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02</a:t>
            </a:r>
            <a:endParaRPr lang="en-US" altLang="zh-CN"/>
          </a:p>
          <a:p>
            <a:r>
              <a:rPr lang="zh-CN" altLang="en-US" sz="1600">
                <a:latin typeface="方正小标宋简体" panose="03000509000000000000" charset="-122"/>
                <a:ea typeface="方正小标宋简体" panose="03000509000000000000" charset="-122"/>
              </a:rPr>
              <a:t>积极引进外资，实行外资形式和组织多样化</a:t>
            </a:r>
          </a:p>
        </p:txBody>
      </p:sp>
      <p:cxnSp>
        <p:nvCxnSpPr>
          <p:cNvPr id="10" name="直接箭头连接符 9"/>
          <p:cNvCxnSpPr/>
          <p:nvPr/>
        </p:nvCxnSpPr>
        <p:spPr>
          <a:xfrm flipH="1">
            <a:off x="4091305" y="3296285"/>
            <a:ext cx="1061085" cy="0"/>
          </a:xfrm>
          <a:prstGeom prst="straightConnector1">
            <a:avLst/>
          </a:prstGeom>
          <a:ln>
            <a:solidFill>
              <a:srgbClr val="FF0000"/>
            </a:solidFill>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876425" y="2942590"/>
            <a:ext cx="2214880" cy="706755"/>
          </a:xfrm>
          <a:prstGeom prst="rect">
            <a:avLst/>
          </a:prstGeom>
          <a:noFill/>
        </p:spPr>
        <p:txBody>
          <a:bodyPr wrap="none" rtlCol="0">
            <a:spAutoFit/>
          </a:bodyPr>
          <a:lstStyle/>
          <a:p>
            <a:pPr algn="r"/>
            <a:r>
              <a:rPr lang="en-US" altLang="zh-CN">
                <a:solidFill>
                  <a:schemeClr val="accent1"/>
                </a:solidFill>
                <a:effectLst>
                  <a:outerShdw blurRad="38100" dist="25400" dir="5400000" algn="ctr" rotWithShape="0">
                    <a:srgbClr val="6E747A">
                      <a:alpha val="43000"/>
                    </a:srgbClr>
                  </a:outerShdw>
                </a:effectLst>
              </a:rPr>
              <a:t>03</a:t>
            </a:r>
          </a:p>
          <a:p>
            <a:r>
              <a:rPr lang="zh-CN" altLang="en-US" sz="1600">
                <a:latin typeface="方正小标宋简体" panose="03000509000000000000" charset="-122"/>
                <a:ea typeface="方正小标宋简体" panose="03000509000000000000" charset="-122"/>
              </a:rPr>
              <a:t>建立社会主义市场经济</a:t>
            </a:r>
          </a:p>
        </p:txBody>
      </p:sp>
      <p:cxnSp>
        <p:nvCxnSpPr>
          <p:cNvPr id="12" name="直接箭头连接符 11"/>
          <p:cNvCxnSpPr/>
          <p:nvPr/>
        </p:nvCxnSpPr>
        <p:spPr>
          <a:xfrm flipH="1">
            <a:off x="3437255" y="4450080"/>
            <a:ext cx="1715135" cy="459740"/>
          </a:xfrm>
          <a:prstGeom prst="straightConnector1">
            <a:avLst/>
          </a:prstGeom>
          <a:ln>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222375" y="4742180"/>
            <a:ext cx="2214880" cy="706755"/>
          </a:xfrm>
          <a:prstGeom prst="rect">
            <a:avLst/>
          </a:prstGeom>
          <a:noFill/>
        </p:spPr>
        <p:txBody>
          <a:bodyPr wrap="none" rtlCol="0">
            <a:spAutoFit/>
          </a:bodyPr>
          <a:lstStyle/>
          <a:p>
            <a:pPr algn="r"/>
            <a:r>
              <a:rPr lang="en-US" altLang="zh-CN">
                <a:solidFill>
                  <a:schemeClr val="accent1"/>
                </a:solidFill>
                <a:effectLst>
                  <a:outerShdw blurRad="38100" dist="25400" dir="5400000" algn="ctr" rotWithShape="0">
                    <a:srgbClr val="6E747A">
                      <a:alpha val="43000"/>
                    </a:srgbClr>
                  </a:outerShdw>
                </a:effectLst>
              </a:rPr>
              <a:t>04</a:t>
            </a:r>
            <a:endParaRPr lang="en-US" altLang="zh-CN"/>
          </a:p>
          <a:p>
            <a:r>
              <a:rPr lang="zh-CN" altLang="en-US" sz="1600">
                <a:latin typeface="方正小标宋简体" panose="03000509000000000000" charset="-122"/>
                <a:ea typeface="方正小标宋简体" panose="03000509000000000000" charset="-122"/>
              </a:rPr>
              <a:t>建立现代公司企业制度</a:t>
            </a:r>
          </a:p>
        </p:txBody>
      </p:sp>
      <p:cxnSp>
        <p:nvCxnSpPr>
          <p:cNvPr id="14" name="直接箭头连接符 13"/>
          <p:cNvCxnSpPr/>
          <p:nvPr/>
        </p:nvCxnSpPr>
        <p:spPr>
          <a:xfrm>
            <a:off x="7486650" y="4450715"/>
            <a:ext cx="1715135" cy="459740"/>
          </a:xfrm>
          <a:prstGeom prst="straightConnector1">
            <a:avLst/>
          </a:prstGeom>
          <a:ln>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201785" y="4742180"/>
            <a:ext cx="265874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05</a:t>
            </a:r>
            <a:endParaRPr lang="en-US" altLang="zh-CN"/>
          </a:p>
          <a:p>
            <a:r>
              <a:rPr lang="zh-CN" altLang="en-US" sz="1600">
                <a:latin typeface="方正小标宋简体" panose="03000509000000000000" charset="-122"/>
                <a:ea typeface="方正小标宋简体" panose="03000509000000000000" charset="-122"/>
              </a:rPr>
              <a:t>加入世贸组织后对外开放的力度加大</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圆角矩形 32"/>
          <p:cNvSpPr/>
          <p:nvPr/>
        </p:nvSpPr>
        <p:spPr>
          <a:xfrm>
            <a:off x="5152390" y="2143125"/>
            <a:ext cx="2334260" cy="2306955"/>
          </a:xfrm>
          <a:prstGeom prst="roundRect">
            <a:avLst>
              <a:gd name="adj" fmla="val 0"/>
            </a:avLst>
          </a:prstGeom>
          <a:solidFill>
            <a:sysClr val="window" lastClr="FFFFFF"/>
          </a:solidFill>
          <a:ln w="12700" cap="flat" cmpd="sng" algn="ctr">
            <a:solidFill>
              <a:srgbClr val="C00000"/>
            </a:solidFill>
            <a:prstDash val="solid"/>
          </a:ln>
          <a:effectLst/>
          <a:sp3d prstMaterial="metal">
            <a:bevelT w="38100" h="57150" prst="angle"/>
          </a:sp3d>
        </p:spPr>
        <p:txBody>
          <a:bodyPr wrap="square" lIns="91426" tIns="45713" rIns="91426" bIns="45713" anchor="ctr">
            <a:normAutofit/>
          </a:bodyPr>
          <a:lstStyle/>
          <a:p>
            <a:pPr indent="457200" defTabSz="913765"/>
            <a:endParaRPr lang="zh-CN" altLang="en-US" sz="1800" b="1" kern="0">
              <a:gradFill>
                <a:gsLst>
                  <a:gs pos="0">
                    <a:srgbClr val="E62129">
                      <a:shade val="30000"/>
                      <a:satMod val="115000"/>
                    </a:srgbClr>
                  </a:gs>
                  <a:gs pos="50000">
                    <a:srgbClr val="E62129">
                      <a:shade val="67500"/>
                      <a:satMod val="115000"/>
                    </a:srgbClr>
                  </a:gs>
                  <a:gs pos="100000">
                    <a:srgbClr val="E62129">
                      <a:shade val="100000"/>
                      <a:satMod val="115000"/>
                    </a:srgbClr>
                  </a:gs>
                </a:gsLst>
                <a:lin ang="8100000" scaled="1"/>
              </a:gra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a:p>
            <a:pPr fontAlgn="base">
              <a:lnSpc>
                <a:spcPct val="150000"/>
              </a:lnSpc>
              <a:spcBef>
                <a:spcPct val="0"/>
              </a:spcBef>
              <a:spcAft>
                <a:spcPct val="0"/>
              </a:spcAft>
              <a:defRPr/>
            </a:pP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sp>
        <p:nvSpPr>
          <p:cNvPr id="3" name="矩形 2"/>
          <p:cNvSpPr/>
          <p:nvPr/>
        </p:nvSpPr>
        <p:spPr>
          <a:xfrm>
            <a:off x="5152390" y="2143760"/>
            <a:ext cx="2334895" cy="2306955"/>
          </a:xfrm>
          <a:prstGeom prst="rect">
            <a:avLst/>
          </a:prstGeom>
          <a:noFill/>
          <a:ln>
            <a:noFill/>
          </a:ln>
          <a:effectLst>
            <a:glow rad="63500">
              <a:schemeClr val="accent3">
                <a:satMod val="175000"/>
                <a:alpha val="40000"/>
              </a:schemeClr>
            </a:glow>
            <a:outerShdw blurRad="50800" dist="38100" dir="5400000" algn="t" rotWithShape="0">
              <a:prstClr val="black">
                <a:alpha val="40000"/>
              </a:prstClr>
            </a:outerShdw>
          </a:effectLst>
        </p:spPr>
        <p:txBody>
          <a:bodyPr wrap="square" rtlCol="0" anchor="t">
            <a:spAutoFit/>
          </a:bodyPr>
          <a:lstStyle/>
          <a:p>
            <a:pPr algn="ct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改</a:t>
            </a:r>
            <a:r>
              <a:rPr lang="en-US" altLang="zh-CN"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a:t>
            </a: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革</a:t>
            </a:r>
          </a:p>
          <a:p>
            <a:pPr algn="ct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开</a:t>
            </a:r>
            <a:r>
              <a:rPr lang="en-US" altLang="zh-CN"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a:t>
            </a:r>
            <a:r>
              <a:rPr lang="zh-CN" altLang="en-US" sz="7200"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放</a:t>
            </a:r>
          </a:p>
        </p:txBody>
      </p:sp>
      <p:sp>
        <p:nvSpPr>
          <p:cNvPr id="4" name="矩形 3"/>
          <p:cNvSpPr/>
          <p:nvPr/>
        </p:nvSpPr>
        <p:spPr>
          <a:xfrm rot="5400000">
            <a:off x="6117908" y="2082165"/>
            <a:ext cx="431165" cy="2306955"/>
          </a:xfrm>
          <a:prstGeom prst="rect">
            <a:avLst/>
          </a:prstGeom>
          <a:noFill/>
          <a:ln>
            <a:noFill/>
          </a:ln>
        </p:spPr>
        <p:txBody>
          <a:bodyPr wrap="none" rtlCol="0" anchor="t">
            <a:spAutoFit/>
          </a:bodyPr>
          <a:lstStyle/>
          <a:p>
            <a:pPr algn="ctr"/>
            <a:r>
              <a:rPr lang="en-US" altLang="zh-CN" sz="7200" b="1">
                <a:solidFill>
                  <a:schemeClr val="accent1"/>
                </a:solidFill>
                <a:effectLst>
                  <a:outerShdw blurRad="38100" dist="25400" dir="5400000" algn="ctr" rotWithShape="0">
                    <a:srgbClr val="6E747A">
                      <a:alpha val="43000"/>
                    </a:srgbClr>
                  </a:outerShdw>
                </a:effectLst>
              </a:rPr>
              <a:t>|</a:t>
            </a:r>
          </a:p>
          <a:p>
            <a:pPr algn="ctr"/>
            <a:r>
              <a:rPr lang="en-US" altLang="zh-CN" sz="7200" b="1">
                <a:solidFill>
                  <a:schemeClr val="accent1"/>
                </a:solidFill>
                <a:effectLst>
                  <a:outerShdw blurRad="38100" dist="25400" dir="5400000" algn="ctr" rotWithShape="0">
                    <a:srgbClr val="6E747A">
                      <a:alpha val="43000"/>
                    </a:srgbClr>
                  </a:outerShdw>
                </a:effectLst>
              </a:rPr>
              <a:t>|</a:t>
            </a:r>
          </a:p>
        </p:txBody>
      </p:sp>
      <p:cxnSp>
        <p:nvCxnSpPr>
          <p:cNvPr id="8" name="直接箭头连接符 7"/>
          <p:cNvCxnSpPr>
            <a:stCxn id="4" idx="0"/>
          </p:cNvCxnSpPr>
          <p:nvPr/>
        </p:nvCxnSpPr>
        <p:spPr>
          <a:xfrm>
            <a:off x="7487285" y="3235960"/>
            <a:ext cx="1061085" cy="0"/>
          </a:xfrm>
          <a:prstGeom prst="straightConnector1">
            <a:avLst/>
          </a:prstGeom>
          <a:ln>
            <a:solidFill>
              <a:srgbClr val="FF0000"/>
            </a:solidFill>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8609330" y="2759710"/>
            <a:ext cx="2512695" cy="707886"/>
          </a:xfrm>
          <a:prstGeom prst="rect">
            <a:avLst/>
          </a:prstGeom>
          <a:noFill/>
        </p:spPr>
        <p:txBody>
          <a:bodyPr wrap="square" rtlCol="0">
            <a:spAutoFit/>
          </a:bodyPr>
          <a:lstStyle/>
          <a:p>
            <a:r>
              <a:rPr lang="en-US" altLang="zh-CN" dirty="0">
                <a:solidFill>
                  <a:schemeClr val="accent1"/>
                </a:solidFill>
                <a:effectLst>
                  <a:outerShdw blurRad="38100" dist="25400" dir="5400000" algn="ctr" rotWithShape="0">
                    <a:srgbClr val="6E747A">
                      <a:alpha val="43000"/>
                    </a:srgbClr>
                  </a:outerShdw>
                </a:effectLst>
              </a:rPr>
              <a:t>07</a:t>
            </a:r>
            <a:endParaRPr lang="en-US" altLang="zh-CN" dirty="0"/>
          </a:p>
          <a:p>
            <a:r>
              <a:rPr lang="zh-CN" altLang="en-US" sz="1600" dirty="0">
                <a:latin typeface="方正小标宋简体" panose="03000509000000000000" charset="-122"/>
                <a:ea typeface="方正小标宋简体" panose="03000509000000000000" charset="-122"/>
              </a:rPr>
              <a:t>国有企业改革</a:t>
            </a:r>
          </a:p>
        </p:txBody>
      </p:sp>
      <p:cxnSp>
        <p:nvCxnSpPr>
          <p:cNvPr id="10" name="直接箭头连接符 9"/>
          <p:cNvCxnSpPr/>
          <p:nvPr/>
        </p:nvCxnSpPr>
        <p:spPr>
          <a:xfrm flipH="1">
            <a:off x="4091305" y="3296285"/>
            <a:ext cx="1061085" cy="0"/>
          </a:xfrm>
          <a:prstGeom prst="straightConnector1">
            <a:avLst/>
          </a:prstGeom>
          <a:ln>
            <a:solidFill>
              <a:srgbClr val="FF0000"/>
            </a:solidFill>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265164" y="2942590"/>
            <a:ext cx="1826141" cy="707886"/>
          </a:xfrm>
          <a:prstGeom prst="rect">
            <a:avLst/>
          </a:prstGeom>
          <a:noFill/>
        </p:spPr>
        <p:txBody>
          <a:bodyPr wrap="none" rtlCol="0">
            <a:spAutoFit/>
          </a:bodyPr>
          <a:lstStyle/>
          <a:p>
            <a:pPr algn="r"/>
            <a:r>
              <a:rPr lang="en-US" altLang="zh-CN" dirty="0">
                <a:solidFill>
                  <a:schemeClr val="accent1"/>
                </a:solidFill>
                <a:effectLst>
                  <a:outerShdw blurRad="38100" dist="25400" dir="5400000" algn="ctr" rotWithShape="0">
                    <a:srgbClr val="6E747A">
                      <a:alpha val="43000"/>
                    </a:srgbClr>
                  </a:outerShdw>
                </a:effectLst>
              </a:rPr>
              <a:t>06</a:t>
            </a:r>
          </a:p>
          <a:p>
            <a:pPr algn="r"/>
            <a:r>
              <a:rPr lang="zh-CN" altLang="en-US" sz="1600" dirty="0">
                <a:latin typeface="方正小标宋简体" panose="03000509000000000000" charset="-122"/>
                <a:ea typeface="方正小标宋简体" panose="03000509000000000000" charset="-122"/>
              </a:rPr>
              <a:t>供给侧结构性改革</a:t>
            </a:r>
          </a:p>
        </p:txBody>
      </p:sp>
      <p:cxnSp>
        <p:nvCxnSpPr>
          <p:cNvPr id="12" name="直接箭头连接符 11"/>
          <p:cNvCxnSpPr/>
          <p:nvPr/>
        </p:nvCxnSpPr>
        <p:spPr>
          <a:xfrm flipH="1">
            <a:off x="3437255" y="4450080"/>
            <a:ext cx="1715135" cy="459740"/>
          </a:xfrm>
          <a:prstGeom prst="straightConnector1">
            <a:avLst/>
          </a:prstGeom>
          <a:ln>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11114" y="4742180"/>
            <a:ext cx="1826141" cy="707886"/>
          </a:xfrm>
          <a:prstGeom prst="rect">
            <a:avLst/>
          </a:prstGeom>
          <a:noFill/>
        </p:spPr>
        <p:txBody>
          <a:bodyPr wrap="none" rtlCol="0">
            <a:spAutoFit/>
          </a:bodyPr>
          <a:lstStyle/>
          <a:p>
            <a:pPr algn="r"/>
            <a:r>
              <a:rPr lang="en-US" altLang="zh-CN" dirty="0">
                <a:solidFill>
                  <a:schemeClr val="accent1"/>
                </a:solidFill>
                <a:effectLst>
                  <a:outerShdw blurRad="38100" dist="25400" dir="5400000" algn="ctr" rotWithShape="0">
                    <a:srgbClr val="6E747A">
                      <a:alpha val="43000"/>
                    </a:srgbClr>
                  </a:outerShdw>
                </a:effectLst>
              </a:rPr>
              <a:t>08</a:t>
            </a:r>
            <a:endParaRPr lang="en-US" altLang="zh-CN" dirty="0"/>
          </a:p>
          <a:p>
            <a:pPr algn="r"/>
            <a:r>
              <a:rPr lang="zh-CN" altLang="en-US" sz="1600" dirty="0">
                <a:latin typeface="方正小标宋简体" panose="03000509000000000000" charset="-122"/>
                <a:ea typeface="方正小标宋简体" panose="03000509000000000000" charset="-122"/>
              </a:rPr>
              <a:t>创新驱动发展战略</a:t>
            </a:r>
          </a:p>
        </p:txBody>
      </p:sp>
      <p:cxnSp>
        <p:nvCxnSpPr>
          <p:cNvPr id="14" name="直接箭头连接符 13"/>
          <p:cNvCxnSpPr/>
          <p:nvPr/>
        </p:nvCxnSpPr>
        <p:spPr>
          <a:xfrm>
            <a:off x="7486650" y="4450715"/>
            <a:ext cx="1715135" cy="459740"/>
          </a:xfrm>
          <a:prstGeom prst="straightConnector1">
            <a:avLst/>
          </a:prstGeom>
          <a:ln>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9201785" y="4742180"/>
            <a:ext cx="2658745" cy="707886"/>
          </a:xfrm>
          <a:prstGeom prst="rect">
            <a:avLst/>
          </a:prstGeom>
          <a:noFill/>
        </p:spPr>
        <p:txBody>
          <a:bodyPr wrap="square" rtlCol="0">
            <a:spAutoFit/>
          </a:bodyPr>
          <a:lstStyle/>
          <a:p>
            <a:r>
              <a:rPr lang="en-US" altLang="zh-CN" dirty="0">
                <a:solidFill>
                  <a:schemeClr val="accent1"/>
                </a:solidFill>
                <a:effectLst>
                  <a:outerShdw blurRad="38100" dist="25400" dir="5400000" algn="ctr" rotWithShape="0">
                    <a:srgbClr val="6E747A">
                      <a:alpha val="43000"/>
                    </a:srgbClr>
                  </a:outerShdw>
                </a:effectLst>
              </a:rPr>
              <a:t>09</a:t>
            </a:r>
            <a:endParaRPr lang="en-US" altLang="zh-CN" dirty="0"/>
          </a:p>
          <a:p>
            <a:r>
              <a:rPr lang="zh-CN" altLang="en-US" sz="1600" dirty="0">
                <a:latin typeface="方正小标宋简体" panose="03000509000000000000" charset="-122"/>
                <a:ea typeface="方正小标宋简体" panose="03000509000000000000" charset="-122"/>
              </a:rPr>
              <a:t>扩大开放</a:t>
            </a:r>
          </a:p>
        </p:txBody>
      </p:sp>
      <p:cxnSp>
        <p:nvCxnSpPr>
          <p:cNvPr id="5" name="直接箭头连接符 11">
            <a:extLst>
              <a:ext uri="{FF2B5EF4-FFF2-40B4-BE49-F238E27FC236}">
                <a16:creationId xmlns:a16="http://schemas.microsoft.com/office/drawing/2014/main" id="{7224C630-2B20-62FF-0E60-5DAF2F66581C}"/>
              </a:ext>
            </a:extLst>
          </p:cNvPr>
          <p:cNvCxnSpPr>
            <a:cxnSpLocks/>
            <a:stCxn id="3" idx="2"/>
          </p:cNvCxnSpPr>
          <p:nvPr/>
        </p:nvCxnSpPr>
        <p:spPr>
          <a:xfrm flipH="1">
            <a:off x="6319520" y="4450715"/>
            <a:ext cx="318" cy="999351"/>
          </a:xfrm>
          <a:prstGeom prst="straightConnector1">
            <a:avLst/>
          </a:prstGeom>
          <a:ln>
            <a:prstDash val="lgDash"/>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94888D6-F09F-D650-6988-5D446856A0FD}"/>
              </a:ext>
            </a:extLst>
          </p:cNvPr>
          <p:cNvSpPr txBox="1"/>
          <p:nvPr/>
        </p:nvSpPr>
        <p:spPr>
          <a:xfrm>
            <a:off x="5805246" y="5482319"/>
            <a:ext cx="1415772" cy="707886"/>
          </a:xfrm>
          <a:prstGeom prst="rect">
            <a:avLst/>
          </a:prstGeom>
          <a:noFill/>
        </p:spPr>
        <p:txBody>
          <a:bodyPr wrap="none" rtlCol="0">
            <a:spAutoFit/>
          </a:bodyPr>
          <a:lstStyle/>
          <a:p>
            <a:pPr algn="r"/>
            <a:r>
              <a:rPr lang="en-US" altLang="zh-CN" dirty="0">
                <a:solidFill>
                  <a:schemeClr val="accent1"/>
                </a:solidFill>
                <a:effectLst>
                  <a:outerShdw blurRad="38100" dist="25400" dir="5400000" algn="ctr" rotWithShape="0">
                    <a:srgbClr val="6E747A">
                      <a:alpha val="43000"/>
                    </a:srgbClr>
                  </a:outerShdw>
                </a:effectLst>
              </a:rPr>
              <a:t>10</a:t>
            </a:r>
            <a:endParaRPr lang="en-US" altLang="zh-CN" dirty="0"/>
          </a:p>
          <a:p>
            <a:pPr algn="r"/>
            <a:r>
              <a:rPr lang="zh-CN" altLang="en-US" sz="1600" dirty="0">
                <a:latin typeface="方正小标宋简体" panose="03000509000000000000" charset="-122"/>
                <a:ea typeface="方正小标宋简体" panose="03000509000000000000" charset="-122"/>
              </a:rPr>
              <a:t>生态文明建设</a:t>
            </a:r>
          </a:p>
        </p:txBody>
      </p:sp>
    </p:spTree>
    <p:extLst>
      <p:ext uri="{BB962C8B-B14F-4D97-AF65-F5344CB8AC3E}">
        <p14:creationId xmlns:p14="http://schemas.microsoft.com/office/powerpoint/2010/main" val="1810713234"/>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sp>
        <p:nvSpPr>
          <p:cNvPr id="21" name="流程图: 可选过程 20"/>
          <p:cNvSpPr/>
          <p:nvPr/>
        </p:nvSpPr>
        <p:spPr>
          <a:xfrm>
            <a:off x="9279890" y="2667000"/>
            <a:ext cx="2138680" cy="1297940"/>
          </a:xfrm>
          <a:prstGeom prst="flowChartAlternateProcess">
            <a:avLst/>
          </a:prstGeom>
          <a:solidFill>
            <a:srgbClr val="C00000"/>
          </a:solidFill>
          <a:ln w="12700" cap="flat" cmpd="thinThick"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ysClr val="window" lastClr="FFFFFF"/>
                </a:solidFill>
                <a:effectLst/>
                <a:uLnTx/>
                <a:uFillTx/>
                <a:latin typeface="微软雅黑" panose="020B0503020204020204" pitchFamily="82" charset="2"/>
                <a:ea typeface="微软雅黑" panose="020B0503020204020204" pitchFamily="82" charset="2"/>
                <a:cs typeface="+mn-cs"/>
              </a:rPr>
              <a:t>Step 3</a:t>
            </a:r>
          </a:p>
        </p:txBody>
      </p:sp>
      <p:sp>
        <p:nvSpPr>
          <p:cNvPr id="5" name="文本框 4"/>
          <p:cNvSpPr txBox="1"/>
          <p:nvPr/>
        </p:nvSpPr>
        <p:spPr>
          <a:xfrm>
            <a:off x="9279890" y="1546860"/>
            <a:ext cx="2325370" cy="460375"/>
          </a:xfrm>
          <a:prstGeom prst="rect">
            <a:avLst/>
          </a:prstGeom>
          <a:noFill/>
        </p:spPr>
        <p:txBody>
          <a:bodyPr wrap="none" rtlCol="0">
            <a:spAutoFit/>
            <a:scene3d>
              <a:camera prst="orthographicFront"/>
              <a:lightRig rig="threePt" dir="t"/>
            </a:scene3d>
          </a:bodyPr>
          <a:lstStyle/>
          <a:p>
            <a:r>
              <a:rPr lang="zh-CN" altLang="en-US"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第三个伟大转折</a:t>
            </a:r>
          </a:p>
        </p:txBody>
      </p:sp>
      <p:sp>
        <p:nvSpPr>
          <p:cNvPr id="8" name="文本框 7"/>
          <p:cNvSpPr txBox="1"/>
          <p:nvPr/>
        </p:nvSpPr>
        <p:spPr>
          <a:xfrm>
            <a:off x="9279890" y="2007235"/>
            <a:ext cx="2513965" cy="583565"/>
          </a:xfrm>
          <a:prstGeom prst="rect">
            <a:avLst/>
          </a:prstGeom>
          <a:noFill/>
        </p:spPr>
        <p:txBody>
          <a:bodyPr wrap="square" rtlCol="0">
            <a:spAutoFit/>
          </a:bodyPr>
          <a:lstStyle/>
          <a:p>
            <a:r>
              <a:rPr lang="zh-CN" altLang="en-US" sz="1600">
                <a:latin typeface="方正宋刻本秀楷简体" panose="02000000000000000000" charset="-122"/>
                <a:ea typeface="方正宋刻本秀楷简体" panose="02000000000000000000" charset="-122"/>
              </a:rPr>
              <a:t>人民的生活从温饱向基本小康的社会转变</a:t>
            </a:r>
          </a:p>
        </p:txBody>
      </p:sp>
      <p:grpSp>
        <p:nvGrpSpPr>
          <p:cNvPr id="12" name="组合 11"/>
          <p:cNvGrpSpPr/>
          <p:nvPr/>
        </p:nvGrpSpPr>
        <p:grpSpPr>
          <a:xfrm>
            <a:off x="668655" y="3738245"/>
            <a:ext cx="3662045" cy="2821940"/>
            <a:chOff x="1053" y="5887"/>
            <a:chExt cx="5767" cy="4444"/>
          </a:xfrm>
        </p:grpSpPr>
        <p:grpSp>
          <p:nvGrpSpPr>
            <p:cNvPr id="11" name="组合 10"/>
            <p:cNvGrpSpPr/>
            <p:nvPr/>
          </p:nvGrpSpPr>
          <p:grpSpPr>
            <a:xfrm>
              <a:off x="1053" y="5887"/>
              <a:ext cx="3662" cy="4445"/>
              <a:chOff x="1053" y="5887"/>
              <a:chExt cx="3662" cy="4445"/>
            </a:xfrm>
          </p:grpSpPr>
          <p:sp>
            <p:nvSpPr>
              <p:cNvPr id="19" name="流程图: 可选过程 18"/>
              <p:cNvSpPr/>
              <p:nvPr/>
            </p:nvSpPr>
            <p:spPr>
              <a:xfrm>
                <a:off x="1053" y="8288"/>
                <a:ext cx="3369" cy="2044"/>
              </a:xfrm>
              <a:prstGeom prst="flowChartAlternateProcess">
                <a:avLst/>
              </a:prstGeom>
              <a:solidFill>
                <a:srgbClr val="C00000"/>
              </a:solidFill>
              <a:ln w="12700" cap="flat" cmpd="thinThick"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4000" b="1" i="0" u="none" strike="noStrike" kern="0" cap="none" spc="0" normalizeH="0" baseline="0" noProof="0" dirty="0">
                    <a:ln>
                      <a:noFill/>
                    </a:ln>
                    <a:solidFill>
                      <a:sysClr val="window" lastClr="FFFFFF"/>
                    </a:solidFill>
                    <a:effectLst/>
                    <a:uLnTx/>
                    <a:uFillTx/>
                    <a:latin typeface="微软雅黑" panose="020B0503020204020204" pitchFamily="82" charset="2"/>
                    <a:ea typeface="微软雅黑" panose="020B0503020204020204" pitchFamily="82" charset="2"/>
                    <a:cs typeface="+mn-cs"/>
                  </a:rPr>
                  <a:t>Step 1</a:t>
                </a:r>
              </a:p>
            </p:txBody>
          </p:sp>
          <p:sp>
            <p:nvSpPr>
              <p:cNvPr id="3" name="文本框 2"/>
              <p:cNvSpPr txBox="1"/>
              <p:nvPr/>
            </p:nvSpPr>
            <p:spPr>
              <a:xfrm>
                <a:off x="1053" y="5887"/>
                <a:ext cx="3662" cy="725"/>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第一个伟大转折</a:t>
                </a:r>
              </a:p>
            </p:txBody>
          </p:sp>
        </p:grpSp>
        <p:sp>
          <p:nvSpPr>
            <p:cNvPr id="6" name="文本框 5"/>
            <p:cNvSpPr txBox="1"/>
            <p:nvPr/>
          </p:nvSpPr>
          <p:spPr>
            <a:xfrm>
              <a:off x="1053" y="6612"/>
              <a:ext cx="4892" cy="1307"/>
            </a:xfrm>
            <a:prstGeom prst="rect">
              <a:avLst/>
            </a:prstGeom>
            <a:noFill/>
          </p:spPr>
          <p:txBody>
            <a:bodyPr wrap="square" rtlCol="0">
              <a:spAutoFit/>
            </a:bodyPr>
            <a:lstStyle/>
            <a:p>
              <a:r>
                <a:rPr lang="zh-CN" altLang="en-US" sz="1600">
                  <a:latin typeface="方正宋刻本秀楷简体" panose="02000000000000000000" charset="-122"/>
                  <a:ea typeface="方正宋刻本秀楷简体" panose="02000000000000000000" charset="-122"/>
                </a:rPr>
                <a:t>从高度集中的计划经济体制向充满生机和活力的社会主义市场经济体制转变</a:t>
              </a:r>
            </a:p>
          </p:txBody>
        </p:sp>
        <p:sp>
          <p:nvSpPr>
            <p:cNvPr id="223" name=" 223"/>
            <p:cNvSpPr/>
            <p:nvPr/>
          </p:nvSpPr>
          <p:spPr>
            <a:xfrm rot="2880000">
              <a:off x="5743" y="7669"/>
              <a:ext cx="1248" cy="907"/>
            </a:xfrm>
            <a:custGeom>
              <a:avLst/>
              <a:gdLst/>
              <a:ahLst/>
              <a:cxnLst/>
              <a:rect l="l" t="t" r="r" b="b"/>
              <a:pathLst>
                <a:path w="621184" h="412091">
                  <a:moveTo>
                    <a:pt x="309039" y="0"/>
                  </a:moveTo>
                  <a:cubicBezTo>
                    <a:pt x="309558" y="0"/>
                    <a:pt x="310077" y="6"/>
                    <a:pt x="310593" y="149"/>
                  </a:cubicBezTo>
                  <a:cubicBezTo>
                    <a:pt x="330872" y="-390"/>
                    <a:pt x="351283" y="7145"/>
                    <a:pt x="366760" y="22622"/>
                  </a:cubicBezTo>
                  <a:lnTo>
                    <a:pt x="621184" y="277046"/>
                  </a:lnTo>
                  <a:cubicBezTo>
                    <a:pt x="651347" y="307208"/>
                    <a:pt x="651347" y="356112"/>
                    <a:pt x="621184" y="386274"/>
                  </a:cubicBezTo>
                  <a:lnTo>
                    <a:pt x="620186" y="387272"/>
                  </a:lnTo>
                  <a:cubicBezTo>
                    <a:pt x="602361" y="402896"/>
                    <a:pt x="578955" y="412091"/>
                    <a:pt x="553401" y="412091"/>
                  </a:cubicBezTo>
                  <a:lnTo>
                    <a:pt x="67784" y="412091"/>
                  </a:lnTo>
                  <a:cubicBezTo>
                    <a:pt x="42230" y="412091"/>
                    <a:pt x="18824" y="402896"/>
                    <a:pt x="998" y="387273"/>
                  </a:cubicBezTo>
                  <a:lnTo>
                    <a:pt x="0" y="386275"/>
                  </a:lnTo>
                  <a:cubicBezTo>
                    <a:pt x="-30162" y="356112"/>
                    <a:pt x="-30162" y="307209"/>
                    <a:pt x="0" y="277047"/>
                  </a:cubicBezTo>
                  <a:lnTo>
                    <a:pt x="254425" y="22622"/>
                  </a:lnTo>
                  <a:cubicBezTo>
                    <a:pt x="269506" y="7541"/>
                    <a:pt x="289273" y="0"/>
                    <a:pt x="3090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grpSp>
        <p:nvGrpSpPr>
          <p:cNvPr id="13" name="组合 12"/>
          <p:cNvGrpSpPr/>
          <p:nvPr/>
        </p:nvGrpSpPr>
        <p:grpSpPr>
          <a:xfrm>
            <a:off x="4952365" y="2460625"/>
            <a:ext cx="3701415" cy="2802255"/>
            <a:chOff x="7799" y="3875"/>
            <a:chExt cx="5829" cy="4413"/>
          </a:xfrm>
        </p:grpSpPr>
        <p:sp>
          <p:nvSpPr>
            <p:cNvPr id="20" name="流程图: 可选过程 19"/>
            <p:cNvSpPr/>
            <p:nvPr/>
          </p:nvSpPr>
          <p:spPr>
            <a:xfrm>
              <a:off x="8093" y="6244"/>
              <a:ext cx="3368" cy="2044"/>
            </a:xfrm>
            <a:prstGeom prst="flowChartAlternateProcess">
              <a:avLst/>
            </a:prstGeom>
            <a:solidFill>
              <a:srgbClr val="C00000"/>
            </a:solidFill>
            <a:ln w="12700" cap="flat" cmpd="thinThick" algn="ctr">
              <a:noFill/>
              <a:prstDash val="solid"/>
              <a:miter lim="800000"/>
            </a:ln>
            <a:effectLst/>
          </p:spPr>
          <p:txBody>
            <a:bodyPr rtlCol="0" anchor="ctr"/>
            <a:lstStyle/>
            <a:p>
              <a:pPr algn="ctr" defTabSz="914400"/>
              <a:r>
                <a:rPr lang="en-US" altLang="zh-CN" sz="4000" b="1" kern="0" dirty="0">
                  <a:solidFill>
                    <a:sysClr val="window" lastClr="FFFFFF"/>
                  </a:solidFill>
                  <a:latin typeface="微软雅黑" panose="020B0503020204020204" pitchFamily="82" charset="2"/>
                  <a:ea typeface="微软雅黑" panose="020B0503020204020204" pitchFamily="82" charset="2"/>
                </a:rPr>
                <a:t>Step 2</a:t>
              </a:r>
            </a:p>
          </p:txBody>
        </p:sp>
        <p:sp>
          <p:nvSpPr>
            <p:cNvPr id="4" name="文本框 3"/>
            <p:cNvSpPr txBox="1"/>
            <p:nvPr/>
          </p:nvSpPr>
          <p:spPr>
            <a:xfrm>
              <a:off x="7799" y="3875"/>
              <a:ext cx="3662" cy="725"/>
            </a:xfrm>
            <a:prstGeom prst="rect">
              <a:avLst/>
            </a:prstGeom>
            <a:noFill/>
          </p:spPr>
          <p:txBody>
            <a:bodyPr wrap="none" rtlCol="0">
              <a:spAutoFit/>
            </a:bodyPr>
            <a:lstStyle/>
            <a:p>
              <a:r>
                <a:rPr lang="zh-CN" altLang="en-US" b="1">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第二个伟大转折</a:t>
              </a:r>
            </a:p>
          </p:txBody>
        </p:sp>
        <p:sp>
          <p:nvSpPr>
            <p:cNvPr id="7" name="文本框 6"/>
            <p:cNvSpPr txBox="1"/>
            <p:nvPr/>
          </p:nvSpPr>
          <p:spPr>
            <a:xfrm>
              <a:off x="7875" y="4600"/>
              <a:ext cx="3538" cy="919"/>
            </a:xfrm>
            <a:prstGeom prst="rect">
              <a:avLst/>
            </a:prstGeom>
            <a:noFill/>
          </p:spPr>
          <p:txBody>
            <a:bodyPr wrap="square" rtlCol="0">
              <a:spAutoFit/>
            </a:bodyPr>
            <a:lstStyle/>
            <a:p>
              <a:r>
                <a:rPr lang="zh-CN" altLang="en-US" sz="1600">
                  <a:latin typeface="方正宋刻本秀楷简体" panose="02000000000000000000" charset="-122"/>
                  <a:ea typeface="方正宋刻本秀楷简体" panose="02000000000000000000" charset="-122"/>
                </a:rPr>
                <a:t>从封闭半封闭的社会向全面开放的社会转变</a:t>
              </a:r>
            </a:p>
          </p:txBody>
        </p:sp>
        <p:sp>
          <p:nvSpPr>
            <p:cNvPr id="10" name=" 223"/>
            <p:cNvSpPr/>
            <p:nvPr/>
          </p:nvSpPr>
          <p:spPr>
            <a:xfrm rot="2880000">
              <a:off x="12551" y="5506"/>
              <a:ext cx="1248" cy="907"/>
            </a:xfrm>
            <a:custGeom>
              <a:avLst/>
              <a:gdLst/>
              <a:ahLst/>
              <a:cxnLst/>
              <a:rect l="l" t="t" r="r" b="b"/>
              <a:pathLst>
                <a:path w="621184" h="412091">
                  <a:moveTo>
                    <a:pt x="309039" y="0"/>
                  </a:moveTo>
                  <a:cubicBezTo>
                    <a:pt x="309558" y="0"/>
                    <a:pt x="310077" y="6"/>
                    <a:pt x="310593" y="149"/>
                  </a:cubicBezTo>
                  <a:cubicBezTo>
                    <a:pt x="330872" y="-390"/>
                    <a:pt x="351283" y="7145"/>
                    <a:pt x="366760" y="22622"/>
                  </a:cubicBezTo>
                  <a:lnTo>
                    <a:pt x="621184" y="277046"/>
                  </a:lnTo>
                  <a:cubicBezTo>
                    <a:pt x="651347" y="307208"/>
                    <a:pt x="651347" y="356112"/>
                    <a:pt x="621184" y="386274"/>
                  </a:cubicBezTo>
                  <a:lnTo>
                    <a:pt x="620186" y="387272"/>
                  </a:lnTo>
                  <a:cubicBezTo>
                    <a:pt x="602361" y="402896"/>
                    <a:pt x="578955" y="412091"/>
                    <a:pt x="553401" y="412091"/>
                  </a:cubicBezTo>
                  <a:lnTo>
                    <a:pt x="67784" y="412091"/>
                  </a:lnTo>
                  <a:cubicBezTo>
                    <a:pt x="42230" y="412091"/>
                    <a:pt x="18824" y="402896"/>
                    <a:pt x="998" y="387273"/>
                  </a:cubicBezTo>
                  <a:lnTo>
                    <a:pt x="0" y="386275"/>
                  </a:lnTo>
                  <a:cubicBezTo>
                    <a:pt x="-30162" y="356112"/>
                    <a:pt x="-30162" y="307209"/>
                    <a:pt x="0" y="277047"/>
                  </a:cubicBezTo>
                  <a:lnTo>
                    <a:pt x="254425" y="22622"/>
                  </a:lnTo>
                  <a:cubicBezTo>
                    <a:pt x="269506" y="7541"/>
                    <a:pt x="289273" y="0"/>
                    <a:pt x="3090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en-US">
                <a:solidFill>
                  <a:srgbClr val="FFFFFF"/>
                </a:solidFill>
              </a:endParaRP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900" decel="100000" fill="hold"/>
                                        <p:tgtEl>
                                          <p:spTgt spid="13"/>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1000"/>
                                        <p:tgtEl>
                                          <p:spTgt spid="21"/>
                                        </p:tgtEl>
                                      </p:cBhvr>
                                    </p:animEffect>
                                    <p:anim calcmode="lin" valueType="num">
                                      <p:cBhvr>
                                        <p:cTn id="24" dur="1000" fill="hold"/>
                                        <p:tgtEl>
                                          <p:spTgt spid="21"/>
                                        </p:tgtEl>
                                        <p:attrNameLst>
                                          <p:attrName>ppt_x</p:attrName>
                                        </p:attrNameLst>
                                      </p:cBhvr>
                                      <p:tavLst>
                                        <p:tav tm="0">
                                          <p:val>
                                            <p:strVal val="#ppt_x"/>
                                          </p:val>
                                        </p:tav>
                                        <p:tav tm="100000">
                                          <p:val>
                                            <p:strVal val="#ppt_x"/>
                                          </p:val>
                                        </p:tav>
                                      </p:tavLst>
                                    </p:anim>
                                    <p:anim calcmode="lin" valueType="num">
                                      <p:cBhvr>
                                        <p:cTn id="25" dur="900" decel="100000" fill="hold"/>
                                        <p:tgtEl>
                                          <p:spTgt spid="21"/>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27" presetID="37"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900" decel="100000" fill="hold"/>
                                        <p:tgtEl>
                                          <p:spTgt spid="5"/>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900" decel="100000" fill="hold"/>
                                        <p:tgtEl>
                                          <p:spTgt spid="8"/>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 y="4174434"/>
            <a:ext cx="12190414" cy="2685154"/>
            <a:chOff x="-1" y="4174434"/>
            <a:chExt cx="12190414" cy="2685154"/>
          </a:xfrm>
        </p:grpSpPr>
        <p:sp>
          <p:nvSpPr>
            <p:cNvPr id="17" name="矩形 16"/>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11" descr="F:\桌面\党政机关\素材\党徽\Nipic_20180988_20150909113802527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3786" y="555668"/>
            <a:ext cx="909028" cy="74437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 Same Side Corner Rectangle 21"/>
          <p:cNvSpPr/>
          <p:nvPr/>
        </p:nvSpPr>
        <p:spPr>
          <a:xfrm rot="16200000" flipH="1">
            <a:off x="5087242" y="-1321792"/>
            <a:ext cx="2305049" cy="8351841"/>
          </a:xfrm>
          <a:prstGeom prst="round2SameRect">
            <a:avLst>
              <a:gd name="adj1" fmla="val 50000"/>
              <a:gd name="adj2"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3" tIns="60936" rIns="121873" bIns="60936" numCol="1" spcCol="0" rtlCol="0" fromWordArt="0" anchor="ctr" anchorCtr="0" forceAA="0" compatLnSpc="1">
            <a:noAutofit/>
          </a:bodyPr>
          <a:lstStyle/>
          <a:p>
            <a:pPr algn="ctr"/>
            <a:endParaRPr lang="bg-BG"/>
          </a:p>
        </p:txBody>
      </p:sp>
      <p:sp>
        <p:nvSpPr>
          <p:cNvPr id="32" name="Round Same Side Corner Rectangle 7"/>
          <p:cNvSpPr/>
          <p:nvPr/>
        </p:nvSpPr>
        <p:spPr>
          <a:xfrm rot="16200000" flipH="1">
            <a:off x="5208081" y="-1180749"/>
            <a:ext cx="2068624" cy="8069756"/>
          </a:xfrm>
          <a:prstGeom prst="round2SameRect">
            <a:avLst>
              <a:gd name="adj1" fmla="val 50000"/>
              <a:gd name="adj2"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anchor="ctr"/>
          <a:lstStyle/>
          <a:p>
            <a:pPr algn="ctr" defTabSz="950595">
              <a:defRPr/>
            </a:pPr>
            <a:endParaRPr lang="bg-BG" sz="1900"/>
          </a:p>
        </p:txBody>
      </p:sp>
      <p:sp>
        <p:nvSpPr>
          <p:cNvPr id="33" name="标题 4"/>
          <p:cNvSpPr txBox="1"/>
          <p:nvPr/>
        </p:nvSpPr>
        <p:spPr>
          <a:xfrm>
            <a:off x="4404306" y="2025683"/>
            <a:ext cx="7204912" cy="1139274"/>
          </a:xfrm>
          <a:prstGeom prst="rect">
            <a:avLst/>
          </a:prstGeom>
        </p:spPr>
        <p:txBody>
          <a:bodyPr vert="horz" lIns="121873" tIns="60936" rIns="121873" bIns="609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8565" fontAlgn="base">
              <a:lnSpc>
                <a:spcPct val="150000"/>
              </a:lnSpc>
              <a:spcAft>
                <a:spcPct val="0"/>
              </a:spcAft>
              <a:defRPr/>
            </a:pPr>
            <a:r>
              <a:rPr lang="zh-CN" altLang="en-US" sz="4000" b="1" kern="300" dirty="0">
                <a:gradFill>
                  <a:gsLst>
                    <a:gs pos="0">
                      <a:srgbClr val="FF0000"/>
                    </a:gs>
                    <a:gs pos="31000">
                      <a:srgbClr val="C00000"/>
                    </a:gs>
                    <a:gs pos="60000">
                      <a:srgbClr val="EA0102"/>
                    </a:gs>
                    <a:gs pos="100000">
                      <a:srgbClr val="FF0000"/>
                    </a:gs>
                  </a:gsLst>
                  <a:lin ang="16200000" scaled="0"/>
                </a:gradFill>
                <a:effectLst>
                  <a:reflection blurRad="6350" stA="55000" endA="300" endPos="45500" dir="5400000" sy="-100000" algn="bl" rotWithShape="0"/>
                </a:effectLst>
                <a:latin typeface="方正小标宋简体" panose="03000509000000000000" charset="-122"/>
                <a:ea typeface="方正小标宋简体" panose="03000509000000000000" charset="-122"/>
                <a:cs typeface="明兰_UI_TC" pitchFamily="2" charset="-122"/>
              </a:rPr>
              <a:t>改革开放的成就</a:t>
            </a:r>
          </a:p>
        </p:txBody>
      </p:sp>
      <p:grpSp>
        <p:nvGrpSpPr>
          <p:cNvPr id="37" name="组合 36"/>
          <p:cNvGrpSpPr/>
          <p:nvPr/>
        </p:nvGrpSpPr>
        <p:grpSpPr>
          <a:xfrm>
            <a:off x="2924960" y="2076829"/>
            <a:ext cx="1294352" cy="1036417"/>
            <a:chOff x="2502405" y="2108424"/>
            <a:chExt cx="970890" cy="777133"/>
          </a:xfrm>
        </p:grpSpPr>
        <p:sp>
          <p:nvSpPr>
            <p:cNvPr id="38" name="椭圆 37"/>
            <p:cNvSpPr/>
            <p:nvPr/>
          </p:nvSpPr>
          <p:spPr>
            <a:xfrm>
              <a:off x="2585913" y="2162254"/>
              <a:ext cx="669475" cy="669475"/>
            </a:xfrm>
            <a:prstGeom prst="ellipse">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39" name="标题 4"/>
            <p:cNvSpPr txBox="1"/>
            <p:nvPr/>
          </p:nvSpPr>
          <p:spPr>
            <a:xfrm>
              <a:off x="2502405" y="2108424"/>
              <a:ext cx="970890" cy="7771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pPr>
              <a:r>
                <a:rPr lang="en-US" altLang="zh-CN" dirty="0">
                  <a:solidFill>
                    <a:schemeClr val="bg1"/>
                  </a:solidFill>
                  <a:latin typeface="Impact" panose="020B0806030902050204" pitchFamily="34" charset="0"/>
                  <a:ea typeface="微软雅黑" panose="020B0503020204020204" pitchFamily="34" charset="-122"/>
                  <a:cs typeface="+mn-cs"/>
                </a:rPr>
                <a:t>  04</a:t>
              </a:r>
              <a:endParaRPr lang="zh-CN" altLang="en-US" dirty="0">
                <a:solidFill>
                  <a:schemeClr val="bg1"/>
                </a:solidFill>
                <a:latin typeface="Impact" panose="020B0806030902050204" pitchFamily="34" charset="0"/>
                <a:ea typeface="微软雅黑" panose="020B0503020204020204" pitchFamily="34" charset="-122"/>
                <a:cs typeface="+mn-cs"/>
              </a:endParaRPr>
            </a:p>
          </p:txBody>
        </p:sp>
      </p:grpSp>
      <p:pic>
        <p:nvPicPr>
          <p:cNvPr id="42" name="Picture 72" descr="红鸟"/>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717899" y="4618771"/>
            <a:ext cx="1111617" cy="70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84359" y="4324786"/>
            <a:ext cx="1046738" cy="62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81400" y="3113405"/>
            <a:ext cx="4852670" cy="46037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Achievements Of Reform And Opening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666+56"/>
          <p:cNvPicPr>
            <a:picLocks noChangeAspect="1"/>
          </p:cNvPicPr>
          <p:nvPr/>
        </p:nvPicPr>
        <p:blipFill>
          <a:blip r:embed="rId3"/>
          <a:srcRect l="-521" t="12918" r="521" b="12112"/>
          <a:stretch>
            <a:fillRect/>
          </a:stretch>
        </p:blipFill>
        <p:spPr>
          <a:xfrm>
            <a:off x="658495" y="1970405"/>
            <a:ext cx="2406015" cy="2406015"/>
          </a:xfrm>
          <a:prstGeom prst="rect">
            <a:avLst/>
          </a:prstGeom>
        </p:spPr>
      </p:pic>
      <p:sp>
        <p:nvSpPr>
          <p:cNvPr id="33" name="圆角矩形 32"/>
          <p:cNvSpPr/>
          <p:nvPr/>
        </p:nvSpPr>
        <p:spPr>
          <a:xfrm>
            <a:off x="6642735" y="2327275"/>
            <a:ext cx="5344795" cy="4354195"/>
          </a:xfrm>
          <a:prstGeom prst="roundRect">
            <a:avLst>
              <a:gd name="adj" fmla="val 0"/>
            </a:avLst>
          </a:prstGeom>
          <a:solidFill>
            <a:sysClr val="window" lastClr="FFFFFF"/>
          </a:solidFill>
          <a:ln w="12700" cap="flat" cmpd="sng" algn="ctr">
            <a:solidFill>
              <a:srgbClr val="C00000"/>
            </a:solidFill>
            <a:prstDash val="solid"/>
          </a:ln>
          <a:effectLst/>
          <a:sp3d prstMaterial="metal">
            <a:bevelT w="38100" h="57150" prst="angle"/>
          </a:sp3d>
        </p:spPr>
        <p:txBody>
          <a:bodyPr wrap="square" lIns="91426" tIns="45713" rIns="91426" bIns="45713" anchor="ctr">
            <a:normAutofit/>
          </a:bodyPr>
          <a:lstStyle/>
          <a:p>
            <a:pPr indent="457200" defTabSz="913765"/>
            <a:endParaRPr lang="zh-CN" altLang="en-US" sz="1800" b="1" kern="0">
              <a:gradFill>
                <a:gsLst>
                  <a:gs pos="0">
                    <a:srgbClr val="E62129">
                      <a:shade val="30000"/>
                      <a:satMod val="115000"/>
                    </a:srgbClr>
                  </a:gs>
                  <a:gs pos="50000">
                    <a:srgbClr val="E62129">
                      <a:shade val="67500"/>
                      <a:satMod val="115000"/>
                    </a:srgbClr>
                  </a:gs>
                  <a:gs pos="100000">
                    <a:srgbClr val="E62129">
                      <a:shade val="100000"/>
                      <a:satMod val="115000"/>
                    </a:srgbClr>
                  </a:gs>
                </a:gsLst>
                <a:lin ang="8100000" scaled="1"/>
              </a:gradFill>
              <a:latin typeface="微软雅黑" panose="020B0503020204020204" pitchFamily="34" charset="-122"/>
              <a:ea typeface="微软雅黑" panose="020B0503020204020204" pitchFamily="34" charset="-122"/>
            </a:endParaRPr>
          </a:p>
        </p:txBody>
      </p:sp>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sp>
        <p:nvSpPr>
          <p:cNvPr id="3" name="文本框 2"/>
          <p:cNvSpPr txBox="1"/>
          <p:nvPr/>
        </p:nvSpPr>
        <p:spPr>
          <a:xfrm>
            <a:off x="658495" y="1499235"/>
            <a:ext cx="5059680" cy="583565"/>
          </a:xfrm>
          <a:prstGeom prst="rect">
            <a:avLst/>
          </a:prstGeom>
          <a:noFill/>
        </p:spPr>
        <p:txBody>
          <a:bodyPr wrap="none" rtlCol="0">
            <a:spAutoFit/>
          </a:bodyPr>
          <a:lstStyle/>
          <a:p>
            <a:pPr algn="l"/>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一、经济持续快速健康发展</a:t>
            </a:r>
          </a:p>
        </p:txBody>
      </p:sp>
      <p:sp>
        <p:nvSpPr>
          <p:cNvPr id="4" name="文本框 3"/>
          <p:cNvSpPr txBox="1"/>
          <p:nvPr/>
        </p:nvSpPr>
        <p:spPr>
          <a:xfrm>
            <a:off x="6710045" y="2581275"/>
            <a:ext cx="5209540" cy="3846195"/>
          </a:xfrm>
          <a:prstGeom prst="rect">
            <a:avLst/>
          </a:prstGeom>
          <a:noFill/>
        </p:spPr>
        <p:txBody>
          <a:bodyPr wrap="square" rtlCol="0">
            <a:spAutoFit/>
          </a:bodyPr>
          <a:lstStyle/>
          <a:p>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改革开放以来，中国经济增速一直维持中高速发展水平，人民的生活水平不断提高，中国GDP在世界排名从1978年的</a:t>
            </a:r>
            <a:r>
              <a:rPr lang="zh-CN" altLang="en-US" sz="1600">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15</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位（3679亿元）提升到现在的世界</a:t>
            </a:r>
            <a:r>
              <a:rPr lang="zh-CN" altLang="en-US" sz="18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第二</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（744127亿元）！</a:t>
            </a:r>
          </a:p>
          <a:p>
            <a:endParaRPr lang="zh-CN" altLang="en-US" sz="1600">
              <a:latin typeface="方正宋刻本秀楷简体" panose="02000000000000000000" charset="-122"/>
              <a:ea typeface="方正宋刻本秀楷简体" panose="02000000000000000000" charset="-122"/>
              <a:cs typeface="方正宋刻本秀楷简体" panose="02000000000000000000" charset="-122"/>
            </a:endParaRPr>
          </a:p>
          <a:p>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改革开放的主要目的就是解放发展生产力，近40年通过引进外资且消化和吸收，目前中国已经拥有39个工业大类，191个工业种类，525个工业小类，是全世界</a:t>
            </a:r>
            <a:r>
              <a:rPr lang="zh-CN" altLang="en-US" sz="18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唯一</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拥有联合国产业分类中全部工业门类的国家，形成了一个举世无双、行业齐全的工业体系。</a:t>
            </a:r>
          </a:p>
          <a:p>
            <a:endParaRPr lang="zh-CN" altLang="en-US" sz="1600">
              <a:latin typeface="方正宋刻本秀楷简体" panose="02000000000000000000" charset="-122"/>
              <a:ea typeface="方正宋刻本秀楷简体" panose="02000000000000000000" charset="-122"/>
              <a:cs typeface="方正宋刻本秀楷简体" panose="02000000000000000000" charset="-122"/>
            </a:endParaRPr>
          </a:p>
          <a:p>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2017年世界500强企业中中国公司数量已经达到115家，并出现了</a:t>
            </a:r>
            <a:r>
              <a:rPr lang="zh-CN" altLang="en-US" sz="16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华为、阿里巴巴、海尔</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等一大批世界级的国际知名公司，中国已经是世界最大的工业国家，中国制造早已成为世界人民不可或缺的商品，且质量不断提高。</a:t>
            </a:r>
          </a:p>
        </p:txBody>
      </p:sp>
      <p:pic>
        <p:nvPicPr>
          <p:cNvPr id="9" name="图片 8" descr="6375"/>
          <p:cNvPicPr>
            <a:picLocks noChangeAspect="1"/>
          </p:cNvPicPr>
          <p:nvPr/>
        </p:nvPicPr>
        <p:blipFill>
          <a:blip r:embed="rId4"/>
          <a:srcRect/>
          <a:stretch>
            <a:fillRect/>
          </a:stretch>
        </p:blipFill>
        <p:spPr>
          <a:xfrm>
            <a:off x="3064510" y="2082800"/>
            <a:ext cx="2406015" cy="2406015"/>
          </a:xfrm>
          <a:prstGeom prst="rect">
            <a:avLst/>
          </a:prstGeom>
        </p:spPr>
      </p:pic>
      <p:pic>
        <p:nvPicPr>
          <p:cNvPr id="10" name="图片 9" descr="25626"/>
          <p:cNvPicPr>
            <a:picLocks noChangeAspect="1"/>
          </p:cNvPicPr>
          <p:nvPr/>
        </p:nvPicPr>
        <p:blipFill>
          <a:blip r:embed="rId5"/>
          <a:srcRect l="1810" r="1810"/>
          <a:stretch>
            <a:fillRect/>
          </a:stretch>
        </p:blipFill>
        <p:spPr>
          <a:xfrm>
            <a:off x="1827530" y="4376420"/>
            <a:ext cx="2600325" cy="26003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sp>
        <p:nvSpPr>
          <p:cNvPr id="3" name="文本框 2"/>
          <p:cNvSpPr txBox="1"/>
          <p:nvPr/>
        </p:nvSpPr>
        <p:spPr>
          <a:xfrm>
            <a:off x="800735" y="1581785"/>
            <a:ext cx="4246880" cy="583565"/>
          </a:xfrm>
          <a:prstGeom prst="rect">
            <a:avLst/>
          </a:prstGeom>
          <a:noFill/>
        </p:spPr>
        <p:txBody>
          <a:bodyPr wrap="none" rtlCol="0">
            <a:spAutoFit/>
            <a:scene3d>
              <a:camera prst="orthographicFront"/>
              <a:lightRig rig="threePt" dir="t"/>
            </a:scene3d>
          </a:bodyPr>
          <a:lstStyle/>
          <a:p>
            <a:pPr algn="l"/>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二、科技教育快速发展</a:t>
            </a:r>
          </a:p>
        </p:txBody>
      </p:sp>
      <p:sp>
        <p:nvSpPr>
          <p:cNvPr id="6" name="文本框 5"/>
          <p:cNvSpPr txBox="1"/>
          <p:nvPr/>
        </p:nvSpPr>
        <p:spPr>
          <a:xfrm>
            <a:off x="653415" y="2260918"/>
            <a:ext cx="4921250" cy="3291840"/>
          </a:xfrm>
          <a:prstGeom prst="rect">
            <a:avLst/>
          </a:prstGeom>
          <a:noFill/>
        </p:spPr>
        <p:txBody>
          <a:bodyPr wrap="square" rtlCol="0" anchor="ctr" anchorCtr="0">
            <a:spAutoFit/>
          </a:bodyPr>
          <a:lstStyle/>
          <a:p>
            <a:pPr algn="l"/>
            <a:endParaRPr lang="zh-CN" altLang="en-US" sz="1600">
              <a:latin typeface="方正宋刻本秀楷简体" panose="02000000000000000000" charset="-122"/>
              <a:ea typeface="方正宋刻本秀楷简体" panose="02000000000000000000" charset="-122"/>
              <a:cs typeface="方正宋刻本秀楷简体" panose="02000000000000000000" charset="-122"/>
            </a:endParaRPr>
          </a:p>
          <a:p>
            <a:pPr algn="l"/>
            <a:endParaRPr lang="zh-CN" altLang="en-US" sz="1600">
              <a:latin typeface="方正宋刻本秀楷简体" panose="02000000000000000000" charset="-122"/>
              <a:ea typeface="方正宋刻本秀楷简体" panose="02000000000000000000" charset="-122"/>
              <a:cs typeface="方正宋刻本秀楷简体" panose="02000000000000000000" charset="-122"/>
            </a:endParaRPr>
          </a:p>
          <a:p>
            <a:pPr algn="l"/>
            <a:r>
              <a:rPr lang="zh-CN" altLang="en-US" sz="1600">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科教兴国</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的战略方针为祖国培养了大批科技人才，科研机构面向市场、自我发展的能力越来越强，为经济建设解决了大量关键性技术难题。</a:t>
            </a:r>
          </a:p>
          <a:p>
            <a:pPr algn="l"/>
            <a:endParaRPr lang="zh-CN" altLang="en-US" sz="1600">
              <a:latin typeface="方正宋刻本秀楷简体" panose="02000000000000000000" charset="-122"/>
              <a:ea typeface="方正宋刻本秀楷简体" panose="02000000000000000000" charset="-122"/>
              <a:cs typeface="方正宋刻本秀楷简体" panose="02000000000000000000" charset="-122"/>
            </a:endParaRPr>
          </a:p>
          <a:p>
            <a:pPr algn="l"/>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科技方面取得了一系列重要科研结果，墨子传信、神舟飞天、高铁飞驰、天眼探空、北斗组网、超算发威、移动支付、网上购物……中国正在越来越多的科技领域走进了</a:t>
            </a:r>
            <a:r>
              <a:rPr lang="zh-CN" altLang="en-US" sz="1600">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世界前列</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甚至世界第一。</a:t>
            </a:r>
          </a:p>
          <a:p>
            <a:pPr algn="l"/>
            <a:endParaRPr lang="zh-CN" altLang="en-US" sz="1600">
              <a:latin typeface="方正宋刻本秀楷简体" panose="02000000000000000000" charset="-122"/>
              <a:ea typeface="方正宋刻本秀楷简体" panose="02000000000000000000" charset="-122"/>
              <a:cs typeface="方正宋刻本秀楷简体" panose="02000000000000000000" charset="-122"/>
            </a:endParaRPr>
          </a:p>
          <a:p>
            <a:pPr algn="l"/>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便捷的</a:t>
            </a:r>
            <a:r>
              <a:rPr lang="zh-CN" altLang="en-US" sz="16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高铁、网购、支付宝、共享单车</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被称之为中国的新四大发明。</a:t>
            </a:r>
          </a:p>
        </p:txBody>
      </p:sp>
      <p:cxnSp>
        <p:nvCxnSpPr>
          <p:cNvPr id="9" name="直接连接符 8"/>
          <p:cNvCxnSpPr/>
          <p:nvPr/>
        </p:nvCxnSpPr>
        <p:spPr>
          <a:xfrm>
            <a:off x="652780" y="2418715"/>
            <a:ext cx="5104765" cy="0"/>
          </a:xfrm>
          <a:prstGeom prst="line">
            <a:avLst/>
          </a:prstGeom>
          <a:ln>
            <a:prstDash val="dash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5735320" y="2418715"/>
            <a:ext cx="1905" cy="3531235"/>
          </a:xfrm>
          <a:prstGeom prst="line">
            <a:avLst/>
          </a:prstGeom>
          <a:ln>
            <a:prstDash val="dash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42620" y="2398395"/>
            <a:ext cx="0" cy="3522345"/>
          </a:xfrm>
          <a:prstGeom prst="line">
            <a:avLst/>
          </a:prstGeom>
          <a:ln>
            <a:prstDash val="dash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62940" y="5941060"/>
            <a:ext cx="5063490" cy="0"/>
          </a:xfrm>
          <a:prstGeom prst="line">
            <a:avLst/>
          </a:prstGeom>
          <a:ln>
            <a:prstDash val="dash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pic>
        <p:nvPicPr>
          <p:cNvPr id="14" name="图片 13" descr="653753"/>
          <p:cNvPicPr>
            <a:picLocks noChangeAspect="1"/>
          </p:cNvPicPr>
          <p:nvPr/>
        </p:nvPicPr>
        <p:blipFill>
          <a:blip r:embed="rId3"/>
          <a:srcRect t="-11144" b="-11144"/>
          <a:stretch>
            <a:fillRect/>
          </a:stretch>
        </p:blipFill>
        <p:spPr>
          <a:xfrm>
            <a:off x="9208770" y="1644015"/>
            <a:ext cx="3239770" cy="2430145"/>
          </a:xfrm>
          <a:prstGeom prst="rect">
            <a:avLst/>
          </a:prstGeom>
        </p:spPr>
      </p:pic>
      <p:pic>
        <p:nvPicPr>
          <p:cNvPr id="13" name="图片 12" descr="7537535"/>
          <p:cNvPicPr>
            <a:picLocks noChangeAspect="1"/>
          </p:cNvPicPr>
          <p:nvPr/>
        </p:nvPicPr>
        <p:blipFill>
          <a:blip r:embed="rId4"/>
          <a:srcRect l="6592" t="-2323" r="9034" b="-8599"/>
          <a:stretch>
            <a:fillRect/>
          </a:stretch>
        </p:blipFill>
        <p:spPr>
          <a:xfrm>
            <a:off x="6094730" y="1765935"/>
            <a:ext cx="3291205" cy="2308225"/>
          </a:xfrm>
          <a:prstGeom prst="rect">
            <a:avLst/>
          </a:prstGeom>
        </p:spPr>
      </p:pic>
      <p:pic>
        <p:nvPicPr>
          <p:cNvPr id="15" name="图片 14" descr="535636"/>
          <p:cNvPicPr>
            <a:picLocks noChangeAspect="1"/>
          </p:cNvPicPr>
          <p:nvPr/>
        </p:nvPicPr>
        <p:blipFill>
          <a:blip r:embed="rId5"/>
          <a:srcRect l="10595" t="11335" r="10241" b="12147"/>
          <a:stretch>
            <a:fillRect/>
          </a:stretch>
        </p:blipFill>
        <p:spPr>
          <a:xfrm>
            <a:off x="5947410" y="3873500"/>
            <a:ext cx="3438525" cy="1846580"/>
          </a:xfrm>
          <a:prstGeom prst="rect">
            <a:avLst/>
          </a:prstGeom>
        </p:spPr>
      </p:pic>
      <p:pic>
        <p:nvPicPr>
          <p:cNvPr id="16" name="图片 15" descr="156165"/>
          <p:cNvPicPr>
            <a:picLocks noChangeAspect="1"/>
          </p:cNvPicPr>
          <p:nvPr/>
        </p:nvPicPr>
        <p:blipFill>
          <a:blip r:embed="rId6"/>
          <a:stretch>
            <a:fillRect/>
          </a:stretch>
        </p:blipFill>
        <p:spPr>
          <a:xfrm>
            <a:off x="9385935" y="3873500"/>
            <a:ext cx="3247390" cy="218884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sp>
        <p:nvSpPr>
          <p:cNvPr id="18" name="矩形 17"/>
          <p:cNvSpPr/>
          <p:nvPr/>
        </p:nvSpPr>
        <p:spPr>
          <a:xfrm>
            <a:off x="629920" y="3894455"/>
            <a:ext cx="11093450" cy="76200"/>
          </a:xfrm>
          <a:prstGeom prst="rect">
            <a:avLst/>
          </a:prstGeom>
          <a:pattFill prst="dkUpDiag">
            <a:fgClr>
              <a:srgbClr val="C00000"/>
            </a:fgClr>
            <a:bgClr>
              <a:sysClr val="window" lastClr="FFFFFF"/>
            </a:bgClr>
          </a:pattFill>
          <a:ln w="19050" cap="flat" cmpd="sng" algn="ctr">
            <a:noFill/>
            <a:prstDash val="solid"/>
          </a:ln>
          <a:effectLst/>
        </p:spPr>
        <p:txBody>
          <a:bodyPr lIns="121837" tIns="60918" rIns="121837" bIns="60918" rtlCol="0" anchor="ctr"/>
          <a:lstStyle/>
          <a:p>
            <a:pPr algn="ctr" defTabSz="913765">
              <a:defRPr/>
            </a:pPr>
            <a:endParaRPr lang="zh-CN" altLang="en-US" sz="1800" kern="0">
              <a:solidFill>
                <a:sysClr val="window" lastClr="FFFFFF"/>
              </a:solidFill>
              <a:latin typeface="Impact" panose="020B0806030902050204"/>
              <a:ea typeface="微软雅黑" panose="020B0503020204020204" pitchFamily="34" charset="-122"/>
            </a:endParaRPr>
          </a:p>
        </p:txBody>
      </p:sp>
      <p:pic>
        <p:nvPicPr>
          <p:cNvPr id="20" name="Picture 3" descr="C:\Users\Administrator\Desktop\党政机关\素材\党徽\Nipic_5916570_2012061822032932139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99210" y="2866175"/>
            <a:ext cx="2160240" cy="196035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629920" y="1475740"/>
            <a:ext cx="4246880" cy="583565"/>
          </a:xfrm>
          <a:prstGeom prst="rect">
            <a:avLst/>
          </a:prstGeom>
          <a:noFill/>
        </p:spPr>
        <p:txBody>
          <a:bodyPr wrap="none" rtlCol="0">
            <a:spAutoFit/>
            <a:scene3d>
              <a:camera prst="orthographicFront"/>
              <a:lightRig rig="threePt" dir="t"/>
            </a:scene3d>
          </a:bodyPr>
          <a:lstStyle/>
          <a:p>
            <a:pPr algn="l"/>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三、国际地位不断提高</a:t>
            </a:r>
          </a:p>
        </p:txBody>
      </p:sp>
      <p:sp>
        <p:nvSpPr>
          <p:cNvPr id="4" name="文本框 3"/>
          <p:cNvSpPr txBox="1"/>
          <p:nvPr/>
        </p:nvSpPr>
        <p:spPr>
          <a:xfrm>
            <a:off x="629920" y="4170680"/>
            <a:ext cx="5059680" cy="583565"/>
          </a:xfrm>
          <a:prstGeom prst="rect">
            <a:avLst/>
          </a:prstGeom>
          <a:noFill/>
        </p:spPr>
        <p:txBody>
          <a:bodyPr wrap="none" rtlCol="0">
            <a:spAutoFit/>
          </a:bodyPr>
          <a:lstStyle/>
          <a:p>
            <a:pPr algn="l"/>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四、人民生活水平不断提高</a:t>
            </a:r>
          </a:p>
        </p:txBody>
      </p:sp>
      <p:sp>
        <p:nvSpPr>
          <p:cNvPr id="5" name="文本框 4"/>
          <p:cNvSpPr txBox="1"/>
          <p:nvPr/>
        </p:nvSpPr>
        <p:spPr>
          <a:xfrm>
            <a:off x="815975" y="2115820"/>
            <a:ext cx="4126865" cy="829945"/>
          </a:xfrm>
          <a:prstGeom prst="rect">
            <a:avLst/>
          </a:prstGeom>
          <a:noFill/>
        </p:spPr>
        <p:txBody>
          <a:bodyPr wrap="square" rtlCol="0">
            <a:spAutoFit/>
          </a:bodyPr>
          <a:lstStyle/>
          <a:p>
            <a:r>
              <a:rPr lang="zh-CN" altLang="en-US" sz="1600">
                <a:latin typeface="方正宋刻本秀楷简体" panose="02000000000000000000" charset="-122"/>
                <a:ea typeface="方正宋刻本秀楷简体" panose="02000000000000000000" charset="-122"/>
              </a:rPr>
              <a:t>快速增长的经济让中国在世界经济中的地位不断提升，国家有了钱就可以增加军费，加快武器研发，从而促进</a:t>
            </a:r>
            <a:r>
              <a:rPr lang="zh-CN" altLang="en-US" sz="16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rPr>
              <a:t>军事实力</a:t>
            </a:r>
            <a:r>
              <a:rPr lang="zh-CN" altLang="en-US" sz="1600">
                <a:latin typeface="方正宋刻本秀楷简体" panose="02000000000000000000" charset="-122"/>
                <a:ea typeface="方正宋刻本秀楷简体" panose="02000000000000000000" charset="-122"/>
              </a:rPr>
              <a:t>不断提高。</a:t>
            </a:r>
          </a:p>
        </p:txBody>
      </p:sp>
      <p:sp>
        <p:nvSpPr>
          <p:cNvPr id="6" name="文本框 5"/>
          <p:cNvSpPr txBox="1"/>
          <p:nvPr/>
        </p:nvSpPr>
        <p:spPr>
          <a:xfrm>
            <a:off x="6717030" y="2115820"/>
            <a:ext cx="5169535" cy="829945"/>
          </a:xfrm>
          <a:prstGeom prst="rect">
            <a:avLst/>
          </a:prstGeom>
          <a:noFill/>
        </p:spPr>
        <p:txBody>
          <a:bodyPr wrap="square" rtlCol="0">
            <a:spAutoFit/>
          </a:bodyPr>
          <a:lstStyle/>
          <a:p>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30多年来的快速发展中，我国的国际地位也日益提高，在国际事务中发挥着日益重要的作用，成为维护和促进世界和平与发展的</a:t>
            </a:r>
            <a:r>
              <a:rPr lang="zh-CN" altLang="en-US" sz="16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cs typeface="方正宋刻本秀楷简体" panose="02000000000000000000" charset="-122"/>
              </a:rPr>
              <a:t>重要力量</a:t>
            </a:r>
            <a:r>
              <a:rPr lang="zh-CN" altLang="en-US" sz="1600">
                <a:latin typeface="方正宋刻本秀楷简体" panose="02000000000000000000" charset="-122"/>
                <a:ea typeface="方正宋刻本秀楷简体" panose="02000000000000000000" charset="-122"/>
                <a:cs typeface="方正宋刻本秀楷简体" panose="02000000000000000000" charset="-122"/>
              </a:rPr>
              <a:t>。</a:t>
            </a:r>
          </a:p>
        </p:txBody>
      </p:sp>
      <p:sp>
        <p:nvSpPr>
          <p:cNvPr id="7" name="文本框 6"/>
          <p:cNvSpPr txBox="1"/>
          <p:nvPr/>
        </p:nvSpPr>
        <p:spPr>
          <a:xfrm>
            <a:off x="821055" y="4826635"/>
            <a:ext cx="4055745" cy="1076325"/>
          </a:xfrm>
          <a:prstGeom prst="rect">
            <a:avLst/>
          </a:prstGeom>
          <a:noFill/>
        </p:spPr>
        <p:txBody>
          <a:bodyPr wrap="square" rtlCol="0">
            <a:spAutoFit/>
          </a:bodyPr>
          <a:lstStyle/>
          <a:p>
            <a:pPr algn="l"/>
            <a:r>
              <a:rPr lang="zh-CN" altLang="en-US" sz="1600">
                <a:latin typeface="方正宋刻本秀楷简体" panose="02000000000000000000" charset="-122"/>
                <a:ea typeface="方正宋刻本秀楷简体" panose="02000000000000000000" charset="-122"/>
              </a:rPr>
              <a:t>随着改革的红利不断释放，</a:t>
            </a:r>
            <a:r>
              <a:rPr lang="zh-CN" altLang="en-US" sz="1600" b="1">
                <a:solidFill>
                  <a:schemeClr val="accent1"/>
                </a:solidFill>
                <a:effectLst>
                  <a:outerShdw blurRad="38100" dist="25400" dir="5400000" algn="ctr" rotWithShape="0">
                    <a:srgbClr val="6E747A">
                      <a:alpha val="43000"/>
                    </a:srgbClr>
                  </a:outerShdw>
                </a:effectLst>
                <a:latin typeface="方正宋刻本秀楷简体" panose="02000000000000000000" charset="-122"/>
                <a:ea typeface="方正宋刻本秀楷简体" panose="02000000000000000000" charset="-122"/>
              </a:rPr>
              <a:t>村村通、养老制度、医保制度、扶贫制度</a:t>
            </a:r>
            <a:r>
              <a:rPr lang="zh-CN" altLang="en-US" sz="1600">
                <a:latin typeface="方正宋刻本秀楷简体" panose="02000000000000000000" charset="-122"/>
                <a:ea typeface="方正宋刻本秀楷简体" panose="02000000000000000000" charset="-122"/>
              </a:rPr>
              <a:t>等大量民生工程不断推进，我们每个中国人都切实感受到了改革开放带来的好处。</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 y="4174434"/>
            <a:ext cx="12190414" cy="2685154"/>
            <a:chOff x="-1" y="4174434"/>
            <a:chExt cx="12190414" cy="2685154"/>
          </a:xfrm>
        </p:grpSpPr>
        <p:sp>
          <p:nvSpPr>
            <p:cNvPr id="17" name="矩形 16"/>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11" descr="F:\桌面\党政机关\素材\党徽\Nipic_20180988_20150909113802527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3786" y="555668"/>
            <a:ext cx="909028" cy="74437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 Same Side Corner Rectangle 21"/>
          <p:cNvSpPr/>
          <p:nvPr/>
        </p:nvSpPr>
        <p:spPr>
          <a:xfrm rot="16200000" flipH="1">
            <a:off x="5087242" y="-1321792"/>
            <a:ext cx="2305049" cy="8351841"/>
          </a:xfrm>
          <a:prstGeom prst="round2SameRect">
            <a:avLst>
              <a:gd name="adj1" fmla="val 50000"/>
              <a:gd name="adj2"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3" tIns="60936" rIns="121873" bIns="60936" numCol="1" spcCol="0" rtlCol="0" fromWordArt="0" anchor="ctr" anchorCtr="0" forceAA="0" compatLnSpc="1">
            <a:noAutofit/>
          </a:bodyPr>
          <a:lstStyle/>
          <a:p>
            <a:pPr algn="ctr"/>
            <a:endParaRPr lang="bg-BG"/>
          </a:p>
        </p:txBody>
      </p:sp>
      <p:sp>
        <p:nvSpPr>
          <p:cNvPr id="32" name="Round Same Side Corner Rectangle 7"/>
          <p:cNvSpPr/>
          <p:nvPr/>
        </p:nvSpPr>
        <p:spPr>
          <a:xfrm rot="16200000" flipH="1">
            <a:off x="5208081" y="-1180749"/>
            <a:ext cx="2068624" cy="8069756"/>
          </a:xfrm>
          <a:prstGeom prst="round2SameRect">
            <a:avLst>
              <a:gd name="adj1" fmla="val 50000"/>
              <a:gd name="adj2"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anchor="ctr"/>
          <a:lstStyle/>
          <a:p>
            <a:pPr algn="ctr" defTabSz="950595">
              <a:defRPr/>
            </a:pPr>
            <a:endParaRPr lang="bg-BG" sz="1900"/>
          </a:p>
        </p:txBody>
      </p:sp>
      <p:sp>
        <p:nvSpPr>
          <p:cNvPr id="33" name="标题 4"/>
          <p:cNvSpPr txBox="1"/>
          <p:nvPr/>
        </p:nvSpPr>
        <p:spPr>
          <a:xfrm>
            <a:off x="4322391" y="1974248"/>
            <a:ext cx="7204912" cy="1139274"/>
          </a:xfrm>
          <a:prstGeom prst="rect">
            <a:avLst/>
          </a:prstGeom>
        </p:spPr>
        <p:txBody>
          <a:bodyPr vert="horz" lIns="121873" tIns="60936" rIns="121873" bIns="609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defTabSz="1218565" fontAlgn="base">
              <a:lnSpc>
                <a:spcPct val="150000"/>
              </a:lnSpc>
              <a:spcAft>
                <a:spcPct val="0"/>
              </a:spcAft>
              <a:defRPr/>
            </a:pPr>
            <a:r>
              <a:rPr lang="zh-CN" altLang="en-US" sz="4000" b="1" kern="300" dirty="0">
                <a:gradFill>
                  <a:gsLst>
                    <a:gs pos="0">
                      <a:srgbClr val="FF0000"/>
                    </a:gs>
                    <a:gs pos="31000">
                      <a:srgbClr val="C00000"/>
                    </a:gs>
                    <a:gs pos="60000">
                      <a:srgbClr val="EA0102"/>
                    </a:gs>
                    <a:gs pos="100000">
                      <a:srgbClr val="FF0000"/>
                    </a:gs>
                  </a:gsLst>
                  <a:lin ang="16200000" scaled="0"/>
                </a:gradFill>
                <a:effectLst>
                  <a:reflection blurRad="6350" stA="55000" endA="300" endPos="45500" dir="5400000" sy="-100000" algn="bl" rotWithShape="0"/>
                </a:effectLst>
                <a:latin typeface="方正小标宋简体" panose="03000509000000000000" charset="-122"/>
                <a:ea typeface="方正小标宋简体" panose="03000509000000000000" charset="-122"/>
                <a:cs typeface="明兰_UI_TC" pitchFamily="2" charset="-122"/>
              </a:rPr>
              <a:t>民主改革的进步空间</a:t>
            </a:r>
          </a:p>
        </p:txBody>
      </p:sp>
      <p:grpSp>
        <p:nvGrpSpPr>
          <p:cNvPr id="37" name="组合 36"/>
          <p:cNvGrpSpPr/>
          <p:nvPr/>
        </p:nvGrpSpPr>
        <p:grpSpPr>
          <a:xfrm>
            <a:off x="2924960" y="2076829"/>
            <a:ext cx="1294352" cy="1036417"/>
            <a:chOff x="2502405" y="2108424"/>
            <a:chExt cx="970890" cy="777133"/>
          </a:xfrm>
        </p:grpSpPr>
        <p:sp>
          <p:nvSpPr>
            <p:cNvPr id="38" name="椭圆 37"/>
            <p:cNvSpPr/>
            <p:nvPr/>
          </p:nvSpPr>
          <p:spPr>
            <a:xfrm>
              <a:off x="2585913" y="2162254"/>
              <a:ext cx="669475" cy="669475"/>
            </a:xfrm>
            <a:prstGeom prst="ellipse">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39" name="标题 4"/>
            <p:cNvSpPr txBox="1"/>
            <p:nvPr/>
          </p:nvSpPr>
          <p:spPr>
            <a:xfrm>
              <a:off x="2502405" y="2108424"/>
              <a:ext cx="970890" cy="7771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pPr>
              <a:r>
                <a:rPr lang="en-US" altLang="zh-CN" dirty="0">
                  <a:solidFill>
                    <a:schemeClr val="bg1"/>
                  </a:solidFill>
                  <a:latin typeface="Impact" panose="020B0806030902050204" pitchFamily="34" charset="0"/>
                  <a:ea typeface="微软雅黑" panose="020B0503020204020204" pitchFamily="34" charset="-122"/>
                  <a:cs typeface="+mn-cs"/>
                </a:rPr>
                <a:t>  05</a:t>
              </a:r>
              <a:endParaRPr lang="zh-CN" altLang="en-US" dirty="0">
                <a:solidFill>
                  <a:schemeClr val="bg1"/>
                </a:solidFill>
                <a:latin typeface="Impact" panose="020B0806030902050204" pitchFamily="34" charset="0"/>
                <a:ea typeface="微软雅黑" panose="020B0503020204020204" pitchFamily="34" charset="-122"/>
                <a:cs typeface="+mn-cs"/>
              </a:endParaRPr>
            </a:p>
          </p:txBody>
        </p:sp>
      </p:grpSp>
      <p:pic>
        <p:nvPicPr>
          <p:cNvPr id="42" name="Picture 72" descr="红鸟"/>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717899" y="4618771"/>
            <a:ext cx="1111617" cy="70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84359" y="4324786"/>
            <a:ext cx="1046738" cy="62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581400" y="3113405"/>
            <a:ext cx="5800090" cy="460375"/>
          </a:xfrm>
          <a:prstGeom prst="rect">
            <a:avLst/>
          </a:prstGeom>
          <a:noFill/>
        </p:spPr>
        <p:txBody>
          <a:bodyPr wrap="none" rtlCol="0">
            <a:spAutoFit/>
          </a:bodyPr>
          <a:lstStyle/>
          <a:p>
            <a:pPr algn="l"/>
            <a:r>
              <a:rPr lang="en-US" altLang="zh-CN">
                <a:solidFill>
                  <a:schemeClr val="accent1"/>
                </a:solidFill>
                <a:effectLst>
                  <a:outerShdw blurRad="38100" dist="25400" dir="5400000" algn="ctr" rotWithShape="0">
                    <a:srgbClr val="6E747A">
                      <a:alpha val="43000"/>
                    </a:srgbClr>
                  </a:outerShdw>
                </a:effectLst>
              </a:rPr>
              <a:t>The Progressive Space Of Democratic Reform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705610" y="2762250"/>
            <a:ext cx="8637905" cy="3130550"/>
            <a:chOff x="1705677" y="2761999"/>
            <a:chExt cx="8963254" cy="2977955"/>
          </a:xfrm>
        </p:grpSpPr>
        <p:sp>
          <p:nvSpPr>
            <p:cNvPr id="46" name="矩形 45"/>
            <p:cNvSpPr/>
            <p:nvPr/>
          </p:nvSpPr>
          <p:spPr>
            <a:xfrm>
              <a:off x="1705677" y="2762000"/>
              <a:ext cx="8963254" cy="2977954"/>
            </a:xfrm>
            <a:prstGeom prst="rect">
              <a:avLst/>
            </a:prstGeom>
            <a:solidFill>
              <a:schemeClr val="bg2"/>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flipV="1">
              <a:off x="1705677" y="2761999"/>
              <a:ext cx="8963254" cy="163739"/>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TextBox 22"/>
          <p:cNvSpPr txBox="1"/>
          <p:nvPr/>
        </p:nvSpPr>
        <p:spPr>
          <a:xfrm>
            <a:off x="1705610" y="2934335"/>
            <a:ext cx="3816350" cy="3444240"/>
          </a:xfrm>
          <a:prstGeom prst="rect">
            <a:avLst/>
          </a:prstGeom>
          <a:noFill/>
        </p:spPr>
        <p:txBody>
          <a:bodyPr wrap="square" lIns="121843" tIns="60921" rIns="121843" bIns="60921">
            <a:spAutoFit/>
          </a:bodyPr>
          <a:lstStyle/>
          <a:p>
            <a:pPr indent="457200" algn="l" defTabSz="1218565" fontAlgn="base">
              <a:lnSpc>
                <a:spcPct val="200000"/>
              </a:lnSpc>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1979年</a:t>
            </a:r>
          </a:p>
          <a:p>
            <a:pPr indent="457200" algn="l" defTabSz="1218565" fontAlgn="base">
              <a:lnSpc>
                <a:spcPct val="200000"/>
              </a:lnSpc>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那是一个春天</a:t>
            </a:r>
          </a:p>
          <a:p>
            <a:pPr indent="457200" algn="l" defTabSz="1218565" fontAlgn="base">
              <a:lnSpc>
                <a:spcPct val="200000"/>
              </a:lnSpc>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有一位老人在南海画了一个圈</a:t>
            </a:r>
          </a:p>
          <a:p>
            <a:pPr indent="457200" algn="l" defTabSz="1218565" fontAlgn="base">
              <a:lnSpc>
                <a:spcPct val="200000"/>
              </a:lnSpc>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神话般地崛起座座城</a:t>
            </a:r>
          </a:p>
          <a:p>
            <a:pPr indent="457200" algn="l" defTabSz="1218565" fontAlgn="base">
              <a:lnSpc>
                <a:spcPct val="200000"/>
              </a:lnSpc>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奇迹般地聚起座座金山</a:t>
            </a:r>
          </a:p>
          <a:p>
            <a:pPr indent="457200" defTabSz="1218565" fontAlgn="base">
              <a:lnSpc>
                <a:spcPct val="200000"/>
              </a:lnSpc>
              <a:spcBef>
                <a:spcPct val="0"/>
              </a:spcBef>
              <a:spcAft>
                <a:spcPct val="0"/>
              </a:spcAft>
              <a:defRPr/>
            </a:pPr>
            <a:endPar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endParaRPr>
          </a:p>
        </p:txBody>
      </p:sp>
      <p:pic>
        <p:nvPicPr>
          <p:cNvPr id="11" name="Picture 11" descr="F:\桌面\党政机关\素材\党徽\Nipic_20180988_201509091138025270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51882" y="1502783"/>
            <a:ext cx="1497620" cy="1226348"/>
          </a:xfrm>
          <a:prstGeom prst="rect">
            <a:avLst/>
          </a:prstGeom>
          <a:noFill/>
          <a:extLst>
            <a:ext uri="{909E8E84-426E-40DD-AFC4-6F175D3DCCD1}">
              <a14:hiddenFill xmlns:a14="http://schemas.microsoft.com/office/drawing/2010/main">
                <a:solidFill>
                  <a:srgbClr val="FFFFFF"/>
                </a:solidFill>
              </a14:hiddenFill>
            </a:ext>
          </a:extLst>
        </p:spPr>
      </p:pic>
      <p:sp>
        <p:nvSpPr>
          <p:cNvPr id="32" name="矩形 31"/>
          <p:cNvSpPr/>
          <p:nvPr/>
        </p:nvSpPr>
        <p:spPr>
          <a:xfrm>
            <a:off x="253481" y="1590032"/>
            <a:ext cx="8923782" cy="1101725"/>
          </a:xfrm>
          <a:prstGeom prst="rect">
            <a:avLst/>
          </a:prstGeom>
        </p:spPr>
        <p:txBody>
          <a:bodyPr wrap="square" lIns="117191" tIns="58595" rIns="117191" bIns="58595">
            <a:spAutoFit/>
          </a:bodyPr>
          <a:lstStyle/>
          <a:p>
            <a:pPr algn="r" fontAlgn="base">
              <a:spcBef>
                <a:spcPct val="0"/>
              </a:spcBef>
              <a:spcAft>
                <a:spcPct val="0"/>
              </a:spcAft>
            </a:pPr>
            <a:r>
              <a:rPr lang="zh-CN" altLang="en-US" sz="2800" b="1" kern="300" dirty="0">
                <a:solidFill>
                  <a:srgbClr val="C00000"/>
                </a:solidFill>
                <a:latin typeface="微软雅黑" panose="020B0503020204020204" pitchFamily="34" charset="-122"/>
                <a:ea typeface="微软雅黑" panose="020B0503020204020204" pitchFamily="34" charset="-122"/>
                <a:cs typeface="明兰_UI_TC" pitchFamily="2" charset="-122"/>
              </a:rPr>
              <a:t>春天的故事</a:t>
            </a:r>
            <a:endParaRPr lang="en-US" altLang="zh-CN" sz="2800" b="1" kern="300" dirty="0">
              <a:solidFill>
                <a:srgbClr val="C00000"/>
              </a:solidFill>
              <a:latin typeface="微软雅黑" panose="020B0503020204020204" pitchFamily="34" charset="-122"/>
              <a:ea typeface="微软雅黑" panose="020B0503020204020204" pitchFamily="34" charset="-122"/>
              <a:cs typeface="明兰_UI_TC" pitchFamily="2" charset="-122"/>
            </a:endParaRPr>
          </a:p>
          <a:p>
            <a:pPr algn="r" fontAlgn="base">
              <a:lnSpc>
                <a:spcPct val="150000"/>
              </a:lnSpc>
              <a:spcBef>
                <a:spcPct val="0"/>
              </a:spcBef>
              <a:spcAft>
                <a:spcPct val="0"/>
              </a:spcAft>
            </a:pPr>
            <a:r>
              <a:rPr lang="en-US" altLang="zh-CN" b="1" dirty="0">
                <a:solidFill>
                  <a:srgbClr val="C00000"/>
                </a:solidFill>
                <a:latin typeface="微软雅黑" panose="020B0503020204020204" pitchFamily="34" charset="-122"/>
                <a:ea typeface="微软雅黑" panose="020B0503020204020204" pitchFamily="34" charset="-122"/>
              </a:rPr>
              <a:t>/Story</a:t>
            </a:r>
            <a:endParaRPr lang="en-GB" altLang="zh-CN" b="1" dirty="0">
              <a:solidFill>
                <a:srgbClr val="C00000"/>
              </a:solidFill>
              <a:latin typeface="微软雅黑" panose="020B0503020204020204" pitchFamily="34" charset="-122"/>
              <a:ea typeface="微软雅黑" panose="020B0503020204020204" pitchFamily="34" charset="-122"/>
            </a:endParaRPr>
          </a:p>
        </p:txBody>
      </p:sp>
      <p:pic>
        <p:nvPicPr>
          <p:cNvPr id="2050" name="Picture 2" descr="F:\桌面\党政机关\素材\长城\矢量长城\线稿长城3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91726" y="1372070"/>
            <a:ext cx="5903912" cy="130492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6107430" y="3011805"/>
            <a:ext cx="3930650" cy="2861310"/>
          </a:xfrm>
          <a:prstGeom prst="rect">
            <a:avLst/>
          </a:prstGeom>
          <a:noFill/>
        </p:spPr>
        <p:txBody>
          <a:bodyPr wrap="square" rtlCol="0">
            <a:spAutoFit/>
          </a:bodyPr>
          <a:lstStyle/>
          <a:p>
            <a:pPr indent="457200" algn="l" fontAlgn="base">
              <a:lnSpc>
                <a:spcPct val="200000"/>
              </a:lnSpc>
              <a:buNone/>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春雷啊唤醒了长城内外</a:t>
            </a:r>
          </a:p>
          <a:p>
            <a:pPr indent="457200" algn="l" fontAlgn="base">
              <a:lnSpc>
                <a:spcPct val="200000"/>
              </a:lnSpc>
              <a:buNone/>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春辉啊暖透了大江两岸</a:t>
            </a:r>
          </a:p>
          <a:p>
            <a:pPr indent="457200" algn="l" fontAlgn="base">
              <a:lnSpc>
                <a:spcPct val="200000"/>
              </a:lnSpc>
              <a:buNone/>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啊 中国 啊中国</a:t>
            </a:r>
          </a:p>
          <a:p>
            <a:pPr indent="457200" algn="l" fontAlgn="base">
              <a:lnSpc>
                <a:spcPct val="200000"/>
              </a:lnSpc>
              <a:buNone/>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你迈开了气壮山河的新步伐</a:t>
            </a:r>
          </a:p>
          <a:p>
            <a:pPr indent="457200" algn="l" fontAlgn="base">
              <a:lnSpc>
                <a:spcPct val="200000"/>
              </a:lnSpc>
              <a:buNone/>
              <a:defRPr/>
            </a:pPr>
            <a:r>
              <a:rPr lang="zh-CN" altLang="en-US" sz="1800" dirty="0">
                <a:solidFill>
                  <a:srgbClr val="C00000"/>
                </a:solidFill>
                <a:latin typeface="方正小标宋简体" panose="03000509000000000000" charset="-122"/>
                <a:ea typeface="方正小标宋简体" panose="03000509000000000000" charset="-122"/>
                <a:cs typeface="方正小标宋简体" panose="03000509000000000000" charset="-122"/>
              </a:rPr>
              <a:t>走进万象更新的春天</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a:p>
            <a:pPr fontAlgn="base">
              <a:lnSpc>
                <a:spcPct val="150000"/>
              </a:lnSpc>
              <a:spcBef>
                <a:spcPct val="0"/>
              </a:spcBef>
              <a:spcAft>
                <a:spcPct val="0"/>
              </a:spcAft>
              <a:defRPr/>
            </a:pP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pic>
        <p:nvPicPr>
          <p:cNvPr id="46" name="Picture 3" descr="C:\Users\Administrator\Desktop\党政机关\素材\党徽\Nipic_5916570_2012061822032932139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40" y="4917860"/>
            <a:ext cx="2160240" cy="196035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317115" y="1918335"/>
            <a:ext cx="309880" cy="460375"/>
          </a:xfrm>
          <a:prstGeom prst="rect">
            <a:avLst/>
          </a:prstGeom>
          <a:noFill/>
        </p:spPr>
        <p:txBody>
          <a:bodyPr wrap="none" rtlCol="0">
            <a:spAutoFit/>
          </a:bodyPr>
          <a:lstStyle/>
          <a:p>
            <a:endParaRPr lang="zh-CN" altLang="en-US"/>
          </a:p>
        </p:txBody>
      </p:sp>
      <p:sp>
        <p:nvSpPr>
          <p:cNvPr id="4" name="文本框 3"/>
          <p:cNvSpPr txBox="1"/>
          <p:nvPr/>
        </p:nvSpPr>
        <p:spPr>
          <a:xfrm>
            <a:off x="5190490" y="1581785"/>
            <a:ext cx="1808480" cy="583565"/>
          </a:xfrm>
          <a:prstGeom prst="rect">
            <a:avLst/>
          </a:prstGeom>
          <a:noFill/>
        </p:spPr>
        <p:txBody>
          <a:bodyPr wrap="none" rtlCol="0">
            <a:spAutoFit/>
          </a:bodyPr>
          <a:lstStyle/>
          <a:p>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有关医患</a:t>
            </a:r>
          </a:p>
        </p:txBody>
      </p:sp>
      <p:sp>
        <p:nvSpPr>
          <p:cNvPr id="5" name="文本框 4"/>
          <p:cNvSpPr txBox="1"/>
          <p:nvPr/>
        </p:nvSpPr>
        <p:spPr>
          <a:xfrm>
            <a:off x="2077085" y="2378710"/>
            <a:ext cx="8035290" cy="3784600"/>
          </a:xfrm>
          <a:prstGeom prst="rect">
            <a:avLst/>
          </a:prstGeom>
          <a:noFill/>
        </p:spPr>
        <p:txBody>
          <a:bodyPr wrap="square" rtlCol="0">
            <a:spAutoFit/>
          </a:bodyPr>
          <a:lstStyle/>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十九大报告指出，全面取消以药养医，健全药品供应保障制度。</a:t>
            </a:r>
          </a:p>
          <a:p>
            <a:pPr algn="just"/>
            <a:endParaRPr lang="zh-CN" altLang="en-US">
              <a:latin typeface="方正宋刻本秀楷简体" panose="02000000000000000000" charset="-122"/>
              <a:ea typeface="方正宋刻本秀楷简体" panose="02000000000000000000" charset="-122"/>
              <a:cs typeface="方正宋刻本秀楷简体" panose="02000000000000000000" charset="-122"/>
            </a:endParaRPr>
          </a:p>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目前，实行</a:t>
            </a:r>
            <a:r>
              <a:rPr lang="en-US" altLang="zh-CN">
                <a:latin typeface="方正宋刻本秀楷简体" panose="02000000000000000000" charset="-122"/>
                <a:ea typeface="方正宋刻本秀楷简体" panose="02000000000000000000" charset="-122"/>
                <a:cs typeface="方正宋刻本秀楷简体" panose="02000000000000000000" charset="-122"/>
              </a:rPr>
              <a:t>60</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多年的药品加成政策已经取消，居民个人卫生支出占卫生总费用的比重下降到</a:t>
            </a:r>
            <a:r>
              <a:rPr lang="en-US" altLang="zh-CN">
                <a:latin typeface="方正宋刻本秀楷简体" panose="02000000000000000000" charset="-122"/>
                <a:ea typeface="方正宋刻本秀楷简体" panose="02000000000000000000" charset="-122"/>
                <a:cs typeface="方正宋刻本秀楷简体" panose="02000000000000000000" charset="-122"/>
              </a:rPr>
              <a:t>30%</a:t>
            </a:r>
            <a:r>
              <a:rPr lang="zh-CN" altLang="en-US">
                <a:latin typeface="方正宋刻本秀楷简体" panose="02000000000000000000" charset="-122"/>
                <a:ea typeface="方正宋刻本秀楷简体" panose="02000000000000000000" charset="-122"/>
                <a:cs typeface="方正宋刻本秀楷简体" panose="02000000000000000000" charset="-122"/>
              </a:rPr>
              <a:t>以下。</a:t>
            </a:r>
          </a:p>
          <a:p>
            <a:pPr algn="just"/>
            <a:endParaRPr lang="zh-CN" altLang="en-US">
              <a:latin typeface="方正宋刻本秀楷简体" panose="02000000000000000000" charset="-122"/>
              <a:ea typeface="方正宋刻本秀楷简体" panose="02000000000000000000" charset="-122"/>
              <a:cs typeface="方正宋刻本秀楷简体" panose="02000000000000000000" charset="-122"/>
            </a:endParaRPr>
          </a:p>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在湖北洪湖渔场行医</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20</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多年的医生谢爱娥代表说，现在，她所在的渔场</a:t>
            </a:r>
            <a:r>
              <a:rPr lang="en-US" altLang="zh-CN">
                <a:latin typeface="方正宋刻本秀楷简体" panose="02000000000000000000" charset="-122"/>
                <a:ea typeface="方正宋刻本秀楷简体" panose="02000000000000000000" charset="-122"/>
                <a:cs typeface="方正宋刻本秀楷简体" panose="02000000000000000000" charset="-122"/>
              </a:rPr>
              <a:t>600</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多名渔民都已全部参加新农舍，加上基本药物的普及，基层医生收入不再依靠卖药了。过去基本看病难、看病贵的情况正在改变。</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a:p>
            <a:pPr fontAlgn="base">
              <a:lnSpc>
                <a:spcPct val="150000"/>
              </a:lnSpc>
              <a:spcBef>
                <a:spcPct val="0"/>
              </a:spcBef>
              <a:spcAft>
                <a:spcPct val="0"/>
              </a:spcAft>
              <a:defRPr/>
            </a:pP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pic>
        <p:nvPicPr>
          <p:cNvPr id="46" name="Picture 3" descr="C:\Users\Administrator\Desktop\党政机关\素材\党徽\Nipic_5916570_2012061822032932139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40" y="4917860"/>
            <a:ext cx="2160240" cy="196035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317115" y="1918335"/>
            <a:ext cx="309880" cy="460375"/>
          </a:xfrm>
          <a:prstGeom prst="rect">
            <a:avLst/>
          </a:prstGeom>
          <a:noFill/>
        </p:spPr>
        <p:txBody>
          <a:bodyPr wrap="none" rtlCol="0">
            <a:spAutoFit/>
          </a:bodyPr>
          <a:lstStyle/>
          <a:p>
            <a:endParaRPr lang="zh-CN" altLang="en-US"/>
          </a:p>
        </p:txBody>
      </p:sp>
      <p:sp>
        <p:nvSpPr>
          <p:cNvPr id="4" name="文本框 3"/>
          <p:cNvSpPr txBox="1"/>
          <p:nvPr/>
        </p:nvSpPr>
        <p:spPr>
          <a:xfrm>
            <a:off x="5190490" y="1581785"/>
            <a:ext cx="1808480" cy="583565"/>
          </a:xfrm>
          <a:prstGeom prst="rect">
            <a:avLst/>
          </a:prstGeom>
          <a:noFill/>
        </p:spPr>
        <p:txBody>
          <a:bodyPr wrap="none" rtlCol="0">
            <a:spAutoFit/>
          </a:bodyPr>
          <a:lstStyle/>
          <a:p>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有关雾霾</a:t>
            </a:r>
          </a:p>
        </p:txBody>
      </p:sp>
      <p:sp>
        <p:nvSpPr>
          <p:cNvPr id="5" name="文本框 4"/>
          <p:cNvSpPr txBox="1"/>
          <p:nvPr/>
        </p:nvSpPr>
        <p:spPr>
          <a:xfrm>
            <a:off x="2082800" y="2296795"/>
            <a:ext cx="8035290" cy="3784600"/>
          </a:xfrm>
          <a:prstGeom prst="rect">
            <a:avLst/>
          </a:prstGeom>
          <a:noFill/>
        </p:spPr>
        <p:txBody>
          <a:bodyPr wrap="square" rtlCol="0">
            <a:spAutoFit/>
          </a:bodyPr>
          <a:lstStyle/>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十九大报告指出，着力解决突出环境问题，包括</a:t>
            </a:r>
            <a:r>
              <a:rPr lang="en-US" altLang="zh-CN">
                <a:latin typeface="方正宋刻本秀楷简体" panose="02000000000000000000" charset="-122"/>
                <a:ea typeface="方正宋刻本秀楷简体" panose="02000000000000000000" charset="-122"/>
                <a:cs typeface="方正宋刻本秀楷简体" panose="02000000000000000000" charset="-122"/>
              </a:rPr>
              <a:t>“</a:t>
            </a:r>
            <a:r>
              <a:rPr lang="zh-CN" altLang="en-US">
                <a:latin typeface="方正宋刻本秀楷简体" panose="02000000000000000000" charset="-122"/>
                <a:ea typeface="方正宋刻本秀楷简体" panose="02000000000000000000" charset="-122"/>
                <a:cs typeface="方正宋刻本秀楷简体" panose="02000000000000000000" charset="-122"/>
              </a:rPr>
              <a:t>继续实施大气污染防治行动，打赢蓝天保卫战</a:t>
            </a:r>
            <a:r>
              <a:rPr lang="en-US" altLang="zh-CN">
                <a:latin typeface="方正宋刻本秀楷简体" panose="02000000000000000000" charset="-122"/>
                <a:ea typeface="方正宋刻本秀楷简体" panose="02000000000000000000" charset="-122"/>
                <a:cs typeface="方正宋刻本秀楷简体" panose="02000000000000000000" charset="-122"/>
              </a:rPr>
              <a:t>”“</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加快水污染防治</a:t>
            </a:r>
            <a:r>
              <a:rPr lang="en-US" altLang="zh-CN">
                <a:latin typeface="方正宋刻本秀楷简体" panose="02000000000000000000" charset="-122"/>
                <a:ea typeface="方正宋刻本秀楷简体" panose="02000000000000000000" charset="-122"/>
                <a:cs typeface="方正宋刻本秀楷简体" panose="02000000000000000000" charset="-122"/>
              </a:rPr>
              <a:t>”“</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强化土壤污染管控和修复</a:t>
            </a:r>
            <a:r>
              <a:rPr lang="en-US" altLang="zh-CN">
                <a:latin typeface="方正宋刻本秀楷简体" panose="02000000000000000000" charset="-122"/>
                <a:ea typeface="方正宋刻本秀楷简体" panose="02000000000000000000" charset="-122"/>
                <a:cs typeface="方正宋刻本秀楷简体" panose="02000000000000000000" charset="-122"/>
              </a:rPr>
              <a:t>”</a:t>
            </a:r>
            <a:r>
              <a:rPr lang="zh-CN" altLang="en-US">
                <a:latin typeface="方正宋刻本秀楷简体" panose="02000000000000000000" charset="-122"/>
                <a:ea typeface="方正宋刻本秀楷简体" panose="02000000000000000000" charset="-122"/>
                <a:cs typeface="方正宋刻本秀楷简体" panose="02000000000000000000" charset="-122"/>
              </a:rPr>
              <a:t>。</a:t>
            </a:r>
          </a:p>
          <a:p>
            <a:pPr algn="just"/>
            <a:endParaRPr lang="zh-CN" altLang="en-US">
              <a:latin typeface="方正宋刻本秀楷简体" panose="02000000000000000000" charset="-122"/>
              <a:ea typeface="方正宋刻本秀楷简体" panose="02000000000000000000" charset="-122"/>
              <a:cs typeface="方正宋刻本秀楷简体" panose="02000000000000000000" charset="-122"/>
            </a:endParaRPr>
          </a:p>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从</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2013</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年起，我国实施大气、水、土壤污染防治三大行动计划。据统计，</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2016</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年，京津冀、长三角、珠三角三个区域细颗粒物（</a:t>
            </a:r>
            <a:r>
              <a:rPr lang="en-US" altLang="zh-CN">
                <a:latin typeface="方正宋刻本秀楷简体" panose="02000000000000000000" charset="-122"/>
                <a:ea typeface="方正宋刻本秀楷简体" panose="02000000000000000000" charset="-122"/>
                <a:cs typeface="方正宋刻本秀楷简体" panose="02000000000000000000" charset="-122"/>
              </a:rPr>
              <a:t>PM2.5</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），平均浓度与</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2013</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年相比都下降了</a:t>
            </a:r>
            <a:r>
              <a:rPr lang="en-US" altLang="zh-CN">
                <a:latin typeface="方正宋刻本秀楷简体" panose="02000000000000000000" charset="-122"/>
                <a:ea typeface="方正宋刻本秀楷简体" panose="02000000000000000000" charset="-122"/>
                <a:cs typeface="方正宋刻本秀楷简体" panose="02000000000000000000" charset="-122"/>
              </a:rPr>
              <a:t>30%</a:t>
            </a:r>
            <a:r>
              <a:rPr lang="zh-CN" altLang="en-US">
                <a:latin typeface="方正宋刻本秀楷简体" panose="02000000000000000000" charset="-122"/>
                <a:ea typeface="方正宋刻本秀楷简体" panose="02000000000000000000" charset="-122"/>
                <a:cs typeface="方正宋刻本秀楷简体" panose="02000000000000000000" charset="-122"/>
              </a:rPr>
              <a:t>以上。地表水国控断面</a:t>
            </a:r>
            <a:r>
              <a:rPr lang="en-US" altLang="zh-CN">
                <a:latin typeface="方正宋刻本秀楷简体" panose="02000000000000000000" charset="-122"/>
                <a:ea typeface="方正宋刻本秀楷简体" panose="02000000000000000000" charset="-122"/>
                <a:cs typeface="方正宋刻本秀楷简体" panose="02000000000000000000" charset="-122"/>
              </a:rPr>
              <a:t>Ⅰ-Ⅲ</a:t>
            </a:r>
            <a:r>
              <a:rPr lang="zh-CN" altLang="en-US">
                <a:latin typeface="方正宋刻本秀楷简体" panose="02000000000000000000" charset="-122"/>
                <a:ea typeface="方正宋刻本秀楷简体" panose="02000000000000000000" charset="-122"/>
                <a:cs typeface="方正宋刻本秀楷简体" panose="02000000000000000000" charset="-122"/>
              </a:rPr>
              <a:t>类水体比例增加到</a:t>
            </a:r>
            <a:r>
              <a:rPr lang="en-US" altLang="zh-CN">
                <a:latin typeface="方正宋刻本秀楷简体" panose="02000000000000000000" charset="-122"/>
                <a:ea typeface="方正宋刻本秀楷简体" panose="02000000000000000000" charset="-122"/>
                <a:cs typeface="方正宋刻本秀楷简体" panose="02000000000000000000" charset="-122"/>
              </a:rPr>
              <a:t>67.8%</a:t>
            </a:r>
            <a:r>
              <a:rPr lang="zh-CN" altLang="en-US">
                <a:latin typeface="方正宋刻本秀楷简体" panose="02000000000000000000" charset="-122"/>
                <a:ea typeface="方正宋刻本秀楷简体" panose="02000000000000000000" charset="-122"/>
                <a:cs typeface="方正宋刻本秀楷简体" panose="02000000000000000000" charset="-122"/>
              </a:rPr>
              <a:t>。与此同时，一些地方秋冬季空气质量改善效果不明显，完成水质目标难度大。</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a:p>
            <a:pPr fontAlgn="base">
              <a:lnSpc>
                <a:spcPct val="150000"/>
              </a:lnSpc>
              <a:spcBef>
                <a:spcPct val="0"/>
              </a:spcBef>
              <a:spcAft>
                <a:spcPct val="0"/>
              </a:spcAft>
              <a:defRPr/>
            </a:pP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pic>
        <p:nvPicPr>
          <p:cNvPr id="46" name="Picture 3" descr="C:\Users\Administrator\Desktop\党政机关\素材\党徽\Nipic_5916570_2012061822032932139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40" y="4917860"/>
            <a:ext cx="2160240" cy="196035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317115" y="1918335"/>
            <a:ext cx="309880" cy="460375"/>
          </a:xfrm>
          <a:prstGeom prst="rect">
            <a:avLst/>
          </a:prstGeom>
          <a:noFill/>
        </p:spPr>
        <p:txBody>
          <a:bodyPr wrap="none" rtlCol="0">
            <a:spAutoFit/>
          </a:bodyPr>
          <a:lstStyle/>
          <a:p>
            <a:endParaRPr lang="zh-CN" altLang="en-US"/>
          </a:p>
        </p:txBody>
      </p:sp>
      <p:sp>
        <p:nvSpPr>
          <p:cNvPr id="4" name="文本框 3"/>
          <p:cNvSpPr txBox="1"/>
          <p:nvPr/>
        </p:nvSpPr>
        <p:spPr>
          <a:xfrm>
            <a:off x="4581525" y="1602105"/>
            <a:ext cx="3027680" cy="583565"/>
          </a:xfrm>
          <a:prstGeom prst="rect">
            <a:avLst/>
          </a:prstGeom>
          <a:noFill/>
        </p:spPr>
        <p:txBody>
          <a:bodyPr wrap="none" rtlCol="0">
            <a:spAutoFit/>
          </a:bodyPr>
          <a:lstStyle/>
          <a:p>
            <a:r>
              <a:rPr lang="zh-CN" altLang="en-US" sz="3200" u="sng">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有关教育与扶贫</a:t>
            </a:r>
          </a:p>
        </p:txBody>
      </p:sp>
      <p:sp>
        <p:nvSpPr>
          <p:cNvPr id="5" name="文本框 4"/>
          <p:cNvSpPr txBox="1"/>
          <p:nvPr/>
        </p:nvSpPr>
        <p:spPr>
          <a:xfrm>
            <a:off x="1950085" y="2257425"/>
            <a:ext cx="8289925" cy="4154170"/>
          </a:xfrm>
          <a:prstGeom prst="rect">
            <a:avLst/>
          </a:prstGeom>
          <a:noFill/>
        </p:spPr>
        <p:txBody>
          <a:bodyPr wrap="square" rtlCol="0">
            <a:spAutoFit/>
          </a:bodyPr>
          <a:lstStyle/>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十九大报告指出，使绝大多数城乡新增劳动力接受高中阶段教育、更多接受高等教育。</a:t>
            </a:r>
          </a:p>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目前，我国新增劳动力平均受教育年限已超过</a:t>
            </a:r>
            <a:r>
              <a:rPr lang="en-US" altLang="zh-CN">
                <a:latin typeface="方正宋刻本秀楷简体" panose="02000000000000000000" charset="-122"/>
                <a:ea typeface="方正宋刻本秀楷简体" panose="02000000000000000000" charset="-122"/>
                <a:cs typeface="方正宋刻本秀楷简体" panose="02000000000000000000" charset="-122"/>
              </a:rPr>
              <a:t>13.3</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年，相当于大学一年级水平，但全国发展水平不平衡，特别是中西部贫困地区因教育资源短缺，高中阶段教育普及程度低。</a:t>
            </a:r>
          </a:p>
          <a:p>
            <a:pPr algn="just"/>
            <a:endParaRPr lang="zh-CN" altLang="en-US">
              <a:latin typeface="方正宋刻本秀楷简体" panose="02000000000000000000" charset="-122"/>
              <a:ea typeface="方正宋刻本秀楷简体" panose="02000000000000000000" charset="-122"/>
              <a:cs typeface="方正宋刻本秀楷简体" panose="02000000000000000000" charset="-122"/>
            </a:endParaRPr>
          </a:p>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十九大报告同样指出，重点攻克深度贫困地区脱贫任务，确保到</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2020</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年我国现行标准下农村贫困人口实现脱贫，贫困县全部摘帽，解决区域性整体贫困，做到脱真贫、真脱贫。</a:t>
            </a:r>
          </a:p>
          <a:p>
            <a:pPr algn="just"/>
            <a:r>
              <a:rPr lang="zh-CN" altLang="en-US">
                <a:latin typeface="方正宋刻本秀楷简体" panose="02000000000000000000" charset="-122"/>
                <a:ea typeface="方正宋刻本秀楷简体" panose="02000000000000000000" charset="-122"/>
                <a:cs typeface="方正宋刻本秀楷简体" panose="02000000000000000000" charset="-122"/>
              </a:rPr>
              <a:t>距离全面建成小康社会还有</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年时间，深度贫困地区的脱贫任务还十分艰巨。</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sym typeface="+mn-ea"/>
              </a:rPr>
              <a:t>新时代 新征程</a:t>
            </a: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a:p>
            <a:pPr fontAlgn="base">
              <a:lnSpc>
                <a:spcPct val="150000"/>
              </a:lnSpc>
              <a:spcBef>
                <a:spcPct val="0"/>
              </a:spcBef>
              <a:spcAft>
                <a:spcPct val="0"/>
              </a:spcAft>
              <a:defRPr/>
            </a:pPr>
            <a:endParaRPr lang="zh-CN" altLang="en-US" b="0" kern="300" dirty="0">
              <a:solidFill>
                <a:srgbClr val="C00000"/>
              </a:solidFill>
              <a:effectLst/>
              <a:latin typeface="微软雅黑" panose="020B0503020204020204" pitchFamily="34" charset="-122"/>
              <a:ea typeface="微软雅黑" panose="020B0503020204020204" pitchFamily="34" charset="-122"/>
              <a:cs typeface="明兰_UI_TC" pitchFamily="2" charset="-122"/>
            </a:endParaRPr>
          </a:p>
        </p:txBody>
      </p:sp>
      <p:pic>
        <p:nvPicPr>
          <p:cNvPr id="46" name="Picture 3" descr="C:\Users\Administrator\Desktop\党政机关\素材\党徽\Nipic_5916570_20120618220329321399.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40" y="4917860"/>
            <a:ext cx="2160240" cy="196035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317115" y="1918335"/>
            <a:ext cx="309880" cy="460375"/>
          </a:xfrm>
          <a:prstGeom prst="rect">
            <a:avLst/>
          </a:prstGeom>
          <a:noFill/>
        </p:spPr>
        <p:txBody>
          <a:bodyPr wrap="none" rtlCol="0">
            <a:spAutoFit/>
          </a:bodyPr>
          <a:lstStyle/>
          <a:p>
            <a:endParaRPr lang="zh-CN" altLang="en-US"/>
          </a:p>
        </p:txBody>
      </p:sp>
      <p:sp>
        <p:nvSpPr>
          <p:cNvPr id="4" name="文本框 3"/>
          <p:cNvSpPr txBox="1"/>
          <p:nvPr/>
        </p:nvSpPr>
        <p:spPr>
          <a:xfrm>
            <a:off x="4581525" y="1602105"/>
            <a:ext cx="3877985" cy="584775"/>
          </a:xfrm>
          <a:prstGeom prst="rect">
            <a:avLst/>
          </a:prstGeom>
          <a:noFill/>
        </p:spPr>
        <p:txBody>
          <a:bodyPr wrap="none" rtlCol="0">
            <a:spAutoFit/>
          </a:bodyPr>
          <a:lstStyle/>
          <a:p>
            <a:r>
              <a:rPr lang="zh-CN" altLang="en-US" sz="3200" u="sng" dirty="0">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rPr>
              <a:t>有关农村土地的改革</a:t>
            </a:r>
          </a:p>
        </p:txBody>
      </p:sp>
      <p:sp>
        <p:nvSpPr>
          <p:cNvPr id="5" name="文本框 4"/>
          <p:cNvSpPr txBox="1"/>
          <p:nvPr/>
        </p:nvSpPr>
        <p:spPr>
          <a:xfrm>
            <a:off x="2375554" y="2493690"/>
            <a:ext cx="8289925" cy="3785652"/>
          </a:xfrm>
          <a:prstGeom prst="rect">
            <a:avLst/>
          </a:prstGeom>
          <a:noFill/>
        </p:spPr>
        <p:txBody>
          <a:bodyPr wrap="square" rtlCol="0">
            <a:spAutoFit/>
          </a:bodyPr>
          <a:lstStyle/>
          <a:p>
            <a:pPr algn="just"/>
            <a:r>
              <a:rPr lang="zh-CN" altLang="zh-CN" dirty="0">
                <a:ea typeface="方正宋刻本秀楷简体" panose="02000000000000000000" charset="-122"/>
              </a:rPr>
              <a:t>随着城镇化的发展，并且耕地是利润很低的劳动，我国农村人口大量进城务工，导致农村劳动人口减少，大量土地面临着无人耕种的困境。与五十年前相比，我国的农业机械化水平发生了飞跃，有充足的化肥可供农业生产使用。同时，保证我国粮食安全的一项重要措施是守住</a:t>
            </a:r>
            <a:r>
              <a:rPr lang="en-US" altLang="zh-CN" dirty="0">
                <a:ea typeface="方正宋刻本秀楷简体" panose="02000000000000000000" charset="-122"/>
              </a:rPr>
              <a:t>18</a:t>
            </a:r>
            <a:r>
              <a:rPr lang="zh-CN" altLang="zh-CN" dirty="0">
                <a:ea typeface="方正宋刻本秀楷简体" panose="02000000000000000000" charset="-122"/>
              </a:rPr>
              <a:t>亿亩的耕地红线，因此政府应该着手进行土地流转，将散户的土地重新聚集起来，这样有利于进行大规模的机械化作业，相比单人单干的生产模式效率将大幅提高。也可以成立相关的农业生产企业，让具有专业技能的人员负责某片区域的农业生产活动，进行规模化、现代化生产 </a:t>
            </a:r>
            <a:endParaRPr lang="zh-CN" altLang="en-US" dirty="0">
              <a:ea typeface="方正宋刻本秀楷简体" panose="02000000000000000000" charset="-122"/>
            </a:endParaRPr>
          </a:p>
        </p:txBody>
      </p:sp>
    </p:spTree>
    <p:extLst>
      <p:ext uri="{BB962C8B-B14F-4D97-AF65-F5344CB8AC3E}">
        <p14:creationId xmlns:p14="http://schemas.microsoft.com/office/powerpoint/2010/main" val="3334823595"/>
      </p:ext>
    </p:extLst>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文本框 8"/>
          <p:cNvSpPr txBox="1"/>
          <p:nvPr/>
        </p:nvSpPr>
        <p:spPr>
          <a:xfrm>
            <a:off x="3917314" y="2330450"/>
            <a:ext cx="4554155" cy="1228090"/>
          </a:xfrm>
          <a:prstGeom prst="rect">
            <a:avLst/>
          </a:prstGeom>
          <a:noFill/>
        </p:spPr>
        <p:txBody>
          <a:bodyPr wrap="square" lIns="121873" tIns="60936" rIns="121873" bIns="60936" rtlCol="0">
            <a:spAutoFit/>
          </a:bodyPr>
          <a:lstStyle/>
          <a:p>
            <a:pPr defTabSz="1218565" fontAlgn="base">
              <a:spcBef>
                <a:spcPct val="0"/>
              </a:spcBef>
              <a:spcAft>
                <a:spcPct val="0"/>
              </a:spcAft>
              <a:defRPr/>
            </a:pPr>
            <a:r>
              <a:rPr lang="zh-CN" altLang="en-US" sz="7200" kern="300" spc="-300" dirty="0">
                <a:solidFill>
                  <a:schemeClr val="accent1"/>
                </a:solidFill>
                <a:effectLst>
                  <a:outerShdw blurRad="38100" dist="25400" dir="5400000" algn="ctr" rotWithShape="0">
                    <a:srgbClr val="6E747A">
                      <a:alpha val="43000"/>
                    </a:srgbClr>
                  </a:outerShdw>
                </a:effectLst>
                <a:latin typeface="方正小标宋简体" panose="03000509000000000000" charset="-122"/>
                <a:ea typeface="方正小标宋简体" panose="03000509000000000000" charset="-122"/>
                <a:cs typeface="方正小标宋简体" panose="03000509000000000000" charset="-122"/>
              </a:rPr>
              <a:t>感 谢 聆 听</a:t>
            </a:r>
          </a:p>
        </p:txBody>
      </p:sp>
      <p:grpSp>
        <p:nvGrpSpPr>
          <p:cNvPr id="9" name="组合 8"/>
          <p:cNvGrpSpPr/>
          <p:nvPr/>
        </p:nvGrpSpPr>
        <p:grpSpPr>
          <a:xfrm>
            <a:off x="-1" y="4174434"/>
            <a:ext cx="12190414" cy="2685154"/>
            <a:chOff x="-1" y="4174434"/>
            <a:chExt cx="12190414" cy="2685154"/>
          </a:xfrm>
        </p:grpSpPr>
        <p:sp>
          <p:nvSpPr>
            <p:cNvPr id="11" name="矩形 10"/>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11" descr="F:\桌面\党政机关\素材\党徽\Nipic_20180988_20150909113802527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87094" y="549474"/>
            <a:ext cx="1995388" cy="16339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2" descr="红鸟"/>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721331" y="4945660"/>
            <a:ext cx="784202" cy="500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87790" y="4627897"/>
            <a:ext cx="738432" cy="443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486910" y="3558540"/>
            <a:ext cx="3194685" cy="46037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Thank For Your Listening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1" descr="F:\桌面\党政机关\素材\党徽\Nipic_20180988_20150909113802527000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83000" y="177165"/>
            <a:ext cx="8090535" cy="6626225"/>
          </a:xfrm>
          <a:prstGeom prst="rect">
            <a:avLst/>
          </a:prstGeom>
          <a:noFill/>
          <a:effectLst>
            <a:outerShdw blurRad="12700" dist="63500" dir="5400000" algn="ctr" rotWithShape="0">
              <a:srgbClr val="000000">
                <a:alpha val="43000"/>
              </a:srgbClr>
            </a:outerShdw>
            <a:reflection stA="86000" endPos="1000" dist="50800" dir="5400000" sy="-100000" algn="bl" rotWithShape="0"/>
            <a:softEdge rad="63500"/>
          </a:effectLst>
          <a:extLst>
            <a:ext uri="{909E8E84-426E-40DD-AFC4-6F175D3DCCD1}">
              <a14:hiddenFill xmlns:a14="http://schemas.microsoft.com/office/drawing/2010/main">
                <a:solidFill>
                  <a:srgbClr val="FFFFFF"/>
                </a:solidFill>
              </a14:hiddenFill>
            </a:ext>
          </a:extLst>
        </p:spPr>
      </p:pic>
      <p:pic>
        <p:nvPicPr>
          <p:cNvPr id="2" name="图片 1" descr="b151f8198618367a28c852ce2d738bd4b31ce564"/>
          <p:cNvPicPr>
            <a:picLocks noChangeAspect="1"/>
          </p:cNvPicPr>
          <p:nvPr/>
        </p:nvPicPr>
        <p:blipFill>
          <a:blip r:embed="rId3"/>
          <a:srcRect l="-285" t="5780" r="285" b="11729"/>
          <a:stretch>
            <a:fillRect/>
          </a:stretch>
        </p:blipFill>
        <p:spPr>
          <a:xfrm>
            <a:off x="629920" y="961390"/>
            <a:ext cx="2895600" cy="3407410"/>
          </a:xfrm>
          <a:prstGeom prst="ellipse">
            <a:avLst/>
          </a:prstGeom>
        </p:spPr>
      </p:pic>
      <p:sp>
        <p:nvSpPr>
          <p:cNvPr id="3" name="文本框 2"/>
          <p:cNvSpPr txBox="1"/>
          <p:nvPr/>
        </p:nvSpPr>
        <p:spPr>
          <a:xfrm>
            <a:off x="563880" y="4829175"/>
            <a:ext cx="3027680" cy="1137285"/>
          </a:xfrm>
          <a:prstGeom prst="rect">
            <a:avLst/>
          </a:prstGeom>
          <a:noFill/>
        </p:spPr>
        <p:txBody>
          <a:bodyPr wrap="none" rtlCol="0">
            <a:spAutoFit/>
          </a:bodyPr>
          <a:lstStyle/>
          <a:p>
            <a:r>
              <a:rPr lang="zh-CN" altLang="en-US" sz="280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rPr>
              <a:t>改革开放总设计师</a:t>
            </a:r>
            <a:endParaRPr lang="zh-CN" altLang="en-US">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endParaRPr>
          </a:p>
          <a:p>
            <a:pPr algn="ctr"/>
            <a:r>
              <a:rPr lang="zh-CN" altLang="en-US" sz="4000">
                <a:solidFill>
                  <a:schemeClr val="accent1"/>
                </a:solidFill>
                <a:effectLst>
                  <a:outerShdw blurRad="38100" dist="25400" dir="5400000" algn="ctr" rotWithShape="0">
                    <a:srgbClr val="6E747A">
                      <a:alpha val="43000"/>
                    </a:srgbClr>
                  </a:outerShdw>
                </a:effectLst>
                <a:latin typeface="叶根友唐楷简" panose="02010601030101010101" charset="-122"/>
                <a:ea typeface="叶根友唐楷简" panose="02010601030101010101" charset="-122"/>
              </a:rPr>
              <a:t>邓小平</a:t>
            </a:r>
          </a:p>
        </p:txBody>
      </p:sp>
      <p:sp>
        <p:nvSpPr>
          <p:cNvPr id="4" name="文本框 3"/>
          <p:cNvSpPr txBox="1"/>
          <p:nvPr/>
        </p:nvSpPr>
        <p:spPr>
          <a:xfrm>
            <a:off x="4145915" y="868045"/>
            <a:ext cx="894715" cy="521970"/>
          </a:xfrm>
          <a:prstGeom prst="rect">
            <a:avLst/>
          </a:prstGeom>
          <a:solidFill>
            <a:schemeClr val="bg1">
              <a:lumMod val="50000"/>
            </a:schemeClr>
          </a:solidFill>
        </p:spPr>
        <p:txBody>
          <a:bodyPr wrap="square" rtlCol="0">
            <a:spAutoFit/>
          </a:bodyPr>
          <a:lstStyle/>
          <a:p>
            <a:r>
              <a:rPr lang="zh-CN" altLang="en-US" sz="2800">
                <a:ln>
                  <a:noFill/>
                </a:ln>
                <a:solidFill>
                  <a:schemeClr val="bg1"/>
                </a:solidFill>
                <a:latin typeface="方正宋刻本秀楷简体" panose="02000000000000000000" charset="-122"/>
                <a:ea typeface="方正宋刻本秀楷简体" panose="02000000000000000000" charset="-122"/>
              </a:rPr>
              <a:t>姓名</a:t>
            </a:r>
          </a:p>
        </p:txBody>
      </p:sp>
      <p:sp>
        <p:nvSpPr>
          <p:cNvPr id="5" name="文本框 4"/>
          <p:cNvSpPr txBox="1"/>
          <p:nvPr/>
        </p:nvSpPr>
        <p:spPr>
          <a:xfrm>
            <a:off x="5650230" y="899160"/>
            <a:ext cx="1097280" cy="460375"/>
          </a:xfrm>
          <a:prstGeom prst="rect">
            <a:avLst/>
          </a:prstGeom>
          <a:noFill/>
        </p:spPr>
        <p:txBody>
          <a:bodyPr wrap="none" rtlCol="0">
            <a:spAutoFit/>
          </a:bodyPr>
          <a:lstStyle/>
          <a:p>
            <a:r>
              <a:rPr lang="zh-CN" altLang="en-US">
                <a:latin typeface="方正宋刻本秀楷简体" panose="02000000000000000000" charset="-122"/>
                <a:ea typeface="方正宋刻本秀楷简体" panose="02000000000000000000" charset="-122"/>
              </a:rPr>
              <a:t>邓小平</a:t>
            </a:r>
          </a:p>
        </p:txBody>
      </p:sp>
      <p:sp>
        <p:nvSpPr>
          <p:cNvPr id="6" name="文本框 5"/>
          <p:cNvSpPr txBox="1"/>
          <p:nvPr/>
        </p:nvSpPr>
        <p:spPr>
          <a:xfrm>
            <a:off x="4146550" y="1628140"/>
            <a:ext cx="894080" cy="521970"/>
          </a:xfrm>
          <a:prstGeom prst="rect">
            <a:avLst/>
          </a:prstGeom>
          <a:solidFill>
            <a:schemeClr val="bg1">
              <a:lumMod val="50000"/>
            </a:schemeClr>
          </a:solidFill>
        </p:spPr>
        <p:txBody>
          <a:bodyPr wrap="square" rtlCol="0">
            <a:spAutoFit/>
          </a:bodyPr>
          <a:lstStyle/>
          <a:p>
            <a:r>
              <a:rPr lang="zh-CN" altLang="en-US" sz="2800">
                <a:ln>
                  <a:noFill/>
                </a:ln>
                <a:solidFill>
                  <a:schemeClr val="bg1"/>
                </a:solidFill>
                <a:latin typeface="方正宋刻本秀楷简体" panose="02000000000000000000" charset="-122"/>
                <a:ea typeface="方正宋刻本秀楷简体" panose="02000000000000000000" charset="-122"/>
              </a:rPr>
              <a:t>民族</a:t>
            </a:r>
            <a:endParaRPr lang="zh-CN" altLang="en-US"/>
          </a:p>
        </p:txBody>
      </p:sp>
      <p:sp>
        <p:nvSpPr>
          <p:cNvPr id="7" name="文本框 6"/>
          <p:cNvSpPr txBox="1"/>
          <p:nvPr/>
        </p:nvSpPr>
        <p:spPr>
          <a:xfrm>
            <a:off x="4145915" y="2411095"/>
            <a:ext cx="1605280" cy="521970"/>
          </a:xfrm>
          <a:prstGeom prst="rect">
            <a:avLst/>
          </a:prstGeom>
          <a:solidFill>
            <a:schemeClr val="bg1">
              <a:lumMod val="50000"/>
            </a:schemeClr>
          </a:solidFill>
        </p:spPr>
        <p:txBody>
          <a:bodyPr wrap="none" rtlCol="0">
            <a:spAutoFit/>
          </a:bodyPr>
          <a:lstStyle/>
          <a:p>
            <a:r>
              <a:rPr lang="zh-CN" altLang="en-US" sz="2800">
                <a:ln>
                  <a:noFill/>
                </a:ln>
                <a:solidFill>
                  <a:schemeClr val="bg1"/>
                </a:solidFill>
                <a:latin typeface="方正宋刻本秀楷简体" panose="02000000000000000000" charset="-122"/>
                <a:ea typeface="方正宋刻本秀楷简体" panose="02000000000000000000" charset="-122"/>
              </a:rPr>
              <a:t>出生日期</a:t>
            </a:r>
          </a:p>
        </p:txBody>
      </p:sp>
      <p:sp>
        <p:nvSpPr>
          <p:cNvPr id="8" name="文本框 7"/>
          <p:cNvSpPr txBox="1"/>
          <p:nvPr/>
        </p:nvSpPr>
        <p:spPr>
          <a:xfrm>
            <a:off x="4146550" y="3228975"/>
            <a:ext cx="1605280" cy="521970"/>
          </a:xfrm>
          <a:prstGeom prst="rect">
            <a:avLst/>
          </a:prstGeom>
          <a:solidFill>
            <a:schemeClr val="bg1">
              <a:lumMod val="50000"/>
            </a:schemeClr>
          </a:solidFill>
        </p:spPr>
        <p:txBody>
          <a:bodyPr wrap="none" rtlCol="0">
            <a:spAutoFit/>
          </a:bodyPr>
          <a:lstStyle/>
          <a:p>
            <a:r>
              <a:rPr lang="zh-CN" altLang="en-US" sz="2800">
                <a:ln>
                  <a:noFill/>
                </a:ln>
                <a:solidFill>
                  <a:schemeClr val="bg1"/>
                </a:solidFill>
                <a:latin typeface="方正宋刻本秀楷简体" panose="02000000000000000000" charset="-122"/>
                <a:ea typeface="方正宋刻本秀楷简体" panose="02000000000000000000" charset="-122"/>
              </a:rPr>
              <a:t>去世日期</a:t>
            </a:r>
            <a:endParaRPr lang="zh-CN" altLang="en-US"/>
          </a:p>
        </p:txBody>
      </p:sp>
      <p:sp>
        <p:nvSpPr>
          <p:cNvPr id="9" name="文本框 8"/>
          <p:cNvSpPr txBox="1"/>
          <p:nvPr/>
        </p:nvSpPr>
        <p:spPr>
          <a:xfrm>
            <a:off x="7595235" y="868045"/>
            <a:ext cx="894080" cy="521970"/>
          </a:xfrm>
          <a:prstGeom prst="rect">
            <a:avLst/>
          </a:prstGeom>
          <a:solidFill>
            <a:schemeClr val="bg1">
              <a:lumMod val="50000"/>
            </a:schemeClr>
          </a:solidFill>
        </p:spPr>
        <p:txBody>
          <a:bodyPr wrap="none" rtlCol="0">
            <a:spAutoFit/>
          </a:bodyPr>
          <a:lstStyle/>
          <a:p>
            <a:r>
              <a:rPr lang="zh-CN" altLang="en-US" sz="2800">
                <a:ln>
                  <a:noFill/>
                </a:ln>
                <a:solidFill>
                  <a:schemeClr val="bg1"/>
                </a:solidFill>
                <a:latin typeface="方正宋刻本秀楷简体" panose="02000000000000000000" charset="-122"/>
                <a:ea typeface="方正宋刻本秀楷简体" panose="02000000000000000000" charset="-122"/>
              </a:rPr>
              <a:t>国籍</a:t>
            </a:r>
            <a:endParaRPr lang="zh-CN" altLang="en-US"/>
          </a:p>
        </p:txBody>
      </p:sp>
      <p:sp>
        <p:nvSpPr>
          <p:cNvPr id="10" name="文本框 9"/>
          <p:cNvSpPr txBox="1"/>
          <p:nvPr/>
        </p:nvSpPr>
        <p:spPr>
          <a:xfrm>
            <a:off x="7595235" y="1627505"/>
            <a:ext cx="1249680" cy="521970"/>
          </a:xfrm>
          <a:prstGeom prst="rect">
            <a:avLst/>
          </a:prstGeom>
          <a:solidFill>
            <a:schemeClr val="bg1">
              <a:lumMod val="50000"/>
            </a:schemeClr>
          </a:solidFill>
        </p:spPr>
        <p:txBody>
          <a:bodyPr wrap="none" rtlCol="0">
            <a:spAutoFit/>
          </a:bodyPr>
          <a:lstStyle/>
          <a:p>
            <a:pPr algn="l"/>
            <a:r>
              <a:rPr lang="zh-CN" altLang="en-US" sz="2800">
                <a:ln>
                  <a:noFill/>
                </a:ln>
                <a:solidFill>
                  <a:schemeClr val="bg1"/>
                </a:solidFill>
                <a:latin typeface="方正宋刻本秀楷简体" panose="02000000000000000000" charset="-122"/>
                <a:ea typeface="方正宋刻本秀楷简体" panose="02000000000000000000" charset="-122"/>
              </a:rPr>
              <a:t>出生地</a:t>
            </a:r>
          </a:p>
        </p:txBody>
      </p:sp>
      <p:sp>
        <p:nvSpPr>
          <p:cNvPr id="11" name="文本框 10"/>
          <p:cNvSpPr txBox="1"/>
          <p:nvPr/>
        </p:nvSpPr>
        <p:spPr>
          <a:xfrm>
            <a:off x="4145915" y="4056380"/>
            <a:ext cx="894715" cy="521970"/>
          </a:xfrm>
          <a:prstGeom prst="rect">
            <a:avLst/>
          </a:prstGeom>
          <a:solidFill>
            <a:schemeClr val="bg1">
              <a:lumMod val="50000"/>
            </a:schemeClr>
          </a:solidFill>
        </p:spPr>
        <p:txBody>
          <a:bodyPr wrap="square" rtlCol="0">
            <a:spAutoFit/>
          </a:bodyPr>
          <a:lstStyle/>
          <a:p>
            <a:r>
              <a:rPr lang="zh-CN" altLang="en-US" sz="2800">
                <a:ln>
                  <a:noFill/>
                </a:ln>
                <a:solidFill>
                  <a:schemeClr val="bg1"/>
                </a:solidFill>
                <a:latin typeface="方正宋刻本秀楷简体" panose="02000000000000000000" charset="-122"/>
                <a:ea typeface="方正宋刻本秀楷简体" panose="02000000000000000000" charset="-122"/>
              </a:rPr>
              <a:t>成就</a:t>
            </a:r>
            <a:endParaRPr lang="zh-CN" altLang="en-US"/>
          </a:p>
        </p:txBody>
      </p:sp>
      <p:sp>
        <p:nvSpPr>
          <p:cNvPr id="12" name="文本框 11"/>
          <p:cNvSpPr txBox="1"/>
          <p:nvPr/>
        </p:nvSpPr>
        <p:spPr>
          <a:xfrm>
            <a:off x="8992235" y="898525"/>
            <a:ext cx="2316480" cy="460375"/>
          </a:xfrm>
          <a:prstGeom prst="rect">
            <a:avLst/>
          </a:prstGeom>
          <a:noFill/>
        </p:spPr>
        <p:txBody>
          <a:bodyPr wrap="none" rtlCol="0">
            <a:spAutoFit/>
          </a:bodyPr>
          <a:lstStyle/>
          <a:p>
            <a:r>
              <a:rPr lang="zh-CN" altLang="en-US">
                <a:latin typeface="方正宋刻本秀楷简体" panose="02000000000000000000" charset="-122"/>
                <a:ea typeface="方正宋刻本秀楷简体" panose="02000000000000000000" charset="-122"/>
              </a:rPr>
              <a:t>中华人民共和国</a:t>
            </a:r>
          </a:p>
        </p:txBody>
      </p:sp>
      <p:sp>
        <p:nvSpPr>
          <p:cNvPr id="13" name="文本框 12"/>
          <p:cNvSpPr txBox="1"/>
          <p:nvPr/>
        </p:nvSpPr>
        <p:spPr>
          <a:xfrm>
            <a:off x="9144635" y="1659255"/>
            <a:ext cx="2011680" cy="460375"/>
          </a:xfrm>
          <a:prstGeom prst="rect">
            <a:avLst/>
          </a:prstGeom>
          <a:noFill/>
        </p:spPr>
        <p:txBody>
          <a:bodyPr wrap="none" rtlCol="0">
            <a:spAutoFit/>
          </a:bodyPr>
          <a:lstStyle/>
          <a:p>
            <a:r>
              <a:rPr lang="zh-CN" altLang="en-US">
                <a:latin typeface="方正宋刻本秀楷简体" panose="02000000000000000000" charset="-122"/>
                <a:ea typeface="方正宋刻本秀楷简体" panose="02000000000000000000" charset="-122"/>
              </a:rPr>
              <a:t>四川省广安县</a:t>
            </a:r>
          </a:p>
        </p:txBody>
      </p:sp>
      <p:sp>
        <p:nvSpPr>
          <p:cNvPr id="14" name="文本框 13"/>
          <p:cNvSpPr txBox="1"/>
          <p:nvPr/>
        </p:nvSpPr>
        <p:spPr>
          <a:xfrm>
            <a:off x="6269355" y="2442210"/>
            <a:ext cx="2136140" cy="460375"/>
          </a:xfrm>
          <a:prstGeom prst="rect">
            <a:avLst/>
          </a:prstGeom>
          <a:noFill/>
        </p:spPr>
        <p:txBody>
          <a:bodyPr wrap="none" rtlCol="0">
            <a:spAutoFit/>
          </a:bodyPr>
          <a:lstStyle/>
          <a:p>
            <a:r>
              <a:rPr lang="en-US" altLang="zh-CN">
                <a:latin typeface="方正宋刻本秀楷简体" panose="02000000000000000000" charset="-122"/>
                <a:ea typeface="方正宋刻本秀楷简体" panose="02000000000000000000" charset="-122"/>
                <a:cs typeface="方正宋刻本秀楷简体" panose="02000000000000000000" charset="-122"/>
              </a:rPr>
              <a:t>1904</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a:t>
            </a:r>
            <a:r>
              <a:rPr lang="en-US" altLang="zh-CN">
                <a:latin typeface="方正宋刻本秀楷简体" panose="02000000000000000000" charset="-122"/>
                <a:ea typeface="方正宋刻本秀楷简体" panose="02000000000000000000" charset="-122"/>
                <a:cs typeface="方正宋刻本秀楷简体" panose="02000000000000000000" charset="-122"/>
              </a:rPr>
              <a:t>8</a:t>
            </a:r>
            <a:r>
              <a:rPr lang="zh-CN" altLang="en-US">
                <a:latin typeface="方正宋刻本秀楷简体" panose="02000000000000000000" charset="-122"/>
                <a:ea typeface="方正宋刻本秀楷简体" panose="02000000000000000000" charset="-122"/>
                <a:cs typeface="方正宋刻本秀楷简体" panose="02000000000000000000" charset="-122"/>
              </a:rPr>
              <a:t>月</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22</a:t>
            </a:r>
            <a:r>
              <a:rPr lang="zh-CN" altLang="en-US">
                <a:latin typeface="方正宋刻本秀楷简体" panose="02000000000000000000" charset="-122"/>
                <a:ea typeface="方正宋刻本秀楷简体" panose="02000000000000000000" charset="-122"/>
                <a:cs typeface="方正宋刻本秀楷简体" panose="02000000000000000000" charset="-122"/>
              </a:rPr>
              <a:t>日</a:t>
            </a:r>
          </a:p>
        </p:txBody>
      </p:sp>
      <p:sp>
        <p:nvSpPr>
          <p:cNvPr id="15" name="文本框 14"/>
          <p:cNvSpPr txBox="1"/>
          <p:nvPr/>
        </p:nvSpPr>
        <p:spPr>
          <a:xfrm>
            <a:off x="6316345" y="3290570"/>
            <a:ext cx="2041525" cy="460375"/>
          </a:xfrm>
          <a:prstGeom prst="rect">
            <a:avLst/>
          </a:prstGeom>
          <a:noFill/>
        </p:spPr>
        <p:txBody>
          <a:bodyPr wrap="none" rtlCol="0">
            <a:spAutoFit/>
          </a:bodyPr>
          <a:lstStyle/>
          <a:p>
            <a:r>
              <a:rPr lang="en-US" altLang="zh-CN">
                <a:latin typeface="方正宋刻本秀楷简体" panose="02000000000000000000" charset="-122"/>
                <a:ea typeface="方正宋刻本秀楷简体" panose="02000000000000000000" charset="-122"/>
                <a:cs typeface="方正宋刻本秀楷简体" panose="02000000000000000000" charset="-122"/>
              </a:rPr>
              <a:t>1997</a:t>
            </a:r>
            <a:r>
              <a:rPr lang="zh-CN" altLang="en-US">
                <a:latin typeface="方正宋刻本秀楷简体" panose="02000000000000000000" charset="-122"/>
                <a:ea typeface="方正宋刻本秀楷简体" panose="02000000000000000000" charset="-122"/>
                <a:cs typeface="方正宋刻本秀楷简体" panose="02000000000000000000" charset="-122"/>
              </a:rPr>
              <a:t>年</a:t>
            </a:r>
            <a:r>
              <a:rPr lang="en-US" altLang="zh-CN">
                <a:latin typeface="方正宋刻本秀楷简体" panose="02000000000000000000" charset="-122"/>
                <a:ea typeface="方正宋刻本秀楷简体" panose="02000000000000000000" charset="-122"/>
                <a:cs typeface="方正宋刻本秀楷简体" panose="02000000000000000000" charset="-122"/>
              </a:rPr>
              <a:t>2</a:t>
            </a:r>
            <a:r>
              <a:rPr lang="zh-CN" altLang="en-US">
                <a:latin typeface="方正宋刻本秀楷简体" panose="02000000000000000000" charset="-122"/>
                <a:ea typeface="方正宋刻本秀楷简体" panose="02000000000000000000" charset="-122"/>
                <a:cs typeface="方正宋刻本秀楷简体" panose="02000000000000000000" charset="-122"/>
              </a:rPr>
              <a:t>月</a:t>
            </a:r>
            <a:r>
              <a:rPr lang="en-US" altLang="zh-CN">
                <a:latin typeface="方正宋刻本秀楷简体" panose="02000000000000000000" charset="-122"/>
                <a:ea typeface="方正宋刻本秀楷简体" panose="02000000000000000000" charset="-122"/>
                <a:cs typeface="方正宋刻本秀楷简体" panose="02000000000000000000" charset="-122"/>
              </a:rPr>
              <a:t>19</a:t>
            </a:r>
            <a:r>
              <a:rPr lang="zh-CN" altLang="en-US">
                <a:latin typeface="方正宋刻本秀楷简体" panose="02000000000000000000" charset="-122"/>
                <a:ea typeface="方正宋刻本秀楷简体" panose="02000000000000000000" charset="-122"/>
                <a:cs typeface="方正宋刻本秀楷简体" panose="02000000000000000000" charset="-122"/>
              </a:rPr>
              <a:t>日</a:t>
            </a:r>
          </a:p>
        </p:txBody>
      </p:sp>
      <p:sp>
        <p:nvSpPr>
          <p:cNvPr id="16" name="文本框 15"/>
          <p:cNvSpPr txBox="1"/>
          <p:nvPr/>
        </p:nvSpPr>
        <p:spPr>
          <a:xfrm>
            <a:off x="5802630" y="1658620"/>
            <a:ext cx="792480" cy="460375"/>
          </a:xfrm>
          <a:prstGeom prst="rect">
            <a:avLst/>
          </a:prstGeom>
          <a:noFill/>
        </p:spPr>
        <p:txBody>
          <a:bodyPr wrap="none" rtlCol="0">
            <a:spAutoFit/>
          </a:bodyPr>
          <a:lstStyle/>
          <a:p>
            <a:r>
              <a:rPr lang="zh-CN" altLang="en-US">
                <a:latin typeface="方正宋刻本秀楷简体" panose="02000000000000000000" charset="-122"/>
                <a:ea typeface="方正宋刻本秀楷简体" panose="02000000000000000000" charset="-122"/>
              </a:rPr>
              <a:t>汉族</a:t>
            </a:r>
          </a:p>
        </p:txBody>
      </p:sp>
      <p:sp>
        <p:nvSpPr>
          <p:cNvPr id="17" name="文本框 16"/>
          <p:cNvSpPr txBox="1"/>
          <p:nvPr/>
        </p:nvSpPr>
        <p:spPr>
          <a:xfrm>
            <a:off x="5235575" y="4056380"/>
            <a:ext cx="6845935" cy="2676525"/>
          </a:xfrm>
          <a:prstGeom prst="rect">
            <a:avLst/>
          </a:prstGeom>
          <a:noFill/>
        </p:spPr>
        <p:txBody>
          <a:bodyPr wrap="square" rtlCol="0">
            <a:spAutoFit/>
          </a:bodyPr>
          <a:lstStyle/>
          <a:p>
            <a:pPr algn="l"/>
            <a:r>
              <a:rPr lang="en-US" altLang="zh-CN">
                <a:latin typeface="方正宋刻本秀楷简体" panose="02000000000000000000" charset="-122"/>
                <a:ea typeface="方正宋刻本秀楷简体" panose="02000000000000000000" charset="-122"/>
              </a:rPr>
              <a:t>1.</a:t>
            </a:r>
            <a:r>
              <a:rPr lang="zh-CN" altLang="en-US">
                <a:latin typeface="方正宋刻本秀楷简体" panose="02000000000000000000" charset="-122"/>
                <a:ea typeface="方正宋刻本秀楷简体" panose="02000000000000000000" charset="-122"/>
              </a:rPr>
              <a:t>邓小平是中国</a:t>
            </a:r>
            <a:r>
              <a:rPr lang="zh-CN" altLang="en-US">
                <a:latin typeface="方正宋刻本秀楷简体" panose="02000000000000000000" charset="-122"/>
                <a:ea typeface="方正宋刻本秀楷简体" panose="02000000000000000000" charset="-122"/>
                <a:sym typeface="+mn-ea"/>
              </a:rPr>
              <a:t>共产党</a:t>
            </a:r>
            <a:r>
              <a:rPr lang="zh-CN" altLang="en-US">
                <a:latin typeface="方正宋刻本秀楷简体" panose="02000000000000000000" charset="-122"/>
                <a:ea typeface="方正宋刻本秀楷简体" panose="02000000000000000000" charset="-122"/>
              </a:rPr>
              <a:t>第二代领导核心领导者</a:t>
            </a:r>
          </a:p>
          <a:p>
            <a:pPr algn="l"/>
            <a:r>
              <a:rPr lang="en-US" altLang="zh-CN">
                <a:latin typeface="方正宋刻本秀楷简体" panose="02000000000000000000" charset="-122"/>
                <a:ea typeface="方正宋刻本秀楷简体" panose="02000000000000000000" charset="-122"/>
              </a:rPr>
              <a:t>2.</a:t>
            </a:r>
            <a:r>
              <a:rPr lang="zh-CN" altLang="en-US">
                <a:latin typeface="方正宋刻本秀楷简体" panose="02000000000000000000" charset="-122"/>
                <a:ea typeface="方正宋刻本秀楷简体" panose="02000000000000000000" charset="-122"/>
              </a:rPr>
              <a:t>伟大的马克思主义者，无产阶级革命家、政治家、军事家、外交家</a:t>
            </a:r>
          </a:p>
          <a:p>
            <a:pPr algn="l"/>
            <a:r>
              <a:rPr lang="en-US" altLang="zh-CN">
                <a:latin typeface="方正宋刻本秀楷简体" panose="02000000000000000000" charset="-122"/>
                <a:ea typeface="方正宋刻本秀楷简体" panose="02000000000000000000" charset="-122"/>
              </a:rPr>
              <a:t>3.</a:t>
            </a:r>
            <a:r>
              <a:rPr lang="zh-CN" altLang="en-US">
                <a:latin typeface="方正宋刻本秀楷简体" panose="02000000000000000000" charset="-122"/>
                <a:ea typeface="方正宋刻本秀楷简体" panose="02000000000000000000" charset="-122"/>
              </a:rPr>
              <a:t>中国共产党、中国人民解放军、中华人民共和国的主要领导人之一</a:t>
            </a:r>
          </a:p>
          <a:p>
            <a:pPr algn="l"/>
            <a:r>
              <a:rPr lang="en-US" altLang="zh-CN">
                <a:latin typeface="方正宋刻本秀楷简体" panose="02000000000000000000" charset="-122"/>
                <a:ea typeface="方正宋刻本秀楷简体" panose="02000000000000000000" charset="-122"/>
              </a:rPr>
              <a:t>4.</a:t>
            </a:r>
            <a:r>
              <a:rPr lang="zh-CN" altLang="en-US">
                <a:latin typeface="方正宋刻本秀楷简体" panose="02000000000000000000" charset="-122"/>
                <a:ea typeface="方正宋刻本秀楷简体" panose="02000000000000000000" charset="-122"/>
              </a:rPr>
              <a:t>中国社会主义改革开放和现代化建设的总设计师</a:t>
            </a:r>
          </a:p>
          <a:p>
            <a:pPr algn="l"/>
            <a:r>
              <a:rPr lang="en-US" altLang="zh-CN">
                <a:latin typeface="方正宋刻本秀楷简体" panose="02000000000000000000" charset="-122"/>
                <a:ea typeface="方正宋刻本秀楷简体" panose="02000000000000000000" charset="-122"/>
              </a:rPr>
              <a:t>5.</a:t>
            </a:r>
            <a:r>
              <a:rPr lang="zh-CN" altLang="en-US">
                <a:latin typeface="方正宋刻本秀楷简体" panose="02000000000000000000" charset="-122"/>
                <a:ea typeface="方正宋刻本秀楷简体" panose="02000000000000000000" charset="-122"/>
              </a:rPr>
              <a:t>邓小平理论的创立者</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p:cNvSpPr txBox="1"/>
          <p:nvPr/>
        </p:nvSpPr>
        <p:spPr>
          <a:xfrm>
            <a:off x="2704969" y="439559"/>
            <a:ext cx="2255717" cy="707872"/>
          </a:xfrm>
          <a:prstGeom prst="rect">
            <a:avLst/>
          </a:prstGeom>
          <a:noFill/>
        </p:spPr>
        <p:txBody>
          <a:bodyPr wrap="none" lIns="91426" tIns="45713" rIns="91426" bIns="45713" rtlCol="0">
            <a:spAutoFit/>
          </a:bodyPr>
          <a:lstStyle/>
          <a:p>
            <a:r>
              <a:rPr lang="en-US" altLang="zh-CN" sz="4000" dirty="0">
                <a:solidFill>
                  <a:schemeClr val="accent1">
                    <a:alpha val="20000"/>
                  </a:schemeClr>
                </a:solidFill>
                <a:latin typeface="Impact" panose="020B0806030902050204" pitchFamily="34" charset="0"/>
                <a:ea typeface="微软雅黑" panose="020B0503020204020204" pitchFamily="34" charset="-122"/>
              </a:rPr>
              <a:t>CONTENTS</a:t>
            </a:r>
            <a:endParaRPr lang="zh-CN" altLang="en-US" sz="4000" dirty="0">
              <a:solidFill>
                <a:schemeClr val="accent1">
                  <a:alpha val="20000"/>
                </a:schemeClr>
              </a:solidFill>
              <a:latin typeface="Impact" panose="020B0806030902050204" pitchFamily="34" charset="0"/>
              <a:ea typeface="微软雅黑" panose="020B0503020204020204" pitchFamily="34" charset="-122"/>
            </a:endParaRPr>
          </a:p>
        </p:txBody>
      </p:sp>
      <p:sp>
        <p:nvSpPr>
          <p:cNvPr id="36" name="圆角矩形 35"/>
          <p:cNvSpPr/>
          <p:nvPr/>
        </p:nvSpPr>
        <p:spPr>
          <a:xfrm>
            <a:off x="3662157" y="1147628"/>
            <a:ext cx="1298822" cy="397398"/>
          </a:xfrm>
          <a:prstGeom prst="roundRect">
            <a:avLst>
              <a:gd name="adj" fmla="val 50000"/>
            </a:avLst>
          </a:prstGeom>
          <a:solidFill>
            <a:srgbClr val="C00000"/>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noAutofit/>
          </a:bodyPr>
          <a:lstStyle/>
          <a:p>
            <a:pPr algn="ctr"/>
            <a:r>
              <a:rPr lang="zh-CN" altLang="en-US" sz="2000" b="1" dirty="0"/>
              <a:t>目  录</a:t>
            </a:r>
          </a:p>
        </p:txBody>
      </p:sp>
      <p:pic>
        <p:nvPicPr>
          <p:cNvPr id="37" name="Picture 3" descr="F:\桌面\党政机关\素材\长城\矢量长城\线稿长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530" y="50370"/>
            <a:ext cx="4237686" cy="8207090"/>
          </a:xfrm>
          <a:prstGeom prst="rect">
            <a:avLst/>
          </a:prstGeom>
          <a:noFill/>
          <a:extLst>
            <a:ext uri="{909E8E84-426E-40DD-AFC4-6F175D3DCCD1}">
              <a14:hiddenFill xmlns:a14="http://schemas.microsoft.com/office/drawing/2010/main">
                <a:solidFill>
                  <a:srgbClr val="FFFFFF"/>
                </a:solidFill>
              </a14:hiddenFill>
            </a:ext>
          </a:extLst>
        </p:spPr>
      </p:pic>
      <p:sp>
        <p:nvSpPr>
          <p:cNvPr id="38" name="圆角矩形 37"/>
          <p:cNvSpPr/>
          <p:nvPr/>
        </p:nvSpPr>
        <p:spPr>
          <a:xfrm>
            <a:off x="7226635" y="1491086"/>
            <a:ext cx="723319" cy="498425"/>
          </a:xfrm>
          <a:prstGeom prst="roundRect">
            <a:avLst>
              <a:gd name="adj" fmla="val 50000"/>
            </a:avLst>
          </a:prstGeom>
          <a:solidFill>
            <a:srgbClr val="C00000"/>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noAutofit/>
          </a:bodyPr>
          <a:lstStyle/>
          <a:p>
            <a:pPr algn="ctr"/>
            <a:r>
              <a:rPr lang="en-US" altLang="zh-CN" sz="2000" dirty="0"/>
              <a:t>0 1</a:t>
            </a:r>
            <a:endParaRPr lang="zh-CN" altLang="en-US" sz="2000" dirty="0"/>
          </a:p>
        </p:txBody>
      </p:sp>
      <p:grpSp>
        <p:nvGrpSpPr>
          <p:cNvPr id="39" name="组合 38"/>
          <p:cNvGrpSpPr/>
          <p:nvPr/>
        </p:nvGrpSpPr>
        <p:grpSpPr>
          <a:xfrm>
            <a:off x="8131919" y="1488773"/>
            <a:ext cx="3592373" cy="500637"/>
            <a:chOff x="6959302" y="1819501"/>
            <a:chExt cx="3960440" cy="337063"/>
          </a:xfrm>
        </p:grpSpPr>
        <p:sp>
          <p:nvSpPr>
            <p:cNvPr id="45" name="圆角矩形 44"/>
            <p:cNvSpPr/>
            <p:nvPr/>
          </p:nvSpPr>
          <p:spPr>
            <a:xfrm>
              <a:off x="6959302" y="1819501"/>
              <a:ext cx="3960440" cy="337063"/>
            </a:xfrm>
            <a:prstGeom prst="roundRect">
              <a:avLst>
                <a:gd name="adj" fmla="val 50000"/>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7245477" y="1854173"/>
              <a:ext cx="1975571" cy="247965"/>
            </a:xfrm>
            <a:prstGeom prst="rect">
              <a:avLst/>
            </a:prstGeom>
            <a:noFill/>
          </p:spPr>
          <p:txBody>
            <a:bodyPr wrap="none" rtlCol="0">
              <a:spAutoFit/>
            </a:bodyPr>
            <a:lstStyle/>
            <a:p>
              <a:r>
                <a:rPr lang="zh-CN" altLang="en-US" sz="1800" b="1" dirty="0">
                  <a:solidFill>
                    <a:schemeClr val="bg1"/>
                  </a:solidFill>
                  <a:latin typeface="方正小标宋简体" panose="03000509000000000000" charset="-122"/>
                  <a:ea typeface="方正小标宋简体" panose="03000509000000000000" charset="-122"/>
                </a:rPr>
                <a:t>改革开放的背景</a:t>
              </a:r>
            </a:p>
          </p:txBody>
        </p:sp>
      </p:grpSp>
      <p:sp>
        <p:nvSpPr>
          <p:cNvPr id="47" name="圆角矩形 46"/>
          <p:cNvSpPr/>
          <p:nvPr/>
        </p:nvSpPr>
        <p:spPr>
          <a:xfrm>
            <a:off x="7226635" y="2291905"/>
            <a:ext cx="723319" cy="498425"/>
          </a:xfrm>
          <a:prstGeom prst="roundRect">
            <a:avLst>
              <a:gd name="adj" fmla="val 50000"/>
            </a:avLst>
          </a:prstGeom>
          <a:solidFill>
            <a:srgbClr val="C00000"/>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noAutofit/>
          </a:bodyPr>
          <a:lstStyle/>
          <a:p>
            <a:pPr algn="ctr"/>
            <a:r>
              <a:rPr lang="en-US" altLang="zh-CN" sz="2000" dirty="0"/>
              <a:t>0 2</a:t>
            </a:r>
            <a:endParaRPr lang="zh-CN" altLang="en-US" sz="2000" dirty="0"/>
          </a:p>
        </p:txBody>
      </p:sp>
      <p:grpSp>
        <p:nvGrpSpPr>
          <p:cNvPr id="48" name="组合 47"/>
          <p:cNvGrpSpPr/>
          <p:nvPr/>
        </p:nvGrpSpPr>
        <p:grpSpPr>
          <a:xfrm>
            <a:off x="3375134" y="2291499"/>
            <a:ext cx="3592373" cy="500636"/>
            <a:chOff x="6959302" y="2495180"/>
            <a:chExt cx="3960440" cy="337063"/>
          </a:xfrm>
        </p:grpSpPr>
        <p:sp>
          <p:nvSpPr>
            <p:cNvPr id="49" name="圆角矩形 48"/>
            <p:cNvSpPr/>
            <p:nvPr/>
          </p:nvSpPr>
          <p:spPr>
            <a:xfrm>
              <a:off x="6959302" y="2495180"/>
              <a:ext cx="3960440" cy="337063"/>
            </a:xfrm>
            <a:prstGeom prst="roundRect">
              <a:avLst>
                <a:gd name="adj" fmla="val 50000"/>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4" name="TextBox 73"/>
            <p:cNvSpPr txBox="1"/>
            <p:nvPr/>
          </p:nvSpPr>
          <p:spPr>
            <a:xfrm>
              <a:off x="8247998" y="2539634"/>
              <a:ext cx="2482415" cy="247965"/>
            </a:xfrm>
            <a:prstGeom prst="rect">
              <a:avLst/>
            </a:prstGeom>
            <a:noFill/>
          </p:spPr>
          <p:txBody>
            <a:bodyPr wrap="none" rtlCol="0">
              <a:spAutoFit/>
            </a:bodyPr>
            <a:lstStyle/>
            <a:p>
              <a:r>
                <a:rPr lang="zh-CN" altLang="en-US" sz="1800" b="1" dirty="0">
                  <a:solidFill>
                    <a:schemeClr val="bg1"/>
                  </a:solidFill>
                  <a:latin typeface="方正小标宋简体" panose="03000509000000000000" charset="-122"/>
                  <a:ea typeface="方正小标宋简体" panose="03000509000000000000" charset="-122"/>
                </a:rPr>
                <a:t>改革开放的伟大历程</a:t>
              </a:r>
            </a:p>
          </p:txBody>
        </p:sp>
      </p:grpSp>
      <p:sp>
        <p:nvSpPr>
          <p:cNvPr id="75" name="圆角矩形 74"/>
          <p:cNvSpPr/>
          <p:nvPr/>
        </p:nvSpPr>
        <p:spPr>
          <a:xfrm>
            <a:off x="7226635" y="3078269"/>
            <a:ext cx="723319" cy="498425"/>
          </a:xfrm>
          <a:prstGeom prst="roundRect">
            <a:avLst>
              <a:gd name="adj" fmla="val 50000"/>
            </a:avLst>
          </a:prstGeom>
          <a:solidFill>
            <a:srgbClr val="C00000"/>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noAutofit/>
          </a:bodyPr>
          <a:lstStyle/>
          <a:p>
            <a:pPr algn="ctr"/>
            <a:r>
              <a:rPr lang="en-US" altLang="zh-CN" sz="2000" dirty="0"/>
              <a:t>0 3</a:t>
            </a:r>
            <a:endParaRPr lang="zh-CN" altLang="en-US" sz="2000" dirty="0"/>
          </a:p>
        </p:txBody>
      </p:sp>
      <p:grpSp>
        <p:nvGrpSpPr>
          <p:cNvPr id="76" name="组合 75"/>
          <p:cNvGrpSpPr/>
          <p:nvPr/>
        </p:nvGrpSpPr>
        <p:grpSpPr>
          <a:xfrm>
            <a:off x="8131919" y="3078497"/>
            <a:ext cx="3592373" cy="500636"/>
            <a:chOff x="6959302" y="3139819"/>
            <a:chExt cx="3960440" cy="337063"/>
          </a:xfrm>
        </p:grpSpPr>
        <p:sp>
          <p:nvSpPr>
            <p:cNvPr id="77" name="圆角矩形 76"/>
            <p:cNvSpPr/>
            <p:nvPr/>
          </p:nvSpPr>
          <p:spPr>
            <a:xfrm>
              <a:off x="6959302" y="3139819"/>
              <a:ext cx="3960440" cy="337063"/>
            </a:xfrm>
            <a:prstGeom prst="roundRect">
              <a:avLst>
                <a:gd name="adj" fmla="val 50000"/>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78" name="TextBox 77"/>
            <p:cNvSpPr txBox="1"/>
            <p:nvPr/>
          </p:nvSpPr>
          <p:spPr>
            <a:xfrm>
              <a:off x="7245477" y="3177142"/>
              <a:ext cx="2989259" cy="247965"/>
            </a:xfrm>
            <a:prstGeom prst="rect">
              <a:avLst/>
            </a:prstGeom>
            <a:noFill/>
          </p:spPr>
          <p:txBody>
            <a:bodyPr wrap="none" rtlCol="0">
              <a:spAutoFit/>
            </a:bodyPr>
            <a:lstStyle/>
            <a:p>
              <a:r>
                <a:rPr lang="zh-CN" altLang="en-US" sz="1800" b="1" dirty="0">
                  <a:solidFill>
                    <a:schemeClr val="bg1"/>
                  </a:solidFill>
                  <a:latin typeface="方正小标宋简体" panose="03000509000000000000" charset="-122"/>
                  <a:ea typeface="方正小标宋简体" panose="03000509000000000000" charset="-122"/>
                </a:rPr>
                <a:t>经济改革建设的具体措施</a:t>
              </a:r>
            </a:p>
          </p:txBody>
        </p:sp>
      </p:grpSp>
      <p:sp>
        <p:nvSpPr>
          <p:cNvPr id="2" name="圆角矩形 1"/>
          <p:cNvSpPr/>
          <p:nvPr/>
        </p:nvSpPr>
        <p:spPr>
          <a:xfrm>
            <a:off x="7226635" y="3904404"/>
            <a:ext cx="723319" cy="498425"/>
          </a:xfrm>
          <a:prstGeom prst="roundRect">
            <a:avLst>
              <a:gd name="adj" fmla="val 50000"/>
            </a:avLst>
          </a:prstGeom>
          <a:solidFill>
            <a:srgbClr val="C00000"/>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noAutofit/>
          </a:bodyPr>
          <a:lstStyle/>
          <a:p>
            <a:pPr algn="ctr"/>
            <a:r>
              <a:rPr lang="en-US" altLang="zh-CN" sz="2000" dirty="0"/>
              <a:t>0 4</a:t>
            </a:r>
            <a:endParaRPr lang="zh-CN" altLang="en-US" sz="2000" dirty="0"/>
          </a:p>
        </p:txBody>
      </p:sp>
      <p:sp>
        <p:nvSpPr>
          <p:cNvPr id="3" name="圆角矩形 2"/>
          <p:cNvSpPr/>
          <p:nvPr/>
        </p:nvSpPr>
        <p:spPr>
          <a:xfrm>
            <a:off x="7226635" y="4741334"/>
            <a:ext cx="723319" cy="498425"/>
          </a:xfrm>
          <a:prstGeom prst="roundRect">
            <a:avLst>
              <a:gd name="adj" fmla="val 50000"/>
            </a:avLst>
          </a:prstGeom>
          <a:solidFill>
            <a:srgbClr val="C00000"/>
          </a:solidFill>
          <a:ln w="190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26" tIns="45713" rIns="91426" bIns="45713" numCol="1" spcCol="0" rtlCol="0" fromWordArt="0" anchor="ctr" anchorCtr="0" forceAA="0" compatLnSpc="1">
            <a:noAutofit/>
          </a:bodyPr>
          <a:lstStyle/>
          <a:p>
            <a:pPr algn="ctr"/>
            <a:r>
              <a:rPr lang="en-US" altLang="zh-CN" sz="2000" dirty="0"/>
              <a:t>0 5</a:t>
            </a:r>
            <a:endParaRPr lang="zh-CN" altLang="en-US" sz="2000" dirty="0"/>
          </a:p>
        </p:txBody>
      </p:sp>
      <p:grpSp>
        <p:nvGrpSpPr>
          <p:cNvPr id="4" name="组合 3"/>
          <p:cNvGrpSpPr/>
          <p:nvPr/>
        </p:nvGrpSpPr>
        <p:grpSpPr>
          <a:xfrm>
            <a:off x="3375134" y="3904399"/>
            <a:ext cx="3592373" cy="500636"/>
            <a:chOff x="6959302" y="2495180"/>
            <a:chExt cx="3960440" cy="337063"/>
          </a:xfrm>
        </p:grpSpPr>
        <p:sp>
          <p:nvSpPr>
            <p:cNvPr id="5" name="圆角矩形 4"/>
            <p:cNvSpPr/>
            <p:nvPr/>
          </p:nvSpPr>
          <p:spPr>
            <a:xfrm>
              <a:off x="6959302" y="2495180"/>
              <a:ext cx="3960440" cy="337063"/>
            </a:xfrm>
            <a:prstGeom prst="roundRect">
              <a:avLst>
                <a:gd name="adj" fmla="val 50000"/>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6" name="TextBox 73"/>
            <p:cNvSpPr txBox="1"/>
            <p:nvPr/>
          </p:nvSpPr>
          <p:spPr>
            <a:xfrm>
              <a:off x="8754842" y="2538779"/>
              <a:ext cx="1975571" cy="247965"/>
            </a:xfrm>
            <a:prstGeom prst="rect">
              <a:avLst/>
            </a:prstGeom>
            <a:noFill/>
          </p:spPr>
          <p:txBody>
            <a:bodyPr wrap="none" rtlCol="0">
              <a:spAutoFit/>
            </a:bodyPr>
            <a:lstStyle/>
            <a:p>
              <a:r>
                <a:rPr lang="zh-CN" altLang="en-US" sz="1800" b="1" dirty="0">
                  <a:solidFill>
                    <a:schemeClr val="bg1"/>
                  </a:solidFill>
                  <a:latin typeface="方正小标宋简体" panose="03000509000000000000" charset="-122"/>
                  <a:ea typeface="方正小标宋简体" panose="03000509000000000000" charset="-122"/>
                </a:rPr>
                <a:t>改革开放的成就</a:t>
              </a:r>
            </a:p>
          </p:txBody>
        </p:sp>
      </p:grpSp>
      <p:grpSp>
        <p:nvGrpSpPr>
          <p:cNvPr id="7" name="组合 6"/>
          <p:cNvGrpSpPr/>
          <p:nvPr/>
        </p:nvGrpSpPr>
        <p:grpSpPr>
          <a:xfrm>
            <a:off x="8161129" y="4770539"/>
            <a:ext cx="3592373" cy="500636"/>
            <a:chOff x="6959302" y="2495180"/>
            <a:chExt cx="3960440" cy="337063"/>
          </a:xfrm>
        </p:grpSpPr>
        <p:sp>
          <p:nvSpPr>
            <p:cNvPr id="8" name="圆角矩形 7"/>
            <p:cNvSpPr/>
            <p:nvPr/>
          </p:nvSpPr>
          <p:spPr>
            <a:xfrm>
              <a:off x="6959302" y="2495180"/>
              <a:ext cx="3960440" cy="337063"/>
            </a:xfrm>
            <a:prstGeom prst="roundRect">
              <a:avLst>
                <a:gd name="adj" fmla="val 50000"/>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TextBox 73"/>
            <p:cNvSpPr txBox="1"/>
            <p:nvPr/>
          </p:nvSpPr>
          <p:spPr>
            <a:xfrm>
              <a:off x="7213308" y="2529801"/>
              <a:ext cx="2482415" cy="247965"/>
            </a:xfrm>
            <a:prstGeom prst="rect">
              <a:avLst/>
            </a:prstGeom>
            <a:noFill/>
          </p:spPr>
          <p:txBody>
            <a:bodyPr wrap="none" rtlCol="0">
              <a:spAutoFit/>
            </a:bodyPr>
            <a:lstStyle/>
            <a:p>
              <a:r>
                <a:rPr lang="zh-CN" altLang="en-US" sz="1800" b="1" dirty="0">
                  <a:solidFill>
                    <a:schemeClr val="bg1"/>
                  </a:solidFill>
                  <a:latin typeface="方正小标宋简体" panose="03000509000000000000" charset="-122"/>
                  <a:ea typeface="方正小标宋简体" panose="03000509000000000000" charset="-122"/>
                </a:rPr>
                <a:t>民主改革的进步空间</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 y="4174434"/>
            <a:ext cx="12190414" cy="2685154"/>
            <a:chOff x="-1" y="4174434"/>
            <a:chExt cx="12190414" cy="2685154"/>
          </a:xfrm>
        </p:grpSpPr>
        <p:sp>
          <p:nvSpPr>
            <p:cNvPr id="17" name="矩形 16"/>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11" descr="F:\桌面\党政机关\素材\党徽\Nipic_20180988_20150909113802527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3786" y="555668"/>
            <a:ext cx="909028" cy="74437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 Same Side Corner Rectangle 21"/>
          <p:cNvSpPr/>
          <p:nvPr/>
        </p:nvSpPr>
        <p:spPr>
          <a:xfrm rot="16200000" flipH="1">
            <a:off x="5087242" y="-1321792"/>
            <a:ext cx="2305049" cy="8351841"/>
          </a:xfrm>
          <a:prstGeom prst="round2SameRect">
            <a:avLst>
              <a:gd name="adj1" fmla="val 50000"/>
              <a:gd name="adj2"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3" tIns="60936" rIns="121873" bIns="60936" numCol="1" spcCol="0" rtlCol="0" fromWordArt="0" anchor="ctr" anchorCtr="0" forceAA="0" compatLnSpc="1">
            <a:noAutofit/>
          </a:bodyPr>
          <a:lstStyle/>
          <a:p>
            <a:pPr algn="ctr"/>
            <a:endParaRPr lang="bg-BG"/>
          </a:p>
        </p:txBody>
      </p:sp>
      <p:sp>
        <p:nvSpPr>
          <p:cNvPr id="32" name="Round Same Side Corner Rectangle 7"/>
          <p:cNvSpPr/>
          <p:nvPr/>
        </p:nvSpPr>
        <p:spPr>
          <a:xfrm rot="16200000" flipH="1">
            <a:off x="5208081" y="-1180749"/>
            <a:ext cx="2068624" cy="8069756"/>
          </a:xfrm>
          <a:prstGeom prst="round2SameRect">
            <a:avLst>
              <a:gd name="adj1" fmla="val 50000"/>
              <a:gd name="adj2"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anchor="ctr"/>
          <a:lstStyle/>
          <a:p>
            <a:pPr algn="ctr" defTabSz="950595">
              <a:defRPr/>
            </a:pPr>
            <a:endParaRPr lang="bg-BG" sz="1900"/>
          </a:p>
        </p:txBody>
      </p:sp>
      <p:sp>
        <p:nvSpPr>
          <p:cNvPr id="33" name="标题 4"/>
          <p:cNvSpPr txBox="1"/>
          <p:nvPr/>
        </p:nvSpPr>
        <p:spPr>
          <a:xfrm>
            <a:off x="3647569" y="2011078"/>
            <a:ext cx="5476720" cy="1139274"/>
          </a:xfrm>
          <a:prstGeom prst="rect">
            <a:avLst/>
          </a:prstGeom>
        </p:spPr>
        <p:txBody>
          <a:bodyPr vert="horz" lIns="121873" tIns="60936" rIns="121873" bIns="609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8565" fontAlgn="base">
              <a:lnSpc>
                <a:spcPct val="150000"/>
              </a:lnSpc>
              <a:spcAft>
                <a:spcPct val="0"/>
              </a:spcAft>
              <a:defRPr/>
            </a:pPr>
            <a:r>
              <a:rPr lang="zh-CN" altLang="en-US" sz="4000" b="1" kern="300" dirty="0">
                <a:gradFill>
                  <a:gsLst>
                    <a:gs pos="0">
                      <a:srgbClr val="FF0000"/>
                    </a:gs>
                    <a:gs pos="31000">
                      <a:srgbClr val="C00000"/>
                    </a:gs>
                    <a:gs pos="60000">
                      <a:srgbClr val="EA0102"/>
                    </a:gs>
                    <a:gs pos="100000">
                      <a:srgbClr val="FF0000"/>
                    </a:gs>
                  </a:gsLst>
                  <a:lin ang="16200000" scaled="0"/>
                </a:gradFill>
                <a:effectLst>
                  <a:reflection blurRad="6350" stA="55000" endA="300" endPos="45500" dir="5400000" sy="-100000" algn="bl" rotWithShape="0"/>
                </a:effectLst>
                <a:latin typeface="方正小标宋简体" panose="03000509000000000000" charset="-122"/>
                <a:ea typeface="方正小标宋简体" panose="03000509000000000000" charset="-122"/>
                <a:cs typeface="明兰_UI_TC" pitchFamily="2" charset="-122"/>
              </a:rPr>
              <a:t>改革开放的背景</a:t>
            </a:r>
          </a:p>
        </p:txBody>
      </p:sp>
      <p:pic>
        <p:nvPicPr>
          <p:cNvPr id="42" name="Picture 72" descr="红鸟"/>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717899" y="4618771"/>
            <a:ext cx="1111617" cy="70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84359" y="4324786"/>
            <a:ext cx="1046738" cy="62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975735" y="3199765"/>
            <a:ext cx="5148580" cy="46037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The Backgroud Of Reform And Opening</a:t>
            </a:r>
          </a:p>
        </p:txBody>
      </p:sp>
      <p:grpSp>
        <p:nvGrpSpPr>
          <p:cNvPr id="5" name="组合 4"/>
          <p:cNvGrpSpPr/>
          <p:nvPr/>
        </p:nvGrpSpPr>
        <p:grpSpPr>
          <a:xfrm>
            <a:off x="2948455" y="2062224"/>
            <a:ext cx="1294352" cy="1036417"/>
            <a:chOff x="2502405" y="2108424"/>
            <a:chExt cx="970890" cy="777133"/>
          </a:xfrm>
        </p:grpSpPr>
        <p:sp>
          <p:nvSpPr>
            <p:cNvPr id="6" name="椭圆 5"/>
            <p:cNvSpPr/>
            <p:nvPr/>
          </p:nvSpPr>
          <p:spPr>
            <a:xfrm>
              <a:off x="2585913" y="2162254"/>
              <a:ext cx="669475" cy="669475"/>
            </a:xfrm>
            <a:prstGeom prst="ellipse">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7" name="标题 4"/>
            <p:cNvSpPr txBox="1"/>
            <p:nvPr/>
          </p:nvSpPr>
          <p:spPr>
            <a:xfrm>
              <a:off x="2502405" y="2108424"/>
              <a:ext cx="970890" cy="7771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pPr>
              <a:r>
                <a:rPr lang="en-US" altLang="zh-CN" sz="4800" dirty="0">
                  <a:solidFill>
                    <a:schemeClr val="bg1"/>
                  </a:solidFill>
                  <a:latin typeface="Impact" panose="020B0806030902050204" pitchFamily="34" charset="0"/>
                  <a:ea typeface="微软雅黑" panose="020B0503020204020204" pitchFamily="34" charset="-122"/>
                  <a:cs typeface="+mn-cs"/>
                </a:rPr>
                <a:t>  01</a:t>
              </a:r>
              <a:endParaRPr lang="zh-CN" altLang="en-US" sz="4800" dirty="0">
                <a:solidFill>
                  <a:schemeClr val="bg1"/>
                </a:solidFill>
                <a:latin typeface="Impact" panose="020B0806030902050204" pitchFamily="34" charset="0"/>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timg"/>
          <p:cNvPicPr>
            <a:picLocks noChangeAspect="1"/>
          </p:cNvPicPr>
          <p:nvPr/>
        </p:nvPicPr>
        <p:blipFill>
          <a:blip r:embed="rId3"/>
          <a:stretch>
            <a:fillRect/>
          </a:stretch>
        </p:blipFill>
        <p:spPr>
          <a:xfrm>
            <a:off x="7141210" y="2272030"/>
            <a:ext cx="4763135" cy="2858135"/>
          </a:xfrm>
          <a:prstGeom prst="rect">
            <a:avLst/>
          </a:prstGeom>
        </p:spPr>
      </p:pic>
      <p:sp>
        <p:nvSpPr>
          <p:cNvPr id="2" name="文本占位符 1"/>
          <p:cNvSpPr>
            <a:spLocks noGrp="1"/>
          </p:cNvSpPr>
          <p:nvPr>
            <p:ph type="body" sz="quarter" idx="10"/>
          </p:nvPr>
        </p:nvSpPr>
        <p:spPr>
          <a:xfrm>
            <a:off x="1507973" y="477664"/>
            <a:ext cx="4799975" cy="575867"/>
          </a:xfrm>
        </p:spPr>
        <p:txBody>
          <a:bodyPr>
            <a:noAutofit/>
          </a:bodyPr>
          <a:lstStyle/>
          <a:p>
            <a:pPr fontAlgn="base">
              <a:lnSpc>
                <a:spcPct val="150000"/>
              </a:lnSpc>
              <a:spcBef>
                <a:spcPct val="0"/>
              </a:spcBef>
              <a:spcAft>
                <a:spcPct val="0"/>
              </a:spcAft>
              <a:defRPr/>
            </a:pPr>
            <a:r>
              <a:rPr lang="zh-CN" altLang="en-US" kern="300" dirty="0">
                <a:solidFill>
                  <a:srgbClr val="C00000"/>
                </a:solidFill>
                <a:effectLst/>
                <a:latin typeface="叶根友唐楷简" panose="02010601030101010101" charset="-122"/>
                <a:ea typeface="叶根友唐楷简" panose="02010601030101010101" charset="-122"/>
                <a:cs typeface="叶根友唐楷简" panose="02010601030101010101" charset="-122"/>
              </a:rPr>
              <a:t>新时代 新征程</a:t>
            </a:r>
          </a:p>
        </p:txBody>
      </p:sp>
      <p:sp>
        <p:nvSpPr>
          <p:cNvPr id="41" name="矩形 40"/>
          <p:cNvSpPr/>
          <p:nvPr/>
        </p:nvSpPr>
        <p:spPr>
          <a:xfrm>
            <a:off x="1205865" y="2646045"/>
            <a:ext cx="5935345" cy="3352165"/>
          </a:xfrm>
          <a:prstGeom prst="rect">
            <a:avLst/>
          </a:prstGeom>
          <a:noFill/>
          <a:ln w="12700" cap="flat" cmpd="sng" algn="ctr">
            <a:no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defRPr/>
            </a:pPr>
            <a:r>
              <a:rPr kumimoji="0" lang="zh-CN" altLang="en-US" sz="1900" b="0" i="0" u="none" strike="noStrike" kern="0" cap="none" spc="0" normalizeH="0" baseline="0" noProof="0" dirty="0">
                <a:ln>
                  <a:noFill/>
                </a:ln>
                <a:solidFill>
                  <a:srgbClr val="C00000"/>
                </a:solidFill>
                <a:effectLst/>
                <a:uLnTx/>
                <a:uFillTx/>
                <a:latin typeface="微软雅黑" panose="020B0503020204020204" pitchFamily="82" charset="2"/>
                <a:ea typeface="微软雅黑" panose="020B0503020204020204" pitchFamily="82" charset="2"/>
                <a:cs typeface="+mn-cs"/>
              </a:rPr>
              <a:t>　　</a:t>
            </a:r>
            <a:r>
              <a:rPr kumimoji="0" lang="en-US" altLang="zh-CN"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1978</a:t>
            </a: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年</a:t>
            </a:r>
            <a:r>
              <a:rPr kumimoji="0" lang="en-US" altLang="zh-CN"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12</a:t>
            </a: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月，党召开了十一届三中全会。改革开放它是我党历史上具有深远意义的伟大转折！</a:t>
            </a:r>
          </a:p>
          <a:p>
            <a:pPr marL="0" marR="0" lvl="0" indent="0" defTabSz="914400" eaLnBrk="1" fontAlgn="auto" latinLnBrk="0" hangingPunct="1">
              <a:lnSpc>
                <a:spcPct val="150000"/>
              </a:lnSpc>
              <a:spcBef>
                <a:spcPts val="0"/>
              </a:spcBef>
              <a:spcAft>
                <a:spcPts val="0"/>
              </a:spcAft>
              <a:buClrTx/>
              <a:buSzTx/>
              <a:buFontTx/>
              <a:buNone/>
              <a:defRPr/>
            </a:pP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      从十一届三中全会开始，以邓小平为核心的党中央逐步开辟了一条建设中国特色社会主义道路，</a:t>
            </a:r>
            <a:r>
              <a:rPr kumimoji="0" lang="en-US" altLang="zh-CN"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40</a:t>
            </a: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多年来中国人民沿着这条道路取得了举世瞩目的建设成就。</a:t>
            </a:r>
          </a:p>
          <a:p>
            <a:pPr marL="0" marR="0" lvl="0" indent="0" defTabSz="914400" eaLnBrk="1" fontAlgn="auto" latinLnBrk="0" hangingPunct="1">
              <a:lnSpc>
                <a:spcPct val="150000"/>
              </a:lnSpc>
              <a:spcBef>
                <a:spcPts val="0"/>
              </a:spcBef>
              <a:spcAft>
                <a:spcPts val="0"/>
              </a:spcAft>
              <a:buClrTx/>
              <a:buSzTx/>
              <a:buFontTx/>
              <a:buNone/>
              <a:defRPr/>
            </a:pP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      会议揭开了中国社会主义改革开放的序幕。</a:t>
            </a:r>
            <a:r>
              <a:rPr kumimoji="0" lang="en-US" altLang="zh-CN"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1978</a:t>
            </a: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年</a:t>
            </a:r>
            <a:r>
              <a:rPr kumimoji="0" lang="en-US" altLang="zh-CN"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12</a:t>
            </a:r>
            <a:r>
              <a:rPr kumimoji="0" lang="zh-CN" altLang="en-US" sz="1900" b="0" i="0" u="none" strike="noStrike" kern="0" cap="none" spc="0" normalizeH="0" baseline="0" noProof="0" dirty="0">
                <a:ln>
                  <a:noFill/>
                </a:ln>
                <a:solidFill>
                  <a:srgbClr val="C00000"/>
                </a:solidFill>
                <a:effectLst/>
                <a:uLnTx/>
                <a:uFillTx/>
                <a:latin typeface="方正小标宋简体" panose="03000509000000000000" charset="-122"/>
                <a:ea typeface="方正小标宋简体" panose="03000509000000000000" charset="-122"/>
                <a:cs typeface="方正小标宋简体" panose="03000509000000000000" charset="-122"/>
              </a:rPr>
              <a:t>月中国开始走上了改革开放的道路。</a:t>
            </a:r>
          </a:p>
        </p:txBody>
      </p:sp>
      <p:grpSp>
        <p:nvGrpSpPr>
          <p:cNvPr id="87" name="组合 86"/>
          <p:cNvGrpSpPr/>
          <p:nvPr/>
        </p:nvGrpSpPr>
        <p:grpSpPr>
          <a:xfrm>
            <a:off x="1203325" y="1637665"/>
            <a:ext cx="4529455" cy="839470"/>
            <a:chOff x="991412" y="459899"/>
            <a:chExt cx="1225019" cy="1224136"/>
          </a:xfrm>
        </p:grpSpPr>
        <p:sp>
          <p:nvSpPr>
            <p:cNvPr id="89" name="矩形 88"/>
            <p:cNvSpPr/>
            <p:nvPr/>
          </p:nvSpPr>
          <p:spPr>
            <a:xfrm>
              <a:off x="991412" y="459899"/>
              <a:ext cx="1224136" cy="1224136"/>
            </a:xfrm>
            <a:prstGeom prst="rect">
              <a:avLst/>
            </a:prstGeom>
            <a:solidFill>
              <a:schemeClr val="bg1"/>
            </a:solid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cxnSp>
          <p:nvCxnSpPr>
            <p:cNvPr id="90" name="直接连接符 89"/>
            <p:cNvCxnSpPr>
              <a:stCxn id="89" idx="0"/>
              <a:endCxn id="89" idx="2"/>
            </p:cNvCxnSpPr>
            <p:nvPr/>
          </p:nvCxnSpPr>
          <p:spPr>
            <a:xfrm>
              <a:off x="1605928" y="459899"/>
              <a:ext cx="0" cy="1224041"/>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9" idx="1"/>
              <a:endCxn id="89" idx="3"/>
            </p:cNvCxnSpPr>
            <p:nvPr/>
          </p:nvCxnSpPr>
          <p:spPr>
            <a:xfrm>
              <a:off x="992080" y="1072213"/>
              <a:ext cx="1224351" cy="0"/>
            </a:xfrm>
            <a:prstGeom prst="line">
              <a:avLst/>
            </a:prstGeom>
            <a:ln w="63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pic>
        <p:nvPicPr>
          <p:cNvPr id="100" name="Picture 2" descr="F:\桌面\党政机关\素材\长城\矢量长城\Nipic_20180988_201509091138025270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451" y="4725938"/>
            <a:ext cx="2388608" cy="255987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 descr="F:\桌面\党政机关\素材\长城\矢量长城\Nipic_20180988_20150909113802527000.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487694" y="4725938"/>
            <a:ext cx="2388608" cy="255987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1203325" y="1637665"/>
            <a:ext cx="5737225" cy="829945"/>
          </a:xfrm>
          <a:prstGeom prst="rect">
            <a:avLst/>
          </a:prstGeom>
          <a:noFill/>
        </p:spPr>
        <p:txBody>
          <a:bodyPr wrap="square" rtlCol="0">
            <a:spAutoFit/>
          </a:bodyPr>
          <a:lstStyle/>
          <a:p>
            <a:r>
              <a:rPr lang="zh-CN" altLang="en-US" sz="4800">
                <a:latin typeface="叶根友唐楷简" panose="02010601030101010101" charset="-122"/>
                <a:ea typeface="叶根友唐楷简" panose="02010601030101010101" charset="-122"/>
              </a:rPr>
              <a:t>十一届三中全会</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1" y="4174434"/>
            <a:ext cx="12190414" cy="2685154"/>
            <a:chOff x="-1" y="4174434"/>
            <a:chExt cx="12190414" cy="2685154"/>
          </a:xfrm>
        </p:grpSpPr>
        <p:sp>
          <p:nvSpPr>
            <p:cNvPr id="17" name="矩形 16"/>
            <p:cNvSpPr/>
            <p:nvPr/>
          </p:nvSpPr>
          <p:spPr>
            <a:xfrm>
              <a:off x="0" y="6633754"/>
              <a:ext cx="12190413" cy="225834"/>
            </a:xfrm>
            <a:prstGeom prst="rect">
              <a:avLst/>
            </a:prstGeom>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F:\桌面\党政机关\素材\长城\矢量长城\线稿长城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 y="4174434"/>
              <a:ext cx="12190414" cy="2543298"/>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11" descr="F:\桌面\党政机关\素材\党徽\Nipic_20180988_2015090911380252700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13786" y="555668"/>
            <a:ext cx="909028" cy="744371"/>
          </a:xfrm>
          <a:prstGeom prst="rect">
            <a:avLst/>
          </a:prstGeom>
          <a:noFill/>
          <a:extLst>
            <a:ext uri="{909E8E84-426E-40DD-AFC4-6F175D3DCCD1}">
              <a14:hiddenFill xmlns:a14="http://schemas.microsoft.com/office/drawing/2010/main">
                <a:solidFill>
                  <a:srgbClr val="FFFFFF"/>
                </a:solidFill>
              </a14:hiddenFill>
            </a:ext>
          </a:extLst>
        </p:spPr>
      </p:pic>
      <p:sp>
        <p:nvSpPr>
          <p:cNvPr id="31" name="Round Same Side Corner Rectangle 21"/>
          <p:cNvSpPr/>
          <p:nvPr/>
        </p:nvSpPr>
        <p:spPr>
          <a:xfrm rot="16200000" flipH="1">
            <a:off x="5087242" y="-1321792"/>
            <a:ext cx="2305049" cy="8351841"/>
          </a:xfrm>
          <a:prstGeom prst="round2SameRect">
            <a:avLst>
              <a:gd name="adj1" fmla="val 50000"/>
              <a:gd name="adj2"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73" tIns="60936" rIns="121873" bIns="60936" numCol="1" spcCol="0" rtlCol="0" fromWordArt="0" anchor="ctr" anchorCtr="0" forceAA="0" compatLnSpc="1">
            <a:noAutofit/>
          </a:bodyPr>
          <a:lstStyle/>
          <a:p>
            <a:pPr algn="ctr"/>
            <a:endParaRPr lang="bg-BG"/>
          </a:p>
        </p:txBody>
      </p:sp>
      <p:sp>
        <p:nvSpPr>
          <p:cNvPr id="32" name="Round Same Side Corner Rectangle 7"/>
          <p:cNvSpPr/>
          <p:nvPr/>
        </p:nvSpPr>
        <p:spPr>
          <a:xfrm rot="16200000" flipH="1">
            <a:off x="5208081" y="-1180749"/>
            <a:ext cx="2068624" cy="8069756"/>
          </a:xfrm>
          <a:prstGeom prst="round2SameRect">
            <a:avLst>
              <a:gd name="adj1" fmla="val 50000"/>
              <a:gd name="adj2"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873" tIns="60936" rIns="121873" bIns="60936" anchor="ctr"/>
          <a:lstStyle/>
          <a:p>
            <a:pPr algn="ctr" defTabSz="950595">
              <a:defRPr/>
            </a:pPr>
            <a:endParaRPr lang="bg-BG" sz="1900"/>
          </a:p>
        </p:txBody>
      </p:sp>
      <p:sp>
        <p:nvSpPr>
          <p:cNvPr id="33" name="标题 4"/>
          <p:cNvSpPr txBox="1"/>
          <p:nvPr/>
        </p:nvSpPr>
        <p:spPr>
          <a:xfrm>
            <a:off x="3765248" y="1984408"/>
            <a:ext cx="5476720" cy="1139274"/>
          </a:xfrm>
          <a:prstGeom prst="rect">
            <a:avLst/>
          </a:prstGeom>
        </p:spPr>
        <p:txBody>
          <a:bodyPr vert="horz" lIns="121873" tIns="60936" rIns="121873" bIns="60936"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defTabSz="1218565" fontAlgn="base">
              <a:lnSpc>
                <a:spcPct val="150000"/>
              </a:lnSpc>
              <a:spcAft>
                <a:spcPct val="0"/>
              </a:spcAft>
              <a:defRPr/>
            </a:pPr>
            <a:r>
              <a:rPr lang="zh-CN" altLang="en-US" sz="4000" b="1" kern="300" dirty="0">
                <a:gradFill>
                  <a:gsLst>
                    <a:gs pos="0">
                      <a:srgbClr val="FF0000"/>
                    </a:gs>
                    <a:gs pos="31000">
                      <a:srgbClr val="C00000"/>
                    </a:gs>
                    <a:gs pos="60000">
                      <a:srgbClr val="EA0102"/>
                    </a:gs>
                    <a:gs pos="100000">
                      <a:srgbClr val="FF0000"/>
                    </a:gs>
                  </a:gsLst>
                  <a:lin ang="16200000" scaled="0"/>
                </a:gradFill>
                <a:effectLst>
                  <a:reflection blurRad="6350" stA="55000" endA="300" endPos="45500" dir="5400000" sy="-100000" algn="bl" rotWithShape="0"/>
                </a:effectLst>
                <a:latin typeface="方正小标宋简体" panose="03000509000000000000" charset="-122"/>
                <a:ea typeface="方正小标宋简体" panose="03000509000000000000" charset="-122"/>
                <a:cs typeface="明兰_UI_TC" pitchFamily="2" charset="-122"/>
              </a:rPr>
              <a:t>改革开放的伟大历程</a:t>
            </a:r>
          </a:p>
        </p:txBody>
      </p:sp>
      <p:grpSp>
        <p:nvGrpSpPr>
          <p:cNvPr id="37" name="组合 36"/>
          <p:cNvGrpSpPr/>
          <p:nvPr/>
        </p:nvGrpSpPr>
        <p:grpSpPr>
          <a:xfrm>
            <a:off x="2850665" y="2086989"/>
            <a:ext cx="1294352" cy="1036417"/>
            <a:chOff x="2502405" y="2108424"/>
            <a:chExt cx="970890" cy="777133"/>
          </a:xfrm>
        </p:grpSpPr>
        <p:sp>
          <p:nvSpPr>
            <p:cNvPr id="38" name="椭圆 37"/>
            <p:cNvSpPr/>
            <p:nvPr/>
          </p:nvSpPr>
          <p:spPr>
            <a:xfrm>
              <a:off x="2585913" y="2162254"/>
              <a:ext cx="669475" cy="669475"/>
            </a:xfrm>
            <a:prstGeom prst="ellipse">
              <a:avLst/>
            </a:prstGeom>
            <a:gradFill>
              <a:gsLst>
                <a:gs pos="89000">
                  <a:srgbClr val="C00000"/>
                </a:gs>
                <a:gs pos="35000">
                  <a:srgbClr val="FF3300"/>
                </a:gs>
              </a:gsLst>
              <a:lin ang="5400000" scaled="1"/>
            </a:gradFill>
            <a:ln>
              <a:gradFill flip="none" rotWithShape="1">
                <a:gsLst>
                  <a:gs pos="0">
                    <a:srgbClr val="FFF200"/>
                  </a:gs>
                  <a:gs pos="45000">
                    <a:srgbClr val="FF7A00"/>
                  </a:gs>
                  <a:gs pos="70000">
                    <a:srgbClr val="FF0300"/>
                  </a:gs>
                  <a:gs pos="100000">
                    <a:srgbClr val="4D0808"/>
                  </a:gs>
                </a:gsLst>
                <a:lin ang="8100000" scaled="1"/>
                <a:tileRect/>
              </a:grad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b="1">
                <a:solidFill>
                  <a:schemeClr val="bg1"/>
                </a:solidFill>
                <a:latin typeface="微软雅黑" panose="020B0503020204020204" pitchFamily="34" charset="-122"/>
                <a:ea typeface="微软雅黑" panose="020B0503020204020204" pitchFamily="34" charset="-122"/>
              </a:endParaRPr>
            </a:p>
          </p:txBody>
        </p:sp>
        <p:sp>
          <p:nvSpPr>
            <p:cNvPr id="39" name="标题 4"/>
            <p:cNvSpPr txBox="1"/>
            <p:nvPr/>
          </p:nvSpPr>
          <p:spPr>
            <a:xfrm>
              <a:off x="2502405" y="2108424"/>
              <a:ext cx="970890" cy="777133"/>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ct val="20000"/>
                </a:spcBef>
              </a:pPr>
              <a:r>
                <a:rPr lang="en-US" altLang="zh-CN" sz="4800" dirty="0">
                  <a:solidFill>
                    <a:schemeClr val="bg1"/>
                  </a:solidFill>
                  <a:latin typeface="Impact" panose="020B0806030902050204" pitchFamily="34" charset="0"/>
                  <a:ea typeface="微软雅黑" panose="020B0503020204020204" pitchFamily="34" charset="-122"/>
                  <a:cs typeface="+mn-cs"/>
                </a:rPr>
                <a:t>  02</a:t>
              </a:r>
              <a:endParaRPr lang="zh-CN" altLang="en-US" sz="4800" dirty="0">
                <a:solidFill>
                  <a:schemeClr val="bg1"/>
                </a:solidFill>
                <a:latin typeface="Impact" panose="020B0806030902050204" pitchFamily="34" charset="0"/>
                <a:ea typeface="微软雅黑" panose="020B0503020204020204" pitchFamily="34" charset="-122"/>
                <a:cs typeface="+mn-cs"/>
              </a:endParaRPr>
            </a:p>
          </p:txBody>
        </p:sp>
      </p:grpSp>
      <p:pic>
        <p:nvPicPr>
          <p:cNvPr id="42" name="Picture 72" descr="红鸟"/>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t="58022" r="83168"/>
          <a:stretch>
            <a:fillRect/>
          </a:stretch>
        </p:blipFill>
        <p:spPr bwMode="auto">
          <a:xfrm>
            <a:off x="8717899" y="4618771"/>
            <a:ext cx="1111617" cy="709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73" descr="红鸟"/>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15000"/>
                    </a14:imgEffect>
                  </a14:imgLayer>
                </a14:imgProps>
              </a:ext>
              <a:ext uri="{28A0092B-C50C-407E-A947-70E740481C1C}">
                <a14:useLocalDpi xmlns:a14="http://schemas.microsoft.com/office/drawing/2010/main" val="0"/>
              </a:ext>
            </a:extLst>
          </a:blip>
          <a:srcRect l="53873" b="-8168"/>
          <a:stretch>
            <a:fillRect/>
          </a:stretch>
        </p:blipFill>
        <p:spPr bwMode="auto">
          <a:xfrm>
            <a:off x="9584359" y="4324786"/>
            <a:ext cx="1046738" cy="628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3899535" y="3199765"/>
            <a:ext cx="5208905" cy="460375"/>
          </a:xfrm>
          <a:prstGeom prst="rect">
            <a:avLst/>
          </a:prstGeom>
          <a:noFill/>
        </p:spPr>
        <p:txBody>
          <a:bodyPr wrap="none" rtlCol="0">
            <a:spAutoFit/>
            <a:scene3d>
              <a:camera prst="orthographicFront"/>
              <a:lightRig rig="threePt" dir="t"/>
            </a:scene3d>
          </a:bodyPr>
          <a:lstStyle/>
          <a:p>
            <a:r>
              <a:rPr lang="en-US" altLang="zh-CN">
                <a:solidFill>
                  <a:schemeClr val="accent1"/>
                </a:solidFill>
                <a:effectLst>
                  <a:outerShdw blurRad="38100" dist="25400" dir="5400000" algn="ctr" rotWithShape="0">
                    <a:srgbClr val="6E747A">
                      <a:alpha val="43000"/>
                    </a:srgbClr>
                  </a:outerShdw>
                </a:effectLst>
              </a:rPr>
              <a:t>The Great Course Of Reform And Opening</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62583" y="521479"/>
            <a:ext cx="4799975" cy="575867"/>
          </a:xfrm>
        </p:spPr>
        <p:txBody>
          <a:bodyPr>
            <a:noAutofit/>
          </a:bodyPr>
          <a:lstStyle/>
          <a:p>
            <a:pPr fontAlgn="base">
              <a:lnSpc>
                <a:spcPct val="150000"/>
              </a:lnSpc>
              <a:spcBef>
                <a:spcPct val="0"/>
              </a:spcBef>
              <a:spcAft>
                <a:spcPct val="0"/>
              </a:spcAft>
              <a:defRPr/>
            </a:pPr>
            <a:r>
              <a:rPr lang="en-US" altLang="zh-CN" sz="3200" kern="300" dirty="0">
                <a:solidFill>
                  <a:srgbClr val="C00000"/>
                </a:solidFill>
                <a:effectLst/>
                <a:latin typeface="方正小标宋简体" panose="03000509000000000000" charset="-122"/>
                <a:ea typeface="方正小标宋简体" panose="03000509000000000000" charset="-122"/>
                <a:cs typeface="方正小标宋简体" panose="03000509000000000000" charset="-122"/>
              </a:rPr>
              <a:t>——</a:t>
            </a:r>
            <a:r>
              <a:rPr lang="zh-CN" altLang="en-US" sz="3200" kern="300" dirty="0">
                <a:solidFill>
                  <a:srgbClr val="C00000"/>
                </a:solidFill>
                <a:effectLst/>
                <a:latin typeface="方正小标宋简体" panose="03000509000000000000" charset="-122"/>
                <a:ea typeface="方正小标宋简体" panose="03000509000000000000" charset="-122"/>
                <a:cs typeface="方正小标宋简体" panose="03000509000000000000" charset="-122"/>
              </a:rPr>
              <a:t>江泽民时期</a:t>
            </a:r>
          </a:p>
        </p:txBody>
      </p:sp>
      <p:cxnSp>
        <p:nvCxnSpPr>
          <p:cNvPr id="5" name="直接连接符 4"/>
          <p:cNvCxnSpPr>
            <a:stCxn id="3" idx="0"/>
          </p:cNvCxnSpPr>
          <p:nvPr/>
        </p:nvCxnSpPr>
        <p:spPr>
          <a:xfrm flipV="1">
            <a:off x="6095365" y="3315970"/>
            <a:ext cx="0" cy="97536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39115" y="3285490"/>
            <a:ext cx="11172825" cy="38100"/>
          </a:xfrm>
          <a:prstGeom prst="line">
            <a:avLst/>
          </a:prstGeom>
          <a:ln w="19050">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39115" y="2680970"/>
            <a:ext cx="0" cy="64262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19735" y="1727835"/>
            <a:ext cx="2214880" cy="95313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1992</a:t>
            </a:r>
            <a:endParaRPr lang="en-US" altLang="zh-CN"/>
          </a:p>
          <a:p>
            <a:r>
              <a:rPr lang="zh-CN" altLang="en-US" sz="1600">
                <a:latin typeface="方正小标宋简体" panose="03000509000000000000" charset="-122"/>
                <a:ea typeface="方正小标宋简体" panose="03000509000000000000" charset="-122"/>
              </a:rPr>
              <a:t>医疗、住房市场化改革</a:t>
            </a:r>
          </a:p>
          <a:p>
            <a:r>
              <a:rPr lang="zh-CN" altLang="en-US" sz="1600">
                <a:latin typeface="方正小标宋简体" panose="03000509000000000000" charset="-122"/>
                <a:ea typeface="方正小标宋简体" panose="03000509000000000000" charset="-122"/>
              </a:rPr>
              <a:t>施行</a:t>
            </a:r>
          </a:p>
        </p:txBody>
      </p:sp>
      <p:cxnSp>
        <p:nvCxnSpPr>
          <p:cNvPr id="12" name="直接连接符 11"/>
          <p:cNvCxnSpPr/>
          <p:nvPr/>
        </p:nvCxnSpPr>
        <p:spPr>
          <a:xfrm>
            <a:off x="1379220" y="3312795"/>
            <a:ext cx="0" cy="152400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2935" y="4836795"/>
            <a:ext cx="18084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1993</a:t>
            </a:r>
            <a:endParaRPr lang="en-US" altLang="zh-CN"/>
          </a:p>
          <a:p>
            <a:r>
              <a:rPr lang="zh-CN" altLang="en-US" sz="1600">
                <a:latin typeface="方正小标宋简体" panose="03000509000000000000" charset="-122"/>
                <a:ea typeface="方正小标宋简体" panose="03000509000000000000" charset="-122"/>
              </a:rPr>
              <a:t>建立现代企业制度</a:t>
            </a:r>
          </a:p>
        </p:txBody>
      </p:sp>
      <p:cxnSp>
        <p:nvCxnSpPr>
          <p:cNvPr id="15" name="直接连接符 14"/>
          <p:cNvCxnSpPr/>
          <p:nvPr/>
        </p:nvCxnSpPr>
        <p:spPr>
          <a:xfrm>
            <a:off x="2848610" y="3302000"/>
            <a:ext cx="0" cy="112141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48610" y="4411980"/>
            <a:ext cx="588010" cy="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452495" y="4058920"/>
            <a:ext cx="18084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1993</a:t>
            </a:r>
            <a:endParaRPr lang="en-US" altLang="zh-CN"/>
          </a:p>
          <a:p>
            <a:r>
              <a:rPr lang="zh-CN" altLang="en-US" sz="1600">
                <a:latin typeface="方正小标宋简体" panose="03000509000000000000" charset="-122"/>
                <a:ea typeface="方正小标宋简体" panose="03000509000000000000" charset="-122"/>
              </a:rPr>
              <a:t>进行财税体制改革</a:t>
            </a:r>
          </a:p>
        </p:txBody>
      </p:sp>
      <p:cxnSp>
        <p:nvCxnSpPr>
          <p:cNvPr id="19" name="直接连接符 18"/>
          <p:cNvCxnSpPr/>
          <p:nvPr/>
        </p:nvCxnSpPr>
        <p:spPr>
          <a:xfrm flipV="1">
            <a:off x="3903980" y="2093595"/>
            <a:ext cx="0" cy="121920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52495" y="1386840"/>
            <a:ext cx="22148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1994</a:t>
            </a:r>
            <a:endParaRPr lang="en-US" altLang="zh-CN"/>
          </a:p>
          <a:p>
            <a:r>
              <a:rPr lang="zh-CN" altLang="en-US" sz="1600">
                <a:latin typeface="方正小标宋简体" panose="03000509000000000000" charset="-122"/>
                <a:ea typeface="方正小标宋简体" panose="03000509000000000000" charset="-122"/>
              </a:rPr>
              <a:t>外贸体制综合配套改革</a:t>
            </a:r>
          </a:p>
        </p:txBody>
      </p:sp>
      <p:pic>
        <p:nvPicPr>
          <p:cNvPr id="21" name="图片 20" descr="267f9e2f07082838ac3a8f1bb899a9014c08f18e"/>
          <p:cNvPicPr>
            <a:picLocks noChangeAspect="1"/>
          </p:cNvPicPr>
          <p:nvPr/>
        </p:nvPicPr>
        <p:blipFill>
          <a:blip r:embed="rId3"/>
          <a:stretch>
            <a:fillRect/>
          </a:stretch>
        </p:blipFill>
        <p:spPr>
          <a:xfrm>
            <a:off x="5146040" y="4259580"/>
            <a:ext cx="1898015" cy="1861185"/>
          </a:xfrm>
          <a:prstGeom prst="ellipse">
            <a:avLst/>
          </a:prstGeom>
          <a:effectLst>
            <a:outerShdw blurRad="50800" dist="38100" dir="10800000" algn="r" rotWithShape="0">
              <a:prstClr val="black">
                <a:alpha val="40000"/>
              </a:prstClr>
            </a:outerShdw>
          </a:effectLst>
        </p:spPr>
      </p:pic>
      <p:cxnSp>
        <p:nvCxnSpPr>
          <p:cNvPr id="3" name="直接连接符 2"/>
          <p:cNvCxnSpPr/>
          <p:nvPr/>
        </p:nvCxnSpPr>
        <p:spPr>
          <a:xfrm>
            <a:off x="6929120" y="3293110"/>
            <a:ext cx="0" cy="109728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38010" y="4390390"/>
            <a:ext cx="850900" cy="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899400" y="4059555"/>
            <a:ext cx="2606040"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1995</a:t>
            </a:r>
            <a:endParaRPr lang="en-US" altLang="zh-CN"/>
          </a:p>
          <a:p>
            <a:r>
              <a:rPr lang="zh-CN" altLang="en-US" sz="1600">
                <a:latin typeface="方正小标宋简体" panose="03000509000000000000" charset="-122"/>
                <a:ea typeface="方正小标宋简体" panose="03000509000000000000" charset="-122"/>
                <a:cs typeface="方正小标宋简体" panose="03000509000000000000" charset="-122"/>
              </a:rPr>
              <a:t>提出</a:t>
            </a:r>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两个根本性转变</a:t>
            </a:r>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目标</a:t>
            </a:r>
          </a:p>
        </p:txBody>
      </p:sp>
      <p:cxnSp>
        <p:nvCxnSpPr>
          <p:cNvPr id="7" name="直接连接符 6"/>
          <p:cNvCxnSpPr/>
          <p:nvPr/>
        </p:nvCxnSpPr>
        <p:spPr>
          <a:xfrm flipV="1">
            <a:off x="7337425" y="2259965"/>
            <a:ext cx="0" cy="102997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503670" y="1386840"/>
            <a:ext cx="209232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1996</a:t>
            </a:r>
            <a:endParaRPr lang="en-US" altLang="zh-CN"/>
          </a:p>
          <a:p>
            <a:r>
              <a:rPr lang="zh-CN" altLang="en-US" sz="1600">
                <a:latin typeface="方正小标宋简体" panose="03000509000000000000" charset="-122"/>
                <a:ea typeface="方正小标宋简体" panose="03000509000000000000" charset="-122"/>
              </a:rPr>
              <a:t>外汇管理体制改革取得重大进展</a:t>
            </a:r>
          </a:p>
        </p:txBody>
      </p:sp>
      <p:cxnSp>
        <p:nvCxnSpPr>
          <p:cNvPr id="14" name="直接连接符 13"/>
          <p:cNvCxnSpPr/>
          <p:nvPr/>
        </p:nvCxnSpPr>
        <p:spPr>
          <a:xfrm>
            <a:off x="10869295" y="3301365"/>
            <a:ext cx="0" cy="195707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439910" y="5258435"/>
            <a:ext cx="262064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1996</a:t>
            </a:r>
            <a:endParaRPr lang="en-US" altLang="zh-CN"/>
          </a:p>
          <a:p>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十五大</a:t>
            </a:r>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提出党在社会主义初级阶段的基本纲领</a:t>
            </a:r>
          </a:p>
        </p:txBody>
      </p:sp>
      <p:cxnSp>
        <p:nvCxnSpPr>
          <p:cNvPr id="22" name="直接连接符 21"/>
          <p:cNvCxnSpPr/>
          <p:nvPr/>
        </p:nvCxnSpPr>
        <p:spPr>
          <a:xfrm flipV="1">
            <a:off x="11411585" y="2330450"/>
            <a:ext cx="0" cy="953135"/>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633585" y="1386840"/>
            <a:ext cx="2472055" cy="1198880"/>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1999</a:t>
            </a:r>
            <a:endParaRPr lang="en-US" altLang="zh-CN"/>
          </a:p>
          <a:p>
            <a:r>
              <a:rPr lang="zh-CN" altLang="en-US" sz="1600">
                <a:latin typeface="方正小标宋简体" panose="03000509000000000000" charset="-122"/>
                <a:ea typeface="方正小标宋简体" panose="03000509000000000000" charset="-122"/>
              </a:rPr>
              <a:t>明确非公有制经济是社会主义市场经济的重要组成部分</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562583" y="521479"/>
            <a:ext cx="4799975" cy="575867"/>
          </a:xfrm>
        </p:spPr>
        <p:txBody>
          <a:bodyPr>
            <a:noAutofit/>
          </a:bodyPr>
          <a:lstStyle/>
          <a:p>
            <a:pPr fontAlgn="base">
              <a:lnSpc>
                <a:spcPct val="150000"/>
              </a:lnSpc>
              <a:spcBef>
                <a:spcPct val="0"/>
              </a:spcBef>
              <a:spcAft>
                <a:spcPct val="0"/>
              </a:spcAft>
              <a:defRPr/>
            </a:pPr>
            <a:r>
              <a:rPr lang="en-US" altLang="zh-CN" sz="3200" kern="300" dirty="0">
                <a:solidFill>
                  <a:srgbClr val="C00000"/>
                </a:solidFill>
                <a:effectLst/>
                <a:latin typeface="方正小标宋简体" panose="03000509000000000000" charset="-122"/>
                <a:ea typeface="方正小标宋简体" panose="03000509000000000000" charset="-122"/>
                <a:cs typeface="方正小标宋简体" panose="03000509000000000000" charset="-122"/>
              </a:rPr>
              <a:t>——</a:t>
            </a:r>
            <a:r>
              <a:rPr lang="zh-CN" altLang="en-US" sz="3200" kern="300" dirty="0">
                <a:solidFill>
                  <a:srgbClr val="C00000"/>
                </a:solidFill>
                <a:effectLst/>
                <a:latin typeface="方正小标宋简体" panose="03000509000000000000" charset="-122"/>
                <a:ea typeface="方正小标宋简体" panose="03000509000000000000" charset="-122"/>
                <a:cs typeface="方正小标宋简体" panose="03000509000000000000" charset="-122"/>
              </a:rPr>
              <a:t>邓小平时期</a:t>
            </a:r>
          </a:p>
        </p:txBody>
      </p:sp>
      <p:cxnSp>
        <p:nvCxnSpPr>
          <p:cNvPr id="5" name="直接连接符 4"/>
          <p:cNvCxnSpPr>
            <a:stCxn id="3" idx="0"/>
          </p:cNvCxnSpPr>
          <p:nvPr/>
        </p:nvCxnSpPr>
        <p:spPr>
          <a:xfrm flipV="1">
            <a:off x="6095365" y="3315970"/>
            <a:ext cx="0" cy="97536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539115" y="3285490"/>
            <a:ext cx="11172825" cy="38100"/>
          </a:xfrm>
          <a:prstGeom prst="line">
            <a:avLst/>
          </a:prstGeom>
          <a:ln w="19050">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539115" y="2680970"/>
            <a:ext cx="0" cy="64262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19735" y="1727835"/>
            <a:ext cx="24180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1978</a:t>
            </a:r>
            <a:endParaRPr lang="en-US" altLang="zh-CN"/>
          </a:p>
          <a:p>
            <a:r>
              <a:rPr lang="zh-CN" altLang="en-US" sz="1600">
                <a:latin typeface="方正小标宋简体" panose="03000509000000000000" charset="-122"/>
                <a:ea typeface="方正小标宋简体" panose="03000509000000000000" charset="-122"/>
              </a:rPr>
              <a:t>十一届三中全会胜利召开</a:t>
            </a:r>
          </a:p>
        </p:txBody>
      </p:sp>
      <p:cxnSp>
        <p:nvCxnSpPr>
          <p:cNvPr id="12" name="直接连接符 11"/>
          <p:cNvCxnSpPr/>
          <p:nvPr/>
        </p:nvCxnSpPr>
        <p:spPr>
          <a:xfrm>
            <a:off x="1379220" y="3312795"/>
            <a:ext cx="0" cy="152400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2935" y="4836795"/>
            <a:ext cx="14020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1979</a:t>
            </a:r>
            <a:endParaRPr lang="en-US" altLang="zh-CN"/>
          </a:p>
          <a:p>
            <a:r>
              <a:rPr lang="zh-CN" altLang="en-US" sz="1600">
                <a:latin typeface="方正小标宋简体" panose="03000509000000000000" charset="-122"/>
                <a:ea typeface="方正小标宋简体" panose="03000509000000000000" charset="-122"/>
              </a:rPr>
              <a:t>设立经济特区</a:t>
            </a:r>
          </a:p>
        </p:txBody>
      </p:sp>
      <p:cxnSp>
        <p:nvCxnSpPr>
          <p:cNvPr id="15" name="直接连接符 14"/>
          <p:cNvCxnSpPr/>
          <p:nvPr/>
        </p:nvCxnSpPr>
        <p:spPr>
          <a:xfrm>
            <a:off x="2848610" y="3302000"/>
            <a:ext cx="0" cy="112141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848610" y="4411980"/>
            <a:ext cx="588010" cy="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452495" y="4058920"/>
            <a:ext cx="20116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1982</a:t>
            </a:r>
            <a:endParaRPr lang="en-US" altLang="zh-CN"/>
          </a:p>
          <a:p>
            <a:r>
              <a:rPr lang="zh-CN" altLang="en-US" sz="1600">
                <a:latin typeface="方正小标宋简体" panose="03000509000000000000" charset="-122"/>
                <a:ea typeface="方正小标宋简体" panose="03000509000000000000" charset="-122"/>
              </a:rPr>
              <a:t>家庭联产承包责任制</a:t>
            </a:r>
          </a:p>
        </p:txBody>
      </p:sp>
      <p:cxnSp>
        <p:nvCxnSpPr>
          <p:cNvPr id="19" name="直接连接符 18"/>
          <p:cNvCxnSpPr/>
          <p:nvPr/>
        </p:nvCxnSpPr>
        <p:spPr>
          <a:xfrm flipV="1">
            <a:off x="3903980" y="2093595"/>
            <a:ext cx="0" cy="121920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52495" y="1386840"/>
            <a:ext cx="2214880" cy="706755"/>
          </a:xfrm>
          <a:prstGeom prst="rect">
            <a:avLst/>
          </a:prstGeom>
          <a:noFill/>
        </p:spPr>
        <p:txBody>
          <a:bodyPr wrap="none" rtlCol="0">
            <a:spAutoFit/>
          </a:bodyPr>
          <a:lstStyle/>
          <a:p>
            <a:r>
              <a:rPr lang="en-US" altLang="zh-CN">
                <a:solidFill>
                  <a:schemeClr val="accent1"/>
                </a:solidFill>
                <a:effectLst>
                  <a:outerShdw blurRad="38100" dist="25400" dir="5400000" algn="ctr" rotWithShape="0">
                    <a:srgbClr val="6E747A">
                      <a:alpha val="43000"/>
                    </a:srgbClr>
                  </a:outerShdw>
                </a:effectLst>
              </a:rPr>
              <a:t>1984</a:t>
            </a:r>
            <a:endParaRPr lang="en-US" altLang="zh-CN"/>
          </a:p>
          <a:p>
            <a:r>
              <a:rPr lang="zh-CN" altLang="en-US" sz="1600">
                <a:latin typeface="方正小标宋简体" panose="03000509000000000000" charset="-122"/>
                <a:ea typeface="方正小标宋简体" panose="03000509000000000000" charset="-122"/>
              </a:rPr>
              <a:t>有计划的商品经济提出</a:t>
            </a:r>
          </a:p>
        </p:txBody>
      </p:sp>
      <p:cxnSp>
        <p:nvCxnSpPr>
          <p:cNvPr id="3" name="直接连接符 2"/>
          <p:cNvCxnSpPr/>
          <p:nvPr/>
        </p:nvCxnSpPr>
        <p:spPr>
          <a:xfrm>
            <a:off x="6929120" y="3293110"/>
            <a:ext cx="0" cy="109728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6938010" y="4390390"/>
            <a:ext cx="850900" cy="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7899400" y="4059555"/>
            <a:ext cx="2606040" cy="70675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1986</a:t>
            </a:r>
            <a:endParaRPr lang="en-US" altLang="zh-CN"/>
          </a:p>
          <a:p>
            <a:r>
              <a:rPr lang="zh-CN" altLang="en-US" sz="1600">
                <a:latin typeface="方正小标宋简体" panose="03000509000000000000" charset="-122"/>
                <a:ea typeface="方正小标宋简体" panose="03000509000000000000" charset="-122"/>
                <a:cs typeface="方正小标宋简体" panose="03000509000000000000" charset="-122"/>
              </a:rPr>
              <a:t>全民所有制企业改革启动</a:t>
            </a:r>
          </a:p>
        </p:txBody>
      </p:sp>
      <p:cxnSp>
        <p:nvCxnSpPr>
          <p:cNvPr id="7" name="直接连接符 6"/>
          <p:cNvCxnSpPr/>
          <p:nvPr/>
        </p:nvCxnSpPr>
        <p:spPr>
          <a:xfrm flipV="1">
            <a:off x="7337425" y="2259965"/>
            <a:ext cx="0" cy="102997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6503670" y="1386840"/>
            <a:ext cx="209232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1987</a:t>
            </a:r>
            <a:endParaRPr lang="en-US" altLang="zh-CN"/>
          </a:p>
          <a:p>
            <a:r>
              <a:rPr lang="en-US" altLang="zh-CN" sz="1600">
                <a:latin typeface="方正小标宋简体" panose="03000509000000000000" charset="-122"/>
                <a:ea typeface="方正小标宋简体" panose="03000509000000000000" charset="-122"/>
              </a:rPr>
              <a:t>“</a:t>
            </a:r>
            <a:r>
              <a:rPr lang="zh-CN" altLang="en-US" sz="1600">
                <a:latin typeface="方正小标宋简体" panose="03000509000000000000" charset="-122"/>
                <a:ea typeface="方正小标宋简体" panose="03000509000000000000" charset="-122"/>
              </a:rPr>
              <a:t>一个中心，两个基本点</a:t>
            </a:r>
            <a:r>
              <a:rPr lang="en-US" altLang="zh-CN" sz="1600">
                <a:latin typeface="方正小标宋简体" panose="03000509000000000000" charset="-122"/>
                <a:ea typeface="方正小标宋简体" panose="03000509000000000000" charset="-122"/>
              </a:rPr>
              <a:t>”</a:t>
            </a:r>
            <a:r>
              <a:rPr lang="zh-CN" altLang="en-US" sz="1600">
                <a:latin typeface="方正小标宋简体" panose="03000509000000000000" charset="-122"/>
                <a:ea typeface="方正小标宋简体" panose="03000509000000000000" charset="-122"/>
              </a:rPr>
              <a:t>基本路线提出</a:t>
            </a:r>
          </a:p>
        </p:txBody>
      </p:sp>
      <p:cxnSp>
        <p:nvCxnSpPr>
          <p:cNvPr id="14" name="直接连接符 13"/>
          <p:cNvCxnSpPr/>
          <p:nvPr/>
        </p:nvCxnSpPr>
        <p:spPr>
          <a:xfrm>
            <a:off x="10869295" y="3301365"/>
            <a:ext cx="0" cy="1957070"/>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439910" y="5258435"/>
            <a:ext cx="262064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1988</a:t>
            </a:r>
            <a:endParaRPr lang="en-US" altLang="zh-CN"/>
          </a:p>
          <a:p>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科学技术是第一生产力</a:t>
            </a:r>
            <a:r>
              <a:rPr lang="en-US" altLang="zh-CN" sz="1600">
                <a:latin typeface="方正小标宋简体" panose="03000509000000000000" charset="-122"/>
                <a:ea typeface="方正小标宋简体" panose="03000509000000000000" charset="-122"/>
                <a:cs typeface="方正小标宋简体" panose="03000509000000000000" charset="-122"/>
              </a:rPr>
              <a:t>”</a:t>
            </a:r>
            <a:r>
              <a:rPr lang="zh-CN" altLang="en-US" sz="1600">
                <a:latin typeface="方正小标宋简体" panose="03000509000000000000" charset="-122"/>
                <a:ea typeface="方正小标宋简体" panose="03000509000000000000" charset="-122"/>
                <a:cs typeface="方正小标宋简体" panose="03000509000000000000" charset="-122"/>
              </a:rPr>
              <a:t>提出</a:t>
            </a:r>
          </a:p>
        </p:txBody>
      </p:sp>
      <p:cxnSp>
        <p:nvCxnSpPr>
          <p:cNvPr id="22" name="直接连接符 21"/>
          <p:cNvCxnSpPr/>
          <p:nvPr/>
        </p:nvCxnSpPr>
        <p:spPr>
          <a:xfrm flipV="1">
            <a:off x="11411585" y="2330450"/>
            <a:ext cx="0" cy="953135"/>
          </a:xfrm>
          <a:prstGeom prst="line">
            <a:avLst/>
          </a:prstGeom>
          <a:ln>
            <a:prstDash val="dash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633585" y="1386840"/>
            <a:ext cx="2472055" cy="953135"/>
          </a:xfrm>
          <a:prstGeom prst="rect">
            <a:avLst/>
          </a:prstGeom>
          <a:noFill/>
        </p:spPr>
        <p:txBody>
          <a:bodyPr wrap="square" rtlCol="0">
            <a:spAutoFit/>
          </a:bodyPr>
          <a:lstStyle/>
          <a:p>
            <a:r>
              <a:rPr lang="en-US" altLang="zh-CN">
                <a:solidFill>
                  <a:schemeClr val="accent1"/>
                </a:solidFill>
                <a:effectLst>
                  <a:outerShdw blurRad="38100" dist="25400" dir="5400000" algn="ctr" rotWithShape="0">
                    <a:srgbClr val="6E747A">
                      <a:alpha val="43000"/>
                    </a:srgbClr>
                  </a:outerShdw>
                </a:effectLst>
              </a:rPr>
              <a:t>1992</a:t>
            </a:r>
          </a:p>
          <a:p>
            <a:r>
              <a:rPr lang="zh-CN" altLang="en-US" sz="1600">
                <a:latin typeface="方正小标宋简体" panose="03000509000000000000" charset="-122"/>
                <a:ea typeface="方正小标宋简体" panose="03000509000000000000" charset="-122"/>
              </a:rPr>
              <a:t>社会主义市场经济体制改革目标确立</a:t>
            </a:r>
          </a:p>
        </p:txBody>
      </p:sp>
      <p:pic>
        <p:nvPicPr>
          <p:cNvPr id="24" name="图片 23" descr="FAC667F608C896197DCE844854B5C09429F7A2A9_size7_w500_h334"/>
          <p:cNvPicPr>
            <a:picLocks noChangeAspect="1"/>
          </p:cNvPicPr>
          <p:nvPr/>
        </p:nvPicPr>
        <p:blipFill>
          <a:blip r:embed="rId3"/>
          <a:srcRect l="32401"/>
          <a:stretch>
            <a:fillRect/>
          </a:stretch>
        </p:blipFill>
        <p:spPr>
          <a:xfrm>
            <a:off x="5260975" y="4291330"/>
            <a:ext cx="1668145" cy="1608455"/>
          </a:xfrm>
          <a:prstGeom prst="ellipse">
            <a:avLst/>
          </a:prstGeom>
          <a:effectLst>
            <a:outerShdw blurRad="50800" dist="38100" dir="10800000" algn="r"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
      <p:transition spd="slow">
        <p:fade/>
      </p:transition>
    </mc:Fallback>
  </mc:AlternateContent>
</p:sld>
</file>

<file path=ppt/theme/theme1.xml><?xml version="1.0" encoding="utf-8"?>
<a:theme xmlns:a="http://schemas.openxmlformats.org/drawingml/2006/main" name="Office 主题">
  <a:themeElements>
    <a:clrScheme name="自定义 37">
      <a:dk1>
        <a:srgbClr val="000000"/>
      </a:dk1>
      <a:lt1>
        <a:srgbClr val="FFFFFF"/>
      </a:lt1>
      <a:dk2>
        <a:srgbClr val="000000"/>
      </a:dk2>
      <a:lt2>
        <a:srgbClr val="FFFFFF"/>
      </a:lt2>
      <a:accent1>
        <a:srgbClr val="C00000"/>
      </a:accent1>
      <a:accent2>
        <a:srgbClr val="FFBE00"/>
      </a:accent2>
      <a:accent3>
        <a:srgbClr val="C00000"/>
      </a:accent3>
      <a:accent4>
        <a:srgbClr val="7030A0"/>
      </a:accent4>
      <a:accent5>
        <a:srgbClr val="EEECE1"/>
      </a:accent5>
      <a:accent6>
        <a:srgbClr val="F79646"/>
      </a:accent6>
      <a:hlink>
        <a:srgbClr val="0000FF"/>
      </a:hlink>
      <a:folHlink>
        <a:srgbClr val="800080"/>
      </a:folHlink>
    </a:clrScheme>
    <a:fontScheme name="Temp">
      <a:majorFont>
        <a:latin typeface="Impact"/>
        <a:ea typeface="微软雅黑"/>
        <a:cs typeface=""/>
      </a:majorFont>
      <a:minorFont>
        <a:latin typeface="Impact"/>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1734</Words>
  <Application>Microsoft Macintosh PowerPoint</Application>
  <PresentationFormat>自定义</PresentationFormat>
  <Paragraphs>229</Paragraphs>
  <Slides>24</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方正宋刻本秀楷简体</vt:lpstr>
      <vt:lpstr>方正小标宋简体</vt:lpstr>
      <vt:lpstr>微软雅黑</vt:lpstr>
      <vt:lpstr>叶根友唐楷简</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践行四讲四有做合格党员精品PPT模板</dc:title>
  <dc:creator>abc</dc:creator>
  <cp:lastModifiedBy>陆文韬</cp:lastModifiedBy>
  <cp:revision>623</cp:revision>
  <dcterms:created xsi:type="dcterms:W3CDTF">2016-02-23T04:18:00Z</dcterms:created>
  <dcterms:modified xsi:type="dcterms:W3CDTF">2024-04-11T00:54:18Z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