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.xml" ContentType="application/vnd.openxmlformats-officedocument.presentationml.tags+xml"/>
  <Override PartName="/ppt/notesSlides/notesSlide20.xml" ContentType="application/vnd.openxmlformats-officedocument.presentationml.notesSlide+xml"/>
  <Override PartName="/ppt/tags/tag2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3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436" r:id="rId3"/>
    <p:sldId id="437" r:id="rId4"/>
    <p:sldId id="258" r:id="rId5"/>
    <p:sldId id="441" r:id="rId6"/>
    <p:sldId id="461" r:id="rId7"/>
    <p:sldId id="442" r:id="rId8"/>
    <p:sldId id="443" r:id="rId9"/>
    <p:sldId id="478" r:id="rId10"/>
    <p:sldId id="410" r:id="rId11"/>
    <p:sldId id="445" r:id="rId12"/>
    <p:sldId id="414" r:id="rId13"/>
    <p:sldId id="415" r:id="rId14"/>
    <p:sldId id="417" r:id="rId15"/>
    <p:sldId id="384" r:id="rId16"/>
    <p:sldId id="351" r:id="rId17"/>
    <p:sldId id="357" r:id="rId18"/>
    <p:sldId id="447" r:id="rId19"/>
    <p:sldId id="448" r:id="rId20"/>
    <p:sldId id="471" r:id="rId21"/>
    <p:sldId id="472" r:id="rId22"/>
    <p:sldId id="456" r:id="rId23"/>
    <p:sldId id="438" r:id="rId24"/>
    <p:sldId id="444" r:id="rId25"/>
    <p:sldId id="345" r:id="rId26"/>
    <p:sldId id="449" r:id="rId27"/>
    <p:sldId id="450" r:id="rId28"/>
    <p:sldId id="452" r:id="rId29"/>
    <p:sldId id="385" r:id="rId30"/>
    <p:sldId id="451" r:id="rId31"/>
    <p:sldId id="473" r:id="rId32"/>
    <p:sldId id="423" r:id="rId33"/>
    <p:sldId id="424" r:id="rId34"/>
    <p:sldId id="425" r:id="rId35"/>
    <p:sldId id="426" r:id="rId36"/>
    <p:sldId id="434" r:id="rId37"/>
    <p:sldId id="427" r:id="rId38"/>
    <p:sldId id="474" r:id="rId39"/>
    <p:sldId id="428" r:id="rId40"/>
    <p:sldId id="465" r:id="rId41"/>
    <p:sldId id="365" r:id="rId42"/>
    <p:sldId id="477" r:id="rId43"/>
    <p:sldId id="479" r:id="rId44"/>
    <p:sldId id="470" r:id="rId4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CCFF"/>
    <a:srgbClr val="990099"/>
    <a:srgbClr val="99CCFF"/>
    <a:srgbClr val="FF3399"/>
    <a:srgbClr val="CCCCFF"/>
    <a:srgbClr val="CC99FF"/>
    <a:srgbClr val="FFCC99"/>
    <a:srgbClr val="CCEC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848" autoAdjust="0"/>
    <p:restoredTop sz="93347" autoAdjust="0"/>
  </p:normalViewPr>
  <p:slideViewPr>
    <p:cSldViewPr>
      <p:cViewPr varScale="1">
        <p:scale>
          <a:sx n="92" d="100"/>
          <a:sy n="92" d="100"/>
        </p:scale>
        <p:origin x="200" y="744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-168"/>
    </p:cViewPr>
  </p:outlineViewPr>
  <p:notesTextViewPr>
    <p:cViewPr>
      <p:scale>
        <a:sx n="120" d="100"/>
        <a:sy n="120" d="100"/>
      </p:scale>
      <p:origin x="0" y="0"/>
    </p:cViewPr>
  </p:notesTextViewPr>
  <p:sorterViewPr>
    <p:cViewPr>
      <p:scale>
        <a:sx n="100" d="100"/>
        <a:sy n="100" d="100"/>
      </p:scale>
      <p:origin x="0" y="259"/>
    </p:cViewPr>
  </p:sorterViewPr>
  <p:notesViewPr>
    <p:cSldViewPr>
      <p:cViewPr varScale="1">
        <p:scale>
          <a:sx n="94" d="100"/>
          <a:sy n="94" d="100"/>
        </p:scale>
        <p:origin x="1003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C60E3C-46FB-46DC-BD8E-DECE327E31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347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64FB4F7-8A2D-4878-9281-C3C2BF0373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4334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9224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67B03-4102-4474-B271-9EE7854CDE25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部件功能：运算器</a:t>
            </a:r>
            <a:r>
              <a:rPr lang="en-US" altLang="zh-CN" dirty="0"/>
              <a:t>—</a:t>
            </a:r>
            <a:r>
              <a:rPr lang="zh-CN" altLang="en-US" dirty="0"/>
              <a:t>进行算术</a:t>
            </a:r>
            <a:r>
              <a:rPr lang="en-US" altLang="zh-CN" dirty="0"/>
              <a:t>/</a:t>
            </a:r>
            <a:r>
              <a:rPr lang="zh-CN" altLang="en-US" dirty="0"/>
              <a:t>逻辑运算；存储器</a:t>
            </a:r>
            <a:r>
              <a:rPr lang="en-US" altLang="zh-CN" dirty="0"/>
              <a:t>—</a:t>
            </a:r>
            <a:r>
              <a:rPr lang="zh-CN" altLang="en-US" dirty="0"/>
              <a:t>存储程序和数据；控制器</a:t>
            </a:r>
            <a:r>
              <a:rPr lang="en-US" altLang="zh-CN" dirty="0"/>
              <a:t>—</a:t>
            </a:r>
            <a:r>
              <a:rPr lang="zh-CN" altLang="en-US" dirty="0"/>
              <a:t>控制程序执行过程</a:t>
            </a:r>
            <a:r>
              <a:rPr lang="en-US" altLang="zh-CN" dirty="0"/>
              <a:t>(</a:t>
            </a:r>
            <a:r>
              <a:rPr lang="zh-CN" altLang="en-US" dirty="0"/>
              <a:t>各部件自动、协调地工作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          输入设备</a:t>
            </a:r>
            <a:r>
              <a:rPr lang="en-US" altLang="zh-CN" dirty="0"/>
              <a:t>—</a:t>
            </a:r>
            <a:r>
              <a:rPr lang="zh-CN" altLang="en-US" dirty="0"/>
              <a:t>将外部信息形式→机器内部信息形式；输出设备</a:t>
            </a:r>
            <a:r>
              <a:rPr lang="en-US" altLang="zh-CN" dirty="0"/>
              <a:t>—</a:t>
            </a:r>
            <a:r>
              <a:rPr lang="zh-CN" altLang="en-US" dirty="0"/>
              <a:t>将机器内部信息形式→外部信息形式</a:t>
            </a: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有跳转型指令的原因：计算机具有逻辑判断功能，执行顺序会变化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P7-</a:t>
            </a:r>
            <a:r>
              <a:rPr lang="zh-CN" altLang="en-US" dirty="0"/>
              <a:t>看</a:t>
            </a:r>
            <a:r>
              <a:rPr lang="en-US" altLang="zh-CN" dirty="0"/>
              <a:t>ENIAC</a:t>
            </a:r>
            <a:r>
              <a:rPr lang="zh-CN" altLang="en-US" dirty="0"/>
              <a:t>编程方式</a:t>
            </a:r>
            <a:r>
              <a:rPr lang="en-US" altLang="zh-CN" dirty="0"/>
              <a:t>(</a:t>
            </a:r>
            <a:r>
              <a:rPr lang="zh-CN" altLang="en-US" dirty="0"/>
              <a:t>改变开关及连线</a:t>
            </a:r>
            <a:r>
              <a:rPr lang="en-US" altLang="zh-CN" dirty="0"/>
              <a:t>)</a:t>
            </a:r>
            <a:r>
              <a:rPr lang="zh-CN" altLang="en-US" dirty="0"/>
              <a:t>，放在存储器中好处：改变开关及连线→进行打孔卡片，访问机械部件→电子部件</a:t>
            </a:r>
          </a:p>
          <a:p>
            <a:r>
              <a:rPr lang="zh-CN" altLang="en-US" dirty="0"/>
              <a:t>思考①：存放部件与执行部件不同</a:t>
            </a:r>
            <a:r>
              <a:rPr lang="en-US" altLang="zh-CN" dirty="0"/>
              <a:t>(</a:t>
            </a:r>
            <a:r>
              <a:rPr lang="zh-CN" altLang="en-US" dirty="0"/>
              <a:t>上页紫线</a:t>
            </a:r>
            <a:r>
              <a:rPr lang="en-US" altLang="zh-CN" dirty="0"/>
              <a:t>)</a:t>
            </a:r>
            <a:r>
              <a:rPr lang="zh-CN" altLang="en-US" dirty="0"/>
              <a:t>；下条指令地址由当前指令产生</a:t>
            </a:r>
            <a:r>
              <a:rPr lang="en-US" altLang="zh-CN" dirty="0"/>
              <a:t>(</a:t>
            </a:r>
            <a:r>
              <a:rPr lang="zh-CN" altLang="en-US" dirty="0"/>
              <a:t>存在转移型指令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思考②：好，一个部件采用多种编址方式不妥</a:t>
            </a:r>
            <a:r>
              <a:rPr lang="en-US" altLang="zh-CN" dirty="0"/>
              <a:t>(</a:t>
            </a:r>
            <a:r>
              <a:rPr lang="zh-CN" altLang="en-US" dirty="0"/>
              <a:t>自找麻烦</a:t>
            </a:r>
            <a:r>
              <a:rPr lang="en-US" altLang="zh-CN" dirty="0"/>
              <a:t>[</a:t>
            </a:r>
            <a:r>
              <a:rPr lang="zh-CN" altLang="en-US" dirty="0"/>
              <a:t>需要转换</a:t>
            </a:r>
            <a:r>
              <a:rPr lang="en-US" altLang="zh-CN" dirty="0"/>
              <a:t>])</a:t>
            </a:r>
          </a:p>
          <a:p>
            <a:r>
              <a:rPr lang="zh-CN" altLang="en-US" dirty="0"/>
              <a:t>思考③：存储单元长度＝指令</a:t>
            </a:r>
            <a:r>
              <a:rPr lang="en-US" altLang="zh-CN" dirty="0"/>
              <a:t>/</a:t>
            </a:r>
            <a:r>
              <a:rPr lang="zh-CN" altLang="en-US" dirty="0"/>
              <a:t>数据的最小值，指令</a:t>
            </a:r>
            <a:r>
              <a:rPr lang="en-US" altLang="zh-CN" dirty="0"/>
              <a:t>/</a:t>
            </a:r>
            <a:r>
              <a:rPr lang="zh-CN" altLang="en-US" dirty="0"/>
              <a:t>数据可占多个存储单元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3509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9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P10-</a:t>
            </a:r>
            <a:r>
              <a:rPr kumimoji="1" lang="zh-CN" altLang="en-US" sz="9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看运算</a:t>
            </a:r>
            <a:r>
              <a:rPr kumimoji="1" lang="en-US" altLang="zh-CN" sz="9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-I/O</a:t>
            </a:r>
            <a:r>
              <a:rPr kumimoji="1" lang="zh-CN" altLang="en-US" sz="9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串行，上页</a:t>
            </a:r>
            <a:r>
              <a:rPr kumimoji="1" lang="en-US" altLang="zh-CN" sz="9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-</a:t>
            </a:r>
            <a:r>
              <a:rPr kumimoji="1" lang="zh-CN" altLang="en-US" sz="9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看程序</a:t>
            </a:r>
            <a:r>
              <a:rPr kumimoji="1" lang="en-US" altLang="zh-CN" sz="9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MEM</a:t>
            </a:r>
            <a:r>
              <a:rPr kumimoji="1" lang="zh-CN" altLang="en-US" sz="9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与硬件</a:t>
            </a:r>
            <a:r>
              <a:rPr kumimoji="1" lang="en-US" altLang="zh-CN" sz="9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MEM(</a:t>
            </a:r>
            <a:r>
              <a:rPr kumimoji="1" lang="zh-CN" altLang="en-US" sz="9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主存</a:t>
            </a:r>
            <a:r>
              <a:rPr kumimoji="1" lang="en-US" altLang="zh-CN" sz="9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9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单元长度相同</a:t>
            </a:r>
            <a:endParaRPr lang="zh-CN" altLang="en-US" sz="900" dirty="0"/>
          </a:p>
          <a:p>
            <a:r>
              <a:rPr kumimoji="1" lang="zh-CN" altLang="zh-CN" sz="9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主存（</a:t>
            </a:r>
            <a:r>
              <a:rPr kumimoji="1" lang="en-US" altLang="zh-CN" sz="9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Main Memory</a:t>
            </a:r>
            <a:r>
              <a:rPr kumimoji="1" lang="zh-CN" altLang="zh-CN" sz="9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）、辅存（</a:t>
            </a:r>
            <a:r>
              <a:rPr kumimoji="1" lang="en-US" altLang="zh-CN" sz="9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Secondary Memory</a:t>
            </a:r>
            <a:r>
              <a:rPr kumimoji="1" lang="zh-CN" altLang="zh-CN" sz="9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</a:t>
            </a:r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3554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4416FB-565C-4518-B507-5ACB98AB7B93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思考：</a:t>
            </a:r>
            <a:r>
              <a:rPr lang="en-US" altLang="zh-CN" dirty="0">
                <a:solidFill>
                  <a:schemeClr val="accent2"/>
                </a:solidFill>
              </a:rPr>
              <a:t>A</a:t>
            </a:r>
          </a:p>
          <a:p>
            <a:r>
              <a:rPr lang="zh-CN" altLang="en-US" dirty="0">
                <a:solidFill>
                  <a:srgbClr val="990099"/>
                </a:solidFill>
              </a:rPr>
              <a:t>存储字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u="sng" dirty="0"/>
              <a:t>存储单元</a:t>
            </a:r>
            <a:r>
              <a:rPr lang="zh-CN" altLang="en-US" dirty="0"/>
              <a:t>内存储的二进制编码</a:t>
            </a:r>
            <a:r>
              <a:rPr lang="en-US" altLang="zh-CN" dirty="0"/>
              <a:t>(</a:t>
            </a:r>
            <a:r>
              <a:rPr lang="zh-CN" altLang="en-US" dirty="0"/>
              <a:t>信息内容</a:t>
            </a:r>
            <a:r>
              <a:rPr lang="en-US" altLang="zh-CN" dirty="0"/>
              <a:t>)</a:t>
            </a:r>
            <a:r>
              <a:rPr lang="zh-CN" altLang="en-US" dirty="0"/>
              <a:t>，存储字长</a:t>
            </a:r>
            <a:r>
              <a:rPr lang="en-US" altLang="zh-CN" dirty="0"/>
              <a:t>—</a:t>
            </a:r>
            <a:r>
              <a:rPr lang="zh-CN" altLang="en-US" dirty="0"/>
              <a:t>存储字所含二进制信息的位数。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553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77B4B2-EC8D-495F-AF62-FCA8E5299439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思考①：存储器、寄存器、计数器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看功能实现</a:t>
            </a:r>
            <a:r>
              <a:rPr lang="en-US" altLang="zh-CN" dirty="0"/>
              <a:t>-</a:t>
            </a:r>
            <a:r>
              <a:rPr lang="zh-CN" altLang="en-US" dirty="0"/>
              <a:t>部件控制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859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014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思考①：每个设备由唯一的编号（地址），</a:t>
            </a:r>
            <a:r>
              <a:rPr lang="en-US" altLang="zh-CN" dirty="0"/>
              <a:t>CPU</a:t>
            </a:r>
            <a:r>
              <a:rPr lang="zh-CN" altLang="en-US" dirty="0"/>
              <a:t>按地址访问</a:t>
            </a:r>
            <a:endParaRPr lang="en-US" altLang="zh-CN" dirty="0"/>
          </a:p>
          <a:p>
            <a:r>
              <a:rPr lang="zh-CN" altLang="en-US" dirty="0"/>
              <a:t>思考②：表示从设备完成操作，使总线操作时延最小化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8022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6757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结构与组成是算法设计与算法实现的关系，结构不是本课程研究的内容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78990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1-BC</a:t>
            </a:r>
            <a:r>
              <a:rPr lang="zh-CN" altLang="en-US" dirty="0"/>
              <a:t>，</a:t>
            </a:r>
            <a:r>
              <a:rPr lang="en-US" altLang="zh-CN" dirty="0"/>
              <a:t>2-AB</a:t>
            </a:r>
            <a:r>
              <a:rPr lang="zh-CN" altLang="en-US" dirty="0"/>
              <a:t>，</a:t>
            </a:r>
            <a:r>
              <a:rPr lang="en-US" altLang="zh-CN" dirty="0"/>
              <a:t>3-D</a:t>
            </a:r>
            <a:r>
              <a:rPr lang="zh-CN" altLang="en-US" dirty="0"/>
              <a:t>，</a:t>
            </a:r>
            <a:r>
              <a:rPr lang="en-US" altLang="zh-CN" dirty="0"/>
              <a:t>4-A</a:t>
            </a:r>
            <a:r>
              <a:rPr lang="zh-CN" altLang="en-US" dirty="0"/>
              <a:t>，</a:t>
            </a:r>
            <a:r>
              <a:rPr lang="en-US" altLang="zh-CN" dirty="0"/>
              <a:t>5-C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166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6-ABC</a:t>
            </a:r>
            <a:r>
              <a:rPr lang="zh-CN" altLang="en-US" dirty="0"/>
              <a:t>，</a:t>
            </a:r>
            <a:r>
              <a:rPr lang="en-US" altLang="zh-CN" dirty="0"/>
              <a:t>7-AB</a:t>
            </a:r>
            <a:r>
              <a:rPr lang="zh-CN" altLang="en-US" dirty="0"/>
              <a:t>，</a:t>
            </a:r>
            <a:r>
              <a:rPr lang="en-US" altLang="zh-CN" dirty="0"/>
              <a:t>8-B</a:t>
            </a:r>
            <a:r>
              <a:rPr lang="zh-CN" altLang="en-US" dirty="0"/>
              <a:t>，</a:t>
            </a:r>
            <a:r>
              <a:rPr lang="en-US" altLang="zh-CN" dirty="0"/>
              <a:t>9-B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780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3495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实际机器</a:t>
            </a:r>
            <a:r>
              <a:rPr lang="en-US" altLang="zh-CN" dirty="0"/>
              <a:t>—</a:t>
            </a:r>
            <a:r>
              <a:rPr lang="zh-CN" altLang="en-US" dirty="0"/>
              <a:t>所写程序能够被硬件直接识别的执行的机器</a:t>
            </a: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汇编语言级、高级语言级</a:t>
            </a:r>
            <a:r>
              <a:rPr lang="en-US" altLang="zh-CN" dirty="0"/>
              <a:t>—</a:t>
            </a:r>
            <a:r>
              <a:rPr lang="zh-CN" altLang="en-US" dirty="0"/>
              <a:t>方便程序员；</a:t>
            </a:r>
            <a:r>
              <a:rPr lang="en-US" altLang="zh-CN" dirty="0"/>
              <a:t>OS</a:t>
            </a:r>
            <a:r>
              <a:rPr lang="zh-CN" altLang="en-US" dirty="0"/>
              <a:t>级</a:t>
            </a:r>
            <a:r>
              <a:rPr lang="en-US" altLang="zh-CN" dirty="0"/>
              <a:t>—</a:t>
            </a:r>
            <a:r>
              <a:rPr lang="zh-CN" altLang="en-US" dirty="0"/>
              <a:t>提高好用性</a:t>
            </a:r>
            <a:r>
              <a:rPr lang="en-US" altLang="zh-CN" dirty="0"/>
              <a:t>(</a:t>
            </a:r>
            <a:r>
              <a:rPr lang="zh-CN" altLang="en-US" dirty="0"/>
              <a:t>非程序员用户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r>
              <a:rPr lang="en-US" altLang="zh-CN" dirty="0" err="1"/>
              <a:t>uPrg</a:t>
            </a:r>
            <a:r>
              <a:rPr lang="zh-CN" altLang="en-US" dirty="0"/>
              <a:t>级</a:t>
            </a:r>
            <a:r>
              <a:rPr lang="en-US" altLang="zh-CN" dirty="0"/>
              <a:t>—</a:t>
            </a:r>
            <a:r>
              <a:rPr lang="zh-CN" altLang="en-US" dirty="0"/>
              <a:t>提高硬件性能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645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设计角色的引入（性能与成本）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51617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050" dirty="0"/>
              <a:t>关系举例：乘法功能的有</a:t>
            </a:r>
            <a:r>
              <a:rPr lang="en-US" altLang="zh-CN" sz="1050" dirty="0"/>
              <a:t>/</a:t>
            </a:r>
            <a:r>
              <a:rPr lang="zh-CN" altLang="en-US" sz="1050" dirty="0"/>
              <a:t>无、乘法器</a:t>
            </a:r>
            <a:r>
              <a:rPr lang="en-US" altLang="zh-CN" sz="1050" dirty="0"/>
              <a:t>/</a:t>
            </a:r>
            <a:r>
              <a:rPr lang="zh-CN" altLang="en-US" sz="1050" dirty="0"/>
              <a:t>加法</a:t>
            </a:r>
            <a:r>
              <a:rPr lang="en-US" altLang="zh-CN" sz="1050" dirty="0"/>
              <a:t>+</a:t>
            </a:r>
            <a:r>
              <a:rPr lang="zh-CN" altLang="en-US" sz="1050" dirty="0"/>
              <a:t>移位、器件，存储系统</a:t>
            </a:r>
            <a:r>
              <a:rPr lang="en-US" altLang="zh-CN" sz="1050" dirty="0"/>
              <a:t>—</a:t>
            </a:r>
            <a:r>
              <a:rPr lang="zh-CN" altLang="en-US" sz="1050" dirty="0"/>
              <a:t>容量</a:t>
            </a:r>
            <a:r>
              <a:rPr lang="en-US" altLang="zh-CN" sz="1050" dirty="0"/>
              <a:t>+</a:t>
            </a:r>
            <a:r>
              <a:rPr lang="zh-CN" altLang="en-US" sz="1050" dirty="0"/>
              <a:t>编址、速度保证、芯片</a:t>
            </a:r>
          </a:p>
          <a:p>
            <a:endParaRPr lang="zh-CN" altLang="en-US" sz="105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P11-</a:t>
            </a:r>
            <a:r>
              <a:rPr lang="zh-CN" altLang="en-US" dirty="0"/>
              <a:t>看程序</a:t>
            </a:r>
            <a:r>
              <a:rPr lang="en-US" altLang="zh-CN" dirty="0"/>
              <a:t>MEM</a:t>
            </a:r>
            <a:r>
              <a:rPr lang="zh-CN" altLang="en-US" dirty="0"/>
              <a:t>、硬件</a:t>
            </a:r>
            <a:r>
              <a:rPr lang="en-US" altLang="zh-CN" dirty="0"/>
              <a:t>MEM</a:t>
            </a:r>
            <a:r>
              <a:rPr lang="zh-CN" altLang="en-US" dirty="0"/>
              <a:t>关系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12546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看指令地址计算的特点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63530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思考：操作控制信号的产生与时序信号绑定；时序信号是周期性的，信号产生与时序信号绑定自可实现。  </a:t>
            </a:r>
            <a:r>
              <a:rPr lang="en-US" altLang="zh-CN" dirty="0"/>
              <a:t>P17-</a:t>
            </a:r>
            <a:r>
              <a:rPr lang="zh-CN" altLang="en-US" dirty="0"/>
              <a:t>看时序信号组成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25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P15-</a:t>
            </a:r>
            <a:r>
              <a:rPr lang="zh-CN" altLang="en-US" dirty="0"/>
              <a:t>看运算器组成，</a:t>
            </a:r>
            <a:r>
              <a:rPr lang="en-US" altLang="zh-CN" dirty="0"/>
              <a:t>P16-</a:t>
            </a:r>
            <a:r>
              <a:rPr lang="zh-CN" altLang="en-US" dirty="0"/>
              <a:t>看控制器组成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03556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1-BC</a:t>
            </a:r>
            <a:r>
              <a:rPr lang="zh-CN" altLang="en-US" dirty="0"/>
              <a:t>，</a:t>
            </a:r>
            <a:r>
              <a:rPr lang="en-US" altLang="zh-CN" dirty="0"/>
              <a:t>2-A</a:t>
            </a:r>
            <a:r>
              <a:rPr lang="zh-CN" altLang="en-US" dirty="0"/>
              <a:t>，</a:t>
            </a:r>
            <a:r>
              <a:rPr lang="en-US" altLang="zh-CN" dirty="0"/>
              <a:t>3-B</a:t>
            </a:r>
            <a:r>
              <a:rPr lang="zh-CN" altLang="en-US" dirty="0"/>
              <a:t>，</a:t>
            </a:r>
            <a:r>
              <a:rPr lang="en-US" altLang="zh-CN" dirty="0"/>
              <a:t>4-B</a:t>
            </a:r>
            <a:r>
              <a:rPr lang="zh-CN" altLang="en-US" dirty="0"/>
              <a:t>，</a:t>
            </a:r>
            <a:r>
              <a:rPr lang="en-US" altLang="zh-CN" dirty="0"/>
              <a:t>5-A   </a:t>
            </a:r>
            <a:r>
              <a:rPr lang="zh-CN" altLang="en-US" dirty="0"/>
              <a:t>思考：假设长度固定，第</a:t>
            </a:r>
            <a:r>
              <a:rPr lang="en-US" altLang="zh-CN" dirty="0"/>
              <a:t>5</a:t>
            </a:r>
            <a:r>
              <a:rPr lang="zh-CN" altLang="en-US" dirty="0"/>
              <a:t>章中央处理器讨论长度不固定的情况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64929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P30-</a:t>
            </a:r>
            <a:r>
              <a:rPr lang="zh-CN" altLang="en-US" dirty="0"/>
              <a:t>看机器字长</a:t>
            </a:r>
            <a:r>
              <a:rPr lang="en-US" altLang="zh-CN" dirty="0"/>
              <a:t>-ALU</a:t>
            </a:r>
            <a:r>
              <a:rPr lang="zh-CN" altLang="en-US" dirty="0"/>
              <a:t>宽度关系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48586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KiB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MiB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GiB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于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1999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年由国际电工协会（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IEC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）拟定，于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2008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年并入国际标准化组织（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ISO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）文件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9473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P17-</a:t>
            </a:r>
            <a:r>
              <a:rPr lang="zh-CN" altLang="en-US" dirty="0"/>
              <a:t>看执行周期</a:t>
            </a:r>
            <a:r>
              <a:rPr lang="en-US" altLang="zh-CN" dirty="0"/>
              <a:t>-CPI-T</a:t>
            </a:r>
            <a:r>
              <a:rPr lang="en-US" altLang="zh-CN" baseline="-25000" dirty="0"/>
              <a:t>C</a:t>
            </a:r>
            <a:r>
              <a:rPr lang="zh-CN" altLang="en-US" baseline="0" dirty="0"/>
              <a:t>的关系</a:t>
            </a:r>
          </a:p>
          <a:p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22099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4474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08288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RAS—</a:t>
            </a:r>
            <a:r>
              <a:rPr lang="en-US" altLang="zh-CN" dirty="0" err="1"/>
              <a:t>Reliablity</a:t>
            </a:r>
            <a:r>
              <a:rPr lang="en-US" altLang="zh-CN" dirty="0"/>
              <a:t>,</a:t>
            </a:r>
            <a:r>
              <a:rPr lang="en-US" altLang="zh-CN" baseline="0" dirty="0"/>
              <a:t> Availability, </a:t>
            </a:r>
            <a:r>
              <a:rPr lang="en-US" altLang="zh-CN" baseline="0" dirty="0" err="1"/>
              <a:t>Servicebility</a:t>
            </a:r>
            <a:endParaRPr lang="en-US" altLang="zh-CN" baseline="0" dirty="0"/>
          </a:p>
          <a:p>
            <a:r>
              <a:rPr lang="zh-CN" altLang="en-US" baseline="0" dirty="0"/>
              <a:t>可用性</a:t>
            </a:r>
            <a:r>
              <a:rPr lang="en-US" altLang="zh-CN" baseline="0" dirty="0"/>
              <a:t>=MTTF/(MTTF+MTTR)</a:t>
            </a:r>
            <a:r>
              <a:rPr lang="zh-CN" altLang="en-US" baseline="0" dirty="0"/>
              <a:t>，</a:t>
            </a:r>
            <a:r>
              <a:rPr lang="en-US" altLang="zh-CN" baseline="0" dirty="0"/>
              <a:t>MTTF</a:t>
            </a:r>
            <a:r>
              <a:rPr lang="zh-CN" altLang="en-US" baseline="0" dirty="0"/>
              <a:t>为平均无故障时间，</a:t>
            </a:r>
            <a:r>
              <a:rPr lang="en-US" altLang="zh-CN" baseline="0" dirty="0"/>
              <a:t>MTTR</a:t>
            </a:r>
            <a:r>
              <a:rPr lang="zh-CN" altLang="en-US" baseline="0" dirty="0"/>
              <a:t>为平均修复时间</a:t>
            </a:r>
            <a:endParaRPr lang="en-US" altLang="zh-CN" baseline="0" dirty="0"/>
          </a:p>
          <a:p>
            <a:r>
              <a:rPr lang="zh-CN" altLang="en-US" baseline="0" dirty="0"/>
              <a:t>好用性</a:t>
            </a:r>
            <a:r>
              <a:rPr lang="en-US" altLang="zh-CN" baseline="0" dirty="0"/>
              <a:t>~</a:t>
            </a:r>
            <a:r>
              <a:rPr lang="zh-CN" altLang="en-US" baseline="0" dirty="0"/>
              <a:t>环境系统、界面，环境（命令行、</a:t>
            </a:r>
            <a:r>
              <a:rPr lang="en-US" altLang="zh-CN" baseline="0" dirty="0"/>
              <a:t>GUI</a:t>
            </a:r>
            <a:r>
              <a:rPr lang="zh-CN" altLang="en-US" baseline="0" dirty="0"/>
              <a:t>、服务器、浏览器）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）优化前平均</a:t>
            </a:r>
            <a:r>
              <a:rPr lang="en-US" altLang="zh-CN" dirty="0"/>
              <a:t>CPI=0.5</a:t>
            </a:r>
            <a:r>
              <a:rPr lang="zh-CN" altLang="en-US" dirty="0"/>
              <a:t>*</a:t>
            </a:r>
            <a:r>
              <a:rPr lang="en-US" altLang="zh-CN" dirty="0"/>
              <a:t>4+0.3</a:t>
            </a:r>
            <a:r>
              <a:rPr lang="zh-CN" altLang="en-US" dirty="0"/>
              <a:t>*</a:t>
            </a:r>
            <a:r>
              <a:rPr lang="en-US" altLang="zh-CN" dirty="0"/>
              <a:t>6+0.2</a:t>
            </a:r>
            <a:r>
              <a:rPr lang="zh-CN" altLang="en-US" dirty="0"/>
              <a:t>*</a:t>
            </a:r>
            <a:r>
              <a:rPr lang="en-US" altLang="zh-CN" dirty="0"/>
              <a:t>8=5.4</a:t>
            </a:r>
            <a:r>
              <a:rPr lang="zh-CN" altLang="en-US" dirty="0"/>
              <a:t>，答案为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2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只可能优化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Y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类或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Z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类指令（否则优化后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CPI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会增加）；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   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若优化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Z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类指令，则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CPI=[4*50%+6*30%+8*20%*0.8]/(50%+30%+20%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*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0.8)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≈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5.29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5.4-5.29=0.11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；</a:t>
            </a:r>
            <a:endParaRPr kumimoji="1" lang="zh-CN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   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若优化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Y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类指令，则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CPI=[4*50%+6*30%*0.8+8*20%]/(50%+30%*0.8+20%)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≈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5.36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5.4-5.36=0.04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；</a:t>
            </a: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    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故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优化的是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Z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类指令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，答案为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MIPS</a:t>
            </a:r>
            <a:r>
              <a:rPr lang="zh-CN" altLang="en-US" dirty="0"/>
              <a:t>数</a:t>
            </a:r>
            <a:r>
              <a:rPr lang="en-US" altLang="zh-CN" dirty="0"/>
              <a:t>=I</a:t>
            </a:r>
            <a:r>
              <a:rPr lang="en-US" altLang="zh-CN" baseline="-25000" dirty="0"/>
              <a:t>N</a:t>
            </a:r>
            <a:r>
              <a:rPr lang="en-US" altLang="zh-CN" dirty="0"/>
              <a:t>/[(I</a:t>
            </a:r>
            <a:r>
              <a:rPr lang="en-US" altLang="zh-CN" baseline="-25000" dirty="0"/>
              <a:t>N</a:t>
            </a:r>
            <a:r>
              <a:rPr lang="en-US" altLang="zh-CN" dirty="0"/>
              <a:t>*CPI*T</a:t>
            </a:r>
            <a:r>
              <a:rPr lang="en-US" altLang="zh-CN" baseline="-25000" dirty="0"/>
              <a:t>C</a:t>
            </a:r>
            <a:r>
              <a:rPr lang="en-US" altLang="zh-CN" dirty="0"/>
              <a:t>)*10</a:t>
            </a:r>
            <a:r>
              <a:rPr lang="en-US" altLang="zh-CN" baseline="30000" dirty="0"/>
              <a:t>6</a:t>
            </a:r>
            <a:r>
              <a:rPr lang="en-US" altLang="zh-CN" dirty="0"/>
              <a:t>]=f/(CPI</a:t>
            </a:r>
            <a:r>
              <a:rPr lang="zh-CN" altLang="en-US" dirty="0"/>
              <a:t>*</a:t>
            </a:r>
            <a:r>
              <a:rPr lang="en-US" altLang="zh-CN" dirty="0"/>
              <a:t>10</a:t>
            </a:r>
            <a:r>
              <a:rPr lang="en-US" altLang="zh-CN" baseline="30000" dirty="0"/>
              <a:t>6</a:t>
            </a:r>
            <a:r>
              <a:rPr lang="en-US" altLang="zh-CN" dirty="0"/>
              <a:t>)=50</a:t>
            </a:r>
            <a:r>
              <a:rPr lang="zh-CN" altLang="en-US" dirty="0"/>
              <a:t>*</a:t>
            </a:r>
            <a:r>
              <a:rPr lang="en-US" altLang="zh-CN" dirty="0"/>
              <a:t>10</a:t>
            </a:r>
            <a:r>
              <a:rPr lang="en-US" altLang="zh-CN" baseline="30000" dirty="0"/>
              <a:t>6</a:t>
            </a:r>
            <a:r>
              <a:rPr lang="en-US" altLang="zh-CN" dirty="0"/>
              <a:t>/(5.4</a:t>
            </a:r>
            <a:r>
              <a:rPr lang="zh-CN" altLang="en-US" dirty="0"/>
              <a:t>*</a:t>
            </a:r>
            <a:r>
              <a:rPr lang="en-US" altLang="zh-CN" dirty="0"/>
              <a:t>10</a:t>
            </a:r>
            <a:r>
              <a:rPr lang="en-US" altLang="zh-CN" baseline="30000" dirty="0"/>
              <a:t>6</a:t>
            </a:r>
            <a:r>
              <a:rPr lang="en-US" altLang="zh-CN" dirty="0"/>
              <a:t>)=9.26MIPS</a:t>
            </a:r>
            <a:r>
              <a:rPr lang="zh-CN" altLang="en-US" dirty="0"/>
              <a:t>，答案为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46903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0185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13155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34912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SIMD--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single instruction multiple data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78820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43054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缓冲器</a:t>
            </a:r>
            <a:r>
              <a:rPr lang="en-US" altLang="zh-CN" dirty="0"/>
              <a:t>—</a:t>
            </a:r>
            <a:r>
              <a:rPr lang="zh-CN" altLang="en-US" dirty="0"/>
              <a:t>将弱逻辑型号转换为强逻辑型号的电路</a:t>
            </a:r>
            <a:endParaRPr lang="en-US" altLang="zh-CN" dirty="0"/>
          </a:p>
          <a:p>
            <a:r>
              <a:rPr lang="zh-CN" altLang="en-US" dirty="0"/>
              <a:t>传输门</a:t>
            </a:r>
            <a:r>
              <a:rPr lang="en-US" altLang="zh-CN" dirty="0"/>
              <a:t>—</a:t>
            </a:r>
            <a:r>
              <a:rPr lang="zh-CN" altLang="en-US" dirty="0"/>
              <a:t>逻辑控制开关，可用于模拟信号及数字信号的传输控制</a:t>
            </a:r>
            <a:endParaRPr lang="en-US" altLang="zh-CN" dirty="0"/>
          </a:p>
          <a:p>
            <a:r>
              <a:rPr lang="zh-CN" altLang="en-US" dirty="0"/>
              <a:t>三态门</a:t>
            </a:r>
            <a:r>
              <a:rPr lang="en-US" altLang="zh-CN" dirty="0"/>
              <a:t>—</a:t>
            </a:r>
            <a:r>
              <a:rPr lang="zh-CN" altLang="en-US" dirty="0"/>
              <a:t>三态接口电路，仅用于数字信号的传输控制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17560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1912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考核的层次：识记、领会、简单应用、综合应用</a:t>
            </a: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模型</a:t>
            </a:r>
            <a:r>
              <a:rPr lang="en-US" altLang="zh-CN" dirty="0"/>
              <a:t>+</a:t>
            </a:r>
            <a:r>
              <a:rPr lang="zh-CN" altLang="en-US" dirty="0"/>
              <a:t>组成需</a:t>
            </a:r>
            <a:r>
              <a:rPr lang="en-US" altLang="zh-CN" dirty="0"/>
              <a:t>2</a:t>
            </a:r>
            <a:r>
              <a:rPr lang="zh-CN" altLang="en-US" dirty="0"/>
              <a:t>学时，工作过程需</a:t>
            </a:r>
            <a:r>
              <a:rPr lang="en-US" altLang="zh-CN" dirty="0"/>
              <a:t>1</a:t>
            </a:r>
            <a:r>
              <a:rPr lang="zh-CN" altLang="en-US" dirty="0"/>
              <a:t>学时，性能指标需</a:t>
            </a:r>
            <a:r>
              <a:rPr lang="en-US" altLang="zh-CN" dirty="0"/>
              <a:t>1</a:t>
            </a:r>
            <a:r>
              <a:rPr lang="zh-CN" altLang="en-US" dirty="0"/>
              <a:t>学时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0894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思考：可存储信息、与外部通信，用户可定制功能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8845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ENIAC</a:t>
            </a:r>
            <a:r>
              <a:rPr lang="zh-CN" altLang="en-US" dirty="0"/>
              <a:t>：用改变开关及连线来编程，用打孔卡片</a:t>
            </a:r>
            <a:r>
              <a:rPr lang="en-US" altLang="zh-CN" dirty="0"/>
              <a:t>I/O</a:t>
            </a:r>
            <a:r>
              <a:rPr lang="zh-CN" altLang="en-US" dirty="0"/>
              <a:t>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2923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8133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申威</a:t>
            </a:r>
            <a:r>
              <a:rPr lang="en-US" altLang="zh-CN" dirty="0"/>
              <a:t>CPU--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Alpha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架构、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SW64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指令集，总参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56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所，机型有神威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·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太湖之光；</a:t>
            </a:r>
            <a:endParaRPr kumimoji="1" lang="en-US" altLang="zh-CN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龙芯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CPU—MIPS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架构、扩展的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MIPS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指令集，中科院计算所，多用于政府、部队；</a:t>
            </a:r>
            <a:endParaRPr kumimoji="1" lang="en-US" altLang="zh-CN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海思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—ARMv8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授权，鲲鹏、麒麟等，华为；飞腾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—ARM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指令集，国防科大，天河系列计算机；</a:t>
            </a:r>
            <a:endParaRPr kumimoji="1" lang="en-US" altLang="zh-CN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兆芯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—x86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架构授权，上海兆芯</a:t>
            </a:r>
            <a:endParaRPr kumimoji="1" lang="en-US" altLang="zh-CN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3763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C31B15-8AAE-400E-8B54-4B0535C6637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3F9708-0814-4B5F-8625-E1D4ECA0891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A93B77-EF59-460C-BD4F-964341D8BB3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81408-89F6-4C5E-85F1-A62B162216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38BAFD-D46A-4D98-B56B-A2E4045AF5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8CD47-3CD7-456E-8447-171C2A0CD20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AEF4E-52FA-41DE-B29C-0FAB10F79B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660C4A-9F48-48BC-AC32-C625B5058F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0904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</p:spPr>
        <p:txBody>
          <a:bodyPr lIns="18000" tIns="10800" rIns="18000" bIns="10800" anchor="ctr" anchorCtr="0"/>
          <a:lstStyle>
            <a:lvl1pPr algn="ctr">
              <a:defRPr sz="1600"/>
            </a:lvl1pPr>
          </a:lstStyle>
          <a:p>
            <a:fld id="{D4956B0B-AB87-4307-BB1D-829EC9002D4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灯片编号占位符 3"/>
          <p:cNvSpPr txBox="1">
            <a:spLocks/>
          </p:cNvSpPr>
          <p:nvPr userDrawn="1"/>
        </p:nvSpPr>
        <p:spPr bwMode="auto">
          <a:xfrm>
            <a:off x="2704" y="6453336"/>
            <a:ext cx="1184920" cy="360040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SEU.CSE.RGL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B0925-ED3B-4093-8760-25E736EA3E4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8EA6A-C686-4D06-B2CF-B75658A6F9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3225536-7DD7-4159-B7E6-5CC8C732343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6" Type="http://schemas.openxmlformats.org/officeDocument/2006/relationships/image" Target="../media/image4.png"/><Relationship Id="rId5" Type="http://schemas.openxmlformats.org/officeDocument/2006/relationships/slide" Target="slide29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&#35745;&#31639;&#26426;&#32452;&#25104;&#21407;&#29702;&#31532;7&#31456;.pptx#-1,24,PowerPoint &#28436;&#31034;&#25991;&#31295;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37.xml"/><Relationship Id="rId4" Type="http://schemas.openxmlformats.org/officeDocument/2006/relationships/image" Target="../media/image6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&#35745;&#31639;&#26426;&#32452;&#25104;&#21407;&#29702;&#22797;&#20064;.pptx#-1,7,PowerPoint &#28436;&#31034;&#25991;&#31295;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Relationship Id="rId9" Type="http://schemas.openxmlformats.org/officeDocument/2006/relationships/slide" Target="slide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hyperlink" Target="&#35745;&#31639;&#26426;&#32452;&#25104;&#21407;&#29702;&#22797;&#20064;.pptx#-1,25,PowerPoint &#28436;&#31034;&#25991;&#31295;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3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6.xml"/><Relationship Id="rId5" Type="http://schemas.openxmlformats.org/officeDocument/2006/relationships/slide" Target="slide22.xml"/><Relationship Id="rId4" Type="http://schemas.openxmlformats.org/officeDocument/2006/relationships/slide" Target="slide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openxmlformats.org/officeDocument/2006/relationships/slide" Target="slide1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003300" y="1916113"/>
            <a:ext cx="7240588" cy="9144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algn="ctr"/>
            <a:r>
              <a:rPr lang="zh-CN" altLang="en-US" sz="5400" b="1" dirty="0">
                <a:ea typeface="楷体_GB2312" pitchFamily="49" charset="-122"/>
              </a:rPr>
              <a:t>计算机组成原理</a:t>
            </a:r>
          </a:p>
        </p:txBody>
      </p:sp>
      <p:sp>
        <p:nvSpPr>
          <p:cNvPr id="2" name="Text Box 7">
            <a:extLst>
              <a:ext uri="{FF2B5EF4-FFF2-40B4-BE49-F238E27FC236}">
                <a16:creationId xmlns:a16="http://schemas.microsoft.com/office/drawing/2014/main" id="{ED608CFB-2622-58FD-BA1D-3AFDDE255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284538"/>
            <a:ext cx="6624638" cy="131286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CC3300"/>
                </a:solidFill>
              </a:rPr>
              <a:t>东南大学计算机学院  时霄</a:t>
            </a:r>
          </a:p>
          <a:p>
            <a:pPr algn="ctr"/>
            <a:r>
              <a:rPr lang="zh-CN" altLang="en-US" sz="800" b="1" dirty="0"/>
              <a:t> </a:t>
            </a:r>
          </a:p>
          <a:p>
            <a:pPr algn="ctr"/>
            <a:r>
              <a:rPr lang="en-US" altLang="zh-CN" sz="3600" b="1" dirty="0"/>
              <a:t>Email: xshi@seu.edu.cn</a:t>
            </a:r>
            <a:endParaRPr lang="en-US" altLang="zh-CN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Box 16"/>
          <p:cNvSpPr txBox="1">
            <a:spLocks noChangeArrowheads="1"/>
          </p:cNvSpPr>
          <p:nvPr/>
        </p:nvSpPr>
        <p:spPr bwMode="auto">
          <a:xfrm>
            <a:off x="899592" y="4235738"/>
            <a:ext cx="297350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程序的组成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指令的组成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18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指令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/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数据的表示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程序的执行顺序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60" name="Text Box 7"/>
          <p:cNvSpPr txBox="1">
            <a:spLocks noChangeArrowheads="1"/>
          </p:cNvSpPr>
          <p:nvPr/>
        </p:nvSpPr>
        <p:spPr bwMode="auto">
          <a:xfrm>
            <a:off x="179263" y="1854057"/>
            <a:ext cx="2232497" cy="2597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硬件结构：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endParaRPr lang="en-US" altLang="zh-CN" sz="2000" b="1" dirty="0">
              <a:latin typeface="宋体" pitchFamily="2" charset="-122"/>
            </a:endParaRPr>
          </a:p>
          <a:p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软件组成：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4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35B10-0008-445D-855C-F301CD0F2A55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762000" y="299547"/>
            <a:ext cx="7467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000" b="1" dirty="0">
                <a:latin typeface="宋体" pitchFamily="2" charset="-122"/>
              </a:rPr>
              <a:t>§1.2 </a:t>
            </a:r>
            <a:r>
              <a:rPr lang="zh-CN" altLang="en-US" sz="3000" b="1" dirty="0">
                <a:latin typeface="宋体" pitchFamily="2" charset="-122"/>
              </a:rPr>
              <a:t>计算机的硬件组成</a:t>
            </a:r>
          </a:p>
        </p:txBody>
      </p:sp>
      <p:sp>
        <p:nvSpPr>
          <p:cNvPr id="243718" name="Text Box 6"/>
          <p:cNvSpPr txBox="1">
            <a:spLocks noChangeArrowheads="1"/>
          </p:cNvSpPr>
          <p:nvPr/>
        </p:nvSpPr>
        <p:spPr bwMode="auto">
          <a:xfrm>
            <a:off x="179263" y="1383159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/>
          <a:p>
            <a:r>
              <a:rPr lang="zh-CN" altLang="en-US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一、计算机的模型</a:t>
            </a:r>
            <a:r>
              <a:rPr lang="en-US" altLang="zh-CN" sz="22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2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冯</a:t>
            </a:r>
            <a:r>
              <a:rPr lang="en-US" altLang="zh-CN" sz="22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·</a:t>
            </a:r>
            <a:r>
              <a:rPr lang="zh-CN" altLang="en-US" sz="22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诺依曼计算机</a:t>
            </a:r>
            <a:r>
              <a:rPr lang="en-US" altLang="zh-CN" sz="2200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)</a:t>
            </a:r>
            <a:endParaRPr lang="zh-CN" altLang="en-US" sz="2200" b="1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3719" name="Text Box 7"/>
          <p:cNvSpPr txBox="1">
            <a:spLocks noChangeArrowheads="1"/>
          </p:cNvSpPr>
          <p:nvPr/>
        </p:nvSpPr>
        <p:spPr bwMode="auto">
          <a:xfrm>
            <a:off x="899592" y="1854057"/>
            <a:ext cx="7462675" cy="2135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    </a:t>
            </a:r>
            <a:r>
              <a:rPr lang="en-US" altLang="zh-CN" sz="14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由运算器、控制器、存储器、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设备组成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endParaRPr lang="en-US" altLang="zh-CN" sz="2000" b="1" dirty="0">
              <a:latin typeface="宋体" pitchFamily="2" charset="-122"/>
            </a:endParaRPr>
          </a:p>
          <a:p>
            <a:endParaRPr lang="en-US" altLang="zh-CN" sz="18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特征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43806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3995937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807" name="Text Box 95"/>
          <p:cNvSpPr txBox="1">
            <a:spLocks noChangeArrowheads="1"/>
          </p:cNvSpPr>
          <p:nvPr/>
        </p:nvSpPr>
        <p:spPr bwMode="auto">
          <a:xfrm>
            <a:off x="1907704" y="3356992"/>
            <a:ext cx="684076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以运算器为中心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运算与</a:t>
            </a:r>
            <a:r>
              <a:rPr lang="en-US" altLang="zh-CN" sz="2000" b="1" dirty="0">
                <a:latin typeface="宋体" pitchFamily="2" charset="-122"/>
              </a:rPr>
              <a:t>I/O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串行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        </a:t>
            </a:r>
            <a:r>
              <a:rPr lang="zh-CN" altLang="en-US" sz="1800" b="1" dirty="0">
                <a:latin typeface="宋体" pitchFamily="2" charset="-122"/>
              </a:rPr>
              <a:t>←性能很差</a:t>
            </a:r>
          </a:p>
        </p:txBody>
      </p:sp>
      <p:sp>
        <p:nvSpPr>
          <p:cNvPr id="28" name="AutoShape 23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484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526"/>
          <p:cNvSpPr txBox="1">
            <a:spLocks noChangeArrowheads="1"/>
          </p:cNvSpPr>
          <p:nvPr/>
        </p:nvSpPr>
        <p:spPr bwMode="auto">
          <a:xfrm>
            <a:off x="179512" y="909881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200" b="1" u="none" dirty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zh-CN" altLang="en-US" sz="2200" b="1" dirty="0">
                <a:latin typeface="+mn-ea"/>
                <a:ea typeface="+mn-ea"/>
              </a:rPr>
              <a:t>计算机模型，计算机硬件组成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结构</a:t>
            </a:r>
            <a:r>
              <a:rPr lang="en-US" altLang="zh-CN" sz="1800" b="1" dirty="0">
                <a:latin typeface="+mn-ea"/>
                <a:ea typeface="+mn-ea"/>
              </a:rPr>
              <a:t>/</a:t>
            </a:r>
            <a:r>
              <a:rPr lang="zh-CN" altLang="en-US" sz="1800" b="1" dirty="0">
                <a:latin typeface="+mn-ea"/>
                <a:ea typeface="+mn-ea"/>
              </a:rPr>
              <a:t>部件</a:t>
            </a:r>
            <a:r>
              <a:rPr lang="en-US" altLang="zh-CN" sz="1800" b="1" dirty="0">
                <a:latin typeface="+mn-ea"/>
                <a:ea typeface="+mn-ea"/>
              </a:rPr>
              <a:t>/</a:t>
            </a:r>
            <a:r>
              <a:rPr lang="zh-CN" altLang="en-US" sz="1800" b="1" dirty="0">
                <a:latin typeface="+mn-ea"/>
                <a:ea typeface="+mn-ea"/>
              </a:rPr>
              <a:t>互连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endParaRPr lang="en-US" altLang="zh-CN" sz="2000" b="1" u="none" dirty="0">
              <a:latin typeface="+mn-ea"/>
              <a:ea typeface="+mn-ea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619672" y="2420888"/>
            <a:ext cx="6192688" cy="936104"/>
            <a:chOff x="1835696" y="2492896"/>
            <a:chExt cx="6192688" cy="936104"/>
          </a:xfrm>
        </p:grpSpPr>
        <p:sp>
          <p:nvSpPr>
            <p:cNvPr id="84" name="Text Box 36"/>
            <p:cNvSpPr txBox="1">
              <a:spLocks noChangeArrowheads="1"/>
            </p:cNvSpPr>
            <p:nvPr/>
          </p:nvSpPr>
          <p:spPr bwMode="auto">
            <a:xfrm>
              <a:off x="5986003" y="2564904"/>
              <a:ext cx="2042381" cy="8640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注：    数据信息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     </a:t>
              </a:r>
              <a:r>
                <a:rPr lang="zh-CN" altLang="en-US" sz="1800" b="1" u="none" dirty="0">
                  <a:latin typeface="宋体" pitchFamily="2" charset="-122"/>
                </a:rPr>
                <a:t>指令信息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    </a:t>
              </a:r>
              <a:r>
                <a:rPr lang="zh-CN" altLang="en-US" sz="1800" b="1" dirty="0">
                  <a:latin typeface="宋体" pitchFamily="2" charset="-122"/>
                </a:rPr>
                <a:t>控制信息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64" name="Text Box 36"/>
            <p:cNvSpPr txBox="1">
              <a:spLocks noChangeArrowheads="1"/>
            </p:cNvSpPr>
            <p:nvPr/>
          </p:nvSpPr>
          <p:spPr bwMode="auto">
            <a:xfrm>
              <a:off x="3779912" y="3068961"/>
              <a:ext cx="916409" cy="28803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控制器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65" name="Text Box 36"/>
            <p:cNvSpPr txBox="1">
              <a:spLocks noChangeArrowheads="1"/>
            </p:cNvSpPr>
            <p:nvPr/>
          </p:nvSpPr>
          <p:spPr bwMode="auto">
            <a:xfrm>
              <a:off x="3779912" y="2564905"/>
              <a:ext cx="916409" cy="29726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运算器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66" name="直接箭头连接符 65"/>
            <p:cNvCxnSpPr>
              <a:stCxn id="64" idx="0"/>
              <a:endCxn id="65" idx="2"/>
            </p:cNvCxnSpPr>
            <p:nvPr/>
          </p:nvCxnSpPr>
          <p:spPr bwMode="auto">
            <a:xfrm flipV="1">
              <a:off x="4238117" y="2862169"/>
              <a:ext cx="0" cy="206792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7" name="直接箭头连接符 66"/>
            <p:cNvCxnSpPr/>
            <p:nvPr/>
          </p:nvCxnSpPr>
          <p:spPr bwMode="auto">
            <a:xfrm flipV="1">
              <a:off x="4696321" y="2636912"/>
              <a:ext cx="523751" cy="2"/>
            </a:xfrm>
            <a:prstGeom prst="straightConnector1">
              <a:avLst/>
            </a:prstGeom>
            <a:noFill/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Text Box 36"/>
            <p:cNvSpPr txBox="1">
              <a:spLocks noChangeArrowheads="1"/>
            </p:cNvSpPr>
            <p:nvPr/>
          </p:nvSpPr>
          <p:spPr bwMode="auto">
            <a:xfrm>
              <a:off x="5220072" y="2564904"/>
              <a:ext cx="383898" cy="79209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存储器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69" name="直接箭头连接符 68"/>
            <p:cNvCxnSpPr/>
            <p:nvPr/>
          </p:nvCxnSpPr>
          <p:spPr bwMode="auto">
            <a:xfrm flipH="1">
              <a:off x="4696321" y="2780928"/>
              <a:ext cx="523751" cy="0"/>
            </a:xfrm>
            <a:prstGeom prst="straightConnector1">
              <a:avLst/>
            </a:prstGeom>
            <a:noFill/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直接箭头连接符 69"/>
            <p:cNvCxnSpPr/>
            <p:nvPr/>
          </p:nvCxnSpPr>
          <p:spPr bwMode="auto">
            <a:xfrm flipH="1">
              <a:off x="4696321" y="3140968"/>
              <a:ext cx="523751" cy="0"/>
            </a:xfrm>
            <a:prstGeom prst="straightConnector1">
              <a:avLst/>
            </a:prstGeom>
            <a:noFill/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1" name="直接箭头连接符 70"/>
            <p:cNvCxnSpPr/>
            <p:nvPr/>
          </p:nvCxnSpPr>
          <p:spPr bwMode="auto">
            <a:xfrm>
              <a:off x="4696321" y="3284984"/>
              <a:ext cx="52375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sp>
          <p:nvSpPr>
            <p:cNvPr id="72" name="Text Box 36"/>
            <p:cNvSpPr txBox="1">
              <a:spLocks noChangeArrowheads="1"/>
            </p:cNvSpPr>
            <p:nvPr/>
          </p:nvSpPr>
          <p:spPr bwMode="auto">
            <a:xfrm>
              <a:off x="2177271" y="2492896"/>
              <a:ext cx="1098585" cy="28803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输入设备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 bwMode="auto">
            <a:xfrm>
              <a:off x="3275856" y="2636912"/>
              <a:ext cx="504056" cy="0"/>
            </a:xfrm>
            <a:prstGeom prst="straightConnector1">
              <a:avLst/>
            </a:prstGeom>
            <a:noFill/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4" name="直接箭头连接符 78"/>
            <p:cNvCxnSpPr/>
            <p:nvPr/>
          </p:nvCxnSpPr>
          <p:spPr bwMode="auto">
            <a:xfrm rot="10800000" flipV="1">
              <a:off x="3527884" y="2780928"/>
              <a:ext cx="252030" cy="216024"/>
            </a:xfrm>
            <a:prstGeom prst="bentConnector3">
              <a:avLst>
                <a:gd name="adj1" fmla="val 98841"/>
              </a:avLst>
            </a:prstGeom>
            <a:noFill/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5" name="直接箭头连接符 74"/>
            <p:cNvCxnSpPr/>
            <p:nvPr/>
          </p:nvCxnSpPr>
          <p:spPr bwMode="auto">
            <a:xfrm flipH="1">
              <a:off x="3275857" y="2996952"/>
              <a:ext cx="252027" cy="0"/>
            </a:xfrm>
            <a:prstGeom prst="straightConnector1">
              <a:avLst/>
            </a:prstGeom>
            <a:noFill/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6" name="Text Box 36"/>
            <p:cNvSpPr txBox="1">
              <a:spLocks noChangeArrowheads="1"/>
            </p:cNvSpPr>
            <p:nvPr/>
          </p:nvSpPr>
          <p:spPr bwMode="auto">
            <a:xfrm>
              <a:off x="2177271" y="2852936"/>
              <a:ext cx="1098585" cy="28803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输出设备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77" name="直接箭头连接符 76"/>
            <p:cNvCxnSpPr>
              <a:endCxn id="72" idx="1"/>
            </p:cNvCxnSpPr>
            <p:nvPr/>
          </p:nvCxnSpPr>
          <p:spPr bwMode="auto">
            <a:xfrm>
              <a:off x="1835696" y="2636912"/>
              <a:ext cx="341575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78" name="直接箭头连接符 77"/>
            <p:cNvCxnSpPr/>
            <p:nvPr/>
          </p:nvCxnSpPr>
          <p:spPr bwMode="auto">
            <a:xfrm>
              <a:off x="1979712" y="2996952"/>
              <a:ext cx="20679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79" name="直接箭头连接符 93"/>
            <p:cNvCxnSpPr/>
            <p:nvPr/>
          </p:nvCxnSpPr>
          <p:spPr bwMode="auto">
            <a:xfrm rot="10800000">
              <a:off x="1979712" y="2996953"/>
              <a:ext cx="1800200" cy="216024"/>
            </a:xfrm>
            <a:prstGeom prst="bentConnector3">
              <a:avLst>
                <a:gd name="adj1" fmla="val 100469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80" name="直接箭头连接符 96"/>
            <p:cNvCxnSpPr/>
            <p:nvPr/>
          </p:nvCxnSpPr>
          <p:spPr bwMode="auto">
            <a:xfrm rot="10800000">
              <a:off x="1835696" y="2636914"/>
              <a:ext cx="1944216" cy="648070"/>
            </a:xfrm>
            <a:prstGeom prst="bentConnector3">
              <a:avLst>
                <a:gd name="adj1" fmla="val 100348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>
              <a:off x="6444208" y="3284984"/>
              <a:ext cx="40320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 flipV="1">
              <a:off x="6444208" y="2708918"/>
              <a:ext cx="401567" cy="2"/>
            </a:xfrm>
            <a:prstGeom prst="straightConnector1">
              <a:avLst/>
            </a:prstGeom>
            <a:noFill/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 flipV="1">
              <a:off x="6445027" y="2996952"/>
              <a:ext cx="401567" cy="2"/>
            </a:xfrm>
            <a:prstGeom prst="straightConnector1">
              <a:avLst/>
            </a:prstGeom>
            <a:noFill/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5" name="Text Box 36"/>
            <p:cNvSpPr txBox="1">
              <a:spLocks noChangeArrowheads="1"/>
            </p:cNvSpPr>
            <p:nvPr/>
          </p:nvSpPr>
          <p:spPr bwMode="auto">
            <a:xfrm>
              <a:off x="3653898" y="2492896"/>
              <a:ext cx="1206133" cy="93610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altLang="zh-CN" sz="1800" b="1" u="none" dirty="0">
                <a:latin typeface="宋体" pitchFamily="2" charset="-122"/>
              </a:endParaRPr>
            </a:p>
          </p:txBody>
        </p:sp>
      </p:grpSp>
      <p:sp>
        <p:nvSpPr>
          <p:cNvPr id="45" name="Text Box 349"/>
          <p:cNvSpPr txBox="1">
            <a:spLocks noChangeArrowheads="1"/>
          </p:cNvSpPr>
          <p:nvPr/>
        </p:nvSpPr>
        <p:spPr bwMode="auto">
          <a:xfrm>
            <a:off x="384277" y="6084004"/>
            <a:ext cx="4111523" cy="369332"/>
          </a:xfrm>
          <a:prstGeom prst="rect">
            <a:avLst/>
          </a:prstGeom>
          <a:solidFill>
            <a:srgbClr val="CCFFFF">
              <a:alpha val="80000"/>
            </a:srgbClr>
          </a:solidFill>
          <a:ln w="15875">
            <a:solidFill>
              <a:srgbClr val="FF33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u="none" dirty="0">
                <a:solidFill>
                  <a:srgbClr val="FF3399"/>
                </a:solidFill>
                <a:latin typeface="宋体" panose="02010600030101010101" pitchFamily="2" charset="-122"/>
              </a:rPr>
              <a:t>PPT</a:t>
            </a:r>
            <a:r>
              <a:rPr lang="zh-CN" altLang="en-US" sz="1800" b="1" u="none" dirty="0">
                <a:solidFill>
                  <a:srgbClr val="FF3399"/>
                </a:solidFill>
                <a:latin typeface="宋体" panose="02010600030101010101" pitchFamily="2" charset="-122"/>
              </a:rPr>
              <a:t>约定</a:t>
            </a:r>
            <a:r>
              <a:rPr lang="en-US" altLang="zh-CN" sz="1800" b="1" u="none" dirty="0">
                <a:solidFill>
                  <a:srgbClr val="FF3399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1800" dirty="0">
                <a:latin typeface="宋体" pitchFamily="2" charset="-122"/>
              </a:rPr>
              <a:t>└</a:t>
            </a:r>
            <a:r>
              <a:rPr lang="zh-CN" altLang="en-US" sz="1800" b="1" dirty="0">
                <a:latin typeface="宋体" pitchFamily="2" charset="-122"/>
              </a:rPr>
              <a:t>←表示原因，</a:t>
            </a:r>
            <a:r>
              <a:rPr lang="zh-CN" altLang="en-US" sz="1800" dirty="0">
                <a:solidFill>
                  <a:srgbClr val="000000"/>
                </a:solidFill>
                <a:latin typeface="宋体" pitchFamily="2" charset="-122"/>
              </a:rPr>
              <a:t>└</a:t>
            </a:r>
            <a:r>
              <a:rPr lang="zh-CN" altLang="en-US" sz="1800" b="1" dirty="0">
                <a:solidFill>
                  <a:srgbClr val="000000"/>
                </a:solidFill>
                <a:latin typeface="宋体" pitchFamily="2" charset="-122"/>
              </a:rPr>
              <a:t>→表示结果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54" name="Text Box 83"/>
          <p:cNvSpPr txBox="1">
            <a:spLocks noChangeArrowheads="1"/>
          </p:cNvSpPr>
          <p:nvPr/>
        </p:nvSpPr>
        <p:spPr bwMode="auto">
          <a:xfrm>
            <a:off x="2771800" y="4221088"/>
            <a:ext cx="6372200" cy="227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spc="-50" dirty="0">
                <a:latin typeface="宋体" pitchFamily="2" charset="-122"/>
              </a:rPr>
              <a:t>指令序列，指令的位置用地址表示</a:t>
            </a:r>
            <a:r>
              <a:rPr lang="en-US" altLang="zh-CN" sz="1800" b="1" spc="-50" dirty="0">
                <a:latin typeface="宋体" pitchFamily="2" charset="-122"/>
              </a:rPr>
              <a:t>(</a:t>
            </a:r>
            <a:r>
              <a:rPr lang="zh-CN" altLang="en-US" sz="1800" b="1" spc="-50" dirty="0">
                <a:latin typeface="宋体" pitchFamily="2" charset="-122"/>
              </a:rPr>
              <a:t>即指令地址</a:t>
            </a:r>
            <a:r>
              <a:rPr lang="en-US" altLang="zh-CN" sz="1800" b="1" spc="-50" dirty="0">
                <a:latin typeface="宋体" pitchFamily="2" charset="-122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操作码＋地址码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操作数存放位置编码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1600" b="1" u="sng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latin typeface="宋体" pitchFamily="2" charset="-122"/>
              </a:rPr>
              <a:t>二进制方式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→运算也为二进制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1800" b="1" spc="-50" dirty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b="1" spc="-50" dirty="0">
                <a:latin typeface="宋体" pitchFamily="2" charset="-122"/>
              </a:rPr>
              <a:t>    由</a:t>
            </a:r>
            <a:r>
              <a:rPr lang="zh-CN" altLang="en-US" b="1" u="sng" spc="-50" dirty="0">
                <a:latin typeface="宋体" pitchFamily="2" charset="-122"/>
              </a:rPr>
              <a:t>指令类型</a:t>
            </a:r>
            <a:r>
              <a:rPr lang="en-US" altLang="zh-CN" sz="1800" b="1" spc="-50" dirty="0">
                <a:latin typeface="宋体" pitchFamily="2" charset="-122"/>
              </a:rPr>
              <a:t>(</a:t>
            </a:r>
            <a:r>
              <a:rPr lang="zh-CN" altLang="en-US" sz="1800" b="1" spc="-50" dirty="0">
                <a:latin typeface="宋体" pitchFamily="2" charset="-122"/>
              </a:rPr>
              <a:t>顺序</a:t>
            </a:r>
            <a:r>
              <a:rPr lang="en-US" altLang="zh-CN" sz="1800" b="1" spc="-50" dirty="0">
                <a:latin typeface="宋体" pitchFamily="2" charset="-122"/>
              </a:rPr>
              <a:t>/</a:t>
            </a:r>
            <a:r>
              <a:rPr lang="zh-CN" altLang="en-US" sz="1800" b="1" spc="-50" dirty="0">
                <a:latin typeface="宋体" pitchFamily="2" charset="-122"/>
              </a:rPr>
              <a:t>转移</a:t>
            </a:r>
            <a:r>
              <a:rPr lang="en-US" altLang="zh-CN" sz="1800" b="1" spc="-50" dirty="0">
                <a:latin typeface="宋体" pitchFamily="2" charset="-122"/>
              </a:rPr>
              <a:t>)</a:t>
            </a:r>
            <a:r>
              <a:rPr lang="zh-CN" altLang="en-US" b="1" u="sng" spc="-50" dirty="0">
                <a:latin typeface="宋体" pitchFamily="2" charset="-122"/>
              </a:rPr>
              <a:t>及执行结果</a:t>
            </a:r>
            <a:r>
              <a:rPr lang="zh-CN" altLang="en-US" b="1" spc="-50" dirty="0">
                <a:latin typeface="宋体" pitchFamily="2" charset="-122"/>
              </a:rPr>
              <a:t>决定</a:t>
            </a:r>
            <a:endParaRPr lang="en-US" altLang="zh-CN" b="1" spc="-50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000" dirty="0">
                <a:latin typeface="宋体" pitchFamily="2" charset="-122"/>
              </a:rPr>
              <a:t>             └</a:t>
            </a:r>
            <a:r>
              <a:rPr lang="zh-CN" altLang="en-US" sz="2000" b="1" dirty="0">
                <a:latin typeface="宋体" pitchFamily="2" charset="-122"/>
              </a:rPr>
              <a:t>→</a:t>
            </a:r>
            <a:r>
              <a:rPr lang="zh-CN" altLang="en-US" sz="2000" b="1" u="sng" dirty="0">
                <a:latin typeface="宋体" pitchFamily="2" charset="-122"/>
              </a:rPr>
              <a:t>下条指令</a:t>
            </a:r>
            <a:r>
              <a:rPr lang="zh-CN" altLang="en-US" sz="2000" b="1" dirty="0">
                <a:latin typeface="宋体" pitchFamily="2" charset="-122"/>
              </a:rPr>
              <a:t>地址</a:t>
            </a:r>
            <a:r>
              <a:rPr lang="zh-CN" altLang="en-US" sz="2000" b="1" u="sng" dirty="0">
                <a:latin typeface="宋体" pitchFamily="2" charset="-122"/>
              </a:rPr>
              <a:t>由</a:t>
            </a:r>
            <a:r>
              <a:rPr lang="zh-CN" altLang="en-US" sz="2000" b="1" u="sng" dirty="0">
                <a:solidFill>
                  <a:srgbClr val="C00000"/>
                </a:solidFill>
                <a:latin typeface="宋体" pitchFamily="2" charset="-122"/>
              </a:rPr>
              <a:t>当前指令</a:t>
            </a:r>
            <a:r>
              <a:rPr lang="zh-CN" altLang="en-US" sz="2000" b="1" u="sng" dirty="0">
                <a:latin typeface="宋体" pitchFamily="2" charset="-122"/>
              </a:rPr>
              <a:t>产生</a:t>
            </a:r>
            <a:endParaRPr lang="en-US" altLang="zh-CN" sz="2000" dirty="0">
              <a:latin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380312" y="4756806"/>
            <a:ext cx="1584176" cy="832434"/>
            <a:chOff x="7380312" y="4180742"/>
            <a:chExt cx="1584176" cy="832434"/>
          </a:xfrm>
        </p:grpSpPr>
        <p:sp>
          <p:nvSpPr>
            <p:cNvPr id="35" name="Text Box 36"/>
            <p:cNvSpPr txBox="1">
              <a:spLocks noChangeArrowheads="1"/>
            </p:cNvSpPr>
            <p:nvPr/>
          </p:nvSpPr>
          <p:spPr bwMode="auto">
            <a:xfrm>
              <a:off x="8048079" y="4261434"/>
              <a:ext cx="916409" cy="666000"/>
            </a:xfrm>
            <a:prstGeom prst="rect">
              <a:avLst/>
            </a:prstGeom>
            <a:solidFill>
              <a:srgbClr val="99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0001</a:t>
              </a:r>
              <a:r>
                <a:rPr lang="en-US" altLang="zh-CN" sz="1600" b="1" dirty="0">
                  <a:solidFill>
                    <a:srgbClr val="C00000"/>
                  </a:solidFill>
                  <a:latin typeface="宋体" pitchFamily="2" charset="-122"/>
                </a:rPr>
                <a:t>01</a:t>
              </a:r>
              <a:r>
                <a:rPr lang="en-US" altLang="zh-CN" sz="1600" b="1" dirty="0">
                  <a:latin typeface="宋体" pitchFamily="2" charset="-122"/>
                </a:rPr>
                <a:t>00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0100</a:t>
              </a:r>
              <a:r>
                <a:rPr lang="en-US" altLang="zh-CN" sz="1600" b="1" dirty="0">
                  <a:solidFill>
                    <a:srgbClr val="C00000"/>
                  </a:solidFill>
                  <a:latin typeface="宋体" pitchFamily="2" charset="-122"/>
                </a:rPr>
                <a:t>10</a:t>
              </a:r>
              <a:r>
                <a:rPr lang="en-US" altLang="zh-CN" sz="1600" b="1" dirty="0">
                  <a:latin typeface="宋体" pitchFamily="2" charset="-122"/>
                </a:rPr>
                <a:t>01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宋体" pitchFamily="2" charset="-122"/>
                </a:rPr>
                <a:t>00000100</a:t>
              </a:r>
              <a:endParaRPr lang="en-US" altLang="zh-CN" sz="1600" b="1" u="none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 bwMode="auto">
            <a:xfrm>
              <a:off x="8028384" y="4490158"/>
              <a:ext cx="936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8028384" y="4180742"/>
              <a:ext cx="0" cy="83243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8964488" y="4180742"/>
              <a:ext cx="0" cy="83243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8028384" y="4261434"/>
              <a:ext cx="936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8028384" y="4939744"/>
              <a:ext cx="936104" cy="142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Text Box 36"/>
            <p:cNvSpPr txBox="1">
              <a:spLocks noChangeArrowheads="1"/>
            </p:cNvSpPr>
            <p:nvPr/>
          </p:nvSpPr>
          <p:spPr bwMode="auto">
            <a:xfrm>
              <a:off x="7380312" y="4261434"/>
              <a:ext cx="667767" cy="6783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C00000"/>
                  </a:solidFill>
                  <a:latin typeface="+mn-ea"/>
                  <a:ea typeface="+mn-ea"/>
                </a:rPr>
                <a:t>1…00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C00000"/>
                  </a:solidFill>
                  <a:latin typeface="+mn-ea"/>
                </a:rPr>
                <a:t>1…</a:t>
              </a:r>
              <a:r>
                <a:rPr lang="en-US" altLang="zh-CN" sz="1600" b="1" u="none" dirty="0">
                  <a:solidFill>
                    <a:srgbClr val="C00000"/>
                  </a:solidFill>
                  <a:latin typeface="+mn-ea"/>
                  <a:ea typeface="+mn-ea"/>
                </a:rPr>
                <a:t>01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C00000"/>
                  </a:solidFill>
                  <a:latin typeface="+mn-ea"/>
                </a:rPr>
                <a:t>1…10</a:t>
              </a:r>
              <a:endParaRPr lang="en-US" altLang="zh-CN" sz="1600" b="1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8028384" y="4719622"/>
              <a:ext cx="936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0" name="Text Box 349"/>
          <p:cNvSpPr txBox="1">
            <a:spLocks noChangeArrowheads="1"/>
          </p:cNvSpPr>
          <p:nvPr/>
        </p:nvSpPr>
        <p:spPr bwMode="auto">
          <a:xfrm>
            <a:off x="4742172" y="3851756"/>
            <a:ext cx="4340423" cy="369332"/>
          </a:xfrm>
          <a:prstGeom prst="rect">
            <a:avLst/>
          </a:prstGeom>
          <a:solidFill>
            <a:srgbClr val="CCFFFF">
              <a:alpha val="80000"/>
            </a:srgbClr>
          </a:solidFill>
          <a:ln w="15875">
            <a:solidFill>
              <a:srgbClr val="FF33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u="none" dirty="0">
                <a:solidFill>
                  <a:srgbClr val="FF3399"/>
                </a:solidFill>
                <a:latin typeface="宋体" panose="02010600030101010101" pitchFamily="2" charset="-122"/>
              </a:rPr>
              <a:t>PPT</a:t>
            </a:r>
            <a:r>
              <a:rPr lang="zh-CN" altLang="en-US" sz="1800" b="1" u="none" dirty="0">
                <a:solidFill>
                  <a:srgbClr val="FF3399"/>
                </a:solidFill>
                <a:latin typeface="宋体" panose="02010600030101010101" pitchFamily="2" charset="-122"/>
              </a:rPr>
              <a:t>约定</a:t>
            </a:r>
            <a:r>
              <a:rPr lang="en-US" altLang="zh-CN" sz="1800" b="1" u="none" dirty="0">
                <a:solidFill>
                  <a:srgbClr val="FF3399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1800" b="1" u="none" dirty="0">
                <a:latin typeface="宋体" panose="02010600030101010101" pitchFamily="2" charset="-122"/>
              </a:rPr>
              <a:t>行尾的“</a:t>
            </a:r>
            <a:r>
              <a:rPr lang="zh-CN" altLang="en-US" sz="1800" b="1" dirty="0">
                <a:latin typeface="宋体" pitchFamily="2" charset="-122"/>
              </a:rPr>
              <a:t>←文字”为说明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解</a:t>
            </a:r>
            <a:r>
              <a:rPr lang="zh-CN" altLang="en-US" sz="1800" b="1" dirty="0">
                <a:solidFill>
                  <a:srgbClr val="000000"/>
                </a:solidFill>
                <a:latin typeface="宋体" pitchFamily="2" charset="-122"/>
              </a:rPr>
              <a:t>释</a:t>
            </a:r>
            <a:endParaRPr lang="zh-CN" altLang="en-US" sz="18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0" grpId="0"/>
      <p:bldP spid="243718" grpId="0" animBg="1"/>
      <p:bldP spid="243719" grpId="0"/>
      <p:bldP spid="243807" grpId="0"/>
      <p:bldP spid="45" grpId="0" animBg="1"/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Box 16"/>
          <p:cNvSpPr txBox="1">
            <a:spLocks noChangeArrowheads="1"/>
          </p:cNvSpPr>
          <p:nvPr/>
        </p:nvSpPr>
        <p:spPr bwMode="auto">
          <a:xfrm>
            <a:off x="142844" y="403226"/>
            <a:ext cx="8882394" cy="2337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工作方式： </a:t>
            </a:r>
            <a:r>
              <a:rPr lang="en-US" altLang="zh-CN" dirty="0">
                <a:latin typeface="+mn-ea"/>
              </a:rPr>
              <a:t>—</a:t>
            </a:r>
            <a:r>
              <a:rPr lang="zh-CN" altLang="en-US" b="1" dirty="0">
                <a:latin typeface="宋体" pitchFamily="2" charset="-122"/>
              </a:rPr>
              <a:t>又称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存储程序</a:t>
            </a:r>
            <a:r>
              <a:rPr lang="zh-CN" altLang="en-US" b="1" dirty="0">
                <a:latin typeface="宋体" pitchFamily="2" charset="-122"/>
              </a:rPr>
              <a:t>方式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latin typeface="宋体" pitchFamily="2" charset="-122"/>
              </a:rPr>
              <a:t>     ⑴程序和数据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预先</a:t>
            </a:r>
            <a:r>
              <a:rPr lang="zh-CN" altLang="en-US" b="1" u="sng" dirty="0">
                <a:latin typeface="宋体" pitchFamily="2" charset="-122"/>
              </a:rPr>
              <a:t>存放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存储器</a:t>
            </a:r>
            <a:r>
              <a:rPr lang="zh-CN" altLang="en-US" b="1" dirty="0">
                <a:latin typeface="宋体" pitchFamily="2" charset="-122"/>
              </a:rPr>
              <a:t>中     </a:t>
            </a:r>
            <a:r>
              <a:rPr lang="zh-CN" altLang="en-US" sz="1600" b="1" dirty="0">
                <a:latin typeface="宋体" pitchFamily="2" charset="-122"/>
              </a:rPr>
              <a:t>←提高编程效率、执行速度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latin typeface="宋体" pitchFamily="2" charset="-122"/>
              </a:rPr>
              <a:t>     </a:t>
            </a:r>
            <a:r>
              <a:rPr lang="zh-CN" altLang="en-US" b="1" dirty="0">
                <a:latin typeface="宋体" pitchFamily="2" charset="-122"/>
              </a:rPr>
              <a:t>⑵机器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工作时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u="sng" dirty="0">
                <a:latin typeface="宋体" pitchFamily="2" charset="-122"/>
              </a:rPr>
              <a:t>自动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逐条</a:t>
            </a:r>
            <a:r>
              <a:rPr lang="zh-CN" altLang="en-US" b="1" dirty="0">
                <a:latin typeface="宋体" pitchFamily="2" charset="-122"/>
              </a:rPr>
              <a:t>地</a:t>
            </a:r>
            <a:r>
              <a:rPr lang="zh-CN" altLang="en-US" b="1" u="sng" dirty="0">
                <a:latin typeface="宋体" pitchFamily="2" charset="-122"/>
              </a:rPr>
              <a:t>取出指令并执行</a:t>
            </a:r>
            <a:r>
              <a:rPr lang="zh-CN" altLang="en-US" b="1" dirty="0">
                <a:latin typeface="宋体" pitchFamily="2" charset="-122"/>
              </a:rPr>
              <a:t> </a:t>
            </a:r>
            <a:endParaRPr lang="en-US" altLang="zh-CN" sz="18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程序的执行过程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sng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11</a:t>
            </a:fld>
            <a:endParaRPr lang="en-US" altLang="zh-CN"/>
          </a:p>
        </p:txBody>
      </p:sp>
      <p:grpSp>
        <p:nvGrpSpPr>
          <p:cNvPr id="113" name="组合 112"/>
          <p:cNvGrpSpPr/>
          <p:nvPr/>
        </p:nvGrpSpPr>
        <p:grpSpPr>
          <a:xfrm>
            <a:off x="1403648" y="2873347"/>
            <a:ext cx="5628615" cy="843685"/>
            <a:chOff x="1463665" y="4780926"/>
            <a:chExt cx="5628615" cy="843685"/>
          </a:xfrm>
        </p:grpSpPr>
        <p:sp>
          <p:nvSpPr>
            <p:cNvPr id="112" name="矩形 111"/>
            <p:cNvSpPr/>
            <p:nvPr/>
          </p:nvSpPr>
          <p:spPr bwMode="auto">
            <a:xfrm>
              <a:off x="1463665" y="4780926"/>
              <a:ext cx="3900423" cy="520282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4" name="Text Box 311"/>
            <p:cNvSpPr txBox="1">
              <a:spLocks noChangeArrowheads="1"/>
            </p:cNvSpPr>
            <p:nvPr/>
          </p:nvSpPr>
          <p:spPr bwMode="auto">
            <a:xfrm>
              <a:off x="1572743" y="4851985"/>
              <a:ext cx="839017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取指令</a:t>
              </a:r>
            </a:p>
          </p:txBody>
        </p:sp>
        <p:sp>
          <p:nvSpPr>
            <p:cNvPr id="75" name="Text Box 314"/>
            <p:cNvSpPr txBox="1">
              <a:spLocks noChangeArrowheads="1"/>
            </p:cNvSpPr>
            <p:nvPr/>
          </p:nvSpPr>
          <p:spPr bwMode="auto">
            <a:xfrm>
              <a:off x="2749900" y="4851985"/>
              <a:ext cx="1030012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分析指令</a:t>
              </a:r>
            </a:p>
          </p:txBody>
        </p:sp>
        <p:sp>
          <p:nvSpPr>
            <p:cNvPr id="76" name="Text Box 316"/>
            <p:cNvSpPr txBox="1">
              <a:spLocks noChangeArrowheads="1"/>
            </p:cNvSpPr>
            <p:nvPr/>
          </p:nvSpPr>
          <p:spPr bwMode="auto">
            <a:xfrm>
              <a:off x="4139952" y="4851985"/>
              <a:ext cx="1104104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77" name="直接箭头连接符 76"/>
            <p:cNvCxnSpPr>
              <a:stCxn id="74" idx="3"/>
              <a:endCxn id="75" idx="1"/>
            </p:cNvCxnSpPr>
            <p:nvPr/>
          </p:nvCxnSpPr>
          <p:spPr bwMode="auto">
            <a:xfrm>
              <a:off x="2411760" y="5031373"/>
              <a:ext cx="33814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直接箭头连接符 77"/>
            <p:cNvCxnSpPr>
              <a:stCxn id="75" idx="3"/>
              <a:endCxn id="76" idx="1"/>
            </p:cNvCxnSpPr>
            <p:nvPr/>
          </p:nvCxnSpPr>
          <p:spPr bwMode="auto">
            <a:xfrm>
              <a:off x="3779912" y="5031373"/>
              <a:ext cx="36004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9" name="Text Box 316"/>
            <p:cNvSpPr txBox="1">
              <a:spLocks noChangeArrowheads="1"/>
            </p:cNvSpPr>
            <p:nvPr/>
          </p:nvSpPr>
          <p:spPr bwMode="auto">
            <a:xfrm>
              <a:off x="5580112" y="4853570"/>
              <a:ext cx="1512168" cy="35719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计算指令地址</a:t>
              </a:r>
            </a:p>
          </p:txBody>
        </p:sp>
        <p:cxnSp>
          <p:nvCxnSpPr>
            <p:cNvPr id="80" name="直接箭头连接符 79"/>
            <p:cNvCxnSpPr>
              <a:stCxn id="76" idx="3"/>
              <a:endCxn id="79" idx="1"/>
            </p:cNvCxnSpPr>
            <p:nvPr/>
          </p:nvCxnSpPr>
          <p:spPr bwMode="auto">
            <a:xfrm>
              <a:off x="5244056" y="5031373"/>
              <a:ext cx="336056" cy="79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27"/>
            <p:cNvCxnSpPr>
              <a:stCxn id="79" idx="3"/>
              <a:endCxn id="74" idx="1"/>
            </p:cNvCxnSpPr>
            <p:nvPr/>
          </p:nvCxnSpPr>
          <p:spPr bwMode="auto">
            <a:xfrm flipH="1" flipV="1">
              <a:off x="1572743" y="5031373"/>
              <a:ext cx="5519537" cy="792"/>
            </a:xfrm>
            <a:prstGeom prst="bentConnector5">
              <a:avLst>
                <a:gd name="adj1" fmla="val -2347"/>
                <a:gd name="adj2" fmla="val 42954545"/>
                <a:gd name="adj3" fmla="val 10358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2" name="Text Box 316"/>
            <p:cNvSpPr txBox="1">
              <a:spLocks noChangeArrowheads="1"/>
            </p:cNvSpPr>
            <p:nvPr/>
          </p:nvSpPr>
          <p:spPr bwMode="auto">
            <a:xfrm>
              <a:off x="1619672" y="5373216"/>
              <a:ext cx="1010252" cy="25139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指令地址</a:t>
              </a:r>
            </a:p>
          </p:txBody>
        </p:sp>
        <p:sp>
          <p:nvSpPr>
            <p:cNvPr id="83" name="Line 97"/>
            <p:cNvSpPr>
              <a:spLocks noChangeShapeType="1"/>
            </p:cNvSpPr>
            <p:nvPr/>
          </p:nvSpPr>
          <p:spPr bwMode="auto">
            <a:xfrm flipH="1" flipV="1">
              <a:off x="2108795" y="5210760"/>
              <a:ext cx="0" cy="21671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87" name="直接箭头连接符 41"/>
            <p:cNvCxnSpPr>
              <a:stCxn id="79" idx="2"/>
            </p:cNvCxnSpPr>
            <p:nvPr/>
          </p:nvCxnSpPr>
          <p:spPr bwMode="auto">
            <a:xfrm rot="5400000">
              <a:off x="4338983" y="3501701"/>
              <a:ext cx="288154" cy="3706272"/>
            </a:xfrm>
            <a:prstGeom prst="bentConnector2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14" name="Text Box 83"/>
          <p:cNvSpPr txBox="1">
            <a:spLocks noChangeArrowheads="1"/>
          </p:cNvSpPr>
          <p:nvPr/>
        </p:nvSpPr>
        <p:spPr bwMode="auto">
          <a:xfrm>
            <a:off x="3491881" y="2204864"/>
            <a:ext cx="30963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循环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u="sng" dirty="0">
                <a:latin typeface="宋体" pitchFamily="2" charset="-122"/>
              </a:rPr>
              <a:t>指令执行过程</a:t>
            </a:r>
            <a:r>
              <a:rPr lang="zh-CN" altLang="en-US" b="1" dirty="0">
                <a:latin typeface="宋体" pitchFamily="2" charset="-122"/>
              </a:rPr>
              <a:t>  </a:t>
            </a:r>
            <a:r>
              <a:rPr lang="zh-CN" altLang="en-US" sz="1800" b="1" dirty="0">
                <a:latin typeface="宋体" pitchFamily="2" charset="-122"/>
              </a:rPr>
              <a:t> 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56" name="AutoShape 45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996630" y="6454923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 Box 16"/>
          <p:cNvSpPr txBox="1">
            <a:spLocks noChangeArrowheads="1"/>
          </p:cNvSpPr>
          <p:nvPr/>
        </p:nvSpPr>
        <p:spPr bwMode="auto">
          <a:xfrm>
            <a:off x="1187623" y="1844824"/>
            <a:ext cx="7284595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思考①：</a:t>
            </a:r>
            <a:r>
              <a:rPr lang="zh-CN" altLang="en-US" sz="2000" b="1" dirty="0">
                <a:latin typeface="宋体" pitchFamily="2" charset="-122"/>
              </a:rPr>
              <a:t>需要取指令的原因是</a:t>
            </a:r>
            <a:r>
              <a:rPr lang="zh-CN" altLang="en-US" sz="2000" b="1" u="sng" dirty="0">
                <a:latin typeface="宋体" pitchFamily="2" charset="-122"/>
              </a:rPr>
              <a:t>   </a:t>
            </a:r>
            <a:r>
              <a:rPr lang="zh-CN" altLang="en-US" sz="2000" b="1" dirty="0">
                <a:latin typeface="宋体" pitchFamily="2" charset="-122"/>
              </a:rPr>
              <a:t>；需要逐条执行的原因是</a:t>
            </a:r>
            <a:r>
              <a:rPr lang="zh-CN" altLang="en-US" sz="2000" b="1" u="sng" dirty="0">
                <a:latin typeface="宋体" pitchFamily="2" charset="-122"/>
              </a:rPr>
              <a:t>   </a:t>
            </a:r>
            <a:r>
              <a:rPr lang="zh-CN" altLang="en-US" sz="2000" b="1" dirty="0">
                <a:latin typeface="宋体" pitchFamily="2" charset="-122"/>
              </a:rPr>
              <a:t>。</a:t>
            </a:r>
            <a:r>
              <a:rPr lang="zh-CN" altLang="en-US" sz="2000" b="1" u="sng" dirty="0">
                <a:latin typeface="宋体" pitchFamily="2" charset="-122"/>
              </a:rPr>
              <a:t> </a:t>
            </a:r>
            <a:r>
              <a:rPr lang="zh-CN" altLang="en-US" sz="2000" b="1" dirty="0">
                <a:latin typeface="宋体" pitchFamily="2" charset="-122"/>
              </a:rPr>
              <a:t> </a:t>
            </a:r>
            <a:endParaRPr lang="en-US" altLang="zh-CN" sz="2000" dirty="0">
              <a:latin typeface="宋体" panose="02010600030101010101" pitchFamily="2" charset="-122"/>
            </a:endParaRPr>
          </a:p>
        </p:txBody>
      </p:sp>
      <p:sp>
        <p:nvSpPr>
          <p:cNvPr id="64" name="Text Box 349"/>
          <p:cNvSpPr txBox="1">
            <a:spLocks noChangeArrowheads="1"/>
          </p:cNvSpPr>
          <p:nvPr/>
        </p:nvSpPr>
        <p:spPr bwMode="auto">
          <a:xfrm>
            <a:off x="5652120" y="476672"/>
            <a:ext cx="3301110" cy="369332"/>
          </a:xfrm>
          <a:prstGeom prst="rect">
            <a:avLst/>
          </a:prstGeom>
          <a:solidFill>
            <a:srgbClr val="CCFFFF">
              <a:alpha val="80000"/>
            </a:srgbClr>
          </a:solidFill>
          <a:ln w="15875">
            <a:solidFill>
              <a:srgbClr val="FF33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u="none" dirty="0">
                <a:solidFill>
                  <a:srgbClr val="FF3399"/>
                </a:solidFill>
                <a:latin typeface="宋体" panose="02010600030101010101" pitchFamily="2" charset="-122"/>
              </a:rPr>
              <a:t>PPT</a:t>
            </a:r>
            <a:r>
              <a:rPr lang="zh-CN" altLang="en-US" sz="1800" b="1" u="none" dirty="0">
                <a:solidFill>
                  <a:srgbClr val="FF3399"/>
                </a:solidFill>
                <a:latin typeface="宋体" panose="02010600030101010101" pitchFamily="2" charset="-122"/>
              </a:rPr>
              <a:t>约定</a:t>
            </a:r>
            <a:r>
              <a:rPr lang="en-US" altLang="zh-CN" sz="1800" b="1" u="none" dirty="0">
                <a:solidFill>
                  <a:srgbClr val="FF3399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1800" b="1" dirty="0">
                <a:latin typeface="宋体" panose="02010600030101010101" pitchFamily="2" charset="-122"/>
              </a:rPr>
              <a:t>思考的答案在</a:t>
            </a:r>
            <a:r>
              <a:rPr lang="zh-CN" altLang="en-US" sz="1800" b="1" u="sng" dirty="0">
                <a:latin typeface="宋体" panose="02010600030101010101" pitchFamily="2" charset="-122"/>
              </a:rPr>
              <a:t>备注栏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47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3137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1" name="AutoShape 9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052414" y="6453484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Text Box 17"/>
          <p:cNvSpPr txBox="1">
            <a:spLocks noChangeArrowheads="1"/>
          </p:cNvSpPr>
          <p:nvPr/>
        </p:nvSpPr>
        <p:spPr bwMode="auto">
          <a:xfrm>
            <a:off x="142844" y="3789040"/>
            <a:ext cx="8882394" cy="104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存储器结构：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参数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1872208" y="3781489"/>
            <a:ext cx="6937572" cy="1528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由</a:t>
            </a:r>
            <a:r>
              <a:rPr lang="zh-CN" altLang="en-US" b="1" u="sng" dirty="0">
                <a:latin typeface="宋体" pitchFamily="2" charset="-122"/>
              </a:rPr>
              <a:t>定长单元</a:t>
            </a:r>
            <a:r>
              <a:rPr lang="zh-CN" altLang="en-US" b="1" dirty="0">
                <a:latin typeface="宋体" pitchFamily="2" charset="-122"/>
              </a:rPr>
              <a:t>构成的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一维</a:t>
            </a:r>
            <a:r>
              <a:rPr lang="zh-CN" altLang="en-US" b="1" dirty="0">
                <a:latin typeface="宋体" pitchFamily="2" charset="-122"/>
              </a:rPr>
              <a:t>空间，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按地址</a:t>
            </a:r>
            <a:r>
              <a:rPr lang="zh-CN" altLang="en-US" b="1" dirty="0">
                <a:latin typeface="宋体" pitchFamily="2" charset="-122"/>
              </a:rPr>
              <a:t>访问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zh-CN" altLang="en-US" b="1" spc="-100" dirty="0">
                <a:latin typeface="宋体" pitchFamily="2" charset="-122"/>
              </a:rPr>
              <a:t>存储单元长度</a:t>
            </a:r>
            <a:r>
              <a:rPr lang="en-US" altLang="zh-CN" sz="2000" b="1" spc="-100" dirty="0">
                <a:latin typeface="宋体" pitchFamily="2" charset="-122"/>
              </a:rPr>
              <a:t>(</a:t>
            </a:r>
            <a:r>
              <a:rPr lang="zh-CN" altLang="en-US" sz="2000" b="1" spc="-100" dirty="0">
                <a:latin typeface="宋体" pitchFamily="2" charset="-122"/>
              </a:rPr>
              <a:t>即编址单位</a:t>
            </a:r>
            <a:r>
              <a:rPr lang="en-US" altLang="zh-CN" sz="2000" b="1" spc="-100" dirty="0">
                <a:latin typeface="宋体" pitchFamily="2" charset="-122"/>
              </a:rPr>
              <a:t>)</a:t>
            </a:r>
            <a:r>
              <a:rPr lang="zh-CN" altLang="en-US" b="1" spc="-100" dirty="0">
                <a:latin typeface="宋体" pitchFamily="2" charset="-122"/>
              </a:rPr>
              <a:t>、</a:t>
            </a:r>
            <a:endParaRPr lang="en-US" altLang="zh-CN" b="1" spc="-100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zh-CN" altLang="en-US" b="1" spc="-100" dirty="0">
                <a:latin typeface="宋体" pitchFamily="2" charset="-122"/>
              </a:rPr>
              <a:t>存储单元个数</a:t>
            </a:r>
            <a:r>
              <a:rPr lang="en-US" altLang="zh-CN" sz="2000" b="1" spc="-100" dirty="0">
                <a:latin typeface="宋体" pitchFamily="2" charset="-122"/>
              </a:rPr>
              <a:t>(</a:t>
            </a:r>
            <a:r>
              <a:rPr lang="zh-CN" altLang="en-US" sz="2000" b="1" spc="-100" dirty="0">
                <a:latin typeface="宋体" pitchFamily="2" charset="-122"/>
              </a:rPr>
              <a:t>即地址位数</a:t>
            </a:r>
            <a:r>
              <a:rPr lang="en-US" altLang="zh-CN" sz="2000" b="1" spc="-100" dirty="0">
                <a:latin typeface="宋体" pitchFamily="2" charset="-122"/>
              </a:rPr>
              <a:t>)</a:t>
            </a:r>
            <a:endParaRPr lang="zh-CN" altLang="en-US" b="1" spc="-100" dirty="0">
              <a:latin typeface="宋体" pitchFamily="2" charset="-122"/>
            </a:endParaRPr>
          </a:p>
        </p:txBody>
      </p:sp>
      <p:sp>
        <p:nvSpPr>
          <p:cNvPr id="110" name="Text Box 349"/>
          <p:cNvSpPr txBox="1">
            <a:spLocks noChangeArrowheads="1"/>
          </p:cNvSpPr>
          <p:nvPr/>
        </p:nvSpPr>
        <p:spPr bwMode="auto">
          <a:xfrm>
            <a:off x="5796136" y="6084004"/>
            <a:ext cx="3168353" cy="369332"/>
          </a:xfrm>
          <a:prstGeom prst="rect">
            <a:avLst/>
          </a:prstGeom>
          <a:solidFill>
            <a:srgbClr val="CCFFFF">
              <a:alpha val="80000"/>
            </a:srgbClr>
          </a:solidFill>
          <a:ln w="15875">
            <a:solidFill>
              <a:srgbClr val="FF33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800" b="1" u="none" dirty="0">
                <a:solidFill>
                  <a:srgbClr val="FF3399"/>
                </a:solidFill>
                <a:latin typeface="宋体" panose="02010600030101010101" pitchFamily="2" charset="-122"/>
              </a:rPr>
              <a:t>PPT</a:t>
            </a:r>
            <a:r>
              <a:rPr lang="zh-CN" altLang="en-US" sz="1800" b="1" u="none" dirty="0">
                <a:solidFill>
                  <a:srgbClr val="FF3399"/>
                </a:solidFill>
                <a:latin typeface="宋体" panose="02010600030101010101" pitchFamily="2" charset="-122"/>
              </a:rPr>
              <a:t>约定</a:t>
            </a:r>
            <a:r>
              <a:rPr lang="en-US" altLang="zh-CN" sz="1800" b="1" u="none" dirty="0">
                <a:solidFill>
                  <a:srgbClr val="FF3399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1800" b="1" dirty="0">
                <a:solidFill>
                  <a:schemeClr val="tx1"/>
                </a:solidFill>
                <a:latin typeface="宋体" panose="02010600030101010101" pitchFamily="2" charset="-122"/>
              </a:rPr>
              <a:t>存储器</a:t>
            </a:r>
            <a:r>
              <a:rPr lang="zh-CN" altLang="en-US" sz="1800" b="1" dirty="0">
                <a:latin typeface="宋体" panose="02010600030101010101" pitchFamily="2" charset="-122"/>
              </a:rPr>
              <a:t>常</a:t>
            </a:r>
            <a:r>
              <a:rPr lang="zh-CN" altLang="en-US" sz="1800" b="1" u="none" dirty="0">
                <a:solidFill>
                  <a:schemeClr val="tx1"/>
                </a:solidFill>
                <a:latin typeface="宋体" panose="02010600030101010101" pitchFamily="2" charset="-122"/>
              </a:rPr>
              <a:t>简写</a:t>
            </a:r>
            <a:r>
              <a:rPr lang="zh-CN" altLang="en-US" sz="1800" b="1" dirty="0">
                <a:latin typeface="宋体" panose="02010600030101010101" pitchFamily="2" charset="-122"/>
              </a:rPr>
              <a:t>为</a:t>
            </a:r>
            <a:r>
              <a:rPr lang="en-US" altLang="zh-CN" sz="1800" b="1" dirty="0">
                <a:latin typeface="宋体" panose="02010600030101010101" pitchFamily="2" charset="-122"/>
              </a:rPr>
              <a:t>MEM</a:t>
            </a:r>
            <a:endParaRPr lang="en-US" altLang="zh-CN" sz="1800" b="1" u="none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247554" y="4428246"/>
            <a:ext cx="1716934" cy="1521034"/>
            <a:chOff x="7236296" y="3500162"/>
            <a:chExt cx="1716934" cy="1521034"/>
          </a:xfrm>
        </p:grpSpPr>
        <p:sp>
          <p:nvSpPr>
            <p:cNvPr id="57" name="Rectangle 251"/>
            <p:cNvSpPr>
              <a:spLocks noChangeArrowheads="1"/>
            </p:cNvSpPr>
            <p:nvPr/>
          </p:nvSpPr>
          <p:spPr bwMode="auto">
            <a:xfrm>
              <a:off x="7668798" y="3501750"/>
              <a:ext cx="792163" cy="107950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252"/>
            <p:cNvSpPr>
              <a:spLocks noChangeShapeType="1"/>
            </p:cNvSpPr>
            <p:nvPr/>
          </p:nvSpPr>
          <p:spPr bwMode="auto">
            <a:xfrm>
              <a:off x="7668798" y="3716064"/>
              <a:ext cx="7921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254"/>
            <p:cNvSpPr>
              <a:spLocks noChangeShapeType="1"/>
            </p:cNvSpPr>
            <p:nvPr/>
          </p:nvSpPr>
          <p:spPr bwMode="auto">
            <a:xfrm>
              <a:off x="7668798" y="4149450"/>
              <a:ext cx="792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55"/>
            <p:cNvSpPr>
              <a:spLocks noChangeShapeType="1"/>
            </p:cNvSpPr>
            <p:nvPr/>
          </p:nvSpPr>
          <p:spPr bwMode="auto">
            <a:xfrm>
              <a:off x="7667212" y="4365350"/>
              <a:ext cx="79375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Text Box 256"/>
            <p:cNvSpPr txBox="1">
              <a:spLocks noChangeArrowheads="1"/>
            </p:cNvSpPr>
            <p:nvPr/>
          </p:nvSpPr>
          <p:spPr bwMode="auto">
            <a:xfrm>
              <a:off x="7236296" y="3500162"/>
              <a:ext cx="430915" cy="1081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5000"/>
                </a:lnSpc>
              </a:pPr>
              <a:r>
                <a:rPr lang="en-US" altLang="zh-CN" sz="1400" b="1" dirty="0">
                  <a:latin typeface="宋体" pitchFamily="2" charset="-122"/>
                </a:rPr>
                <a:t>  0</a:t>
              </a:r>
            </a:p>
            <a:p>
              <a:pPr algn="ctr">
                <a:lnSpc>
                  <a:spcPct val="170000"/>
                </a:lnSpc>
                <a:spcBef>
                  <a:spcPts val="900"/>
                </a:spcBef>
              </a:pPr>
              <a:r>
                <a:rPr lang="en-US" altLang="zh-CN" sz="1400" b="1" dirty="0">
                  <a:latin typeface="宋体" pitchFamily="2" charset="-122"/>
                </a:rPr>
                <a:t>…</a:t>
              </a:r>
            </a:p>
            <a:p>
              <a:pPr algn="ctr">
                <a:spcBef>
                  <a:spcPts val="1500"/>
                </a:spcBef>
              </a:pPr>
              <a:r>
                <a:rPr lang="en-US" altLang="zh-CN" sz="1400" b="1" dirty="0"/>
                <a:t>2</a:t>
              </a:r>
              <a:r>
                <a:rPr lang="en-US" altLang="zh-CN" sz="1400" b="1" i="1" baseline="30000" dirty="0"/>
                <a:t>n </a:t>
              </a:r>
              <a:r>
                <a:rPr lang="en-US" altLang="zh-CN" sz="1400" b="1" dirty="0">
                  <a:latin typeface="宋体" pitchFamily="2" charset="-122"/>
                </a:rPr>
                <a:t>-1</a:t>
              </a:r>
            </a:p>
          </p:txBody>
        </p:sp>
        <p:sp>
          <p:nvSpPr>
            <p:cNvPr id="98" name="Text Box 257"/>
            <p:cNvSpPr txBox="1">
              <a:spLocks noChangeArrowheads="1"/>
            </p:cNvSpPr>
            <p:nvPr/>
          </p:nvSpPr>
          <p:spPr bwMode="auto">
            <a:xfrm>
              <a:off x="7988795" y="3832631"/>
              <a:ext cx="2889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r>
                <a:rPr lang="en-US" altLang="zh-CN" sz="1800" b="1" dirty="0"/>
                <a:t>…</a:t>
              </a:r>
              <a:endParaRPr lang="en-US" altLang="zh-CN" sz="1800" b="1" baseline="-20000" dirty="0"/>
            </a:p>
          </p:txBody>
        </p:sp>
        <p:sp>
          <p:nvSpPr>
            <p:cNvPr id="99" name="Line 258"/>
            <p:cNvSpPr>
              <a:spLocks noChangeShapeType="1"/>
            </p:cNvSpPr>
            <p:nvPr/>
          </p:nvSpPr>
          <p:spPr bwMode="auto">
            <a:xfrm flipH="1">
              <a:off x="8316499" y="3501750"/>
              <a:ext cx="0" cy="214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259"/>
            <p:cNvSpPr>
              <a:spLocks noChangeShapeType="1"/>
            </p:cNvSpPr>
            <p:nvPr/>
          </p:nvSpPr>
          <p:spPr bwMode="auto">
            <a:xfrm>
              <a:off x="7811674" y="3501750"/>
              <a:ext cx="0" cy="214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Text Box 260"/>
            <p:cNvSpPr txBox="1">
              <a:spLocks noChangeArrowheads="1"/>
            </p:cNvSpPr>
            <p:nvPr/>
          </p:nvSpPr>
          <p:spPr bwMode="auto">
            <a:xfrm>
              <a:off x="7884699" y="3501750"/>
              <a:ext cx="360363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dirty="0">
                  <a:latin typeface="+mn-ea"/>
                  <a:ea typeface="+mn-ea"/>
                </a:rPr>
                <a:t>…</a:t>
              </a:r>
              <a:endParaRPr lang="en-US" altLang="zh-CN" sz="1600" b="1" baseline="-20000" dirty="0">
                <a:latin typeface="+mn-ea"/>
                <a:ea typeface="+mn-ea"/>
              </a:endParaRPr>
            </a:p>
          </p:txBody>
        </p:sp>
        <p:sp>
          <p:nvSpPr>
            <p:cNvPr id="102" name="Text Box 261"/>
            <p:cNvSpPr txBox="1">
              <a:spLocks noChangeArrowheads="1"/>
            </p:cNvSpPr>
            <p:nvPr/>
          </p:nvSpPr>
          <p:spPr bwMode="auto">
            <a:xfrm>
              <a:off x="7880562" y="4618801"/>
              <a:ext cx="4318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400" b="1" i="1" dirty="0"/>
                <a:t>w</a:t>
              </a:r>
              <a:r>
                <a:rPr lang="zh-CN" altLang="en-US" sz="1400" b="1" dirty="0"/>
                <a:t>位</a:t>
              </a:r>
              <a:endParaRPr lang="en-US" altLang="zh-CN" sz="1400" b="1" baseline="-20000" dirty="0"/>
            </a:p>
          </p:txBody>
        </p:sp>
        <p:sp>
          <p:nvSpPr>
            <p:cNvPr id="103" name="Text Box 263"/>
            <p:cNvSpPr txBox="1">
              <a:spLocks noChangeArrowheads="1"/>
            </p:cNvSpPr>
            <p:nvPr/>
          </p:nvSpPr>
          <p:spPr bwMode="auto">
            <a:xfrm>
              <a:off x="7668799" y="4149450"/>
              <a:ext cx="792163" cy="2159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400" b="1" dirty="0">
                  <a:latin typeface="宋体" pitchFamily="2" charset="-122"/>
                </a:rPr>
                <a:t>存储单元</a:t>
              </a:r>
              <a:endParaRPr lang="zh-CN" altLang="en-US" sz="1400" b="1" baseline="-20000" dirty="0">
                <a:latin typeface="宋体" pitchFamily="2" charset="-122"/>
              </a:endParaRPr>
            </a:p>
          </p:txBody>
        </p:sp>
        <p:sp>
          <p:nvSpPr>
            <p:cNvPr id="104" name="右大括号 103"/>
            <p:cNvSpPr/>
            <p:nvPr/>
          </p:nvSpPr>
          <p:spPr bwMode="auto">
            <a:xfrm>
              <a:off x="8476596" y="3500923"/>
              <a:ext cx="45719" cy="1080322"/>
            </a:xfrm>
            <a:prstGeom prst="rightBrace">
              <a:avLst>
                <a:gd name="adj1" fmla="val 53467"/>
                <a:gd name="adj2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9" name="Text Box 256"/>
            <p:cNvSpPr txBox="1">
              <a:spLocks noChangeArrowheads="1"/>
            </p:cNvSpPr>
            <p:nvPr/>
          </p:nvSpPr>
          <p:spPr bwMode="auto">
            <a:xfrm>
              <a:off x="8522315" y="3932971"/>
              <a:ext cx="430915" cy="21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spcBef>
                  <a:spcPts val="1500"/>
                </a:spcBef>
              </a:pPr>
              <a:r>
                <a:rPr lang="en-US" altLang="zh-CN" sz="1400" b="1" dirty="0"/>
                <a:t>2</a:t>
              </a:r>
              <a:r>
                <a:rPr lang="en-US" altLang="zh-CN" sz="1400" b="1" i="1" baseline="30000" dirty="0"/>
                <a:t>n </a:t>
              </a:r>
              <a:r>
                <a:rPr lang="zh-CN" altLang="en-US" sz="1400" b="1" dirty="0">
                  <a:latin typeface="宋体" pitchFamily="2" charset="-122"/>
                </a:rPr>
                <a:t>个</a:t>
              </a:r>
              <a:endParaRPr lang="en-US" altLang="zh-CN" sz="1400" b="1" dirty="0">
                <a:latin typeface="宋体" pitchFamily="2" charset="-122"/>
              </a:endParaRPr>
            </a:p>
          </p:txBody>
        </p:sp>
        <p:sp>
          <p:nvSpPr>
            <p:cNvPr id="49" name="右大括号 48"/>
            <p:cNvSpPr/>
            <p:nvPr/>
          </p:nvSpPr>
          <p:spPr bwMode="auto">
            <a:xfrm>
              <a:off x="8040546" y="4229196"/>
              <a:ext cx="46800" cy="792000"/>
            </a:xfrm>
            <a:prstGeom prst="rightBrace">
              <a:avLst>
                <a:gd name="adj1" fmla="val 53467"/>
                <a:gd name="adj2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971600" y="5261138"/>
            <a:ext cx="6120680" cy="707886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6325" indent="-1076325"/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思考②：</a:t>
            </a:r>
            <a:r>
              <a:rPr lang="zh-CN" altLang="en-US" sz="2000" b="1" dirty="0">
                <a:latin typeface="宋体" pitchFamily="2" charset="-122"/>
              </a:rPr>
              <a:t>指令与数据长度可不同，如何放在一维空间中？存储单元长度应如何约定？</a:t>
            </a:r>
            <a:endParaRPr lang="en-US" altLang="zh-CN" sz="20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252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54" grpId="0" animBg="1"/>
      <p:bldP spid="64" grpId="0" animBg="1"/>
      <p:bldP spid="110" grpId="0" animBg="1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1D41-3C5C-4D6A-BD81-623F87B6C384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48944" name="Text Box 112"/>
          <p:cNvSpPr txBox="1">
            <a:spLocks noChangeArrowheads="1"/>
          </p:cNvSpPr>
          <p:nvPr/>
        </p:nvSpPr>
        <p:spPr bwMode="auto">
          <a:xfrm>
            <a:off x="179388" y="40466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en-US" altLang="zh-CN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现代</a:t>
            </a:r>
            <a:r>
              <a:rPr lang="en-US" altLang="zh-CN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ea typeface="黑体" pitchFamily="2" charset="-122"/>
              </a:rPr>
              <a:t>计算机的结构与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部件    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9120" name="Text Box 288"/>
          <p:cNvSpPr txBox="1">
            <a:spLocks noChangeArrowheads="1"/>
          </p:cNvSpPr>
          <p:nvPr/>
        </p:nvSpPr>
        <p:spPr bwMode="auto">
          <a:xfrm>
            <a:off x="179388" y="141277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、计算机的基本结构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*组织方法：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65" name="Text Box 72"/>
          <p:cNvSpPr txBox="1">
            <a:spLocks noChangeArrowheads="1"/>
          </p:cNvSpPr>
          <p:nvPr/>
        </p:nvSpPr>
        <p:spPr bwMode="auto">
          <a:xfrm>
            <a:off x="179388" y="3615900"/>
            <a:ext cx="8785225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改进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多种存储器共存</a:t>
            </a:r>
            <a:r>
              <a:rPr lang="zh-CN" altLang="en-US" b="1" dirty="0">
                <a:latin typeface="宋体" pitchFamily="2" charset="-122"/>
              </a:rPr>
              <a:t>的存储器结构      </a:t>
            </a:r>
            <a:r>
              <a:rPr lang="zh-CN" altLang="en-US" sz="1800" b="1" dirty="0">
                <a:latin typeface="宋体" pitchFamily="2" charset="-122"/>
              </a:rPr>
              <a:t>←提高</a:t>
            </a:r>
            <a:r>
              <a:rPr lang="zh-CN" altLang="en-US" sz="1800" b="1" dirty="0">
                <a:solidFill>
                  <a:srgbClr val="0070C0"/>
                </a:solidFill>
                <a:latin typeface="宋体" pitchFamily="2" charset="-122"/>
              </a:rPr>
              <a:t>性</a:t>
            </a:r>
            <a:r>
              <a:rPr lang="en-US" altLang="zh-CN" sz="1800" b="1" dirty="0">
                <a:solidFill>
                  <a:srgbClr val="0070C0"/>
                </a:solidFill>
                <a:latin typeface="宋体" pitchFamily="2" charset="-122"/>
              </a:rPr>
              <a:t>/</a:t>
            </a:r>
            <a:r>
              <a:rPr lang="zh-CN" altLang="en-US" sz="1800" b="1" dirty="0">
                <a:solidFill>
                  <a:srgbClr val="0070C0"/>
                </a:solidFill>
                <a:latin typeface="宋体" pitchFamily="2" charset="-122"/>
              </a:rPr>
              <a:t>价</a:t>
            </a:r>
            <a:endParaRPr lang="en-US" altLang="zh-CN" sz="1800" b="1" dirty="0">
              <a:solidFill>
                <a:srgbClr val="0070C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存储器≥主存＋辅存，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u="sng" dirty="0">
                <a:solidFill>
                  <a:srgbClr val="FF3399"/>
                </a:solidFill>
                <a:latin typeface="宋体" pitchFamily="2" charset="-122"/>
              </a:rPr>
              <a:t>只直接</a:t>
            </a:r>
            <a:r>
              <a:rPr lang="zh-CN" altLang="en-US" b="1" u="sng" dirty="0">
                <a:latin typeface="宋体" pitchFamily="2" charset="-122"/>
              </a:rPr>
              <a:t>访问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主存</a:t>
            </a:r>
            <a:endParaRPr lang="zh-CN" altLang="en-US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>
                <a:latin typeface="宋体" pitchFamily="2" charset="-122"/>
              </a:rPr>
              <a:t>                               程序</a:t>
            </a:r>
            <a:r>
              <a:rPr lang="en-US" altLang="zh-CN" sz="1800" b="1" dirty="0">
                <a:latin typeface="宋体" pitchFamily="2" charset="-122"/>
              </a:rPr>
              <a:t>MEM</a:t>
            </a:r>
            <a:r>
              <a:rPr lang="zh-CN" altLang="en-US" sz="1800" b="1" dirty="0">
                <a:latin typeface="宋体" pitchFamily="2" charset="-122"/>
              </a:rPr>
              <a:t>、主存的单元长度相同←</a:t>
            </a:r>
            <a:r>
              <a:rPr lang="zh-CN" altLang="en-US" sz="1800" dirty="0">
                <a:latin typeface="宋体" pitchFamily="2" charset="-122"/>
              </a:rPr>
              <a:t>┘</a:t>
            </a:r>
            <a:endParaRPr lang="en-US" altLang="zh-CN" sz="1800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28" name="Text Box 72"/>
          <p:cNvSpPr txBox="1">
            <a:spLocks noChangeArrowheads="1"/>
          </p:cNvSpPr>
          <p:nvPr/>
        </p:nvSpPr>
        <p:spPr bwMode="auto">
          <a:xfrm>
            <a:off x="179512" y="2371193"/>
            <a:ext cx="8856984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改进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以存储器为中心</a:t>
            </a:r>
            <a:r>
              <a:rPr lang="zh-CN" altLang="en-US" b="1" dirty="0">
                <a:latin typeface="宋体" pitchFamily="2" charset="-122"/>
              </a:rPr>
              <a:t>的硬件结构        </a:t>
            </a:r>
            <a:r>
              <a:rPr lang="zh-CN" altLang="en-US" sz="1800" b="1" dirty="0">
                <a:latin typeface="宋体" pitchFamily="2" charset="-122"/>
              </a:rPr>
              <a:t>←提高</a:t>
            </a:r>
            <a:r>
              <a:rPr lang="zh-CN" altLang="en-US" sz="1800" b="1" dirty="0">
                <a:solidFill>
                  <a:srgbClr val="0070C0"/>
                </a:solidFill>
                <a:latin typeface="宋体" pitchFamily="2" charset="-122"/>
              </a:rPr>
              <a:t>性能</a:t>
            </a:r>
            <a:endParaRPr lang="en-US" altLang="zh-CN" b="1" dirty="0">
              <a:solidFill>
                <a:srgbClr val="0070C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宋体" pitchFamily="2" charset="-122"/>
              </a:rPr>
              <a:t>             (</a:t>
            </a:r>
            <a:r>
              <a:rPr lang="zh-CN" altLang="en-US" sz="2000" b="1" dirty="0">
                <a:latin typeface="宋体" pitchFamily="2" charset="-122"/>
              </a:rPr>
              <a:t>运算与</a:t>
            </a:r>
            <a:r>
              <a:rPr lang="en-US" altLang="zh-CN" sz="2000" b="1" dirty="0">
                <a:latin typeface="宋体" pitchFamily="2" charset="-122"/>
              </a:rPr>
              <a:t>I/O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并行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</a:rPr>
              <a:t>               </a:t>
            </a:r>
            <a:r>
              <a:rPr lang="zh-CN" altLang="en-US" sz="1800" b="1" dirty="0">
                <a:latin typeface="宋体" pitchFamily="2" charset="-122"/>
              </a:rPr>
              <a:t>        ←冯氏模型为串行</a:t>
            </a:r>
            <a:endParaRPr lang="en-US" altLang="zh-CN" sz="18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实现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缓冲技术＋</a:t>
            </a:r>
            <a:r>
              <a:rPr lang="en-US" altLang="zh-CN" b="1" dirty="0">
                <a:latin typeface="宋体" pitchFamily="2" charset="-122"/>
              </a:rPr>
              <a:t>DMA</a:t>
            </a:r>
            <a:r>
              <a:rPr lang="zh-CN" altLang="en-US" b="1" dirty="0">
                <a:latin typeface="宋体" pitchFamily="2" charset="-122"/>
              </a:rPr>
              <a:t>技术</a:t>
            </a:r>
            <a:r>
              <a:rPr lang="en-US" altLang="zh-CN" b="1" dirty="0">
                <a:latin typeface="宋体" pitchFamily="2" charset="-122"/>
              </a:rPr>
              <a:t>              </a:t>
            </a:r>
            <a:r>
              <a:rPr lang="zh-CN" altLang="en-US" sz="1800" b="1" dirty="0">
                <a:latin typeface="宋体" pitchFamily="2" charset="-122"/>
              </a:rPr>
              <a:t>←第</a:t>
            </a:r>
            <a:r>
              <a:rPr lang="en-US" altLang="zh-CN" sz="1800" b="1" dirty="0">
                <a:latin typeface="宋体" pitchFamily="2" charset="-122"/>
              </a:rPr>
              <a:t>3</a:t>
            </a:r>
            <a:r>
              <a:rPr lang="zh-CN" altLang="en-US" sz="1800" b="1" dirty="0">
                <a:latin typeface="宋体" pitchFamily="2" charset="-122"/>
              </a:rPr>
              <a:t>章、第</a:t>
            </a:r>
            <a:r>
              <a:rPr lang="en-US" altLang="zh-CN" sz="1800" b="1" dirty="0">
                <a:latin typeface="宋体" pitchFamily="2" charset="-122"/>
              </a:rPr>
              <a:t>7</a:t>
            </a:r>
            <a:r>
              <a:rPr lang="zh-CN" altLang="en-US" sz="1800" b="1" dirty="0">
                <a:latin typeface="宋体" pitchFamily="2" charset="-122"/>
              </a:rPr>
              <a:t>章讨论</a:t>
            </a:r>
            <a:endParaRPr lang="zh-CN" altLang="en-US" sz="1800" b="1" dirty="0">
              <a:solidFill>
                <a:schemeClr val="accent2">
                  <a:lumMod val="75000"/>
                </a:schemeClr>
              </a:solidFill>
              <a:latin typeface="宋体" pitchFamily="2" charset="-122"/>
            </a:endParaRPr>
          </a:p>
        </p:txBody>
      </p:sp>
      <p:sp>
        <p:nvSpPr>
          <p:cNvPr id="3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9" name="Text Box 288"/>
          <p:cNvSpPr txBox="1">
            <a:spLocks noChangeArrowheads="1"/>
          </p:cNvSpPr>
          <p:nvPr/>
        </p:nvSpPr>
        <p:spPr bwMode="auto">
          <a:xfrm>
            <a:off x="179512" y="90872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计算机硬件组成涉及内容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部件、互连     </a:t>
            </a:r>
            <a:r>
              <a:rPr lang="zh-CN" altLang="en-US" sz="1800" b="1" dirty="0">
                <a:latin typeface="宋体" pitchFamily="2" charset="-122"/>
              </a:rPr>
              <a:t>←基于结构的约定</a:t>
            </a:r>
            <a:endParaRPr lang="zh-CN" altLang="en-US" sz="1400" b="1" dirty="0">
              <a:latin typeface="宋体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051722" y="4876711"/>
            <a:ext cx="5256582" cy="1454722"/>
            <a:chOff x="1619673" y="4869160"/>
            <a:chExt cx="5256582" cy="1454722"/>
          </a:xfrm>
        </p:grpSpPr>
        <p:sp>
          <p:nvSpPr>
            <p:cNvPr id="33" name="Rectangle 93"/>
            <p:cNvSpPr>
              <a:spLocks noChangeArrowheads="1"/>
            </p:cNvSpPr>
            <p:nvPr/>
          </p:nvSpPr>
          <p:spPr bwMode="auto">
            <a:xfrm>
              <a:off x="1619673" y="4869160"/>
              <a:ext cx="3096344" cy="1454721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Text Box 88"/>
            <p:cNvSpPr txBox="1">
              <a:spLocks noChangeArrowheads="1"/>
            </p:cNvSpPr>
            <p:nvPr/>
          </p:nvSpPr>
          <p:spPr bwMode="auto">
            <a:xfrm>
              <a:off x="5364088" y="4869160"/>
              <a:ext cx="1512167" cy="145472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spcAft>
                  <a:spcPts val="300"/>
                </a:spcAft>
              </a:pPr>
              <a:r>
                <a:rPr lang="zh-CN" altLang="en-US" sz="2000" b="1" dirty="0"/>
                <a:t>外部设备</a:t>
              </a:r>
              <a:endParaRPr lang="en-US" altLang="zh-CN" sz="2000" b="1" dirty="0"/>
            </a:p>
            <a:p>
              <a:pPr>
                <a:spcBef>
                  <a:spcPts val="300"/>
                </a:spcBef>
              </a:pPr>
              <a:r>
                <a:rPr lang="en-US" altLang="zh-CN" sz="1800" b="1" dirty="0"/>
                <a:t>  ·</a:t>
              </a:r>
              <a:r>
                <a:rPr lang="zh-CN" altLang="en-US" sz="1800" b="1" dirty="0"/>
                <a:t>输入设备</a:t>
              </a:r>
              <a:endParaRPr lang="en-US" altLang="zh-CN" sz="1800" b="1" dirty="0"/>
            </a:p>
            <a:p>
              <a:r>
                <a:rPr lang="en-US" altLang="zh-CN" sz="1800" b="1" dirty="0"/>
                <a:t>  ·</a:t>
              </a:r>
              <a:r>
                <a:rPr lang="zh-CN" altLang="en-US" sz="1800" b="1" dirty="0"/>
                <a:t>输出设备</a:t>
              </a:r>
            </a:p>
            <a:p>
              <a:r>
                <a:rPr lang="en-US" altLang="zh-CN" sz="1800" b="1" dirty="0"/>
                <a:t>  ·</a:t>
              </a:r>
              <a:r>
                <a:rPr lang="zh-CN" altLang="en-US" sz="1800" b="1" dirty="0">
                  <a:solidFill>
                    <a:srgbClr val="990099"/>
                  </a:solidFill>
                </a:rPr>
                <a:t>辅助存储器</a:t>
              </a:r>
              <a:endParaRPr lang="en-US" altLang="zh-CN" sz="1800" b="1" dirty="0">
                <a:solidFill>
                  <a:srgbClr val="990099"/>
                </a:solidFill>
              </a:endParaRPr>
            </a:p>
          </p:txBody>
        </p:sp>
        <p:sp>
          <p:nvSpPr>
            <p:cNvPr id="35" name="Line 89"/>
            <p:cNvSpPr>
              <a:spLocks noChangeShapeType="1"/>
            </p:cNvSpPr>
            <p:nvPr/>
          </p:nvSpPr>
          <p:spPr bwMode="auto">
            <a:xfrm>
              <a:off x="3275856" y="5301208"/>
              <a:ext cx="810369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Rectangle 90"/>
            <p:cNvSpPr>
              <a:spLocks noChangeArrowheads="1"/>
            </p:cNvSpPr>
            <p:nvPr/>
          </p:nvSpPr>
          <p:spPr bwMode="auto">
            <a:xfrm>
              <a:off x="1763689" y="5013870"/>
              <a:ext cx="1512167" cy="11655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91"/>
            <p:cNvSpPr txBox="1">
              <a:spLocks noChangeArrowheads="1"/>
            </p:cNvSpPr>
            <p:nvPr/>
          </p:nvSpPr>
          <p:spPr bwMode="auto">
            <a:xfrm>
              <a:off x="4089399" y="5013870"/>
              <a:ext cx="456827" cy="11655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</a:rPr>
                <a:t>主</a:t>
              </a:r>
            </a:p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</a:rPr>
                <a:t>存</a:t>
              </a:r>
            </a:p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</a:rPr>
                <a:t>储</a:t>
              </a:r>
            </a:p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</a:rPr>
                <a:t>器</a:t>
              </a:r>
            </a:p>
          </p:txBody>
        </p:sp>
        <p:sp>
          <p:nvSpPr>
            <p:cNvPr id="38" name="Line 92"/>
            <p:cNvSpPr>
              <a:spLocks noChangeShapeType="1"/>
            </p:cNvSpPr>
            <p:nvPr/>
          </p:nvSpPr>
          <p:spPr bwMode="auto">
            <a:xfrm flipV="1">
              <a:off x="3275856" y="5877272"/>
              <a:ext cx="81354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94"/>
            <p:cNvSpPr>
              <a:spLocks noChangeShapeType="1"/>
            </p:cNvSpPr>
            <p:nvPr/>
          </p:nvSpPr>
          <p:spPr bwMode="auto">
            <a:xfrm flipV="1">
              <a:off x="4717603" y="5301208"/>
              <a:ext cx="646113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95"/>
            <p:cNvSpPr>
              <a:spLocks noChangeShapeType="1"/>
            </p:cNvSpPr>
            <p:nvPr/>
          </p:nvSpPr>
          <p:spPr bwMode="auto">
            <a:xfrm flipV="1">
              <a:off x="4716016" y="5878165"/>
              <a:ext cx="6477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96"/>
            <p:cNvSpPr>
              <a:spLocks noChangeShapeType="1"/>
            </p:cNvSpPr>
            <p:nvPr/>
          </p:nvSpPr>
          <p:spPr bwMode="auto">
            <a:xfrm flipH="1" flipV="1">
              <a:off x="4716016" y="6022181"/>
              <a:ext cx="6477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97"/>
            <p:cNvSpPr txBox="1">
              <a:spLocks noChangeArrowheads="1"/>
            </p:cNvSpPr>
            <p:nvPr/>
          </p:nvSpPr>
          <p:spPr bwMode="auto">
            <a:xfrm>
              <a:off x="1907704" y="5805264"/>
              <a:ext cx="1224136" cy="30271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/>
                <a:t>控制器</a:t>
              </a:r>
              <a:endParaRPr lang="en-US" altLang="zh-CN" sz="1800" b="1" dirty="0"/>
            </a:p>
          </p:txBody>
        </p:sp>
        <p:sp>
          <p:nvSpPr>
            <p:cNvPr id="43" name="Text Box 98"/>
            <p:cNvSpPr txBox="1">
              <a:spLocks noChangeArrowheads="1"/>
            </p:cNvSpPr>
            <p:nvPr/>
          </p:nvSpPr>
          <p:spPr bwMode="auto">
            <a:xfrm>
              <a:off x="2195736" y="5013870"/>
              <a:ext cx="6461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/>
                <a:t>CPU</a:t>
              </a:r>
            </a:p>
          </p:txBody>
        </p:sp>
        <p:sp>
          <p:nvSpPr>
            <p:cNvPr id="44" name="Line 99"/>
            <p:cNvSpPr>
              <a:spLocks noChangeShapeType="1"/>
            </p:cNvSpPr>
            <p:nvPr/>
          </p:nvSpPr>
          <p:spPr bwMode="auto">
            <a:xfrm flipH="1" flipV="1">
              <a:off x="2483768" y="5574879"/>
              <a:ext cx="1" cy="23038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Text Box 100"/>
            <p:cNvSpPr txBox="1">
              <a:spLocks noChangeArrowheads="1"/>
            </p:cNvSpPr>
            <p:nvPr/>
          </p:nvSpPr>
          <p:spPr bwMode="auto">
            <a:xfrm>
              <a:off x="1907704" y="5286522"/>
              <a:ext cx="1224136" cy="302718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/>
                <a:t>运算器</a:t>
              </a:r>
              <a:endParaRPr lang="en-US" altLang="zh-CN" sz="1800" b="1" dirty="0"/>
            </a:p>
          </p:txBody>
        </p:sp>
        <p:sp>
          <p:nvSpPr>
            <p:cNvPr id="46" name="Text Box 101"/>
            <p:cNvSpPr txBox="1">
              <a:spLocks noChangeArrowheads="1"/>
            </p:cNvSpPr>
            <p:nvPr/>
          </p:nvSpPr>
          <p:spPr bwMode="auto">
            <a:xfrm>
              <a:off x="3372644" y="4883381"/>
              <a:ext cx="62329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/>
                <a:t>主机</a:t>
              </a:r>
            </a:p>
          </p:txBody>
        </p:sp>
        <p:sp>
          <p:nvSpPr>
            <p:cNvPr id="47" name="Line 116"/>
            <p:cNvSpPr>
              <a:spLocks noChangeShapeType="1"/>
            </p:cNvSpPr>
            <p:nvPr/>
          </p:nvSpPr>
          <p:spPr bwMode="auto">
            <a:xfrm flipH="1" flipV="1">
              <a:off x="3275856" y="6022181"/>
              <a:ext cx="81354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19"/>
            <p:cNvSpPr>
              <a:spLocks noChangeShapeType="1"/>
            </p:cNvSpPr>
            <p:nvPr/>
          </p:nvSpPr>
          <p:spPr bwMode="auto">
            <a:xfrm>
              <a:off x="3275856" y="5659660"/>
              <a:ext cx="810369" cy="158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120"/>
            <p:cNvSpPr>
              <a:spLocks noChangeShapeType="1"/>
            </p:cNvSpPr>
            <p:nvPr/>
          </p:nvSpPr>
          <p:spPr bwMode="auto">
            <a:xfrm>
              <a:off x="4716016" y="5661248"/>
              <a:ext cx="647700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" name="AutoShape 45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3337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288"/>
          <p:cNvSpPr txBox="1">
            <a:spLocks noChangeArrowheads="1"/>
          </p:cNvSpPr>
          <p:nvPr/>
        </p:nvSpPr>
        <p:spPr bwMode="auto">
          <a:xfrm>
            <a:off x="2123728" y="1874441"/>
            <a:ext cx="676887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基于</a:t>
            </a:r>
            <a:r>
              <a:rPr lang="zh-CN" altLang="en-US" b="1" u="sng" dirty="0">
                <a:latin typeface="宋体" pitchFamily="2" charset="-122"/>
              </a:rPr>
              <a:t>冯</a:t>
            </a:r>
            <a:r>
              <a:rPr lang="en-US" altLang="zh-CN" b="1" u="sng" dirty="0">
                <a:latin typeface="+mn-lt"/>
              </a:rPr>
              <a:t>·</a:t>
            </a:r>
            <a:r>
              <a:rPr lang="zh-CN" altLang="en-US" b="1" u="sng" dirty="0">
                <a:latin typeface="宋体" pitchFamily="2" charset="-122"/>
              </a:rPr>
              <a:t>诺依曼计算机</a:t>
            </a:r>
            <a:r>
              <a:rPr lang="zh-CN" altLang="en-US" b="1" dirty="0">
                <a:latin typeface="宋体" pitchFamily="2" charset="-122"/>
              </a:rPr>
              <a:t>进行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改进 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  </a:t>
            </a:r>
            <a:r>
              <a:rPr lang="zh-CN" altLang="en-US" sz="1800" b="1" dirty="0">
                <a:latin typeface="宋体" pitchFamily="2" charset="-122"/>
              </a:rPr>
              <a:t>←尚无更好的模型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9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120" grpId="0"/>
      <p:bldP spid="65" grpId="0"/>
      <p:bldP spid="28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6124C-3D4E-4056-B55C-4307BAE5E75C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50898" name="Text Box 18"/>
          <p:cNvSpPr txBox="1">
            <a:spLocks noChangeArrowheads="1"/>
          </p:cNvSpPr>
          <p:nvPr/>
        </p:nvSpPr>
        <p:spPr bwMode="auto">
          <a:xfrm>
            <a:off x="179513" y="307957"/>
            <a:ext cx="410445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、计算机的主要部件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50899" name="Text Box 19"/>
          <p:cNvSpPr txBox="1">
            <a:spLocks noChangeArrowheads="1"/>
          </p:cNvSpPr>
          <p:nvPr/>
        </p:nvSpPr>
        <p:spPr bwMode="auto">
          <a:xfrm>
            <a:off x="179388" y="829161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存储器   </a:t>
            </a:r>
            <a:r>
              <a:rPr lang="en-US" altLang="zh-CN" sz="2000" b="1" dirty="0">
                <a:latin typeface="宋体" pitchFamily="2" charset="-122"/>
              </a:rPr>
              <a:t>--</a:t>
            </a:r>
            <a:r>
              <a:rPr lang="zh-CN" altLang="en-US" sz="2000" b="1" dirty="0">
                <a:latin typeface="宋体" pitchFamily="2" charset="-122"/>
              </a:rPr>
              <a:t>指</a:t>
            </a:r>
            <a:r>
              <a:rPr lang="zh-CN" altLang="en-US" sz="2000" b="1" u="sng" dirty="0">
                <a:latin typeface="宋体" pitchFamily="2" charset="-122"/>
              </a:rPr>
              <a:t>随机访问</a:t>
            </a:r>
            <a:r>
              <a:rPr lang="zh-CN" altLang="en-US" sz="2000" b="1" dirty="0">
                <a:latin typeface="宋体" pitchFamily="2" charset="-122"/>
              </a:rPr>
              <a:t>存储器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en-US" altLang="zh-CN" sz="1800" dirty="0">
                <a:solidFill>
                  <a:srgbClr val="FF3399"/>
                </a:solidFill>
              </a:rPr>
              <a:t>R</a:t>
            </a:r>
            <a:r>
              <a:rPr lang="en-US" altLang="zh-CN" sz="1800" dirty="0"/>
              <a:t>andom </a:t>
            </a:r>
            <a:r>
              <a:rPr lang="en-US" altLang="zh-CN" sz="1800" dirty="0">
                <a:solidFill>
                  <a:srgbClr val="FF3399"/>
                </a:solidFill>
              </a:rPr>
              <a:t>A</a:t>
            </a:r>
            <a:r>
              <a:rPr lang="en-US" altLang="zh-CN" sz="1800" dirty="0"/>
              <a:t>ccess </a:t>
            </a:r>
            <a:r>
              <a:rPr lang="en-US" altLang="zh-CN" sz="1800" dirty="0">
                <a:solidFill>
                  <a:srgbClr val="FF3399"/>
                </a:solidFill>
              </a:rPr>
              <a:t>M</a:t>
            </a:r>
            <a:r>
              <a:rPr lang="en-US" altLang="zh-CN" sz="1800" dirty="0"/>
              <a:t>emory, RAM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*功能：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存储</a:t>
            </a:r>
            <a:r>
              <a:rPr lang="zh-CN" altLang="en-US" b="1" dirty="0">
                <a:latin typeface="宋体" pitchFamily="2" charset="-122"/>
              </a:rPr>
              <a:t>信息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指令和数据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访问</a:t>
            </a:r>
            <a:r>
              <a:rPr lang="zh-CN" altLang="en-US" b="1" dirty="0">
                <a:latin typeface="宋体" pitchFamily="2" charset="-122"/>
              </a:rPr>
              <a:t>按地址进行</a:t>
            </a:r>
            <a:endParaRPr lang="en-US" altLang="zh-CN" b="1" u="sng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组成：</a:t>
            </a:r>
            <a:endParaRPr lang="en-US" altLang="zh-CN" sz="2000" b="1" u="sng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251053" name="Text Box 173"/>
          <p:cNvSpPr txBox="1">
            <a:spLocks noChangeArrowheads="1"/>
          </p:cNvSpPr>
          <p:nvPr/>
        </p:nvSpPr>
        <p:spPr bwMode="auto">
          <a:xfrm>
            <a:off x="1547664" y="1722874"/>
            <a:ext cx="738205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存储矩阵、地址译码器、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控制电路等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251057" name="Text Box 177"/>
          <p:cNvSpPr txBox="1">
            <a:spLocks noChangeArrowheads="1"/>
          </p:cNvSpPr>
          <p:nvPr/>
        </p:nvSpPr>
        <p:spPr bwMode="auto">
          <a:xfrm>
            <a:off x="179388" y="4365104"/>
            <a:ext cx="8961908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术语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存储元、存储单元、</a:t>
            </a:r>
            <a:r>
              <a:rPr lang="zh-CN" altLang="en-US" b="1" dirty="0"/>
              <a:t>存储矩阵</a:t>
            </a:r>
            <a:r>
              <a:rPr lang="zh-CN" altLang="en-US" b="1" dirty="0">
                <a:latin typeface="宋体" pitchFamily="2" charset="-122"/>
              </a:rPr>
              <a:t>，存储字，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存储单元地址、存储单元长度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＝存储字长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，存储容量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251058" name="Group 178"/>
          <p:cNvGrpSpPr>
            <a:grpSpLocks/>
          </p:cNvGrpSpPr>
          <p:nvPr/>
        </p:nvGrpSpPr>
        <p:grpSpPr bwMode="auto">
          <a:xfrm>
            <a:off x="1044575" y="2289055"/>
            <a:ext cx="2951163" cy="2017712"/>
            <a:chOff x="703" y="1162"/>
            <a:chExt cx="1859" cy="1271"/>
          </a:xfrm>
        </p:grpSpPr>
        <p:sp>
          <p:nvSpPr>
            <p:cNvPr id="251059" name="Text Box 179"/>
            <p:cNvSpPr txBox="1">
              <a:spLocks noChangeArrowheads="1"/>
            </p:cNvSpPr>
            <p:nvPr/>
          </p:nvSpPr>
          <p:spPr bwMode="auto">
            <a:xfrm>
              <a:off x="703" y="1571"/>
              <a:ext cx="363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地址</a:t>
              </a:r>
            </a:p>
          </p:txBody>
        </p:sp>
        <p:sp>
          <p:nvSpPr>
            <p:cNvPr id="251060" name="Rectangle 180"/>
            <p:cNvSpPr>
              <a:spLocks noChangeArrowheads="1"/>
            </p:cNvSpPr>
            <p:nvPr/>
          </p:nvSpPr>
          <p:spPr bwMode="auto">
            <a:xfrm>
              <a:off x="1292" y="1162"/>
              <a:ext cx="1270" cy="127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061" name="Line 181"/>
            <p:cNvSpPr>
              <a:spLocks noChangeShapeType="1"/>
            </p:cNvSpPr>
            <p:nvPr/>
          </p:nvSpPr>
          <p:spPr bwMode="auto">
            <a:xfrm>
              <a:off x="1656" y="1298"/>
              <a:ext cx="18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62" name="Text Box 182"/>
            <p:cNvSpPr txBox="1">
              <a:spLocks noChangeArrowheads="1"/>
            </p:cNvSpPr>
            <p:nvPr/>
          </p:nvSpPr>
          <p:spPr bwMode="auto">
            <a:xfrm>
              <a:off x="1701" y="1458"/>
              <a:ext cx="182" cy="408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251063" name="Text Box 183"/>
            <p:cNvSpPr txBox="1">
              <a:spLocks noChangeArrowheads="1"/>
            </p:cNvSpPr>
            <p:nvPr/>
          </p:nvSpPr>
          <p:spPr bwMode="auto">
            <a:xfrm>
              <a:off x="1837" y="1253"/>
              <a:ext cx="635" cy="771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存储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矩阵</a:t>
              </a:r>
            </a:p>
          </p:txBody>
        </p:sp>
        <p:sp>
          <p:nvSpPr>
            <p:cNvPr id="251064" name="Text Box 184"/>
            <p:cNvSpPr txBox="1">
              <a:spLocks noChangeArrowheads="1"/>
            </p:cNvSpPr>
            <p:nvPr/>
          </p:nvSpPr>
          <p:spPr bwMode="auto">
            <a:xfrm>
              <a:off x="1837" y="2161"/>
              <a:ext cx="635" cy="1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I/O</a:t>
              </a:r>
              <a:r>
                <a:rPr lang="zh-CN" altLang="en-US" sz="1800" b="1">
                  <a:latin typeface="宋体" pitchFamily="2" charset="-122"/>
                </a:rPr>
                <a:t>电路</a:t>
              </a:r>
            </a:p>
          </p:txBody>
        </p:sp>
        <p:sp>
          <p:nvSpPr>
            <p:cNvPr id="251065" name="Text Box 185"/>
            <p:cNvSpPr txBox="1">
              <a:spLocks noChangeArrowheads="1"/>
            </p:cNvSpPr>
            <p:nvPr/>
          </p:nvSpPr>
          <p:spPr bwMode="auto">
            <a:xfrm>
              <a:off x="1429" y="1253"/>
              <a:ext cx="226" cy="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地址译码器</a:t>
              </a:r>
            </a:p>
          </p:txBody>
        </p:sp>
        <p:sp>
          <p:nvSpPr>
            <p:cNvPr id="251066" name="Line 186"/>
            <p:cNvSpPr>
              <a:spLocks noChangeShapeType="1"/>
            </p:cNvSpPr>
            <p:nvPr/>
          </p:nvSpPr>
          <p:spPr bwMode="auto">
            <a:xfrm>
              <a:off x="1656" y="1389"/>
              <a:ext cx="18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67" name="Line 187"/>
            <p:cNvSpPr>
              <a:spLocks noChangeShapeType="1"/>
            </p:cNvSpPr>
            <p:nvPr/>
          </p:nvSpPr>
          <p:spPr bwMode="auto">
            <a:xfrm>
              <a:off x="1656" y="1933"/>
              <a:ext cx="18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68" name="Line 188"/>
            <p:cNvSpPr>
              <a:spLocks noChangeShapeType="1"/>
            </p:cNvSpPr>
            <p:nvPr/>
          </p:nvSpPr>
          <p:spPr bwMode="auto">
            <a:xfrm>
              <a:off x="1066" y="1661"/>
              <a:ext cx="363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69" name="Line 189"/>
            <p:cNvSpPr>
              <a:spLocks noChangeShapeType="1"/>
            </p:cNvSpPr>
            <p:nvPr/>
          </p:nvSpPr>
          <p:spPr bwMode="auto">
            <a:xfrm flipH="1">
              <a:off x="1882" y="2025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0" name="Line 190"/>
            <p:cNvSpPr>
              <a:spLocks noChangeShapeType="1"/>
            </p:cNvSpPr>
            <p:nvPr/>
          </p:nvSpPr>
          <p:spPr bwMode="auto">
            <a:xfrm flipH="1">
              <a:off x="1972" y="2025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1" name="Line 191"/>
            <p:cNvSpPr>
              <a:spLocks noChangeShapeType="1"/>
            </p:cNvSpPr>
            <p:nvPr/>
          </p:nvSpPr>
          <p:spPr bwMode="auto">
            <a:xfrm flipH="1">
              <a:off x="2426" y="2025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2" name="Text Box 192"/>
            <p:cNvSpPr txBox="1">
              <a:spLocks noChangeArrowheads="1"/>
            </p:cNvSpPr>
            <p:nvPr/>
          </p:nvSpPr>
          <p:spPr bwMode="auto">
            <a:xfrm>
              <a:off x="1972" y="1980"/>
              <a:ext cx="454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</a:rPr>
                <a:t>……</a:t>
              </a:r>
            </a:p>
          </p:txBody>
        </p:sp>
        <p:sp>
          <p:nvSpPr>
            <p:cNvPr id="251073" name="Line 193"/>
            <p:cNvSpPr>
              <a:spLocks noChangeShapeType="1"/>
            </p:cNvSpPr>
            <p:nvPr/>
          </p:nvSpPr>
          <p:spPr bwMode="auto">
            <a:xfrm flipV="1">
              <a:off x="1066" y="2296"/>
              <a:ext cx="771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4" name="Line 194"/>
            <p:cNvSpPr>
              <a:spLocks noChangeShapeType="1"/>
            </p:cNvSpPr>
            <p:nvPr/>
          </p:nvSpPr>
          <p:spPr bwMode="auto">
            <a:xfrm>
              <a:off x="1383" y="2205"/>
              <a:ext cx="45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5" name="Line 195"/>
            <p:cNvSpPr>
              <a:spLocks noChangeShapeType="1"/>
            </p:cNvSpPr>
            <p:nvPr/>
          </p:nvSpPr>
          <p:spPr bwMode="auto">
            <a:xfrm flipH="1">
              <a:off x="1383" y="2069"/>
              <a:ext cx="0" cy="1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6" name="Text Box 196"/>
            <p:cNvSpPr txBox="1">
              <a:spLocks noChangeArrowheads="1"/>
            </p:cNvSpPr>
            <p:nvPr/>
          </p:nvSpPr>
          <p:spPr bwMode="auto">
            <a:xfrm>
              <a:off x="703" y="2206"/>
              <a:ext cx="363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数据</a:t>
              </a:r>
            </a:p>
          </p:txBody>
        </p:sp>
        <p:sp>
          <p:nvSpPr>
            <p:cNvPr id="251077" name="Text Box 197"/>
            <p:cNvSpPr txBox="1">
              <a:spLocks noChangeArrowheads="1"/>
            </p:cNvSpPr>
            <p:nvPr/>
          </p:nvSpPr>
          <p:spPr bwMode="auto">
            <a:xfrm>
              <a:off x="703" y="1979"/>
              <a:ext cx="363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命令</a:t>
              </a:r>
            </a:p>
          </p:txBody>
        </p:sp>
        <p:sp>
          <p:nvSpPr>
            <p:cNvPr id="251078" name="Line 198"/>
            <p:cNvSpPr>
              <a:spLocks noChangeShapeType="1"/>
            </p:cNvSpPr>
            <p:nvPr/>
          </p:nvSpPr>
          <p:spPr bwMode="auto">
            <a:xfrm>
              <a:off x="1066" y="2069"/>
              <a:ext cx="31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79" name="Text Box 199"/>
            <p:cNvSpPr txBox="1">
              <a:spLocks noChangeArrowheads="1"/>
            </p:cNvSpPr>
            <p:nvPr/>
          </p:nvSpPr>
          <p:spPr bwMode="auto">
            <a:xfrm>
              <a:off x="1111" y="2115"/>
              <a:ext cx="18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i="1"/>
                <a:t>w</a:t>
              </a:r>
              <a:endParaRPr lang="en-US" altLang="zh-CN" sz="1800" b="1"/>
            </a:p>
          </p:txBody>
        </p:sp>
        <p:sp>
          <p:nvSpPr>
            <p:cNvPr id="251080" name="Line 200"/>
            <p:cNvSpPr>
              <a:spLocks noChangeShapeType="1"/>
            </p:cNvSpPr>
            <p:nvPr/>
          </p:nvSpPr>
          <p:spPr bwMode="auto">
            <a:xfrm flipH="1">
              <a:off x="1202" y="2251"/>
              <a:ext cx="45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081" name="Text Box 201"/>
            <p:cNvSpPr txBox="1">
              <a:spLocks noChangeArrowheads="1"/>
            </p:cNvSpPr>
            <p:nvPr/>
          </p:nvSpPr>
          <p:spPr bwMode="auto">
            <a:xfrm>
              <a:off x="1111" y="1480"/>
              <a:ext cx="18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i="1"/>
                <a:t>n</a:t>
              </a:r>
              <a:endParaRPr lang="en-US" altLang="zh-CN" sz="1800" b="1"/>
            </a:p>
          </p:txBody>
        </p:sp>
        <p:sp>
          <p:nvSpPr>
            <p:cNvPr id="251082" name="Line 202"/>
            <p:cNvSpPr>
              <a:spLocks noChangeShapeType="1"/>
            </p:cNvSpPr>
            <p:nvPr/>
          </p:nvSpPr>
          <p:spPr bwMode="auto">
            <a:xfrm flipH="1">
              <a:off x="1202" y="1616"/>
              <a:ext cx="45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300192" y="2865317"/>
            <a:ext cx="720080" cy="431726"/>
            <a:chOff x="6411941" y="2925142"/>
            <a:chExt cx="720080" cy="431726"/>
          </a:xfrm>
        </p:grpSpPr>
        <p:sp>
          <p:nvSpPr>
            <p:cNvPr id="251144" name="AutoShape 264"/>
            <p:cNvSpPr>
              <a:spLocks noChangeArrowheads="1"/>
            </p:cNvSpPr>
            <p:nvPr/>
          </p:nvSpPr>
          <p:spPr bwMode="auto">
            <a:xfrm>
              <a:off x="6411941" y="3214067"/>
              <a:ext cx="720080" cy="142801"/>
            </a:xfrm>
            <a:prstGeom prst="leftRightArrow">
              <a:avLst>
                <a:gd name="adj1" fmla="val 48889"/>
                <a:gd name="adj2" fmla="val 81563"/>
              </a:avLst>
            </a:prstGeom>
            <a:noFill/>
            <a:ln w="15875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145" name="Text Box 265"/>
            <p:cNvSpPr txBox="1">
              <a:spLocks noChangeArrowheads="1"/>
            </p:cNvSpPr>
            <p:nvPr/>
          </p:nvSpPr>
          <p:spPr bwMode="auto">
            <a:xfrm>
              <a:off x="6483950" y="2925142"/>
              <a:ext cx="576064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solidFill>
                    <a:srgbClr val="990099"/>
                  </a:solidFill>
                </a:rPr>
                <a:t>抽象</a:t>
              </a: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3635896" y="2289055"/>
            <a:ext cx="2592286" cy="1973262"/>
            <a:chOff x="3565179" y="2182829"/>
            <a:chExt cx="2592286" cy="1973262"/>
          </a:xfrm>
        </p:grpSpPr>
        <p:sp>
          <p:nvSpPr>
            <p:cNvPr id="145" name="AutoShape 204"/>
            <p:cNvSpPr>
              <a:spLocks noChangeArrowheads="1"/>
            </p:cNvSpPr>
            <p:nvPr/>
          </p:nvSpPr>
          <p:spPr bwMode="auto">
            <a:xfrm>
              <a:off x="3565179" y="2903554"/>
              <a:ext cx="720726" cy="144462"/>
            </a:xfrm>
            <a:prstGeom prst="leftRightArrow">
              <a:avLst>
                <a:gd name="adj1" fmla="val 48889"/>
                <a:gd name="adj2" fmla="val 80444"/>
              </a:avLst>
            </a:prstGeom>
            <a:noFill/>
            <a:ln w="15875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Rectangle 206"/>
            <p:cNvSpPr>
              <a:spLocks noChangeArrowheads="1"/>
            </p:cNvSpPr>
            <p:nvPr/>
          </p:nvSpPr>
          <p:spPr bwMode="auto">
            <a:xfrm>
              <a:off x="4787901" y="2470166"/>
              <a:ext cx="1225550" cy="12239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Rectangle 207"/>
            <p:cNvSpPr>
              <a:spLocks noChangeArrowheads="1"/>
            </p:cNvSpPr>
            <p:nvPr/>
          </p:nvSpPr>
          <p:spPr bwMode="auto">
            <a:xfrm>
              <a:off x="4860926" y="2614629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Rectangle 208"/>
            <p:cNvSpPr>
              <a:spLocks noChangeArrowheads="1"/>
            </p:cNvSpPr>
            <p:nvPr/>
          </p:nvSpPr>
          <p:spPr bwMode="auto">
            <a:xfrm>
              <a:off x="5430845" y="2614629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Rectangle 209"/>
            <p:cNvSpPr>
              <a:spLocks noChangeArrowheads="1"/>
            </p:cNvSpPr>
            <p:nvPr/>
          </p:nvSpPr>
          <p:spPr bwMode="auto">
            <a:xfrm>
              <a:off x="5724526" y="2614629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210"/>
            <p:cNvSpPr>
              <a:spLocks noChangeShapeType="1"/>
            </p:cNvSpPr>
            <p:nvPr/>
          </p:nvSpPr>
          <p:spPr bwMode="auto">
            <a:xfrm>
              <a:off x="4716463" y="2543191"/>
              <a:ext cx="1081088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211"/>
            <p:cNvSpPr>
              <a:spLocks noChangeShapeType="1"/>
            </p:cNvSpPr>
            <p:nvPr/>
          </p:nvSpPr>
          <p:spPr bwMode="auto">
            <a:xfrm>
              <a:off x="5076826" y="2686066"/>
              <a:ext cx="0" cy="108108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212"/>
            <p:cNvSpPr>
              <a:spLocks noChangeShapeType="1"/>
            </p:cNvSpPr>
            <p:nvPr/>
          </p:nvSpPr>
          <p:spPr bwMode="auto">
            <a:xfrm>
              <a:off x="5003801" y="2686066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213"/>
            <p:cNvSpPr>
              <a:spLocks noChangeShapeType="1"/>
            </p:cNvSpPr>
            <p:nvPr/>
          </p:nvSpPr>
          <p:spPr bwMode="auto">
            <a:xfrm>
              <a:off x="5646745" y="2686066"/>
              <a:ext cx="0" cy="108108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214"/>
            <p:cNvSpPr>
              <a:spLocks noChangeShapeType="1"/>
            </p:cNvSpPr>
            <p:nvPr/>
          </p:nvSpPr>
          <p:spPr bwMode="auto">
            <a:xfrm>
              <a:off x="5572132" y="2686066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215"/>
            <p:cNvSpPr>
              <a:spLocks noChangeShapeType="1"/>
            </p:cNvSpPr>
            <p:nvPr/>
          </p:nvSpPr>
          <p:spPr bwMode="auto">
            <a:xfrm>
              <a:off x="5942013" y="2686066"/>
              <a:ext cx="0" cy="1081087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216"/>
            <p:cNvSpPr>
              <a:spLocks noChangeShapeType="1"/>
            </p:cNvSpPr>
            <p:nvPr/>
          </p:nvSpPr>
          <p:spPr bwMode="auto">
            <a:xfrm>
              <a:off x="5867401" y="2686066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217"/>
            <p:cNvSpPr>
              <a:spLocks noChangeShapeType="1"/>
            </p:cNvSpPr>
            <p:nvPr/>
          </p:nvSpPr>
          <p:spPr bwMode="auto">
            <a:xfrm>
              <a:off x="5795963" y="2541604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218"/>
            <p:cNvSpPr>
              <a:spLocks noChangeShapeType="1"/>
            </p:cNvSpPr>
            <p:nvPr/>
          </p:nvSpPr>
          <p:spPr bwMode="auto">
            <a:xfrm>
              <a:off x="5500695" y="2541604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219"/>
            <p:cNvSpPr>
              <a:spLocks noChangeShapeType="1"/>
            </p:cNvSpPr>
            <p:nvPr/>
          </p:nvSpPr>
          <p:spPr bwMode="auto">
            <a:xfrm>
              <a:off x="4932363" y="2541604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Text Box 220"/>
            <p:cNvSpPr txBox="1">
              <a:spLocks noChangeArrowheads="1"/>
            </p:cNvSpPr>
            <p:nvPr/>
          </p:nvSpPr>
          <p:spPr bwMode="auto">
            <a:xfrm>
              <a:off x="5141918" y="2541604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…</a:t>
              </a:r>
            </a:p>
          </p:txBody>
        </p:sp>
        <p:sp>
          <p:nvSpPr>
            <p:cNvPr id="161" name="Rectangle 221"/>
            <p:cNvSpPr>
              <a:spLocks noChangeArrowheads="1"/>
            </p:cNvSpPr>
            <p:nvPr/>
          </p:nvSpPr>
          <p:spPr bwMode="auto">
            <a:xfrm>
              <a:off x="4860926" y="2903554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" name="Rectangle 222"/>
            <p:cNvSpPr>
              <a:spLocks noChangeArrowheads="1"/>
            </p:cNvSpPr>
            <p:nvPr/>
          </p:nvSpPr>
          <p:spPr bwMode="auto">
            <a:xfrm>
              <a:off x="5430845" y="2903554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Rectangle 223"/>
            <p:cNvSpPr>
              <a:spLocks noChangeArrowheads="1"/>
            </p:cNvSpPr>
            <p:nvPr/>
          </p:nvSpPr>
          <p:spPr bwMode="auto">
            <a:xfrm>
              <a:off x="5724526" y="2903554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Line 224"/>
            <p:cNvSpPr>
              <a:spLocks noChangeShapeType="1"/>
            </p:cNvSpPr>
            <p:nvPr/>
          </p:nvSpPr>
          <p:spPr bwMode="auto">
            <a:xfrm flipV="1">
              <a:off x="4716463" y="2832116"/>
              <a:ext cx="1081088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225"/>
            <p:cNvSpPr>
              <a:spLocks noChangeShapeType="1"/>
            </p:cNvSpPr>
            <p:nvPr/>
          </p:nvSpPr>
          <p:spPr bwMode="auto">
            <a:xfrm>
              <a:off x="5003801" y="2974991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226"/>
            <p:cNvSpPr>
              <a:spLocks noChangeShapeType="1"/>
            </p:cNvSpPr>
            <p:nvPr/>
          </p:nvSpPr>
          <p:spPr bwMode="auto">
            <a:xfrm>
              <a:off x="5572132" y="2974991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227"/>
            <p:cNvSpPr>
              <a:spLocks noChangeShapeType="1"/>
            </p:cNvSpPr>
            <p:nvPr/>
          </p:nvSpPr>
          <p:spPr bwMode="auto">
            <a:xfrm>
              <a:off x="5867401" y="2974991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228"/>
            <p:cNvSpPr>
              <a:spLocks noChangeShapeType="1"/>
            </p:cNvSpPr>
            <p:nvPr/>
          </p:nvSpPr>
          <p:spPr bwMode="auto">
            <a:xfrm>
              <a:off x="5795963" y="2830529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229"/>
            <p:cNvSpPr>
              <a:spLocks noChangeShapeType="1"/>
            </p:cNvSpPr>
            <p:nvPr/>
          </p:nvSpPr>
          <p:spPr bwMode="auto">
            <a:xfrm>
              <a:off x="5500695" y="2830529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230"/>
            <p:cNvSpPr>
              <a:spLocks noChangeShapeType="1"/>
            </p:cNvSpPr>
            <p:nvPr/>
          </p:nvSpPr>
          <p:spPr bwMode="auto">
            <a:xfrm>
              <a:off x="4932363" y="2830529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Text Box 231"/>
            <p:cNvSpPr txBox="1">
              <a:spLocks noChangeArrowheads="1"/>
            </p:cNvSpPr>
            <p:nvPr/>
          </p:nvSpPr>
          <p:spPr bwMode="auto">
            <a:xfrm>
              <a:off x="5141918" y="2830529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172" name="Rectangle 232"/>
            <p:cNvSpPr>
              <a:spLocks noChangeArrowheads="1"/>
            </p:cNvSpPr>
            <p:nvPr/>
          </p:nvSpPr>
          <p:spPr bwMode="auto">
            <a:xfrm>
              <a:off x="4860926" y="3479816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Rectangle 233"/>
            <p:cNvSpPr>
              <a:spLocks noChangeArrowheads="1"/>
            </p:cNvSpPr>
            <p:nvPr/>
          </p:nvSpPr>
          <p:spPr bwMode="auto">
            <a:xfrm>
              <a:off x="5430845" y="3479816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" name="Rectangle 234"/>
            <p:cNvSpPr>
              <a:spLocks noChangeArrowheads="1"/>
            </p:cNvSpPr>
            <p:nvPr/>
          </p:nvSpPr>
          <p:spPr bwMode="auto">
            <a:xfrm>
              <a:off x="5724526" y="3479816"/>
              <a:ext cx="142875" cy="142875"/>
            </a:xfrm>
            <a:prstGeom prst="rect">
              <a:avLst/>
            </a:prstGeom>
            <a:solidFill>
              <a:srgbClr val="99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" name="Line 235"/>
            <p:cNvSpPr>
              <a:spLocks noChangeShapeType="1"/>
            </p:cNvSpPr>
            <p:nvPr/>
          </p:nvSpPr>
          <p:spPr bwMode="auto">
            <a:xfrm flipV="1">
              <a:off x="4716463" y="3408379"/>
              <a:ext cx="1081088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236"/>
            <p:cNvSpPr>
              <a:spLocks noChangeShapeType="1"/>
            </p:cNvSpPr>
            <p:nvPr/>
          </p:nvSpPr>
          <p:spPr bwMode="auto">
            <a:xfrm>
              <a:off x="5003801" y="3551254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237"/>
            <p:cNvSpPr>
              <a:spLocks noChangeShapeType="1"/>
            </p:cNvSpPr>
            <p:nvPr/>
          </p:nvSpPr>
          <p:spPr bwMode="auto">
            <a:xfrm>
              <a:off x="5572132" y="3551254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238"/>
            <p:cNvSpPr>
              <a:spLocks noChangeShapeType="1"/>
            </p:cNvSpPr>
            <p:nvPr/>
          </p:nvSpPr>
          <p:spPr bwMode="auto">
            <a:xfrm>
              <a:off x="5867401" y="3551254"/>
              <a:ext cx="73025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239"/>
            <p:cNvSpPr>
              <a:spLocks noChangeShapeType="1"/>
            </p:cNvSpPr>
            <p:nvPr/>
          </p:nvSpPr>
          <p:spPr bwMode="auto">
            <a:xfrm>
              <a:off x="5795963" y="3406791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240"/>
            <p:cNvSpPr>
              <a:spLocks noChangeShapeType="1"/>
            </p:cNvSpPr>
            <p:nvPr/>
          </p:nvSpPr>
          <p:spPr bwMode="auto">
            <a:xfrm>
              <a:off x="5500695" y="3406791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241"/>
            <p:cNvSpPr>
              <a:spLocks noChangeShapeType="1"/>
            </p:cNvSpPr>
            <p:nvPr/>
          </p:nvSpPr>
          <p:spPr bwMode="auto">
            <a:xfrm>
              <a:off x="4932363" y="3406791"/>
              <a:ext cx="0" cy="7302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Text Box 242"/>
            <p:cNvSpPr txBox="1">
              <a:spLocks noChangeArrowheads="1"/>
            </p:cNvSpPr>
            <p:nvPr/>
          </p:nvSpPr>
          <p:spPr bwMode="auto">
            <a:xfrm>
              <a:off x="5141918" y="3406791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183" name="Text Box 243"/>
            <p:cNvSpPr txBox="1">
              <a:spLocks noChangeArrowheads="1"/>
            </p:cNvSpPr>
            <p:nvPr/>
          </p:nvSpPr>
          <p:spPr bwMode="auto">
            <a:xfrm>
              <a:off x="5724526" y="3117866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…</a:t>
              </a:r>
            </a:p>
          </p:txBody>
        </p:sp>
        <p:sp>
          <p:nvSpPr>
            <p:cNvPr id="184" name="Text Box 244"/>
            <p:cNvSpPr txBox="1">
              <a:spLocks noChangeArrowheads="1"/>
            </p:cNvSpPr>
            <p:nvPr/>
          </p:nvSpPr>
          <p:spPr bwMode="auto">
            <a:xfrm>
              <a:off x="5427670" y="3117866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185" name="Text Box 245"/>
            <p:cNvSpPr txBox="1">
              <a:spLocks noChangeArrowheads="1"/>
            </p:cNvSpPr>
            <p:nvPr/>
          </p:nvSpPr>
          <p:spPr bwMode="auto">
            <a:xfrm>
              <a:off x="4859338" y="3117866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186" name="Text Box 246"/>
            <p:cNvSpPr txBox="1">
              <a:spLocks noChangeArrowheads="1"/>
            </p:cNvSpPr>
            <p:nvPr/>
          </p:nvSpPr>
          <p:spPr bwMode="auto">
            <a:xfrm>
              <a:off x="4213251" y="2397141"/>
              <a:ext cx="504800" cy="122713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dirty="0"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80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0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i="1" dirty="0"/>
                <a:t>2</a:t>
              </a:r>
              <a:r>
                <a:rPr lang="en-US" altLang="zh-CN" sz="1600" b="1" i="1" baseline="30000" dirty="0"/>
                <a:t>n </a:t>
              </a:r>
              <a:r>
                <a:rPr lang="en-US" altLang="zh-CN" sz="1600" b="1" dirty="0">
                  <a:latin typeface="宋体" pitchFamily="2" charset="-122"/>
                </a:rPr>
                <a:t>-1</a:t>
              </a:r>
            </a:p>
          </p:txBody>
        </p:sp>
        <p:sp>
          <p:nvSpPr>
            <p:cNvPr id="187" name="Text Box 247"/>
            <p:cNvSpPr txBox="1">
              <a:spLocks noChangeArrowheads="1"/>
            </p:cNvSpPr>
            <p:nvPr/>
          </p:nvSpPr>
          <p:spPr bwMode="auto">
            <a:xfrm>
              <a:off x="4714876" y="2182829"/>
              <a:ext cx="1225550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i="1" dirty="0"/>
                <a:t>w</a:t>
              </a:r>
              <a:r>
                <a:rPr lang="en-US" altLang="zh-CN" sz="1800" b="1" dirty="0">
                  <a:latin typeface="宋体" pitchFamily="2" charset="-122"/>
                </a:rPr>
                <a:t>-1</a:t>
              </a:r>
              <a:r>
                <a:rPr lang="en-US" altLang="zh-CN" sz="800" b="1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…</a:t>
              </a:r>
              <a:r>
                <a:rPr lang="en-US" altLang="zh-CN" sz="900" b="1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1 </a:t>
              </a:r>
              <a:r>
                <a:rPr lang="en-US" altLang="zh-CN" sz="800" b="1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88" name="Text Box 248"/>
            <p:cNvSpPr txBox="1">
              <a:spLocks noChangeArrowheads="1"/>
            </p:cNvSpPr>
            <p:nvPr/>
          </p:nvSpPr>
          <p:spPr bwMode="auto">
            <a:xfrm>
              <a:off x="4357267" y="2974917"/>
              <a:ext cx="287338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…</a:t>
              </a:r>
            </a:p>
          </p:txBody>
        </p:sp>
        <p:sp>
          <p:nvSpPr>
            <p:cNvPr id="189" name="Text Box 267"/>
            <p:cNvSpPr txBox="1">
              <a:spLocks noChangeArrowheads="1"/>
            </p:cNvSpPr>
            <p:nvPr/>
          </p:nvSpPr>
          <p:spPr bwMode="auto">
            <a:xfrm>
              <a:off x="4465651" y="3868755"/>
              <a:ext cx="1691814" cy="2873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示例</a:t>
              </a:r>
              <a:r>
                <a:rPr lang="en-US" altLang="zh-CN" sz="1800" b="1" dirty="0">
                  <a:latin typeface="宋体" pitchFamily="2" charset="-122"/>
                </a:rPr>
                <a:t>:</a:t>
              </a:r>
              <a:r>
                <a:rPr lang="zh-CN" altLang="en-US" sz="1800" b="1" dirty="0">
                  <a:latin typeface="宋体" pitchFamily="2" charset="-122"/>
                </a:rPr>
                <a:t>一维排列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16766" y="2276355"/>
            <a:ext cx="1846938" cy="2030412"/>
            <a:chOff x="6916766" y="2336180"/>
            <a:chExt cx="1846938" cy="2030412"/>
          </a:xfrm>
        </p:grpSpPr>
        <p:grpSp>
          <p:nvGrpSpPr>
            <p:cNvPr id="251130" name="Group 250"/>
            <p:cNvGrpSpPr>
              <a:grpSpLocks/>
            </p:cNvGrpSpPr>
            <p:nvPr/>
          </p:nvGrpSpPr>
          <p:grpSpPr bwMode="auto">
            <a:xfrm>
              <a:off x="6916766" y="2336180"/>
              <a:ext cx="1727200" cy="2030412"/>
              <a:chOff x="4241" y="1154"/>
              <a:chExt cx="1088" cy="1279"/>
            </a:xfrm>
          </p:grpSpPr>
          <p:sp>
            <p:nvSpPr>
              <p:cNvPr id="251131" name="Rectangle 251"/>
              <p:cNvSpPr>
                <a:spLocks noChangeArrowheads="1"/>
              </p:cNvSpPr>
              <p:nvPr/>
            </p:nvSpPr>
            <p:spPr bwMode="auto">
              <a:xfrm>
                <a:off x="4603" y="1390"/>
                <a:ext cx="725" cy="104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1132" name="Line 252"/>
              <p:cNvSpPr>
                <a:spLocks noChangeShapeType="1"/>
              </p:cNvSpPr>
              <p:nvPr/>
            </p:nvSpPr>
            <p:spPr bwMode="auto">
              <a:xfrm>
                <a:off x="4603" y="1571"/>
                <a:ext cx="7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133" name="Line 253"/>
              <p:cNvSpPr>
                <a:spLocks noChangeShapeType="1"/>
              </p:cNvSpPr>
              <p:nvPr/>
            </p:nvSpPr>
            <p:spPr bwMode="auto">
              <a:xfrm>
                <a:off x="4603" y="1753"/>
                <a:ext cx="7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134" name="Line 254"/>
              <p:cNvSpPr>
                <a:spLocks noChangeShapeType="1"/>
              </p:cNvSpPr>
              <p:nvPr/>
            </p:nvSpPr>
            <p:spPr bwMode="auto">
              <a:xfrm>
                <a:off x="4603" y="2070"/>
                <a:ext cx="7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135" name="Line 255"/>
              <p:cNvSpPr>
                <a:spLocks noChangeShapeType="1"/>
              </p:cNvSpPr>
              <p:nvPr/>
            </p:nvSpPr>
            <p:spPr bwMode="auto">
              <a:xfrm>
                <a:off x="4603" y="2251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136" name="Text Box 256"/>
              <p:cNvSpPr txBox="1">
                <a:spLocks noChangeArrowheads="1"/>
              </p:cNvSpPr>
              <p:nvPr/>
            </p:nvSpPr>
            <p:spPr bwMode="auto">
              <a:xfrm>
                <a:off x="4241" y="1389"/>
                <a:ext cx="362" cy="10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0</a:t>
                </a:r>
              </a:p>
              <a:p>
                <a:pPr algn="ctr">
                  <a:lnSpc>
                    <a:spcPct val="9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1</a:t>
                </a:r>
              </a:p>
              <a:p>
                <a:pPr algn="ctr">
                  <a:lnSpc>
                    <a:spcPct val="170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…</a:t>
                </a:r>
              </a:p>
              <a:p>
                <a:pPr algn="ctr">
                  <a:lnSpc>
                    <a:spcPct val="115000"/>
                  </a:lnSpc>
                  <a:spcBef>
                    <a:spcPts val="300"/>
                  </a:spcBef>
                </a:pPr>
                <a:endParaRPr lang="en-US" altLang="zh-CN" sz="1800" b="1" dirty="0">
                  <a:latin typeface="宋体" pitchFamily="2" charset="-122"/>
                </a:endParaRPr>
              </a:p>
              <a:p>
                <a:pPr algn="ctr">
                  <a:lnSpc>
                    <a:spcPct val="115000"/>
                  </a:lnSpc>
                </a:pPr>
                <a:r>
                  <a:rPr lang="en-US" altLang="zh-CN" sz="1800" b="1" i="1" dirty="0"/>
                  <a:t>2</a:t>
                </a:r>
                <a:r>
                  <a:rPr lang="en-US" altLang="zh-CN" sz="1800" b="1" i="1" baseline="30000" dirty="0"/>
                  <a:t>n </a:t>
                </a:r>
                <a:r>
                  <a:rPr lang="en-US" altLang="zh-CN" sz="1600" b="1" dirty="0">
                    <a:latin typeface="宋体" pitchFamily="2" charset="-122"/>
                  </a:rPr>
                  <a:t>-</a:t>
                </a:r>
                <a:r>
                  <a:rPr lang="en-US" altLang="zh-CN" sz="1800" b="1" dirty="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251137" name="Text Box 257"/>
              <p:cNvSpPr txBox="1">
                <a:spLocks noChangeArrowheads="1"/>
              </p:cNvSpPr>
              <p:nvPr/>
            </p:nvSpPr>
            <p:spPr bwMode="auto">
              <a:xfrm>
                <a:off x="4829" y="1799"/>
                <a:ext cx="318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lIns="18000" tIns="10800" rIns="18000" bIns="10800"/>
              <a:lstStyle/>
              <a:p>
                <a:r>
                  <a:rPr lang="en-US" altLang="zh-CN" b="1"/>
                  <a:t>…</a:t>
                </a:r>
                <a:endParaRPr lang="en-US" altLang="zh-CN" b="1" baseline="-20000"/>
              </a:p>
            </p:txBody>
          </p:sp>
          <p:sp>
            <p:nvSpPr>
              <p:cNvPr id="251138" name="Line 258"/>
              <p:cNvSpPr>
                <a:spLocks noChangeShapeType="1"/>
              </p:cNvSpPr>
              <p:nvPr/>
            </p:nvSpPr>
            <p:spPr bwMode="auto">
              <a:xfrm>
                <a:off x="5147" y="1390"/>
                <a:ext cx="1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139" name="Line 259"/>
              <p:cNvSpPr>
                <a:spLocks noChangeShapeType="1"/>
              </p:cNvSpPr>
              <p:nvPr/>
            </p:nvSpPr>
            <p:spPr bwMode="auto">
              <a:xfrm>
                <a:off x="4785" y="1390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140" name="Text Box 260"/>
              <p:cNvSpPr txBox="1">
                <a:spLocks noChangeArrowheads="1"/>
              </p:cNvSpPr>
              <p:nvPr/>
            </p:nvSpPr>
            <p:spPr bwMode="auto">
              <a:xfrm>
                <a:off x="4875" y="1390"/>
                <a:ext cx="227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>
                    <a:latin typeface="宋体" pitchFamily="2" charset="-122"/>
                  </a:rPr>
                  <a:t>…</a:t>
                </a:r>
                <a:endParaRPr lang="en-US" altLang="zh-CN" sz="1800" b="1" baseline="-20000">
                  <a:latin typeface="宋体" pitchFamily="2" charset="-122"/>
                </a:endParaRPr>
              </a:p>
            </p:txBody>
          </p:sp>
          <p:sp>
            <p:nvSpPr>
              <p:cNvPr id="251141" name="Text Box 261"/>
              <p:cNvSpPr txBox="1">
                <a:spLocks noChangeArrowheads="1"/>
              </p:cNvSpPr>
              <p:nvPr/>
            </p:nvSpPr>
            <p:spPr bwMode="auto">
              <a:xfrm>
                <a:off x="4558" y="1154"/>
                <a:ext cx="771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600" b="1" i="1" dirty="0"/>
                  <a:t>w</a:t>
                </a:r>
                <a:r>
                  <a:rPr lang="zh-CN" altLang="en-US" sz="1600" b="1" dirty="0">
                    <a:latin typeface="宋体" pitchFamily="2" charset="-122"/>
                  </a:rPr>
                  <a:t>个存储元</a:t>
                </a:r>
                <a:endParaRPr lang="en-US" altLang="zh-CN" sz="1600" b="1" i="1" baseline="-20000" dirty="0"/>
              </a:p>
            </p:txBody>
          </p:sp>
          <p:sp>
            <p:nvSpPr>
              <p:cNvPr id="251142" name="AutoShape 262"/>
              <p:cNvSpPr>
                <a:spLocks/>
              </p:cNvSpPr>
              <p:nvPr/>
            </p:nvSpPr>
            <p:spPr bwMode="auto">
              <a:xfrm rot="5400000">
                <a:off x="4943" y="983"/>
                <a:ext cx="46" cy="725"/>
              </a:xfrm>
              <a:prstGeom prst="leftBrace">
                <a:avLst>
                  <a:gd name="adj1" fmla="val 131341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1143" name="Text Box 263"/>
              <p:cNvSpPr txBox="1">
                <a:spLocks noChangeArrowheads="1"/>
              </p:cNvSpPr>
              <p:nvPr/>
            </p:nvSpPr>
            <p:spPr bwMode="auto">
              <a:xfrm>
                <a:off x="4669" y="2088"/>
                <a:ext cx="635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zh-CN" altLang="en-US" sz="1600" b="1" dirty="0">
                    <a:latin typeface="宋体" pitchFamily="2" charset="-122"/>
                  </a:rPr>
                  <a:t>存储单元</a:t>
                </a:r>
                <a:endParaRPr lang="zh-CN" altLang="en-US" sz="1600" b="1" baseline="-20000" dirty="0">
                  <a:latin typeface="宋体" pitchFamily="2" charset="-122"/>
                </a:endParaRPr>
              </a:p>
            </p:txBody>
          </p:sp>
        </p:grpSp>
        <p:sp>
          <p:nvSpPr>
            <p:cNvPr id="2" name="右大括号 1"/>
            <p:cNvSpPr/>
            <p:nvPr/>
          </p:nvSpPr>
          <p:spPr bwMode="auto">
            <a:xfrm>
              <a:off x="8675451" y="2733168"/>
              <a:ext cx="88253" cy="1613222"/>
            </a:xfrm>
            <a:prstGeom prst="rightBrace">
              <a:avLst>
                <a:gd name="adj1" fmla="val 53467"/>
                <a:gd name="adj2" fmla="val 5000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00" name="Text Box 16"/>
          <p:cNvSpPr txBox="1">
            <a:spLocks noChangeArrowheads="1"/>
          </p:cNvSpPr>
          <p:nvPr/>
        </p:nvSpPr>
        <p:spPr bwMode="auto">
          <a:xfrm>
            <a:off x="2051720" y="5301208"/>
            <a:ext cx="6736267" cy="714876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sz="2000" b="1" dirty="0">
                <a:latin typeface="宋体" pitchFamily="2" charset="-122"/>
              </a:rPr>
              <a:t>上图的存储器容量为： </a:t>
            </a:r>
            <a:r>
              <a:rPr lang="en-US" altLang="zh-CN" sz="2000" b="1" dirty="0">
                <a:latin typeface="宋体" pitchFamily="2" charset="-122"/>
              </a:rPr>
              <a:t>A. 2</a:t>
            </a:r>
            <a:r>
              <a:rPr lang="en-US" altLang="zh-CN" sz="2000" b="1" i="1" baseline="30000" dirty="0"/>
              <a:t>n</a:t>
            </a:r>
            <a:r>
              <a:rPr lang="en-US" altLang="zh-CN" sz="2000" b="1" dirty="0">
                <a:latin typeface="宋体" pitchFamily="2" charset="-122"/>
              </a:rPr>
              <a:t>×</a:t>
            </a:r>
            <a:r>
              <a:rPr lang="en-US" altLang="zh-CN" sz="2000" b="1" i="1" dirty="0"/>
              <a:t>w</a:t>
            </a:r>
            <a:r>
              <a:rPr lang="zh-CN" altLang="en-US" sz="2000" b="1" dirty="0"/>
              <a:t>位</a:t>
            </a:r>
            <a:r>
              <a:rPr lang="zh-CN" altLang="en-US" sz="2000" b="1" dirty="0">
                <a:latin typeface="宋体" pitchFamily="2" charset="-122"/>
              </a:rPr>
              <a:t>    </a:t>
            </a:r>
            <a:r>
              <a:rPr lang="en-US" altLang="zh-CN" sz="2000" b="1" dirty="0">
                <a:latin typeface="宋体" pitchFamily="2" charset="-122"/>
              </a:rPr>
              <a:t>B. 2</a:t>
            </a:r>
            <a:r>
              <a:rPr lang="en-US" altLang="zh-CN" sz="2000" b="1" i="1" baseline="30000" dirty="0"/>
              <a:t>n</a:t>
            </a:r>
            <a:r>
              <a:rPr lang="zh-CN" altLang="en-US" sz="2000" b="1" dirty="0">
                <a:latin typeface="宋体" pitchFamily="2" charset="-122"/>
              </a:rPr>
              <a:t>位 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             C. 2</a:t>
            </a:r>
            <a:r>
              <a:rPr lang="en-US" altLang="zh-CN" sz="2000" b="1" i="1" baseline="30000" dirty="0"/>
              <a:t>n</a:t>
            </a:r>
            <a:r>
              <a:rPr lang="en-US" altLang="zh-CN" sz="2000" b="1" dirty="0">
                <a:latin typeface="宋体" pitchFamily="2" charset="-122"/>
              </a:rPr>
              <a:t>×</a:t>
            </a:r>
            <a:r>
              <a:rPr lang="en-US" altLang="zh-CN" sz="2000" b="1" i="1" dirty="0"/>
              <a:t>w</a:t>
            </a:r>
            <a:r>
              <a:rPr lang="zh-CN" altLang="en-US" sz="2000" b="1" dirty="0"/>
              <a:t>字节</a:t>
            </a:r>
            <a:r>
              <a:rPr lang="zh-CN" altLang="en-US" sz="2000" b="1" dirty="0">
                <a:latin typeface="宋体" pitchFamily="2" charset="-122"/>
              </a:rPr>
              <a:t>  </a:t>
            </a:r>
            <a:r>
              <a:rPr lang="en-US" altLang="zh-CN" sz="2000" b="1" dirty="0">
                <a:latin typeface="宋体" pitchFamily="2" charset="-122"/>
              </a:rPr>
              <a:t>D. 2</a:t>
            </a:r>
            <a:r>
              <a:rPr lang="en-US" altLang="zh-CN" sz="2000" b="1" i="1" baseline="30000" dirty="0"/>
              <a:t>n</a:t>
            </a:r>
            <a:r>
              <a:rPr lang="zh-CN" altLang="en-US" sz="2000" b="1" dirty="0">
                <a:latin typeface="宋体" pitchFamily="2" charset="-122"/>
              </a:rPr>
              <a:t>字节</a:t>
            </a:r>
            <a:endParaRPr lang="en-US" altLang="zh-CN" sz="2000" dirty="0">
              <a:latin typeface="+mn-ea"/>
            </a:endParaRPr>
          </a:p>
        </p:txBody>
      </p:sp>
      <p:sp>
        <p:nvSpPr>
          <p:cNvPr id="99" name="AutoShape 338"/>
          <p:cNvSpPr>
            <a:spLocks/>
          </p:cNvSpPr>
          <p:nvPr/>
        </p:nvSpPr>
        <p:spPr bwMode="auto">
          <a:xfrm>
            <a:off x="3995936" y="530096"/>
            <a:ext cx="2992143" cy="306616"/>
          </a:xfrm>
          <a:prstGeom prst="borderCallout2">
            <a:avLst>
              <a:gd name="adj1" fmla="val 46850"/>
              <a:gd name="adj2" fmla="val -340"/>
              <a:gd name="adj3" fmla="val 45809"/>
              <a:gd name="adj4" fmla="val -7574"/>
              <a:gd name="adj5" fmla="val 152527"/>
              <a:gd name="adj6" fmla="val -23179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vert="horz" lIns="18000" tIns="10800" rIns="18000" bIns="10800" anchor="ctr" anchorCtr="1"/>
          <a:lstStyle/>
          <a:p>
            <a:pPr lvl="0" algn="ctr"/>
            <a:r>
              <a:rPr lang="zh-CN" altLang="en-US" sz="1800" b="1" dirty="0">
                <a:latin typeface="宋体" pitchFamily="2" charset="-122"/>
              </a:rPr>
              <a:t>访问的</a:t>
            </a:r>
            <a:r>
              <a:rPr lang="zh-CN" altLang="en-US" sz="1800" b="1" u="sng" dirty="0">
                <a:latin typeface="宋体" pitchFamily="2" charset="-122"/>
              </a:rPr>
              <a:t>地址</a:t>
            </a:r>
            <a:r>
              <a:rPr lang="zh-CN" altLang="en-US" sz="1800" b="1" dirty="0">
                <a:latin typeface="宋体" pitchFamily="2" charset="-122"/>
              </a:rPr>
              <a:t>不同、</a:t>
            </a:r>
            <a:r>
              <a:rPr lang="zh-CN" altLang="en-US" sz="1800" b="1" u="sng" dirty="0">
                <a:solidFill>
                  <a:srgbClr val="990099"/>
                </a:solidFill>
                <a:latin typeface="宋体" pitchFamily="2" charset="-122"/>
              </a:rPr>
              <a:t>时延</a:t>
            </a:r>
            <a:r>
              <a:rPr lang="zh-CN" altLang="en-US" sz="1800" b="1" dirty="0">
                <a:latin typeface="宋体" pitchFamily="2" charset="-122"/>
              </a:rPr>
              <a:t>相同</a:t>
            </a:r>
          </a:p>
        </p:txBody>
      </p:sp>
      <p:pic>
        <p:nvPicPr>
          <p:cNvPr id="7" name="音频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40738" y="6021288"/>
            <a:ext cx="487362" cy="487362"/>
          </a:xfrm>
          <a:prstGeom prst="rect">
            <a:avLst/>
          </a:prstGeom>
        </p:spPr>
      </p:pic>
      <p:sp>
        <p:nvSpPr>
          <p:cNvPr id="101" name="Text Box 349"/>
          <p:cNvSpPr txBox="1">
            <a:spLocks noChangeArrowheads="1"/>
          </p:cNvSpPr>
          <p:nvPr/>
        </p:nvSpPr>
        <p:spPr bwMode="auto">
          <a:xfrm>
            <a:off x="611559" y="6084004"/>
            <a:ext cx="7992719" cy="369332"/>
          </a:xfrm>
          <a:prstGeom prst="rect">
            <a:avLst/>
          </a:prstGeom>
          <a:solidFill>
            <a:srgbClr val="CCFFFF">
              <a:alpha val="80000"/>
            </a:srgbClr>
          </a:solidFill>
          <a:ln w="15875">
            <a:solidFill>
              <a:srgbClr val="FF33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800" b="1" u="none" dirty="0">
                <a:solidFill>
                  <a:srgbClr val="FF3399"/>
                </a:solidFill>
                <a:latin typeface="宋体" panose="02010600030101010101" pitchFamily="2" charset="-122"/>
              </a:rPr>
              <a:t>PPT</a:t>
            </a:r>
            <a:r>
              <a:rPr lang="zh-CN" altLang="en-US" sz="1800" b="1" u="none" dirty="0">
                <a:solidFill>
                  <a:srgbClr val="FF3399"/>
                </a:solidFill>
                <a:latin typeface="宋体" panose="02010600030101010101" pitchFamily="2" charset="-122"/>
              </a:rPr>
              <a:t>约定</a:t>
            </a:r>
            <a:r>
              <a:rPr lang="en-US" altLang="zh-CN" sz="1800" b="1" u="none" dirty="0">
                <a:solidFill>
                  <a:srgbClr val="FF3399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1800" b="1" u="none" dirty="0">
                <a:latin typeface="宋体" panose="02010600030101010101" pitchFamily="2" charset="-122"/>
              </a:rPr>
              <a:t>电路中的</a:t>
            </a:r>
            <a:r>
              <a:rPr lang="zh-CN" altLang="en-US" sz="1800" b="1" u="sng" dirty="0">
                <a:latin typeface="宋体" panose="02010600030101010101" pitchFamily="2" charset="-122"/>
              </a:rPr>
              <a:t>地址线</a:t>
            </a:r>
            <a:r>
              <a:rPr lang="zh-CN" altLang="en-US" sz="1800" b="1" u="none" dirty="0">
                <a:latin typeface="宋体" panose="02010600030101010101" pitchFamily="2" charset="-122"/>
              </a:rPr>
              <a:t>为深红色线、</a:t>
            </a:r>
            <a:r>
              <a:rPr lang="zh-CN" altLang="en-US" sz="1800" b="1" u="sng" dirty="0">
                <a:latin typeface="宋体" panose="02010600030101010101" pitchFamily="2" charset="-122"/>
              </a:rPr>
              <a:t>数据线</a:t>
            </a:r>
            <a:r>
              <a:rPr lang="zh-CN" altLang="en-US" sz="1800" b="1" u="none" dirty="0">
                <a:latin typeface="宋体" panose="02010600030101010101" pitchFamily="2" charset="-122"/>
              </a:rPr>
              <a:t>为蓝色线、</a:t>
            </a:r>
            <a:r>
              <a:rPr lang="zh-CN" altLang="en-US" sz="1800" b="1" u="sng" dirty="0">
                <a:latin typeface="宋体" panose="02010600030101010101" pitchFamily="2" charset="-122"/>
              </a:rPr>
              <a:t>控制线</a:t>
            </a:r>
            <a:r>
              <a:rPr lang="zh-CN" altLang="en-US" sz="1800" b="1" u="none" dirty="0">
                <a:latin typeface="宋体" panose="02010600030101010101" pitchFamily="2" charset="-122"/>
              </a:rPr>
              <a:t>为粉红色线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16369"/>
    </mc:Choice>
    <mc:Fallback xmlns="">
      <p:transition spd="slow" advTm="16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1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510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250899" grpId="0"/>
      <p:bldP spid="251053" grpId="0"/>
      <p:bldP spid="100" grpId="0" animBg="1"/>
      <p:bldP spid="99" grpId="0" animBg="1"/>
      <p:bldP spid="10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70847-F652-4986-B365-21999B7EB8FE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52952" name="Text Box 24"/>
          <p:cNvSpPr txBox="1">
            <a:spLocks noChangeArrowheads="1"/>
          </p:cNvSpPr>
          <p:nvPr/>
        </p:nvSpPr>
        <p:spPr bwMode="auto">
          <a:xfrm>
            <a:off x="179388" y="332656"/>
            <a:ext cx="324326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访问的实现过程：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读操作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写操作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253148" name="Group 220"/>
          <p:cNvGrpSpPr>
            <a:grpSpLocks/>
          </p:cNvGrpSpPr>
          <p:nvPr/>
        </p:nvGrpSpPr>
        <p:grpSpPr bwMode="auto">
          <a:xfrm>
            <a:off x="3420021" y="1349807"/>
            <a:ext cx="3024187" cy="2520950"/>
            <a:chOff x="1655" y="890"/>
            <a:chExt cx="1905" cy="1588"/>
          </a:xfrm>
        </p:grpSpPr>
        <p:sp>
          <p:nvSpPr>
            <p:cNvPr id="252972" name="Rectangle 44"/>
            <p:cNvSpPr>
              <a:spLocks noChangeArrowheads="1"/>
            </p:cNvSpPr>
            <p:nvPr/>
          </p:nvSpPr>
          <p:spPr bwMode="auto">
            <a:xfrm>
              <a:off x="1837" y="890"/>
              <a:ext cx="1723" cy="158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980" name="Line 52"/>
            <p:cNvSpPr>
              <a:spLocks noChangeShapeType="1"/>
            </p:cNvSpPr>
            <p:nvPr/>
          </p:nvSpPr>
          <p:spPr bwMode="auto">
            <a:xfrm>
              <a:off x="1655" y="1344"/>
              <a:ext cx="318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990" name="Line 62"/>
            <p:cNvSpPr>
              <a:spLocks noChangeShapeType="1"/>
            </p:cNvSpPr>
            <p:nvPr/>
          </p:nvSpPr>
          <p:spPr bwMode="auto">
            <a:xfrm flipV="1">
              <a:off x="1656" y="2069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37" name="Line 109"/>
            <p:cNvSpPr>
              <a:spLocks noChangeShapeType="1"/>
            </p:cNvSpPr>
            <p:nvPr/>
          </p:nvSpPr>
          <p:spPr bwMode="auto">
            <a:xfrm>
              <a:off x="2199" y="1026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38" name="Text Box 110"/>
            <p:cNvSpPr txBox="1">
              <a:spLocks noChangeArrowheads="1"/>
            </p:cNvSpPr>
            <p:nvPr/>
          </p:nvSpPr>
          <p:spPr bwMode="auto">
            <a:xfrm>
              <a:off x="2245" y="1389"/>
              <a:ext cx="182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253040" name="Text Box 112"/>
            <p:cNvSpPr txBox="1">
              <a:spLocks noChangeArrowheads="1"/>
            </p:cNvSpPr>
            <p:nvPr/>
          </p:nvSpPr>
          <p:spPr bwMode="auto">
            <a:xfrm>
              <a:off x="2426" y="2161"/>
              <a:ext cx="1044" cy="2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I/O</a:t>
              </a:r>
              <a:r>
                <a:rPr lang="zh-CN" altLang="en-US" sz="1800" b="1">
                  <a:latin typeface="宋体" pitchFamily="2" charset="-122"/>
                </a:rPr>
                <a:t>电路</a:t>
              </a:r>
            </a:p>
          </p:txBody>
        </p:sp>
        <p:sp>
          <p:nvSpPr>
            <p:cNvPr id="253041" name="Text Box 113"/>
            <p:cNvSpPr txBox="1">
              <a:spLocks noChangeArrowheads="1"/>
            </p:cNvSpPr>
            <p:nvPr/>
          </p:nvSpPr>
          <p:spPr bwMode="auto">
            <a:xfrm>
              <a:off x="1972" y="981"/>
              <a:ext cx="226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地址译码器</a:t>
              </a:r>
            </a:p>
          </p:txBody>
        </p:sp>
        <p:sp>
          <p:nvSpPr>
            <p:cNvPr id="253044" name="Line 116"/>
            <p:cNvSpPr>
              <a:spLocks noChangeShapeType="1"/>
            </p:cNvSpPr>
            <p:nvPr/>
          </p:nvSpPr>
          <p:spPr bwMode="auto">
            <a:xfrm>
              <a:off x="2607" y="1979"/>
              <a:ext cx="1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45" name="Line 117"/>
            <p:cNvSpPr>
              <a:spLocks noChangeShapeType="1"/>
            </p:cNvSpPr>
            <p:nvPr/>
          </p:nvSpPr>
          <p:spPr bwMode="auto">
            <a:xfrm>
              <a:off x="2879" y="1979"/>
              <a:ext cx="1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46" name="Line 118"/>
            <p:cNvSpPr>
              <a:spLocks noChangeShapeType="1"/>
            </p:cNvSpPr>
            <p:nvPr/>
          </p:nvSpPr>
          <p:spPr bwMode="auto">
            <a:xfrm flipH="1">
              <a:off x="3424" y="197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48" name="Line 120"/>
            <p:cNvSpPr>
              <a:spLocks noChangeShapeType="1"/>
            </p:cNvSpPr>
            <p:nvPr/>
          </p:nvSpPr>
          <p:spPr bwMode="auto">
            <a:xfrm>
              <a:off x="2472" y="2069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994" name="Rectangle 66"/>
            <p:cNvSpPr>
              <a:spLocks noChangeArrowheads="1"/>
            </p:cNvSpPr>
            <p:nvPr/>
          </p:nvSpPr>
          <p:spPr bwMode="auto">
            <a:xfrm>
              <a:off x="2381" y="981"/>
              <a:ext cx="1089" cy="99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995" name="Rectangle 67"/>
            <p:cNvSpPr>
              <a:spLocks noChangeArrowheads="1"/>
            </p:cNvSpPr>
            <p:nvPr/>
          </p:nvSpPr>
          <p:spPr bwMode="auto">
            <a:xfrm>
              <a:off x="2426" y="1117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996" name="Rectangle 68"/>
            <p:cNvSpPr>
              <a:spLocks noChangeArrowheads="1"/>
            </p:cNvSpPr>
            <p:nvPr/>
          </p:nvSpPr>
          <p:spPr bwMode="auto">
            <a:xfrm>
              <a:off x="2699" y="1117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997" name="Rectangle 69"/>
            <p:cNvSpPr>
              <a:spLocks noChangeArrowheads="1"/>
            </p:cNvSpPr>
            <p:nvPr/>
          </p:nvSpPr>
          <p:spPr bwMode="auto">
            <a:xfrm>
              <a:off x="3242" y="1117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998" name="Line 70"/>
            <p:cNvSpPr>
              <a:spLocks noChangeShapeType="1"/>
            </p:cNvSpPr>
            <p:nvPr/>
          </p:nvSpPr>
          <p:spPr bwMode="auto">
            <a:xfrm flipV="1">
              <a:off x="2381" y="1026"/>
              <a:ext cx="9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999" name="Line 71"/>
            <p:cNvSpPr>
              <a:spLocks noChangeShapeType="1"/>
            </p:cNvSpPr>
            <p:nvPr/>
          </p:nvSpPr>
          <p:spPr bwMode="auto">
            <a:xfrm flipH="1">
              <a:off x="2608" y="1162"/>
              <a:ext cx="0" cy="8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0" name="Line 72"/>
            <p:cNvSpPr>
              <a:spLocks noChangeShapeType="1"/>
            </p:cNvSpPr>
            <p:nvPr/>
          </p:nvSpPr>
          <p:spPr bwMode="auto">
            <a:xfrm>
              <a:off x="2516" y="1162"/>
              <a:ext cx="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1" name="Line 73"/>
            <p:cNvSpPr>
              <a:spLocks noChangeShapeType="1"/>
            </p:cNvSpPr>
            <p:nvPr/>
          </p:nvSpPr>
          <p:spPr bwMode="auto">
            <a:xfrm flipH="1">
              <a:off x="2880" y="1162"/>
              <a:ext cx="0" cy="8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2" name="Line 74"/>
            <p:cNvSpPr>
              <a:spLocks noChangeShapeType="1"/>
            </p:cNvSpPr>
            <p:nvPr/>
          </p:nvSpPr>
          <p:spPr bwMode="auto">
            <a:xfrm>
              <a:off x="2789" y="1162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3" name="Line 75"/>
            <p:cNvSpPr>
              <a:spLocks noChangeShapeType="1"/>
            </p:cNvSpPr>
            <p:nvPr/>
          </p:nvSpPr>
          <p:spPr bwMode="auto">
            <a:xfrm flipH="1">
              <a:off x="3424" y="1162"/>
              <a:ext cx="0" cy="8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4" name="Line 76"/>
            <p:cNvSpPr>
              <a:spLocks noChangeShapeType="1"/>
            </p:cNvSpPr>
            <p:nvPr/>
          </p:nvSpPr>
          <p:spPr bwMode="auto">
            <a:xfrm>
              <a:off x="3333" y="1162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5" name="Line 77"/>
            <p:cNvSpPr>
              <a:spLocks noChangeShapeType="1"/>
            </p:cNvSpPr>
            <p:nvPr/>
          </p:nvSpPr>
          <p:spPr bwMode="auto">
            <a:xfrm>
              <a:off x="3288" y="102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6" name="Line 78"/>
            <p:cNvSpPr>
              <a:spLocks noChangeShapeType="1"/>
            </p:cNvSpPr>
            <p:nvPr/>
          </p:nvSpPr>
          <p:spPr bwMode="auto">
            <a:xfrm>
              <a:off x="2744" y="1026"/>
              <a:ext cx="1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7" name="Line 79"/>
            <p:cNvSpPr>
              <a:spLocks noChangeShapeType="1"/>
            </p:cNvSpPr>
            <p:nvPr/>
          </p:nvSpPr>
          <p:spPr bwMode="auto">
            <a:xfrm>
              <a:off x="2472" y="102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09" name="Rectangle 81"/>
            <p:cNvSpPr>
              <a:spLocks noChangeArrowheads="1"/>
            </p:cNvSpPr>
            <p:nvPr/>
          </p:nvSpPr>
          <p:spPr bwMode="auto">
            <a:xfrm>
              <a:off x="2426" y="1390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10" name="Rectangle 82"/>
            <p:cNvSpPr>
              <a:spLocks noChangeArrowheads="1"/>
            </p:cNvSpPr>
            <p:nvPr/>
          </p:nvSpPr>
          <p:spPr bwMode="auto">
            <a:xfrm>
              <a:off x="2699" y="1390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11" name="Rectangle 83"/>
            <p:cNvSpPr>
              <a:spLocks noChangeArrowheads="1"/>
            </p:cNvSpPr>
            <p:nvPr/>
          </p:nvSpPr>
          <p:spPr bwMode="auto">
            <a:xfrm>
              <a:off x="3242" y="1390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12" name="Line 84"/>
            <p:cNvSpPr>
              <a:spLocks noChangeShapeType="1"/>
            </p:cNvSpPr>
            <p:nvPr/>
          </p:nvSpPr>
          <p:spPr bwMode="auto">
            <a:xfrm flipV="1">
              <a:off x="2381" y="1298"/>
              <a:ext cx="9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13" name="Line 85"/>
            <p:cNvSpPr>
              <a:spLocks noChangeShapeType="1"/>
            </p:cNvSpPr>
            <p:nvPr/>
          </p:nvSpPr>
          <p:spPr bwMode="auto">
            <a:xfrm flipV="1">
              <a:off x="2517" y="1434"/>
              <a:ext cx="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14" name="Line 86"/>
            <p:cNvSpPr>
              <a:spLocks noChangeShapeType="1"/>
            </p:cNvSpPr>
            <p:nvPr/>
          </p:nvSpPr>
          <p:spPr bwMode="auto">
            <a:xfrm flipV="1">
              <a:off x="2789" y="1434"/>
              <a:ext cx="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15" name="Line 87"/>
            <p:cNvSpPr>
              <a:spLocks noChangeShapeType="1"/>
            </p:cNvSpPr>
            <p:nvPr/>
          </p:nvSpPr>
          <p:spPr bwMode="auto">
            <a:xfrm flipV="1">
              <a:off x="3333" y="1434"/>
              <a:ext cx="9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16" name="Line 88"/>
            <p:cNvSpPr>
              <a:spLocks noChangeShapeType="1"/>
            </p:cNvSpPr>
            <p:nvPr/>
          </p:nvSpPr>
          <p:spPr bwMode="auto">
            <a:xfrm>
              <a:off x="3288" y="1298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17" name="Line 89"/>
            <p:cNvSpPr>
              <a:spLocks noChangeShapeType="1"/>
            </p:cNvSpPr>
            <p:nvPr/>
          </p:nvSpPr>
          <p:spPr bwMode="auto">
            <a:xfrm>
              <a:off x="2744" y="1298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18" name="Line 90"/>
            <p:cNvSpPr>
              <a:spLocks noChangeShapeType="1"/>
            </p:cNvSpPr>
            <p:nvPr/>
          </p:nvSpPr>
          <p:spPr bwMode="auto">
            <a:xfrm>
              <a:off x="2472" y="1298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0" name="Rectangle 92"/>
            <p:cNvSpPr>
              <a:spLocks noChangeArrowheads="1"/>
            </p:cNvSpPr>
            <p:nvPr/>
          </p:nvSpPr>
          <p:spPr bwMode="auto">
            <a:xfrm>
              <a:off x="2426" y="1843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21" name="Rectangle 93"/>
            <p:cNvSpPr>
              <a:spLocks noChangeArrowheads="1"/>
            </p:cNvSpPr>
            <p:nvPr/>
          </p:nvSpPr>
          <p:spPr bwMode="auto">
            <a:xfrm>
              <a:off x="2699" y="1843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22" name="Rectangle 94"/>
            <p:cNvSpPr>
              <a:spLocks noChangeArrowheads="1"/>
            </p:cNvSpPr>
            <p:nvPr/>
          </p:nvSpPr>
          <p:spPr bwMode="auto">
            <a:xfrm>
              <a:off x="3242" y="1843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23" name="Line 95"/>
            <p:cNvSpPr>
              <a:spLocks noChangeShapeType="1"/>
            </p:cNvSpPr>
            <p:nvPr/>
          </p:nvSpPr>
          <p:spPr bwMode="auto">
            <a:xfrm flipV="1">
              <a:off x="2381" y="1752"/>
              <a:ext cx="9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4" name="Line 96"/>
            <p:cNvSpPr>
              <a:spLocks noChangeShapeType="1"/>
            </p:cNvSpPr>
            <p:nvPr/>
          </p:nvSpPr>
          <p:spPr bwMode="auto">
            <a:xfrm>
              <a:off x="2516" y="1888"/>
              <a:ext cx="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5" name="Line 97"/>
            <p:cNvSpPr>
              <a:spLocks noChangeShapeType="1"/>
            </p:cNvSpPr>
            <p:nvPr/>
          </p:nvSpPr>
          <p:spPr bwMode="auto">
            <a:xfrm>
              <a:off x="2789" y="1888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6" name="Line 98"/>
            <p:cNvSpPr>
              <a:spLocks noChangeShapeType="1"/>
            </p:cNvSpPr>
            <p:nvPr/>
          </p:nvSpPr>
          <p:spPr bwMode="auto">
            <a:xfrm>
              <a:off x="3333" y="1888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7" name="Line 99"/>
            <p:cNvSpPr>
              <a:spLocks noChangeShapeType="1"/>
            </p:cNvSpPr>
            <p:nvPr/>
          </p:nvSpPr>
          <p:spPr bwMode="auto">
            <a:xfrm>
              <a:off x="3288" y="1752"/>
              <a:ext cx="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8" name="Line 100"/>
            <p:cNvSpPr>
              <a:spLocks noChangeShapeType="1"/>
            </p:cNvSpPr>
            <p:nvPr/>
          </p:nvSpPr>
          <p:spPr bwMode="auto">
            <a:xfrm>
              <a:off x="2744" y="1752"/>
              <a:ext cx="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29" name="Line 101"/>
            <p:cNvSpPr>
              <a:spLocks noChangeShapeType="1"/>
            </p:cNvSpPr>
            <p:nvPr/>
          </p:nvSpPr>
          <p:spPr bwMode="auto">
            <a:xfrm>
              <a:off x="2472" y="1752"/>
              <a:ext cx="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31" name="Text Box 103"/>
            <p:cNvSpPr txBox="1">
              <a:spLocks noChangeArrowheads="1"/>
            </p:cNvSpPr>
            <p:nvPr/>
          </p:nvSpPr>
          <p:spPr bwMode="auto">
            <a:xfrm>
              <a:off x="3243" y="1525"/>
              <a:ext cx="18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253032" name="Text Box 104"/>
            <p:cNvSpPr txBox="1">
              <a:spLocks noChangeArrowheads="1"/>
            </p:cNvSpPr>
            <p:nvPr/>
          </p:nvSpPr>
          <p:spPr bwMode="auto">
            <a:xfrm>
              <a:off x="2698" y="1525"/>
              <a:ext cx="18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253033" name="Text Box 105"/>
            <p:cNvSpPr txBox="1">
              <a:spLocks noChangeArrowheads="1"/>
            </p:cNvSpPr>
            <p:nvPr/>
          </p:nvSpPr>
          <p:spPr bwMode="auto">
            <a:xfrm>
              <a:off x="2426" y="1525"/>
              <a:ext cx="18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253050" name="Rectangle 122"/>
            <p:cNvSpPr>
              <a:spLocks noChangeArrowheads="1"/>
            </p:cNvSpPr>
            <p:nvPr/>
          </p:nvSpPr>
          <p:spPr bwMode="auto">
            <a:xfrm>
              <a:off x="2970" y="1117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51" name="Line 123"/>
            <p:cNvSpPr>
              <a:spLocks noChangeShapeType="1"/>
            </p:cNvSpPr>
            <p:nvPr/>
          </p:nvSpPr>
          <p:spPr bwMode="auto">
            <a:xfrm>
              <a:off x="3152" y="1162"/>
              <a:ext cx="0" cy="8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52" name="Line 124"/>
            <p:cNvSpPr>
              <a:spLocks noChangeShapeType="1"/>
            </p:cNvSpPr>
            <p:nvPr/>
          </p:nvSpPr>
          <p:spPr bwMode="auto">
            <a:xfrm>
              <a:off x="3059" y="1162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53" name="Line 125"/>
            <p:cNvSpPr>
              <a:spLocks noChangeShapeType="1"/>
            </p:cNvSpPr>
            <p:nvPr/>
          </p:nvSpPr>
          <p:spPr bwMode="auto">
            <a:xfrm>
              <a:off x="3014" y="1026"/>
              <a:ext cx="2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54" name="Rectangle 126"/>
            <p:cNvSpPr>
              <a:spLocks noChangeArrowheads="1"/>
            </p:cNvSpPr>
            <p:nvPr/>
          </p:nvSpPr>
          <p:spPr bwMode="auto">
            <a:xfrm>
              <a:off x="2971" y="1390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55" name="Line 127"/>
            <p:cNvSpPr>
              <a:spLocks noChangeShapeType="1"/>
            </p:cNvSpPr>
            <p:nvPr/>
          </p:nvSpPr>
          <p:spPr bwMode="auto">
            <a:xfrm flipV="1">
              <a:off x="3059" y="1434"/>
              <a:ext cx="9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56" name="Line 128"/>
            <p:cNvSpPr>
              <a:spLocks noChangeShapeType="1"/>
            </p:cNvSpPr>
            <p:nvPr/>
          </p:nvSpPr>
          <p:spPr bwMode="auto">
            <a:xfrm>
              <a:off x="3014" y="1298"/>
              <a:ext cx="2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57" name="Rectangle 129"/>
            <p:cNvSpPr>
              <a:spLocks noChangeArrowheads="1"/>
            </p:cNvSpPr>
            <p:nvPr/>
          </p:nvSpPr>
          <p:spPr bwMode="auto">
            <a:xfrm>
              <a:off x="2971" y="1843"/>
              <a:ext cx="90" cy="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58" name="Line 130"/>
            <p:cNvSpPr>
              <a:spLocks noChangeShapeType="1"/>
            </p:cNvSpPr>
            <p:nvPr/>
          </p:nvSpPr>
          <p:spPr bwMode="auto">
            <a:xfrm>
              <a:off x="3059" y="1888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59" name="Line 131"/>
            <p:cNvSpPr>
              <a:spLocks noChangeShapeType="1"/>
            </p:cNvSpPr>
            <p:nvPr/>
          </p:nvSpPr>
          <p:spPr bwMode="auto">
            <a:xfrm>
              <a:off x="3014" y="1752"/>
              <a:ext cx="2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0" name="Text Box 132"/>
            <p:cNvSpPr txBox="1">
              <a:spLocks noChangeArrowheads="1"/>
            </p:cNvSpPr>
            <p:nvPr/>
          </p:nvSpPr>
          <p:spPr bwMode="auto">
            <a:xfrm>
              <a:off x="2970" y="1525"/>
              <a:ext cx="18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/>
                <a:t>…</a:t>
              </a:r>
            </a:p>
          </p:txBody>
        </p:sp>
        <p:sp>
          <p:nvSpPr>
            <p:cNvPr id="253062" name="Line 134"/>
            <p:cNvSpPr>
              <a:spLocks noChangeShapeType="1"/>
            </p:cNvSpPr>
            <p:nvPr/>
          </p:nvSpPr>
          <p:spPr bwMode="auto">
            <a:xfrm flipH="1">
              <a:off x="3152" y="197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3" name="Line 135"/>
            <p:cNvSpPr>
              <a:spLocks noChangeShapeType="1"/>
            </p:cNvSpPr>
            <p:nvPr/>
          </p:nvSpPr>
          <p:spPr bwMode="auto">
            <a:xfrm>
              <a:off x="2199" y="1298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4" name="Line 136"/>
            <p:cNvSpPr>
              <a:spLocks noChangeShapeType="1"/>
            </p:cNvSpPr>
            <p:nvPr/>
          </p:nvSpPr>
          <p:spPr bwMode="auto">
            <a:xfrm>
              <a:off x="2199" y="1752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5" name="Line 137"/>
            <p:cNvSpPr>
              <a:spLocks noChangeShapeType="1"/>
            </p:cNvSpPr>
            <p:nvPr/>
          </p:nvSpPr>
          <p:spPr bwMode="auto">
            <a:xfrm>
              <a:off x="1655" y="2205"/>
              <a:ext cx="7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6" name="Line 138"/>
            <p:cNvSpPr>
              <a:spLocks noChangeShapeType="1"/>
            </p:cNvSpPr>
            <p:nvPr/>
          </p:nvSpPr>
          <p:spPr bwMode="auto">
            <a:xfrm flipV="1">
              <a:off x="1655" y="2250"/>
              <a:ext cx="77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7" name="Line 139"/>
            <p:cNvSpPr>
              <a:spLocks noChangeShapeType="1"/>
            </p:cNvSpPr>
            <p:nvPr/>
          </p:nvSpPr>
          <p:spPr bwMode="auto">
            <a:xfrm>
              <a:off x="1655" y="2296"/>
              <a:ext cx="7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068" name="Line 140"/>
            <p:cNvSpPr>
              <a:spLocks noChangeShapeType="1"/>
            </p:cNvSpPr>
            <p:nvPr/>
          </p:nvSpPr>
          <p:spPr bwMode="auto">
            <a:xfrm>
              <a:off x="1655" y="2341"/>
              <a:ext cx="7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3224" name="Group 296"/>
          <p:cNvGrpSpPr>
            <a:grpSpLocks/>
          </p:cNvGrpSpPr>
          <p:nvPr/>
        </p:nvGrpSpPr>
        <p:grpSpPr bwMode="auto">
          <a:xfrm>
            <a:off x="2269083" y="1781607"/>
            <a:ext cx="1655763" cy="288925"/>
            <a:chOff x="930" y="1162"/>
            <a:chExt cx="1043" cy="182"/>
          </a:xfrm>
        </p:grpSpPr>
        <p:sp>
          <p:nvSpPr>
            <p:cNvPr id="252971" name="Text Box 43"/>
            <p:cNvSpPr txBox="1">
              <a:spLocks noChangeArrowheads="1"/>
            </p:cNvSpPr>
            <p:nvPr/>
          </p:nvSpPr>
          <p:spPr bwMode="auto">
            <a:xfrm>
              <a:off x="930" y="1162"/>
              <a:ext cx="861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①0…01</a:t>
              </a:r>
            </a:p>
          </p:txBody>
        </p:sp>
        <p:sp>
          <p:nvSpPr>
            <p:cNvPr id="253069" name="Line 141"/>
            <p:cNvSpPr>
              <a:spLocks noChangeShapeType="1"/>
            </p:cNvSpPr>
            <p:nvPr/>
          </p:nvSpPr>
          <p:spPr bwMode="auto">
            <a:xfrm>
              <a:off x="930" y="1344"/>
              <a:ext cx="1043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3226" name="Group 298"/>
          <p:cNvGrpSpPr>
            <a:grpSpLocks/>
          </p:cNvGrpSpPr>
          <p:nvPr/>
        </p:nvGrpSpPr>
        <p:grpSpPr bwMode="auto">
          <a:xfrm>
            <a:off x="2269083" y="2934132"/>
            <a:ext cx="2447925" cy="288925"/>
            <a:chOff x="930" y="1888"/>
            <a:chExt cx="1542" cy="182"/>
          </a:xfrm>
        </p:grpSpPr>
        <p:sp>
          <p:nvSpPr>
            <p:cNvPr id="252989" name="Text Box 61"/>
            <p:cNvSpPr txBox="1">
              <a:spLocks noChangeArrowheads="1"/>
            </p:cNvSpPr>
            <p:nvPr/>
          </p:nvSpPr>
          <p:spPr bwMode="auto">
            <a:xfrm>
              <a:off x="930" y="1888"/>
              <a:ext cx="907" cy="136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①Read</a:t>
              </a:r>
            </a:p>
          </p:txBody>
        </p:sp>
        <p:sp>
          <p:nvSpPr>
            <p:cNvPr id="253072" name="Line 144"/>
            <p:cNvSpPr>
              <a:spLocks noChangeShapeType="1"/>
            </p:cNvSpPr>
            <p:nvPr/>
          </p:nvSpPr>
          <p:spPr bwMode="auto">
            <a:xfrm>
              <a:off x="930" y="2069"/>
              <a:ext cx="1542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3073" name="Line 145"/>
          <p:cNvSpPr>
            <a:spLocks noChangeShapeType="1"/>
          </p:cNvSpPr>
          <p:nvPr/>
        </p:nvSpPr>
        <p:spPr bwMode="auto">
          <a:xfrm>
            <a:off x="4715421" y="3221469"/>
            <a:ext cx="1587" cy="144463"/>
          </a:xfrm>
          <a:prstGeom prst="line">
            <a:avLst/>
          </a:prstGeom>
          <a:noFill/>
          <a:ln w="19050">
            <a:solidFill>
              <a:srgbClr val="FF3399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3085" name="Text Box 157"/>
          <p:cNvSpPr txBox="1">
            <a:spLocks noChangeArrowheads="1"/>
          </p:cNvSpPr>
          <p:nvPr/>
        </p:nvSpPr>
        <p:spPr bwMode="auto">
          <a:xfrm>
            <a:off x="3926433" y="1494269"/>
            <a:ext cx="358775" cy="1295400"/>
          </a:xfrm>
          <a:prstGeom prst="rect">
            <a:avLst/>
          </a:prstGeom>
          <a:solidFill>
            <a:srgbClr val="FF6600">
              <a:alpha val="60001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lIns="18000" tIns="10800" rIns="18000" bIns="10800" anchor="ctr"/>
          <a:lstStyle/>
          <a:p>
            <a:pPr algn="ctr"/>
            <a:r>
              <a:rPr lang="zh-CN" altLang="en-US" sz="1800" b="1">
                <a:latin typeface="宋体" pitchFamily="2" charset="-122"/>
              </a:rPr>
              <a:t>地址译码器</a:t>
            </a:r>
          </a:p>
        </p:txBody>
      </p:sp>
      <p:grpSp>
        <p:nvGrpSpPr>
          <p:cNvPr id="253149" name="Group 221"/>
          <p:cNvGrpSpPr>
            <a:grpSpLocks/>
          </p:cNvGrpSpPr>
          <p:nvPr/>
        </p:nvGrpSpPr>
        <p:grpSpPr bwMode="auto">
          <a:xfrm>
            <a:off x="4717008" y="1997507"/>
            <a:ext cx="1295400" cy="144462"/>
            <a:chOff x="2472" y="1298"/>
            <a:chExt cx="816" cy="91"/>
          </a:xfrm>
        </p:grpSpPr>
        <p:sp>
          <p:nvSpPr>
            <p:cNvPr id="253112" name="Line 184"/>
            <p:cNvSpPr>
              <a:spLocks noChangeShapeType="1"/>
            </p:cNvSpPr>
            <p:nvPr/>
          </p:nvSpPr>
          <p:spPr bwMode="auto">
            <a:xfrm>
              <a:off x="3287" y="1298"/>
              <a:ext cx="1" cy="9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13" name="Line 185"/>
            <p:cNvSpPr>
              <a:spLocks noChangeShapeType="1"/>
            </p:cNvSpPr>
            <p:nvPr/>
          </p:nvSpPr>
          <p:spPr bwMode="auto">
            <a:xfrm>
              <a:off x="2743" y="1298"/>
              <a:ext cx="1" cy="9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14" name="Line 186"/>
            <p:cNvSpPr>
              <a:spLocks noChangeShapeType="1"/>
            </p:cNvSpPr>
            <p:nvPr/>
          </p:nvSpPr>
          <p:spPr bwMode="auto">
            <a:xfrm>
              <a:off x="2472" y="1298"/>
              <a:ext cx="0" cy="9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34" name="Line 206"/>
            <p:cNvSpPr>
              <a:spLocks noChangeShapeType="1"/>
            </p:cNvSpPr>
            <p:nvPr/>
          </p:nvSpPr>
          <p:spPr bwMode="auto">
            <a:xfrm>
              <a:off x="3013" y="1298"/>
              <a:ext cx="3" cy="9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3140" name="Line 212"/>
          <p:cNvSpPr>
            <a:spLocks noChangeShapeType="1"/>
          </p:cNvSpPr>
          <p:nvPr/>
        </p:nvSpPr>
        <p:spPr bwMode="auto">
          <a:xfrm>
            <a:off x="4285208" y="1997507"/>
            <a:ext cx="1727200" cy="0"/>
          </a:xfrm>
          <a:prstGeom prst="line">
            <a:avLst/>
          </a:prstGeom>
          <a:noFill/>
          <a:ln w="25400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53156" name="Text Box 228"/>
          <p:cNvSpPr txBox="1">
            <a:spLocks noChangeArrowheads="1"/>
          </p:cNvSpPr>
          <p:nvPr/>
        </p:nvSpPr>
        <p:spPr bwMode="auto">
          <a:xfrm>
            <a:off x="4643983" y="3365932"/>
            <a:ext cx="1657350" cy="358775"/>
          </a:xfrm>
          <a:prstGeom prst="rect">
            <a:avLst/>
          </a:prstGeom>
          <a:solidFill>
            <a:srgbClr val="3366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en-US" altLang="zh-CN" sz="1800" b="1" dirty="0">
                <a:latin typeface="宋体" pitchFamily="2" charset="-122"/>
              </a:rPr>
              <a:t>I/O</a:t>
            </a:r>
            <a:r>
              <a:rPr lang="zh-CN" altLang="en-US" sz="1800" b="1" dirty="0">
                <a:latin typeface="宋体" pitchFamily="2" charset="-122"/>
              </a:rPr>
              <a:t>电路</a:t>
            </a:r>
          </a:p>
        </p:txBody>
      </p:sp>
      <p:grpSp>
        <p:nvGrpSpPr>
          <p:cNvPr id="253217" name="Group 289"/>
          <p:cNvGrpSpPr>
            <a:grpSpLocks/>
          </p:cNvGrpSpPr>
          <p:nvPr/>
        </p:nvGrpSpPr>
        <p:grpSpPr bwMode="auto">
          <a:xfrm>
            <a:off x="4647158" y="2141969"/>
            <a:ext cx="1581150" cy="142875"/>
            <a:chOff x="2428" y="1389"/>
            <a:chExt cx="996" cy="90"/>
          </a:xfrm>
        </p:grpSpPr>
        <p:sp>
          <p:nvSpPr>
            <p:cNvPr id="253176" name="Rectangle 248"/>
            <p:cNvSpPr>
              <a:spLocks noChangeArrowheads="1"/>
            </p:cNvSpPr>
            <p:nvPr/>
          </p:nvSpPr>
          <p:spPr bwMode="auto">
            <a:xfrm>
              <a:off x="2428" y="1389"/>
              <a:ext cx="90" cy="90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177" name="Rectangle 249"/>
            <p:cNvSpPr>
              <a:spLocks noChangeArrowheads="1"/>
            </p:cNvSpPr>
            <p:nvPr/>
          </p:nvSpPr>
          <p:spPr bwMode="auto">
            <a:xfrm>
              <a:off x="2701" y="1389"/>
              <a:ext cx="90" cy="90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178" name="Rectangle 250"/>
            <p:cNvSpPr>
              <a:spLocks noChangeArrowheads="1"/>
            </p:cNvSpPr>
            <p:nvPr/>
          </p:nvSpPr>
          <p:spPr bwMode="auto">
            <a:xfrm>
              <a:off x="3244" y="1389"/>
              <a:ext cx="90" cy="90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180" name="Line 252"/>
            <p:cNvSpPr>
              <a:spLocks noChangeShapeType="1"/>
            </p:cNvSpPr>
            <p:nvPr/>
          </p:nvSpPr>
          <p:spPr bwMode="auto">
            <a:xfrm flipV="1">
              <a:off x="2517" y="1434"/>
              <a:ext cx="91" cy="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81" name="Line 253"/>
            <p:cNvSpPr>
              <a:spLocks noChangeShapeType="1"/>
            </p:cNvSpPr>
            <p:nvPr/>
          </p:nvSpPr>
          <p:spPr bwMode="auto">
            <a:xfrm flipV="1">
              <a:off x="2789" y="1434"/>
              <a:ext cx="91" cy="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182" name="Line 254"/>
            <p:cNvSpPr>
              <a:spLocks noChangeShapeType="1"/>
            </p:cNvSpPr>
            <p:nvPr/>
          </p:nvSpPr>
          <p:spPr bwMode="auto">
            <a:xfrm flipV="1">
              <a:off x="3333" y="1434"/>
              <a:ext cx="91" cy="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203" name="Rectangle 275"/>
            <p:cNvSpPr>
              <a:spLocks noChangeArrowheads="1"/>
            </p:cNvSpPr>
            <p:nvPr/>
          </p:nvSpPr>
          <p:spPr bwMode="auto">
            <a:xfrm>
              <a:off x="2973" y="1389"/>
              <a:ext cx="90" cy="90"/>
            </a:xfrm>
            <a:prstGeom prst="rect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204" name="Line 276"/>
            <p:cNvSpPr>
              <a:spLocks noChangeShapeType="1"/>
            </p:cNvSpPr>
            <p:nvPr/>
          </p:nvSpPr>
          <p:spPr bwMode="auto">
            <a:xfrm flipV="1">
              <a:off x="3059" y="1434"/>
              <a:ext cx="93" cy="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3228" name="Group 300"/>
          <p:cNvGrpSpPr>
            <a:grpSpLocks/>
          </p:cNvGrpSpPr>
          <p:nvPr/>
        </p:nvGrpSpPr>
        <p:grpSpPr bwMode="auto">
          <a:xfrm>
            <a:off x="2269083" y="3437369"/>
            <a:ext cx="2374900" cy="503238"/>
            <a:chOff x="930" y="2205"/>
            <a:chExt cx="1496" cy="317"/>
          </a:xfrm>
        </p:grpSpPr>
        <p:sp>
          <p:nvSpPr>
            <p:cNvPr id="252960" name="Text Box 32"/>
            <p:cNvSpPr txBox="1">
              <a:spLocks noChangeArrowheads="1"/>
            </p:cNvSpPr>
            <p:nvPr/>
          </p:nvSpPr>
          <p:spPr bwMode="auto">
            <a:xfrm>
              <a:off x="930" y="2341"/>
              <a:ext cx="908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>
                  <a:solidFill>
                    <a:schemeClr val="accent2"/>
                  </a:solidFill>
                  <a:latin typeface="宋体" pitchFamily="2" charset="-122"/>
                </a:rPr>
                <a:t>②1#</a:t>
              </a:r>
              <a:r>
                <a:rPr lang="zh-CN" altLang="en-US" sz="1800" b="1">
                  <a:solidFill>
                    <a:schemeClr val="accent2"/>
                  </a:solidFill>
                  <a:latin typeface="宋体" pitchFamily="2" charset="-122"/>
                </a:rPr>
                <a:t>的存储字</a:t>
              </a:r>
            </a:p>
          </p:txBody>
        </p:sp>
        <p:grpSp>
          <p:nvGrpSpPr>
            <p:cNvPr id="253227" name="Group 299"/>
            <p:cNvGrpSpPr>
              <a:grpSpLocks/>
            </p:cNvGrpSpPr>
            <p:nvPr/>
          </p:nvGrpSpPr>
          <p:grpSpPr bwMode="auto">
            <a:xfrm>
              <a:off x="930" y="2205"/>
              <a:ext cx="1496" cy="136"/>
              <a:chOff x="930" y="2205"/>
              <a:chExt cx="1496" cy="136"/>
            </a:xfrm>
          </p:grpSpPr>
          <p:sp>
            <p:nvSpPr>
              <p:cNvPr id="253213" name="Line 285"/>
              <p:cNvSpPr>
                <a:spLocks noChangeShapeType="1"/>
              </p:cNvSpPr>
              <p:nvPr/>
            </p:nvSpPr>
            <p:spPr bwMode="auto">
              <a:xfrm>
                <a:off x="930" y="2205"/>
                <a:ext cx="1496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214" name="Line 286"/>
              <p:cNvSpPr>
                <a:spLocks noChangeShapeType="1"/>
              </p:cNvSpPr>
              <p:nvPr/>
            </p:nvSpPr>
            <p:spPr bwMode="auto">
              <a:xfrm flipV="1">
                <a:off x="930" y="2250"/>
                <a:ext cx="1496" cy="1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215" name="Line 287"/>
              <p:cNvSpPr>
                <a:spLocks noChangeShapeType="1"/>
              </p:cNvSpPr>
              <p:nvPr/>
            </p:nvSpPr>
            <p:spPr bwMode="auto">
              <a:xfrm>
                <a:off x="930" y="2296"/>
                <a:ext cx="1496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216" name="Line 288"/>
              <p:cNvSpPr>
                <a:spLocks noChangeShapeType="1"/>
              </p:cNvSpPr>
              <p:nvPr/>
            </p:nvSpPr>
            <p:spPr bwMode="auto">
              <a:xfrm>
                <a:off x="930" y="2341"/>
                <a:ext cx="1496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53221" name="Group 293"/>
          <p:cNvGrpSpPr>
            <a:grpSpLocks/>
          </p:cNvGrpSpPr>
          <p:nvPr/>
        </p:nvGrpSpPr>
        <p:grpSpPr bwMode="auto">
          <a:xfrm>
            <a:off x="4932908" y="2213407"/>
            <a:ext cx="1295400" cy="1152525"/>
            <a:chOff x="2608" y="1434"/>
            <a:chExt cx="816" cy="726"/>
          </a:xfrm>
        </p:grpSpPr>
        <p:sp>
          <p:nvSpPr>
            <p:cNvPr id="253160" name="Line 232"/>
            <p:cNvSpPr>
              <a:spLocks noChangeShapeType="1"/>
            </p:cNvSpPr>
            <p:nvPr/>
          </p:nvSpPr>
          <p:spPr bwMode="auto">
            <a:xfrm flipH="1">
              <a:off x="2608" y="1434"/>
              <a:ext cx="0" cy="72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218" name="Line 290"/>
            <p:cNvSpPr>
              <a:spLocks noChangeShapeType="1"/>
            </p:cNvSpPr>
            <p:nvPr/>
          </p:nvSpPr>
          <p:spPr bwMode="auto">
            <a:xfrm flipH="1">
              <a:off x="2880" y="1434"/>
              <a:ext cx="0" cy="72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219" name="Line 291"/>
            <p:cNvSpPr>
              <a:spLocks noChangeShapeType="1"/>
            </p:cNvSpPr>
            <p:nvPr/>
          </p:nvSpPr>
          <p:spPr bwMode="auto">
            <a:xfrm flipH="1">
              <a:off x="3152" y="1434"/>
              <a:ext cx="0" cy="72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220" name="Line 292"/>
            <p:cNvSpPr>
              <a:spLocks noChangeShapeType="1"/>
            </p:cNvSpPr>
            <p:nvPr/>
          </p:nvSpPr>
          <p:spPr bwMode="auto">
            <a:xfrm flipH="1">
              <a:off x="3424" y="1434"/>
              <a:ext cx="0" cy="72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3230" name="Text Box 302"/>
          <p:cNvSpPr txBox="1">
            <a:spLocks noChangeArrowheads="1"/>
          </p:cNvSpPr>
          <p:nvPr/>
        </p:nvSpPr>
        <p:spPr bwMode="auto">
          <a:xfrm>
            <a:off x="2267495" y="3940607"/>
            <a:ext cx="640896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接收</a:t>
            </a:r>
            <a:r>
              <a:rPr lang="zh-CN" altLang="en-US" b="1" dirty="0">
                <a:latin typeface="宋体" pitchFamily="2" charset="-122"/>
              </a:rPr>
              <a:t>地址及命令、数据，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选择</a:t>
            </a:r>
            <a:r>
              <a:rPr lang="zh-CN" altLang="en-US" b="1" dirty="0">
                <a:latin typeface="宋体" pitchFamily="2" charset="-122"/>
              </a:rPr>
              <a:t>单元、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启动</a:t>
            </a:r>
            <a:r>
              <a:rPr lang="zh-CN" altLang="en-US" b="1" dirty="0">
                <a:latin typeface="宋体" pitchFamily="2" charset="-122"/>
              </a:rPr>
              <a:t>操作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10" name="Text Box 177"/>
          <p:cNvSpPr txBox="1">
            <a:spLocks noChangeArrowheads="1"/>
          </p:cNvSpPr>
          <p:nvPr/>
        </p:nvSpPr>
        <p:spPr bwMode="auto">
          <a:xfrm>
            <a:off x="179263" y="4444370"/>
            <a:ext cx="8785225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*应用：</a:t>
            </a:r>
            <a:r>
              <a:rPr lang="zh-CN" altLang="en-US" b="1" dirty="0">
                <a:latin typeface="宋体" pitchFamily="2" charset="-122"/>
              </a:rPr>
              <a:t>有主存、</a:t>
            </a:r>
            <a:r>
              <a:rPr lang="en-US" altLang="zh-CN" b="1" dirty="0">
                <a:latin typeface="宋体" pitchFamily="2" charset="-122"/>
              </a:rPr>
              <a:t>Cache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U</a:t>
            </a:r>
            <a:r>
              <a:rPr lang="zh-CN" altLang="en-US" b="1" dirty="0">
                <a:latin typeface="宋体" pitchFamily="2" charset="-122"/>
              </a:rPr>
              <a:t>盘等                </a:t>
            </a:r>
            <a:r>
              <a:rPr lang="zh-CN" altLang="en-US" sz="1800" b="1" dirty="0">
                <a:latin typeface="宋体" pitchFamily="2" charset="-122"/>
              </a:rPr>
              <a:t>←磁盘不是</a:t>
            </a:r>
            <a:r>
              <a:rPr lang="en-US" altLang="zh-CN" sz="1800" b="1" dirty="0">
                <a:latin typeface="宋体" pitchFamily="2" charset="-122"/>
              </a:rPr>
              <a:t>RAM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     注意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⑴存储器是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抽象</a:t>
            </a:r>
            <a:r>
              <a:rPr lang="zh-CN" altLang="en-US" b="1" dirty="0">
                <a:latin typeface="宋体" pitchFamily="2" charset="-122"/>
              </a:rPr>
              <a:t>，主存</a:t>
            </a:r>
            <a:r>
              <a:rPr lang="en-US" altLang="zh-CN" b="1" dirty="0">
                <a:latin typeface="宋体" pitchFamily="2" charset="-122"/>
              </a:rPr>
              <a:t>/Cache</a:t>
            </a:r>
            <a:r>
              <a:rPr lang="zh-CN" altLang="en-US" b="1" dirty="0">
                <a:latin typeface="宋体" pitchFamily="2" charset="-122"/>
              </a:rPr>
              <a:t>是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实例</a:t>
            </a:r>
            <a:r>
              <a:rPr lang="zh-CN" altLang="en-US" b="1" dirty="0">
                <a:latin typeface="宋体" pitchFamily="2" charset="-122"/>
              </a:rPr>
              <a:t>  </a:t>
            </a:r>
            <a:r>
              <a:rPr lang="zh-CN" altLang="en-US" sz="1800" b="1" dirty="0">
                <a:latin typeface="宋体" pitchFamily="2" charset="-122"/>
              </a:rPr>
              <a:t>←</a:t>
            </a:r>
            <a:r>
              <a:rPr lang="en-US" altLang="zh-CN" sz="1800" b="1" dirty="0">
                <a:latin typeface="宋体" pitchFamily="2" charset="-122"/>
              </a:rPr>
              <a:t>C++</a:t>
            </a:r>
            <a:r>
              <a:rPr lang="zh-CN" altLang="en-US" sz="1800" b="1" dirty="0">
                <a:latin typeface="宋体" pitchFamily="2" charset="-122"/>
              </a:rPr>
              <a:t>的类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⑵参数名称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随实例改变</a:t>
            </a:r>
            <a:r>
              <a:rPr lang="zh-CN" altLang="en-US" b="1" dirty="0">
                <a:latin typeface="宋体" pitchFamily="2" charset="-122"/>
              </a:rPr>
              <a:t>              </a:t>
            </a:r>
            <a:r>
              <a:rPr lang="zh-CN" altLang="en-US" sz="1800" b="1" dirty="0">
                <a:latin typeface="宋体" pitchFamily="2" charset="-122"/>
              </a:rPr>
              <a:t>←便于区</a:t>
            </a:r>
            <a:r>
              <a:rPr lang="zh-CN" altLang="en-US" sz="2000" b="1" dirty="0">
                <a:latin typeface="宋体" pitchFamily="2" charset="-122"/>
              </a:rPr>
              <a:t>分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 (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如</a:t>
            </a:r>
            <a:r>
              <a:rPr lang="zh-CN" altLang="en-US" sz="2000" b="1" dirty="0">
                <a:latin typeface="宋体" pitchFamily="2" charset="-122"/>
              </a:rPr>
              <a:t>主存单元、主存地址、</a:t>
            </a:r>
            <a:r>
              <a:rPr lang="en-US" altLang="zh-CN" sz="2000" b="1" dirty="0">
                <a:latin typeface="宋体" pitchFamily="2" charset="-122"/>
              </a:rPr>
              <a:t>Cache</a:t>
            </a:r>
            <a:r>
              <a:rPr lang="zh-CN" altLang="en-US" sz="2000" b="1" dirty="0">
                <a:latin typeface="宋体" pitchFamily="2" charset="-122"/>
              </a:rPr>
              <a:t>容量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111" name="Text Box 24"/>
          <p:cNvSpPr txBox="1">
            <a:spLocks noChangeArrowheads="1"/>
          </p:cNvSpPr>
          <p:nvPr/>
        </p:nvSpPr>
        <p:spPr bwMode="auto">
          <a:xfrm>
            <a:off x="2267620" y="794321"/>
            <a:ext cx="669686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sng" spc="-100" dirty="0">
                <a:solidFill>
                  <a:srgbClr val="990099"/>
                </a:solidFill>
                <a:latin typeface="宋体" pitchFamily="2" charset="-122"/>
              </a:rPr>
              <a:t>接收</a:t>
            </a:r>
            <a:r>
              <a:rPr lang="zh-CN" altLang="en-US" b="1" spc="-100" dirty="0">
                <a:latin typeface="宋体" pitchFamily="2" charset="-122"/>
              </a:rPr>
              <a:t>地址及命令，</a:t>
            </a:r>
            <a:r>
              <a:rPr lang="zh-CN" altLang="en-US" b="1" spc="-100" dirty="0">
                <a:solidFill>
                  <a:srgbClr val="990099"/>
                </a:solidFill>
                <a:latin typeface="宋体" pitchFamily="2" charset="-122"/>
              </a:rPr>
              <a:t>选择</a:t>
            </a:r>
            <a:r>
              <a:rPr lang="zh-CN" altLang="en-US" b="1" spc="-100" dirty="0">
                <a:latin typeface="宋体" pitchFamily="2" charset="-122"/>
              </a:rPr>
              <a:t>单元、</a:t>
            </a:r>
            <a:r>
              <a:rPr lang="zh-CN" altLang="en-US" b="1" spc="-100" dirty="0">
                <a:solidFill>
                  <a:srgbClr val="990099"/>
                </a:solidFill>
                <a:latin typeface="宋体" pitchFamily="2" charset="-122"/>
              </a:rPr>
              <a:t>启动</a:t>
            </a:r>
            <a:r>
              <a:rPr lang="zh-CN" altLang="en-US" b="1" spc="-100" dirty="0">
                <a:latin typeface="宋体" pitchFamily="2" charset="-122"/>
              </a:rPr>
              <a:t>操作、</a:t>
            </a:r>
            <a:r>
              <a:rPr lang="zh-CN" altLang="en-US" b="1" spc="-100" dirty="0">
                <a:solidFill>
                  <a:srgbClr val="990099"/>
                </a:solidFill>
                <a:latin typeface="宋体" pitchFamily="2" charset="-122"/>
              </a:rPr>
              <a:t>输出</a:t>
            </a:r>
            <a:r>
              <a:rPr lang="zh-CN" altLang="en-US" b="1" spc="-100" dirty="0">
                <a:latin typeface="宋体" pitchFamily="2" charset="-122"/>
              </a:rPr>
              <a:t>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750"/>
                                        <p:tgtEl>
                                          <p:spTgt spid="25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750"/>
                                        <p:tgtEl>
                                          <p:spTgt spid="25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750"/>
                                        <p:tgtEl>
                                          <p:spTgt spid="25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750"/>
                                        <p:tgtEl>
                                          <p:spTgt spid="25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750"/>
                                        <p:tgtEl>
                                          <p:spTgt spid="25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750"/>
                                        <p:tgtEl>
                                          <p:spTgt spid="25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1000"/>
                                        <p:tgtEl>
                                          <p:spTgt spid="25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750"/>
                                        <p:tgtEl>
                                          <p:spTgt spid="25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750"/>
                                        <p:tgtEl>
                                          <p:spTgt spid="25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1000"/>
                                        <p:tgtEl>
                                          <p:spTgt spid="25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5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073" grpId="0" animBg="1"/>
      <p:bldP spid="253085" grpId="0" animBg="1"/>
      <p:bldP spid="253140" grpId="0" animBg="1"/>
      <p:bldP spid="253156" grpId="0" animBg="1"/>
      <p:bldP spid="253230" grpId="0"/>
      <p:bldP spid="110" grpId="0"/>
      <p:bldP spid="1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179389" y="332656"/>
            <a:ext cx="8713092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运算器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*功能：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实现</a:t>
            </a:r>
            <a:r>
              <a:rPr lang="zh-CN" altLang="en-US" b="1" dirty="0">
                <a:latin typeface="宋体" pitchFamily="2" charset="-122"/>
              </a:rPr>
              <a:t>各种运算、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暂存</a:t>
            </a:r>
            <a:r>
              <a:rPr lang="zh-CN" altLang="en-US" b="1" dirty="0">
                <a:latin typeface="宋体" pitchFamily="2" charset="-122"/>
              </a:rPr>
              <a:t>运算结果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数据类型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整数、实数、布尔数等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运算类型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算术、逻辑、移位、浮点等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组成：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8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5A17D-73F6-4FE6-9E4B-02281BDB0D47}" type="slidenum">
              <a:rPr lang="en-US" altLang="zh-CN"/>
              <a:pPr/>
              <a:t>15</a:t>
            </a:fld>
            <a:endParaRPr lang="en-US" altLang="zh-CN" dirty="0"/>
          </a:p>
        </p:txBody>
      </p:sp>
      <p:sp>
        <p:nvSpPr>
          <p:cNvPr id="206896" name="Text Box 48"/>
          <p:cNvSpPr txBox="1">
            <a:spLocks noChangeArrowheads="1"/>
          </p:cNvSpPr>
          <p:nvPr/>
        </p:nvSpPr>
        <p:spPr bwMode="auto">
          <a:xfrm>
            <a:off x="1539155" y="2197313"/>
            <a:ext cx="7534207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ALU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FPU</a:t>
            </a:r>
            <a:r>
              <a:rPr lang="en-US" altLang="zh-CN" sz="1600" b="1" dirty="0">
                <a:latin typeface="宋体" pitchFamily="2" charset="-122"/>
              </a:rPr>
              <a:t>(</a:t>
            </a:r>
            <a:r>
              <a:rPr lang="en-US" altLang="zh-CN" sz="1600" dirty="0"/>
              <a:t>Float Point Unit</a:t>
            </a:r>
            <a:r>
              <a:rPr lang="en-US" altLang="zh-CN" sz="16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REGs</a:t>
            </a:r>
            <a:r>
              <a:rPr lang="zh-CN" altLang="en-US" b="1" spc="-150" dirty="0">
                <a:latin typeface="宋体" pitchFamily="2" charset="-122"/>
              </a:rPr>
              <a:t>等，</a:t>
            </a:r>
            <a:r>
              <a:rPr lang="en-US" altLang="zh-CN" b="1" spc="-150" dirty="0">
                <a:latin typeface="宋体" pitchFamily="2" charset="-122"/>
              </a:rPr>
              <a:t>ALU</a:t>
            </a:r>
            <a:r>
              <a:rPr lang="zh-CN" altLang="en-US" b="1" spc="-150" dirty="0">
                <a:latin typeface="宋体" pitchFamily="2" charset="-122"/>
              </a:rPr>
              <a:t>为</a:t>
            </a:r>
            <a:r>
              <a:rPr lang="zh-CN" altLang="en-US" b="1" u="sng" spc="-150" dirty="0">
                <a:latin typeface="宋体" pitchFamily="2" charset="-122"/>
              </a:rPr>
              <a:t>组合逻辑</a:t>
            </a:r>
            <a:r>
              <a:rPr lang="zh-CN" altLang="en-US" b="1" spc="-150" dirty="0">
                <a:latin typeface="宋体" pitchFamily="2" charset="-122"/>
              </a:rPr>
              <a:t>部件，</a:t>
            </a:r>
            <a:endParaRPr lang="en-US" altLang="zh-CN" b="1" spc="-15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REGs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zh-CN" altLang="en-US" b="1" u="sng" dirty="0">
                <a:latin typeface="宋体" pitchFamily="2" charset="-122"/>
              </a:rPr>
              <a:t>时序逻辑</a:t>
            </a:r>
            <a:r>
              <a:rPr lang="zh-CN" altLang="en-US" b="1" dirty="0">
                <a:latin typeface="宋体" pitchFamily="2" charset="-122"/>
              </a:rPr>
              <a:t>部件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仅</a:t>
            </a:r>
            <a:r>
              <a:rPr lang="zh-CN" altLang="en-US" sz="1800" b="1" u="sng" dirty="0">
                <a:latin typeface="宋体" pitchFamily="2" charset="-122"/>
              </a:rPr>
              <a:t>写操作</a:t>
            </a:r>
            <a:r>
              <a:rPr lang="zh-CN" altLang="en-US" sz="1800" b="1" dirty="0">
                <a:latin typeface="宋体" pitchFamily="2" charset="-122"/>
              </a:rPr>
              <a:t>为时序逻辑</a:t>
            </a:r>
            <a:r>
              <a:rPr lang="en-US" altLang="zh-CN" sz="1800" b="1" dirty="0">
                <a:latin typeface="宋体" pitchFamily="2" charset="-122"/>
              </a:rPr>
              <a:t>)       </a:t>
            </a:r>
            <a:r>
              <a:rPr lang="zh-CN" altLang="en-US" sz="1800" b="1" dirty="0">
                <a:latin typeface="宋体" pitchFamily="2" charset="-122"/>
              </a:rPr>
              <a:t>←见教材</a:t>
            </a:r>
            <a:r>
              <a:rPr lang="en-US" altLang="zh-CN" sz="1800" b="1" dirty="0">
                <a:latin typeface="宋体" pitchFamily="2" charset="-122"/>
              </a:rPr>
              <a:t>P50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2" name="Text Box 179"/>
          <p:cNvSpPr txBox="1">
            <a:spLocks noChangeArrowheads="1"/>
          </p:cNvSpPr>
          <p:nvPr/>
        </p:nvSpPr>
        <p:spPr bwMode="auto">
          <a:xfrm>
            <a:off x="179387" y="4514344"/>
            <a:ext cx="878522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*操作的实现过程：</a:t>
            </a:r>
            <a:endParaRPr lang="en-US" altLang="zh-CN" sz="2200" b="1" u="sng" dirty="0"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spc="350" dirty="0">
                <a:solidFill>
                  <a:schemeClr val="accent2"/>
                </a:solidFill>
                <a:latin typeface="宋体" pitchFamily="2" charset="-122"/>
              </a:rPr>
              <a:t>加法运算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baseline="-25000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>
                <a:latin typeface="宋体" pitchFamily="2" charset="-122"/>
              </a:rPr>
              <a:t>A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i="1" dirty="0">
                <a:latin typeface="+mn-lt"/>
              </a:rPr>
              <a:t>d</a:t>
            </a:r>
            <a:r>
              <a:rPr lang="en-US" altLang="zh-CN" sz="2200" dirty="0">
                <a:latin typeface="+mn-lt"/>
              </a:rPr>
              <a:t>1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B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i="1" dirty="0"/>
              <a:t> d</a:t>
            </a:r>
            <a:r>
              <a:rPr lang="en-US" altLang="zh-CN" sz="2200" dirty="0"/>
              <a:t>2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op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en-US" altLang="zh-CN" sz="2200" i="1" dirty="0"/>
              <a:t> x 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zh-CN" altLang="en-US" sz="2200" b="1" u="sng" dirty="0">
                <a:latin typeface="宋体" pitchFamily="2" charset="-122"/>
              </a:rPr>
              <a:t>延迟</a:t>
            </a:r>
            <a:r>
              <a:rPr lang="en-US" altLang="zh-CN" sz="2200" u="sng" dirty="0">
                <a:latin typeface="+mn-lt"/>
              </a:rPr>
              <a:t>Δ</a:t>
            </a:r>
            <a:r>
              <a:rPr lang="en-US" altLang="zh-CN" sz="2200" i="1" u="sng" dirty="0">
                <a:latin typeface="+mn-lt"/>
              </a:rPr>
              <a:t>t</a:t>
            </a:r>
            <a:r>
              <a:rPr lang="en-US" altLang="zh-CN" sz="2200" u="sng" baseline="-14000" dirty="0">
                <a:latin typeface="+mn-lt"/>
              </a:rPr>
              <a:t>1</a:t>
            </a:r>
            <a:r>
              <a:rPr lang="zh-CN" altLang="en-US" sz="2200" b="1" dirty="0">
                <a:latin typeface="+mn-lt"/>
              </a:rPr>
              <a:t>后</a:t>
            </a:r>
            <a:r>
              <a:rPr lang="en-US" altLang="zh-CN" sz="2200" b="1" dirty="0">
                <a:latin typeface="宋体" pitchFamily="2" charset="-122"/>
              </a:rPr>
              <a:t>F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i="1" dirty="0"/>
              <a:t> d</a:t>
            </a:r>
            <a:r>
              <a:rPr lang="en-US" altLang="zh-CN" sz="2200" i="1" baseline="-25000" dirty="0"/>
              <a:t> </a:t>
            </a:r>
            <a:r>
              <a:rPr lang="en-US" altLang="zh-CN" sz="2200" dirty="0"/>
              <a:t>1</a:t>
            </a:r>
            <a:r>
              <a:rPr lang="en-US" altLang="zh-CN" sz="1800" dirty="0"/>
              <a:t> </a:t>
            </a:r>
            <a:r>
              <a:rPr lang="en-US" altLang="zh-CN" sz="2200" b="1" dirty="0">
                <a:latin typeface="宋体" pitchFamily="2" charset="-122"/>
              </a:rPr>
              <a:t>op</a:t>
            </a:r>
            <a:r>
              <a:rPr lang="en-US" altLang="zh-CN" sz="1400" i="1" dirty="0">
                <a:latin typeface="+mn-ea"/>
                <a:ea typeface="+mn-ea"/>
              </a:rPr>
              <a:t> </a:t>
            </a:r>
            <a:r>
              <a:rPr lang="en-US" altLang="zh-CN" sz="2200" i="1" dirty="0"/>
              <a:t>d</a:t>
            </a:r>
            <a:r>
              <a:rPr lang="en-US" altLang="zh-CN" sz="2200" i="1" baseline="-25000" dirty="0"/>
              <a:t> </a:t>
            </a:r>
            <a:r>
              <a:rPr lang="en-US" altLang="zh-CN" sz="2200" dirty="0"/>
              <a:t>2</a:t>
            </a:r>
          </a:p>
          <a:p>
            <a:pPr marL="457200" indent="-4572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REG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读操作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baseline="-25000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dirty="0" err="1">
                <a:latin typeface="宋体" pitchFamily="2" charset="-122"/>
              </a:rPr>
              <a:t>r</a:t>
            </a:r>
            <a:r>
              <a:rPr lang="en-US" altLang="zh-CN" sz="2200" b="1" dirty="0" err="1">
                <a:latin typeface="宋体" pitchFamily="2" charset="-122"/>
              </a:rPr>
              <a:t>R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i="1" dirty="0">
                <a:latin typeface="+mn-lt"/>
              </a:rPr>
              <a:t>y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/>
              <a:t> </a:t>
            </a:r>
            <a:r>
              <a:rPr lang="zh-CN" altLang="en-US" sz="2200" b="1" u="sng" dirty="0"/>
              <a:t>延迟</a:t>
            </a:r>
            <a:r>
              <a:rPr lang="en-US" altLang="zh-CN" sz="2200" u="sng" dirty="0"/>
              <a:t>Δ</a:t>
            </a:r>
            <a:r>
              <a:rPr lang="en-US" altLang="zh-CN" sz="2200" i="1" u="sng" dirty="0"/>
              <a:t>t</a:t>
            </a:r>
            <a:r>
              <a:rPr lang="en-US" altLang="zh-CN" sz="2200" u="sng" baseline="-14000" dirty="0"/>
              <a:t>2</a:t>
            </a:r>
            <a:r>
              <a:rPr lang="zh-CN" altLang="en-US" sz="2200" b="1" dirty="0"/>
              <a:t>后</a:t>
            </a:r>
            <a:r>
              <a:rPr lang="en-US" altLang="zh-CN" sz="2200" b="1" dirty="0">
                <a:latin typeface="+mn-ea"/>
                <a:ea typeface="+mn-ea"/>
              </a:rPr>
              <a:t>Q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 err="1">
                <a:latin typeface="宋体" pitchFamily="2" charset="-122"/>
              </a:rPr>
              <a:t>REG</a:t>
            </a:r>
            <a:r>
              <a:rPr lang="en-US" altLang="zh-CN" sz="2200" i="1" baseline="-18000" dirty="0" err="1"/>
              <a:t>y</a:t>
            </a:r>
            <a:r>
              <a:rPr lang="zh-CN" altLang="en-US" sz="2200" b="1" dirty="0"/>
              <a:t>所存内容</a:t>
            </a:r>
            <a:endParaRPr lang="en-US" altLang="zh-CN" sz="2200" b="1" dirty="0"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REG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写操作</a:t>
            </a:r>
            <a:r>
              <a:rPr lang="en-US" altLang="zh-CN" b="1" spc="-100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baseline="-25000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200" b="1" dirty="0" err="1">
                <a:latin typeface="宋体" pitchFamily="2" charset="-122"/>
              </a:rPr>
              <a:t>rW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i="1" dirty="0">
                <a:latin typeface="+mn-lt"/>
              </a:rPr>
              <a:t>z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D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i="1" dirty="0"/>
              <a:t> d</a:t>
            </a:r>
            <a:r>
              <a:rPr lang="en-US" altLang="zh-CN" sz="2200" dirty="0"/>
              <a:t>3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 err="1">
                <a:solidFill>
                  <a:srgbClr val="990099"/>
                </a:solidFill>
                <a:latin typeface="宋体" pitchFamily="2" charset="-122"/>
              </a:rPr>
              <a:t>Wr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u="sng" dirty="0">
                <a:solidFill>
                  <a:srgbClr val="990099"/>
                </a:solidFill>
                <a:latin typeface="宋体" pitchFamily="2" charset="-122"/>
              </a:rPr>
              <a:t>CP</a:t>
            </a:r>
            <a:r>
              <a:rPr lang="zh-CN" altLang="en-US" sz="2200" b="1" u="sng" dirty="0">
                <a:solidFill>
                  <a:srgbClr val="990099"/>
                </a:solidFill>
                <a:latin typeface="宋体" pitchFamily="2" charset="-122"/>
              </a:rPr>
              <a:t>上升沿</a:t>
            </a:r>
            <a:r>
              <a:rPr lang="zh-CN" altLang="en-US" sz="2200" b="1" u="sng" dirty="0">
                <a:latin typeface="宋体" pitchFamily="2" charset="-122"/>
              </a:rPr>
              <a:t>后</a:t>
            </a:r>
            <a:r>
              <a:rPr lang="en-US" altLang="zh-CN" sz="2200" u="sng" dirty="0"/>
              <a:t>Δ</a:t>
            </a:r>
            <a:r>
              <a:rPr lang="en-US" altLang="zh-CN" sz="2200" i="1" u="sng" dirty="0"/>
              <a:t>t</a:t>
            </a:r>
            <a:r>
              <a:rPr lang="en-US" altLang="zh-CN" sz="2200" u="sng" baseline="-14000" dirty="0"/>
              <a:t>3</a:t>
            </a:r>
            <a:r>
              <a:rPr lang="zh-CN" altLang="en-US" sz="2200" b="1" dirty="0"/>
              <a:t>操作完成</a:t>
            </a: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42" name="AutoShape 711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484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232028" y="4586352"/>
            <a:ext cx="3660452" cy="1012306"/>
            <a:chOff x="5193334" y="4653136"/>
            <a:chExt cx="3660452" cy="1012306"/>
          </a:xfrm>
        </p:grpSpPr>
        <p:sp>
          <p:nvSpPr>
            <p:cNvPr id="34" name="Rectangle 184"/>
            <p:cNvSpPr>
              <a:spLocks noChangeArrowheads="1"/>
            </p:cNvSpPr>
            <p:nvPr/>
          </p:nvSpPr>
          <p:spPr bwMode="auto">
            <a:xfrm>
              <a:off x="5433405" y="4653136"/>
              <a:ext cx="3420381" cy="288032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zh-CN" altLang="en-US" sz="1800" b="1" u="sng" dirty="0">
                  <a:latin typeface="宋体" pitchFamily="2" charset="-122"/>
                </a:rPr>
                <a:t>需保存</a:t>
              </a:r>
              <a:r>
                <a:rPr lang="zh-CN" altLang="en-US" sz="1800" b="1" dirty="0">
                  <a:latin typeface="宋体" pitchFamily="2" charset="-122"/>
                </a:rPr>
                <a:t>到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中</a:t>
              </a:r>
              <a:r>
                <a:rPr lang="en-US" altLang="zh-CN" sz="1600" b="1" dirty="0">
                  <a:latin typeface="宋体" pitchFamily="2" charset="-122"/>
                </a:rPr>
                <a:t>(</a:t>
              </a:r>
              <a:r>
                <a:rPr lang="zh-CN" altLang="en-US" sz="1600" b="1" dirty="0">
                  <a:latin typeface="宋体" pitchFamily="2" charset="-122"/>
                </a:rPr>
                <a:t>否则操作无意义</a:t>
              </a:r>
              <a:r>
                <a:rPr lang="en-US" altLang="zh-CN" sz="1600" b="1" dirty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 bwMode="auto">
            <a:xfrm>
              <a:off x="7037850" y="4941168"/>
              <a:ext cx="270454" cy="248682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/>
              <a:tailEnd type="arrow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 bwMode="auto">
            <a:xfrm flipH="1">
              <a:off x="5193334" y="4941168"/>
              <a:ext cx="1844516" cy="724274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/>
              <a:tailEnd type="arrow"/>
            </a:ln>
            <a:effectLst/>
          </p:spPr>
        </p:cxnSp>
      </p:grpSp>
      <p:sp>
        <p:nvSpPr>
          <p:cNvPr id="44" name="Text Box 16"/>
          <p:cNvSpPr txBox="1">
            <a:spLocks noChangeArrowheads="1"/>
          </p:cNvSpPr>
          <p:nvPr/>
        </p:nvSpPr>
        <p:spPr bwMode="auto">
          <a:xfrm>
            <a:off x="6012159" y="692696"/>
            <a:ext cx="3024337" cy="808876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1463" indent="-271463">
              <a:lnSpc>
                <a:spcPct val="12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sz="2000" b="1" dirty="0">
                <a:latin typeface="宋体" pitchFamily="2" charset="-122"/>
              </a:rPr>
              <a:t>数电中，可存储信息的部件有</a:t>
            </a:r>
            <a:r>
              <a:rPr lang="zh-CN" altLang="en-US" sz="2000" b="1" u="sng" dirty="0">
                <a:latin typeface="宋体" pitchFamily="2" charset="-122"/>
              </a:rPr>
              <a:t>   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zh-CN" altLang="en-US" sz="2000" b="1" u="sng" dirty="0">
                <a:latin typeface="宋体" pitchFamily="2" charset="-122"/>
              </a:rPr>
              <a:t>   </a:t>
            </a:r>
            <a:r>
              <a:rPr lang="zh-CN" altLang="en-US" sz="2000" b="1" dirty="0">
                <a:latin typeface="宋体" pitchFamily="2" charset="-122"/>
              </a:rPr>
              <a:t>等</a:t>
            </a:r>
            <a:endParaRPr lang="en-US" altLang="zh-CN" sz="2000" dirty="0">
              <a:latin typeface="+mn-ea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67544" y="3190114"/>
            <a:ext cx="4906258" cy="1319006"/>
            <a:chOff x="2339752" y="3202244"/>
            <a:chExt cx="4906258" cy="1319006"/>
          </a:xfrm>
        </p:grpSpPr>
        <p:sp>
          <p:nvSpPr>
            <p:cNvPr id="46" name="Text Box 183"/>
            <p:cNvSpPr txBox="1">
              <a:spLocks noChangeArrowheads="1"/>
            </p:cNvSpPr>
            <p:nvPr/>
          </p:nvSpPr>
          <p:spPr bwMode="auto">
            <a:xfrm>
              <a:off x="2339752" y="3645024"/>
              <a:ext cx="288032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800" dirty="0">
                  <a:solidFill>
                    <a:srgbClr val="FF3399"/>
                  </a:solidFill>
                </a:rPr>
                <a:t>op</a:t>
              </a:r>
            </a:p>
          </p:txBody>
        </p:sp>
        <p:sp>
          <p:nvSpPr>
            <p:cNvPr id="47" name="Rectangle 184"/>
            <p:cNvSpPr>
              <a:spLocks noChangeArrowheads="1"/>
            </p:cNvSpPr>
            <p:nvPr/>
          </p:nvSpPr>
          <p:spPr bwMode="auto">
            <a:xfrm>
              <a:off x="2829958" y="3319310"/>
              <a:ext cx="3758265" cy="108316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8" name="AutoShape 189"/>
            <p:cNvSpPr>
              <a:spLocks noChangeArrowheads="1"/>
            </p:cNvSpPr>
            <p:nvPr/>
          </p:nvSpPr>
          <p:spPr bwMode="auto">
            <a:xfrm>
              <a:off x="2949371" y="3608234"/>
              <a:ext cx="1581152" cy="415880"/>
            </a:xfrm>
            <a:custGeom>
              <a:avLst/>
              <a:gdLst>
                <a:gd name="G0" fmla="+- 4060 0 0"/>
                <a:gd name="G1" fmla="+- 21600 0 4060"/>
                <a:gd name="G2" fmla="*/ 4060 1 2"/>
                <a:gd name="G3" fmla="+- 21600 0 G2"/>
                <a:gd name="G4" fmla="+/ 4060 21600 2"/>
                <a:gd name="G5" fmla="+/ G1 0 2"/>
                <a:gd name="G6" fmla="*/ 21600 21600 4060"/>
                <a:gd name="G7" fmla="*/ G6 1 2"/>
                <a:gd name="G8" fmla="+- 21600 0 G7"/>
                <a:gd name="G9" fmla="*/ 21600 1 2"/>
                <a:gd name="G10" fmla="+- 4060 0 G9"/>
                <a:gd name="G11" fmla="?: G10 G8 0"/>
                <a:gd name="G12" fmla="?: G10 G7 21600"/>
                <a:gd name="T0" fmla="*/ 19570 w 21600"/>
                <a:gd name="T1" fmla="*/ 10800 h 21600"/>
                <a:gd name="T2" fmla="*/ 10800 w 21600"/>
                <a:gd name="T3" fmla="*/ 21600 h 21600"/>
                <a:gd name="T4" fmla="*/ 2030 w 21600"/>
                <a:gd name="T5" fmla="*/ 10800 h 21600"/>
                <a:gd name="T6" fmla="*/ 10800 w 21600"/>
                <a:gd name="T7" fmla="*/ 0 h 21600"/>
                <a:gd name="T8" fmla="*/ 3830 w 21600"/>
                <a:gd name="T9" fmla="*/ 3830 h 21600"/>
                <a:gd name="T10" fmla="*/ 17770 w 21600"/>
                <a:gd name="T11" fmla="*/ 1777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060" y="21600"/>
                  </a:lnTo>
                  <a:lnTo>
                    <a:pt x="1754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18000" rIns="36000" bIns="18000" anchor="ctr"/>
            <a:lstStyle/>
            <a:p>
              <a:pPr lvl="0" algn="ctr">
                <a:lnSpc>
                  <a:spcPct val="90000"/>
                </a:lnSpc>
              </a:pPr>
              <a:r>
                <a:rPr lang="en-US" altLang="zh-CN" b="1">
                  <a:solidFill>
                    <a:srgbClr val="000000"/>
                  </a:solidFill>
                  <a:latin typeface="宋体"/>
                  <a:ea typeface="宋体"/>
                </a:rPr>
                <a:t>ALU</a:t>
              </a:r>
              <a:endParaRPr lang="zh-CN" altLang="en-US" b="1" dirty="0"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49" name="Text Box 193"/>
            <p:cNvSpPr txBox="1">
              <a:spLocks noChangeArrowheads="1"/>
            </p:cNvSpPr>
            <p:nvPr/>
          </p:nvSpPr>
          <p:spPr bwMode="auto">
            <a:xfrm>
              <a:off x="4751751" y="3572668"/>
              <a:ext cx="1692457" cy="57641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寄存器组</a:t>
              </a:r>
              <a:r>
                <a:rPr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REGs</a:t>
              </a:r>
            </a:p>
            <a:p>
              <a:pPr algn="ctr"/>
              <a:r>
                <a:rPr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(</a:t>
              </a:r>
              <a:r>
                <a:rPr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如</a:t>
              </a:r>
              <a:r>
                <a:rPr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8</a:t>
              </a:r>
              <a:r>
                <a:rPr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个</a:t>
              </a:r>
              <a:r>
                <a:rPr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×16</a:t>
              </a:r>
              <a:r>
                <a:rPr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位</a:t>
              </a:r>
              <a:r>
                <a:rPr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)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0" name="直接箭头连接符 49"/>
            <p:cNvCxnSpPr>
              <a:endCxn id="48" idx="2"/>
            </p:cNvCxnSpPr>
            <p:nvPr/>
          </p:nvCxnSpPr>
          <p:spPr bwMode="auto">
            <a:xfrm>
              <a:off x="2627784" y="3816174"/>
              <a:ext cx="470186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/>
              <a:tailEnd type="arrow" w="sm" len="sm"/>
            </a:ln>
            <a:effectLst/>
          </p:spPr>
        </p:cxnSp>
        <p:sp>
          <p:nvSpPr>
            <p:cNvPr id="51" name="Text Box 191"/>
            <p:cNvSpPr txBox="1">
              <a:spLocks noChangeArrowheads="1"/>
            </p:cNvSpPr>
            <p:nvPr/>
          </p:nvSpPr>
          <p:spPr bwMode="auto">
            <a:xfrm>
              <a:off x="3101360" y="3357114"/>
              <a:ext cx="1080120" cy="215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A       B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2" name="Text Box 191"/>
            <p:cNvSpPr txBox="1">
              <a:spLocks noChangeArrowheads="1"/>
            </p:cNvSpPr>
            <p:nvPr/>
          </p:nvSpPr>
          <p:spPr bwMode="auto">
            <a:xfrm>
              <a:off x="3517316" y="4077194"/>
              <a:ext cx="171690" cy="215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F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3" name="直接箭头连接符 28"/>
            <p:cNvCxnSpPr/>
            <p:nvPr/>
          </p:nvCxnSpPr>
          <p:spPr bwMode="auto">
            <a:xfrm>
              <a:off x="3282241" y="3202244"/>
              <a:ext cx="1" cy="405990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4" name="直接箭头连接符 28"/>
            <p:cNvCxnSpPr/>
            <p:nvPr/>
          </p:nvCxnSpPr>
          <p:spPr bwMode="auto">
            <a:xfrm>
              <a:off x="4211960" y="3202244"/>
              <a:ext cx="6386" cy="412489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5" name="直接箭头连接符 28"/>
            <p:cNvCxnSpPr/>
            <p:nvPr/>
          </p:nvCxnSpPr>
          <p:spPr bwMode="auto">
            <a:xfrm>
              <a:off x="3707904" y="4024114"/>
              <a:ext cx="0" cy="497134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6" name="直接箭头连接符 28"/>
            <p:cNvCxnSpPr/>
            <p:nvPr/>
          </p:nvCxnSpPr>
          <p:spPr bwMode="auto">
            <a:xfrm flipH="1" flipV="1">
              <a:off x="5576831" y="3202244"/>
              <a:ext cx="6039" cy="370425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7" name="直接箭头连接符 28"/>
            <p:cNvCxnSpPr/>
            <p:nvPr/>
          </p:nvCxnSpPr>
          <p:spPr bwMode="auto">
            <a:xfrm flipV="1">
              <a:off x="5580112" y="4149081"/>
              <a:ext cx="0" cy="372169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 flipH="1">
              <a:off x="6454334" y="3645024"/>
              <a:ext cx="325051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/>
              <a:tailEnd type="arrow" w="sm" len="sm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 flipH="1">
              <a:off x="6444208" y="4077072"/>
              <a:ext cx="325051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/>
              <a:tailEnd type="arrow" w="sm" len="sm"/>
            </a:ln>
            <a:effectLst/>
          </p:spPr>
        </p:cxnSp>
        <p:cxnSp>
          <p:nvCxnSpPr>
            <p:cNvPr id="61" name="直接箭头连接符 60"/>
            <p:cNvCxnSpPr/>
            <p:nvPr/>
          </p:nvCxnSpPr>
          <p:spPr bwMode="auto">
            <a:xfrm flipH="1">
              <a:off x="6444208" y="3898421"/>
              <a:ext cx="325051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/>
              <a:tailEnd type="arrow" w="sm" len="sm"/>
            </a:ln>
            <a:effectLst/>
          </p:spPr>
        </p:cxnSp>
        <p:sp>
          <p:nvSpPr>
            <p:cNvPr id="62" name="Text Box 183"/>
            <p:cNvSpPr txBox="1">
              <a:spLocks noChangeArrowheads="1"/>
            </p:cNvSpPr>
            <p:nvPr/>
          </p:nvSpPr>
          <p:spPr bwMode="auto">
            <a:xfrm>
              <a:off x="6804248" y="3501703"/>
              <a:ext cx="288032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sz="1800" dirty="0" err="1">
                  <a:solidFill>
                    <a:srgbClr val="CC3300"/>
                  </a:solidFill>
                </a:rPr>
                <a:t>rR</a:t>
              </a:r>
              <a:endParaRPr lang="en-US" altLang="zh-CN" sz="1800" dirty="0">
                <a:solidFill>
                  <a:srgbClr val="CC3300"/>
                </a:solidFill>
              </a:endParaRPr>
            </a:p>
          </p:txBody>
        </p:sp>
        <p:sp>
          <p:nvSpPr>
            <p:cNvPr id="63" name="Text Box 183"/>
            <p:cNvSpPr txBox="1">
              <a:spLocks noChangeArrowheads="1"/>
            </p:cNvSpPr>
            <p:nvPr/>
          </p:nvSpPr>
          <p:spPr bwMode="auto">
            <a:xfrm>
              <a:off x="6812633" y="3789041"/>
              <a:ext cx="351655" cy="648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80000"/>
                </a:lnSpc>
              </a:pPr>
              <a:r>
                <a:rPr lang="en-US" altLang="zh-CN" sz="1800" dirty="0" err="1">
                  <a:solidFill>
                    <a:srgbClr val="CC3300"/>
                  </a:solidFill>
                </a:rPr>
                <a:t>rW</a:t>
              </a:r>
              <a:r>
                <a:rPr lang="en-US" altLang="zh-CN" sz="1800" dirty="0" err="1">
                  <a:solidFill>
                    <a:srgbClr val="FF3399"/>
                  </a:solidFill>
                </a:rPr>
                <a:t>Wr</a:t>
              </a:r>
              <a:endParaRPr lang="en-US" altLang="zh-CN" sz="1800" dirty="0">
                <a:solidFill>
                  <a:srgbClr val="FF3399"/>
                </a:solidFill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CP</a:t>
              </a:r>
            </a:p>
          </p:txBody>
        </p:sp>
        <p:cxnSp>
          <p:nvCxnSpPr>
            <p:cNvPr id="65" name="直接箭头连接符 64"/>
            <p:cNvCxnSpPr/>
            <p:nvPr/>
          </p:nvCxnSpPr>
          <p:spPr bwMode="auto">
            <a:xfrm flipV="1">
              <a:off x="6228185" y="4149081"/>
              <a:ext cx="1" cy="14401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/>
              <a:tailEnd type="arrow" w="sm" len="sm"/>
            </a:ln>
            <a:effectLst/>
          </p:spPr>
        </p:cxnSp>
        <p:cxnSp>
          <p:nvCxnSpPr>
            <p:cNvPr id="66" name="直接箭头连接符 65"/>
            <p:cNvCxnSpPr/>
            <p:nvPr/>
          </p:nvCxnSpPr>
          <p:spPr bwMode="auto">
            <a:xfrm flipH="1">
              <a:off x="6228187" y="4293096"/>
              <a:ext cx="541072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/>
              <a:tailEnd type="none"/>
            </a:ln>
            <a:effectLst/>
          </p:spPr>
        </p:cxnSp>
        <p:sp>
          <p:nvSpPr>
            <p:cNvPr id="67" name="Text Box 191"/>
            <p:cNvSpPr txBox="1">
              <a:spLocks noChangeArrowheads="1"/>
            </p:cNvSpPr>
            <p:nvPr/>
          </p:nvSpPr>
          <p:spPr bwMode="auto">
            <a:xfrm>
              <a:off x="5364088" y="4186575"/>
              <a:ext cx="171690" cy="215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8" name="Text Box 191"/>
            <p:cNvSpPr txBox="1">
              <a:spLocks noChangeArrowheads="1"/>
            </p:cNvSpPr>
            <p:nvPr/>
          </p:nvSpPr>
          <p:spPr bwMode="auto">
            <a:xfrm>
              <a:off x="5383138" y="3336333"/>
              <a:ext cx="171690" cy="215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Q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9" name="右大括号 68"/>
            <p:cNvSpPr/>
            <p:nvPr/>
          </p:nvSpPr>
          <p:spPr bwMode="auto">
            <a:xfrm>
              <a:off x="7200291" y="3860894"/>
              <a:ext cx="45719" cy="503416"/>
            </a:xfrm>
            <a:prstGeom prst="righ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70" name="Text Box 349"/>
          <p:cNvSpPr txBox="1">
            <a:spLocks noChangeArrowheads="1"/>
          </p:cNvSpPr>
          <p:nvPr/>
        </p:nvSpPr>
        <p:spPr bwMode="auto">
          <a:xfrm>
            <a:off x="5508104" y="3359314"/>
            <a:ext cx="3633192" cy="808876"/>
          </a:xfrm>
          <a:prstGeom prst="rect">
            <a:avLst/>
          </a:prstGeom>
          <a:solidFill>
            <a:srgbClr val="CCFFFF">
              <a:alpha val="80000"/>
            </a:srgbClr>
          </a:solidFill>
          <a:ln w="15875">
            <a:solidFill>
              <a:srgbClr val="FF33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u="none" dirty="0">
                <a:solidFill>
                  <a:srgbClr val="FF3399"/>
                </a:solidFill>
                <a:latin typeface="+mn-ea"/>
                <a:ea typeface="+mn-ea"/>
              </a:rPr>
              <a:t>PPT</a:t>
            </a:r>
            <a:r>
              <a:rPr lang="zh-CN" altLang="en-US" sz="2000" b="1" u="none" dirty="0">
                <a:solidFill>
                  <a:srgbClr val="FF3399"/>
                </a:solidFill>
                <a:latin typeface="+mn-ea"/>
                <a:ea typeface="+mn-ea"/>
              </a:rPr>
              <a:t>约定</a:t>
            </a:r>
            <a:r>
              <a:rPr lang="en-US" altLang="zh-CN" sz="2000" b="1" u="none" dirty="0">
                <a:solidFill>
                  <a:srgbClr val="FF3399"/>
                </a:solidFill>
                <a:latin typeface="+mn-ea"/>
                <a:ea typeface="+mn-ea"/>
              </a:rPr>
              <a:t>:</a:t>
            </a:r>
            <a:r>
              <a:rPr lang="en-US" altLang="zh-CN" sz="2000" b="1" dirty="0">
                <a:latin typeface="+mn-ea"/>
                <a:ea typeface="+mn-ea"/>
              </a:rPr>
              <a:t>REG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zh-CN" altLang="en-US" sz="2000" b="1" u="sng" dirty="0">
                <a:latin typeface="+mn-ea"/>
                <a:ea typeface="+mn-ea"/>
              </a:rPr>
              <a:t>寄存</a:t>
            </a:r>
            <a:r>
              <a:rPr lang="zh-CN" altLang="en-US" sz="2000" b="1" u="sng" dirty="0">
                <a:solidFill>
                  <a:schemeClr val="tx1"/>
                </a:solidFill>
                <a:latin typeface="+mn-ea"/>
                <a:ea typeface="+mn-ea"/>
              </a:rPr>
              <a:t>器</a:t>
            </a:r>
            <a:r>
              <a:rPr lang="zh-CN" altLang="en-US" sz="2000" b="1" u="none" dirty="0">
                <a:solidFill>
                  <a:schemeClr val="tx1"/>
                </a:solidFill>
                <a:latin typeface="+mn-ea"/>
                <a:ea typeface="+mn-ea"/>
              </a:rPr>
              <a:t>简写，</a:t>
            </a:r>
            <a:endParaRPr lang="en-US" altLang="zh-CN" sz="2000" b="1" u="none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+mn-ea"/>
                <a:ea typeface="+mn-ea"/>
              </a:rPr>
              <a:t>        REGs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zh-CN" altLang="en-US" sz="2000" b="1" u="sng" dirty="0">
                <a:solidFill>
                  <a:schemeClr val="tx1"/>
                </a:solidFill>
                <a:latin typeface="+mn-ea"/>
                <a:ea typeface="+mn-ea"/>
              </a:rPr>
              <a:t>寄存器组</a:t>
            </a:r>
            <a:r>
              <a:rPr lang="zh-CN" altLang="en-US" sz="2000" b="1" u="none" dirty="0">
                <a:solidFill>
                  <a:schemeClr val="tx1"/>
                </a:solidFill>
                <a:latin typeface="+mn-ea"/>
                <a:ea typeface="+mn-ea"/>
              </a:rPr>
              <a:t>简写</a:t>
            </a:r>
            <a:endParaRPr lang="en-US" altLang="zh-CN" sz="2000" b="1" u="none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" name="音频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  <p:sp>
        <p:nvSpPr>
          <p:cNvPr id="38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24"/>
    </mc:Choice>
    <mc:Fallback xmlns="">
      <p:transition spd="slow" advTm="194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206896" grpId="0"/>
      <p:bldP spid="172" grpId="0"/>
      <p:bldP spid="44" grpId="0" animBg="1"/>
      <p:bldP spid="7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24" name="Text Box 308"/>
          <p:cNvSpPr txBox="1">
            <a:spLocks noChangeArrowheads="1"/>
          </p:cNvSpPr>
          <p:nvPr/>
        </p:nvSpPr>
        <p:spPr bwMode="auto">
          <a:xfrm>
            <a:off x="179388" y="332656"/>
            <a:ext cx="8785225" cy="1297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控制器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*功能：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控制</a:t>
            </a:r>
            <a:r>
              <a:rPr lang="zh-CN" altLang="en-US" b="1" dirty="0">
                <a:latin typeface="宋体" pitchFamily="2" charset="-122"/>
              </a:rPr>
              <a:t>各部件协调地工作，以实现</a:t>
            </a:r>
            <a:r>
              <a:rPr lang="zh-CN" altLang="en-US" b="1" u="sng" dirty="0">
                <a:latin typeface="宋体" pitchFamily="2" charset="-122"/>
              </a:rPr>
              <a:t>程序执行过程</a:t>
            </a:r>
            <a:r>
              <a:rPr lang="zh-CN" altLang="en-US" b="1" dirty="0">
                <a:latin typeface="宋体" pitchFamily="2" charset="-122"/>
              </a:rPr>
              <a:t> 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                                           (</a:t>
            </a:r>
            <a:r>
              <a:rPr lang="zh-CN" altLang="en-US" sz="1800" b="1" dirty="0">
                <a:latin typeface="宋体" pitchFamily="2" charset="-122"/>
              </a:rPr>
              <a:t>取指令、分析指令亲自实现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1600" b="1" dirty="0">
              <a:latin typeface="宋体" pitchFamily="2" charset="-122"/>
            </a:endParaRPr>
          </a:p>
        </p:txBody>
      </p:sp>
      <p:sp>
        <p:nvSpPr>
          <p:cNvPr id="82" name="AutoShape 71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2F4A4-3F44-4BF1-9249-E850563696DD}" type="slidenum">
              <a:rPr lang="en-US" altLang="zh-CN"/>
              <a:pPr/>
              <a:t>16</a:t>
            </a:fld>
            <a:endParaRPr lang="en-US" altLang="zh-CN" dirty="0"/>
          </a:p>
        </p:txBody>
      </p:sp>
      <p:sp>
        <p:nvSpPr>
          <p:cNvPr id="163125" name="Text Box 309"/>
          <p:cNvSpPr txBox="1">
            <a:spLocks noChangeArrowheads="1"/>
          </p:cNvSpPr>
          <p:nvPr/>
        </p:nvSpPr>
        <p:spPr bwMode="auto">
          <a:xfrm>
            <a:off x="158943" y="1268760"/>
            <a:ext cx="8785225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程序执行过程的实现思路：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需求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3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实现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0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组成：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2051720" y="1916832"/>
            <a:ext cx="6552728" cy="603499"/>
            <a:chOff x="1907704" y="1340768"/>
            <a:chExt cx="6552728" cy="603499"/>
          </a:xfrm>
        </p:grpSpPr>
        <p:sp>
          <p:nvSpPr>
            <p:cNvPr id="60" name="矩形 59"/>
            <p:cNvSpPr/>
            <p:nvPr/>
          </p:nvSpPr>
          <p:spPr bwMode="auto">
            <a:xfrm>
              <a:off x="1907704" y="1340768"/>
              <a:ext cx="4680520" cy="593975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" name="Text Box 311"/>
            <p:cNvSpPr txBox="1">
              <a:spLocks noChangeArrowheads="1"/>
            </p:cNvSpPr>
            <p:nvPr/>
          </p:nvSpPr>
          <p:spPr bwMode="auto">
            <a:xfrm>
              <a:off x="2051720" y="1467609"/>
              <a:ext cx="1368201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取指令</a:t>
              </a:r>
            </a:p>
          </p:txBody>
        </p:sp>
        <p:sp>
          <p:nvSpPr>
            <p:cNvPr id="62" name="Text Box 314"/>
            <p:cNvSpPr txBox="1">
              <a:spLocks noChangeArrowheads="1"/>
            </p:cNvSpPr>
            <p:nvPr/>
          </p:nvSpPr>
          <p:spPr bwMode="auto">
            <a:xfrm>
              <a:off x="3779912" y="1467609"/>
              <a:ext cx="1189557" cy="358775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分析指令</a:t>
              </a:r>
            </a:p>
          </p:txBody>
        </p:sp>
        <p:sp>
          <p:nvSpPr>
            <p:cNvPr id="63" name="Text Box 316"/>
            <p:cNvSpPr txBox="1">
              <a:spLocks noChangeArrowheads="1"/>
            </p:cNvSpPr>
            <p:nvPr/>
          </p:nvSpPr>
          <p:spPr bwMode="auto">
            <a:xfrm>
              <a:off x="5240142" y="1467609"/>
              <a:ext cx="1228050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64" name="直接箭头连接符 63"/>
            <p:cNvCxnSpPr>
              <a:stCxn id="61" idx="3"/>
              <a:endCxn id="62" idx="1"/>
            </p:cNvCxnSpPr>
            <p:nvPr/>
          </p:nvCxnSpPr>
          <p:spPr bwMode="auto">
            <a:xfrm>
              <a:off x="3419921" y="1646997"/>
              <a:ext cx="35999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接箭头连接符 64"/>
            <p:cNvCxnSpPr>
              <a:stCxn id="62" idx="3"/>
              <a:endCxn id="63" idx="1"/>
            </p:cNvCxnSpPr>
            <p:nvPr/>
          </p:nvCxnSpPr>
          <p:spPr bwMode="auto">
            <a:xfrm>
              <a:off x="4969469" y="1646997"/>
              <a:ext cx="27067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6" name="Text Box 316"/>
            <p:cNvSpPr txBox="1">
              <a:spLocks noChangeArrowheads="1"/>
            </p:cNvSpPr>
            <p:nvPr/>
          </p:nvSpPr>
          <p:spPr bwMode="auto">
            <a:xfrm>
              <a:off x="6876256" y="1350292"/>
              <a:ext cx="1584176" cy="593975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计算指令地址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ctr"/>
              <a:r>
                <a:rPr lang="en-US" altLang="zh-CN" sz="1600" b="1" dirty="0">
                  <a:latin typeface="宋体" pitchFamily="2" charset="-122"/>
                </a:rPr>
                <a:t>(</a:t>
              </a:r>
              <a:r>
                <a:rPr lang="zh-CN" altLang="en-US" sz="1600" b="1" dirty="0">
                  <a:latin typeface="宋体" pitchFamily="2" charset="-122"/>
                </a:rPr>
                <a:t>循环处理</a:t>
              </a:r>
              <a:r>
                <a:rPr lang="en-US" altLang="zh-CN" sz="1600" b="1" dirty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67" name="直接箭头连接符 66"/>
            <p:cNvCxnSpPr>
              <a:stCxn id="63" idx="3"/>
              <a:endCxn id="66" idx="1"/>
            </p:cNvCxnSpPr>
            <p:nvPr/>
          </p:nvCxnSpPr>
          <p:spPr bwMode="auto">
            <a:xfrm>
              <a:off x="6468192" y="1646997"/>
              <a:ext cx="408064" cy="28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直接箭头连接符 27"/>
            <p:cNvCxnSpPr>
              <a:stCxn id="66" idx="3"/>
              <a:endCxn id="61" idx="1"/>
            </p:cNvCxnSpPr>
            <p:nvPr/>
          </p:nvCxnSpPr>
          <p:spPr bwMode="auto">
            <a:xfrm flipH="1" flipV="1">
              <a:off x="2051720" y="1646997"/>
              <a:ext cx="6408712" cy="283"/>
            </a:xfrm>
            <a:prstGeom prst="bentConnector5">
              <a:avLst>
                <a:gd name="adj1" fmla="val -3567"/>
                <a:gd name="adj2" fmla="val 148697173"/>
                <a:gd name="adj3" fmla="val 103567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77" name="直接箭头连接符 76"/>
          <p:cNvCxnSpPr/>
          <p:nvPr/>
        </p:nvCxnSpPr>
        <p:spPr bwMode="auto">
          <a:xfrm flipV="1">
            <a:off x="3415736" y="4185446"/>
            <a:ext cx="0" cy="251666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直接箭头连接符 78"/>
          <p:cNvCxnSpPr/>
          <p:nvPr/>
        </p:nvCxnSpPr>
        <p:spPr bwMode="auto">
          <a:xfrm>
            <a:off x="2119588" y="4167890"/>
            <a:ext cx="0" cy="269222"/>
          </a:xfrm>
          <a:prstGeom prst="straightConnector1">
            <a:avLst/>
          </a:prstGeom>
          <a:noFill/>
          <a:ln w="25400" cap="flat" cmpd="sng" algn="ctr">
            <a:solidFill>
              <a:srgbClr val="CC33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直接箭头连接符 79"/>
          <p:cNvCxnSpPr/>
          <p:nvPr/>
        </p:nvCxnSpPr>
        <p:spPr bwMode="auto">
          <a:xfrm>
            <a:off x="3919792" y="3881690"/>
            <a:ext cx="357190" cy="1588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1" name="组合 80"/>
          <p:cNvGrpSpPr/>
          <p:nvPr/>
        </p:nvGrpSpPr>
        <p:grpSpPr>
          <a:xfrm>
            <a:off x="5071920" y="3591826"/>
            <a:ext cx="216024" cy="576064"/>
            <a:chOff x="4286248" y="4427544"/>
            <a:chExt cx="216024" cy="576064"/>
          </a:xfrm>
        </p:grpSpPr>
        <p:cxnSp>
          <p:nvCxnSpPr>
            <p:cNvPr id="91" name="直接连接符 90"/>
            <p:cNvCxnSpPr/>
            <p:nvPr/>
          </p:nvCxnSpPr>
          <p:spPr bwMode="auto">
            <a:xfrm>
              <a:off x="4286248" y="4427544"/>
              <a:ext cx="216024" cy="0"/>
            </a:xfrm>
            <a:prstGeom prst="line">
              <a:avLst/>
            </a:prstGeom>
            <a:noFill/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4286248" y="4715576"/>
              <a:ext cx="216024" cy="1588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 bwMode="auto">
            <a:xfrm>
              <a:off x="4286248" y="4857027"/>
              <a:ext cx="216024" cy="1588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>
              <a:off x="4286248" y="5001043"/>
              <a:ext cx="216024" cy="2565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组合 5"/>
          <p:cNvGrpSpPr/>
          <p:nvPr/>
        </p:nvGrpSpPr>
        <p:grpSpPr>
          <a:xfrm>
            <a:off x="5287944" y="3591826"/>
            <a:ext cx="714380" cy="845286"/>
            <a:chOff x="5287944" y="3447810"/>
            <a:chExt cx="714380" cy="845286"/>
          </a:xfrm>
        </p:grpSpPr>
        <p:cxnSp>
          <p:nvCxnSpPr>
            <p:cNvPr id="103" name="直接连接符 141"/>
            <p:cNvCxnSpPr/>
            <p:nvPr/>
          </p:nvCxnSpPr>
          <p:spPr bwMode="auto">
            <a:xfrm>
              <a:off x="5287944" y="3877293"/>
              <a:ext cx="714380" cy="415803"/>
            </a:xfrm>
            <a:prstGeom prst="bentConnector3">
              <a:avLst>
                <a:gd name="adj1" fmla="val 99777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4" name="直接连接符 141"/>
            <p:cNvCxnSpPr/>
            <p:nvPr/>
          </p:nvCxnSpPr>
          <p:spPr bwMode="auto">
            <a:xfrm rot="16200000" flipH="1">
              <a:off x="5189226" y="3837186"/>
              <a:ext cx="554628" cy="357192"/>
            </a:xfrm>
            <a:prstGeom prst="bentConnector3">
              <a:avLst>
                <a:gd name="adj1" fmla="val 932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>
              <a:off x="5287944" y="3447810"/>
              <a:ext cx="375717" cy="1588"/>
            </a:xfrm>
            <a:prstGeom prst="line">
              <a:avLst/>
            </a:prstGeom>
            <a:noFill/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108" name="直接箭头连接符 160"/>
          <p:cNvCxnSpPr/>
          <p:nvPr/>
        </p:nvCxnSpPr>
        <p:spPr bwMode="auto">
          <a:xfrm>
            <a:off x="6656096" y="3735842"/>
            <a:ext cx="0" cy="285467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9" name="组合 108"/>
          <p:cNvGrpSpPr/>
          <p:nvPr/>
        </p:nvGrpSpPr>
        <p:grpSpPr>
          <a:xfrm>
            <a:off x="5292080" y="4021309"/>
            <a:ext cx="1364016" cy="415803"/>
            <a:chOff x="4647574" y="4998865"/>
            <a:chExt cx="1364016" cy="415803"/>
          </a:xfrm>
        </p:grpSpPr>
        <p:cxnSp>
          <p:nvCxnSpPr>
            <p:cNvPr id="111" name="直接连接符 141"/>
            <p:cNvCxnSpPr/>
            <p:nvPr/>
          </p:nvCxnSpPr>
          <p:spPr bwMode="auto">
            <a:xfrm>
              <a:off x="4647574" y="5142881"/>
              <a:ext cx="1222850" cy="271787"/>
            </a:xfrm>
            <a:prstGeom prst="bentConnector3">
              <a:avLst>
                <a:gd name="adj1" fmla="val 99851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2" name="直接箭头连接符 160"/>
            <p:cNvCxnSpPr/>
            <p:nvPr/>
          </p:nvCxnSpPr>
          <p:spPr bwMode="auto">
            <a:xfrm>
              <a:off x="6011590" y="4998865"/>
              <a:ext cx="0" cy="415803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9" name="组合 38"/>
          <p:cNvGrpSpPr/>
          <p:nvPr/>
        </p:nvGrpSpPr>
        <p:grpSpPr>
          <a:xfrm>
            <a:off x="6512080" y="3140968"/>
            <a:ext cx="2452537" cy="1028130"/>
            <a:chOff x="6372200" y="3230331"/>
            <a:chExt cx="2452537" cy="1028130"/>
          </a:xfrm>
        </p:grpSpPr>
        <p:cxnSp>
          <p:nvCxnSpPr>
            <p:cNvPr id="115" name="直接箭头连接符 222"/>
            <p:cNvCxnSpPr/>
            <p:nvPr/>
          </p:nvCxnSpPr>
          <p:spPr bwMode="auto">
            <a:xfrm>
              <a:off x="6372200" y="4258461"/>
              <a:ext cx="64807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222"/>
            <p:cNvCxnSpPr/>
            <p:nvPr/>
          </p:nvCxnSpPr>
          <p:spPr bwMode="auto">
            <a:xfrm rot="5400000" flipH="1" flipV="1">
              <a:off x="8138528" y="3552235"/>
              <a:ext cx="1008114" cy="364305"/>
            </a:xfrm>
            <a:prstGeom prst="bentConnector3">
              <a:avLst>
                <a:gd name="adj1" fmla="val -751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0" name="Text Box 479"/>
            <p:cNvSpPr txBox="1">
              <a:spLocks noChangeArrowheads="1"/>
            </p:cNvSpPr>
            <p:nvPr/>
          </p:nvSpPr>
          <p:spPr bwMode="auto">
            <a:xfrm>
              <a:off x="8028384" y="3744740"/>
              <a:ext cx="796224" cy="2857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转移时</a:t>
              </a:r>
            </a:p>
          </p:txBody>
        </p:sp>
      </p:grpSp>
      <p:sp>
        <p:nvSpPr>
          <p:cNvPr id="190" name="Text Box 63"/>
          <p:cNvSpPr txBox="1">
            <a:spLocks noChangeArrowheads="1"/>
          </p:cNvSpPr>
          <p:nvPr/>
        </p:nvSpPr>
        <p:spPr bwMode="auto">
          <a:xfrm>
            <a:off x="1620441" y="4797152"/>
            <a:ext cx="647995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IR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ID</a:t>
            </a:r>
            <a:r>
              <a:rPr lang="zh-CN" altLang="en-US" b="1" dirty="0">
                <a:latin typeface="宋体" pitchFamily="2" charset="-122"/>
              </a:rPr>
              <a:t>、时序部件、控制信号形成部件等</a:t>
            </a:r>
          </a:p>
        </p:txBody>
      </p:sp>
      <p:sp>
        <p:nvSpPr>
          <p:cNvPr id="83" name="Text Box 63"/>
          <p:cNvSpPr txBox="1">
            <a:spLocks noChangeArrowheads="1"/>
          </p:cNvSpPr>
          <p:nvPr/>
        </p:nvSpPr>
        <p:spPr bwMode="auto">
          <a:xfrm>
            <a:off x="1835696" y="2607295"/>
            <a:ext cx="73083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b="1" dirty="0">
                <a:latin typeface="宋体" pitchFamily="2" charset="-122"/>
              </a:rPr>
              <a:t>用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PC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en-US" altLang="zh-CN" sz="1800" dirty="0">
                <a:latin typeface="+mn-lt"/>
              </a:rPr>
              <a:t>Program Counter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存放指令地址，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按序</a:t>
            </a:r>
            <a:r>
              <a:rPr lang="zh-CN" altLang="en-US" b="1" dirty="0">
                <a:latin typeface="宋体" pitchFamily="2" charset="-122"/>
              </a:rPr>
              <a:t>进行相应操作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00348" y="5321361"/>
            <a:ext cx="6067996" cy="1203983"/>
            <a:chOff x="1672357" y="5321361"/>
            <a:chExt cx="6067996" cy="1203983"/>
          </a:xfrm>
        </p:grpSpPr>
        <p:sp>
          <p:nvSpPr>
            <p:cNvPr id="239" name="Rectangle 65" descr="轮廓式菱形"/>
            <p:cNvSpPr>
              <a:spLocks noChangeArrowheads="1"/>
            </p:cNvSpPr>
            <p:nvPr/>
          </p:nvSpPr>
          <p:spPr bwMode="auto">
            <a:xfrm>
              <a:off x="1979713" y="5321361"/>
              <a:ext cx="5760640" cy="106286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" name="Text Box 66"/>
            <p:cNvSpPr txBox="1">
              <a:spLocks noChangeArrowheads="1"/>
            </p:cNvSpPr>
            <p:nvPr/>
          </p:nvSpPr>
          <p:spPr bwMode="auto">
            <a:xfrm>
              <a:off x="2150939" y="5949030"/>
              <a:ext cx="1584325" cy="3602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指令寄存器</a:t>
              </a: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241" name="Line 67"/>
            <p:cNvSpPr>
              <a:spLocks noChangeShapeType="1"/>
            </p:cNvSpPr>
            <p:nvPr/>
          </p:nvSpPr>
          <p:spPr bwMode="auto">
            <a:xfrm flipH="1">
              <a:off x="5651674" y="6165946"/>
              <a:ext cx="0" cy="35939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Text Box 68"/>
            <p:cNvSpPr txBox="1">
              <a:spLocks noChangeArrowheads="1"/>
            </p:cNvSpPr>
            <p:nvPr/>
          </p:nvSpPr>
          <p:spPr bwMode="auto">
            <a:xfrm>
              <a:off x="5867821" y="6121869"/>
              <a:ext cx="360363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</a:rPr>
                <a:t>…</a:t>
              </a:r>
            </a:p>
          </p:txBody>
        </p:sp>
        <p:sp>
          <p:nvSpPr>
            <p:cNvPr id="243" name="Text Box 69"/>
            <p:cNvSpPr txBox="1">
              <a:spLocks noChangeArrowheads="1"/>
            </p:cNvSpPr>
            <p:nvPr/>
          </p:nvSpPr>
          <p:spPr bwMode="auto">
            <a:xfrm>
              <a:off x="2150939" y="5445222"/>
              <a:ext cx="1584325" cy="35775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程序计数器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244" name="Text Box 70"/>
            <p:cNvSpPr txBox="1">
              <a:spLocks noChangeArrowheads="1"/>
            </p:cNvSpPr>
            <p:nvPr/>
          </p:nvSpPr>
          <p:spPr bwMode="auto">
            <a:xfrm>
              <a:off x="4066852" y="5664472"/>
              <a:ext cx="865188" cy="64484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指令译码器</a:t>
              </a: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245" name="Text Box 71"/>
            <p:cNvSpPr txBox="1">
              <a:spLocks noChangeArrowheads="1"/>
            </p:cNvSpPr>
            <p:nvPr/>
          </p:nvSpPr>
          <p:spPr bwMode="auto">
            <a:xfrm>
              <a:off x="5356448" y="5445222"/>
              <a:ext cx="1150938" cy="720725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>
                  <a:latin typeface="宋体" pitchFamily="2" charset="-122"/>
                </a:rPr>
                <a:t>控制信号形成部件</a:t>
              </a:r>
            </a:p>
          </p:txBody>
        </p:sp>
        <p:sp>
          <p:nvSpPr>
            <p:cNvPr id="246" name="Text Box 74"/>
            <p:cNvSpPr txBox="1">
              <a:spLocks noChangeArrowheads="1"/>
            </p:cNvSpPr>
            <p:nvPr/>
          </p:nvSpPr>
          <p:spPr bwMode="auto">
            <a:xfrm>
              <a:off x="6948264" y="5479924"/>
              <a:ext cx="649288" cy="64611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时序部件</a:t>
              </a:r>
            </a:p>
          </p:txBody>
        </p:sp>
        <p:sp>
          <p:nvSpPr>
            <p:cNvPr id="247" name="Line 75"/>
            <p:cNvSpPr>
              <a:spLocks noChangeShapeType="1"/>
            </p:cNvSpPr>
            <p:nvPr/>
          </p:nvSpPr>
          <p:spPr bwMode="auto">
            <a:xfrm flipH="1" flipV="1">
              <a:off x="6507386" y="5622763"/>
              <a:ext cx="440878" cy="133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76"/>
            <p:cNvSpPr>
              <a:spLocks noChangeShapeType="1"/>
            </p:cNvSpPr>
            <p:nvPr/>
          </p:nvSpPr>
          <p:spPr bwMode="auto">
            <a:xfrm flipV="1">
              <a:off x="4924152" y="5802980"/>
              <a:ext cx="43229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77"/>
            <p:cNvSpPr>
              <a:spLocks noChangeShapeType="1"/>
            </p:cNvSpPr>
            <p:nvPr/>
          </p:nvSpPr>
          <p:spPr bwMode="auto">
            <a:xfrm>
              <a:off x="3735264" y="6092698"/>
              <a:ext cx="341263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78"/>
            <p:cNvSpPr>
              <a:spLocks noChangeShapeType="1"/>
            </p:cNvSpPr>
            <p:nvPr/>
          </p:nvSpPr>
          <p:spPr bwMode="auto">
            <a:xfrm flipH="1">
              <a:off x="1672357" y="5733254"/>
              <a:ext cx="478582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79"/>
            <p:cNvSpPr>
              <a:spLocks noChangeShapeType="1"/>
            </p:cNvSpPr>
            <p:nvPr/>
          </p:nvSpPr>
          <p:spPr bwMode="auto">
            <a:xfrm>
              <a:off x="1672357" y="6098627"/>
              <a:ext cx="47858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Text Box 81"/>
            <p:cNvSpPr txBox="1">
              <a:spLocks noChangeArrowheads="1"/>
            </p:cNvSpPr>
            <p:nvPr/>
          </p:nvSpPr>
          <p:spPr bwMode="auto">
            <a:xfrm>
              <a:off x="4098387" y="5321361"/>
              <a:ext cx="1121685" cy="30274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控制单元</a:t>
              </a:r>
            </a:p>
          </p:txBody>
        </p:sp>
        <p:sp>
          <p:nvSpPr>
            <p:cNvPr id="253" name="Text Box 83"/>
            <p:cNvSpPr txBox="1">
              <a:spLocks noChangeArrowheads="1"/>
            </p:cNvSpPr>
            <p:nvPr/>
          </p:nvSpPr>
          <p:spPr bwMode="auto">
            <a:xfrm>
              <a:off x="6659339" y="5646005"/>
              <a:ext cx="288925" cy="28733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254" name="Line 84"/>
            <p:cNvSpPr>
              <a:spLocks noChangeShapeType="1"/>
            </p:cNvSpPr>
            <p:nvPr/>
          </p:nvSpPr>
          <p:spPr bwMode="auto">
            <a:xfrm flipV="1">
              <a:off x="4932040" y="6021286"/>
              <a:ext cx="42440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85"/>
            <p:cNvSpPr>
              <a:spLocks noChangeShapeType="1"/>
            </p:cNvSpPr>
            <p:nvPr/>
          </p:nvSpPr>
          <p:spPr bwMode="auto">
            <a:xfrm flipH="1">
              <a:off x="5796136" y="6167535"/>
              <a:ext cx="0" cy="35780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86"/>
            <p:cNvSpPr>
              <a:spLocks noChangeShapeType="1"/>
            </p:cNvSpPr>
            <p:nvPr/>
          </p:nvSpPr>
          <p:spPr bwMode="auto">
            <a:xfrm flipH="1">
              <a:off x="6300192" y="6165948"/>
              <a:ext cx="0" cy="35939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75"/>
            <p:cNvSpPr>
              <a:spLocks noChangeShapeType="1"/>
            </p:cNvSpPr>
            <p:nvPr/>
          </p:nvSpPr>
          <p:spPr bwMode="auto">
            <a:xfrm flipH="1" flipV="1">
              <a:off x="6507386" y="5949724"/>
              <a:ext cx="440878" cy="133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78"/>
            <p:cNvSpPr>
              <a:spLocks noChangeShapeType="1"/>
            </p:cNvSpPr>
            <p:nvPr/>
          </p:nvSpPr>
          <p:spPr bwMode="auto">
            <a:xfrm>
              <a:off x="1672357" y="5517230"/>
              <a:ext cx="485849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" name="直接连接符 2"/>
            <p:cNvCxnSpPr/>
            <p:nvPr/>
          </p:nvCxnSpPr>
          <p:spPr bwMode="auto">
            <a:xfrm>
              <a:off x="3905895" y="5321361"/>
              <a:ext cx="0" cy="1062866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组合 4"/>
          <p:cNvGrpSpPr/>
          <p:nvPr/>
        </p:nvGrpSpPr>
        <p:grpSpPr>
          <a:xfrm>
            <a:off x="1543528" y="3446230"/>
            <a:ext cx="7056784" cy="1314882"/>
            <a:chOff x="1543528" y="3302214"/>
            <a:chExt cx="7056784" cy="1314882"/>
          </a:xfrm>
        </p:grpSpPr>
        <p:grpSp>
          <p:nvGrpSpPr>
            <p:cNvPr id="69" name="组合 68"/>
            <p:cNvGrpSpPr/>
            <p:nvPr/>
          </p:nvGrpSpPr>
          <p:grpSpPr>
            <a:xfrm>
              <a:off x="1543528" y="3302214"/>
              <a:ext cx="7056784" cy="1314882"/>
              <a:chOff x="1259632" y="2995372"/>
              <a:chExt cx="7056784" cy="1314882"/>
            </a:xfrm>
          </p:grpSpPr>
          <p:sp>
            <p:nvSpPr>
              <p:cNvPr id="70" name="Text Box 352"/>
              <p:cNvSpPr txBox="1">
                <a:spLocks noChangeArrowheads="1"/>
              </p:cNvSpPr>
              <p:nvPr/>
            </p:nvSpPr>
            <p:spPr bwMode="auto">
              <a:xfrm>
                <a:off x="1259632" y="3068960"/>
                <a:ext cx="1080120" cy="648072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dirty="0">
                    <a:latin typeface="宋体" pitchFamily="2" charset="-122"/>
                  </a:rPr>
                  <a:t>指令地址寄存器</a:t>
                </a:r>
                <a:r>
                  <a:rPr lang="en-US" altLang="zh-CN" sz="1800" b="1" dirty="0">
                    <a:latin typeface="宋体" pitchFamily="2" charset="-122"/>
                  </a:rPr>
                  <a:t>PC</a:t>
                </a:r>
              </a:p>
            </p:txBody>
          </p:sp>
          <p:sp>
            <p:nvSpPr>
              <p:cNvPr id="71" name="Text Box 354"/>
              <p:cNvSpPr txBox="1">
                <a:spLocks noChangeArrowheads="1"/>
              </p:cNvSpPr>
              <p:nvPr/>
            </p:nvSpPr>
            <p:spPr bwMode="auto">
              <a:xfrm>
                <a:off x="1259632" y="3986254"/>
                <a:ext cx="2376264" cy="324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dirty="0">
                    <a:latin typeface="宋体" pitchFamily="2" charset="-122"/>
                  </a:rPr>
                  <a:t>存储器</a:t>
                </a:r>
              </a:p>
            </p:txBody>
          </p:sp>
          <p:sp>
            <p:nvSpPr>
              <p:cNvPr id="72" name="Text Box 365"/>
              <p:cNvSpPr txBox="1">
                <a:spLocks noChangeArrowheads="1"/>
              </p:cNvSpPr>
              <p:nvPr/>
            </p:nvSpPr>
            <p:spPr bwMode="auto">
              <a:xfrm>
                <a:off x="2571735" y="3068960"/>
                <a:ext cx="1064161" cy="665628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dirty="0">
                    <a:latin typeface="宋体" pitchFamily="2" charset="-122"/>
                  </a:rPr>
                  <a:t>指令内容寄存器</a:t>
                </a:r>
                <a:r>
                  <a:rPr lang="en-US" altLang="zh-CN" sz="1800" b="1" dirty="0">
                    <a:latin typeface="宋体" pitchFamily="2" charset="-122"/>
                  </a:rPr>
                  <a:t>IR</a:t>
                </a:r>
              </a:p>
            </p:txBody>
          </p:sp>
          <p:sp>
            <p:nvSpPr>
              <p:cNvPr id="73" name="Text Box 408"/>
              <p:cNvSpPr txBox="1">
                <a:spLocks noChangeArrowheads="1"/>
              </p:cNvSpPr>
              <p:nvPr/>
            </p:nvSpPr>
            <p:spPr bwMode="auto">
              <a:xfrm>
                <a:off x="3995936" y="2995372"/>
                <a:ext cx="792088" cy="846866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dirty="0">
                    <a:latin typeface="宋体" pitchFamily="2" charset="-122"/>
                  </a:rPr>
                  <a:t>指令</a:t>
                </a:r>
                <a:endParaRPr lang="en-US" altLang="zh-CN" sz="1800" b="1" dirty="0">
                  <a:latin typeface="宋体" pitchFamily="2" charset="-122"/>
                </a:endParaRPr>
              </a:p>
              <a:p>
                <a:pPr algn="ctr"/>
                <a:r>
                  <a:rPr lang="zh-CN" altLang="en-US" sz="1800" b="1" dirty="0">
                    <a:latin typeface="宋体" pitchFamily="2" charset="-122"/>
                  </a:rPr>
                  <a:t>译码器</a:t>
                </a:r>
                <a:endParaRPr lang="en-US" altLang="zh-CN" sz="1800" b="1" dirty="0">
                  <a:latin typeface="宋体" pitchFamily="2" charset="-122"/>
                </a:endParaRPr>
              </a:p>
              <a:p>
                <a:pPr algn="ctr"/>
                <a:r>
                  <a:rPr lang="en-US" altLang="zh-CN" sz="1800" b="1" dirty="0">
                    <a:latin typeface="宋体" pitchFamily="2" charset="-122"/>
                  </a:rPr>
                  <a:t>ID</a:t>
                </a:r>
              </a:p>
            </p:txBody>
          </p:sp>
          <p:sp>
            <p:nvSpPr>
              <p:cNvPr id="74" name="Text Box 439"/>
              <p:cNvSpPr txBox="1">
                <a:spLocks noChangeArrowheads="1"/>
              </p:cNvSpPr>
              <p:nvPr/>
            </p:nvSpPr>
            <p:spPr bwMode="auto">
              <a:xfrm>
                <a:off x="6876257" y="3014182"/>
                <a:ext cx="757076" cy="324000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dirty="0"/>
                  <a:t>＋</a:t>
                </a:r>
                <a:r>
                  <a:rPr lang="en-US" altLang="zh-CN" sz="18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“</a:t>
                </a:r>
                <a:r>
                  <a:rPr lang="en-US" altLang="zh-CN" sz="1800" b="1" dirty="0">
                    <a:latin typeface="宋体" pitchFamily="2" charset="-122"/>
                  </a:rPr>
                  <a:t>1</a:t>
                </a:r>
                <a:r>
                  <a:rPr lang="en-US" altLang="zh-CN" sz="1800" dirty="0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”</a:t>
                </a:r>
              </a:p>
            </p:txBody>
          </p:sp>
          <p:sp>
            <p:nvSpPr>
              <p:cNvPr id="75" name="Text Box 460"/>
              <p:cNvSpPr txBox="1">
                <a:spLocks noChangeArrowheads="1"/>
              </p:cNvSpPr>
              <p:nvPr/>
            </p:nvSpPr>
            <p:spPr bwMode="auto">
              <a:xfrm>
                <a:off x="6876256" y="3514119"/>
                <a:ext cx="1440160" cy="324000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dirty="0">
                    <a:latin typeface="宋体" pitchFamily="2" charset="-122"/>
                  </a:rPr>
                  <a:t>地址计算部件</a:t>
                </a:r>
              </a:p>
            </p:txBody>
          </p:sp>
          <p:sp>
            <p:nvSpPr>
              <p:cNvPr id="76" name="Text Box 460"/>
              <p:cNvSpPr txBox="1">
                <a:spLocks noChangeArrowheads="1"/>
              </p:cNvSpPr>
              <p:nvPr/>
            </p:nvSpPr>
            <p:spPr bwMode="auto">
              <a:xfrm>
                <a:off x="5379765" y="3014182"/>
                <a:ext cx="1136451" cy="324000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dirty="0">
                    <a:latin typeface="宋体" pitchFamily="2" charset="-122"/>
                  </a:rPr>
                  <a:t>功能部件</a:t>
                </a: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5287944" y="4293096"/>
              <a:ext cx="1512168" cy="324000"/>
              <a:chOff x="5287944" y="4293096"/>
              <a:chExt cx="1512168" cy="324000"/>
            </a:xfrm>
          </p:grpSpPr>
          <p:sp>
            <p:nvSpPr>
              <p:cNvPr id="86" name="Text Box 354"/>
              <p:cNvSpPr txBox="1">
                <a:spLocks noChangeArrowheads="1"/>
              </p:cNvSpPr>
              <p:nvPr/>
            </p:nvSpPr>
            <p:spPr bwMode="auto">
              <a:xfrm>
                <a:off x="5292080" y="4293096"/>
                <a:ext cx="855966" cy="324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endParaRPr lang="zh-CN" altLang="en-US" sz="1800" b="1" dirty="0">
                  <a:latin typeface="宋体" pitchFamily="2" charset="-122"/>
                </a:endParaRPr>
              </a:p>
            </p:txBody>
          </p:sp>
          <p:sp>
            <p:nvSpPr>
              <p:cNvPr id="87" name="Text Box 354"/>
              <p:cNvSpPr txBox="1">
                <a:spLocks noChangeArrowheads="1"/>
              </p:cNvSpPr>
              <p:nvPr/>
            </p:nvSpPr>
            <p:spPr bwMode="auto">
              <a:xfrm>
                <a:off x="6148046" y="4293096"/>
                <a:ext cx="648072" cy="3240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endParaRPr lang="zh-CN" altLang="en-US" sz="1800" b="1" dirty="0">
                  <a:latin typeface="宋体" pitchFamily="2" charset="-122"/>
                </a:endParaRPr>
              </a:p>
            </p:txBody>
          </p:sp>
          <p:sp>
            <p:nvSpPr>
              <p:cNvPr id="85" name="Text Box 354"/>
              <p:cNvSpPr txBox="1">
                <a:spLocks noChangeArrowheads="1"/>
              </p:cNvSpPr>
              <p:nvPr/>
            </p:nvSpPr>
            <p:spPr bwMode="auto">
              <a:xfrm>
                <a:off x="5287944" y="4293096"/>
                <a:ext cx="1512168" cy="324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dirty="0">
                    <a:latin typeface="宋体" pitchFamily="2" charset="-122"/>
                  </a:rPr>
                  <a:t>存储器</a:t>
                </a:r>
                <a:r>
                  <a:rPr lang="en-US" altLang="zh-CN" sz="1800" b="1" dirty="0">
                    <a:latin typeface="宋体" pitchFamily="2" charset="-122"/>
                  </a:rPr>
                  <a:t>/REGs</a:t>
                </a:r>
                <a:endParaRPr lang="zh-CN" altLang="en-US" sz="1800" b="1" dirty="0">
                  <a:latin typeface="宋体" pitchFamily="2" charset="-122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5788804" y="3789042"/>
            <a:ext cx="367372" cy="648072"/>
            <a:chOff x="5788804" y="3591826"/>
            <a:chExt cx="367372" cy="715787"/>
          </a:xfrm>
        </p:grpSpPr>
        <p:cxnSp>
          <p:nvCxnSpPr>
            <p:cNvPr id="88" name="直接箭头连接符 87"/>
            <p:cNvCxnSpPr/>
            <p:nvPr/>
          </p:nvCxnSpPr>
          <p:spPr bwMode="auto">
            <a:xfrm flipV="1">
              <a:off x="5788804" y="3591826"/>
              <a:ext cx="0" cy="715787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9" name="直接箭头连接符 88"/>
            <p:cNvCxnSpPr/>
            <p:nvPr/>
          </p:nvCxnSpPr>
          <p:spPr bwMode="auto">
            <a:xfrm flipV="1">
              <a:off x="6156176" y="3591826"/>
              <a:ext cx="0" cy="715785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9" name="组合 18"/>
          <p:cNvGrpSpPr/>
          <p:nvPr/>
        </p:nvGrpSpPr>
        <p:grpSpPr>
          <a:xfrm>
            <a:off x="2119590" y="3140967"/>
            <a:ext cx="6845026" cy="1124882"/>
            <a:chOff x="2119590" y="3140967"/>
            <a:chExt cx="6845026" cy="1124882"/>
          </a:xfrm>
        </p:grpSpPr>
        <p:cxnSp>
          <p:nvCxnSpPr>
            <p:cNvPr id="124" name="直接箭头连接符 222"/>
            <p:cNvCxnSpPr/>
            <p:nvPr/>
          </p:nvCxnSpPr>
          <p:spPr bwMode="auto">
            <a:xfrm rot="5400000" flipH="1" flipV="1">
              <a:off x="1944034" y="3478220"/>
              <a:ext cx="963185" cy="612074"/>
            </a:xfrm>
            <a:prstGeom prst="bentConnector3">
              <a:avLst>
                <a:gd name="adj1" fmla="val 272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cxnSp>
          <p:nvCxnSpPr>
            <p:cNvPr id="125" name="直接箭头连接符 222"/>
            <p:cNvCxnSpPr/>
            <p:nvPr/>
          </p:nvCxnSpPr>
          <p:spPr bwMode="auto">
            <a:xfrm rot="10800000" flipV="1">
              <a:off x="2155599" y="3140967"/>
              <a:ext cx="6809017" cy="376591"/>
            </a:xfrm>
            <a:prstGeom prst="bentConnector3">
              <a:avLst>
                <a:gd name="adj1" fmla="val 100040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6" name="直接箭头连接符 222"/>
            <p:cNvCxnSpPr/>
            <p:nvPr/>
          </p:nvCxnSpPr>
          <p:spPr bwMode="auto">
            <a:xfrm flipV="1">
              <a:off x="7917229" y="3140967"/>
              <a:ext cx="865234" cy="414694"/>
            </a:xfrm>
            <a:prstGeom prst="bentConnector3">
              <a:avLst>
                <a:gd name="adj1" fmla="val 99906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7" name="Text Box 479"/>
            <p:cNvSpPr txBox="1">
              <a:spLocks noChangeArrowheads="1"/>
            </p:cNvSpPr>
            <p:nvPr/>
          </p:nvSpPr>
          <p:spPr bwMode="auto">
            <a:xfrm>
              <a:off x="7975382" y="3228349"/>
              <a:ext cx="755092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顺序时</a:t>
              </a:r>
            </a:p>
          </p:txBody>
        </p:sp>
        <p:cxnSp>
          <p:nvCxnSpPr>
            <p:cNvPr id="110" name="直接箭头连接符 222"/>
            <p:cNvCxnSpPr/>
            <p:nvPr/>
          </p:nvCxnSpPr>
          <p:spPr bwMode="auto">
            <a:xfrm>
              <a:off x="2731660" y="3302664"/>
              <a:ext cx="4807031" cy="157567"/>
            </a:xfrm>
            <a:prstGeom prst="bentConnector3">
              <a:avLst>
                <a:gd name="adj1" fmla="val 99971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84" name="AutoShape 45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3337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  <p:bldP spid="8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895E-3574-44A5-8E0F-6AF250B56886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179389" y="3789040"/>
            <a:ext cx="727109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(4)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输入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/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输出设备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*功能：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实现</a:t>
            </a:r>
            <a:r>
              <a:rPr lang="zh-CN" altLang="en-US" b="1" dirty="0">
                <a:latin typeface="宋体" pitchFamily="2" charset="-122"/>
              </a:rPr>
              <a:t>信息的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、格式转换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类型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键盘、鼠标、显示器、打印机、磁盘等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组成：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179388" y="5157192"/>
            <a:ext cx="8785225" cy="142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      </a:t>
            </a:r>
            <a:r>
              <a:rPr lang="zh-CN" altLang="en-US" b="1" dirty="0">
                <a:latin typeface="宋体" pitchFamily="2" charset="-122"/>
              </a:rPr>
              <a:t>部件＋驱动器＋设备控制器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>
                <a:latin typeface="宋体" pitchFamily="2" charset="-122"/>
              </a:rPr>
              <a:t>              </a:t>
            </a:r>
            <a:r>
              <a:rPr lang="zh-CN" altLang="en-US" sz="1800" dirty="0">
                <a:latin typeface="宋体" pitchFamily="2" charset="-122"/>
              </a:rPr>
              <a:t>│</a:t>
            </a:r>
            <a:r>
              <a:rPr lang="zh-CN" altLang="en-US" sz="1800" b="1" dirty="0">
                <a:latin typeface="宋体" pitchFamily="2" charset="-122"/>
              </a:rPr>
              <a:t>       </a:t>
            </a:r>
            <a:r>
              <a:rPr lang="zh-CN" altLang="en-US" sz="1800" dirty="0">
                <a:latin typeface="宋体" pitchFamily="2" charset="-122"/>
              </a:rPr>
              <a:t>│</a:t>
            </a:r>
            <a:r>
              <a:rPr lang="zh-CN" altLang="en-US" sz="1800" b="1" dirty="0">
                <a:latin typeface="宋体" pitchFamily="2" charset="-122"/>
              </a:rPr>
              <a:t>          </a:t>
            </a:r>
            <a:r>
              <a:rPr lang="zh-CN" altLang="en-US" sz="1800" dirty="0">
                <a:latin typeface="宋体" pitchFamily="2" charset="-122"/>
              </a:rPr>
              <a:t>└</a:t>
            </a:r>
            <a:r>
              <a:rPr lang="zh-CN" altLang="en-US" sz="1800" b="1" dirty="0">
                <a:latin typeface="宋体" pitchFamily="2" charset="-122"/>
              </a:rPr>
              <a:t>←提供外部接口，实现传送控制</a:t>
            </a:r>
            <a:endParaRPr lang="en-US" altLang="zh-CN" sz="1800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>
                <a:latin typeface="宋体" pitchFamily="2" charset="-122"/>
              </a:rPr>
              <a:t>              </a:t>
            </a:r>
            <a:r>
              <a:rPr lang="zh-CN" altLang="en-US" sz="1800" dirty="0">
                <a:latin typeface="宋体" pitchFamily="2" charset="-122"/>
              </a:rPr>
              <a:t>│</a:t>
            </a:r>
            <a:r>
              <a:rPr lang="zh-CN" altLang="en-US" sz="1800" b="1" dirty="0">
                <a:latin typeface="宋体" pitchFamily="2" charset="-122"/>
              </a:rPr>
              <a:t>       </a:t>
            </a:r>
            <a:r>
              <a:rPr lang="zh-CN" altLang="en-US" sz="1800" dirty="0">
                <a:latin typeface="宋体" pitchFamily="2" charset="-122"/>
              </a:rPr>
              <a:t>└</a:t>
            </a:r>
            <a:r>
              <a:rPr lang="zh-CN" altLang="en-US" sz="1800" b="1" dirty="0">
                <a:latin typeface="宋体" pitchFamily="2" charset="-122"/>
              </a:rPr>
              <a:t>←协调各部件的工作</a:t>
            </a:r>
            <a:r>
              <a:rPr lang="en-US" altLang="zh-CN" sz="1600" b="1" dirty="0">
                <a:latin typeface="宋体" pitchFamily="2" charset="-122"/>
              </a:rPr>
              <a:t>(</a:t>
            </a:r>
            <a:r>
              <a:rPr lang="zh-CN" altLang="en-US" sz="1600" b="1" dirty="0">
                <a:latin typeface="宋体" pitchFamily="2" charset="-122"/>
              </a:rPr>
              <a:t>传感器＋控制电路</a:t>
            </a:r>
            <a:r>
              <a:rPr lang="en-US" altLang="zh-CN" sz="1600" b="1" dirty="0">
                <a:latin typeface="宋体" pitchFamily="2" charset="-122"/>
              </a:rPr>
              <a:t>)</a:t>
            </a:r>
            <a:endParaRPr lang="en-US" altLang="zh-CN" sz="1800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>
                <a:latin typeface="宋体" pitchFamily="2" charset="-122"/>
              </a:rPr>
              <a:t>              </a:t>
            </a:r>
            <a:r>
              <a:rPr lang="zh-CN" altLang="en-US" sz="1800" dirty="0">
                <a:latin typeface="宋体" pitchFamily="2" charset="-122"/>
              </a:rPr>
              <a:t>└</a:t>
            </a:r>
            <a:r>
              <a:rPr lang="zh-CN" altLang="en-US" sz="1800" b="1" dirty="0">
                <a:latin typeface="宋体" pitchFamily="2" charset="-122"/>
              </a:rPr>
              <a:t>←机、光、电、磁等部件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115" name="AutoShape 23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115616" y="1485478"/>
            <a:ext cx="7488832" cy="2375570"/>
            <a:chOff x="611560" y="909414"/>
            <a:chExt cx="7488832" cy="2375570"/>
          </a:xfrm>
        </p:grpSpPr>
        <p:sp>
          <p:nvSpPr>
            <p:cNvPr id="6" name="Text Box 225"/>
            <p:cNvSpPr txBox="1">
              <a:spLocks noChangeArrowheads="1"/>
            </p:cNvSpPr>
            <p:nvPr/>
          </p:nvSpPr>
          <p:spPr bwMode="auto">
            <a:xfrm>
              <a:off x="611560" y="1108737"/>
              <a:ext cx="1727771" cy="1800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1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取指阶段信号</a:t>
              </a:r>
              <a:r>
                <a:rPr lang="en-US" altLang="zh-CN" sz="1800" b="1" dirty="0">
                  <a:latin typeface="宋体" pitchFamily="2" charset="-122"/>
                </a:rPr>
                <a:t>IF</a:t>
              </a:r>
            </a:p>
            <a:p>
              <a:pPr>
                <a:lnSpc>
                  <a:spcPct val="11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分析阶段信号</a:t>
              </a:r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执行阶段信号</a:t>
              </a:r>
              <a:r>
                <a:rPr lang="en-US" altLang="zh-CN" sz="1800" b="1" dirty="0">
                  <a:latin typeface="宋体" pitchFamily="2" charset="-122"/>
                </a:rPr>
                <a:t>EX</a:t>
              </a:r>
            </a:p>
            <a:p>
              <a:pPr>
                <a:lnSpc>
                  <a:spcPct val="125000"/>
                </a:lnSpc>
              </a:pPr>
              <a:r>
                <a:rPr lang="zh-CN" altLang="en-US" sz="1800" b="1" dirty="0">
                  <a:solidFill>
                    <a:srgbClr val="0033CC"/>
                  </a:solidFill>
                  <a:latin typeface="宋体" pitchFamily="2" charset="-122"/>
                </a:rPr>
                <a:t>节拍周期信号</a:t>
              </a:r>
              <a:r>
                <a:rPr lang="en-US" altLang="zh-CN" sz="1800" b="1" dirty="0">
                  <a:solidFill>
                    <a:srgbClr val="0033CC"/>
                  </a:solidFill>
                  <a:latin typeface="宋体" pitchFamily="2" charset="-122"/>
                </a:rPr>
                <a:t>T</a:t>
              </a:r>
              <a:r>
                <a:rPr lang="en-US" altLang="zh-CN" b="1" baseline="-14000" dirty="0">
                  <a:solidFill>
                    <a:srgbClr val="0033CC"/>
                  </a:solidFill>
                  <a:latin typeface="宋体" pitchFamily="2" charset="-122"/>
                </a:rPr>
                <a:t>0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solidFill>
                    <a:srgbClr val="0033CC"/>
                  </a:solidFill>
                  <a:latin typeface="宋体" pitchFamily="2" charset="-122"/>
                </a:rPr>
                <a:t>节拍周期信号</a:t>
              </a:r>
              <a:r>
                <a:rPr lang="en-US" altLang="zh-CN" sz="1800" b="1" dirty="0">
                  <a:solidFill>
                    <a:srgbClr val="0033CC"/>
                  </a:solidFill>
                  <a:latin typeface="宋体" pitchFamily="2" charset="-122"/>
                </a:rPr>
                <a:t>T</a:t>
              </a:r>
              <a:r>
                <a:rPr lang="en-US" altLang="zh-CN" b="1" baseline="-14000" dirty="0">
                  <a:solidFill>
                    <a:srgbClr val="0033CC"/>
                  </a:solidFill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solidFill>
                    <a:srgbClr val="0033CC"/>
                  </a:solidFill>
                  <a:latin typeface="宋体" pitchFamily="2" charset="-122"/>
                </a:rPr>
                <a:t>节拍周期信号</a:t>
              </a:r>
              <a:r>
                <a:rPr lang="en-US" altLang="zh-CN" sz="1800" b="1" dirty="0">
                  <a:solidFill>
                    <a:srgbClr val="0033CC"/>
                  </a:solidFill>
                  <a:latin typeface="宋体" pitchFamily="2" charset="-122"/>
                </a:rPr>
                <a:t>T</a:t>
              </a:r>
              <a:r>
                <a:rPr lang="en-US" altLang="zh-CN" b="1" baseline="-14000" dirty="0">
                  <a:solidFill>
                    <a:srgbClr val="0033CC"/>
                  </a:solidFill>
                  <a:latin typeface="宋体" pitchFamily="2" charset="-122"/>
                </a:rPr>
                <a:t>2</a:t>
              </a:r>
            </a:p>
          </p:txBody>
        </p:sp>
        <p:sp>
          <p:nvSpPr>
            <p:cNvPr id="7" name="Line 226"/>
            <p:cNvSpPr>
              <a:spLocks noChangeShapeType="1"/>
            </p:cNvSpPr>
            <p:nvPr/>
          </p:nvSpPr>
          <p:spPr bwMode="auto">
            <a:xfrm flipH="1">
              <a:off x="2628825" y="980728"/>
              <a:ext cx="3176" cy="2304256"/>
            </a:xfrm>
            <a:prstGeom prst="line">
              <a:avLst/>
            </a:prstGeom>
            <a:noFill/>
            <a:ln w="15875" cmpd="sng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227"/>
            <p:cNvSpPr>
              <a:spLocks noChangeShapeType="1"/>
            </p:cNvSpPr>
            <p:nvPr/>
          </p:nvSpPr>
          <p:spPr bwMode="auto">
            <a:xfrm>
              <a:off x="3924225" y="1125983"/>
              <a:ext cx="0" cy="2159000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228"/>
            <p:cNvSpPr>
              <a:spLocks noChangeShapeType="1"/>
            </p:cNvSpPr>
            <p:nvPr/>
          </p:nvSpPr>
          <p:spPr bwMode="auto">
            <a:xfrm>
              <a:off x="6515992" y="980728"/>
              <a:ext cx="224" cy="2304256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229"/>
            <p:cNvSpPr txBox="1">
              <a:spLocks noChangeArrowheads="1"/>
            </p:cNvSpPr>
            <p:nvPr/>
          </p:nvSpPr>
          <p:spPr bwMode="auto">
            <a:xfrm>
              <a:off x="4140001" y="909414"/>
              <a:ext cx="10080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指令周期</a:t>
              </a:r>
            </a:p>
          </p:txBody>
        </p:sp>
        <p:sp>
          <p:nvSpPr>
            <p:cNvPr id="11" name="Line 230"/>
            <p:cNvSpPr>
              <a:spLocks noChangeShapeType="1"/>
            </p:cNvSpPr>
            <p:nvPr/>
          </p:nvSpPr>
          <p:spPr bwMode="auto">
            <a:xfrm flipH="1">
              <a:off x="2628824" y="1051942"/>
              <a:ext cx="1367111" cy="794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31"/>
            <p:cNvSpPr>
              <a:spLocks noChangeShapeType="1"/>
            </p:cNvSpPr>
            <p:nvPr/>
          </p:nvSpPr>
          <p:spPr bwMode="auto">
            <a:xfrm>
              <a:off x="5292650" y="1051942"/>
              <a:ext cx="1223566" cy="794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36"/>
            <p:cNvSpPr>
              <a:spLocks noChangeShapeType="1"/>
            </p:cNvSpPr>
            <p:nvPr/>
          </p:nvSpPr>
          <p:spPr bwMode="auto">
            <a:xfrm>
              <a:off x="3060625" y="2349946"/>
              <a:ext cx="863600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37"/>
            <p:cNvSpPr>
              <a:spLocks noChangeShapeType="1"/>
            </p:cNvSpPr>
            <p:nvPr/>
          </p:nvSpPr>
          <p:spPr bwMode="auto">
            <a:xfrm flipH="1" flipV="1">
              <a:off x="2630413" y="2134046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38"/>
            <p:cNvSpPr>
              <a:spLocks noChangeShapeType="1"/>
            </p:cNvSpPr>
            <p:nvPr/>
          </p:nvSpPr>
          <p:spPr bwMode="auto">
            <a:xfrm flipV="1">
              <a:off x="3060625" y="2134046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39"/>
            <p:cNvSpPr>
              <a:spLocks noChangeShapeType="1"/>
            </p:cNvSpPr>
            <p:nvPr/>
          </p:nvSpPr>
          <p:spPr bwMode="auto">
            <a:xfrm>
              <a:off x="2630413" y="2134046"/>
              <a:ext cx="43021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40"/>
            <p:cNvSpPr>
              <a:spLocks noChangeShapeType="1"/>
            </p:cNvSpPr>
            <p:nvPr/>
          </p:nvSpPr>
          <p:spPr bwMode="auto">
            <a:xfrm flipV="1">
              <a:off x="2487538" y="2349946"/>
              <a:ext cx="14446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43"/>
            <p:cNvSpPr>
              <a:spLocks noChangeShapeType="1"/>
            </p:cNvSpPr>
            <p:nvPr/>
          </p:nvSpPr>
          <p:spPr bwMode="auto">
            <a:xfrm flipV="1">
              <a:off x="3492425" y="2637283"/>
              <a:ext cx="863600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44"/>
            <p:cNvSpPr>
              <a:spLocks noChangeShapeType="1"/>
            </p:cNvSpPr>
            <p:nvPr/>
          </p:nvSpPr>
          <p:spPr bwMode="auto">
            <a:xfrm flipH="1" flipV="1">
              <a:off x="3060625" y="2422971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45"/>
            <p:cNvSpPr>
              <a:spLocks noChangeShapeType="1"/>
            </p:cNvSpPr>
            <p:nvPr/>
          </p:nvSpPr>
          <p:spPr bwMode="auto">
            <a:xfrm flipV="1">
              <a:off x="3492425" y="2422971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46"/>
            <p:cNvSpPr>
              <a:spLocks noChangeShapeType="1"/>
            </p:cNvSpPr>
            <p:nvPr/>
          </p:nvSpPr>
          <p:spPr bwMode="auto">
            <a:xfrm flipV="1">
              <a:off x="3060625" y="2422971"/>
              <a:ext cx="431677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47"/>
            <p:cNvSpPr>
              <a:spLocks noChangeShapeType="1"/>
            </p:cNvSpPr>
            <p:nvPr/>
          </p:nvSpPr>
          <p:spPr bwMode="auto">
            <a:xfrm flipV="1">
              <a:off x="2484363" y="2637283"/>
              <a:ext cx="57626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48"/>
            <p:cNvSpPr>
              <a:spLocks noChangeShapeType="1"/>
            </p:cNvSpPr>
            <p:nvPr/>
          </p:nvSpPr>
          <p:spPr bwMode="auto">
            <a:xfrm flipH="1" flipV="1">
              <a:off x="3492425" y="2710308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49"/>
            <p:cNvSpPr>
              <a:spLocks noChangeShapeType="1"/>
            </p:cNvSpPr>
            <p:nvPr/>
          </p:nvSpPr>
          <p:spPr bwMode="auto">
            <a:xfrm>
              <a:off x="3492425" y="2710308"/>
              <a:ext cx="431800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50"/>
            <p:cNvSpPr>
              <a:spLocks noChangeShapeType="1"/>
            </p:cNvSpPr>
            <p:nvPr/>
          </p:nvSpPr>
          <p:spPr bwMode="auto">
            <a:xfrm flipV="1">
              <a:off x="2484363" y="2926208"/>
              <a:ext cx="100806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51"/>
            <p:cNvSpPr>
              <a:spLocks noChangeShapeType="1"/>
            </p:cNvSpPr>
            <p:nvPr/>
          </p:nvSpPr>
          <p:spPr bwMode="auto">
            <a:xfrm>
              <a:off x="2339900" y="1989583"/>
              <a:ext cx="28804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52"/>
            <p:cNvSpPr>
              <a:spLocks noChangeShapeType="1"/>
            </p:cNvSpPr>
            <p:nvPr/>
          </p:nvSpPr>
          <p:spPr bwMode="auto">
            <a:xfrm>
              <a:off x="2341488" y="1700658"/>
              <a:ext cx="1587500" cy="1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53"/>
            <p:cNvSpPr>
              <a:spLocks noChangeShapeType="1"/>
            </p:cNvSpPr>
            <p:nvPr/>
          </p:nvSpPr>
          <p:spPr bwMode="auto">
            <a:xfrm>
              <a:off x="2339900" y="1413321"/>
              <a:ext cx="288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54"/>
            <p:cNvSpPr>
              <a:spLocks noChangeShapeType="1"/>
            </p:cNvSpPr>
            <p:nvPr/>
          </p:nvSpPr>
          <p:spPr bwMode="auto">
            <a:xfrm flipH="1" flipV="1">
              <a:off x="2628825" y="1197421"/>
              <a:ext cx="1588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55"/>
            <p:cNvSpPr>
              <a:spLocks noChangeShapeType="1"/>
            </p:cNvSpPr>
            <p:nvPr/>
          </p:nvSpPr>
          <p:spPr bwMode="auto">
            <a:xfrm flipV="1">
              <a:off x="3924225" y="1413321"/>
              <a:ext cx="25931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56"/>
            <p:cNvSpPr>
              <a:spLocks noChangeShapeType="1"/>
            </p:cNvSpPr>
            <p:nvPr/>
          </p:nvSpPr>
          <p:spPr bwMode="auto">
            <a:xfrm flipH="1" flipV="1">
              <a:off x="3924225" y="1197421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57"/>
            <p:cNvSpPr>
              <a:spLocks noChangeShapeType="1"/>
            </p:cNvSpPr>
            <p:nvPr/>
          </p:nvSpPr>
          <p:spPr bwMode="auto">
            <a:xfrm>
              <a:off x="2628825" y="1197421"/>
              <a:ext cx="1295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58"/>
            <p:cNvSpPr>
              <a:spLocks noChangeShapeType="1"/>
            </p:cNvSpPr>
            <p:nvPr/>
          </p:nvSpPr>
          <p:spPr bwMode="auto">
            <a:xfrm flipH="1" flipV="1">
              <a:off x="5220369" y="1773683"/>
              <a:ext cx="1588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259"/>
            <p:cNvSpPr>
              <a:spLocks noChangeShapeType="1"/>
            </p:cNvSpPr>
            <p:nvPr/>
          </p:nvSpPr>
          <p:spPr bwMode="auto">
            <a:xfrm flipV="1">
              <a:off x="6517357" y="1989583"/>
              <a:ext cx="15830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260"/>
            <p:cNvSpPr>
              <a:spLocks noChangeShapeType="1"/>
            </p:cNvSpPr>
            <p:nvPr/>
          </p:nvSpPr>
          <p:spPr bwMode="auto">
            <a:xfrm>
              <a:off x="5220369" y="1773683"/>
              <a:ext cx="12969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261"/>
            <p:cNvSpPr>
              <a:spLocks noChangeShapeType="1"/>
            </p:cNvSpPr>
            <p:nvPr/>
          </p:nvSpPr>
          <p:spPr bwMode="auto">
            <a:xfrm flipH="1" flipV="1">
              <a:off x="6517357" y="1773683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283"/>
            <p:cNvSpPr>
              <a:spLocks noChangeShapeType="1"/>
            </p:cNvSpPr>
            <p:nvPr/>
          </p:nvSpPr>
          <p:spPr bwMode="auto">
            <a:xfrm flipV="1">
              <a:off x="3924225" y="2710308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284"/>
            <p:cNvSpPr>
              <a:spLocks noChangeShapeType="1"/>
            </p:cNvSpPr>
            <p:nvPr/>
          </p:nvSpPr>
          <p:spPr bwMode="auto">
            <a:xfrm>
              <a:off x="4357613" y="2349946"/>
              <a:ext cx="863600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285"/>
            <p:cNvSpPr>
              <a:spLocks noChangeShapeType="1"/>
            </p:cNvSpPr>
            <p:nvPr/>
          </p:nvSpPr>
          <p:spPr bwMode="auto">
            <a:xfrm flipH="1" flipV="1">
              <a:off x="3927400" y="2134046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286"/>
            <p:cNvSpPr>
              <a:spLocks noChangeShapeType="1"/>
            </p:cNvSpPr>
            <p:nvPr/>
          </p:nvSpPr>
          <p:spPr bwMode="auto">
            <a:xfrm flipV="1">
              <a:off x="4357613" y="2134046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287"/>
            <p:cNvSpPr>
              <a:spLocks noChangeShapeType="1"/>
            </p:cNvSpPr>
            <p:nvPr/>
          </p:nvSpPr>
          <p:spPr bwMode="auto">
            <a:xfrm>
              <a:off x="3927400" y="2134046"/>
              <a:ext cx="43021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288"/>
            <p:cNvSpPr>
              <a:spLocks noChangeShapeType="1"/>
            </p:cNvSpPr>
            <p:nvPr/>
          </p:nvSpPr>
          <p:spPr bwMode="auto">
            <a:xfrm>
              <a:off x="4789413" y="2637283"/>
              <a:ext cx="863550" cy="1588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289"/>
            <p:cNvSpPr>
              <a:spLocks noChangeShapeType="1"/>
            </p:cNvSpPr>
            <p:nvPr/>
          </p:nvSpPr>
          <p:spPr bwMode="auto">
            <a:xfrm flipH="1" flipV="1">
              <a:off x="4359200" y="2421383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290"/>
            <p:cNvSpPr>
              <a:spLocks noChangeShapeType="1"/>
            </p:cNvSpPr>
            <p:nvPr/>
          </p:nvSpPr>
          <p:spPr bwMode="auto">
            <a:xfrm flipV="1">
              <a:off x="4789413" y="2421383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291"/>
            <p:cNvSpPr>
              <a:spLocks noChangeShapeType="1"/>
            </p:cNvSpPr>
            <p:nvPr/>
          </p:nvSpPr>
          <p:spPr bwMode="auto">
            <a:xfrm>
              <a:off x="4359200" y="2421383"/>
              <a:ext cx="43021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293"/>
            <p:cNvSpPr>
              <a:spLocks noChangeShapeType="1"/>
            </p:cNvSpPr>
            <p:nvPr/>
          </p:nvSpPr>
          <p:spPr bwMode="auto">
            <a:xfrm flipH="1" flipV="1">
              <a:off x="4791000" y="2710308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295"/>
            <p:cNvSpPr>
              <a:spLocks noChangeShapeType="1"/>
            </p:cNvSpPr>
            <p:nvPr/>
          </p:nvSpPr>
          <p:spPr bwMode="auto">
            <a:xfrm>
              <a:off x="4791000" y="2710308"/>
              <a:ext cx="43021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296"/>
            <p:cNvSpPr>
              <a:spLocks noChangeShapeType="1"/>
            </p:cNvSpPr>
            <p:nvPr/>
          </p:nvSpPr>
          <p:spPr bwMode="auto">
            <a:xfrm flipV="1">
              <a:off x="3924225" y="2926208"/>
              <a:ext cx="865188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299"/>
            <p:cNvSpPr>
              <a:spLocks noChangeShapeType="1"/>
            </p:cNvSpPr>
            <p:nvPr/>
          </p:nvSpPr>
          <p:spPr bwMode="auto">
            <a:xfrm flipH="1" flipV="1">
              <a:off x="6517357" y="1197421"/>
              <a:ext cx="1588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258"/>
            <p:cNvSpPr>
              <a:spLocks noChangeShapeType="1"/>
            </p:cNvSpPr>
            <p:nvPr/>
          </p:nvSpPr>
          <p:spPr bwMode="auto">
            <a:xfrm flipV="1">
              <a:off x="3924103" y="1484908"/>
              <a:ext cx="122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259"/>
            <p:cNvSpPr>
              <a:spLocks noChangeShapeType="1"/>
            </p:cNvSpPr>
            <p:nvPr/>
          </p:nvSpPr>
          <p:spPr bwMode="auto">
            <a:xfrm flipV="1">
              <a:off x="5221213" y="1700808"/>
              <a:ext cx="2591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260"/>
            <p:cNvSpPr>
              <a:spLocks noChangeShapeType="1"/>
            </p:cNvSpPr>
            <p:nvPr/>
          </p:nvSpPr>
          <p:spPr bwMode="auto">
            <a:xfrm>
              <a:off x="3924225" y="1484908"/>
              <a:ext cx="12969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261"/>
            <p:cNvSpPr>
              <a:spLocks noChangeShapeType="1"/>
            </p:cNvSpPr>
            <p:nvPr/>
          </p:nvSpPr>
          <p:spPr bwMode="auto">
            <a:xfrm flipH="1" flipV="1">
              <a:off x="5221213" y="1484908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242"/>
            <p:cNvSpPr>
              <a:spLocks noChangeShapeType="1"/>
            </p:cNvSpPr>
            <p:nvPr/>
          </p:nvSpPr>
          <p:spPr bwMode="auto">
            <a:xfrm flipH="1" flipV="1">
              <a:off x="6517357" y="2132856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283"/>
            <p:cNvSpPr>
              <a:spLocks noChangeShapeType="1"/>
            </p:cNvSpPr>
            <p:nvPr/>
          </p:nvSpPr>
          <p:spPr bwMode="auto">
            <a:xfrm flipV="1">
              <a:off x="5220369" y="2709118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284"/>
            <p:cNvSpPr>
              <a:spLocks noChangeShapeType="1"/>
            </p:cNvSpPr>
            <p:nvPr/>
          </p:nvSpPr>
          <p:spPr bwMode="auto">
            <a:xfrm>
              <a:off x="5653757" y="2348756"/>
              <a:ext cx="863600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285"/>
            <p:cNvSpPr>
              <a:spLocks noChangeShapeType="1"/>
            </p:cNvSpPr>
            <p:nvPr/>
          </p:nvSpPr>
          <p:spPr bwMode="auto">
            <a:xfrm flipH="1" flipV="1">
              <a:off x="5223544" y="2132856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286"/>
            <p:cNvSpPr>
              <a:spLocks noChangeShapeType="1"/>
            </p:cNvSpPr>
            <p:nvPr/>
          </p:nvSpPr>
          <p:spPr bwMode="auto">
            <a:xfrm flipV="1">
              <a:off x="5653757" y="2132856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87"/>
            <p:cNvSpPr>
              <a:spLocks noChangeShapeType="1"/>
            </p:cNvSpPr>
            <p:nvPr/>
          </p:nvSpPr>
          <p:spPr bwMode="auto">
            <a:xfrm>
              <a:off x="5223544" y="2132856"/>
              <a:ext cx="43021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288"/>
            <p:cNvSpPr>
              <a:spLocks noChangeShapeType="1"/>
            </p:cNvSpPr>
            <p:nvPr/>
          </p:nvSpPr>
          <p:spPr bwMode="auto">
            <a:xfrm>
              <a:off x="6085557" y="2636093"/>
              <a:ext cx="860871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289"/>
            <p:cNvSpPr>
              <a:spLocks noChangeShapeType="1"/>
            </p:cNvSpPr>
            <p:nvPr/>
          </p:nvSpPr>
          <p:spPr bwMode="auto">
            <a:xfrm flipH="1" flipV="1">
              <a:off x="5655344" y="2420193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90"/>
            <p:cNvSpPr>
              <a:spLocks noChangeShapeType="1"/>
            </p:cNvSpPr>
            <p:nvPr/>
          </p:nvSpPr>
          <p:spPr bwMode="auto">
            <a:xfrm flipV="1">
              <a:off x="6085557" y="2420193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91"/>
            <p:cNvSpPr>
              <a:spLocks noChangeShapeType="1"/>
            </p:cNvSpPr>
            <p:nvPr/>
          </p:nvSpPr>
          <p:spPr bwMode="auto">
            <a:xfrm>
              <a:off x="5655344" y="2420193"/>
              <a:ext cx="43021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292"/>
            <p:cNvSpPr>
              <a:spLocks noChangeShapeType="1"/>
            </p:cNvSpPr>
            <p:nvPr/>
          </p:nvSpPr>
          <p:spPr bwMode="auto">
            <a:xfrm>
              <a:off x="6517357" y="2925018"/>
              <a:ext cx="862459" cy="119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93"/>
            <p:cNvSpPr>
              <a:spLocks noChangeShapeType="1"/>
            </p:cNvSpPr>
            <p:nvPr/>
          </p:nvSpPr>
          <p:spPr bwMode="auto">
            <a:xfrm flipH="1" flipV="1">
              <a:off x="6087144" y="2709118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94"/>
            <p:cNvSpPr>
              <a:spLocks noChangeShapeType="1"/>
            </p:cNvSpPr>
            <p:nvPr/>
          </p:nvSpPr>
          <p:spPr bwMode="auto">
            <a:xfrm flipV="1">
              <a:off x="6517357" y="2709118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295"/>
            <p:cNvSpPr>
              <a:spLocks noChangeShapeType="1"/>
            </p:cNvSpPr>
            <p:nvPr/>
          </p:nvSpPr>
          <p:spPr bwMode="auto">
            <a:xfrm>
              <a:off x="6087144" y="2709118"/>
              <a:ext cx="43021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296"/>
            <p:cNvSpPr>
              <a:spLocks noChangeShapeType="1"/>
            </p:cNvSpPr>
            <p:nvPr/>
          </p:nvSpPr>
          <p:spPr bwMode="auto">
            <a:xfrm flipV="1">
              <a:off x="5220369" y="2925018"/>
              <a:ext cx="865188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227"/>
            <p:cNvSpPr>
              <a:spLocks noChangeShapeType="1"/>
            </p:cNvSpPr>
            <p:nvPr/>
          </p:nvSpPr>
          <p:spPr bwMode="auto">
            <a:xfrm>
              <a:off x="5220072" y="1124744"/>
              <a:ext cx="0" cy="2159000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232"/>
            <p:cNvSpPr>
              <a:spLocks noChangeShapeType="1"/>
            </p:cNvSpPr>
            <p:nvPr/>
          </p:nvSpPr>
          <p:spPr bwMode="auto">
            <a:xfrm flipH="1" flipV="1">
              <a:off x="2630290" y="3006477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233"/>
            <p:cNvSpPr>
              <a:spLocks noChangeShapeType="1"/>
            </p:cNvSpPr>
            <p:nvPr/>
          </p:nvSpPr>
          <p:spPr bwMode="auto">
            <a:xfrm flipV="1">
              <a:off x="2844602" y="3006477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234"/>
            <p:cNvSpPr>
              <a:spLocks noChangeShapeType="1"/>
            </p:cNvSpPr>
            <p:nvPr/>
          </p:nvSpPr>
          <p:spPr bwMode="auto">
            <a:xfrm flipV="1">
              <a:off x="2630290" y="3004890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262"/>
            <p:cNvSpPr>
              <a:spLocks noChangeShapeType="1"/>
            </p:cNvSpPr>
            <p:nvPr/>
          </p:nvSpPr>
          <p:spPr bwMode="auto">
            <a:xfrm flipV="1">
              <a:off x="2844602" y="3220790"/>
              <a:ext cx="21590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263"/>
            <p:cNvSpPr>
              <a:spLocks noChangeShapeType="1"/>
            </p:cNvSpPr>
            <p:nvPr/>
          </p:nvSpPr>
          <p:spPr bwMode="auto">
            <a:xfrm flipH="1" flipV="1">
              <a:off x="3062090" y="3006477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264"/>
            <p:cNvSpPr>
              <a:spLocks noChangeShapeType="1"/>
            </p:cNvSpPr>
            <p:nvPr/>
          </p:nvSpPr>
          <p:spPr bwMode="auto">
            <a:xfrm flipV="1">
              <a:off x="3276402" y="3006477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265"/>
            <p:cNvSpPr>
              <a:spLocks noChangeShapeType="1"/>
            </p:cNvSpPr>
            <p:nvPr/>
          </p:nvSpPr>
          <p:spPr bwMode="auto">
            <a:xfrm flipV="1">
              <a:off x="3062090" y="3004890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266"/>
            <p:cNvSpPr>
              <a:spLocks noChangeShapeType="1"/>
            </p:cNvSpPr>
            <p:nvPr/>
          </p:nvSpPr>
          <p:spPr bwMode="auto">
            <a:xfrm flipV="1">
              <a:off x="3276402" y="3220790"/>
              <a:ext cx="21590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267"/>
            <p:cNvSpPr>
              <a:spLocks noChangeShapeType="1"/>
            </p:cNvSpPr>
            <p:nvPr/>
          </p:nvSpPr>
          <p:spPr bwMode="auto">
            <a:xfrm flipH="1" flipV="1">
              <a:off x="3493890" y="3006477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268"/>
            <p:cNvSpPr>
              <a:spLocks noChangeShapeType="1"/>
            </p:cNvSpPr>
            <p:nvPr/>
          </p:nvSpPr>
          <p:spPr bwMode="auto">
            <a:xfrm flipV="1">
              <a:off x="3708202" y="3006477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269"/>
            <p:cNvSpPr>
              <a:spLocks noChangeShapeType="1"/>
            </p:cNvSpPr>
            <p:nvPr/>
          </p:nvSpPr>
          <p:spPr bwMode="auto">
            <a:xfrm flipV="1">
              <a:off x="3493890" y="3004890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270"/>
            <p:cNvSpPr>
              <a:spLocks noChangeShapeType="1"/>
            </p:cNvSpPr>
            <p:nvPr/>
          </p:nvSpPr>
          <p:spPr bwMode="auto">
            <a:xfrm flipV="1">
              <a:off x="3709790" y="3220790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71"/>
            <p:cNvSpPr>
              <a:spLocks noChangeShapeType="1"/>
            </p:cNvSpPr>
            <p:nvPr/>
          </p:nvSpPr>
          <p:spPr bwMode="auto">
            <a:xfrm flipH="1" flipV="1">
              <a:off x="3925690" y="3006477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272"/>
            <p:cNvSpPr>
              <a:spLocks noChangeShapeType="1"/>
            </p:cNvSpPr>
            <p:nvPr/>
          </p:nvSpPr>
          <p:spPr bwMode="auto">
            <a:xfrm flipV="1">
              <a:off x="4140002" y="3006477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273"/>
            <p:cNvSpPr>
              <a:spLocks noChangeShapeType="1"/>
            </p:cNvSpPr>
            <p:nvPr/>
          </p:nvSpPr>
          <p:spPr bwMode="auto">
            <a:xfrm flipV="1">
              <a:off x="3925690" y="3004890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274"/>
            <p:cNvSpPr>
              <a:spLocks noChangeShapeType="1"/>
            </p:cNvSpPr>
            <p:nvPr/>
          </p:nvSpPr>
          <p:spPr bwMode="auto">
            <a:xfrm flipV="1">
              <a:off x="4140002" y="3220790"/>
              <a:ext cx="21590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275"/>
            <p:cNvSpPr>
              <a:spLocks noChangeShapeType="1"/>
            </p:cNvSpPr>
            <p:nvPr/>
          </p:nvSpPr>
          <p:spPr bwMode="auto">
            <a:xfrm flipH="1" flipV="1">
              <a:off x="4359077" y="3006477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276"/>
            <p:cNvSpPr>
              <a:spLocks noChangeShapeType="1"/>
            </p:cNvSpPr>
            <p:nvPr/>
          </p:nvSpPr>
          <p:spPr bwMode="auto">
            <a:xfrm flipV="1">
              <a:off x="4573390" y="3006477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277"/>
            <p:cNvSpPr>
              <a:spLocks noChangeShapeType="1"/>
            </p:cNvSpPr>
            <p:nvPr/>
          </p:nvSpPr>
          <p:spPr bwMode="auto">
            <a:xfrm flipV="1">
              <a:off x="4359077" y="3004890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278"/>
            <p:cNvSpPr>
              <a:spLocks noChangeShapeType="1"/>
            </p:cNvSpPr>
            <p:nvPr/>
          </p:nvSpPr>
          <p:spPr bwMode="auto">
            <a:xfrm flipV="1">
              <a:off x="4574977" y="3220790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279"/>
            <p:cNvSpPr>
              <a:spLocks noChangeShapeType="1"/>
            </p:cNvSpPr>
            <p:nvPr/>
          </p:nvSpPr>
          <p:spPr bwMode="auto">
            <a:xfrm flipH="1" flipV="1">
              <a:off x="4790877" y="3006477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280"/>
            <p:cNvSpPr>
              <a:spLocks noChangeShapeType="1"/>
            </p:cNvSpPr>
            <p:nvPr/>
          </p:nvSpPr>
          <p:spPr bwMode="auto">
            <a:xfrm flipV="1">
              <a:off x="5005190" y="3006477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281"/>
            <p:cNvSpPr>
              <a:spLocks noChangeShapeType="1"/>
            </p:cNvSpPr>
            <p:nvPr/>
          </p:nvSpPr>
          <p:spPr bwMode="auto">
            <a:xfrm flipV="1">
              <a:off x="4790877" y="3004890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282"/>
            <p:cNvSpPr>
              <a:spLocks noChangeShapeType="1"/>
            </p:cNvSpPr>
            <p:nvPr/>
          </p:nvSpPr>
          <p:spPr bwMode="auto">
            <a:xfrm flipV="1">
              <a:off x="2487538" y="3222377"/>
              <a:ext cx="141165" cy="1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Text Box 305"/>
            <p:cNvSpPr txBox="1">
              <a:spLocks noChangeArrowheads="1"/>
            </p:cNvSpPr>
            <p:nvPr/>
          </p:nvSpPr>
          <p:spPr bwMode="auto">
            <a:xfrm>
              <a:off x="729776" y="2924944"/>
              <a:ext cx="165735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10000"/>
                </a:lnSpc>
              </a:pPr>
              <a:r>
                <a:rPr lang="zh-CN" altLang="en-US" sz="1800" b="1" dirty="0">
                  <a:solidFill>
                    <a:srgbClr val="C00000"/>
                  </a:solidFill>
                  <a:latin typeface="宋体" pitchFamily="2" charset="-122"/>
                </a:rPr>
                <a:t>主时钟信号</a:t>
              </a:r>
            </a:p>
          </p:txBody>
        </p:sp>
        <p:sp>
          <p:nvSpPr>
            <p:cNvPr id="99" name="Line 266"/>
            <p:cNvSpPr>
              <a:spLocks noChangeShapeType="1"/>
            </p:cNvSpPr>
            <p:nvPr/>
          </p:nvSpPr>
          <p:spPr bwMode="auto">
            <a:xfrm flipV="1">
              <a:off x="5003452" y="3219526"/>
              <a:ext cx="21590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267"/>
            <p:cNvSpPr>
              <a:spLocks noChangeShapeType="1"/>
            </p:cNvSpPr>
            <p:nvPr/>
          </p:nvSpPr>
          <p:spPr bwMode="auto">
            <a:xfrm flipH="1" flipV="1">
              <a:off x="5220940" y="3005213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268"/>
            <p:cNvSpPr>
              <a:spLocks noChangeShapeType="1"/>
            </p:cNvSpPr>
            <p:nvPr/>
          </p:nvSpPr>
          <p:spPr bwMode="auto">
            <a:xfrm flipV="1">
              <a:off x="5435252" y="3005213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269"/>
            <p:cNvSpPr>
              <a:spLocks noChangeShapeType="1"/>
            </p:cNvSpPr>
            <p:nvPr/>
          </p:nvSpPr>
          <p:spPr bwMode="auto">
            <a:xfrm flipV="1">
              <a:off x="5220940" y="3003626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270"/>
            <p:cNvSpPr>
              <a:spLocks noChangeShapeType="1"/>
            </p:cNvSpPr>
            <p:nvPr/>
          </p:nvSpPr>
          <p:spPr bwMode="auto">
            <a:xfrm flipV="1">
              <a:off x="5436840" y="3219526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271"/>
            <p:cNvSpPr>
              <a:spLocks noChangeShapeType="1"/>
            </p:cNvSpPr>
            <p:nvPr/>
          </p:nvSpPr>
          <p:spPr bwMode="auto">
            <a:xfrm flipH="1" flipV="1">
              <a:off x="5652740" y="3005213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272"/>
            <p:cNvSpPr>
              <a:spLocks noChangeShapeType="1"/>
            </p:cNvSpPr>
            <p:nvPr/>
          </p:nvSpPr>
          <p:spPr bwMode="auto">
            <a:xfrm flipV="1">
              <a:off x="5867052" y="3005213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273"/>
            <p:cNvSpPr>
              <a:spLocks noChangeShapeType="1"/>
            </p:cNvSpPr>
            <p:nvPr/>
          </p:nvSpPr>
          <p:spPr bwMode="auto">
            <a:xfrm flipV="1">
              <a:off x="5652740" y="3003626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274"/>
            <p:cNvSpPr>
              <a:spLocks noChangeShapeType="1"/>
            </p:cNvSpPr>
            <p:nvPr/>
          </p:nvSpPr>
          <p:spPr bwMode="auto">
            <a:xfrm flipV="1">
              <a:off x="5867052" y="3219526"/>
              <a:ext cx="21590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275"/>
            <p:cNvSpPr>
              <a:spLocks noChangeShapeType="1"/>
            </p:cNvSpPr>
            <p:nvPr/>
          </p:nvSpPr>
          <p:spPr bwMode="auto">
            <a:xfrm flipH="1" flipV="1">
              <a:off x="6086127" y="3005213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276"/>
            <p:cNvSpPr>
              <a:spLocks noChangeShapeType="1"/>
            </p:cNvSpPr>
            <p:nvPr/>
          </p:nvSpPr>
          <p:spPr bwMode="auto">
            <a:xfrm flipV="1">
              <a:off x="6300440" y="3005213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277"/>
            <p:cNvSpPr>
              <a:spLocks noChangeShapeType="1"/>
            </p:cNvSpPr>
            <p:nvPr/>
          </p:nvSpPr>
          <p:spPr bwMode="auto">
            <a:xfrm flipV="1">
              <a:off x="6086127" y="3003626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278"/>
            <p:cNvSpPr>
              <a:spLocks noChangeShapeType="1"/>
            </p:cNvSpPr>
            <p:nvPr/>
          </p:nvSpPr>
          <p:spPr bwMode="auto">
            <a:xfrm flipV="1">
              <a:off x="6302027" y="3219526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279"/>
            <p:cNvSpPr>
              <a:spLocks noChangeShapeType="1"/>
            </p:cNvSpPr>
            <p:nvPr/>
          </p:nvSpPr>
          <p:spPr bwMode="auto">
            <a:xfrm flipH="1" flipV="1">
              <a:off x="6517927" y="3005213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281"/>
            <p:cNvSpPr>
              <a:spLocks noChangeShapeType="1"/>
            </p:cNvSpPr>
            <p:nvPr/>
          </p:nvSpPr>
          <p:spPr bwMode="auto">
            <a:xfrm flipV="1">
              <a:off x="7814071" y="3003626"/>
              <a:ext cx="286321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255"/>
            <p:cNvSpPr>
              <a:spLocks noChangeShapeType="1"/>
            </p:cNvSpPr>
            <p:nvPr/>
          </p:nvSpPr>
          <p:spPr bwMode="auto">
            <a:xfrm flipV="1">
              <a:off x="7811616" y="1412652"/>
              <a:ext cx="2887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256"/>
            <p:cNvSpPr>
              <a:spLocks noChangeShapeType="1"/>
            </p:cNvSpPr>
            <p:nvPr/>
          </p:nvSpPr>
          <p:spPr bwMode="auto">
            <a:xfrm flipH="1" flipV="1">
              <a:off x="7811616" y="1196752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257"/>
            <p:cNvSpPr>
              <a:spLocks noChangeShapeType="1"/>
            </p:cNvSpPr>
            <p:nvPr/>
          </p:nvSpPr>
          <p:spPr bwMode="auto">
            <a:xfrm>
              <a:off x="6516960" y="1196752"/>
              <a:ext cx="1295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260"/>
            <p:cNvSpPr>
              <a:spLocks noChangeShapeType="1"/>
            </p:cNvSpPr>
            <p:nvPr/>
          </p:nvSpPr>
          <p:spPr bwMode="auto">
            <a:xfrm>
              <a:off x="7811616" y="1484238"/>
              <a:ext cx="288776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299"/>
            <p:cNvSpPr>
              <a:spLocks noChangeShapeType="1"/>
            </p:cNvSpPr>
            <p:nvPr/>
          </p:nvSpPr>
          <p:spPr bwMode="auto">
            <a:xfrm flipH="1" flipV="1">
              <a:off x="7810772" y="1484908"/>
              <a:ext cx="1588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236"/>
            <p:cNvSpPr>
              <a:spLocks noChangeShapeType="1"/>
            </p:cNvSpPr>
            <p:nvPr/>
          </p:nvSpPr>
          <p:spPr bwMode="auto">
            <a:xfrm>
              <a:off x="6946428" y="2348756"/>
              <a:ext cx="870496" cy="119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238"/>
            <p:cNvSpPr>
              <a:spLocks noChangeShapeType="1"/>
            </p:cNvSpPr>
            <p:nvPr/>
          </p:nvSpPr>
          <p:spPr bwMode="auto">
            <a:xfrm flipV="1">
              <a:off x="6946428" y="2132856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239"/>
            <p:cNvSpPr>
              <a:spLocks noChangeShapeType="1"/>
            </p:cNvSpPr>
            <p:nvPr/>
          </p:nvSpPr>
          <p:spPr bwMode="auto">
            <a:xfrm>
              <a:off x="6516216" y="2132856"/>
              <a:ext cx="430213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243"/>
            <p:cNvSpPr>
              <a:spLocks noChangeShapeType="1"/>
            </p:cNvSpPr>
            <p:nvPr/>
          </p:nvSpPr>
          <p:spPr bwMode="auto">
            <a:xfrm flipV="1">
              <a:off x="7378228" y="2636093"/>
              <a:ext cx="722164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244"/>
            <p:cNvSpPr>
              <a:spLocks noChangeShapeType="1"/>
            </p:cNvSpPr>
            <p:nvPr/>
          </p:nvSpPr>
          <p:spPr bwMode="auto">
            <a:xfrm flipH="1" flipV="1">
              <a:off x="6946428" y="2421781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245"/>
            <p:cNvSpPr>
              <a:spLocks noChangeShapeType="1"/>
            </p:cNvSpPr>
            <p:nvPr/>
          </p:nvSpPr>
          <p:spPr bwMode="auto">
            <a:xfrm flipV="1">
              <a:off x="7378228" y="2421781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246"/>
            <p:cNvSpPr>
              <a:spLocks noChangeShapeType="1"/>
            </p:cNvSpPr>
            <p:nvPr/>
          </p:nvSpPr>
          <p:spPr bwMode="auto">
            <a:xfrm flipV="1">
              <a:off x="6946428" y="2420193"/>
              <a:ext cx="431800" cy="1588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248"/>
            <p:cNvSpPr>
              <a:spLocks noChangeShapeType="1"/>
            </p:cNvSpPr>
            <p:nvPr/>
          </p:nvSpPr>
          <p:spPr bwMode="auto">
            <a:xfrm flipH="1" flipV="1">
              <a:off x="7378228" y="2709118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249"/>
            <p:cNvSpPr>
              <a:spLocks noChangeShapeType="1"/>
            </p:cNvSpPr>
            <p:nvPr/>
          </p:nvSpPr>
          <p:spPr bwMode="auto">
            <a:xfrm>
              <a:off x="7378228" y="2709118"/>
              <a:ext cx="431800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283"/>
            <p:cNvSpPr>
              <a:spLocks noChangeShapeType="1"/>
            </p:cNvSpPr>
            <p:nvPr/>
          </p:nvSpPr>
          <p:spPr bwMode="auto">
            <a:xfrm flipV="1">
              <a:off x="7812360" y="2709118"/>
              <a:ext cx="0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296"/>
            <p:cNvSpPr>
              <a:spLocks noChangeShapeType="1"/>
            </p:cNvSpPr>
            <p:nvPr/>
          </p:nvSpPr>
          <p:spPr bwMode="auto">
            <a:xfrm>
              <a:off x="7810028" y="2925018"/>
              <a:ext cx="290364" cy="119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227"/>
            <p:cNvSpPr>
              <a:spLocks noChangeShapeType="1"/>
            </p:cNvSpPr>
            <p:nvPr/>
          </p:nvSpPr>
          <p:spPr bwMode="auto">
            <a:xfrm>
              <a:off x="7812360" y="1124744"/>
              <a:ext cx="0" cy="2159000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242"/>
            <p:cNvSpPr>
              <a:spLocks noChangeShapeType="1"/>
            </p:cNvSpPr>
            <p:nvPr/>
          </p:nvSpPr>
          <p:spPr bwMode="auto">
            <a:xfrm flipH="1" flipV="1">
              <a:off x="7815336" y="2132856"/>
              <a:ext cx="1588" cy="21590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239"/>
            <p:cNvSpPr>
              <a:spLocks noChangeShapeType="1"/>
            </p:cNvSpPr>
            <p:nvPr/>
          </p:nvSpPr>
          <p:spPr bwMode="auto">
            <a:xfrm>
              <a:off x="7814195" y="2132856"/>
              <a:ext cx="286197" cy="119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268"/>
            <p:cNvSpPr>
              <a:spLocks noChangeShapeType="1"/>
            </p:cNvSpPr>
            <p:nvPr/>
          </p:nvSpPr>
          <p:spPr bwMode="auto">
            <a:xfrm flipV="1">
              <a:off x="6731396" y="2998539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269"/>
            <p:cNvSpPr>
              <a:spLocks noChangeShapeType="1"/>
            </p:cNvSpPr>
            <p:nvPr/>
          </p:nvSpPr>
          <p:spPr bwMode="auto">
            <a:xfrm flipV="1">
              <a:off x="6517084" y="2996952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270"/>
            <p:cNvSpPr>
              <a:spLocks noChangeShapeType="1"/>
            </p:cNvSpPr>
            <p:nvPr/>
          </p:nvSpPr>
          <p:spPr bwMode="auto">
            <a:xfrm flipV="1">
              <a:off x="6732984" y="3212852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271"/>
            <p:cNvSpPr>
              <a:spLocks noChangeShapeType="1"/>
            </p:cNvSpPr>
            <p:nvPr/>
          </p:nvSpPr>
          <p:spPr bwMode="auto">
            <a:xfrm flipH="1" flipV="1">
              <a:off x="6948884" y="2998539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272"/>
            <p:cNvSpPr>
              <a:spLocks noChangeShapeType="1"/>
            </p:cNvSpPr>
            <p:nvPr/>
          </p:nvSpPr>
          <p:spPr bwMode="auto">
            <a:xfrm flipV="1">
              <a:off x="7163196" y="2998539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273"/>
            <p:cNvSpPr>
              <a:spLocks noChangeShapeType="1"/>
            </p:cNvSpPr>
            <p:nvPr/>
          </p:nvSpPr>
          <p:spPr bwMode="auto">
            <a:xfrm flipV="1">
              <a:off x="6948884" y="2996952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274"/>
            <p:cNvSpPr>
              <a:spLocks noChangeShapeType="1"/>
            </p:cNvSpPr>
            <p:nvPr/>
          </p:nvSpPr>
          <p:spPr bwMode="auto">
            <a:xfrm flipV="1">
              <a:off x="7163196" y="3212852"/>
              <a:ext cx="21590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275"/>
            <p:cNvSpPr>
              <a:spLocks noChangeShapeType="1"/>
            </p:cNvSpPr>
            <p:nvPr/>
          </p:nvSpPr>
          <p:spPr bwMode="auto">
            <a:xfrm flipH="1" flipV="1">
              <a:off x="7382271" y="2998539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276"/>
            <p:cNvSpPr>
              <a:spLocks noChangeShapeType="1"/>
            </p:cNvSpPr>
            <p:nvPr/>
          </p:nvSpPr>
          <p:spPr bwMode="auto">
            <a:xfrm flipV="1">
              <a:off x="7596584" y="2998539"/>
              <a:ext cx="0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277"/>
            <p:cNvSpPr>
              <a:spLocks noChangeShapeType="1"/>
            </p:cNvSpPr>
            <p:nvPr/>
          </p:nvSpPr>
          <p:spPr bwMode="auto">
            <a:xfrm flipV="1">
              <a:off x="7382271" y="2996952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278"/>
            <p:cNvSpPr>
              <a:spLocks noChangeShapeType="1"/>
            </p:cNvSpPr>
            <p:nvPr/>
          </p:nvSpPr>
          <p:spPr bwMode="auto">
            <a:xfrm flipV="1">
              <a:off x="7598171" y="3212852"/>
              <a:ext cx="214313" cy="15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279"/>
            <p:cNvSpPr>
              <a:spLocks noChangeShapeType="1"/>
            </p:cNvSpPr>
            <p:nvPr/>
          </p:nvSpPr>
          <p:spPr bwMode="auto">
            <a:xfrm flipH="1" flipV="1">
              <a:off x="7814071" y="2998539"/>
              <a:ext cx="1588" cy="2159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230"/>
            <p:cNvSpPr>
              <a:spLocks noChangeShapeType="1"/>
            </p:cNvSpPr>
            <p:nvPr/>
          </p:nvSpPr>
          <p:spPr bwMode="auto">
            <a:xfrm flipH="1">
              <a:off x="6516216" y="1051942"/>
              <a:ext cx="1367111" cy="794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8" name="Text Box 179"/>
          <p:cNvSpPr txBox="1">
            <a:spLocks noChangeArrowheads="1"/>
          </p:cNvSpPr>
          <p:nvPr/>
        </p:nvSpPr>
        <p:spPr bwMode="auto">
          <a:xfrm>
            <a:off x="179387" y="404664"/>
            <a:ext cx="8785227" cy="113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控制原理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>
                <a:latin typeface="宋体" pitchFamily="2" charset="-122"/>
              </a:rPr>
              <a:t>按序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产生</a:t>
            </a:r>
            <a:r>
              <a:rPr lang="zh-CN" altLang="en-US" b="1" dirty="0">
                <a:solidFill>
                  <a:srgbClr val="0070C0"/>
                </a:solidFill>
                <a:latin typeface="宋体" pitchFamily="2" charset="-122"/>
              </a:rPr>
              <a:t>所需的</a:t>
            </a:r>
            <a:r>
              <a:rPr lang="zh-CN" altLang="en-US" b="1" dirty="0">
                <a:latin typeface="宋体" pitchFamily="2" charset="-122"/>
              </a:rPr>
              <a:t>操作控制信号  </a:t>
            </a:r>
            <a:r>
              <a:rPr lang="en-US" altLang="zh-CN" sz="1800" b="1" dirty="0">
                <a:latin typeface="+mn-ea"/>
              </a:rPr>
              <a:t>(</a:t>
            </a:r>
            <a:r>
              <a:rPr lang="zh-CN" altLang="en-US" sz="1800" b="1" dirty="0">
                <a:latin typeface="+mn-ea"/>
              </a:rPr>
              <a:t>类似于具体课表</a:t>
            </a:r>
            <a:r>
              <a:rPr lang="en-US" altLang="zh-CN" sz="1800" b="1" dirty="0">
                <a:latin typeface="+mn-ea"/>
              </a:rPr>
              <a:t>)</a:t>
            </a:r>
          </a:p>
          <a:p>
            <a:pPr marL="457200" indent="-457200">
              <a:lnSpc>
                <a:spcPct val="105000"/>
              </a:lnSpc>
            </a:pPr>
            <a:r>
              <a:rPr lang="en-US" altLang="zh-CN" sz="1800" b="1" dirty="0">
                <a:latin typeface="+mn-ea"/>
              </a:rPr>
              <a:t>                      </a:t>
            </a:r>
            <a:r>
              <a:rPr lang="zh-CN" altLang="en-US" sz="1800" dirty="0">
                <a:latin typeface="+mn-ea"/>
              </a:rPr>
              <a:t>│</a:t>
            </a:r>
            <a:r>
              <a:rPr lang="zh-CN" altLang="en-US" sz="1800" b="1" dirty="0">
                <a:latin typeface="+mn-ea"/>
              </a:rPr>
              <a:t>         └←对应于当前指令</a:t>
            </a:r>
            <a:endParaRPr lang="en-US" altLang="zh-CN" sz="1800" b="1" dirty="0">
              <a:latin typeface="+mn-ea"/>
            </a:endParaRPr>
          </a:p>
          <a:p>
            <a:pPr marL="457200" indent="-457200">
              <a:lnSpc>
                <a:spcPct val="105000"/>
              </a:lnSpc>
            </a:pPr>
            <a:r>
              <a:rPr lang="en-US" altLang="zh-CN" sz="1800" b="1" dirty="0">
                <a:latin typeface="+mn-ea"/>
              </a:rPr>
              <a:t>                      </a:t>
            </a:r>
            <a:r>
              <a:rPr lang="zh-CN" altLang="en-US" sz="1800" dirty="0">
                <a:latin typeface="+mn-ea"/>
              </a:rPr>
              <a:t>└</a:t>
            </a:r>
            <a:r>
              <a:rPr lang="zh-CN" altLang="en-US" sz="1800" b="1" dirty="0">
                <a:latin typeface="+mn-ea"/>
              </a:rPr>
              <a:t>←次序用</a:t>
            </a:r>
            <a:r>
              <a:rPr lang="zh-CN" altLang="en-US" sz="1800" b="1" u="sng" dirty="0">
                <a:latin typeface="+mn-ea"/>
              </a:rPr>
              <a:t>时标信号</a:t>
            </a:r>
            <a:r>
              <a:rPr lang="zh-CN" altLang="en-US" sz="1800" b="1" dirty="0">
                <a:latin typeface="+mn-ea"/>
              </a:rPr>
              <a:t>表明             </a:t>
            </a:r>
            <a:r>
              <a:rPr lang="en-US" altLang="zh-CN" sz="1800" b="1" dirty="0">
                <a:latin typeface="+mn-ea"/>
              </a:rPr>
              <a:t>(</a:t>
            </a:r>
            <a:r>
              <a:rPr lang="zh-CN" altLang="en-US" sz="1800" b="1" dirty="0">
                <a:latin typeface="+mn-ea"/>
              </a:rPr>
              <a:t>类似于空白课表</a:t>
            </a:r>
            <a:r>
              <a:rPr lang="en-US" altLang="zh-CN" sz="1800" b="1" dirty="0">
                <a:latin typeface="+mn-ea"/>
              </a:rPr>
              <a:t>)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150" name="AutoShape 23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" name="AutoShape 45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156176" y="6453337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/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4" name="Text Box 112"/>
          <p:cNvSpPr txBox="1">
            <a:spLocks noChangeArrowheads="1"/>
          </p:cNvSpPr>
          <p:nvPr/>
        </p:nvSpPr>
        <p:spPr bwMode="auto">
          <a:xfrm>
            <a:off x="179388" y="435442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zh-CN" altLang="en-US" b="1" dirty="0">
                <a:solidFill>
                  <a:srgbClr val="FF0000"/>
                </a:solidFill>
                <a:ea typeface="黑体" pitchFamily="2" charset="-122"/>
              </a:rPr>
              <a:t>计算机的部件互连 </a:t>
            </a:r>
            <a:endParaRPr lang="zh-CN" altLang="en-US" sz="3600" b="1" dirty="0">
              <a:latin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388" y="908720"/>
            <a:ext cx="878534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互连类型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有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总线方式</a:t>
            </a:r>
            <a:r>
              <a:rPr lang="zh-CN" altLang="en-US" b="1" dirty="0">
                <a:latin typeface="宋体" pitchFamily="2" charset="-122"/>
              </a:rPr>
              <a:t>、分散方式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又称专用方式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点点方式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2000" b="1" u="sng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9512" y="137560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、总线结构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*总线定义：</a:t>
            </a:r>
            <a:r>
              <a:rPr lang="zh-CN" altLang="en-US" b="1" dirty="0">
                <a:latin typeface="宋体" pitchFamily="2" charset="-122"/>
              </a:rPr>
              <a:t>指用于</a:t>
            </a:r>
            <a:r>
              <a:rPr lang="zh-CN" altLang="en-US" b="1" u="sng" dirty="0">
                <a:latin typeface="宋体" pitchFamily="2" charset="-122"/>
              </a:rPr>
              <a:t>信息传输</a:t>
            </a:r>
            <a:r>
              <a:rPr lang="zh-CN" altLang="en-US" b="1" dirty="0">
                <a:latin typeface="宋体" pitchFamily="2" charset="-122"/>
              </a:rPr>
              <a:t>的一组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公共</a:t>
            </a:r>
            <a:r>
              <a:rPr lang="zh-CN" altLang="en-US" b="1" dirty="0">
                <a:latin typeface="宋体" pitchFamily="2" charset="-122"/>
              </a:rPr>
              <a:t>信号线 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类似于教室过道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*互连特点：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195612" y="2298938"/>
            <a:ext cx="68408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可扩展性好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不改变线路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、分时传输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同时仅</a:t>
            </a:r>
            <a:r>
              <a:rPr lang="en-US" altLang="zh-CN" sz="1800" b="1" u="sng" dirty="0">
                <a:latin typeface="宋体" pitchFamily="2" charset="-122"/>
              </a:rPr>
              <a:t>1</a:t>
            </a:r>
            <a:r>
              <a:rPr lang="zh-CN" altLang="en-US" sz="1800" b="1" u="sng" dirty="0">
                <a:latin typeface="宋体" pitchFamily="2" charset="-122"/>
              </a:rPr>
              <a:t>个设备</a:t>
            </a:r>
            <a:r>
              <a:rPr lang="zh-CN" altLang="en-US" sz="1800" b="1" dirty="0">
                <a:latin typeface="宋体" pitchFamily="2" charset="-122"/>
              </a:rPr>
              <a:t>发送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179512" y="2780928"/>
            <a:ext cx="8785225" cy="2645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*总线互连的硬件结构：</a:t>
            </a:r>
            <a:r>
              <a:rPr lang="zh-CN" altLang="en-US" b="1" dirty="0">
                <a:latin typeface="宋体" pitchFamily="2" charset="-122"/>
              </a:rPr>
              <a:t>设备通过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I/O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接口</a:t>
            </a:r>
            <a:r>
              <a:rPr lang="zh-CN" altLang="en-US" b="1" dirty="0">
                <a:latin typeface="宋体" pitchFamily="2" charset="-122"/>
              </a:rPr>
              <a:t>连接到总线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dirty="0">
                <a:latin typeface="+mn-ea"/>
              </a:rPr>
              <a:t>                                             └</a:t>
            </a:r>
            <a:r>
              <a:rPr lang="zh-CN" altLang="en-US" sz="1800" b="1" dirty="0">
                <a:latin typeface="+mn-ea"/>
              </a:rPr>
              <a:t>←</a:t>
            </a:r>
            <a:r>
              <a:rPr lang="zh-CN" altLang="en-US" sz="1800" b="1" dirty="0">
                <a:solidFill>
                  <a:srgbClr val="990099"/>
                </a:solidFill>
                <a:latin typeface="+mn-ea"/>
              </a:rPr>
              <a:t>协调</a:t>
            </a:r>
            <a:r>
              <a:rPr lang="zh-CN" altLang="en-US" sz="1800" b="1" dirty="0"/>
              <a:t>速度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电平</a:t>
            </a:r>
            <a:r>
              <a:rPr lang="en-US" altLang="zh-CN" sz="1800" b="1" dirty="0">
                <a:latin typeface="+mn-ea"/>
              </a:rPr>
              <a:t>/</a:t>
            </a:r>
            <a:r>
              <a:rPr lang="zh-CN" altLang="en-US" sz="1800" b="1" dirty="0">
                <a:latin typeface="+mn-ea"/>
              </a:rPr>
              <a:t>格式</a:t>
            </a:r>
            <a:r>
              <a:rPr lang="zh-CN" altLang="en-US" sz="1800" b="1" dirty="0"/>
              <a:t>等</a:t>
            </a:r>
            <a:r>
              <a:rPr lang="zh-CN" altLang="en-US" sz="1800" b="1" dirty="0">
                <a:solidFill>
                  <a:srgbClr val="0070C0"/>
                </a:solidFill>
              </a:rPr>
              <a:t>差异</a:t>
            </a:r>
            <a:endParaRPr lang="en-US" altLang="zh-CN" sz="1800" b="1" dirty="0">
              <a:solidFill>
                <a:srgbClr val="0070C0"/>
              </a:solidFill>
            </a:endParaRPr>
          </a:p>
          <a:p>
            <a:pPr>
              <a:lnSpc>
                <a:spcPct val="125000"/>
              </a:lnSpc>
              <a:spcBef>
                <a:spcPts val="4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              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总线设备类型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>
                <a:solidFill>
                  <a:schemeClr val="accent2"/>
                </a:solidFill>
                <a:latin typeface="宋体" pitchFamily="2" charset="-122"/>
              </a:rPr>
              <a:t>                                      </a:t>
            </a:r>
            <a:r>
              <a:rPr lang="en-US" altLang="zh-CN" sz="1600" b="1" dirty="0">
                <a:latin typeface="宋体" pitchFamily="2" charset="-122"/>
              </a:rPr>
              <a:t>(</a:t>
            </a:r>
            <a:r>
              <a:rPr lang="zh-CN" altLang="en-US" sz="1600" b="1" dirty="0">
                <a:latin typeface="宋体" pitchFamily="2" charset="-122"/>
              </a:rPr>
              <a:t>基于操作中的角色</a:t>
            </a:r>
            <a:r>
              <a:rPr lang="en-US" altLang="zh-CN" sz="1600" b="1" dirty="0">
                <a:latin typeface="宋体" pitchFamily="2" charset="-122"/>
              </a:rPr>
              <a:t>)</a:t>
            </a:r>
            <a:endParaRPr lang="en-US" altLang="zh-CN" sz="18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              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总线操作类型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54" name="Text Box 91"/>
          <p:cNvSpPr txBox="1">
            <a:spLocks noChangeArrowheads="1"/>
          </p:cNvSpPr>
          <p:nvPr/>
        </p:nvSpPr>
        <p:spPr bwMode="auto">
          <a:xfrm>
            <a:off x="179388" y="5445224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系统总线组成：</a:t>
            </a:r>
            <a:r>
              <a:rPr lang="zh-CN" altLang="en-US" b="1" dirty="0">
                <a:latin typeface="宋体" pitchFamily="2" charset="-122"/>
              </a:rPr>
              <a:t>地址总线、数据总线、控制总线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控制线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状态线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6696744" y="3566568"/>
            <a:ext cx="2447256" cy="1839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990600" indent="-99060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主设备、从设备</a:t>
            </a:r>
            <a:endParaRPr lang="en-US" altLang="zh-CN" b="1" dirty="0">
              <a:latin typeface="宋体" pitchFamily="2" charset="-122"/>
            </a:endParaRPr>
          </a:p>
          <a:p>
            <a:pPr marL="990600" indent="-990600">
              <a:lnSpc>
                <a:spcPct val="90000"/>
              </a:lnSpc>
            </a:pPr>
            <a:r>
              <a:rPr lang="en-US" altLang="zh-CN" sz="1600" b="1" dirty="0">
                <a:latin typeface="宋体" pitchFamily="2" charset="-122"/>
              </a:rPr>
              <a:t> (</a:t>
            </a:r>
            <a:r>
              <a:rPr lang="zh-CN" altLang="en-US" sz="1600" b="1" dirty="0">
                <a:latin typeface="宋体" pitchFamily="2" charset="-122"/>
              </a:rPr>
              <a:t>发起者</a:t>
            </a:r>
            <a:r>
              <a:rPr lang="en-US" altLang="zh-CN" sz="1600" b="1" dirty="0">
                <a:latin typeface="宋体" pitchFamily="2" charset="-122"/>
              </a:rPr>
              <a:t>)   (</a:t>
            </a:r>
            <a:r>
              <a:rPr lang="zh-CN" altLang="en-US" sz="1600" b="1" dirty="0">
                <a:latin typeface="宋体" pitchFamily="2" charset="-122"/>
              </a:rPr>
              <a:t>响应者</a:t>
            </a:r>
            <a:r>
              <a:rPr lang="en-US" altLang="zh-CN" sz="1600" b="1" dirty="0">
                <a:latin typeface="宋体" pitchFamily="2" charset="-122"/>
              </a:rPr>
              <a:t>)</a:t>
            </a:r>
          </a:p>
          <a:p>
            <a:pPr marL="990600" indent="-990600">
              <a:lnSpc>
                <a:spcPct val="125000"/>
              </a:lnSpc>
              <a:spcBef>
                <a:spcPts val="300"/>
              </a:spcBef>
            </a:pPr>
            <a:endParaRPr lang="en-US" altLang="zh-CN" b="1" dirty="0">
              <a:latin typeface="宋体" pitchFamily="2" charset="-122"/>
            </a:endParaRPr>
          </a:p>
          <a:p>
            <a:pPr marL="990600" indent="-990600">
              <a:lnSpc>
                <a:spcPct val="125000"/>
              </a:lnSpc>
              <a:spcBef>
                <a:spcPts val="800"/>
              </a:spcBef>
            </a:pPr>
            <a:r>
              <a:rPr lang="zh-CN" altLang="en-US" b="1" dirty="0">
                <a:latin typeface="宋体" pitchFamily="2" charset="-122"/>
              </a:rPr>
              <a:t>读、写</a:t>
            </a:r>
            <a:r>
              <a:rPr lang="en-US" altLang="zh-CN" sz="1600" b="1" dirty="0">
                <a:latin typeface="宋体" pitchFamily="2" charset="-122"/>
              </a:rPr>
              <a:t>(</a:t>
            </a:r>
            <a:r>
              <a:rPr lang="zh-CN" altLang="en-US" sz="1600" b="1" dirty="0">
                <a:latin typeface="宋体" pitchFamily="2" charset="-122"/>
              </a:rPr>
              <a:t>基于主设备</a:t>
            </a:r>
            <a:r>
              <a:rPr lang="en-US" altLang="zh-CN" sz="1600" b="1" dirty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4932041" y="4469050"/>
            <a:ext cx="3744416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990600" indent="-990600"/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思考①：</a:t>
            </a:r>
            <a:r>
              <a:rPr lang="zh-CN" altLang="en-US" sz="2000" b="1" dirty="0">
                <a:latin typeface="宋体" pitchFamily="2" charset="-122"/>
              </a:rPr>
              <a:t>如何区分不同从设备？</a:t>
            </a:r>
            <a:endParaRPr lang="en-US" altLang="zh-CN" sz="2000" b="1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79512" y="3408441"/>
            <a:ext cx="4320480" cy="1892767"/>
            <a:chOff x="285388" y="3446582"/>
            <a:chExt cx="4320480" cy="1892767"/>
          </a:xfrm>
        </p:grpSpPr>
        <p:sp>
          <p:nvSpPr>
            <p:cNvPr id="24" name="Line 34"/>
            <p:cNvSpPr>
              <a:spLocks noChangeShapeType="1"/>
            </p:cNvSpPr>
            <p:nvPr/>
          </p:nvSpPr>
          <p:spPr bwMode="auto">
            <a:xfrm>
              <a:off x="1115616" y="4294037"/>
              <a:ext cx="0" cy="145555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35"/>
            <p:cNvSpPr txBox="1">
              <a:spLocks noChangeArrowheads="1"/>
            </p:cNvSpPr>
            <p:nvPr/>
          </p:nvSpPr>
          <p:spPr bwMode="auto">
            <a:xfrm>
              <a:off x="3131840" y="3500289"/>
              <a:ext cx="1296988" cy="3619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26" name="Line 37"/>
            <p:cNvSpPr>
              <a:spLocks noChangeShapeType="1"/>
            </p:cNvSpPr>
            <p:nvPr/>
          </p:nvSpPr>
          <p:spPr bwMode="auto">
            <a:xfrm flipV="1">
              <a:off x="323528" y="4438004"/>
              <a:ext cx="423604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8"/>
            <p:cNvSpPr>
              <a:spLocks noChangeShapeType="1"/>
            </p:cNvSpPr>
            <p:nvPr/>
          </p:nvSpPr>
          <p:spPr bwMode="auto">
            <a:xfrm>
              <a:off x="3779540" y="3862238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2698006" y="4724920"/>
              <a:ext cx="577850" cy="4318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b="1" dirty="0"/>
                <a:t>…</a:t>
              </a:r>
            </a:p>
          </p:txBody>
        </p:sp>
        <p:sp>
          <p:nvSpPr>
            <p:cNvPr id="29" name="Text Box 41"/>
            <p:cNvSpPr txBox="1">
              <a:spLocks noChangeArrowheads="1"/>
            </p:cNvSpPr>
            <p:nvPr/>
          </p:nvSpPr>
          <p:spPr bwMode="auto">
            <a:xfrm>
              <a:off x="1951757" y="4150667"/>
              <a:ext cx="1108075" cy="2159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/>
                <a:t>系统总线</a:t>
              </a:r>
            </a:p>
          </p:txBody>
        </p:sp>
        <p:sp>
          <p:nvSpPr>
            <p:cNvPr id="30" name="Text Box 66"/>
            <p:cNvSpPr txBox="1">
              <a:spLocks noChangeArrowheads="1"/>
            </p:cNvSpPr>
            <p:nvPr/>
          </p:nvSpPr>
          <p:spPr bwMode="auto">
            <a:xfrm>
              <a:off x="3131840" y="4006453"/>
              <a:ext cx="1296988" cy="29019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主存控制器</a:t>
              </a:r>
            </a:p>
          </p:txBody>
        </p:sp>
        <p:sp>
          <p:nvSpPr>
            <p:cNvPr id="31" name="Line 67"/>
            <p:cNvSpPr>
              <a:spLocks noChangeShapeType="1"/>
            </p:cNvSpPr>
            <p:nvPr/>
          </p:nvSpPr>
          <p:spPr bwMode="auto">
            <a:xfrm flipH="1">
              <a:off x="3779540" y="4294038"/>
              <a:ext cx="0" cy="145555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70"/>
            <p:cNvSpPr txBox="1">
              <a:spLocks noChangeArrowheads="1"/>
            </p:cNvSpPr>
            <p:nvPr/>
          </p:nvSpPr>
          <p:spPr bwMode="auto">
            <a:xfrm>
              <a:off x="395536" y="3500289"/>
              <a:ext cx="1492299" cy="361949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34" name="Text Box 72"/>
            <p:cNvSpPr txBox="1">
              <a:spLocks noChangeArrowheads="1"/>
            </p:cNvSpPr>
            <p:nvPr/>
          </p:nvSpPr>
          <p:spPr bwMode="auto">
            <a:xfrm>
              <a:off x="323528" y="4582070"/>
              <a:ext cx="936104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USB</a:t>
              </a:r>
              <a:r>
                <a:rPr lang="zh-CN" altLang="en-US" sz="1800" b="1" dirty="0">
                  <a:latin typeface="宋体" pitchFamily="2" charset="-122"/>
                </a:rPr>
                <a:t>接口</a:t>
              </a:r>
            </a:p>
          </p:txBody>
        </p:sp>
        <p:sp>
          <p:nvSpPr>
            <p:cNvPr id="35" name="Text Box 73"/>
            <p:cNvSpPr txBox="1">
              <a:spLocks noChangeArrowheads="1"/>
            </p:cNvSpPr>
            <p:nvPr/>
          </p:nvSpPr>
          <p:spPr bwMode="auto">
            <a:xfrm>
              <a:off x="325116" y="5013870"/>
              <a:ext cx="934516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键盘</a:t>
              </a:r>
            </a:p>
          </p:txBody>
        </p:sp>
        <p:sp>
          <p:nvSpPr>
            <p:cNvPr id="36" name="Line 74"/>
            <p:cNvSpPr>
              <a:spLocks noChangeShapeType="1"/>
            </p:cNvSpPr>
            <p:nvPr/>
          </p:nvSpPr>
          <p:spPr bwMode="auto">
            <a:xfrm>
              <a:off x="827584" y="4869408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75"/>
            <p:cNvSpPr>
              <a:spLocks noChangeShapeType="1"/>
            </p:cNvSpPr>
            <p:nvPr/>
          </p:nvSpPr>
          <p:spPr bwMode="auto">
            <a:xfrm>
              <a:off x="827584" y="4438005"/>
              <a:ext cx="0" cy="14565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Text Box 76"/>
            <p:cNvSpPr txBox="1">
              <a:spLocks noChangeArrowheads="1"/>
            </p:cNvSpPr>
            <p:nvPr/>
          </p:nvSpPr>
          <p:spPr bwMode="auto">
            <a:xfrm>
              <a:off x="1403648" y="4583658"/>
              <a:ext cx="1298575" cy="28575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显示适配器</a:t>
              </a:r>
            </a:p>
          </p:txBody>
        </p:sp>
        <p:sp>
          <p:nvSpPr>
            <p:cNvPr id="39" name="Text Box 77"/>
            <p:cNvSpPr txBox="1">
              <a:spLocks noChangeArrowheads="1"/>
            </p:cNvSpPr>
            <p:nvPr/>
          </p:nvSpPr>
          <p:spPr bwMode="auto">
            <a:xfrm>
              <a:off x="1405236" y="5015458"/>
              <a:ext cx="1296988" cy="28575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显示器</a:t>
              </a:r>
            </a:p>
          </p:txBody>
        </p:sp>
        <p:sp>
          <p:nvSpPr>
            <p:cNvPr id="40" name="Line 78"/>
            <p:cNvSpPr>
              <a:spLocks noChangeShapeType="1"/>
            </p:cNvSpPr>
            <p:nvPr/>
          </p:nvSpPr>
          <p:spPr bwMode="auto">
            <a:xfrm>
              <a:off x="2051720" y="4870995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79"/>
            <p:cNvSpPr>
              <a:spLocks noChangeShapeType="1"/>
            </p:cNvSpPr>
            <p:nvPr/>
          </p:nvSpPr>
          <p:spPr bwMode="auto">
            <a:xfrm>
              <a:off x="2050987" y="4438004"/>
              <a:ext cx="0" cy="14565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80"/>
            <p:cNvSpPr txBox="1">
              <a:spLocks noChangeArrowheads="1"/>
            </p:cNvSpPr>
            <p:nvPr/>
          </p:nvSpPr>
          <p:spPr bwMode="auto">
            <a:xfrm>
              <a:off x="3203848" y="4582070"/>
              <a:ext cx="135572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硬盘控制器</a:t>
              </a:r>
            </a:p>
          </p:txBody>
        </p:sp>
        <p:sp>
          <p:nvSpPr>
            <p:cNvPr id="43" name="Text Box 81"/>
            <p:cNvSpPr txBox="1">
              <a:spLocks noChangeArrowheads="1"/>
            </p:cNvSpPr>
            <p:nvPr/>
          </p:nvSpPr>
          <p:spPr bwMode="auto">
            <a:xfrm>
              <a:off x="3347864" y="5015458"/>
              <a:ext cx="1152525" cy="28575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硬盘</a:t>
              </a:r>
            </a:p>
          </p:txBody>
        </p:sp>
        <p:sp>
          <p:nvSpPr>
            <p:cNvPr id="44" name="Line 82"/>
            <p:cNvSpPr>
              <a:spLocks noChangeShapeType="1"/>
            </p:cNvSpPr>
            <p:nvPr/>
          </p:nvSpPr>
          <p:spPr bwMode="auto">
            <a:xfrm>
              <a:off x="3851920" y="4870995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83"/>
            <p:cNvSpPr>
              <a:spLocks noChangeShapeType="1"/>
            </p:cNvSpPr>
            <p:nvPr/>
          </p:nvSpPr>
          <p:spPr bwMode="auto">
            <a:xfrm>
              <a:off x="3851920" y="4439592"/>
              <a:ext cx="0" cy="14406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 Box 87"/>
            <p:cNvSpPr txBox="1">
              <a:spLocks noChangeArrowheads="1"/>
            </p:cNvSpPr>
            <p:nvPr/>
          </p:nvSpPr>
          <p:spPr bwMode="auto">
            <a:xfrm>
              <a:off x="396553" y="4006702"/>
              <a:ext cx="1483196" cy="28733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总线接口单元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2" name="Line 38"/>
            <p:cNvSpPr>
              <a:spLocks noChangeShapeType="1"/>
            </p:cNvSpPr>
            <p:nvPr/>
          </p:nvSpPr>
          <p:spPr bwMode="auto">
            <a:xfrm>
              <a:off x="1115616" y="3861990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 bwMode="auto">
            <a:xfrm>
              <a:off x="344734" y="3446582"/>
              <a:ext cx="1584176" cy="88884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3102167" y="3446582"/>
              <a:ext cx="1368996" cy="88884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3165708" y="4547261"/>
              <a:ext cx="1440160" cy="79208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1365508" y="4547260"/>
              <a:ext cx="1368152" cy="79208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285388" y="4547260"/>
              <a:ext cx="1008112" cy="79208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1169875" y="6021288"/>
            <a:ext cx="6696745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990600" indent="-990600"/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思考②：</a:t>
            </a:r>
            <a:r>
              <a:rPr lang="zh-CN" altLang="en-US" sz="2000" b="1" dirty="0">
                <a:latin typeface="宋体" pitchFamily="2" charset="-122"/>
              </a:rPr>
              <a:t>设置状态线有什么好处？   </a:t>
            </a:r>
            <a:r>
              <a:rPr lang="en-US" altLang="zh-CN" sz="1600" b="1" dirty="0">
                <a:latin typeface="宋体" pitchFamily="2" charset="-122"/>
              </a:rPr>
              <a:t>(</a:t>
            </a:r>
            <a:r>
              <a:rPr lang="zh-CN" altLang="en-US" sz="1600" b="1" dirty="0">
                <a:solidFill>
                  <a:srgbClr val="990099"/>
                </a:solidFill>
                <a:latin typeface="宋体" pitchFamily="2" charset="-122"/>
              </a:rPr>
              <a:t>类比：</a:t>
            </a:r>
            <a:r>
              <a:rPr lang="zh-CN" altLang="en-US" sz="1600" b="1" dirty="0">
                <a:latin typeface="宋体" pitchFamily="2" charset="-122"/>
              </a:rPr>
              <a:t>说</a:t>
            </a:r>
            <a:r>
              <a:rPr lang="en-US" altLang="zh-CN" sz="1600" b="1" dirty="0">
                <a:latin typeface="宋体" pitchFamily="2" charset="-122"/>
              </a:rPr>
              <a:t>bye</a:t>
            </a:r>
            <a:r>
              <a:rPr lang="zh-CN" altLang="en-US" sz="1600" b="1" dirty="0">
                <a:latin typeface="宋体" pitchFamily="2" charset="-122"/>
              </a:rPr>
              <a:t>后挂电话</a:t>
            </a:r>
            <a:r>
              <a:rPr lang="en-US" altLang="zh-CN" sz="1600" b="1" dirty="0">
                <a:latin typeface="宋体" pitchFamily="2" charset="-122"/>
              </a:rPr>
              <a:t>)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47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71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  <p:bldP spid="54" grpId="0"/>
      <p:bldP spid="60" grpId="0" animBg="1"/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组合 135"/>
          <p:cNvGrpSpPr/>
          <p:nvPr/>
        </p:nvGrpSpPr>
        <p:grpSpPr>
          <a:xfrm>
            <a:off x="4788024" y="4509120"/>
            <a:ext cx="3610371" cy="2017662"/>
            <a:chOff x="827584" y="4507682"/>
            <a:chExt cx="3610371" cy="2017662"/>
          </a:xfrm>
        </p:grpSpPr>
        <p:sp>
          <p:nvSpPr>
            <p:cNvPr id="137" name="Line 226"/>
            <p:cNvSpPr>
              <a:spLocks noChangeShapeType="1"/>
            </p:cNvSpPr>
            <p:nvPr/>
          </p:nvSpPr>
          <p:spPr bwMode="auto">
            <a:xfrm>
              <a:off x="3995614" y="4801369"/>
              <a:ext cx="1" cy="1441425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227"/>
            <p:cNvSpPr>
              <a:spLocks noChangeShapeType="1"/>
            </p:cNvSpPr>
            <p:nvPr/>
          </p:nvSpPr>
          <p:spPr bwMode="auto">
            <a:xfrm>
              <a:off x="2267422" y="4795714"/>
              <a:ext cx="0" cy="144708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230"/>
            <p:cNvSpPr>
              <a:spLocks noChangeShapeType="1"/>
            </p:cNvSpPr>
            <p:nvPr/>
          </p:nvSpPr>
          <p:spPr bwMode="auto">
            <a:xfrm flipH="1">
              <a:off x="1978522" y="4800451"/>
              <a:ext cx="1587" cy="157943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231"/>
            <p:cNvSpPr>
              <a:spLocks noChangeShapeType="1"/>
            </p:cNvSpPr>
            <p:nvPr/>
          </p:nvSpPr>
          <p:spPr bwMode="auto">
            <a:xfrm>
              <a:off x="3133104" y="4800352"/>
              <a:ext cx="3696" cy="157953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232"/>
            <p:cNvSpPr>
              <a:spLocks noChangeShapeType="1"/>
            </p:cNvSpPr>
            <p:nvPr/>
          </p:nvSpPr>
          <p:spPr bwMode="auto">
            <a:xfrm flipH="1">
              <a:off x="3706863" y="4800352"/>
              <a:ext cx="2306" cy="157953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233"/>
            <p:cNvSpPr>
              <a:spLocks noChangeShapeType="1"/>
            </p:cNvSpPr>
            <p:nvPr/>
          </p:nvSpPr>
          <p:spPr bwMode="auto">
            <a:xfrm>
              <a:off x="2555455" y="4800451"/>
              <a:ext cx="0" cy="157943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Text Box 235"/>
            <p:cNvSpPr txBox="1">
              <a:spLocks noChangeArrowheads="1"/>
            </p:cNvSpPr>
            <p:nvPr/>
          </p:nvSpPr>
          <p:spPr bwMode="auto">
            <a:xfrm>
              <a:off x="827584" y="4513312"/>
              <a:ext cx="1008063" cy="172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>
                  <a:latin typeface="+mn-ea"/>
                  <a:ea typeface="+mn-ea"/>
                </a:rPr>
                <a:t>CLK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ABus</a:t>
              </a:r>
              <a:endParaRPr lang="zh-CN" altLang="en-US" sz="1800" b="1" dirty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DBus</a:t>
              </a:r>
              <a:endParaRPr lang="en-US" altLang="zh-CN" sz="1800" b="1" dirty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CBus</a:t>
              </a:r>
              <a:r>
                <a:rPr lang="en-US" altLang="zh-CN" sz="1800" b="1" dirty="0">
                  <a:latin typeface="+mn-ea"/>
                  <a:ea typeface="+mn-ea"/>
                </a:rPr>
                <a:t>(RD)</a:t>
              </a:r>
              <a:endParaRPr lang="zh-CN" altLang="en-US" sz="1800" b="1" dirty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CBus</a:t>
              </a:r>
              <a:r>
                <a:rPr lang="en-US" altLang="zh-CN" sz="1800" b="1" dirty="0">
                  <a:latin typeface="+mn-ea"/>
                  <a:ea typeface="+mn-ea"/>
                </a:rPr>
                <a:t>(WR)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46" name="Line 236"/>
            <p:cNvSpPr>
              <a:spLocks noChangeShapeType="1"/>
            </p:cNvSpPr>
            <p:nvPr/>
          </p:nvSpPr>
          <p:spPr bwMode="auto">
            <a:xfrm>
              <a:off x="1835647" y="5018831"/>
              <a:ext cx="142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237"/>
            <p:cNvSpPr>
              <a:spLocks noChangeShapeType="1"/>
            </p:cNvSpPr>
            <p:nvPr/>
          </p:nvSpPr>
          <p:spPr bwMode="auto">
            <a:xfrm flipV="1">
              <a:off x="1835647" y="5376912"/>
              <a:ext cx="720055" cy="3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238"/>
            <p:cNvSpPr>
              <a:spLocks noChangeShapeType="1"/>
            </p:cNvSpPr>
            <p:nvPr/>
          </p:nvSpPr>
          <p:spPr bwMode="auto">
            <a:xfrm flipV="1">
              <a:off x="4135338" y="5380782"/>
              <a:ext cx="2839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243"/>
            <p:cNvSpPr>
              <a:spLocks noChangeShapeType="1"/>
            </p:cNvSpPr>
            <p:nvPr/>
          </p:nvSpPr>
          <p:spPr bwMode="auto">
            <a:xfrm flipV="1">
              <a:off x="1835375" y="6233837"/>
              <a:ext cx="433636" cy="500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244"/>
            <p:cNvSpPr>
              <a:spLocks noChangeShapeType="1"/>
            </p:cNvSpPr>
            <p:nvPr/>
          </p:nvSpPr>
          <p:spPr bwMode="auto">
            <a:xfrm>
              <a:off x="2421854" y="5942633"/>
              <a:ext cx="1287316" cy="739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255"/>
            <p:cNvSpPr>
              <a:spLocks noChangeShapeType="1"/>
            </p:cNvSpPr>
            <p:nvPr/>
          </p:nvSpPr>
          <p:spPr bwMode="auto">
            <a:xfrm flipV="1">
              <a:off x="4139630" y="5020418"/>
              <a:ext cx="298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257"/>
            <p:cNvSpPr>
              <a:spLocks noChangeShapeType="1"/>
            </p:cNvSpPr>
            <p:nvPr/>
          </p:nvSpPr>
          <p:spPr bwMode="auto">
            <a:xfrm>
              <a:off x="4285232" y="4800352"/>
              <a:ext cx="3559" cy="157953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262"/>
            <p:cNvSpPr>
              <a:spLocks noChangeShapeType="1"/>
            </p:cNvSpPr>
            <p:nvPr/>
          </p:nvSpPr>
          <p:spPr bwMode="auto">
            <a:xfrm flipH="1" flipV="1">
              <a:off x="3707582" y="5949923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263"/>
            <p:cNvSpPr>
              <a:spLocks noChangeShapeType="1"/>
            </p:cNvSpPr>
            <p:nvPr/>
          </p:nvSpPr>
          <p:spPr bwMode="auto">
            <a:xfrm>
              <a:off x="3851797" y="6238846"/>
              <a:ext cx="58615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AutoShape 299"/>
            <p:cNvSpPr>
              <a:spLocks noChangeArrowheads="1"/>
            </p:cNvSpPr>
            <p:nvPr/>
          </p:nvSpPr>
          <p:spPr bwMode="auto">
            <a:xfrm>
              <a:off x="1980110" y="4875956"/>
              <a:ext cx="2159720" cy="287338"/>
            </a:xfrm>
            <a:prstGeom prst="hexagon">
              <a:avLst>
                <a:gd name="adj" fmla="val 49744"/>
                <a:gd name="vf" fmla="val 115470"/>
              </a:avLst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" name="Text Box 300"/>
            <p:cNvSpPr txBox="1">
              <a:spLocks noChangeArrowheads="1"/>
            </p:cNvSpPr>
            <p:nvPr/>
          </p:nvSpPr>
          <p:spPr bwMode="auto">
            <a:xfrm>
              <a:off x="2771478" y="4874369"/>
              <a:ext cx="5032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地址</a:t>
              </a:r>
            </a:p>
          </p:txBody>
        </p:sp>
        <p:sp>
          <p:nvSpPr>
            <p:cNvPr id="157" name="AutoShape 301"/>
            <p:cNvSpPr>
              <a:spLocks noChangeArrowheads="1"/>
            </p:cNvSpPr>
            <p:nvPr/>
          </p:nvSpPr>
          <p:spPr bwMode="auto">
            <a:xfrm>
              <a:off x="2555702" y="5234731"/>
              <a:ext cx="1579636" cy="287338"/>
            </a:xfrm>
            <a:prstGeom prst="hexagon">
              <a:avLst>
                <a:gd name="adj" fmla="val 56354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Line 302"/>
            <p:cNvSpPr>
              <a:spLocks noChangeShapeType="1"/>
            </p:cNvSpPr>
            <p:nvPr/>
          </p:nvSpPr>
          <p:spPr bwMode="auto">
            <a:xfrm>
              <a:off x="1835647" y="5805264"/>
              <a:ext cx="2602308" cy="31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Text Box 304"/>
            <p:cNvSpPr txBox="1">
              <a:spLocks noChangeArrowheads="1"/>
            </p:cNvSpPr>
            <p:nvPr/>
          </p:nvSpPr>
          <p:spPr bwMode="auto">
            <a:xfrm>
              <a:off x="3059633" y="5236319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数据</a:t>
              </a:r>
            </a:p>
          </p:txBody>
        </p:sp>
        <p:sp>
          <p:nvSpPr>
            <p:cNvPr id="160" name="Line 243"/>
            <p:cNvSpPr>
              <a:spLocks noChangeShapeType="1"/>
            </p:cNvSpPr>
            <p:nvPr/>
          </p:nvSpPr>
          <p:spPr bwMode="auto">
            <a:xfrm>
              <a:off x="1844972" y="5517232"/>
              <a:ext cx="288032" cy="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234"/>
            <p:cNvSpPr>
              <a:spLocks noChangeShapeType="1"/>
            </p:cNvSpPr>
            <p:nvPr/>
          </p:nvSpPr>
          <p:spPr bwMode="auto">
            <a:xfrm flipV="1">
              <a:off x="2269010" y="4507682"/>
              <a:ext cx="0" cy="28803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239"/>
            <p:cNvSpPr>
              <a:spLocks noChangeShapeType="1"/>
            </p:cNvSpPr>
            <p:nvPr/>
          </p:nvSpPr>
          <p:spPr bwMode="auto">
            <a:xfrm>
              <a:off x="1835647" y="4795714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240"/>
            <p:cNvSpPr>
              <a:spLocks noChangeShapeType="1"/>
            </p:cNvSpPr>
            <p:nvPr/>
          </p:nvSpPr>
          <p:spPr bwMode="auto">
            <a:xfrm flipH="1" flipV="1">
              <a:off x="1979390" y="4509269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241"/>
            <p:cNvSpPr>
              <a:spLocks noChangeShapeType="1"/>
            </p:cNvSpPr>
            <p:nvPr/>
          </p:nvSpPr>
          <p:spPr bwMode="auto">
            <a:xfrm>
              <a:off x="1979391" y="4510856"/>
              <a:ext cx="288032" cy="31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242"/>
            <p:cNvSpPr>
              <a:spLocks noChangeShapeType="1"/>
            </p:cNvSpPr>
            <p:nvPr/>
          </p:nvSpPr>
          <p:spPr bwMode="auto">
            <a:xfrm flipV="1">
              <a:off x="2257328" y="4801368"/>
              <a:ext cx="298127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246"/>
            <p:cNvSpPr>
              <a:spLocks noChangeShapeType="1"/>
            </p:cNvSpPr>
            <p:nvPr/>
          </p:nvSpPr>
          <p:spPr bwMode="auto">
            <a:xfrm flipV="1">
              <a:off x="2843486" y="4510857"/>
              <a:ext cx="1588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247"/>
            <p:cNvSpPr>
              <a:spLocks noChangeShapeType="1"/>
            </p:cNvSpPr>
            <p:nvPr/>
          </p:nvSpPr>
          <p:spPr bwMode="auto">
            <a:xfrm flipH="1" flipV="1">
              <a:off x="2555454" y="4512444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248"/>
            <p:cNvSpPr>
              <a:spLocks noChangeShapeType="1"/>
            </p:cNvSpPr>
            <p:nvPr/>
          </p:nvSpPr>
          <p:spPr bwMode="auto">
            <a:xfrm>
              <a:off x="2555455" y="4514032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258"/>
            <p:cNvSpPr>
              <a:spLocks noChangeShapeType="1"/>
            </p:cNvSpPr>
            <p:nvPr/>
          </p:nvSpPr>
          <p:spPr bwMode="auto">
            <a:xfrm>
              <a:off x="4283646" y="4507682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234"/>
            <p:cNvSpPr>
              <a:spLocks noChangeShapeType="1"/>
            </p:cNvSpPr>
            <p:nvPr/>
          </p:nvSpPr>
          <p:spPr bwMode="auto">
            <a:xfrm flipV="1">
              <a:off x="3418830" y="4507682"/>
              <a:ext cx="1588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240"/>
            <p:cNvSpPr>
              <a:spLocks noChangeShapeType="1"/>
            </p:cNvSpPr>
            <p:nvPr/>
          </p:nvSpPr>
          <p:spPr bwMode="auto">
            <a:xfrm flipH="1" flipV="1">
              <a:off x="3130798" y="4509269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241"/>
            <p:cNvSpPr>
              <a:spLocks noChangeShapeType="1"/>
            </p:cNvSpPr>
            <p:nvPr/>
          </p:nvSpPr>
          <p:spPr bwMode="auto">
            <a:xfrm>
              <a:off x="3130799" y="4510856"/>
              <a:ext cx="288032" cy="31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242"/>
            <p:cNvSpPr>
              <a:spLocks noChangeShapeType="1"/>
            </p:cNvSpPr>
            <p:nvPr/>
          </p:nvSpPr>
          <p:spPr bwMode="auto">
            <a:xfrm flipV="1">
              <a:off x="3418830" y="4801368"/>
              <a:ext cx="288033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246"/>
            <p:cNvSpPr>
              <a:spLocks noChangeShapeType="1"/>
            </p:cNvSpPr>
            <p:nvPr/>
          </p:nvSpPr>
          <p:spPr bwMode="auto">
            <a:xfrm flipH="1" flipV="1">
              <a:off x="3996481" y="4510856"/>
              <a:ext cx="1" cy="29051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247"/>
            <p:cNvSpPr>
              <a:spLocks noChangeShapeType="1"/>
            </p:cNvSpPr>
            <p:nvPr/>
          </p:nvSpPr>
          <p:spPr bwMode="auto">
            <a:xfrm flipH="1" flipV="1">
              <a:off x="3706862" y="4512444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248"/>
            <p:cNvSpPr>
              <a:spLocks noChangeShapeType="1"/>
            </p:cNvSpPr>
            <p:nvPr/>
          </p:nvSpPr>
          <p:spPr bwMode="auto">
            <a:xfrm>
              <a:off x="3706863" y="4514032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260"/>
            <p:cNvSpPr>
              <a:spLocks noChangeShapeType="1"/>
            </p:cNvSpPr>
            <p:nvPr/>
          </p:nvSpPr>
          <p:spPr bwMode="auto">
            <a:xfrm>
              <a:off x="2843486" y="4798194"/>
              <a:ext cx="287412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242"/>
            <p:cNvSpPr>
              <a:spLocks noChangeShapeType="1"/>
            </p:cNvSpPr>
            <p:nvPr/>
          </p:nvSpPr>
          <p:spPr bwMode="auto">
            <a:xfrm flipV="1">
              <a:off x="3987031" y="4801367"/>
              <a:ext cx="296615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247"/>
            <p:cNvSpPr>
              <a:spLocks noChangeShapeType="1"/>
            </p:cNvSpPr>
            <p:nvPr/>
          </p:nvSpPr>
          <p:spPr bwMode="auto">
            <a:xfrm flipH="1" flipV="1">
              <a:off x="4283645" y="4512444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Line 245"/>
            <p:cNvSpPr>
              <a:spLocks noChangeShapeType="1"/>
            </p:cNvSpPr>
            <p:nvPr/>
          </p:nvSpPr>
          <p:spPr bwMode="auto">
            <a:xfrm flipV="1">
              <a:off x="2267744" y="5950023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Text Box 41"/>
            <p:cNvSpPr txBox="1">
              <a:spLocks noChangeArrowheads="1"/>
            </p:cNvSpPr>
            <p:nvPr/>
          </p:nvSpPr>
          <p:spPr bwMode="auto">
            <a:xfrm>
              <a:off x="2123728" y="6235873"/>
              <a:ext cx="2159917" cy="28947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/>
                <a:t>①        ②       ③       ④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3817095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、总线传输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*传输过程：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⑴地址期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       ⑵数据期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*传输协议：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779912" y="764704"/>
            <a:ext cx="5364088" cy="1414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sng" dirty="0">
                <a:latin typeface="宋体" pitchFamily="2" charset="-122"/>
              </a:rPr>
              <a:t>主设备</a:t>
            </a:r>
            <a:r>
              <a:rPr lang="zh-CN" altLang="en-US" b="1" dirty="0">
                <a:latin typeface="宋体" pitchFamily="2" charset="-122"/>
              </a:rPr>
              <a:t>发送地址、命令，   </a:t>
            </a:r>
            <a:r>
              <a:rPr lang="zh-CN" altLang="en-US" sz="1600" b="1" dirty="0">
                <a:latin typeface="宋体" pitchFamily="2" charset="-122"/>
              </a:rPr>
              <a:t>←命令～开始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sng" dirty="0">
                <a:latin typeface="宋体" pitchFamily="2" charset="-122"/>
              </a:rPr>
              <a:t>从设备</a:t>
            </a:r>
            <a:r>
              <a:rPr lang="zh-CN" altLang="en-US" b="1" dirty="0">
                <a:latin typeface="宋体" pitchFamily="2" charset="-122"/>
              </a:rPr>
              <a:t>判断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所有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、响应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一个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sng" dirty="0">
                <a:latin typeface="宋体" pitchFamily="2" charset="-122"/>
              </a:rPr>
              <a:t>双方</a:t>
            </a:r>
            <a:r>
              <a:rPr lang="zh-CN" altLang="en-US" b="1" dirty="0">
                <a:latin typeface="宋体" pitchFamily="2" charset="-122"/>
              </a:rPr>
              <a:t>按命令要求交换数据</a:t>
            </a: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sz="1600" b="1" dirty="0">
                <a:latin typeface="宋体" pitchFamily="2" charset="-122"/>
              </a:rPr>
              <a:t>←状态～结束</a:t>
            </a:r>
            <a:endParaRPr lang="en-US" altLang="zh-CN" sz="2000" b="1" dirty="0">
              <a:latin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22289" y="2288665"/>
            <a:ext cx="3801446" cy="1716399"/>
            <a:chOff x="673522" y="3143236"/>
            <a:chExt cx="3465735" cy="1716399"/>
          </a:xfrm>
        </p:grpSpPr>
        <p:sp>
          <p:nvSpPr>
            <p:cNvPr id="6" name="Line 601"/>
            <p:cNvSpPr>
              <a:spLocks noChangeShapeType="1"/>
            </p:cNvSpPr>
            <p:nvPr/>
          </p:nvSpPr>
          <p:spPr bwMode="auto">
            <a:xfrm flipV="1">
              <a:off x="1619672" y="3575035"/>
              <a:ext cx="0" cy="1005199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602"/>
            <p:cNvSpPr>
              <a:spLocks noChangeShapeType="1"/>
            </p:cNvSpPr>
            <p:nvPr/>
          </p:nvSpPr>
          <p:spPr bwMode="auto">
            <a:xfrm flipV="1">
              <a:off x="1364298" y="3575035"/>
              <a:ext cx="0" cy="1150108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603"/>
            <p:cNvSpPr txBox="1">
              <a:spLocks noChangeArrowheads="1"/>
            </p:cNvSpPr>
            <p:nvPr/>
          </p:nvSpPr>
          <p:spPr bwMode="auto">
            <a:xfrm>
              <a:off x="755576" y="3143236"/>
              <a:ext cx="936104" cy="43021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CPU</a:t>
              </a:r>
            </a:p>
          </p:txBody>
        </p:sp>
        <p:sp>
          <p:nvSpPr>
            <p:cNvPr id="10" name="Line 604"/>
            <p:cNvSpPr>
              <a:spLocks noChangeShapeType="1"/>
            </p:cNvSpPr>
            <p:nvPr/>
          </p:nvSpPr>
          <p:spPr bwMode="auto">
            <a:xfrm flipV="1">
              <a:off x="673522" y="4446880"/>
              <a:ext cx="2962376" cy="159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605"/>
            <p:cNvSpPr>
              <a:spLocks noChangeShapeType="1"/>
            </p:cNvSpPr>
            <p:nvPr/>
          </p:nvSpPr>
          <p:spPr bwMode="auto">
            <a:xfrm>
              <a:off x="673523" y="4589760"/>
              <a:ext cx="2962376" cy="158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606"/>
            <p:cNvSpPr>
              <a:spLocks noChangeShapeType="1"/>
            </p:cNvSpPr>
            <p:nvPr/>
          </p:nvSpPr>
          <p:spPr bwMode="auto">
            <a:xfrm>
              <a:off x="683568" y="4730476"/>
              <a:ext cx="2952332" cy="5333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607"/>
            <p:cNvSpPr txBox="1">
              <a:spLocks noChangeArrowheads="1"/>
            </p:cNvSpPr>
            <p:nvPr/>
          </p:nvSpPr>
          <p:spPr bwMode="auto">
            <a:xfrm>
              <a:off x="3635896" y="4281785"/>
              <a:ext cx="503361" cy="577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ABus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70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DBus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70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CBus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4" name="Text Box 608"/>
            <p:cNvSpPr txBox="1">
              <a:spLocks noChangeArrowheads="1"/>
            </p:cNvSpPr>
            <p:nvPr/>
          </p:nvSpPr>
          <p:spPr bwMode="auto">
            <a:xfrm>
              <a:off x="1835696" y="3143236"/>
              <a:ext cx="793106" cy="4318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15" name="Line 609"/>
            <p:cNvSpPr>
              <a:spLocks noChangeShapeType="1"/>
            </p:cNvSpPr>
            <p:nvPr/>
          </p:nvSpPr>
          <p:spPr bwMode="auto">
            <a:xfrm>
              <a:off x="1259632" y="3575036"/>
              <a:ext cx="0" cy="1150108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610"/>
            <p:cNvSpPr>
              <a:spLocks noChangeShapeType="1"/>
            </p:cNvSpPr>
            <p:nvPr/>
          </p:nvSpPr>
          <p:spPr bwMode="auto">
            <a:xfrm>
              <a:off x="828477" y="3575035"/>
              <a:ext cx="0" cy="871849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612"/>
            <p:cNvSpPr>
              <a:spLocks noChangeShapeType="1"/>
            </p:cNvSpPr>
            <p:nvPr/>
          </p:nvSpPr>
          <p:spPr bwMode="auto">
            <a:xfrm flipV="1">
              <a:off x="2555776" y="3573448"/>
              <a:ext cx="0" cy="1006786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613"/>
            <p:cNvSpPr>
              <a:spLocks noChangeShapeType="1"/>
            </p:cNvSpPr>
            <p:nvPr/>
          </p:nvSpPr>
          <p:spPr bwMode="auto">
            <a:xfrm flipV="1">
              <a:off x="1907704" y="3573447"/>
              <a:ext cx="0" cy="873436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614"/>
            <p:cNvSpPr>
              <a:spLocks noChangeShapeType="1"/>
            </p:cNvSpPr>
            <p:nvPr/>
          </p:nvSpPr>
          <p:spPr bwMode="auto">
            <a:xfrm flipV="1">
              <a:off x="2123728" y="3573448"/>
              <a:ext cx="0" cy="1162362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615"/>
            <p:cNvSpPr>
              <a:spLocks noChangeShapeType="1"/>
            </p:cNvSpPr>
            <p:nvPr/>
          </p:nvSpPr>
          <p:spPr bwMode="auto">
            <a:xfrm>
              <a:off x="2228394" y="3573448"/>
              <a:ext cx="0" cy="1162362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616"/>
            <p:cNvSpPr txBox="1">
              <a:spLocks noChangeArrowheads="1"/>
            </p:cNvSpPr>
            <p:nvPr/>
          </p:nvSpPr>
          <p:spPr bwMode="auto">
            <a:xfrm>
              <a:off x="2915817" y="3143236"/>
              <a:ext cx="720080" cy="4318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外</a:t>
              </a:r>
              <a:r>
                <a:rPr lang="zh-CN" altLang="en-US" sz="2000" b="1" u="none" dirty="0">
                  <a:latin typeface="宋体" pitchFamily="2" charset="-122"/>
                </a:rPr>
                <a:t>设</a:t>
              </a:r>
            </a:p>
          </p:txBody>
        </p:sp>
        <p:sp>
          <p:nvSpPr>
            <p:cNvPr id="26" name="Line 620"/>
            <p:cNvSpPr>
              <a:spLocks noChangeShapeType="1"/>
            </p:cNvSpPr>
            <p:nvPr/>
          </p:nvSpPr>
          <p:spPr bwMode="auto">
            <a:xfrm flipV="1">
              <a:off x="2987825" y="3575036"/>
              <a:ext cx="0" cy="873436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621"/>
            <p:cNvSpPr>
              <a:spLocks noChangeShapeType="1"/>
            </p:cNvSpPr>
            <p:nvPr/>
          </p:nvSpPr>
          <p:spPr bwMode="auto">
            <a:xfrm flipV="1">
              <a:off x="3203849" y="3575035"/>
              <a:ext cx="0" cy="1150107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622"/>
            <p:cNvSpPr>
              <a:spLocks noChangeShapeType="1"/>
            </p:cNvSpPr>
            <p:nvPr/>
          </p:nvSpPr>
          <p:spPr bwMode="auto">
            <a:xfrm>
              <a:off x="3308515" y="3575036"/>
              <a:ext cx="0" cy="1160774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623"/>
            <p:cNvSpPr>
              <a:spLocks noChangeShapeType="1"/>
            </p:cNvSpPr>
            <p:nvPr/>
          </p:nvSpPr>
          <p:spPr bwMode="auto">
            <a:xfrm flipV="1">
              <a:off x="3563889" y="3575036"/>
              <a:ext cx="0" cy="1005198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876962" y="2718445"/>
            <a:ext cx="615613" cy="1162362"/>
            <a:chOff x="2227501" y="3573016"/>
            <a:chExt cx="615613" cy="1162362"/>
          </a:xfrm>
        </p:grpSpPr>
        <p:sp>
          <p:nvSpPr>
            <p:cNvPr id="24" name="Text Box 618"/>
            <p:cNvSpPr txBox="1">
              <a:spLocks noChangeArrowheads="1"/>
            </p:cNvSpPr>
            <p:nvPr/>
          </p:nvSpPr>
          <p:spPr bwMode="auto">
            <a:xfrm>
              <a:off x="2272061" y="3646473"/>
              <a:ext cx="211707" cy="789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>
                  <a:latin typeface="宋体" pitchFamily="2" charset="-122"/>
                </a:rPr>
                <a:t>②</a:t>
              </a:r>
              <a:r>
                <a:rPr lang="zh-CN" altLang="en-US" sz="1600" b="1" u="none" dirty="0">
                  <a:latin typeface="宋体" pitchFamily="2" charset="-122"/>
                </a:rPr>
                <a:t>状态</a:t>
              </a:r>
            </a:p>
          </p:txBody>
        </p:sp>
        <p:sp>
          <p:nvSpPr>
            <p:cNvPr id="25" name="Text Box 619"/>
            <p:cNvSpPr txBox="1">
              <a:spLocks noChangeArrowheads="1"/>
            </p:cNvSpPr>
            <p:nvPr/>
          </p:nvSpPr>
          <p:spPr bwMode="auto">
            <a:xfrm>
              <a:off x="2628802" y="3646472"/>
              <a:ext cx="214312" cy="7906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>
                  <a:latin typeface="宋体" pitchFamily="2" charset="-122"/>
                </a:rPr>
                <a:t>②</a:t>
              </a:r>
              <a:r>
                <a:rPr lang="zh-CN" altLang="en-US" sz="1600" b="1" u="none" dirty="0">
                  <a:latin typeface="宋体" pitchFamily="2" charset="-122"/>
                </a:rPr>
                <a:t>数据</a:t>
              </a:r>
            </a:p>
          </p:txBody>
        </p:sp>
        <p:sp>
          <p:nvSpPr>
            <p:cNvPr id="58" name="Line 612"/>
            <p:cNvSpPr>
              <a:spLocks noChangeShapeType="1"/>
            </p:cNvSpPr>
            <p:nvPr/>
          </p:nvSpPr>
          <p:spPr bwMode="auto">
            <a:xfrm flipV="1">
              <a:off x="2554883" y="3573016"/>
              <a:ext cx="0" cy="1006786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triangle" w="lg" len="med"/>
              <a:tailEnd type="non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615"/>
            <p:cNvSpPr>
              <a:spLocks noChangeShapeType="1"/>
            </p:cNvSpPr>
            <p:nvPr/>
          </p:nvSpPr>
          <p:spPr bwMode="auto">
            <a:xfrm>
              <a:off x="2227501" y="3573016"/>
              <a:ext cx="0" cy="1162362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208907" y="2720033"/>
            <a:ext cx="698599" cy="1150109"/>
            <a:chOff x="560140" y="3574604"/>
            <a:chExt cx="698599" cy="1150109"/>
          </a:xfrm>
        </p:grpSpPr>
        <p:sp>
          <p:nvSpPr>
            <p:cNvPr id="17" name="Text Box 611"/>
            <p:cNvSpPr txBox="1">
              <a:spLocks noChangeArrowheads="1"/>
            </p:cNvSpPr>
            <p:nvPr/>
          </p:nvSpPr>
          <p:spPr bwMode="auto">
            <a:xfrm>
              <a:off x="560140" y="3646473"/>
              <a:ext cx="267444" cy="800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>
                  <a:latin typeface="宋体" pitchFamily="2" charset="-122"/>
                </a:rPr>
                <a:t>①</a:t>
              </a:r>
              <a:r>
                <a:rPr lang="zh-CN" altLang="en-US" sz="16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23" name="Text Box 617"/>
            <p:cNvSpPr txBox="1">
              <a:spLocks noChangeArrowheads="1"/>
            </p:cNvSpPr>
            <p:nvPr/>
          </p:nvSpPr>
          <p:spPr bwMode="auto">
            <a:xfrm>
              <a:off x="971353" y="3646473"/>
              <a:ext cx="267940" cy="800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>
                  <a:latin typeface="宋体" pitchFamily="2" charset="-122"/>
                </a:rPr>
                <a:t>①</a:t>
              </a:r>
              <a:r>
                <a:rPr lang="zh-CN" altLang="en-US" sz="1600" b="1" u="none" dirty="0">
                  <a:latin typeface="宋体" pitchFamily="2" charset="-122"/>
                </a:rPr>
                <a:t>命令</a:t>
              </a:r>
              <a:r>
                <a:rPr lang="en-US" altLang="zh-CN" sz="1600" b="1" u="none" dirty="0">
                  <a:latin typeface="宋体" pitchFamily="2" charset="-122"/>
                </a:rPr>
                <a:t>R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56" name="Line 609"/>
            <p:cNvSpPr>
              <a:spLocks noChangeShapeType="1"/>
            </p:cNvSpPr>
            <p:nvPr/>
          </p:nvSpPr>
          <p:spPr bwMode="auto">
            <a:xfrm>
              <a:off x="1258739" y="3574605"/>
              <a:ext cx="0" cy="115010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610"/>
            <p:cNvSpPr>
              <a:spLocks noChangeShapeType="1"/>
            </p:cNvSpPr>
            <p:nvPr/>
          </p:nvSpPr>
          <p:spPr bwMode="auto">
            <a:xfrm>
              <a:off x="827584" y="3574604"/>
              <a:ext cx="0" cy="871849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5354038" y="2286397"/>
            <a:ext cx="3538442" cy="1716399"/>
            <a:chOff x="4561950" y="3140968"/>
            <a:chExt cx="3538442" cy="1716399"/>
          </a:xfrm>
        </p:grpSpPr>
        <p:sp>
          <p:nvSpPr>
            <p:cNvPr id="67" name="Line 601"/>
            <p:cNvSpPr>
              <a:spLocks noChangeShapeType="1"/>
            </p:cNvSpPr>
            <p:nvPr/>
          </p:nvSpPr>
          <p:spPr bwMode="auto">
            <a:xfrm flipV="1">
              <a:off x="5436791" y="3572767"/>
              <a:ext cx="0" cy="1005199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602"/>
            <p:cNvSpPr>
              <a:spLocks noChangeShapeType="1"/>
            </p:cNvSpPr>
            <p:nvPr/>
          </p:nvSpPr>
          <p:spPr bwMode="auto">
            <a:xfrm flipV="1">
              <a:off x="5181417" y="3572767"/>
              <a:ext cx="0" cy="1150108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Text Box 603"/>
            <p:cNvSpPr txBox="1">
              <a:spLocks noChangeArrowheads="1"/>
            </p:cNvSpPr>
            <p:nvPr/>
          </p:nvSpPr>
          <p:spPr bwMode="auto">
            <a:xfrm>
              <a:off x="4572695" y="3140968"/>
              <a:ext cx="936104" cy="43021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70" name="Line 604"/>
            <p:cNvSpPr>
              <a:spLocks noChangeShapeType="1"/>
            </p:cNvSpPr>
            <p:nvPr/>
          </p:nvSpPr>
          <p:spPr bwMode="auto">
            <a:xfrm flipV="1">
              <a:off x="4561950" y="4444612"/>
              <a:ext cx="2962376" cy="159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605"/>
            <p:cNvSpPr>
              <a:spLocks noChangeShapeType="1"/>
            </p:cNvSpPr>
            <p:nvPr/>
          </p:nvSpPr>
          <p:spPr bwMode="auto">
            <a:xfrm>
              <a:off x="4561951" y="4587492"/>
              <a:ext cx="2962376" cy="158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606"/>
            <p:cNvSpPr>
              <a:spLocks noChangeShapeType="1"/>
            </p:cNvSpPr>
            <p:nvPr/>
          </p:nvSpPr>
          <p:spPr bwMode="auto">
            <a:xfrm>
              <a:off x="4571996" y="4728208"/>
              <a:ext cx="2952332" cy="5333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Text Box 607"/>
            <p:cNvSpPr txBox="1">
              <a:spLocks noChangeArrowheads="1"/>
            </p:cNvSpPr>
            <p:nvPr/>
          </p:nvSpPr>
          <p:spPr bwMode="auto">
            <a:xfrm>
              <a:off x="7525023" y="4279517"/>
              <a:ext cx="575369" cy="577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ABus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70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DBus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70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CBus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74" name="Text Box 608"/>
            <p:cNvSpPr txBox="1">
              <a:spLocks noChangeArrowheads="1"/>
            </p:cNvSpPr>
            <p:nvPr/>
          </p:nvSpPr>
          <p:spPr bwMode="auto">
            <a:xfrm>
              <a:off x="5724823" y="3140968"/>
              <a:ext cx="793106" cy="4318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75" name="Line 609"/>
            <p:cNvSpPr>
              <a:spLocks noChangeShapeType="1"/>
            </p:cNvSpPr>
            <p:nvPr/>
          </p:nvSpPr>
          <p:spPr bwMode="auto">
            <a:xfrm>
              <a:off x="5076751" y="3572768"/>
              <a:ext cx="0" cy="1150108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610"/>
            <p:cNvSpPr>
              <a:spLocks noChangeShapeType="1"/>
            </p:cNvSpPr>
            <p:nvPr/>
          </p:nvSpPr>
          <p:spPr bwMode="auto">
            <a:xfrm>
              <a:off x="4645596" y="3572767"/>
              <a:ext cx="0" cy="871849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612"/>
            <p:cNvSpPr>
              <a:spLocks noChangeShapeType="1"/>
            </p:cNvSpPr>
            <p:nvPr/>
          </p:nvSpPr>
          <p:spPr bwMode="auto">
            <a:xfrm flipV="1">
              <a:off x="6444903" y="3571180"/>
              <a:ext cx="0" cy="1006786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613"/>
            <p:cNvSpPr>
              <a:spLocks noChangeShapeType="1"/>
            </p:cNvSpPr>
            <p:nvPr/>
          </p:nvSpPr>
          <p:spPr bwMode="auto">
            <a:xfrm flipV="1">
              <a:off x="5796831" y="3571179"/>
              <a:ext cx="0" cy="873436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614"/>
            <p:cNvSpPr>
              <a:spLocks noChangeShapeType="1"/>
            </p:cNvSpPr>
            <p:nvPr/>
          </p:nvSpPr>
          <p:spPr bwMode="auto">
            <a:xfrm flipV="1">
              <a:off x="6012855" y="3571180"/>
              <a:ext cx="0" cy="1162362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615"/>
            <p:cNvSpPr>
              <a:spLocks noChangeShapeType="1"/>
            </p:cNvSpPr>
            <p:nvPr/>
          </p:nvSpPr>
          <p:spPr bwMode="auto">
            <a:xfrm>
              <a:off x="6117521" y="3571180"/>
              <a:ext cx="0" cy="1162362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616"/>
            <p:cNvSpPr txBox="1">
              <a:spLocks noChangeArrowheads="1"/>
            </p:cNvSpPr>
            <p:nvPr/>
          </p:nvSpPr>
          <p:spPr bwMode="auto">
            <a:xfrm>
              <a:off x="6804944" y="3140968"/>
              <a:ext cx="720080" cy="4318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外</a:t>
              </a:r>
              <a:r>
                <a:rPr lang="zh-CN" altLang="en-US" sz="2000" b="1" u="none" dirty="0">
                  <a:latin typeface="宋体" pitchFamily="2" charset="-122"/>
                </a:rPr>
                <a:t>设</a:t>
              </a:r>
            </a:p>
          </p:txBody>
        </p:sp>
        <p:sp>
          <p:nvSpPr>
            <p:cNvPr id="82" name="Line 620"/>
            <p:cNvSpPr>
              <a:spLocks noChangeShapeType="1"/>
            </p:cNvSpPr>
            <p:nvPr/>
          </p:nvSpPr>
          <p:spPr bwMode="auto">
            <a:xfrm flipV="1">
              <a:off x="6876952" y="3572768"/>
              <a:ext cx="0" cy="873436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621"/>
            <p:cNvSpPr>
              <a:spLocks noChangeShapeType="1"/>
            </p:cNvSpPr>
            <p:nvPr/>
          </p:nvSpPr>
          <p:spPr bwMode="auto">
            <a:xfrm flipV="1">
              <a:off x="7092976" y="3572767"/>
              <a:ext cx="0" cy="1150107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622"/>
            <p:cNvSpPr>
              <a:spLocks noChangeShapeType="1"/>
            </p:cNvSpPr>
            <p:nvPr/>
          </p:nvSpPr>
          <p:spPr bwMode="auto">
            <a:xfrm>
              <a:off x="7197642" y="3572768"/>
              <a:ext cx="0" cy="1160774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623"/>
            <p:cNvSpPr>
              <a:spLocks noChangeShapeType="1"/>
            </p:cNvSpPr>
            <p:nvPr/>
          </p:nvSpPr>
          <p:spPr bwMode="auto">
            <a:xfrm flipV="1">
              <a:off x="7453016" y="3572768"/>
              <a:ext cx="0" cy="1005198"/>
            </a:xfrm>
            <a:prstGeom prst="lin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227986" y="2718445"/>
            <a:ext cx="1008310" cy="1006786"/>
            <a:chOff x="1618779" y="3573016"/>
            <a:chExt cx="1008310" cy="1006786"/>
          </a:xfrm>
        </p:grpSpPr>
        <p:sp>
          <p:nvSpPr>
            <p:cNvPr id="88" name="Text Box 619"/>
            <p:cNvSpPr txBox="1">
              <a:spLocks noChangeArrowheads="1"/>
            </p:cNvSpPr>
            <p:nvPr/>
          </p:nvSpPr>
          <p:spPr bwMode="auto">
            <a:xfrm>
              <a:off x="1665482" y="3646472"/>
              <a:ext cx="214312" cy="7906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>
                  <a:latin typeface="宋体" pitchFamily="2" charset="-122"/>
                </a:rPr>
                <a:t>②</a:t>
              </a:r>
              <a:r>
                <a:rPr lang="zh-CN" altLang="en-US" sz="1600" b="1" u="none" dirty="0">
                  <a:latin typeface="宋体" pitchFamily="2" charset="-122"/>
                </a:rPr>
                <a:t>数据</a:t>
              </a:r>
            </a:p>
          </p:txBody>
        </p:sp>
        <p:sp>
          <p:nvSpPr>
            <p:cNvPr id="89" name="Line 601"/>
            <p:cNvSpPr>
              <a:spLocks noChangeShapeType="1"/>
            </p:cNvSpPr>
            <p:nvPr/>
          </p:nvSpPr>
          <p:spPr bwMode="auto">
            <a:xfrm flipV="1">
              <a:off x="1618779" y="3574603"/>
              <a:ext cx="0" cy="1005199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triangle" w="lg" len="med"/>
              <a:tailEnd type="non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612"/>
            <p:cNvSpPr>
              <a:spLocks noChangeShapeType="1"/>
            </p:cNvSpPr>
            <p:nvPr/>
          </p:nvSpPr>
          <p:spPr bwMode="auto">
            <a:xfrm flipV="1">
              <a:off x="2627089" y="3573016"/>
              <a:ext cx="0" cy="1006786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5169544" y="2720033"/>
            <a:ext cx="698599" cy="1150109"/>
            <a:chOff x="560140" y="3574604"/>
            <a:chExt cx="698599" cy="1150109"/>
          </a:xfrm>
        </p:grpSpPr>
        <p:sp>
          <p:nvSpPr>
            <p:cNvPr id="94" name="Text Box 611"/>
            <p:cNvSpPr txBox="1">
              <a:spLocks noChangeArrowheads="1"/>
            </p:cNvSpPr>
            <p:nvPr/>
          </p:nvSpPr>
          <p:spPr bwMode="auto">
            <a:xfrm>
              <a:off x="560140" y="3646473"/>
              <a:ext cx="267444" cy="800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>
                  <a:latin typeface="宋体" pitchFamily="2" charset="-122"/>
                </a:rPr>
                <a:t>①</a:t>
              </a:r>
              <a:r>
                <a:rPr lang="zh-CN" altLang="en-US" sz="16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95" name="Text Box 617"/>
            <p:cNvSpPr txBox="1">
              <a:spLocks noChangeArrowheads="1"/>
            </p:cNvSpPr>
            <p:nvPr/>
          </p:nvSpPr>
          <p:spPr bwMode="auto">
            <a:xfrm>
              <a:off x="971353" y="3646473"/>
              <a:ext cx="267940" cy="800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>
                  <a:latin typeface="宋体" pitchFamily="2" charset="-122"/>
                </a:rPr>
                <a:t>①</a:t>
              </a:r>
              <a:r>
                <a:rPr lang="zh-CN" altLang="en-US" sz="1600" b="1" u="none" dirty="0">
                  <a:latin typeface="宋体" pitchFamily="2" charset="-122"/>
                </a:rPr>
                <a:t>命令</a:t>
              </a:r>
              <a:r>
                <a:rPr lang="en-US" altLang="zh-CN" sz="1600" b="1" u="none" dirty="0">
                  <a:latin typeface="宋体" pitchFamily="2" charset="-122"/>
                </a:rPr>
                <a:t>W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96" name="Line 609"/>
            <p:cNvSpPr>
              <a:spLocks noChangeShapeType="1"/>
            </p:cNvSpPr>
            <p:nvPr/>
          </p:nvSpPr>
          <p:spPr bwMode="auto">
            <a:xfrm>
              <a:off x="1258739" y="3574605"/>
              <a:ext cx="0" cy="115010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610"/>
            <p:cNvSpPr>
              <a:spLocks noChangeShapeType="1"/>
            </p:cNvSpPr>
            <p:nvPr/>
          </p:nvSpPr>
          <p:spPr bwMode="auto">
            <a:xfrm>
              <a:off x="832135" y="3574604"/>
              <a:ext cx="0" cy="871849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555578" y="2718445"/>
            <a:ext cx="1297037" cy="1162363"/>
            <a:chOff x="2555578" y="3212976"/>
            <a:chExt cx="1297037" cy="1162363"/>
          </a:xfrm>
        </p:grpSpPr>
        <p:sp>
          <p:nvSpPr>
            <p:cNvPr id="216" name="Line 613"/>
            <p:cNvSpPr>
              <a:spLocks noChangeShapeType="1"/>
            </p:cNvSpPr>
            <p:nvPr/>
          </p:nvSpPr>
          <p:spPr bwMode="auto">
            <a:xfrm flipV="1">
              <a:off x="2555578" y="3212976"/>
              <a:ext cx="0" cy="87343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614"/>
            <p:cNvSpPr>
              <a:spLocks noChangeShapeType="1"/>
            </p:cNvSpPr>
            <p:nvPr/>
          </p:nvSpPr>
          <p:spPr bwMode="auto">
            <a:xfrm flipV="1">
              <a:off x="2771602" y="3212977"/>
              <a:ext cx="0" cy="1162362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620"/>
            <p:cNvSpPr>
              <a:spLocks noChangeShapeType="1"/>
            </p:cNvSpPr>
            <p:nvPr/>
          </p:nvSpPr>
          <p:spPr bwMode="auto">
            <a:xfrm flipV="1">
              <a:off x="3635699" y="3214565"/>
              <a:ext cx="0" cy="87343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621"/>
            <p:cNvSpPr>
              <a:spLocks noChangeShapeType="1"/>
            </p:cNvSpPr>
            <p:nvPr/>
          </p:nvSpPr>
          <p:spPr bwMode="auto">
            <a:xfrm flipV="1">
              <a:off x="3852615" y="3214564"/>
              <a:ext cx="0" cy="1150107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588224" y="2718445"/>
            <a:ext cx="1296144" cy="1162363"/>
            <a:chOff x="6588224" y="3212976"/>
            <a:chExt cx="1296144" cy="1162363"/>
          </a:xfrm>
        </p:grpSpPr>
        <p:sp>
          <p:nvSpPr>
            <p:cNvPr id="220" name="Line 613"/>
            <p:cNvSpPr>
              <a:spLocks noChangeShapeType="1"/>
            </p:cNvSpPr>
            <p:nvPr/>
          </p:nvSpPr>
          <p:spPr bwMode="auto">
            <a:xfrm flipV="1">
              <a:off x="6588224" y="3212976"/>
              <a:ext cx="0" cy="87343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614"/>
            <p:cNvSpPr>
              <a:spLocks noChangeShapeType="1"/>
            </p:cNvSpPr>
            <p:nvPr/>
          </p:nvSpPr>
          <p:spPr bwMode="auto">
            <a:xfrm flipV="1">
              <a:off x="6804248" y="3212977"/>
              <a:ext cx="0" cy="1162362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620"/>
            <p:cNvSpPr>
              <a:spLocks noChangeShapeType="1"/>
            </p:cNvSpPr>
            <p:nvPr/>
          </p:nvSpPr>
          <p:spPr bwMode="auto">
            <a:xfrm flipV="1">
              <a:off x="7668344" y="3214565"/>
              <a:ext cx="0" cy="873436"/>
            </a:xfrm>
            <a:prstGeom prst="line">
              <a:avLst/>
            </a:prstGeom>
            <a:noFill/>
            <a:ln w="2222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621"/>
            <p:cNvSpPr>
              <a:spLocks noChangeShapeType="1"/>
            </p:cNvSpPr>
            <p:nvPr/>
          </p:nvSpPr>
          <p:spPr bwMode="auto">
            <a:xfrm flipV="1">
              <a:off x="7884368" y="3214564"/>
              <a:ext cx="0" cy="1150107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7" name="Text Box 91"/>
          <p:cNvSpPr txBox="1">
            <a:spLocks noChangeArrowheads="1"/>
          </p:cNvSpPr>
          <p:nvPr/>
        </p:nvSpPr>
        <p:spPr bwMode="auto">
          <a:xfrm>
            <a:off x="2195612" y="4005064"/>
            <a:ext cx="669686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例如，传输周期＝</a:t>
            </a:r>
            <a:r>
              <a:rPr lang="en-US" altLang="zh-CN" sz="2200" b="1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个步骤，同步方式定时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68" name="AutoShape 338"/>
          <p:cNvSpPr>
            <a:spLocks/>
          </p:cNvSpPr>
          <p:nvPr/>
        </p:nvSpPr>
        <p:spPr bwMode="auto">
          <a:xfrm>
            <a:off x="2843807" y="476672"/>
            <a:ext cx="5040561" cy="306616"/>
          </a:xfrm>
          <a:prstGeom prst="borderCallout2">
            <a:avLst>
              <a:gd name="adj1" fmla="val 49883"/>
              <a:gd name="adj2" fmla="val -53"/>
              <a:gd name="adj3" fmla="val 49853"/>
              <a:gd name="adj4" fmla="val -5258"/>
              <a:gd name="adj5" fmla="val 144007"/>
              <a:gd name="adj6" fmla="val -17553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vert="horz" lIns="18000" tIns="10800" rIns="18000" bIns="10800" anchor="ctr" anchorCtr="1"/>
          <a:lstStyle/>
          <a:p>
            <a:pPr lvl="0" algn="ctr"/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类比：</a:t>
            </a:r>
            <a:r>
              <a:rPr lang="zh-CN" altLang="en-US" sz="1800" b="1" dirty="0">
                <a:solidFill>
                  <a:srgbClr val="000000"/>
                </a:solidFill>
                <a:latin typeface="宋体" pitchFamily="2" charset="-122"/>
              </a:rPr>
              <a:t>教室内交互过程</a:t>
            </a:r>
            <a:r>
              <a:rPr lang="en-US" altLang="zh-CN" sz="1600" b="1" dirty="0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zh-CN" altLang="en-US" sz="1600" b="1" dirty="0">
                <a:solidFill>
                  <a:srgbClr val="000000"/>
                </a:solidFill>
                <a:latin typeface="宋体" pitchFamily="2" charset="-122"/>
              </a:rPr>
              <a:t>王二把他的手机拿给老师</a:t>
            </a:r>
            <a:r>
              <a:rPr lang="en-US" altLang="zh-CN" sz="1600" b="1" dirty="0">
                <a:solidFill>
                  <a:srgbClr val="000000"/>
                </a:solidFill>
                <a:latin typeface="宋体" pitchFamily="2" charset="-122"/>
              </a:rPr>
              <a:t>)</a:t>
            </a:r>
            <a:endParaRPr lang="zh-CN" altLang="en-US" sz="1600" b="1" dirty="0">
              <a:solidFill>
                <a:srgbClr val="000000"/>
              </a:solidFill>
              <a:latin typeface="宋体" pitchFamily="2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012866" y="2720032"/>
            <a:ext cx="255374" cy="1150108"/>
            <a:chOff x="2012866" y="2710507"/>
            <a:chExt cx="255374" cy="1150108"/>
          </a:xfrm>
        </p:grpSpPr>
        <p:sp>
          <p:nvSpPr>
            <p:cNvPr id="171" name="Line 601"/>
            <p:cNvSpPr>
              <a:spLocks noChangeShapeType="1"/>
            </p:cNvSpPr>
            <p:nvPr/>
          </p:nvSpPr>
          <p:spPr bwMode="auto">
            <a:xfrm flipV="1">
              <a:off x="2268240" y="2710507"/>
              <a:ext cx="0" cy="1005199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602"/>
            <p:cNvSpPr>
              <a:spLocks noChangeShapeType="1"/>
            </p:cNvSpPr>
            <p:nvPr/>
          </p:nvSpPr>
          <p:spPr bwMode="auto">
            <a:xfrm flipV="1">
              <a:off x="2012866" y="2710507"/>
              <a:ext cx="0" cy="1150108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89621" y="4507682"/>
            <a:ext cx="3610371" cy="2017662"/>
            <a:chOff x="827584" y="4437112"/>
            <a:chExt cx="3610371" cy="2017662"/>
          </a:xfrm>
        </p:grpSpPr>
        <p:sp>
          <p:nvSpPr>
            <p:cNvPr id="104" name="Line 226"/>
            <p:cNvSpPr>
              <a:spLocks noChangeShapeType="1"/>
            </p:cNvSpPr>
            <p:nvPr/>
          </p:nvSpPr>
          <p:spPr bwMode="auto">
            <a:xfrm>
              <a:off x="3995614" y="4730799"/>
              <a:ext cx="1" cy="1441425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227"/>
            <p:cNvSpPr>
              <a:spLocks noChangeShapeType="1"/>
            </p:cNvSpPr>
            <p:nvPr/>
          </p:nvSpPr>
          <p:spPr bwMode="auto">
            <a:xfrm>
              <a:off x="2267422" y="4725144"/>
              <a:ext cx="0" cy="144708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230"/>
            <p:cNvSpPr>
              <a:spLocks noChangeShapeType="1"/>
            </p:cNvSpPr>
            <p:nvPr/>
          </p:nvSpPr>
          <p:spPr bwMode="auto">
            <a:xfrm flipH="1">
              <a:off x="1978522" y="4729881"/>
              <a:ext cx="1587" cy="157943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231"/>
            <p:cNvSpPr>
              <a:spLocks noChangeShapeType="1"/>
            </p:cNvSpPr>
            <p:nvPr/>
          </p:nvSpPr>
          <p:spPr bwMode="auto">
            <a:xfrm>
              <a:off x="3133104" y="4729782"/>
              <a:ext cx="3696" cy="157953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232"/>
            <p:cNvSpPr>
              <a:spLocks noChangeShapeType="1"/>
            </p:cNvSpPr>
            <p:nvPr/>
          </p:nvSpPr>
          <p:spPr bwMode="auto">
            <a:xfrm flipH="1">
              <a:off x="3706863" y="4729782"/>
              <a:ext cx="2306" cy="157953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233"/>
            <p:cNvSpPr>
              <a:spLocks noChangeShapeType="1"/>
            </p:cNvSpPr>
            <p:nvPr/>
          </p:nvSpPr>
          <p:spPr bwMode="auto">
            <a:xfrm>
              <a:off x="2555455" y="4729881"/>
              <a:ext cx="0" cy="157943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Text Box 235"/>
            <p:cNvSpPr txBox="1">
              <a:spLocks noChangeArrowheads="1"/>
            </p:cNvSpPr>
            <p:nvPr/>
          </p:nvSpPr>
          <p:spPr bwMode="auto">
            <a:xfrm>
              <a:off x="827584" y="4442742"/>
              <a:ext cx="1008063" cy="172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>
                  <a:latin typeface="+mn-ea"/>
                  <a:ea typeface="+mn-ea"/>
                </a:rPr>
                <a:t>CLK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ABus</a:t>
              </a:r>
              <a:endParaRPr lang="zh-CN" altLang="en-US" sz="1800" b="1" dirty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DBus</a:t>
              </a:r>
              <a:endParaRPr lang="en-US" altLang="zh-CN" sz="1800" b="1" dirty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CBus</a:t>
              </a:r>
              <a:r>
                <a:rPr lang="en-US" altLang="zh-CN" sz="1800" b="1" dirty="0">
                  <a:latin typeface="+mn-ea"/>
                  <a:ea typeface="+mn-ea"/>
                </a:rPr>
                <a:t>(RD)</a:t>
              </a:r>
              <a:endParaRPr lang="zh-CN" altLang="en-US" sz="1800" b="1" dirty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CBus</a:t>
              </a:r>
              <a:r>
                <a:rPr lang="en-US" altLang="zh-CN" sz="1800" b="1" dirty="0">
                  <a:latin typeface="+mn-ea"/>
                  <a:ea typeface="+mn-ea"/>
                </a:rPr>
                <a:t>(WR)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14" name="Line 236"/>
            <p:cNvSpPr>
              <a:spLocks noChangeShapeType="1"/>
            </p:cNvSpPr>
            <p:nvPr/>
          </p:nvSpPr>
          <p:spPr bwMode="auto">
            <a:xfrm>
              <a:off x="1835647" y="4948261"/>
              <a:ext cx="142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237"/>
            <p:cNvSpPr>
              <a:spLocks noChangeShapeType="1"/>
            </p:cNvSpPr>
            <p:nvPr/>
          </p:nvSpPr>
          <p:spPr bwMode="auto">
            <a:xfrm flipV="1">
              <a:off x="1835647" y="5310212"/>
              <a:ext cx="12974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238"/>
            <p:cNvSpPr>
              <a:spLocks noChangeShapeType="1"/>
            </p:cNvSpPr>
            <p:nvPr/>
          </p:nvSpPr>
          <p:spPr bwMode="auto">
            <a:xfrm flipV="1">
              <a:off x="3851599" y="5310212"/>
              <a:ext cx="567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243"/>
            <p:cNvSpPr>
              <a:spLocks noChangeShapeType="1"/>
            </p:cNvSpPr>
            <p:nvPr/>
          </p:nvSpPr>
          <p:spPr bwMode="auto">
            <a:xfrm flipV="1">
              <a:off x="1835375" y="5808436"/>
              <a:ext cx="433636" cy="500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244"/>
            <p:cNvSpPr>
              <a:spLocks noChangeShapeType="1"/>
            </p:cNvSpPr>
            <p:nvPr/>
          </p:nvSpPr>
          <p:spPr bwMode="auto">
            <a:xfrm>
              <a:off x="2421854" y="5517232"/>
              <a:ext cx="1287316" cy="739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255"/>
            <p:cNvSpPr>
              <a:spLocks noChangeShapeType="1"/>
            </p:cNvSpPr>
            <p:nvPr/>
          </p:nvSpPr>
          <p:spPr bwMode="auto">
            <a:xfrm flipV="1">
              <a:off x="4139630" y="4949848"/>
              <a:ext cx="298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257"/>
            <p:cNvSpPr>
              <a:spLocks noChangeShapeType="1"/>
            </p:cNvSpPr>
            <p:nvPr/>
          </p:nvSpPr>
          <p:spPr bwMode="auto">
            <a:xfrm>
              <a:off x="4285232" y="4729782"/>
              <a:ext cx="3559" cy="157953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262"/>
            <p:cNvSpPr>
              <a:spLocks noChangeShapeType="1"/>
            </p:cNvSpPr>
            <p:nvPr/>
          </p:nvSpPr>
          <p:spPr bwMode="auto">
            <a:xfrm flipH="1" flipV="1">
              <a:off x="3707582" y="5524522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263"/>
            <p:cNvSpPr>
              <a:spLocks noChangeShapeType="1"/>
            </p:cNvSpPr>
            <p:nvPr/>
          </p:nvSpPr>
          <p:spPr bwMode="auto">
            <a:xfrm>
              <a:off x="3851797" y="5813445"/>
              <a:ext cx="58615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AutoShape 299"/>
            <p:cNvSpPr>
              <a:spLocks noChangeArrowheads="1"/>
            </p:cNvSpPr>
            <p:nvPr/>
          </p:nvSpPr>
          <p:spPr bwMode="auto">
            <a:xfrm>
              <a:off x="1980110" y="4805386"/>
              <a:ext cx="2159720" cy="287338"/>
            </a:xfrm>
            <a:prstGeom prst="hexagon">
              <a:avLst>
                <a:gd name="adj" fmla="val 49744"/>
                <a:gd name="vf" fmla="val 115470"/>
              </a:avLst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" name="Text Box 300"/>
            <p:cNvSpPr txBox="1">
              <a:spLocks noChangeArrowheads="1"/>
            </p:cNvSpPr>
            <p:nvPr/>
          </p:nvSpPr>
          <p:spPr bwMode="auto">
            <a:xfrm>
              <a:off x="2771478" y="4803799"/>
              <a:ext cx="5032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地址</a:t>
              </a:r>
            </a:p>
          </p:txBody>
        </p:sp>
        <p:sp>
          <p:nvSpPr>
            <p:cNvPr id="179" name="AutoShape 301"/>
            <p:cNvSpPr>
              <a:spLocks noChangeArrowheads="1"/>
            </p:cNvSpPr>
            <p:nvPr/>
          </p:nvSpPr>
          <p:spPr bwMode="auto">
            <a:xfrm>
              <a:off x="3131519" y="5164161"/>
              <a:ext cx="720154" cy="287338"/>
            </a:xfrm>
            <a:prstGeom prst="hexagon">
              <a:avLst>
                <a:gd name="adj" fmla="val 56354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" name="Line 302"/>
            <p:cNvSpPr>
              <a:spLocks noChangeShapeType="1"/>
            </p:cNvSpPr>
            <p:nvPr/>
          </p:nvSpPr>
          <p:spPr bwMode="auto">
            <a:xfrm>
              <a:off x="1835647" y="6171951"/>
              <a:ext cx="2602308" cy="31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Text Box 304"/>
            <p:cNvSpPr txBox="1">
              <a:spLocks noChangeArrowheads="1"/>
            </p:cNvSpPr>
            <p:nvPr/>
          </p:nvSpPr>
          <p:spPr bwMode="auto">
            <a:xfrm>
              <a:off x="3203526" y="5165749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数据</a:t>
              </a:r>
            </a:p>
          </p:txBody>
        </p:sp>
        <p:sp>
          <p:nvSpPr>
            <p:cNvPr id="197" name="Line 243"/>
            <p:cNvSpPr>
              <a:spLocks noChangeShapeType="1"/>
            </p:cNvSpPr>
            <p:nvPr/>
          </p:nvSpPr>
          <p:spPr bwMode="auto">
            <a:xfrm>
              <a:off x="1844972" y="5883917"/>
              <a:ext cx="288032" cy="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234"/>
            <p:cNvSpPr>
              <a:spLocks noChangeShapeType="1"/>
            </p:cNvSpPr>
            <p:nvPr/>
          </p:nvSpPr>
          <p:spPr bwMode="auto">
            <a:xfrm flipV="1">
              <a:off x="2269010" y="4437112"/>
              <a:ext cx="0" cy="28803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239"/>
            <p:cNvSpPr>
              <a:spLocks noChangeShapeType="1"/>
            </p:cNvSpPr>
            <p:nvPr/>
          </p:nvSpPr>
          <p:spPr bwMode="auto">
            <a:xfrm>
              <a:off x="1835647" y="4725144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240"/>
            <p:cNvSpPr>
              <a:spLocks noChangeShapeType="1"/>
            </p:cNvSpPr>
            <p:nvPr/>
          </p:nvSpPr>
          <p:spPr bwMode="auto">
            <a:xfrm flipH="1" flipV="1">
              <a:off x="1979390" y="4438699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241"/>
            <p:cNvSpPr>
              <a:spLocks noChangeShapeType="1"/>
            </p:cNvSpPr>
            <p:nvPr/>
          </p:nvSpPr>
          <p:spPr bwMode="auto">
            <a:xfrm>
              <a:off x="1979391" y="4440286"/>
              <a:ext cx="288032" cy="31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242"/>
            <p:cNvSpPr>
              <a:spLocks noChangeShapeType="1"/>
            </p:cNvSpPr>
            <p:nvPr/>
          </p:nvSpPr>
          <p:spPr bwMode="auto">
            <a:xfrm flipV="1">
              <a:off x="2257328" y="4730798"/>
              <a:ext cx="298127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246"/>
            <p:cNvSpPr>
              <a:spLocks noChangeShapeType="1"/>
            </p:cNvSpPr>
            <p:nvPr/>
          </p:nvSpPr>
          <p:spPr bwMode="auto">
            <a:xfrm flipV="1">
              <a:off x="2843486" y="4440287"/>
              <a:ext cx="1588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247"/>
            <p:cNvSpPr>
              <a:spLocks noChangeShapeType="1"/>
            </p:cNvSpPr>
            <p:nvPr/>
          </p:nvSpPr>
          <p:spPr bwMode="auto">
            <a:xfrm flipH="1" flipV="1">
              <a:off x="2555454" y="4441874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248"/>
            <p:cNvSpPr>
              <a:spLocks noChangeShapeType="1"/>
            </p:cNvSpPr>
            <p:nvPr/>
          </p:nvSpPr>
          <p:spPr bwMode="auto">
            <a:xfrm>
              <a:off x="2555455" y="4443462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258"/>
            <p:cNvSpPr>
              <a:spLocks noChangeShapeType="1"/>
            </p:cNvSpPr>
            <p:nvPr/>
          </p:nvSpPr>
          <p:spPr bwMode="auto">
            <a:xfrm>
              <a:off x="4283646" y="4437112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234"/>
            <p:cNvSpPr>
              <a:spLocks noChangeShapeType="1"/>
            </p:cNvSpPr>
            <p:nvPr/>
          </p:nvSpPr>
          <p:spPr bwMode="auto">
            <a:xfrm flipV="1">
              <a:off x="3418830" y="4437112"/>
              <a:ext cx="1588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240"/>
            <p:cNvSpPr>
              <a:spLocks noChangeShapeType="1"/>
            </p:cNvSpPr>
            <p:nvPr/>
          </p:nvSpPr>
          <p:spPr bwMode="auto">
            <a:xfrm flipH="1" flipV="1">
              <a:off x="3130798" y="4438699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241"/>
            <p:cNvSpPr>
              <a:spLocks noChangeShapeType="1"/>
            </p:cNvSpPr>
            <p:nvPr/>
          </p:nvSpPr>
          <p:spPr bwMode="auto">
            <a:xfrm>
              <a:off x="3130799" y="4440286"/>
              <a:ext cx="288032" cy="31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242"/>
            <p:cNvSpPr>
              <a:spLocks noChangeShapeType="1"/>
            </p:cNvSpPr>
            <p:nvPr/>
          </p:nvSpPr>
          <p:spPr bwMode="auto">
            <a:xfrm flipV="1">
              <a:off x="3418830" y="4730798"/>
              <a:ext cx="288033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246"/>
            <p:cNvSpPr>
              <a:spLocks noChangeShapeType="1"/>
            </p:cNvSpPr>
            <p:nvPr/>
          </p:nvSpPr>
          <p:spPr bwMode="auto">
            <a:xfrm flipH="1" flipV="1">
              <a:off x="3996481" y="4440286"/>
              <a:ext cx="1" cy="29051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247"/>
            <p:cNvSpPr>
              <a:spLocks noChangeShapeType="1"/>
            </p:cNvSpPr>
            <p:nvPr/>
          </p:nvSpPr>
          <p:spPr bwMode="auto">
            <a:xfrm flipH="1" flipV="1">
              <a:off x="3706862" y="4441874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248"/>
            <p:cNvSpPr>
              <a:spLocks noChangeShapeType="1"/>
            </p:cNvSpPr>
            <p:nvPr/>
          </p:nvSpPr>
          <p:spPr bwMode="auto">
            <a:xfrm>
              <a:off x="3706863" y="4443462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260"/>
            <p:cNvSpPr>
              <a:spLocks noChangeShapeType="1"/>
            </p:cNvSpPr>
            <p:nvPr/>
          </p:nvSpPr>
          <p:spPr bwMode="auto">
            <a:xfrm>
              <a:off x="2843486" y="4727624"/>
              <a:ext cx="287412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242"/>
            <p:cNvSpPr>
              <a:spLocks noChangeShapeType="1"/>
            </p:cNvSpPr>
            <p:nvPr/>
          </p:nvSpPr>
          <p:spPr bwMode="auto">
            <a:xfrm flipV="1">
              <a:off x="3987031" y="4730797"/>
              <a:ext cx="296615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247"/>
            <p:cNvSpPr>
              <a:spLocks noChangeShapeType="1"/>
            </p:cNvSpPr>
            <p:nvPr/>
          </p:nvSpPr>
          <p:spPr bwMode="auto">
            <a:xfrm flipH="1" flipV="1">
              <a:off x="4283645" y="4441874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" name="Line 245"/>
            <p:cNvSpPr>
              <a:spLocks noChangeShapeType="1"/>
            </p:cNvSpPr>
            <p:nvPr/>
          </p:nvSpPr>
          <p:spPr bwMode="auto">
            <a:xfrm flipV="1">
              <a:off x="2267744" y="5524622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Text Box 41"/>
            <p:cNvSpPr txBox="1">
              <a:spLocks noChangeArrowheads="1"/>
            </p:cNvSpPr>
            <p:nvPr/>
          </p:nvSpPr>
          <p:spPr bwMode="auto">
            <a:xfrm>
              <a:off x="2123728" y="6165303"/>
              <a:ext cx="2159917" cy="28947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/>
                <a:t>①        ②       ③       ④</a:t>
              </a:r>
            </a:p>
          </p:txBody>
        </p:sp>
      </p:grpSp>
      <p:sp>
        <p:nvSpPr>
          <p:cNvPr id="12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  <p:sp>
        <p:nvSpPr>
          <p:cNvPr id="129" name="Text Box 608"/>
          <p:cNvSpPr txBox="1">
            <a:spLocks noChangeArrowheads="1"/>
          </p:cNvSpPr>
          <p:nvPr/>
        </p:nvSpPr>
        <p:spPr bwMode="auto">
          <a:xfrm>
            <a:off x="2482750" y="2277120"/>
            <a:ext cx="793106" cy="431800"/>
          </a:xfrm>
          <a:prstGeom prst="rect">
            <a:avLst/>
          </a:prstGeom>
          <a:noFill/>
          <a:ln w="28575">
            <a:solidFill>
              <a:srgbClr val="990099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endParaRPr lang="zh-CN" altLang="en-US" sz="2000" b="1" u="none" dirty="0">
              <a:latin typeface="宋体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972612" y="2718445"/>
            <a:ext cx="1191676" cy="1162362"/>
            <a:chOff x="5972612" y="2718445"/>
            <a:chExt cx="1191676" cy="1162362"/>
          </a:xfrm>
        </p:grpSpPr>
        <p:sp>
          <p:nvSpPr>
            <p:cNvPr id="130" name="Text Box 618"/>
            <p:cNvSpPr txBox="1">
              <a:spLocks noChangeArrowheads="1"/>
            </p:cNvSpPr>
            <p:nvPr/>
          </p:nvSpPr>
          <p:spPr bwMode="auto">
            <a:xfrm>
              <a:off x="6952581" y="2791902"/>
              <a:ext cx="211707" cy="789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600" b="1" u="none" dirty="0">
                  <a:latin typeface="宋体" pitchFamily="2" charset="-122"/>
                </a:rPr>
                <a:t>②</a:t>
              </a:r>
              <a:r>
                <a:rPr lang="zh-CN" altLang="en-US" sz="1600" b="1" u="none" dirty="0">
                  <a:latin typeface="宋体" pitchFamily="2" charset="-122"/>
                </a:rPr>
                <a:t>状态</a:t>
              </a:r>
            </a:p>
          </p:txBody>
        </p:sp>
        <p:sp>
          <p:nvSpPr>
            <p:cNvPr id="131" name="Line 602"/>
            <p:cNvSpPr>
              <a:spLocks noChangeShapeType="1"/>
            </p:cNvSpPr>
            <p:nvPr/>
          </p:nvSpPr>
          <p:spPr bwMode="auto">
            <a:xfrm flipV="1">
              <a:off x="5972612" y="2720032"/>
              <a:ext cx="0" cy="1150108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615"/>
            <p:cNvSpPr>
              <a:spLocks noChangeShapeType="1"/>
            </p:cNvSpPr>
            <p:nvPr/>
          </p:nvSpPr>
          <p:spPr bwMode="auto">
            <a:xfrm>
              <a:off x="6908914" y="2718445"/>
              <a:ext cx="0" cy="1162362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4" name="AutoShape 45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3337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96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7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1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430245" y="1293811"/>
            <a:ext cx="8356597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marL="457200" indent="-457200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目标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1—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掌握计算机的组成及工作原理</a:t>
            </a:r>
          </a:p>
          <a:p>
            <a:pPr marL="457200" indent="-457200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latin typeface="宋体" pitchFamily="2" charset="-122"/>
              </a:rPr>
              <a:t>   *建立计算机的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整机概念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               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关联软件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/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硬件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)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*掌握计算机的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组成及工作原理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     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理解硬件组成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-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控制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)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*了解计算机组成的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新技术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   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拓展知识面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)</a:t>
            </a:r>
            <a:endParaRPr lang="zh-CN" altLang="en-US" sz="1800" u="sng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430245" y="3310969"/>
            <a:ext cx="8356597" cy="205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marL="457200" indent="-457200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目标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2—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培养设计与开发能力</a:t>
            </a:r>
          </a:p>
          <a:p>
            <a:pPr marL="457200" indent="-457200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latin typeface="宋体" pitchFamily="2" charset="-122"/>
              </a:rPr>
              <a:t>   *能够进行计算机部件的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逻辑设计</a:t>
            </a:r>
            <a:r>
              <a:rPr lang="zh-CN" altLang="en-US" b="1" dirty="0">
                <a:latin typeface="宋体" pitchFamily="2" charset="-122"/>
              </a:rPr>
              <a:t>   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分析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/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解决问题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)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latin typeface="宋体" pitchFamily="2" charset="-122"/>
              </a:rPr>
              <a:t>   *掌握计算机硬件的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开发流程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       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工程知识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)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*提高动手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实践能力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         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工具使用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)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23528" y="571480"/>
            <a:ext cx="8568952" cy="584775"/>
          </a:xfrm>
          <a:prstGeom prst="rect">
            <a:avLst/>
          </a:prstGeom>
          <a:solidFill>
            <a:srgbClr val="0099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宋体" pitchFamily="2" charset="-122"/>
              </a:rPr>
              <a:t>课程目标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251520" y="476672"/>
            <a:ext cx="8640960" cy="5516895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  <a:sym typeface="Microsoft Yahei"/>
              </a:rPr>
              <a:t> ※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  <a:sym typeface="Microsoft Yahei"/>
              </a:rPr>
              <a:t>本节课堂练习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  <a:sym typeface="Microsoft Yahei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  <a:sym typeface="Microsoft Yahei"/>
              </a:rPr>
              <a:t>多选题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  <a:sym typeface="Microsoft Yahei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  <a:sym typeface="Microsoft Yahei"/>
              </a:rPr>
              <a:t>：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sym typeface="Microsoft Yahei"/>
              </a:rPr>
              <a:t> (1)</a:t>
            </a:r>
            <a:endParaRPr lang="en-US" altLang="zh-CN" b="1" dirty="0">
              <a:latin typeface="+mn-ea"/>
              <a:ea typeface="+mn-ea"/>
              <a:sym typeface="Microsoft Yahei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1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、程序执行前，需预先存放在存储器中，其原因包括</a:t>
            </a:r>
            <a:endParaRPr lang="en-US" altLang="zh-CN" sz="2200" b="1" dirty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    A. 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实现自动访问   </a:t>
            </a: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B.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提高执行速度   </a:t>
            </a: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C.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提高编程效率</a:t>
            </a:r>
            <a:endParaRPr lang="en-US" altLang="zh-CN" sz="2200" b="1" dirty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  <a:p>
            <a:pPr marL="719138" indent="-719138">
              <a:lnSpc>
                <a:spcPct val="125000"/>
              </a:lnSpc>
              <a:spcBef>
                <a:spcPts val="6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2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、程序中指令需逐条执行，其原因包括</a:t>
            </a:r>
            <a:endParaRPr lang="en-US" altLang="zh-CN" sz="2200" b="1" dirty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    </a:t>
            </a: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A. 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指令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sym typeface="Microsoft Yahei"/>
              </a:rPr>
              <a:t>可为转移型指令   </a:t>
            </a: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B.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转移型指令执行结果不确定</a:t>
            </a:r>
            <a:endParaRPr lang="en-US" altLang="zh-CN" sz="2200" b="1" dirty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    </a:t>
            </a: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C. 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同时只能取一条指令   </a:t>
            </a: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D. 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同时只能译码一条指令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3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、下列选项中，不属于计算机主机的部件有</a:t>
            </a:r>
            <a:endParaRPr lang="en-US" altLang="zh-CN" sz="2200" b="1" dirty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    A. 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运算器    </a:t>
            </a: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B.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控制器</a:t>
            </a: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  C. 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主存      </a:t>
            </a: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D.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磁盘</a:t>
            </a: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4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、</a:t>
            </a: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CPU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执行访存指令时，发出的存储器地址为</a:t>
            </a:r>
            <a:endParaRPr lang="en-US" altLang="zh-CN" sz="2200" b="1" dirty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    </a:t>
            </a: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A.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主存地址               </a:t>
            </a: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B.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主存地址或</a:t>
            </a: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Cache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地址</a:t>
            </a:r>
            <a:endParaRPr lang="en-US" altLang="zh-CN" sz="2200" b="1" dirty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5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、程序执行过程中，指令地址用作循环变量，其存放部件是</a:t>
            </a:r>
            <a:endParaRPr lang="en-US" altLang="zh-CN" sz="2200" b="1" dirty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    A. IR        B. ID        C. PC        D. REGs</a:t>
            </a:r>
          </a:p>
        </p:txBody>
      </p:sp>
    </p:spTree>
    <p:extLst>
      <p:ext uri="{BB962C8B-B14F-4D97-AF65-F5344CB8AC3E}">
        <p14:creationId xmlns:p14="http://schemas.microsoft.com/office/powerpoint/2010/main" val="108974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251520" y="476672"/>
            <a:ext cx="8640960" cy="5439951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marL="719138" indent="-719138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  <a:sym typeface="Microsoft Yahei"/>
              </a:rPr>
              <a:t> ※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  <a:sym typeface="Microsoft Yahei"/>
              </a:rPr>
              <a:t>本节课堂练习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sym typeface="Microsoft Yahei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sym typeface="Microsoft Yahei"/>
              </a:rPr>
              <a:t>多选题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sym typeface="Microsoft Yahei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  <a:sym typeface="Microsoft Yahei"/>
              </a:rPr>
              <a:t>：</a:t>
            </a:r>
            <a:r>
              <a:rPr lang="en-US" altLang="zh-CN" b="1" dirty="0">
                <a:solidFill>
                  <a:srgbClr val="C00000"/>
                </a:solidFill>
                <a:latin typeface="+mn-ea"/>
                <a:sym typeface="Microsoft Yahei"/>
              </a:rPr>
              <a:t> (2)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  <a:sym typeface="Microsoft Yahei"/>
              </a:rPr>
              <a:t> </a:t>
            </a:r>
            <a:endParaRPr lang="en-US" altLang="zh-CN" b="1" dirty="0">
              <a:latin typeface="+mn-ea"/>
              <a:ea typeface="+mn-ea"/>
              <a:sym typeface="Microsoft Yahei"/>
            </a:endParaRPr>
          </a:p>
          <a:p>
            <a:pPr marL="719138" indent="-719138">
              <a:lnSpc>
                <a:spcPct val="12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6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、下列部件名称解释中，正确的有</a:t>
            </a:r>
            <a:endParaRPr lang="en-US" altLang="zh-CN" sz="2200" b="1" dirty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  <a:p>
            <a:pPr marL="719138" indent="-719138">
              <a:lnSpc>
                <a:spcPct val="12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      A. </a:t>
            </a: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PC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sym typeface="Microsoft Yahei"/>
              </a:rPr>
              <a:t>指</a:t>
            </a:r>
            <a:r>
              <a:rPr lang="en-US" altLang="zh-CN" sz="2200" dirty="0"/>
              <a:t>Program Counter</a:t>
            </a:r>
            <a:r>
              <a:rPr lang="zh-CN" altLang="en-US" sz="2200" b="1" dirty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   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B.</a:t>
            </a:r>
            <a:r>
              <a:rPr lang="zh-CN" altLang="en-US" sz="2200" b="1" dirty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 </a:t>
            </a: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ID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指</a:t>
            </a:r>
            <a:r>
              <a:rPr lang="en-US" altLang="zh-CN" sz="2200" dirty="0"/>
              <a:t>Instruction Decoder</a:t>
            </a:r>
          </a:p>
          <a:p>
            <a:pPr marL="719138" indent="-719138">
              <a:lnSpc>
                <a:spcPct val="12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   </a:t>
            </a:r>
            <a:r>
              <a:rPr lang="zh-CN" altLang="en-US" sz="2200" b="1" dirty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  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C.</a:t>
            </a:r>
            <a:r>
              <a:rPr lang="zh-CN" altLang="en-US" sz="2200" b="1" dirty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RAM</a:t>
            </a:r>
            <a:r>
              <a:rPr lang="zh-CN" altLang="en-US" sz="2200" b="1" dirty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指随机访问存储器  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D.</a:t>
            </a:r>
            <a:r>
              <a:rPr lang="zh-CN" altLang="en-US" sz="2200" b="1" dirty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 主设备指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CPU</a:t>
            </a:r>
            <a:r>
              <a:rPr lang="zh-CN" altLang="en-US" sz="2200" b="1" dirty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和主存</a:t>
            </a:r>
            <a:endParaRPr lang="en-US" altLang="zh-CN" sz="2200" b="1" dirty="0">
              <a:solidFill>
                <a:srgbClr val="000000"/>
              </a:solidFill>
              <a:latin typeface="宋体" panose="02010600030101010101" pitchFamily="2" charset="-122"/>
              <a:sym typeface="Microsoft Yahei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  <a:ea typeface="+mn-ea"/>
                <a:sym typeface="Microsoft Yahei"/>
              </a:rPr>
              <a:t>  7</a:t>
            </a:r>
            <a:r>
              <a:rPr lang="zh-CN" altLang="en-US" sz="2200" b="1" dirty="0">
                <a:solidFill>
                  <a:srgbClr val="000000"/>
                </a:solidFill>
                <a:latin typeface="宋体" panose="02010600030101010101" pitchFamily="2" charset="-122"/>
                <a:ea typeface="+mn-ea"/>
                <a:sym typeface="Microsoft Yahei"/>
              </a:rPr>
              <a:t>、</a:t>
            </a:r>
            <a:r>
              <a:rPr lang="zh-CN" altLang="en-US" sz="2200" b="1" dirty="0">
                <a:solidFill>
                  <a:srgbClr val="000000"/>
                </a:solidFill>
                <a:latin typeface="+mj-ea"/>
                <a:sym typeface="Microsoft Yahei"/>
              </a:rPr>
              <a:t>下列选项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sym typeface="Microsoft Yahei"/>
              </a:rPr>
              <a:t>中，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  <a:ea typeface="+mn-ea"/>
                <a:sym typeface="Microsoft Yahei"/>
              </a:rPr>
              <a:t>ALU</a:t>
            </a:r>
            <a:r>
              <a:rPr lang="zh-CN" altLang="en-US" sz="2200" b="1" dirty="0">
                <a:solidFill>
                  <a:srgbClr val="000000"/>
                </a:solidFill>
                <a:latin typeface="宋体" panose="02010600030101010101" pitchFamily="2" charset="-122"/>
                <a:ea typeface="+mn-ea"/>
                <a:sym typeface="Microsoft Yahei"/>
              </a:rPr>
              <a:t>能实现的运算有</a:t>
            </a:r>
            <a:endParaRPr lang="en-US" altLang="zh-CN" sz="2200" b="1" dirty="0">
              <a:solidFill>
                <a:srgbClr val="000000"/>
              </a:solidFill>
              <a:latin typeface="宋体" panose="02010600030101010101" pitchFamily="2" charset="-122"/>
              <a:ea typeface="+mn-ea"/>
              <a:sym typeface="Microsoft Yahei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+mj-ea"/>
                <a:ea typeface="+mj-ea"/>
                <a:sym typeface="Microsoft Yahei"/>
              </a:rPr>
              <a:t>      A. </a:t>
            </a:r>
            <a:r>
              <a:rPr lang="zh-CN" altLang="en-US" sz="2200" b="1" dirty="0">
                <a:solidFill>
                  <a:srgbClr val="000000"/>
                </a:solidFill>
                <a:latin typeface="+mj-ea"/>
                <a:ea typeface="+mj-ea"/>
                <a:sym typeface="Microsoft Yahei"/>
              </a:rPr>
              <a:t>定点加法      </a:t>
            </a:r>
            <a:r>
              <a:rPr lang="en-US" altLang="zh-CN" sz="2200" b="1" dirty="0">
                <a:solidFill>
                  <a:srgbClr val="000000"/>
                </a:solidFill>
                <a:latin typeface="+mj-ea"/>
                <a:ea typeface="+mj-ea"/>
                <a:sym typeface="Microsoft Yahei"/>
              </a:rPr>
              <a:t>B.</a:t>
            </a:r>
            <a:r>
              <a:rPr lang="zh-CN" altLang="en-US" sz="2200" b="1" dirty="0">
                <a:solidFill>
                  <a:srgbClr val="000000"/>
                </a:solidFill>
                <a:latin typeface="+mj-ea"/>
                <a:ea typeface="+mj-ea"/>
                <a:sym typeface="Microsoft Yahei"/>
              </a:rPr>
              <a:t> 逻辑运算      </a:t>
            </a:r>
            <a:r>
              <a:rPr lang="en-US" altLang="zh-CN" sz="2200" b="1" dirty="0">
                <a:solidFill>
                  <a:srgbClr val="000000"/>
                </a:solidFill>
                <a:latin typeface="+mj-ea"/>
                <a:ea typeface="+mj-ea"/>
                <a:sym typeface="Microsoft Yahei"/>
              </a:rPr>
              <a:t>C.</a:t>
            </a:r>
            <a:r>
              <a:rPr lang="zh-CN" altLang="en-US" sz="2200" b="1" dirty="0">
                <a:solidFill>
                  <a:srgbClr val="000000"/>
                </a:solidFill>
                <a:latin typeface="+mj-ea"/>
                <a:ea typeface="+mj-ea"/>
                <a:sym typeface="Microsoft Yahei"/>
              </a:rPr>
              <a:t> 浮点减法</a:t>
            </a:r>
            <a:endParaRPr lang="en-US" altLang="zh-CN" sz="2200" b="1" dirty="0">
              <a:solidFill>
                <a:srgbClr val="000000"/>
              </a:solidFill>
              <a:latin typeface="+mj-ea"/>
              <a:ea typeface="+mj-ea"/>
              <a:sym typeface="Microsoft Yahei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8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、计算机中，显卡属于</a:t>
            </a:r>
            <a:endParaRPr lang="en-US" altLang="zh-CN" sz="2200" b="1" dirty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    A. 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外设          </a:t>
            </a: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B. I/O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接口       </a:t>
            </a: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C.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外设或</a:t>
            </a: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I/O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接口</a:t>
            </a:r>
            <a:endParaRPr lang="en-US" altLang="zh-CN" sz="2200" b="1" dirty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  9</a:t>
            </a:r>
            <a:r>
              <a:rPr lang="zh-CN" altLang="en-US" sz="2200" b="1" dirty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、下列总线传输协议中，时延完全取决于从设备的步骤是</a:t>
            </a:r>
            <a:endParaRPr lang="en-US" altLang="zh-CN" sz="2200" b="1" dirty="0">
              <a:solidFill>
                <a:srgbClr val="000000"/>
              </a:solidFill>
              <a:latin typeface="宋体" panose="02010600030101010101" pitchFamily="2" charset="-122"/>
              <a:sym typeface="Microsoft Yahei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      A. </a:t>
            </a:r>
            <a:r>
              <a:rPr lang="zh-CN" altLang="en-US" sz="2200" b="1" dirty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①</a:t>
            </a:r>
            <a:endParaRPr lang="en-US" altLang="zh-CN" sz="2200" b="1" dirty="0">
              <a:solidFill>
                <a:srgbClr val="000000"/>
              </a:solidFill>
              <a:latin typeface="宋体" panose="02010600030101010101" pitchFamily="2" charset="-122"/>
              <a:sym typeface="Microsoft Yahei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     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B.</a:t>
            </a:r>
            <a:r>
              <a:rPr lang="zh-CN" altLang="en-US" sz="2200" b="1" dirty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 ②</a:t>
            </a:r>
            <a:endParaRPr lang="en-US" altLang="zh-CN" sz="2200" b="1" dirty="0">
              <a:solidFill>
                <a:srgbClr val="000000"/>
              </a:solidFill>
              <a:latin typeface="宋体" panose="02010600030101010101" pitchFamily="2" charset="-122"/>
              <a:sym typeface="Microsoft Yahei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      </a:t>
            </a: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C.</a:t>
            </a:r>
            <a:r>
              <a:rPr lang="zh-CN" altLang="en-US" sz="2200" b="1" dirty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 ③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699792" y="4581128"/>
            <a:ext cx="3610371" cy="2017662"/>
            <a:chOff x="827584" y="4437112"/>
            <a:chExt cx="3610371" cy="2017662"/>
          </a:xfrm>
        </p:grpSpPr>
        <p:sp>
          <p:nvSpPr>
            <p:cNvPr id="5" name="Line 226"/>
            <p:cNvSpPr>
              <a:spLocks noChangeShapeType="1"/>
            </p:cNvSpPr>
            <p:nvPr/>
          </p:nvSpPr>
          <p:spPr bwMode="auto">
            <a:xfrm>
              <a:off x="3995614" y="4730799"/>
              <a:ext cx="1" cy="1441425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227"/>
            <p:cNvSpPr>
              <a:spLocks noChangeShapeType="1"/>
            </p:cNvSpPr>
            <p:nvPr/>
          </p:nvSpPr>
          <p:spPr bwMode="auto">
            <a:xfrm>
              <a:off x="2267422" y="4725144"/>
              <a:ext cx="0" cy="144708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230"/>
            <p:cNvSpPr>
              <a:spLocks noChangeShapeType="1"/>
            </p:cNvSpPr>
            <p:nvPr/>
          </p:nvSpPr>
          <p:spPr bwMode="auto">
            <a:xfrm flipH="1">
              <a:off x="1978522" y="4729881"/>
              <a:ext cx="1587" cy="157943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231"/>
            <p:cNvSpPr>
              <a:spLocks noChangeShapeType="1"/>
            </p:cNvSpPr>
            <p:nvPr/>
          </p:nvSpPr>
          <p:spPr bwMode="auto">
            <a:xfrm>
              <a:off x="3133104" y="4729782"/>
              <a:ext cx="3696" cy="157953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232"/>
            <p:cNvSpPr>
              <a:spLocks noChangeShapeType="1"/>
            </p:cNvSpPr>
            <p:nvPr/>
          </p:nvSpPr>
          <p:spPr bwMode="auto">
            <a:xfrm flipH="1">
              <a:off x="3706863" y="4729782"/>
              <a:ext cx="2306" cy="157953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233"/>
            <p:cNvSpPr>
              <a:spLocks noChangeShapeType="1"/>
            </p:cNvSpPr>
            <p:nvPr/>
          </p:nvSpPr>
          <p:spPr bwMode="auto">
            <a:xfrm>
              <a:off x="2555455" y="4729881"/>
              <a:ext cx="0" cy="157943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235"/>
            <p:cNvSpPr txBox="1">
              <a:spLocks noChangeArrowheads="1"/>
            </p:cNvSpPr>
            <p:nvPr/>
          </p:nvSpPr>
          <p:spPr bwMode="auto">
            <a:xfrm>
              <a:off x="827584" y="4442742"/>
              <a:ext cx="1008063" cy="172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>
                  <a:latin typeface="+mn-ea"/>
                  <a:ea typeface="+mn-ea"/>
                </a:rPr>
                <a:t>CLK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ABus</a:t>
              </a:r>
              <a:endParaRPr lang="zh-CN" altLang="en-US" sz="1800" b="1" dirty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DBus</a:t>
              </a:r>
              <a:endParaRPr lang="en-US" altLang="zh-CN" sz="1800" b="1" dirty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CBus</a:t>
              </a:r>
              <a:r>
                <a:rPr lang="en-US" altLang="zh-CN" sz="1800" b="1" dirty="0">
                  <a:latin typeface="+mn-ea"/>
                  <a:ea typeface="+mn-ea"/>
                </a:rPr>
                <a:t>(RD)</a:t>
              </a:r>
              <a:endParaRPr lang="zh-CN" altLang="en-US" sz="1800" b="1" dirty="0">
                <a:latin typeface="+mn-ea"/>
                <a:ea typeface="+mn-ea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zh-CN" sz="1800" b="1" dirty="0" err="1">
                  <a:latin typeface="+mn-ea"/>
                  <a:ea typeface="+mn-ea"/>
                </a:rPr>
                <a:t>CBus</a:t>
              </a:r>
              <a:r>
                <a:rPr lang="en-US" altLang="zh-CN" sz="1800" b="1" dirty="0">
                  <a:latin typeface="+mn-ea"/>
                  <a:ea typeface="+mn-ea"/>
                </a:rPr>
                <a:t>(WR)</a:t>
              </a: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2" name="Line 236"/>
            <p:cNvSpPr>
              <a:spLocks noChangeShapeType="1"/>
            </p:cNvSpPr>
            <p:nvPr/>
          </p:nvSpPr>
          <p:spPr bwMode="auto">
            <a:xfrm>
              <a:off x="1835647" y="4948261"/>
              <a:ext cx="142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37"/>
            <p:cNvSpPr>
              <a:spLocks noChangeShapeType="1"/>
            </p:cNvSpPr>
            <p:nvPr/>
          </p:nvSpPr>
          <p:spPr bwMode="auto">
            <a:xfrm flipV="1">
              <a:off x="1835647" y="5310212"/>
              <a:ext cx="12974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38"/>
            <p:cNvSpPr>
              <a:spLocks noChangeShapeType="1"/>
            </p:cNvSpPr>
            <p:nvPr/>
          </p:nvSpPr>
          <p:spPr bwMode="auto">
            <a:xfrm flipV="1">
              <a:off x="3851599" y="5310212"/>
              <a:ext cx="567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43"/>
            <p:cNvSpPr>
              <a:spLocks noChangeShapeType="1"/>
            </p:cNvSpPr>
            <p:nvPr/>
          </p:nvSpPr>
          <p:spPr bwMode="auto">
            <a:xfrm>
              <a:off x="1835375" y="5813443"/>
              <a:ext cx="433636" cy="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44"/>
            <p:cNvSpPr>
              <a:spLocks noChangeShapeType="1"/>
            </p:cNvSpPr>
            <p:nvPr/>
          </p:nvSpPr>
          <p:spPr bwMode="auto">
            <a:xfrm>
              <a:off x="2406391" y="5524623"/>
              <a:ext cx="130277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55"/>
            <p:cNvSpPr>
              <a:spLocks noChangeShapeType="1"/>
            </p:cNvSpPr>
            <p:nvPr/>
          </p:nvSpPr>
          <p:spPr bwMode="auto">
            <a:xfrm flipV="1">
              <a:off x="4139630" y="4949848"/>
              <a:ext cx="298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57"/>
            <p:cNvSpPr>
              <a:spLocks noChangeShapeType="1"/>
            </p:cNvSpPr>
            <p:nvPr/>
          </p:nvSpPr>
          <p:spPr bwMode="auto">
            <a:xfrm>
              <a:off x="4285232" y="4729782"/>
              <a:ext cx="3559" cy="157953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62"/>
            <p:cNvSpPr>
              <a:spLocks noChangeShapeType="1"/>
            </p:cNvSpPr>
            <p:nvPr/>
          </p:nvSpPr>
          <p:spPr bwMode="auto">
            <a:xfrm flipH="1" flipV="1">
              <a:off x="3707582" y="5524522"/>
              <a:ext cx="144215" cy="2873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63"/>
            <p:cNvSpPr>
              <a:spLocks noChangeShapeType="1"/>
            </p:cNvSpPr>
            <p:nvPr/>
          </p:nvSpPr>
          <p:spPr bwMode="auto">
            <a:xfrm>
              <a:off x="3851797" y="5813445"/>
              <a:ext cx="58615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AutoShape 299"/>
            <p:cNvSpPr>
              <a:spLocks noChangeArrowheads="1"/>
            </p:cNvSpPr>
            <p:nvPr/>
          </p:nvSpPr>
          <p:spPr bwMode="auto">
            <a:xfrm>
              <a:off x="1980110" y="4805386"/>
              <a:ext cx="2159720" cy="287338"/>
            </a:xfrm>
            <a:prstGeom prst="hexagon">
              <a:avLst>
                <a:gd name="adj" fmla="val 49744"/>
                <a:gd name="vf" fmla="val 115470"/>
              </a:avLst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300"/>
            <p:cNvSpPr txBox="1">
              <a:spLocks noChangeArrowheads="1"/>
            </p:cNvSpPr>
            <p:nvPr/>
          </p:nvSpPr>
          <p:spPr bwMode="auto">
            <a:xfrm>
              <a:off x="2771478" y="4803799"/>
              <a:ext cx="5032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b="1" dirty="0"/>
                <a:t>地址</a:t>
              </a:r>
            </a:p>
          </p:txBody>
        </p:sp>
        <p:sp>
          <p:nvSpPr>
            <p:cNvPr id="23" name="AutoShape 301"/>
            <p:cNvSpPr>
              <a:spLocks noChangeArrowheads="1"/>
            </p:cNvSpPr>
            <p:nvPr/>
          </p:nvSpPr>
          <p:spPr bwMode="auto">
            <a:xfrm>
              <a:off x="3131519" y="5164161"/>
              <a:ext cx="720154" cy="287338"/>
            </a:xfrm>
            <a:prstGeom prst="hexagon">
              <a:avLst>
                <a:gd name="adj" fmla="val 56354"/>
                <a:gd name="vf" fmla="val 115470"/>
              </a:avLst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302"/>
            <p:cNvSpPr>
              <a:spLocks noChangeShapeType="1"/>
            </p:cNvSpPr>
            <p:nvPr/>
          </p:nvSpPr>
          <p:spPr bwMode="auto">
            <a:xfrm>
              <a:off x="1835647" y="6171951"/>
              <a:ext cx="2602308" cy="31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304"/>
            <p:cNvSpPr txBox="1">
              <a:spLocks noChangeArrowheads="1"/>
            </p:cNvSpPr>
            <p:nvPr/>
          </p:nvSpPr>
          <p:spPr bwMode="auto">
            <a:xfrm>
              <a:off x="3203526" y="5165749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b="1" dirty="0"/>
                <a:t>数据</a:t>
              </a:r>
            </a:p>
          </p:txBody>
        </p:sp>
        <p:sp>
          <p:nvSpPr>
            <p:cNvPr id="26" name="Line 243"/>
            <p:cNvSpPr>
              <a:spLocks noChangeShapeType="1"/>
            </p:cNvSpPr>
            <p:nvPr/>
          </p:nvSpPr>
          <p:spPr bwMode="auto">
            <a:xfrm>
              <a:off x="1844972" y="5883917"/>
              <a:ext cx="288032" cy="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34"/>
            <p:cNvSpPr>
              <a:spLocks noChangeShapeType="1"/>
            </p:cNvSpPr>
            <p:nvPr/>
          </p:nvSpPr>
          <p:spPr bwMode="auto">
            <a:xfrm flipV="1">
              <a:off x="2269010" y="4437112"/>
              <a:ext cx="0" cy="28803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39"/>
            <p:cNvSpPr>
              <a:spLocks noChangeShapeType="1"/>
            </p:cNvSpPr>
            <p:nvPr/>
          </p:nvSpPr>
          <p:spPr bwMode="auto">
            <a:xfrm>
              <a:off x="1835647" y="4725144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40"/>
            <p:cNvSpPr>
              <a:spLocks noChangeShapeType="1"/>
            </p:cNvSpPr>
            <p:nvPr/>
          </p:nvSpPr>
          <p:spPr bwMode="auto">
            <a:xfrm flipH="1" flipV="1">
              <a:off x="1979390" y="4438699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41"/>
            <p:cNvSpPr>
              <a:spLocks noChangeShapeType="1"/>
            </p:cNvSpPr>
            <p:nvPr/>
          </p:nvSpPr>
          <p:spPr bwMode="auto">
            <a:xfrm>
              <a:off x="1979391" y="4440286"/>
              <a:ext cx="288032" cy="31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42"/>
            <p:cNvSpPr>
              <a:spLocks noChangeShapeType="1"/>
            </p:cNvSpPr>
            <p:nvPr/>
          </p:nvSpPr>
          <p:spPr bwMode="auto">
            <a:xfrm flipV="1">
              <a:off x="2257328" y="4730798"/>
              <a:ext cx="298127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46"/>
            <p:cNvSpPr>
              <a:spLocks noChangeShapeType="1"/>
            </p:cNvSpPr>
            <p:nvPr/>
          </p:nvSpPr>
          <p:spPr bwMode="auto">
            <a:xfrm flipV="1">
              <a:off x="2843486" y="4440287"/>
              <a:ext cx="1588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47"/>
            <p:cNvSpPr>
              <a:spLocks noChangeShapeType="1"/>
            </p:cNvSpPr>
            <p:nvPr/>
          </p:nvSpPr>
          <p:spPr bwMode="auto">
            <a:xfrm flipH="1" flipV="1">
              <a:off x="2555454" y="4441874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48"/>
            <p:cNvSpPr>
              <a:spLocks noChangeShapeType="1"/>
            </p:cNvSpPr>
            <p:nvPr/>
          </p:nvSpPr>
          <p:spPr bwMode="auto">
            <a:xfrm>
              <a:off x="2555455" y="4443462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58"/>
            <p:cNvSpPr>
              <a:spLocks noChangeShapeType="1"/>
            </p:cNvSpPr>
            <p:nvPr/>
          </p:nvSpPr>
          <p:spPr bwMode="auto">
            <a:xfrm>
              <a:off x="4283646" y="4437112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234"/>
            <p:cNvSpPr>
              <a:spLocks noChangeShapeType="1"/>
            </p:cNvSpPr>
            <p:nvPr/>
          </p:nvSpPr>
          <p:spPr bwMode="auto">
            <a:xfrm flipV="1">
              <a:off x="3418830" y="4437112"/>
              <a:ext cx="1588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240"/>
            <p:cNvSpPr>
              <a:spLocks noChangeShapeType="1"/>
            </p:cNvSpPr>
            <p:nvPr/>
          </p:nvSpPr>
          <p:spPr bwMode="auto">
            <a:xfrm flipH="1" flipV="1">
              <a:off x="3130798" y="4438699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241"/>
            <p:cNvSpPr>
              <a:spLocks noChangeShapeType="1"/>
            </p:cNvSpPr>
            <p:nvPr/>
          </p:nvSpPr>
          <p:spPr bwMode="auto">
            <a:xfrm>
              <a:off x="3130799" y="4440286"/>
              <a:ext cx="288032" cy="31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242"/>
            <p:cNvSpPr>
              <a:spLocks noChangeShapeType="1"/>
            </p:cNvSpPr>
            <p:nvPr/>
          </p:nvSpPr>
          <p:spPr bwMode="auto">
            <a:xfrm flipV="1">
              <a:off x="3418830" y="4730798"/>
              <a:ext cx="288033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246"/>
            <p:cNvSpPr>
              <a:spLocks noChangeShapeType="1"/>
            </p:cNvSpPr>
            <p:nvPr/>
          </p:nvSpPr>
          <p:spPr bwMode="auto">
            <a:xfrm flipH="1" flipV="1">
              <a:off x="3996481" y="4440286"/>
              <a:ext cx="1" cy="29051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247"/>
            <p:cNvSpPr>
              <a:spLocks noChangeShapeType="1"/>
            </p:cNvSpPr>
            <p:nvPr/>
          </p:nvSpPr>
          <p:spPr bwMode="auto">
            <a:xfrm flipH="1" flipV="1">
              <a:off x="3706862" y="4441874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248"/>
            <p:cNvSpPr>
              <a:spLocks noChangeShapeType="1"/>
            </p:cNvSpPr>
            <p:nvPr/>
          </p:nvSpPr>
          <p:spPr bwMode="auto">
            <a:xfrm>
              <a:off x="3706863" y="4443462"/>
              <a:ext cx="28962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260"/>
            <p:cNvSpPr>
              <a:spLocks noChangeShapeType="1"/>
            </p:cNvSpPr>
            <p:nvPr/>
          </p:nvSpPr>
          <p:spPr bwMode="auto">
            <a:xfrm>
              <a:off x="2843486" y="4727624"/>
              <a:ext cx="287412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242"/>
            <p:cNvSpPr>
              <a:spLocks noChangeShapeType="1"/>
            </p:cNvSpPr>
            <p:nvPr/>
          </p:nvSpPr>
          <p:spPr bwMode="auto">
            <a:xfrm flipV="1">
              <a:off x="3987031" y="4730797"/>
              <a:ext cx="296615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247"/>
            <p:cNvSpPr>
              <a:spLocks noChangeShapeType="1"/>
            </p:cNvSpPr>
            <p:nvPr/>
          </p:nvSpPr>
          <p:spPr bwMode="auto">
            <a:xfrm flipH="1" flipV="1">
              <a:off x="4283645" y="4441874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245"/>
            <p:cNvSpPr>
              <a:spLocks noChangeShapeType="1"/>
            </p:cNvSpPr>
            <p:nvPr/>
          </p:nvSpPr>
          <p:spPr bwMode="auto">
            <a:xfrm flipV="1">
              <a:off x="2267744" y="5524622"/>
              <a:ext cx="154110" cy="28381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Text Box 41"/>
            <p:cNvSpPr txBox="1">
              <a:spLocks noChangeArrowheads="1"/>
            </p:cNvSpPr>
            <p:nvPr/>
          </p:nvSpPr>
          <p:spPr bwMode="auto">
            <a:xfrm>
              <a:off x="2123728" y="6165303"/>
              <a:ext cx="2159917" cy="289471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/>
                <a:t>①        ②       ③       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263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76808" y="285728"/>
            <a:ext cx="7467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000" b="1" dirty="0">
                <a:latin typeface="宋体" pitchFamily="2" charset="-122"/>
              </a:rPr>
              <a:t>§1.3 </a:t>
            </a:r>
            <a:r>
              <a:rPr lang="zh-CN" altLang="en-US" sz="3000" b="1" dirty="0">
                <a:latin typeface="宋体" pitchFamily="2" charset="-122"/>
              </a:rPr>
              <a:t>计算机系统的层次结构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263" y="1420092"/>
            <a:ext cx="8785225" cy="42473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一、计算机的层次结构</a:t>
            </a:r>
            <a:endParaRPr lang="zh-CN" altLang="en-US" b="1" dirty="0">
              <a:solidFill>
                <a:srgbClr val="FF3300"/>
              </a:solidFill>
              <a:latin typeface="宋体" pitchFamily="2" charset="-122"/>
              <a:ea typeface="黑体" pitchFamily="2" charset="-122"/>
            </a:endParaRPr>
          </a:p>
        </p:txBody>
      </p:sp>
      <p:sp>
        <p:nvSpPr>
          <p:cNvPr id="5" name="Text Box 109"/>
          <p:cNvSpPr txBox="1">
            <a:spLocks noChangeArrowheads="1"/>
          </p:cNvSpPr>
          <p:nvPr/>
        </p:nvSpPr>
        <p:spPr bwMode="auto">
          <a:xfrm>
            <a:off x="179263" y="184482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程序的开发过程：</a:t>
            </a:r>
            <a:endParaRPr lang="en-US" altLang="zh-CN" sz="2000" b="1" dirty="0">
              <a:latin typeface="宋体" pitchFamily="2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666677" y="2351779"/>
            <a:ext cx="8297811" cy="695115"/>
            <a:chOff x="525463" y="4437111"/>
            <a:chExt cx="8297811" cy="695115"/>
          </a:xfrm>
        </p:grpSpPr>
        <p:sp>
          <p:nvSpPr>
            <p:cNvPr id="70" name="Text Box 77"/>
            <p:cNvSpPr txBox="1">
              <a:spLocks noChangeArrowheads="1"/>
            </p:cNvSpPr>
            <p:nvPr/>
          </p:nvSpPr>
          <p:spPr bwMode="auto">
            <a:xfrm>
              <a:off x="564445" y="4437112"/>
              <a:ext cx="839203" cy="670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源程序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spcBef>
                  <a:spcPts val="600"/>
                </a:spcBef>
              </a:pPr>
              <a:r>
                <a:rPr lang="en-US" altLang="zh-CN" sz="1600" b="1" dirty="0">
                  <a:latin typeface="宋体" pitchFamily="2" charset="-122"/>
                </a:rPr>
                <a:t>(</a:t>
              </a:r>
              <a:r>
                <a:rPr lang="zh-CN" altLang="en-US" sz="1600" b="1" dirty="0">
                  <a:latin typeface="宋体" pitchFamily="2" charset="-122"/>
                </a:rPr>
                <a:t>文本</a:t>
              </a:r>
              <a:r>
                <a:rPr lang="en-US" altLang="zh-CN" sz="1600" b="1" dirty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1475656" y="4437112"/>
              <a:ext cx="864096" cy="67014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36000" rIns="36000" anchor="ctr" anchorCtr="0">
              <a:noAutofit/>
            </a:bodyPr>
            <a:lstStyle>
              <a:lvl1pPr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zh-CN" altLang="en-US" sz="1800" dirty="0">
                  <a:latin typeface="+mn-ea"/>
                  <a:ea typeface="+mn-ea"/>
                </a:rPr>
                <a:t>预处理程序</a:t>
              </a:r>
            </a:p>
          </p:txBody>
        </p:sp>
        <p:sp>
          <p:nvSpPr>
            <p:cNvPr id="65" name="Text Box 8"/>
            <p:cNvSpPr txBox="1">
              <a:spLocks noChangeArrowheads="1"/>
            </p:cNvSpPr>
            <p:nvPr/>
          </p:nvSpPr>
          <p:spPr bwMode="auto">
            <a:xfrm>
              <a:off x="3347864" y="4437111"/>
              <a:ext cx="720080" cy="67014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36000" rIns="36000" anchor="ctr" anchorCtr="0">
              <a:noAutofit/>
            </a:bodyPr>
            <a:lstStyle>
              <a:lvl1pPr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zh-CN" altLang="en-US" sz="1800" dirty="0">
                  <a:latin typeface="+mn-ea"/>
                  <a:ea typeface="+mn-ea"/>
                </a:rPr>
                <a:t>编译</a:t>
              </a:r>
              <a:endParaRPr lang="en-US" altLang="zh-CN" sz="18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zh-CN" altLang="en-US" sz="1800" dirty="0">
                  <a:latin typeface="+mn-ea"/>
                  <a:ea typeface="+mn-ea"/>
                </a:rPr>
                <a:t>程序</a:t>
              </a:r>
            </a:p>
          </p:txBody>
        </p:sp>
        <p:sp>
          <p:nvSpPr>
            <p:cNvPr id="66" name="Text Box 8"/>
            <p:cNvSpPr txBox="1">
              <a:spLocks noChangeArrowheads="1"/>
            </p:cNvSpPr>
            <p:nvPr/>
          </p:nvSpPr>
          <p:spPr bwMode="auto">
            <a:xfrm>
              <a:off x="5220072" y="4437112"/>
              <a:ext cx="725299" cy="67014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36000" rIns="36000" anchor="ctr" anchorCtr="0">
              <a:noAutofit/>
            </a:bodyPr>
            <a:lstStyle>
              <a:lvl1pPr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zh-CN" altLang="en-US" sz="1800" dirty="0">
                  <a:latin typeface="+mn-ea"/>
                  <a:ea typeface="+mn-ea"/>
                </a:rPr>
                <a:t>汇编</a:t>
              </a:r>
              <a:endParaRPr lang="en-US" altLang="zh-CN" sz="18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zh-CN" altLang="en-US" sz="1800" dirty="0">
                  <a:latin typeface="+mn-ea"/>
                  <a:ea typeface="+mn-ea"/>
                </a:rPr>
                <a:t>程序</a:t>
              </a:r>
            </a:p>
          </p:txBody>
        </p:sp>
        <p:sp>
          <p:nvSpPr>
            <p:cNvPr id="67" name="Text Box 8"/>
            <p:cNvSpPr txBox="1">
              <a:spLocks noChangeArrowheads="1"/>
            </p:cNvSpPr>
            <p:nvPr/>
          </p:nvSpPr>
          <p:spPr bwMode="auto">
            <a:xfrm>
              <a:off x="7092280" y="4462081"/>
              <a:ext cx="725299" cy="67014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36000" rIns="36000" anchor="ctr" anchorCtr="0">
              <a:noAutofit/>
            </a:bodyPr>
            <a:lstStyle>
              <a:lvl1pPr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zh-CN" altLang="en-US" sz="1800" dirty="0">
                  <a:latin typeface="+mn-ea"/>
                  <a:ea typeface="+mn-ea"/>
                </a:rPr>
                <a:t>链接</a:t>
              </a:r>
              <a:endParaRPr lang="en-US" altLang="zh-CN" sz="1800" dirty="0">
                <a:latin typeface="+mn-ea"/>
                <a:ea typeface="+mn-ea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zh-CN" altLang="en-US" sz="1800" dirty="0">
                  <a:latin typeface="+mn-ea"/>
                  <a:ea typeface="+mn-ea"/>
                </a:rPr>
                <a:t>程序</a:t>
              </a:r>
            </a:p>
          </p:txBody>
        </p:sp>
        <p:cxnSp>
          <p:nvCxnSpPr>
            <p:cNvPr id="69" name="直接箭头连接符 68"/>
            <p:cNvCxnSpPr/>
            <p:nvPr/>
          </p:nvCxnSpPr>
          <p:spPr bwMode="auto">
            <a:xfrm flipV="1">
              <a:off x="525463" y="4797152"/>
              <a:ext cx="950193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arrow"/>
            </a:ln>
            <a:effectLst/>
          </p:spPr>
        </p:cxnSp>
        <p:sp>
          <p:nvSpPr>
            <p:cNvPr id="74" name="Text Box 77"/>
            <p:cNvSpPr txBox="1">
              <a:spLocks noChangeArrowheads="1"/>
            </p:cNvSpPr>
            <p:nvPr/>
          </p:nvSpPr>
          <p:spPr bwMode="auto">
            <a:xfrm>
              <a:off x="2436653" y="4437112"/>
              <a:ext cx="839203" cy="670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源程序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spcBef>
                  <a:spcPts val="600"/>
                </a:spcBef>
              </a:pPr>
              <a:r>
                <a:rPr lang="en-US" altLang="zh-CN" sz="1600" b="1" dirty="0">
                  <a:latin typeface="宋体" pitchFamily="2" charset="-122"/>
                </a:rPr>
                <a:t>(</a:t>
              </a:r>
              <a:r>
                <a:rPr lang="zh-CN" altLang="en-US" sz="1600" b="1" dirty="0">
                  <a:latin typeface="宋体" pitchFamily="2" charset="-122"/>
                </a:rPr>
                <a:t>文本</a:t>
              </a:r>
              <a:r>
                <a:rPr lang="en-US" altLang="zh-CN" sz="1600" b="1" dirty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75" name="直接箭头连接符 74"/>
            <p:cNvCxnSpPr/>
            <p:nvPr/>
          </p:nvCxnSpPr>
          <p:spPr bwMode="auto">
            <a:xfrm>
              <a:off x="2349326" y="4797152"/>
              <a:ext cx="998538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6" name="Text Box 77"/>
            <p:cNvSpPr txBox="1">
              <a:spLocks noChangeArrowheads="1"/>
            </p:cNvSpPr>
            <p:nvPr/>
          </p:nvSpPr>
          <p:spPr bwMode="auto">
            <a:xfrm>
              <a:off x="4156509" y="4437112"/>
              <a:ext cx="959556" cy="670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汇编程序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ctr">
                <a:spcBef>
                  <a:spcPts val="600"/>
                </a:spcBef>
              </a:pPr>
              <a:r>
                <a:rPr lang="en-US" altLang="zh-CN" sz="1600" b="1" dirty="0">
                  <a:latin typeface="宋体" pitchFamily="2" charset="-122"/>
                </a:rPr>
                <a:t>(</a:t>
              </a:r>
              <a:r>
                <a:rPr lang="zh-CN" altLang="en-US" sz="1600" b="1" dirty="0">
                  <a:latin typeface="宋体" pitchFamily="2" charset="-122"/>
                </a:rPr>
                <a:t>文本</a:t>
              </a:r>
              <a:r>
                <a:rPr lang="en-US" altLang="zh-CN" sz="1600" b="1" dirty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77" name="直接箭头连接符 76"/>
            <p:cNvCxnSpPr/>
            <p:nvPr/>
          </p:nvCxnSpPr>
          <p:spPr bwMode="auto">
            <a:xfrm>
              <a:off x="4067944" y="4797152"/>
              <a:ext cx="1152128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1" name="Text Box 77"/>
            <p:cNvSpPr txBox="1">
              <a:spLocks noChangeArrowheads="1"/>
            </p:cNvSpPr>
            <p:nvPr/>
          </p:nvSpPr>
          <p:spPr bwMode="auto">
            <a:xfrm>
              <a:off x="6028717" y="4437112"/>
              <a:ext cx="959556" cy="670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可重定位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ctr">
                <a:spcBef>
                  <a:spcPts val="600"/>
                </a:spcBef>
              </a:pPr>
              <a:r>
                <a:rPr lang="zh-CN" altLang="en-US" sz="1800" b="1" dirty="0">
                  <a:latin typeface="宋体" pitchFamily="2" charset="-122"/>
                </a:rPr>
                <a:t>目标程序</a:t>
              </a:r>
            </a:p>
          </p:txBody>
        </p:sp>
        <p:cxnSp>
          <p:nvCxnSpPr>
            <p:cNvPr id="82" name="直接箭头连接符 81"/>
            <p:cNvCxnSpPr/>
            <p:nvPr/>
          </p:nvCxnSpPr>
          <p:spPr bwMode="auto">
            <a:xfrm>
              <a:off x="5940152" y="4797152"/>
              <a:ext cx="1152128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7812360" y="4797152"/>
              <a:ext cx="1010914" cy="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/>
            </a:ln>
            <a:effectLst/>
          </p:spPr>
        </p:cxnSp>
        <p:sp>
          <p:nvSpPr>
            <p:cNvPr id="84" name="Text Box 77"/>
            <p:cNvSpPr txBox="1">
              <a:spLocks noChangeArrowheads="1"/>
            </p:cNvSpPr>
            <p:nvPr/>
          </p:nvSpPr>
          <p:spPr bwMode="auto">
            <a:xfrm>
              <a:off x="7863718" y="4437112"/>
              <a:ext cx="959556" cy="670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可执行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ctr">
                <a:spcBef>
                  <a:spcPts val="600"/>
                </a:spcBef>
              </a:pPr>
              <a:r>
                <a:rPr lang="zh-CN" altLang="en-US" sz="1800" b="1" dirty="0">
                  <a:latin typeface="宋体" pitchFamily="2" charset="-122"/>
                </a:rPr>
                <a:t>目标程序</a:t>
              </a: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899592" y="3528884"/>
            <a:ext cx="7707658" cy="2673307"/>
            <a:chOff x="1256830" y="3495346"/>
            <a:chExt cx="7707658" cy="2673307"/>
          </a:xfrm>
        </p:grpSpPr>
        <p:sp>
          <p:nvSpPr>
            <p:cNvPr id="108" name="Text Box 6"/>
            <p:cNvSpPr txBox="1">
              <a:spLocks noChangeArrowheads="1"/>
            </p:cNvSpPr>
            <p:nvPr/>
          </p:nvSpPr>
          <p:spPr bwMode="auto">
            <a:xfrm>
              <a:off x="1688035" y="5228878"/>
              <a:ext cx="2233091" cy="307466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机器语言目标程序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09" name="Text Box 61"/>
            <p:cNvSpPr txBox="1">
              <a:spLocks noChangeArrowheads="1"/>
            </p:cNvSpPr>
            <p:nvPr/>
          </p:nvSpPr>
          <p:spPr bwMode="auto">
            <a:xfrm>
              <a:off x="1688034" y="4365104"/>
              <a:ext cx="2233093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汇编语言源程序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10" name="Text Box 71"/>
            <p:cNvSpPr txBox="1">
              <a:spLocks noChangeArrowheads="1"/>
            </p:cNvSpPr>
            <p:nvPr/>
          </p:nvSpPr>
          <p:spPr bwMode="auto">
            <a:xfrm>
              <a:off x="1688034" y="3582922"/>
              <a:ext cx="2233093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高级语言源程序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11" name="Text Box 99"/>
            <p:cNvSpPr txBox="1">
              <a:spLocks noChangeArrowheads="1"/>
            </p:cNvSpPr>
            <p:nvPr/>
          </p:nvSpPr>
          <p:spPr bwMode="auto">
            <a:xfrm>
              <a:off x="1256830" y="4979392"/>
              <a:ext cx="360363" cy="5778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软件</a:t>
              </a:r>
            </a:p>
          </p:txBody>
        </p:sp>
        <p:sp>
          <p:nvSpPr>
            <p:cNvPr id="112" name="Text Box 100"/>
            <p:cNvSpPr txBox="1">
              <a:spLocks noChangeArrowheads="1"/>
            </p:cNvSpPr>
            <p:nvPr/>
          </p:nvSpPr>
          <p:spPr bwMode="auto">
            <a:xfrm>
              <a:off x="1256830" y="5627464"/>
              <a:ext cx="360363" cy="5411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硬件</a:t>
              </a:r>
            </a:p>
          </p:txBody>
        </p:sp>
        <p:sp>
          <p:nvSpPr>
            <p:cNvPr id="113" name="Line 84"/>
            <p:cNvSpPr>
              <a:spLocks noChangeShapeType="1"/>
            </p:cNvSpPr>
            <p:nvPr/>
          </p:nvSpPr>
          <p:spPr bwMode="auto">
            <a:xfrm>
              <a:off x="1256830" y="5554712"/>
              <a:ext cx="2808312" cy="7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98"/>
            <p:cNvSpPr>
              <a:spLocks noChangeShapeType="1"/>
            </p:cNvSpPr>
            <p:nvPr/>
          </p:nvSpPr>
          <p:spPr bwMode="auto">
            <a:xfrm flipV="1">
              <a:off x="1616870" y="4941168"/>
              <a:ext cx="0" cy="11903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76"/>
            <p:cNvSpPr>
              <a:spLocks noChangeShapeType="1"/>
            </p:cNvSpPr>
            <p:nvPr/>
          </p:nvSpPr>
          <p:spPr bwMode="auto">
            <a:xfrm flipH="1">
              <a:off x="2768998" y="3941699"/>
              <a:ext cx="123" cy="4234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77"/>
            <p:cNvSpPr txBox="1">
              <a:spLocks noChangeArrowheads="1"/>
            </p:cNvSpPr>
            <p:nvPr/>
          </p:nvSpPr>
          <p:spPr bwMode="auto">
            <a:xfrm>
              <a:off x="2913014" y="4005064"/>
              <a:ext cx="1008683" cy="3230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编译程序</a:t>
              </a:r>
            </a:p>
          </p:txBody>
        </p:sp>
        <p:sp>
          <p:nvSpPr>
            <p:cNvPr id="118" name="Line 76"/>
            <p:cNvSpPr>
              <a:spLocks noChangeShapeType="1"/>
            </p:cNvSpPr>
            <p:nvPr/>
          </p:nvSpPr>
          <p:spPr bwMode="auto">
            <a:xfrm>
              <a:off x="2768997" y="4725144"/>
              <a:ext cx="124" cy="5037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Text Box 77"/>
            <p:cNvSpPr txBox="1">
              <a:spLocks noChangeArrowheads="1"/>
            </p:cNvSpPr>
            <p:nvPr/>
          </p:nvSpPr>
          <p:spPr bwMode="auto">
            <a:xfrm>
              <a:off x="2913014" y="4797152"/>
              <a:ext cx="1008683" cy="3230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汇编程序</a:t>
              </a:r>
            </a:p>
          </p:txBody>
        </p:sp>
        <p:sp>
          <p:nvSpPr>
            <p:cNvPr id="99" name="Text Box 77"/>
            <p:cNvSpPr txBox="1">
              <a:spLocks noChangeArrowheads="1"/>
            </p:cNvSpPr>
            <p:nvPr/>
          </p:nvSpPr>
          <p:spPr bwMode="auto">
            <a:xfrm>
              <a:off x="4646810" y="3495346"/>
              <a:ext cx="1944216" cy="244281"/>
            </a:xfrm>
            <a:prstGeom prst="rect">
              <a:avLst/>
            </a:prstGeom>
            <a:solidFill>
              <a:srgbClr val="99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tmp</a:t>
              </a:r>
              <a:r>
                <a:rPr lang="en-US" altLang="zh-CN" sz="1800" b="1" dirty="0">
                  <a:latin typeface="宋体" pitchFamily="2" charset="-122"/>
                </a:rPr>
                <a:t>=a[</a:t>
              </a:r>
              <a:r>
                <a:rPr lang="en-US" altLang="zh-CN" sz="1800" b="1" dirty="0" err="1">
                  <a:latin typeface="宋体" pitchFamily="2" charset="-122"/>
                </a:rPr>
                <a:t>i</a:t>
              </a:r>
              <a:r>
                <a:rPr lang="en-US" altLang="zh-CN" sz="1800" b="1" dirty="0">
                  <a:latin typeface="宋体" pitchFamily="2" charset="-122"/>
                </a:rPr>
                <a:t>]-2;</a:t>
              </a:r>
            </a:p>
          </p:txBody>
        </p:sp>
        <p:sp>
          <p:nvSpPr>
            <p:cNvPr id="100" name="Text Box 77"/>
            <p:cNvSpPr txBox="1">
              <a:spLocks noChangeArrowheads="1"/>
            </p:cNvSpPr>
            <p:nvPr/>
          </p:nvSpPr>
          <p:spPr bwMode="auto">
            <a:xfrm>
              <a:off x="4646810" y="4123089"/>
              <a:ext cx="1944216" cy="499307"/>
            </a:xfrm>
            <a:prstGeom prst="rect">
              <a:avLst/>
            </a:prstGeom>
            <a:solidFill>
              <a:srgbClr val="99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lw</a:t>
              </a:r>
              <a:r>
                <a:rPr lang="en-US" altLang="zh-CN" sz="1800" b="1" dirty="0">
                  <a:latin typeface="宋体" pitchFamily="2" charset="-122"/>
                </a:rPr>
                <a:t>   $8, 16($3)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addi</a:t>
              </a:r>
              <a:r>
                <a:rPr lang="en-US" altLang="zh-CN" sz="1800" b="1" dirty="0">
                  <a:latin typeface="宋体" pitchFamily="2" charset="-122"/>
                </a:rPr>
                <a:t> $9, $8, -2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1" name="Text Box 77"/>
            <p:cNvSpPr txBox="1">
              <a:spLocks noChangeArrowheads="1"/>
            </p:cNvSpPr>
            <p:nvPr/>
          </p:nvSpPr>
          <p:spPr bwMode="auto">
            <a:xfrm>
              <a:off x="4646810" y="4612168"/>
              <a:ext cx="1944216" cy="245215"/>
            </a:xfrm>
            <a:prstGeom prst="rect">
              <a:avLst/>
            </a:prstGeom>
            <a:solidFill>
              <a:srgbClr val="FFC000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sw</a:t>
              </a:r>
              <a:r>
                <a:rPr lang="en-US" altLang="zh-CN" sz="1800" b="1" dirty="0">
                  <a:latin typeface="宋体" pitchFamily="2" charset="-122"/>
                </a:rPr>
                <a:t>   $9, 20($3)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2" name="Text Box 77"/>
            <p:cNvSpPr txBox="1">
              <a:spLocks noChangeArrowheads="1"/>
            </p:cNvSpPr>
            <p:nvPr/>
          </p:nvSpPr>
          <p:spPr bwMode="auto">
            <a:xfrm>
              <a:off x="4646810" y="3729721"/>
              <a:ext cx="1944216" cy="249352"/>
            </a:xfrm>
            <a:prstGeom prst="rect">
              <a:avLst/>
            </a:prstGeom>
            <a:solidFill>
              <a:srgbClr val="FFC000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a[i+1]=</a:t>
              </a:r>
              <a:r>
                <a:rPr lang="en-US" altLang="zh-CN" sz="1800" b="1" dirty="0" err="1">
                  <a:latin typeface="宋体" pitchFamily="2" charset="-122"/>
                </a:rPr>
                <a:t>tmp</a:t>
              </a:r>
              <a:r>
                <a:rPr lang="en-US" altLang="zh-CN" sz="1800" b="1" dirty="0">
                  <a:latin typeface="宋体" pitchFamily="2" charset="-122"/>
                </a:rPr>
                <a:t>;</a:t>
              </a:r>
            </a:p>
          </p:txBody>
        </p:sp>
        <p:sp>
          <p:nvSpPr>
            <p:cNvPr id="103" name="Text Box 77"/>
            <p:cNvSpPr txBox="1">
              <a:spLocks noChangeArrowheads="1"/>
            </p:cNvSpPr>
            <p:nvPr/>
          </p:nvSpPr>
          <p:spPr bwMode="auto">
            <a:xfrm>
              <a:off x="4643873" y="4987185"/>
              <a:ext cx="792088" cy="696565"/>
            </a:xfrm>
            <a:prstGeom prst="rect">
              <a:avLst/>
            </a:prstGeom>
            <a:solidFill>
              <a:srgbClr val="FF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100011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001000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101011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4" name="Text Box 77"/>
            <p:cNvSpPr txBox="1">
              <a:spLocks noChangeArrowheads="1"/>
            </p:cNvSpPr>
            <p:nvPr/>
          </p:nvSpPr>
          <p:spPr bwMode="auto">
            <a:xfrm>
              <a:off x="5457868" y="4987186"/>
              <a:ext cx="720080" cy="696566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00011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01000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00011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5" name="Text Box 77"/>
            <p:cNvSpPr txBox="1">
              <a:spLocks noChangeArrowheads="1"/>
            </p:cNvSpPr>
            <p:nvPr/>
          </p:nvSpPr>
          <p:spPr bwMode="auto">
            <a:xfrm>
              <a:off x="6199720" y="4987185"/>
              <a:ext cx="720080" cy="696565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01000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01001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01001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6" name="Text Box 77"/>
            <p:cNvSpPr txBox="1">
              <a:spLocks noChangeArrowheads="1"/>
            </p:cNvSpPr>
            <p:nvPr/>
          </p:nvSpPr>
          <p:spPr bwMode="auto">
            <a:xfrm>
              <a:off x="6948264" y="4987185"/>
              <a:ext cx="2016224" cy="696567"/>
            </a:xfrm>
            <a:prstGeom prst="rect">
              <a:avLst/>
            </a:prstGeom>
            <a:solidFill>
              <a:srgbClr val="CC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0000000000010000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1111111111111110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0000000000010100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sp>
        <p:nvSpPr>
          <p:cNvPr id="122" name="Text Box 109"/>
          <p:cNvSpPr txBox="1">
            <a:spLocks noChangeArrowheads="1"/>
          </p:cNvSpPr>
          <p:nvPr/>
        </p:nvSpPr>
        <p:spPr bwMode="auto">
          <a:xfrm>
            <a:off x="179512" y="3046894"/>
            <a:ext cx="439261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不同语言程序之间的转换：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31" name="AutoShape 338"/>
          <p:cNvSpPr>
            <a:spLocks/>
          </p:cNvSpPr>
          <p:nvPr/>
        </p:nvSpPr>
        <p:spPr bwMode="auto">
          <a:xfrm>
            <a:off x="3635896" y="1977806"/>
            <a:ext cx="1581374" cy="277000"/>
          </a:xfrm>
          <a:prstGeom prst="borderCallout2">
            <a:avLst>
              <a:gd name="adj1" fmla="val 50427"/>
              <a:gd name="adj2" fmla="val -456"/>
              <a:gd name="adj3" fmla="val 48015"/>
              <a:gd name="adj4" fmla="val -7187"/>
              <a:gd name="adj5" fmla="val 153720"/>
              <a:gd name="adj6" fmla="val -37167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 anchorCtr="0"/>
          <a:lstStyle/>
          <a:p>
            <a:pPr lvl="0" algn="ctr"/>
            <a:r>
              <a:rPr lang="zh-CN" altLang="en-US" sz="1800" b="1" dirty="0">
                <a:solidFill>
                  <a:srgbClr val="000000"/>
                </a:solidFill>
                <a:latin typeface="宋体" pitchFamily="2" charset="-122"/>
              </a:rPr>
              <a:t>不含无关字符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406450" y="5570751"/>
            <a:ext cx="6575021" cy="882585"/>
            <a:chOff x="1406450" y="5432719"/>
            <a:chExt cx="6575021" cy="882585"/>
          </a:xfrm>
        </p:grpSpPr>
        <p:sp>
          <p:nvSpPr>
            <p:cNvPr id="52" name="Text Box 6"/>
            <p:cNvSpPr txBox="1">
              <a:spLocks noChangeArrowheads="1"/>
            </p:cNvSpPr>
            <p:nvPr/>
          </p:nvSpPr>
          <p:spPr bwMode="auto">
            <a:xfrm>
              <a:off x="1406450" y="5954942"/>
              <a:ext cx="2157437" cy="3603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控制信号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53" name="Line 76"/>
            <p:cNvSpPr>
              <a:spLocks noChangeShapeType="1"/>
            </p:cNvSpPr>
            <p:nvPr/>
          </p:nvSpPr>
          <p:spPr bwMode="auto">
            <a:xfrm>
              <a:off x="2411759" y="5432719"/>
              <a:ext cx="123" cy="522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Text Box 77"/>
            <p:cNvSpPr txBox="1">
              <a:spLocks noChangeArrowheads="1"/>
            </p:cNvSpPr>
            <p:nvPr/>
          </p:nvSpPr>
          <p:spPr bwMode="auto">
            <a:xfrm>
              <a:off x="2555776" y="5561118"/>
              <a:ext cx="1296144" cy="3230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指令控制器</a:t>
              </a:r>
            </a:p>
          </p:txBody>
        </p:sp>
        <p:sp>
          <p:nvSpPr>
            <p:cNvPr id="55" name="Text Box 77"/>
            <p:cNvSpPr txBox="1">
              <a:spLocks noChangeArrowheads="1"/>
            </p:cNvSpPr>
            <p:nvPr/>
          </p:nvSpPr>
          <p:spPr bwMode="auto">
            <a:xfrm>
              <a:off x="4309063" y="5748233"/>
              <a:ext cx="3672408" cy="566749"/>
            </a:xfrm>
            <a:prstGeom prst="rect">
              <a:avLst/>
            </a:prstGeom>
            <a:solidFill>
              <a:srgbClr val="FF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…,</a:t>
              </a:r>
              <a:r>
                <a:rPr lang="en-US" altLang="zh-CN" sz="1800" b="1" dirty="0" err="1">
                  <a:latin typeface="宋体" pitchFamily="2" charset="-122"/>
                </a:rPr>
                <a:t>Exctr</a:t>
              </a:r>
              <a:r>
                <a:rPr lang="en-US" altLang="zh-CN" sz="1800" b="1" dirty="0">
                  <a:latin typeface="宋体" pitchFamily="2" charset="-122"/>
                </a:rPr>
                <a:t>=1,ALUBsrc=0,ALUctr=00,RegAsrc=0,RegWr=1,MemWr=1,…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sp>
        <p:nvSpPr>
          <p:cNvPr id="56" name="AutoShape 338"/>
          <p:cNvSpPr>
            <a:spLocks/>
          </p:cNvSpPr>
          <p:nvPr/>
        </p:nvSpPr>
        <p:spPr bwMode="auto">
          <a:xfrm>
            <a:off x="7308111" y="1977806"/>
            <a:ext cx="1440353" cy="277000"/>
          </a:xfrm>
          <a:prstGeom prst="borderCallout2">
            <a:avLst>
              <a:gd name="adj1" fmla="val 50427"/>
              <a:gd name="adj2" fmla="val -357"/>
              <a:gd name="adj3" fmla="val 51335"/>
              <a:gd name="adj4" fmla="val -15515"/>
              <a:gd name="adj5" fmla="val 156752"/>
              <a:gd name="adj6" fmla="val -45890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 anchorCtr="0"/>
          <a:lstStyle/>
          <a:p>
            <a:pPr lvl="0" algn="ctr"/>
            <a:r>
              <a:rPr lang="zh-CN" altLang="en-US" sz="1800" b="1">
                <a:solidFill>
                  <a:srgbClr val="000000"/>
                </a:solidFill>
                <a:latin typeface="宋体" pitchFamily="2" charset="-122"/>
              </a:rPr>
              <a:t>多个子程序</a:t>
            </a:r>
            <a:endParaRPr lang="zh-CN" altLang="en-US" sz="1800" b="1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58" name="Text Box 526"/>
          <p:cNvSpPr txBox="1">
            <a:spLocks noChangeArrowheads="1"/>
          </p:cNvSpPr>
          <p:nvPr/>
        </p:nvSpPr>
        <p:spPr bwMode="auto">
          <a:xfrm>
            <a:off x="179512" y="909881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200" b="1" u="none" dirty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zh-CN" altLang="en-US" sz="2200" b="1" u="none" dirty="0">
                <a:latin typeface="+mn-ea"/>
                <a:ea typeface="+mn-ea"/>
              </a:rPr>
              <a:t>系统的</a:t>
            </a:r>
            <a:r>
              <a:rPr lang="zh-CN" altLang="en-US" sz="2200" b="1" dirty="0">
                <a:latin typeface="+mn-ea"/>
                <a:ea typeface="+mn-ea"/>
              </a:rPr>
              <a:t>层次结构，结构与组成的关系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→组成的任务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endParaRPr lang="en-US" altLang="zh-CN" sz="2000" b="1" u="none" dirty="0">
              <a:latin typeface="+mn-ea"/>
              <a:ea typeface="+mn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259450" y="3573016"/>
            <a:ext cx="2489014" cy="1418093"/>
            <a:chOff x="6259450" y="3523074"/>
            <a:chExt cx="2489014" cy="1418093"/>
          </a:xfrm>
        </p:grpSpPr>
        <p:cxnSp>
          <p:nvCxnSpPr>
            <p:cNvPr id="128" name="直接箭头连接符 127"/>
            <p:cNvCxnSpPr/>
            <p:nvPr/>
          </p:nvCxnSpPr>
          <p:spPr bwMode="auto">
            <a:xfrm rot="16200000" flipH="1">
              <a:off x="6061022" y="3810176"/>
              <a:ext cx="699968" cy="303112"/>
            </a:xfrm>
            <a:prstGeom prst="bentConnector3">
              <a:avLst>
                <a:gd name="adj1" fmla="val -77"/>
              </a:avLst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sp>
          <p:nvSpPr>
            <p:cNvPr id="60" name="Text Box 23"/>
            <p:cNvSpPr txBox="1">
              <a:spLocks noChangeArrowheads="1"/>
            </p:cNvSpPr>
            <p:nvPr/>
          </p:nvSpPr>
          <p:spPr bwMode="auto">
            <a:xfrm>
              <a:off x="6588224" y="4315162"/>
              <a:ext cx="2160240" cy="369332"/>
            </a:xfrm>
            <a:prstGeom prst="rect">
              <a:avLst/>
            </a:prstGeom>
            <a:noFill/>
            <a:ln w="12700">
              <a:noFill/>
              <a:prstDash val="sysDash"/>
            </a:ln>
          </p:spPr>
          <p:txBody>
            <a:bodyPr wrap="square" anchor="ctr" anchorCtr="0">
              <a:spAutoFit/>
            </a:bodyPr>
            <a:lstStyle>
              <a:lvl1pPr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 dirty="0">
                  <a:latin typeface="+mn-ea"/>
                  <a:ea typeface="+mn-ea"/>
                </a:rPr>
                <a:t>1:1</a:t>
              </a:r>
              <a:r>
                <a:rPr lang="zh-CN" altLang="en-US" sz="1800" dirty="0">
                  <a:latin typeface="+mn-ea"/>
                  <a:ea typeface="+mn-ea"/>
                </a:rPr>
                <a:t>，称为汇编指令</a:t>
              </a:r>
              <a:endParaRPr lang="zh-CN" altLang="en-US" sz="1800" dirty="0">
                <a:solidFill>
                  <a:srgbClr val="FF3399"/>
                </a:solidFill>
                <a:latin typeface="+mn-ea"/>
                <a:ea typeface="+mn-ea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 bwMode="auto">
            <a:xfrm rot="16200000" flipH="1">
              <a:off x="6171000" y="4549605"/>
              <a:ext cx="480013" cy="303112"/>
            </a:xfrm>
            <a:prstGeom prst="bentConnector3">
              <a:avLst>
                <a:gd name="adj1" fmla="val -2386"/>
              </a:avLst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8" name="直接箭头连接符 61"/>
            <p:cNvCxnSpPr/>
            <p:nvPr/>
          </p:nvCxnSpPr>
          <p:spPr bwMode="auto">
            <a:xfrm flipH="1">
              <a:off x="6259451" y="4314868"/>
              <a:ext cx="303114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79" name="Text Box 23"/>
            <p:cNvSpPr txBox="1">
              <a:spLocks noChangeArrowheads="1"/>
            </p:cNvSpPr>
            <p:nvPr/>
          </p:nvSpPr>
          <p:spPr bwMode="auto">
            <a:xfrm>
              <a:off x="6588224" y="3523074"/>
              <a:ext cx="1728192" cy="369332"/>
            </a:xfrm>
            <a:prstGeom prst="rect">
              <a:avLst/>
            </a:prstGeom>
            <a:noFill/>
            <a:ln w="12700">
              <a:noFill/>
              <a:prstDash val="sysDash"/>
            </a:ln>
          </p:spPr>
          <p:txBody>
            <a:bodyPr wrap="square" anchor="ctr" anchorCtr="0">
              <a:spAutoFit/>
            </a:bodyPr>
            <a:lstStyle>
              <a:lvl1pPr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2000" b="1">
                  <a:solidFill>
                    <a:srgbClr val="0000CC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lnSpc>
                  <a:spcPct val="115000"/>
                </a:lnSpc>
                <a:spcBef>
                  <a:spcPct val="20000"/>
                </a:spcBef>
                <a:buChar char="•"/>
                <a:defRPr sz="2400" b="1">
                  <a:solidFill>
                    <a:srgbClr val="006600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lnSpc>
                  <a:spcPct val="115000"/>
                </a:lnSpc>
                <a:spcBef>
                  <a:spcPct val="20000"/>
                </a:spcBef>
                <a:buChar char="–"/>
                <a:defRPr sz="1600" b="1">
                  <a:solidFill>
                    <a:srgbClr val="CC3300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lnSpc>
                  <a:spcPct val="115000"/>
                </a:lnSpc>
                <a:spcBef>
                  <a:spcPct val="20000"/>
                </a:spcBef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11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1500" b="1">
                  <a:solidFill>
                    <a:srgbClr val="996600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 dirty="0">
                  <a:latin typeface="+mn-ea"/>
                  <a:ea typeface="+mn-ea"/>
                </a:rPr>
                <a:t>1:n</a:t>
              </a:r>
              <a:r>
                <a:rPr lang="zh-CN" altLang="en-US" sz="1800" dirty="0">
                  <a:latin typeface="+mn-ea"/>
                  <a:ea typeface="+mn-ea"/>
                </a:rPr>
                <a:t>，称为语句</a:t>
              </a:r>
              <a:endParaRPr lang="zh-CN" altLang="en-US" sz="1800" dirty="0">
                <a:solidFill>
                  <a:srgbClr val="FF3399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7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42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22" grpId="0"/>
      <p:bldP spid="131" grpId="0" animBg="1"/>
      <p:bldP spid="131" grpId="1" animBg="1"/>
      <p:bldP spid="56" grpId="0" animBg="1"/>
      <p:bldP spid="5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64"/>
          <p:cNvGrpSpPr>
            <a:grpSpLocks/>
          </p:cNvGrpSpPr>
          <p:nvPr/>
        </p:nvGrpSpPr>
        <p:grpSpPr bwMode="auto">
          <a:xfrm>
            <a:off x="5653709" y="3845658"/>
            <a:ext cx="2447925" cy="287338"/>
            <a:chOff x="3652" y="2659"/>
            <a:chExt cx="1542" cy="181"/>
          </a:xfrm>
        </p:grpSpPr>
        <p:sp>
          <p:nvSpPr>
            <p:cNvPr id="37" name="Text Box 19"/>
            <p:cNvSpPr txBox="1">
              <a:spLocks noChangeArrowheads="1"/>
            </p:cNvSpPr>
            <p:nvPr/>
          </p:nvSpPr>
          <p:spPr bwMode="auto">
            <a:xfrm>
              <a:off x="3969" y="2659"/>
              <a:ext cx="1225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直接执行机器指令</a:t>
              </a:r>
            </a:p>
          </p:txBody>
        </p:sp>
        <p:sp>
          <p:nvSpPr>
            <p:cNvPr id="38" name="Line 20"/>
            <p:cNvSpPr>
              <a:spLocks noChangeShapeType="1"/>
            </p:cNvSpPr>
            <p:nvPr/>
          </p:nvSpPr>
          <p:spPr bwMode="auto">
            <a:xfrm flipH="1">
              <a:off x="3652" y="2750"/>
              <a:ext cx="31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3058989" y="3773650"/>
            <a:ext cx="2377107" cy="360362"/>
          </a:xfrm>
          <a:prstGeom prst="rect">
            <a:avLst/>
          </a:prstGeom>
          <a:solidFill>
            <a:srgbClr val="99CC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2000" b="1" dirty="0">
                <a:latin typeface="宋体" pitchFamily="2" charset="-122"/>
              </a:rPr>
              <a:t>机器语言级机器 </a:t>
            </a:r>
            <a:r>
              <a:rPr lang="en-US" altLang="zh-CN" sz="2000" b="1" dirty="0">
                <a:latin typeface="宋体" pitchFamily="2" charset="-122"/>
              </a:rPr>
              <a:t>M1</a:t>
            </a:r>
          </a:p>
        </p:txBody>
      </p:sp>
      <p:grpSp>
        <p:nvGrpSpPr>
          <p:cNvPr id="40" name="Group 59"/>
          <p:cNvGrpSpPr>
            <a:grpSpLocks/>
          </p:cNvGrpSpPr>
          <p:nvPr/>
        </p:nvGrpSpPr>
        <p:grpSpPr bwMode="auto">
          <a:xfrm>
            <a:off x="611063" y="3793559"/>
            <a:ext cx="2447925" cy="288925"/>
            <a:chOff x="476" y="2614"/>
            <a:chExt cx="1542" cy="182"/>
          </a:xfrm>
        </p:grpSpPr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476" y="2614"/>
              <a:ext cx="1179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dirty="0">
                  <a:latin typeface="宋体" pitchFamily="2" charset="-122"/>
                </a:rPr>
                <a:t>用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机器语言</a:t>
              </a:r>
              <a:r>
                <a:rPr lang="zh-CN" altLang="en-US" sz="1800" b="1" dirty="0">
                  <a:latin typeface="宋体" pitchFamily="2" charset="-122"/>
                </a:rPr>
                <a:t>编程</a:t>
              </a:r>
            </a:p>
          </p:txBody>
        </p:sp>
        <p:sp>
          <p:nvSpPr>
            <p:cNvPr id="42" name="Line 58"/>
            <p:cNvSpPr>
              <a:spLocks noChangeShapeType="1"/>
            </p:cNvSpPr>
            <p:nvPr/>
          </p:nvSpPr>
          <p:spPr bwMode="auto">
            <a:xfrm>
              <a:off x="1701" y="2704"/>
              <a:ext cx="31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" name="Text Box 61"/>
          <p:cNvSpPr txBox="1">
            <a:spLocks noChangeArrowheads="1"/>
          </p:cNvSpPr>
          <p:nvPr/>
        </p:nvSpPr>
        <p:spPr bwMode="auto">
          <a:xfrm>
            <a:off x="3058988" y="2189474"/>
            <a:ext cx="2377109" cy="358775"/>
          </a:xfrm>
          <a:prstGeom prst="rect">
            <a:avLst/>
          </a:prstGeom>
          <a:solidFill>
            <a:srgbClr val="CC99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2000" b="1" dirty="0">
                <a:latin typeface="宋体" pitchFamily="2" charset="-122"/>
              </a:rPr>
              <a:t>汇编语言级机器 </a:t>
            </a:r>
            <a:r>
              <a:rPr lang="en-US" altLang="zh-CN" sz="2000" b="1" dirty="0">
                <a:latin typeface="宋体" pitchFamily="2" charset="-122"/>
              </a:rPr>
              <a:t>M3</a:t>
            </a:r>
          </a:p>
        </p:txBody>
      </p:sp>
      <p:grpSp>
        <p:nvGrpSpPr>
          <p:cNvPr id="44" name="Group 65"/>
          <p:cNvGrpSpPr>
            <a:grpSpLocks/>
          </p:cNvGrpSpPr>
          <p:nvPr/>
        </p:nvGrpSpPr>
        <p:grpSpPr bwMode="auto">
          <a:xfrm>
            <a:off x="611063" y="2209383"/>
            <a:ext cx="2447925" cy="288925"/>
            <a:chOff x="476" y="2614"/>
            <a:chExt cx="1542" cy="182"/>
          </a:xfrm>
        </p:grpSpPr>
        <p:sp>
          <p:nvSpPr>
            <p:cNvPr id="45" name="Text Box 66"/>
            <p:cNvSpPr txBox="1">
              <a:spLocks noChangeArrowheads="1"/>
            </p:cNvSpPr>
            <p:nvPr/>
          </p:nvSpPr>
          <p:spPr bwMode="auto">
            <a:xfrm>
              <a:off x="476" y="2614"/>
              <a:ext cx="1179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dirty="0">
                  <a:latin typeface="宋体" pitchFamily="2" charset="-122"/>
                </a:rPr>
                <a:t>用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汇编语言</a:t>
              </a:r>
              <a:r>
                <a:rPr lang="zh-CN" altLang="en-US" sz="1800" b="1" dirty="0">
                  <a:latin typeface="宋体" pitchFamily="2" charset="-122"/>
                </a:rPr>
                <a:t>编程</a:t>
              </a:r>
            </a:p>
          </p:txBody>
        </p:sp>
        <p:sp>
          <p:nvSpPr>
            <p:cNvPr id="46" name="Line 67"/>
            <p:cNvSpPr>
              <a:spLocks noChangeShapeType="1"/>
            </p:cNvSpPr>
            <p:nvPr/>
          </p:nvSpPr>
          <p:spPr bwMode="auto">
            <a:xfrm>
              <a:off x="1701" y="2704"/>
              <a:ext cx="31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" name="Line 68"/>
          <p:cNvSpPr>
            <a:spLocks noChangeShapeType="1"/>
          </p:cNvSpPr>
          <p:nvPr/>
        </p:nvSpPr>
        <p:spPr bwMode="auto">
          <a:xfrm>
            <a:off x="4139952" y="2558537"/>
            <a:ext cx="0" cy="122381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" name="Text Box 69"/>
          <p:cNvSpPr txBox="1">
            <a:spLocks noChangeArrowheads="1"/>
          </p:cNvSpPr>
          <p:nvPr/>
        </p:nvSpPr>
        <p:spPr bwMode="auto">
          <a:xfrm>
            <a:off x="4283968" y="2549514"/>
            <a:ext cx="3889375" cy="36053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1800" b="1" dirty="0">
                <a:latin typeface="宋体" pitchFamily="2" charset="-122"/>
              </a:rPr>
              <a:t>用</a:t>
            </a:r>
            <a:r>
              <a:rPr lang="zh-CN" altLang="en-US" sz="1800" b="1" dirty="0">
                <a:solidFill>
                  <a:srgbClr val="C00000"/>
                </a:solidFill>
                <a:latin typeface="宋体" pitchFamily="2" charset="-122"/>
              </a:rPr>
              <a:t>汇编程序</a:t>
            </a:r>
            <a:r>
              <a:rPr lang="zh-CN" altLang="en-US" sz="1800" b="1" dirty="0">
                <a:solidFill>
                  <a:srgbClr val="FF3399"/>
                </a:solidFill>
                <a:latin typeface="宋体" pitchFamily="2" charset="-122"/>
              </a:rPr>
              <a:t>翻译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1800" b="1" dirty="0">
                <a:latin typeface="宋体" pitchFamily="2" charset="-122"/>
              </a:rPr>
              <a:t>成机器语言程序</a:t>
            </a:r>
          </a:p>
        </p:txBody>
      </p:sp>
      <p:sp>
        <p:nvSpPr>
          <p:cNvPr id="49" name="Text Box 71"/>
          <p:cNvSpPr txBox="1">
            <a:spLocks noChangeArrowheads="1"/>
          </p:cNvSpPr>
          <p:nvPr/>
        </p:nvSpPr>
        <p:spPr bwMode="auto">
          <a:xfrm>
            <a:off x="3058988" y="1469394"/>
            <a:ext cx="2377109" cy="358775"/>
          </a:xfrm>
          <a:prstGeom prst="rect">
            <a:avLst/>
          </a:prstGeom>
          <a:solidFill>
            <a:srgbClr val="CC99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2000" b="1" dirty="0">
                <a:latin typeface="宋体" pitchFamily="2" charset="-122"/>
              </a:rPr>
              <a:t>高级语言级机器 </a:t>
            </a:r>
            <a:r>
              <a:rPr lang="en-US" altLang="zh-CN" sz="2000" b="1" dirty="0">
                <a:latin typeface="宋体" pitchFamily="2" charset="-122"/>
              </a:rPr>
              <a:t>M4</a:t>
            </a:r>
          </a:p>
        </p:txBody>
      </p:sp>
      <p:grpSp>
        <p:nvGrpSpPr>
          <p:cNvPr id="50" name="Group 72"/>
          <p:cNvGrpSpPr>
            <a:grpSpLocks/>
          </p:cNvGrpSpPr>
          <p:nvPr/>
        </p:nvGrpSpPr>
        <p:grpSpPr bwMode="auto">
          <a:xfrm>
            <a:off x="611063" y="1491461"/>
            <a:ext cx="2447925" cy="288925"/>
            <a:chOff x="476" y="2614"/>
            <a:chExt cx="1542" cy="182"/>
          </a:xfrm>
        </p:grpSpPr>
        <p:sp>
          <p:nvSpPr>
            <p:cNvPr id="51" name="Text Box 73"/>
            <p:cNvSpPr txBox="1">
              <a:spLocks noChangeArrowheads="1"/>
            </p:cNvSpPr>
            <p:nvPr/>
          </p:nvSpPr>
          <p:spPr bwMode="auto">
            <a:xfrm>
              <a:off x="476" y="2614"/>
              <a:ext cx="1179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dirty="0">
                  <a:latin typeface="宋体" pitchFamily="2" charset="-122"/>
                </a:rPr>
                <a:t>用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高级语言</a:t>
              </a:r>
              <a:r>
                <a:rPr lang="zh-CN" altLang="en-US" sz="1800" b="1" dirty="0">
                  <a:latin typeface="宋体" pitchFamily="2" charset="-122"/>
                </a:rPr>
                <a:t>编程</a:t>
              </a:r>
            </a:p>
          </p:txBody>
        </p:sp>
        <p:sp>
          <p:nvSpPr>
            <p:cNvPr id="52" name="Line 74"/>
            <p:cNvSpPr>
              <a:spLocks noChangeShapeType="1"/>
            </p:cNvSpPr>
            <p:nvPr/>
          </p:nvSpPr>
          <p:spPr bwMode="auto">
            <a:xfrm>
              <a:off x="1701" y="2704"/>
              <a:ext cx="31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" name="Line 76"/>
          <p:cNvSpPr>
            <a:spLocks noChangeShapeType="1"/>
          </p:cNvSpPr>
          <p:nvPr/>
        </p:nvSpPr>
        <p:spPr bwMode="auto">
          <a:xfrm>
            <a:off x="4140075" y="1829434"/>
            <a:ext cx="0" cy="3637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4" name="Text Box 77"/>
          <p:cNvSpPr txBox="1">
            <a:spLocks noChangeArrowheads="1"/>
          </p:cNvSpPr>
          <p:nvPr/>
        </p:nvSpPr>
        <p:spPr bwMode="auto">
          <a:xfrm>
            <a:off x="4283968" y="1829434"/>
            <a:ext cx="4032822" cy="36004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1800" b="1" dirty="0">
                <a:latin typeface="宋体" pitchFamily="2" charset="-122"/>
              </a:rPr>
              <a:t>用</a:t>
            </a:r>
            <a:r>
              <a:rPr lang="zh-CN" altLang="en-US" sz="1800" b="1" dirty="0">
                <a:solidFill>
                  <a:srgbClr val="C00000"/>
                </a:solidFill>
                <a:latin typeface="宋体" pitchFamily="2" charset="-122"/>
              </a:rPr>
              <a:t>编译程序</a:t>
            </a:r>
            <a:r>
              <a:rPr lang="zh-CN" altLang="en-US" sz="1800" b="1" dirty="0">
                <a:solidFill>
                  <a:srgbClr val="FF3399"/>
                </a:solidFill>
                <a:latin typeface="宋体" pitchFamily="2" charset="-122"/>
              </a:rPr>
              <a:t>翻译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1800" b="1" dirty="0">
                <a:latin typeface="宋体" pitchFamily="2" charset="-122"/>
              </a:rPr>
              <a:t>成汇编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机器语言程序</a:t>
            </a:r>
          </a:p>
        </p:txBody>
      </p:sp>
      <p:sp>
        <p:nvSpPr>
          <p:cNvPr id="55" name="Text Box 78"/>
          <p:cNvSpPr txBox="1">
            <a:spLocks noChangeArrowheads="1"/>
          </p:cNvSpPr>
          <p:nvPr/>
        </p:nvSpPr>
        <p:spPr bwMode="auto">
          <a:xfrm>
            <a:off x="3058988" y="2909554"/>
            <a:ext cx="2377109" cy="358775"/>
          </a:xfrm>
          <a:prstGeom prst="rect">
            <a:avLst/>
          </a:prstGeom>
          <a:solidFill>
            <a:srgbClr val="CC99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2000" b="1" dirty="0">
                <a:latin typeface="宋体" pitchFamily="2" charset="-122"/>
              </a:rPr>
              <a:t>操作系统级机器 </a:t>
            </a:r>
            <a:r>
              <a:rPr lang="en-US" altLang="zh-CN" sz="2000" b="1" dirty="0">
                <a:latin typeface="宋体" pitchFamily="2" charset="-122"/>
              </a:rPr>
              <a:t>M2</a:t>
            </a:r>
          </a:p>
        </p:txBody>
      </p:sp>
      <p:grpSp>
        <p:nvGrpSpPr>
          <p:cNvPr id="56" name="Group 83"/>
          <p:cNvGrpSpPr>
            <a:grpSpLocks/>
          </p:cNvGrpSpPr>
          <p:nvPr/>
        </p:nvGrpSpPr>
        <p:grpSpPr bwMode="auto">
          <a:xfrm>
            <a:off x="606301" y="3001471"/>
            <a:ext cx="2452688" cy="287338"/>
            <a:chOff x="246" y="2070"/>
            <a:chExt cx="1545" cy="181"/>
          </a:xfrm>
        </p:grpSpPr>
        <p:sp>
          <p:nvSpPr>
            <p:cNvPr id="57" name="Text Box 80"/>
            <p:cNvSpPr txBox="1">
              <a:spLocks noChangeArrowheads="1"/>
            </p:cNvSpPr>
            <p:nvPr/>
          </p:nvSpPr>
          <p:spPr bwMode="auto">
            <a:xfrm>
              <a:off x="246" y="2070"/>
              <a:ext cx="1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dirty="0">
                  <a:latin typeface="宋体" pitchFamily="2" charset="-122"/>
                </a:rPr>
                <a:t>使用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OS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命令</a:t>
              </a:r>
              <a:r>
                <a:rPr lang="zh-CN" altLang="en-US" sz="1800" b="1" dirty="0">
                  <a:latin typeface="宋体" pitchFamily="2" charset="-122"/>
                </a:rPr>
                <a:t>操作</a:t>
              </a:r>
            </a:p>
          </p:txBody>
        </p:sp>
        <p:sp>
          <p:nvSpPr>
            <p:cNvPr id="58" name="Line 81"/>
            <p:cNvSpPr>
              <a:spLocks noChangeShapeType="1"/>
            </p:cNvSpPr>
            <p:nvPr/>
          </p:nvSpPr>
          <p:spPr bwMode="auto">
            <a:xfrm>
              <a:off x="1474" y="2160"/>
              <a:ext cx="31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" name="Line 85"/>
          <p:cNvSpPr>
            <a:spLocks noChangeShapeType="1"/>
          </p:cNvSpPr>
          <p:nvPr/>
        </p:nvSpPr>
        <p:spPr bwMode="auto">
          <a:xfrm>
            <a:off x="4140075" y="2549514"/>
            <a:ext cx="0" cy="3605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0" name="Line 86"/>
          <p:cNvSpPr>
            <a:spLocks noChangeShapeType="1"/>
          </p:cNvSpPr>
          <p:nvPr/>
        </p:nvSpPr>
        <p:spPr bwMode="auto">
          <a:xfrm>
            <a:off x="4139952" y="3268701"/>
            <a:ext cx="0" cy="50494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" name="Text Box 87"/>
          <p:cNvSpPr txBox="1">
            <a:spLocks noChangeArrowheads="1"/>
          </p:cNvSpPr>
          <p:nvPr/>
        </p:nvSpPr>
        <p:spPr bwMode="auto">
          <a:xfrm>
            <a:off x="4283968" y="3269594"/>
            <a:ext cx="3744912" cy="36066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1800" b="1" dirty="0">
                <a:latin typeface="宋体" pitchFamily="2" charset="-122"/>
              </a:rPr>
              <a:t>用</a:t>
            </a:r>
            <a:r>
              <a:rPr lang="zh-CN" altLang="en-US" sz="1800" b="1" dirty="0">
                <a:solidFill>
                  <a:srgbClr val="C00000"/>
                </a:solidFill>
                <a:latin typeface="宋体" pitchFamily="2" charset="-122"/>
              </a:rPr>
              <a:t>机器语言</a:t>
            </a:r>
            <a:r>
              <a:rPr lang="zh-CN" altLang="en-US" sz="1800" b="1" dirty="0">
                <a:solidFill>
                  <a:srgbClr val="FF3399"/>
                </a:solidFill>
                <a:latin typeface="宋体" pitchFamily="2" charset="-122"/>
              </a:rPr>
              <a:t>解释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1800" b="1" dirty="0">
                <a:latin typeface="宋体" pitchFamily="2" charset="-122"/>
              </a:rPr>
              <a:t>操作系统命令</a:t>
            </a:r>
          </a:p>
        </p:txBody>
      </p:sp>
      <p:sp>
        <p:nvSpPr>
          <p:cNvPr id="62" name="Text Box 88"/>
          <p:cNvSpPr txBox="1">
            <a:spLocks noChangeArrowheads="1"/>
          </p:cNvSpPr>
          <p:nvPr/>
        </p:nvSpPr>
        <p:spPr bwMode="auto">
          <a:xfrm>
            <a:off x="3058989" y="4493730"/>
            <a:ext cx="2377108" cy="361281"/>
          </a:xfrm>
          <a:prstGeom prst="rect">
            <a:avLst/>
          </a:prstGeom>
          <a:solidFill>
            <a:srgbClr val="99CC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en-US" altLang="zh-CN" sz="2000" b="1" dirty="0">
                <a:latin typeface="宋体" pitchFamily="2" charset="-122"/>
              </a:rPr>
              <a:t>  </a:t>
            </a:r>
            <a:r>
              <a:rPr lang="zh-CN" altLang="en-US" sz="2000" b="1" dirty="0">
                <a:latin typeface="宋体" pitchFamily="2" charset="-122"/>
              </a:rPr>
              <a:t>微程序级机器 </a:t>
            </a:r>
            <a:r>
              <a:rPr lang="en-US" altLang="zh-CN" sz="2000" b="1" dirty="0">
                <a:latin typeface="宋体" pitchFamily="2" charset="-122"/>
              </a:rPr>
              <a:t>M0</a:t>
            </a:r>
          </a:p>
        </p:txBody>
      </p:sp>
      <p:grpSp>
        <p:nvGrpSpPr>
          <p:cNvPr id="63" name="Group 92"/>
          <p:cNvGrpSpPr>
            <a:grpSpLocks/>
          </p:cNvGrpSpPr>
          <p:nvPr/>
        </p:nvGrpSpPr>
        <p:grpSpPr bwMode="auto">
          <a:xfrm>
            <a:off x="395163" y="4513639"/>
            <a:ext cx="2663825" cy="287338"/>
            <a:chOff x="113" y="3203"/>
            <a:chExt cx="1678" cy="181"/>
          </a:xfrm>
        </p:grpSpPr>
        <p:sp>
          <p:nvSpPr>
            <p:cNvPr id="64" name="Text Box 90"/>
            <p:cNvSpPr txBox="1">
              <a:spLocks noChangeArrowheads="1"/>
            </p:cNvSpPr>
            <p:nvPr/>
          </p:nvSpPr>
          <p:spPr bwMode="auto">
            <a:xfrm>
              <a:off x="113" y="3203"/>
              <a:ext cx="1315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dirty="0">
                  <a:latin typeface="宋体" pitchFamily="2" charset="-122"/>
                </a:rPr>
                <a:t>用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微指令系统</a:t>
              </a:r>
              <a:r>
                <a:rPr lang="zh-CN" altLang="en-US" sz="1800" b="1" dirty="0">
                  <a:latin typeface="宋体" pitchFamily="2" charset="-122"/>
                </a:rPr>
                <a:t>实现</a:t>
              </a:r>
            </a:p>
          </p:txBody>
        </p:sp>
        <p:sp>
          <p:nvSpPr>
            <p:cNvPr id="65" name="Line 91"/>
            <p:cNvSpPr>
              <a:spLocks noChangeShapeType="1"/>
            </p:cNvSpPr>
            <p:nvPr/>
          </p:nvSpPr>
          <p:spPr bwMode="auto">
            <a:xfrm>
              <a:off x="1474" y="3293"/>
              <a:ext cx="31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" name="Line 93"/>
          <p:cNvSpPr>
            <a:spLocks noChangeShapeType="1"/>
          </p:cNvSpPr>
          <p:nvPr/>
        </p:nvSpPr>
        <p:spPr bwMode="auto">
          <a:xfrm flipH="1">
            <a:off x="4139952" y="4133690"/>
            <a:ext cx="123" cy="36061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7" name="Text Box 94"/>
          <p:cNvSpPr txBox="1">
            <a:spLocks noChangeArrowheads="1"/>
          </p:cNvSpPr>
          <p:nvPr/>
        </p:nvSpPr>
        <p:spPr bwMode="auto">
          <a:xfrm>
            <a:off x="4283968" y="4153599"/>
            <a:ext cx="3673475" cy="360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1800" b="1" dirty="0">
                <a:latin typeface="宋体" pitchFamily="2" charset="-122"/>
              </a:rPr>
              <a:t>  用</a:t>
            </a:r>
            <a:r>
              <a:rPr lang="zh-CN" altLang="en-US" sz="1800" b="1" dirty="0">
                <a:solidFill>
                  <a:srgbClr val="C00000"/>
                </a:solidFill>
                <a:latin typeface="宋体" pitchFamily="2" charset="-122"/>
              </a:rPr>
              <a:t>微程序</a:t>
            </a:r>
            <a:r>
              <a:rPr lang="zh-CN" altLang="en-US" sz="1800" b="1" dirty="0">
                <a:latin typeface="宋体" pitchFamily="2" charset="-122"/>
              </a:rPr>
              <a:t>解释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sz="1800" b="1" dirty="0">
                <a:latin typeface="宋体" pitchFamily="2" charset="-122"/>
              </a:rPr>
              <a:t>机器指令</a:t>
            </a:r>
          </a:p>
        </p:txBody>
      </p:sp>
      <p:grpSp>
        <p:nvGrpSpPr>
          <p:cNvPr id="68" name="Group 95"/>
          <p:cNvGrpSpPr>
            <a:grpSpLocks/>
          </p:cNvGrpSpPr>
          <p:nvPr/>
        </p:nvGrpSpPr>
        <p:grpSpPr bwMode="auto">
          <a:xfrm>
            <a:off x="5652120" y="4586341"/>
            <a:ext cx="2233613" cy="287338"/>
            <a:chOff x="3652" y="2659"/>
            <a:chExt cx="1407" cy="181"/>
          </a:xfrm>
        </p:grpSpPr>
        <p:sp>
          <p:nvSpPr>
            <p:cNvPr id="69" name="Text Box 96"/>
            <p:cNvSpPr txBox="1">
              <a:spLocks noChangeArrowheads="1"/>
            </p:cNvSpPr>
            <p:nvPr/>
          </p:nvSpPr>
          <p:spPr bwMode="auto">
            <a:xfrm>
              <a:off x="3969" y="2659"/>
              <a:ext cx="1090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直接执行微指令</a:t>
              </a:r>
            </a:p>
          </p:txBody>
        </p:sp>
        <p:sp>
          <p:nvSpPr>
            <p:cNvPr id="70" name="Line 97"/>
            <p:cNvSpPr>
              <a:spLocks noChangeShapeType="1"/>
            </p:cNvSpPr>
            <p:nvPr/>
          </p:nvSpPr>
          <p:spPr bwMode="auto">
            <a:xfrm flipH="1">
              <a:off x="3652" y="2737"/>
              <a:ext cx="31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" name="Group 101"/>
          <p:cNvGrpSpPr>
            <a:grpSpLocks/>
          </p:cNvGrpSpPr>
          <p:nvPr/>
        </p:nvGrpSpPr>
        <p:grpSpPr bwMode="auto">
          <a:xfrm>
            <a:off x="2627784" y="2425407"/>
            <a:ext cx="5905500" cy="2449513"/>
            <a:chOff x="1791" y="1842"/>
            <a:chExt cx="3720" cy="1543"/>
          </a:xfrm>
        </p:grpSpPr>
        <p:sp>
          <p:nvSpPr>
            <p:cNvPr id="74" name="Text Box 99"/>
            <p:cNvSpPr txBox="1">
              <a:spLocks noChangeArrowheads="1"/>
            </p:cNvSpPr>
            <p:nvPr/>
          </p:nvSpPr>
          <p:spPr bwMode="auto">
            <a:xfrm>
              <a:off x="5284" y="1888"/>
              <a:ext cx="227" cy="681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虚拟机器</a:t>
              </a:r>
            </a:p>
          </p:txBody>
        </p:sp>
        <p:sp>
          <p:nvSpPr>
            <p:cNvPr id="75" name="Text Box 100"/>
            <p:cNvSpPr txBox="1">
              <a:spLocks noChangeArrowheads="1"/>
            </p:cNvSpPr>
            <p:nvPr/>
          </p:nvSpPr>
          <p:spPr bwMode="auto">
            <a:xfrm>
              <a:off x="5284" y="2658"/>
              <a:ext cx="227" cy="681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实际机器</a:t>
              </a:r>
            </a:p>
          </p:txBody>
        </p:sp>
        <p:sp>
          <p:nvSpPr>
            <p:cNvPr id="72" name="Line 84"/>
            <p:cNvSpPr>
              <a:spLocks noChangeShapeType="1"/>
            </p:cNvSpPr>
            <p:nvPr/>
          </p:nvSpPr>
          <p:spPr bwMode="auto">
            <a:xfrm>
              <a:off x="1791" y="2614"/>
              <a:ext cx="372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98"/>
            <p:cNvSpPr>
              <a:spLocks noChangeShapeType="1"/>
            </p:cNvSpPr>
            <p:nvPr/>
          </p:nvSpPr>
          <p:spPr bwMode="auto">
            <a:xfrm flipV="1">
              <a:off x="5284" y="1842"/>
              <a:ext cx="0" cy="154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ot"/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" name="Text Box 109"/>
          <p:cNvSpPr txBox="1">
            <a:spLocks noChangeArrowheads="1"/>
          </p:cNvSpPr>
          <p:nvPr/>
        </p:nvSpPr>
        <p:spPr bwMode="auto">
          <a:xfrm>
            <a:off x="179263" y="40466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计算机系统的层次结构：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不同程序员</a:t>
            </a:r>
            <a:r>
              <a:rPr lang="zh-CN" altLang="en-US" b="1" dirty="0">
                <a:latin typeface="宋体" pitchFamily="2" charset="-122"/>
              </a:rPr>
              <a:t>所看到的</a:t>
            </a:r>
            <a:r>
              <a:rPr lang="zh-CN" altLang="en-US" b="1" u="sng" dirty="0">
                <a:latin typeface="宋体" pitchFamily="2" charset="-122"/>
              </a:rPr>
              <a:t>计算机结构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solidFill>
                  <a:srgbClr val="0070C0"/>
                </a:solidFill>
                <a:latin typeface="宋体" pitchFamily="2" charset="-122"/>
              </a:rPr>
              <a:t>编程环境＋执行环境</a:t>
            </a:r>
            <a:r>
              <a:rPr lang="en-US" altLang="zh-CN" sz="2200" b="1" dirty="0">
                <a:latin typeface="宋体" pitchFamily="2" charset="-122"/>
              </a:rPr>
              <a:t>)</a:t>
            </a:r>
          </a:p>
        </p:txBody>
      </p:sp>
      <p:sp>
        <p:nvSpPr>
          <p:cNvPr id="77" name="Text Box 109"/>
          <p:cNvSpPr txBox="1">
            <a:spLocks noChangeArrowheads="1"/>
          </p:cNvSpPr>
          <p:nvPr/>
        </p:nvSpPr>
        <p:spPr bwMode="auto">
          <a:xfrm>
            <a:off x="179263" y="4947844"/>
            <a:ext cx="8785225" cy="49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术语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指令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dirty="0"/>
              <a:t>Instruction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、语句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dirty="0"/>
              <a:t>Statement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，翻译、解释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78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fld id="{D4956B0B-AB87-4307-BB1D-829EC9002D4F}" type="slidenum">
              <a:rPr lang="en-US" altLang="zh-CN" smtClean="0"/>
              <a:pPr/>
              <a:t>23</a:t>
            </a:fld>
            <a:endParaRPr lang="en-US" altLang="zh-CN"/>
          </a:p>
        </p:txBody>
      </p:sp>
      <p:grpSp>
        <p:nvGrpSpPr>
          <p:cNvPr id="79" name="Group 64"/>
          <p:cNvGrpSpPr>
            <a:grpSpLocks/>
          </p:cNvGrpSpPr>
          <p:nvPr/>
        </p:nvGrpSpPr>
        <p:grpSpPr bwMode="auto">
          <a:xfrm>
            <a:off x="5652121" y="2986533"/>
            <a:ext cx="2159739" cy="287338"/>
            <a:chOff x="3652" y="2652"/>
            <a:chExt cx="1491" cy="181"/>
          </a:xfrm>
        </p:grpSpPr>
        <p:sp>
          <p:nvSpPr>
            <p:cNvPr id="81" name="Text Box 19"/>
            <p:cNvSpPr txBox="1">
              <a:spLocks noChangeArrowheads="1"/>
            </p:cNvSpPr>
            <p:nvPr/>
          </p:nvSpPr>
          <p:spPr bwMode="auto">
            <a:xfrm>
              <a:off x="3969" y="2652"/>
              <a:ext cx="117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执行可执行文件</a:t>
              </a:r>
            </a:p>
          </p:txBody>
        </p:sp>
        <p:sp>
          <p:nvSpPr>
            <p:cNvPr id="82" name="Line 20"/>
            <p:cNvSpPr>
              <a:spLocks noChangeShapeType="1"/>
            </p:cNvSpPr>
            <p:nvPr/>
          </p:nvSpPr>
          <p:spPr bwMode="auto">
            <a:xfrm flipH="1">
              <a:off x="3652" y="2750"/>
              <a:ext cx="31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3" name="AutoShape 45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3337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8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47" grpId="0" animBg="1"/>
      <p:bldP spid="47" grpId="1" animBg="1"/>
      <p:bldP spid="48" grpId="0"/>
      <p:bldP spid="49" grpId="0" animBg="1"/>
      <p:bldP spid="53" grpId="0" animBg="1"/>
      <p:bldP spid="54" grpId="0"/>
      <p:bldP spid="55" grpId="0" animBg="1"/>
      <p:bldP spid="59" grpId="0" animBg="1"/>
      <p:bldP spid="60" grpId="0" animBg="1"/>
      <p:bldP spid="61" grpId="0"/>
      <p:bldP spid="62" grpId="0" animBg="1"/>
      <p:bldP spid="66" grpId="0" animBg="1"/>
      <p:bldP spid="67" grpId="0"/>
      <p:bldP spid="7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404664"/>
            <a:ext cx="8785225" cy="49244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defRPr sz="28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2600" dirty="0"/>
              <a:t>二、计算机软硬件关系</a:t>
            </a:r>
          </a:p>
        </p:txBody>
      </p:sp>
      <p:sp>
        <p:nvSpPr>
          <p:cNvPr id="5" name="Text Box 109"/>
          <p:cNvSpPr txBox="1">
            <a:spLocks noChangeArrowheads="1"/>
          </p:cNvSpPr>
          <p:nvPr/>
        </p:nvSpPr>
        <p:spPr bwMode="auto">
          <a:xfrm>
            <a:off x="179389" y="911083"/>
            <a:ext cx="3528516" cy="339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从系统组成看：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从用户角度看：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4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从设计者角度看：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" name="Text Box 109"/>
          <p:cNvSpPr txBox="1">
            <a:spLocks noChangeArrowheads="1"/>
          </p:cNvSpPr>
          <p:nvPr/>
        </p:nvSpPr>
        <p:spPr bwMode="auto">
          <a:xfrm>
            <a:off x="179512" y="1844824"/>
            <a:ext cx="8785225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             </a:t>
            </a:r>
            <a:r>
              <a:rPr lang="zh-CN" altLang="en-US" b="1" dirty="0">
                <a:latin typeface="宋体" pitchFamily="2" charset="-122"/>
              </a:rPr>
              <a:t>软件和硬件的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功能在逻辑上是等价</a:t>
            </a:r>
            <a:r>
              <a:rPr lang="zh-CN" altLang="en-US" b="1" dirty="0">
                <a:latin typeface="宋体" pitchFamily="2" charset="-122"/>
              </a:rPr>
              <a:t>的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                     (</a:t>
            </a:r>
            <a:r>
              <a:rPr lang="zh-CN" altLang="en-US" sz="2000" b="1" dirty="0">
                <a:latin typeface="宋体" pitchFamily="2" charset="-122"/>
              </a:rPr>
              <a:t>性能、成本有所不同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               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如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000" b="1" dirty="0">
                <a:latin typeface="宋体" pitchFamily="2" charset="-122"/>
              </a:rPr>
              <a:t>乘法功能可用</a:t>
            </a:r>
            <a:r>
              <a:rPr lang="zh-CN" altLang="en-US" sz="2000" b="1" u="sng" dirty="0">
                <a:latin typeface="宋体" pitchFamily="2" charset="-122"/>
              </a:rPr>
              <a:t>乘法指令</a:t>
            </a:r>
            <a:r>
              <a:rPr lang="zh-CN" altLang="en-US" sz="2000" b="1" dirty="0">
                <a:latin typeface="宋体" pitchFamily="2" charset="-122"/>
              </a:rPr>
              <a:t>实现，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           </a:t>
            </a:r>
            <a:r>
              <a:rPr lang="zh-CN" altLang="en-US" sz="2000" b="1" dirty="0">
                <a:latin typeface="宋体" pitchFamily="2" charset="-122"/>
              </a:rPr>
              <a:t>也可用</a:t>
            </a:r>
            <a:r>
              <a:rPr lang="zh-CN" altLang="en-US" sz="2000" b="1" u="sng" dirty="0">
                <a:latin typeface="宋体" pitchFamily="2" charset="-122"/>
              </a:rPr>
              <a:t>加法指令＋移位指令</a:t>
            </a:r>
            <a:r>
              <a:rPr lang="zh-CN" altLang="en-US" sz="2000" b="1" dirty="0">
                <a:latin typeface="宋体" pitchFamily="2" charset="-122"/>
              </a:rPr>
              <a:t>实现</a:t>
            </a:r>
            <a:endParaRPr lang="en-US" altLang="zh-CN" sz="2000" b="1" u="sng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8" name="Text Box 109"/>
          <p:cNvSpPr txBox="1">
            <a:spLocks noChangeArrowheads="1"/>
          </p:cNvSpPr>
          <p:nvPr/>
        </p:nvSpPr>
        <p:spPr bwMode="auto">
          <a:xfrm>
            <a:off x="179512" y="364502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               </a:t>
            </a:r>
            <a:r>
              <a:rPr lang="zh-CN" altLang="en-US" b="1" dirty="0">
                <a:latin typeface="宋体" pitchFamily="2" charset="-122"/>
              </a:rPr>
              <a:t>软件和硬件的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交界面影响性能与成本</a:t>
            </a:r>
            <a:endParaRPr lang="en-US" altLang="zh-CN" b="1" u="sng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界面划分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>
                <a:latin typeface="宋体" pitchFamily="2" charset="-122"/>
              </a:rPr>
              <a:t>计算机结构</a:t>
            </a:r>
            <a:r>
              <a:rPr lang="zh-CN" altLang="en-US" b="1" dirty="0">
                <a:latin typeface="宋体" pitchFamily="2" charset="-122"/>
              </a:rPr>
              <a:t>研究的内容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发展趋势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软硬件交界面上移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7" name="Text Box 109"/>
          <p:cNvSpPr txBox="1">
            <a:spLocks noChangeArrowheads="1"/>
          </p:cNvSpPr>
          <p:nvPr/>
        </p:nvSpPr>
        <p:spPr bwMode="auto">
          <a:xfrm>
            <a:off x="2771800" y="908720"/>
            <a:ext cx="6192813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软件和硬件是一个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整体</a:t>
            </a:r>
            <a:r>
              <a:rPr lang="zh-CN" altLang="en-US" b="1" dirty="0">
                <a:latin typeface="宋体" pitchFamily="2" charset="-122"/>
              </a:rPr>
              <a:t> 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u="sng" dirty="0">
                <a:latin typeface="宋体" pitchFamily="2" charset="-122"/>
              </a:rPr>
              <a:t>软件的功能</a:t>
            </a:r>
            <a:r>
              <a:rPr lang="zh-CN" altLang="en-US" sz="2000" b="1" dirty="0">
                <a:latin typeface="宋体" pitchFamily="2" charset="-122"/>
              </a:rPr>
              <a:t>靠硬件实现、</a:t>
            </a:r>
            <a:r>
              <a:rPr lang="zh-CN" altLang="en-US" sz="2000" b="1" u="sng" dirty="0">
                <a:latin typeface="宋体" pitchFamily="2" charset="-122"/>
              </a:rPr>
              <a:t>硬件的性能</a:t>
            </a:r>
            <a:r>
              <a:rPr lang="zh-CN" altLang="en-US" sz="2000" b="1" dirty="0">
                <a:latin typeface="宋体" pitchFamily="2" charset="-122"/>
              </a:rPr>
              <a:t>靠软件反映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697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Box 242"/>
          <p:cNvSpPr txBox="1">
            <a:spLocks noChangeArrowheads="1"/>
          </p:cNvSpPr>
          <p:nvPr/>
        </p:nvSpPr>
        <p:spPr bwMode="auto">
          <a:xfrm>
            <a:off x="179264" y="908720"/>
            <a:ext cx="4392612" cy="5555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计算机结构</a:t>
            </a: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en-US" altLang="zh-CN" sz="1800" dirty="0">
                <a:solidFill>
                  <a:srgbClr val="C00000"/>
                </a:solidFill>
                <a:latin typeface="+mn-lt"/>
              </a:rPr>
              <a:t>Architecture</a:t>
            </a: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计算机组成</a:t>
            </a: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en-US" altLang="zh-CN" sz="1800" dirty="0">
                <a:solidFill>
                  <a:srgbClr val="C00000"/>
                </a:solidFill>
              </a:rPr>
              <a:t>Organization</a:t>
            </a: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计算机实现</a:t>
            </a: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en-US" altLang="zh-CN" sz="1800" dirty="0">
                <a:solidFill>
                  <a:srgbClr val="C00000"/>
                </a:solidFill>
              </a:rPr>
              <a:t>Implementation</a:t>
            </a: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相互关系： 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251520" y="1555900"/>
            <a:ext cx="3458991" cy="2449164"/>
            <a:chOff x="538460" y="1628800"/>
            <a:chExt cx="3458991" cy="2449164"/>
          </a:xfrm>
        </p:grpSpPr>
        <p:sp>
          <p:nvSpPr>
            <p:cNvPr id="69" name="Text Box 218"/>
            <p:cNvSpPr txBox="1">
              <a:spLocks noChangeArrowheads="1"/>
            </p:cNvSpPr>
            <p:nvPr/>
          </p:nvSpPr>
          <p:spPr bwMode="auto">
            <a:xfrm>
              <a:off x="1620515" y="2996952"/>
              <a:ext cx="2159000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机器语言级机器 </a:t>
              </a:r>
              <a:r>
                <a:rPr lang="en-US" altLang="zh-CN" sz="1800" b="1" dirty="0">
                  <a:latin typeface="宋体" pitchFamily="2" charset="-122"/>
                </a:rPr>
                <a:t>M1</a:t>
              </a:r>
            </a:p>
          </p:txBody>
        </p:sp>
        <p:sp>
          <p:nvSpPr>
            <p:cNvPr id="70" name="Text Box 219"/>
            <p:cNvSpPr txBox="1">
              <a:spLocks noChangeArrowheads="1"/>
            </p:cNvSpPr>
            <p:nvPr/>
          </p:nvSpPr>
          <p:spPr bwMode="auto">
            <a:xfrm>
              <a:off x="1620515" y="3356992"/>
              <a:ext cx="2159000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  </a:t>
              </a:r>
              <a:r>
                <a:rPr lang="zh-CN" altLang="en-US" sz="1800" b="1" dirty="0">
                  <a:latin typeface="宋体" pitchFamily="2" charset="-122"/>
                </a:rPr>
                <a:t>微程序级机器 </a:t>
              </a:r>
              <a:r>
                <a:rPr lang="en-US" altLang="zh-CN" sz="1800" b="1" dirty="0">
                  <a:latin typeface="宋体" pitchFamily="2" charset="-122"/>
                </a:rPr>
                <a:t>M0</a:t>
              </a:r>
            </a:p>
          </p:txBody>
        </p:sp>
        <p:sp>
          <p:nvSpPr>
            <p:cNvPr id="71" name="AutoShape 222"/>
            <p:cNvSpPr>
              <a:spLocks/>
            </p:cNvSpPr>
            <p:nvPr/>
          </p:nvSpPr>
          <p:spPr bwMode="auto">
            <a:xfrm>
              <a:off x="1501945" y="3050293"/>
              <a:ext cx="45719" cy="1008112"/>
            </a:xfrm>
            <a:prstGeom prst="leftBrace">
              <a:avLst>
                <a:gd name="adj1" fmla="val 151111"/>
                <a:gd name="adj2" fmla="val 50000"/>
              </a:avLst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Text Box 223"/>
            <p:cNvSpPr txBox="1">
              <a:spLocks noChangeArrowheads="1"/>
            </p:cNvSpPr>
            <p:nvPr/>
          </p:nvSpPr>
          <p:spPr bwMode="auto">
            <a:xfrm>
              <a:off x="972418" y="3429000"/>
              <a:ext cx="503238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硬件</a:t>
              </a:r>
            </a:p>
          </p:txBody>
        </p:sp>
        <p:sp>
          <p:nvSpPr>
            <p:cNvPr id="73" name="AutoShape 224"/>
            <p:cNvSpPr>
              <a:spLocks/>
            </p:cNvSpPr>
            <p:nvPr/>
          </p:nvSpPr>
          <p:spPr bwMode="auto">
            <a:xfrm>
              <a:off x="1495259" y="1674520"/>
              <a:ext cx="52405" cy="934518"/>
            </a:xfrm>
            <a:prstGeom prst="leftBrace">
              <a:avLst>
                <a:gd name="adj1" fmla="val 151111"/>
                <a:gd name="adj2" fmla="val 50000"/>
              </a:avLst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225"/>
            <p:cNvSpPr txBox="1">
              <a:spLocks noChangeArrowheads="1"/>
            </p:cNvSpPr>
            <p:nvPr/>
          </p:nvSpPr>
          <p:spPr bwMode="auto">
            <a:xfrm>
              <a:off x="970831" y="1985990"/>
              <a:ext cx="5048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软件</a:t>
              </a:r>
            </a:p>
          </p:txBody>
        </p:sp>
        <p:sp>
          <p:nvSpPr>
            <p:cNvPr id="75" name="Text Box 226"/>
            <p:cNvSpPr txBox="1">
              <a:spLocks noChangeArrowheads="1"/>
            </p:cNvSpPr>
            <p:nvPr/>
          </p:nvSpPr>
          <p:spPr bwMode="auto">
            <a:xfrm>
              <a:off x="1620515" y="1987576"/>
              <a:ext cx="2159000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汇编语言级机器 </a:t>
              </a:r>
              <a:r>
                <a:rPr lang="en-US" altLang="zh-CN" sz="1800" b="1" dirty="0">
                  <a:latin typeface="宋体" pitchFamily="2" charset="-122"/>
                </a:rPr>
                <a:t>M3</a:t>
              </a:r>
            </a:p>
          </p:txBody>
        </p:sp>
        <p:sp>
          <p:nvSpPr>
            <p:cNvPr id="76" name="Text Box 229"/>
            <p:cNvSpPr txBox="1">
              <a:spLocks noChangeArrowheads="1"/>
            </p:cNvSpPr>
            <p:nvPr/>
          </p:nvSpPr>
          <p:spPr bwMode="auto">
            <a:xfrm>
              <a:off x="1620515" y="1628800"/>
              <a:ext cx="2159000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高级语言级机器 </a:t>
              </a:r>
              <a:r>
                <a:rPr lang="en-US" altLang="zh-CN" sz="1800" b="1" dirty="0">
                  <a:latin typeface="宋体" pitchFamily="2" charset="-122"/>
                </a:rPr>
                <a:t>M4</a:t>
              </a:r>
            </a:p>
          </p:txBody>
        </p:sp>
        <p:sp>
          <p:nvSpPr>
            <p:cNvPr id="77" name="Text Box 237"/>
            <p:cNvSpPr txBox="1">
              <a:spLocks noChangeArrowheads="1"/>
            </p:cNvSpPr>
            <p:nvPr/>
          </p:nvSpPr>
          <p:spPr bwMode="auto">
            <a:xfrm>
              <a:off x="1620515" y="2352697"/>
              <a:ext cx="2159000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操作系统级机器 </a:t>
              </a:r>
              <a:r>
                <a:rPr lang="en-US" altLang="zh-CN" sz="1800" b="1" dirty="0">
                  <a:latin typeface="宋体" pitchFamily="2" charset="-122"/>
                </a:rPr>
                <a:t>M2</a:t>
              </a:r>
            </a:p>
          </p:txBody>
        </p:sp>
        <p:sp>
          <p:nvSpPr>
            <p:cNvPr id="78" name="Line 249"/>
            <p:cNvSpPr>
              <a:spLocks noChangeShapeType="1"/>
            </p:cNvSpPr>
            <p:nvPr/>
          </p:nvSpPr>
          <p:spPr bwMode="auto">
            <a:xfrm>
              <a:off x="2700015" y="2852936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AutoShape 248"/>
            <p:cNvSpPr>
              <a:spLocks noChangeArrowheads="1"/>
            </p:cNvSpPr>
            <p:nvPr/>
          </p:nvSpPr>
          <p:spPr bwMode="auto">
            <a:xfrm>
              <a:off x="1403648" y="2708796"/>
              <a:ext cx="2593803" cy="144140"/>
            </a:xfrm>
            <a:prstGeom prst="parallelogram">
              <a:avLst>
                <a:gd name="adj" fmla="val 120619"/>
              </a:avLst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80" name="Text Box 255"/>
            <p:cNvSpPr txBox="1">
              <a:spLocks noChangeArrowheads="1"/>
            </p:cNvSpPr>
            <p:nvPr/>
          </p:nvSpPr>
          <p:spPr bwMode="auto">
            <a:xfrm>
              <a:off x="538460" y="2492896"/>
              <a:ext cx="865188" cy="5762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rgbClr val="FF3399"/>
                  </a:solidFill>
                  <a:latin typeface="宋体" pitchFamily="2" charset="-122"/>
                </a:rPr>
                <a:t>软硬件交界面</a:t>
              </a:r>
            </a:p>
          </p:txBody>
        </p:sp>
        <p:sp>
          <p:nvSpPr>
            <p:cNvPr id="81" name="Line 244"/>
            <p:cNvSpPr>
              <a:spLocks noChangeShapeType="1"/>
            </p:cNvSpPr>
            <p:nvPr/>
          </p:nvSpPr>
          <p:spPr bwMode="auto">
            <a:xfrm>
              <a:off x="2700015" y="2640034"/>
              <a:ext cx="0" cy="1409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246"/>
            <p:cNvSpPr>
              <a:spLocks noChangeShapeType="1"/>
            </p:cNvSpPr>
            <p:nvPr/>
          </p:nvSpPr>
          <p:spPr bwMode="auto">
            <a:xfrm flipH="1">
              <a:off x="2699172" y="3644875"/>
              <a:ext cx="620" cy="144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247"/>
            <p:cNvSpPr txBox="1">
              <a:spLocks noChangeArrowheads="1"/>
            </p:cNvSpPr>
            <p:nvPr/>
          </p:nvSpPr>
          <p:spPr bwMode="auto">
            <a:xfrm>
              <a:off x="1619672" y="3789040"/>
              <a:ext cx="2159000" cy="2889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物理电路级机器</a:t>
              </a:r>
            </a:p>
          </p:txBody>
        </p:sp>
      </p:grpSp>
      <p:sp>
        <p:nvSpPr>
          <p:cNvPr id="45" name="Oval 287"/>
          <p:cNvSpPr>
            <a:spLocks noChangeArrowheads="1"/>
          </p:cNvSpPr>
          <p:nvPr/>
        </p:nvSpPr>
        <p:spPr bwMode="auto">
          <a:xfrm>
            <a:off x="4521936" y="5919858"/>
            <a:ext cx="1562232" cy="461470"/>
          </a:xfrm>
          <a:prstGeom prst="ellipse">
            <a:avLst/>
          </a:prstGeom>
          <a:solidFill>
            <a:srgbClr val="CCFFFF"/>
          </a:solidFill>
          <a:ln w="15875">
            <a:solidFill>
              <a:srgbClr val="FF3399"/>
            </a:solidFill>
            <a:prstDash val="sys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AB9F-9786-4D27-8482-651DB90E2F0F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57881" name="Text Box 185"/>
          <p:cNvSpPr txBox="1">
            <a:spLocks noChangeArrowheads="1"/>
          </p:cNvSpPr>
          <p:nvPr/>
        </p:nvSpPr>
        <p:spPr bwMode="auto">
          <a:xfrm>
            <a:off x="179263" y="404664"/>
            <a:ext cx="8785225" cy="49244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6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三、计算机结构与组成</a:t>
            </a:r>
          </a:p>
        </p:txBody>
      </p:sp>
      <p:sp>
        <p:nvSpPr>
          <p:cNvPr id="157949" name="AutoShape 253"/>
          <p:cNvSpPr>
            <a:spLocks/>
          </p:cNvSpPr>
          <p:nvPr/>
        </p:nvSpPr>
        <p:spPr bwMode="auto">
          <a:xfrm rot="10800000">
            <a:off x="3636465" y="2978388"/>
            <a:ext cx="71439" cy="576000"/>
          </a:xfrm>
          <a:prstGeom prst="leftBrace">
            <a:avLst>
              <a:gd name="adj1" fmla="val 46204"/>
              <a:gd name="adj2" fmla="val 52903"/>
            </a:avLst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7977" name="Group 281"/>
          <p:cNvGrpSpPr>
            <a:grpSpLocks/>
          </p:cNvGrpSpPr>
          <p:nvPr/>
        </p:nvGrpSpPr>
        <p:grpSpPr bwMode="auto">
          <a:xfrm>
            <a:off x="3763341" y="2996952"/>
            <a:ext cx="4337051" cy="574675"/>
            <a:chOff x="2938" y="2524"/>
            <a:chExt cx="2732" cy="362"/>
          </a:xfrm>
        </p:grpSpPr>
        <p:sp>
          <p:nvSpPr>
            <p:cNvPr id="157958" name="Line 262"/>
            <p:cNvSpPr>
              <a:spLocks noChangeShapeType="1"/>
            </p:cNvSpPr>
            <p:nvPr/>
          </p:nvSpPr>
          <p:spPr bwMode="auto">
            <a:xfrm flipH="1" flipV="1">
              <a:off x="2938" y="2694"/>
              <a:ext cx="327" cy="11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959" name="Rectangle 263"/>
            <p:cNvSpPr>
              <a:spLocks noChangeArrowheads="1"/>
            </p:cNvSpPr>
            <p:nvPr/>
          </p:nvSpPr>
          <p:spPr bwMode="auto">
            <a:xfrm>
              <a:off x="3379" y="2524"/>
              <a:ext cx="2291" cy="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功能部件组织、数据通路设计、控制机构、排队及缓冲技术等</a:t>
              </a:r>
            </a:p>
          </p:txBody>
        </p:sp>
        <p:sp>
          <p:nvSpPr>
            <p:cNvPr id="157960" name="AutoShape 264"/>
            <p:cNvSpPr>
              <a:spLocks/>
            </p:cNvSpPr>
            <p:nvPr/>
          </p:nvSpPr>
          <p:spPr bwMode="auto">
            <a:xfrm>
              <a:off x="3290" y="2554"/>
              <a:ext cx="49" cy="317"/>
            </a:xfrm>
            <a:prstGeom prst="leftBrace">
              <a:avLst>
                <a:gd name="adj1" fmla="val 49094"/>
                <a:gd name="adj2" fmla="val 47972"/>
              </a:avLst>
            </a:prstGeom>
            <a:noFill/>
            <a:ln w="15875">
              <a:solidFill>
                <a:schemeClr val="accent2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7969" name="Group 273"/>
          <p:cNvGrpSpPr>
            <a:grpSpLocks/>
          </p:cNvGrpSpPr>
          <p:nvPr/>
        </p:nvGrpSpPr>
        <p:grpSpPr bwMode="auto">
          <a:xfrm>
            <a:off x="3564408" y="3645024"/>
            <a:ext cx="3671888" cy="287337"/>
            <a:chOff x="2790" y="3068"/>
            <a:chExt cx="2313" cy="181"/>
          </a:xfrm>
        </p:grpSpPr>
        <p:sp>
          <p:nvSpPr>
            <p:cNvPr id="157937" name="Text Box 241"/>
            <p:cNvSpPr txBox="1">
              <a:spLocks noChangeArrowheads="1"/>
            </p:cNvSpPr>
            <p:nvPr/>
          </p:nvSpPr>
          <p:spPr bwMode="auto">
            <a:xfrm>
              <a:off x="3379" y="3068"/>
              <a:ext cx="172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器件技术、组装技术等</a:t>
              </a:r>
            </a:p>
          </p:txBody>
        </p:sp>
        <p:sp>
          <p:nvSpPr>
            <p:cNvPr id="157961" name="Line 265"/>
            <p:cNvSpPr>
              <a:spLocks noChangeShapeType="1"/>
            </p:cNvSpPr>
            <p:nvPr/>
          </p:nvSpPr>
          <p:spPr bwMode="auto">
            <a:xfrm flipH="1" flipV="1">
              <a:off x="2790" y="3178"/>
              <a:ext cx="453" cy="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57962" name="AutoShape 266"/>
            <p:cNvSpPr>
              <a:spLocks/>
            </p:cNvSpPr>
            <p:nvPr/>
          </p:nvSpPr>
          <p:spPr bwMode="auto">
            <a:xfrm>
              <a:off x="3278" y="3113"/>
              <a:ext cx="46" cy="136"/>
            </a:xfrm>
            <a:prstGeom prst="leftBrace">
              <a:avLst>
                <a:gd name="adj1" fmla="val 24638"/>
                <a:gd name="adj2" fmla="val 48924"/>
              </a:avLst>
            </a:prstGeom>
            <a:noFill/>
            <a:ln w="15875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</p:grpSp>
      <p:grpSp>
        <p:nvGrpSpPr>
          <p:cNvPr id="157984" name="Group 288"/>
          <p:cNvGrpSpPr>
            <a:grpSpLocks/>
          </p:cNvGrpSpPr>
          <p:nvPr/>
        </p:nvGrpSpPr>
        <p:grpSpPr bwMode="auto">
          <a:xfrm>
            <a:off x="3350144" y="2276872"/>
            <a:ext cx="4894264" cy="652462"/>
            <a:chOff x="2698" y="2024"/>
            <a:chExt cx="3083" cy="411"/>
          </a:xfrm>
        </p:grpSpPr>
        <p:sp>
          <p:nvSpPr>
            <p:cNvPr id="157986" name="Rectangle 290"/>
            <p:cNvSpPr>
              <a:spLocks noChangeArrowheads="1"/>
            </p:cNvSpPr>
            <p:nvPr/>
          </p:nvSpPr>
          <p:spPr bwMode="auto">
            <a:xfrm>
              <a:off x="3379" y="2024"/>
              <a:ext cx="2402" cy="411"/>
            </a:xfrm>
            <a:prstGeom prst="rect">
              <a:avLst/>
            </a:prstGeom>
            <a:noFill/>
            <a:ln w="12700">
              <a:solidFill>
                <a:srgbClr val="FF3399"/>
              </a:solidFill>
              <a:prstDash val="dash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数据表示、寻址方式、指令集</a:t>
              </a:r>
              <a:r>
                <a:rPr lang="en-US" altLang="zh-CN" sz="2000" b="1" dirty="0">
                  <a:latin typeface="宋体" pitchFamily="2" charset="-122"/>
                </a:rPr>
                <a:t>,</a:t>
              </a:r>
            </a:p>
            <a:p>
              <a:r>
                <a:rPr lang="zh-CN" altLang="en-US" sz="2000" b="1" dirty="0">
                  <a:latin typeface="宋体" pitchFamily="2" charset="-122"/>
                </a:rPr>
                <a:t>存储系统，</a:t>
              </a:r>
              <a:r>
                <a:rPr lang="en-US" altLang="zh-CN" sz="2000" b="1" dirty="0">
                  <a:latin typeface="宋体" pitchFamily="2" charset="-122"/>
                </a:rPr>
                <a:t>I/O</a:t>
              </a:r>
              <a:r>
                <a:rPr lang="zh-CN" altLang="en-US" sz="2000" b="1" dirty="0">
                  <a:latin typeface="宋体" pitchFamily="2" charset="-122"/>
                </a:rPr>
                <a:t>系统，信息保护等</a:t>
              </a:r>
            </a:p>
          </p:txBody>
        </p:sp>
        <p:sp>
          <p:nvSpPr>
            <p:cNvPr id="157987" name="AutoShape 291"/>
            <p:cNvSpPr>
              <a:spLocks/>
            </p:cNvSpPr>
            <p:nvPr/>
          </p:nvSpPr>
          <p:spPr bwMode="auto">
            <a:xfrm>
              <a:off x="3285" y="2026"/>
              <a:ext cx="49" cy="406"/>
            </a:xfrm>
            <a:prstGeom prst="leftBrace">
              <a:avLst>
                <a:gd name="adj1" fmla="val 49275"/>
                <a:gd name="adj2" fmla="val 50000"/>
              </a:avLst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985" name="Line 289"/>
            <p:cNvSpPr>
              <a:spLocks noChangeShapeType="1"/>
            </p:cNvSpPr>
            <p:nvPr/>
          </p:nvSpPr>
          <p:spPr bwMode="auto">
            <a:xfrm flipH="1">
              <a:off x="2698" y="2229"/>
              <a:ext cx="588" cy="6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2267744" y="5877272"/>
            <a:ext cx="66967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硬件的功能设计→逻辑实现→物理实现 </a:t>
            </a:r>
          </a:p>
        </p:txBody>
      </p:sp>
      <p:sp>
        <p:nvSpPr>
          <p:cNvPr id="65" name="Text Box 242"/>
          <p:cNvSpPr txBox="1">
            <a:spLocks noChangeArrowheads="1"/>
          </p:cNvSpPr>
          <p:nvPr/>
        </p:nvSpPr>
        <p:spPr bwMode="auto">
          <a:xfrm>
            <a:off x="3923679" y="908720"/>
            <a:ext cx="504080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sng" dirty="0">
                <a:latin typeface="宋体" pitchFamily="2" charset="-122"/>
              </a:rPr>
              <a:t>机器语言程序员</a:t>
            </a:r>
            <a:r>
              <a:rPr lang="zh-CN" altLang="en-US" b="1" dirty="0">
                <a:latin typeface="宋体" pitchFamily="2" charset="-122"/>
              </a:rPr>
              <a:t>看到的</a:t>
            </a:r>
            <a:r>
              <a:rPr lang="zh-CN" altLang="en-US" b="1" u="sng" dirty="0">
                <a:latin typeface="宋体" pitchFamily="2" charset="-122"/>
              </a:rPr>
              <a:t>计算机属性</a:t>
            </a:r>
            <a:r>
              <a:rPr lang="zh-CN" altLang="en-US" b="1" dirty="0">
                <a:latin typeface="宋体" pitchFamily="2" charset="-122"/>
              </a:rPr>
              <a:t>，包括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硬件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概念性结构</a:t>
            </a:r>
            <a:r>
              <a:rPr lang="zh-CN" altLang="en-US" b="1" dirty="0">
                <a:latin typeface="宋体" pitchFamily="2" charset="-122"/>
              </a:rPr>
              <a:t>和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功能特性</a:t>
            </a:r>
            <a:endParaRPr lang="en-US" altLang="zh-CN" b="1" u="sng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66" name="Text Box 256"/>
          <p:cNvSpPr txBox="1">
            <a:spLocks noChangeArrowheads="1"/>
          </p:cNvSpPr>
          <p:nvPr/>
        </p:nvSpPr>
        <p:spPr bwMode="auto">
          <a:xfrm>
            <a:off x="3995936" y="4005064"/>
            <a:ext cx="496855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sng" dirty="0">
                <a:latin typeface="宋体" pitchFamily="2" charset="-122"/>
              </a:rPr>
              <a:t>硬件设计人员</a:t>
            </a:r>
            <a:r>
              <a:rPr lang="zh-CN" altLang="en-US" b="1" dirty="0">
                <a:latin typeface="宋体" pitchFamily="2" charset="-122"/>
              </a:rPr>
              <a:t>看到的</a:t>
            </a:r>
            <a:r>
              <a:rPr lang="zh-CN" altLang="en-US" b="1" u="sng" dirty="0">
                <a:latin typeface="宋体" pitchFamily="2" charset="-122"/>
              </a:rPr>
              <a:t>计算机属性</a:t>
            </a:r>
            <a:r>
              <a:rPr lang="zh-CN" altLang="en-US" b="1" dirty="0">
                <a:latin typeface="宋体" pitchFamily="2" charset="-122"/>
              </a:rPr>
              <a:t>，是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计算机结构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逻辑实现</a:t>
            </a:r>
            <a:endParaRPr lang="en-US" altLang="zh-CN" b="1" u="sng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67" name="Text Box 256"/>
          <p:cNvSpPr txBox="1">
            <a:spLocks noChangeArrowheads="1"/>
          </p:cNvSpPr>
          <p:nvPr/>
        </p:nvSpPr>
        <p:spPr bwMode="auto">
          <a:xfrm>
            <a:off x="4211960" y="4933617"/>
            <a:ext cx="478802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sng" dirty="0">
                <a:latin typeface="宋体" pitchFamily="2" charset="-122"/>
              </a:rPr>
              <a:t>硬件制造人员</a:t>
            </a:r>
            <a:r>
              <a:rPr lang="zh-CN" altLang="en-US" b="1" dirty="0">
                <a:latin typeface="宋体" pitchFamily="2" charset="-122"/>
              </a:rPr>
              <a:t>看到的</a:t>
            </a:r>
            <a:r>
              <a:rPr lang="zh-CN" altLang="en-US" b="1" u="sng" dirty="0">
                <a:latin typeface="宋体" pitchFamily="2" charset="-122"/>
              </a:rPr>
              <a:t>计算机属性</a:t>
            </a:r>
            <a:r>
              <a:rPr lang="zh-CN" altLang="en-US" b="1" dirty="0">
                <a:latin typeface="宋体" pitchFamily="2" charset="-122"/>
              </a:rPr>
              <a:t>，是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计算机组成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物理实现</a:t>
            </a:r>
            <a:endParaRPr lang="en-US" altLang="zh-CN" b="1" u="sng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58045" y="1413232"/>
            <a:ext cx="5362427" cy="866815"/>
            <a:chOff x="3458045" y="1412016"/>
            <a:chExt cx="5362427" cy="866815"/>
          </a:xfrm>
        </p:grpSpPr>
        <p:sp>
          <p:nvSpPr>
            <p:cNvPr id="157981" name="Text Box 285"/>
            <p:cNvSpPr txBox="1">
              <a:spLocks noChangeArrowheads="1"/>
            </p:cNvSpPr>
            <p:nvPr/>
          </p:nvSpPr>
          <p:spPr bwMode="auto">
            <a:xfrm>
              <a:off x="4932040" y="1916832"/>
              <a:ext cx="388843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又称为</a:t>
              </a: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ISA</a:t>
              </a:r>
              <a:r>
                <a:rPr lang="en-US" altLang="zh-CN" sz="1800" dirty="0">
                  <a:latin typeface="宋体" pitchFamily="2" charset="-122"/>
                </a:rPr>
                <a:t>(</a:t>
              </a:r>
              <a:r>
                <a:rPr lang="en-US" altLang="zh-CN" sz="1800" dirty="0">
                  <a:latin typeface="+mn-lt"/>
                </a:rPr>
                <a:t>Instruction Set Architecture</a:t>
              </a:r>
              <a:r>
                <a:rPr lang="en-US" altLang="zh-CN" sz="1800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57982" name="Line 286"/>
            <p:cNvSpPr>
              <a:spLocks noChangeShapeType="1"/>
            </p:cNvSpPr>
            <p:nvPr/>
          </p:nvSpPr>
          <p:spPr bwMode="auto">
            <a:xfrm>
              <a:off x="4067944" y="2056758"/>
              <a:ext cx="864096" cy="4535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prstDash val="solid"/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286"/>
            <p:cNvSpPr>
              <a:spLocks noChangeShapeType="1"/>
            </p:cNvSpPr>
            <p:nvPr/>
          </p:nvSpPr>
          <p:spPr bwMode="auto">
            <a:xfrm>
              <a:off x="3458045" y="1412016"/>
              <a:ext cx="609899" cy="644742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prstDash val="solid"/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286"/>
            <p:cNvSpPr>
              <a:spLocks noChangeShapeType="1"/>
            </p:cNvSpPr>
            <p:nvPr/>
          </p:nvSpPr>
          <p:spPr bwMode="auto">
            <a:xfrm flipV="1">
              <a:off x="4499992" y="2068879"/>
              <a:ext cx="93952" cy="20995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dash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5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5" dur="500"/>
                                        <p:tgtEl>
                                          <p:spTgt spid="15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5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157949" grpId="0" animBg="1"/>
      <p:bldP spid="64" grpId="0"/>
      <p:bldP spid="65" grpId="0"/>
      <p:bldP spid="66" grpId="0"/>
      <p:bldP spid="6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Group 4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602326"/>
              </p:ext>
            </p:extLst>
          </p:nvPr>
        </p:nvGraphicFramePr>
        <p:xfrm>
          <a:off x="7236295" y="4005064"/>
          <a:ext cx="1584177" cy="1678668"/>
        </p:xfrm>
        <a:graphic>
          <a:graphicData uri="http://schemas.openxmlformats.org/drawingml/2006/table">
            <a:tbl>
              <a:tblPr/>
              <a:tblGrid>
                <a:gridCol w="1584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5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＝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(PC)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＋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54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4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＝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或＝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(PC)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＋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54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＝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(PC)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＋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54000" marR="18000" marT="18000" marB="18000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76808" y="285728"/>
            <a:ext cx="7467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000" b="1" dirty="0">
                <a:latin typeface="宋体" pitchFamily="2" charset="-122"/>
              </a:rPr>
              <a:t>§1.4 </a:t>
            </a:r>
            <a:r>
              <a:rPr lang="zh-CN" altLang="en-US" sz="3000" b="1" dirty="0">
                <a:latin typeface="宋体" pitchFamily="2" charset="-122"/>
              </a:rPr>
              <a:t>计算机的工作过程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263" y="1383159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6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一、计算机的工作方式</a:t>
            </a: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971600" y="1891511"/>
            <a:ext cx="6984776" cy="80021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存储程序方式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zh-CN" sz="2000" b="1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9512" y="2667684"/>
            <a:ext cx="6912768" cy="374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*程序的执行顺序：</a:t>
            </a:r>
            <a:r>
              <a:rPr lang="zh-CN" altLang="en-US" b="1" dirty="0">
                <a:latin typeface="宋体" pitchFamily="2" charset="-122"/>
              </a:rPr>
              <a:t>用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下条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指令地址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序列</a:t>
            </a:r>
            <a:r>
              <a:rPr lang="zh-CN" altLang="en-US" b="1" dirty="0">
                <a:latin typeface="宋体" pitchFamily="2" charset="-122"/>
              </a:rPr>
              <a:t>表示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指令地址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下条指令地址计算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12" name="AutoShape 17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779912" y="5733256"/>
            <a:ext cx="5256584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 err="1">
                <a:latin typeface="宋体" pitchFamily="2" charset="-122"/>
              </a:rPr>
              <a:t>NextPC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(PC)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zh-CN" altLang="en-US" sz="2200" dirty="0">
                <a:latin typeface="+mn-lt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sz="2200" b="1" dirty="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zh-CN" altLang="en-US" sz="2200" dirty="0">
                <a:latin typeface="+mn-lt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sz="2200" b="1" baseline="-25000" dirty="0">
                <a:latin typeface="+mn-ea"/>
                <a:ea typeface="+mn-ea"/>
                <a:cs typeface="Arial Unicode MS" pitchFamily="34" charset="-122"/>
              </a:rPr>
              <a:t> </a:t>
            </a:r>
            <a:r>
              <a:rPr lang="zh-CN" altLang="en-US" sz="2200" b="1" dirty="0">
                <a:latin typeface="宋体" pitchFamily="2" charset="-122"/>
              </a:rPr>
              <a:t>或</a:t>
            </a:r>
            <a:r>
              <a:rPr lang="zh-CN" altLang="en-US" sz="2200" b="1" baseline="-25000" dirty="0">
                <a:latin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</a:rPr>
              <a:t>＝对</a:t>
            </a:r>
            <a:r>
              <a:rPr lang="en-US" altLang="zh-CN" sz="2200" b="1" dirty="0">
                <a:latin typeface="宋体" pitchFamily="2" charset="-122"/>
              </a:rPr>
              <a:t>(IR)</a:t>
            </a:r>
            <a:r>
              <a:rPr lang="zh-CN" altLang="en-US" sz="2200" b="1" dirty="0">
                <a:latin typeface="宋体" pitchFamily="2" charset="-122"/>
              </a:rPr>
              <a:t>操作结果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5" name="Text Box 526"/>
          <p:cNvSpPr txBox="1">
            <a:spLocks noChangeArrowheads="1"/>
          </p:cNvSpPr>
          <p:nvPr/>
        </p:nvSpPr>
        <p:spPr bwMode="auto">
          <a:xfrm>
            <a:off x="179512" y="909881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200" b="1" u="none" dirty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zh-CN" altLang="en-US" sz="2200" b="1" dirty="0">
                <a:latin typeface="+mn-ea"/>
                <a:ea typeface="+mn-ea"/>
              </a:rPr>
              <a:t>工作方式的实现方案，程序执行的过程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准备</a:t>
            </a:r>
            <a:r>
              <a:rPr lang="en-US" altLang="zh-CN" sz="2000" b="1" dirty="0">
                <a:latin typeface="+mn-ea"/>
                <a:ea typeface="+mn-ea"/>
              </a:rPr>
              <a:t>/</a:t>
            </a:r>
            <a:r>
              <a:rPr lang="zh-CN" altLang="en-US" sz="2000" b="1" dirty="0">
                <a:latin typeface="+mn-ea"/>
                <a:ea typeface="+mn-ea"/>
              </a:rPr>
              <a:t>执行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endParaRPr lang="en-US" altLang="zh-CN" sz="2200" b="1" u="none" dirty="0">
              <a:latin typeface="+mn-ea"/>
              <a:ea typeface="+mn-ea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843808" y="1914217"/>
            <a:ext cx="5112568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000" b="1" dirty="0">
                <a:latin typeface="宋体" pitchFamily="2" charset="-122"/>
              </a:rPr>
              <a:t>程序及数据</a:t>
            </a:r>
            <a:r>
              <a:rPr lang="zh-CN" altLang="en-US" sz="2000" b="1" u="sng" dirty="0">
                <a:latin typeface="宋体" pitchFamily="2" charset="-122"/>
              </a:rPr>
              <a:t>预先</a:t>
            </a:r>
            <a:r>
              <a:rPr lang="zh-CN" altLang="en-US" sz="2000" b="1" u="sng" dirty="0">
                <a:solidFill>
                  <a:srgbClr val="0070C0"/>
                </a:solidFill>
                <a:latin typeface="宋体" pitchFamily="2" charset="-122"/>
              </a:rPr>
              <a:t>存放</a:t>
            </a:r>
            <a:r>
              <a:rPr lang="zh-CN" altLang="en-US" sz="2000" b="1" dirty="0">
                <a:latin typeface="宋体" pitchFamily="2" charset="-122"/>
              </a:rPr>
              <a:t>在存储器中；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zh-CN" altLang="en-US" sz="2000" b="1" dirty="0">
                <a:latin typeface="宋体" pitchFamily="2" charset="-122"/>
              </a:rPr>
              <a:t>机器</a:t>
            </a:r>
            <a:r>
              <a:rPr lang="zh-CN" altLang="en-US" sz="2000" b="1" u="sng" dirty="0">
                <a:latin typeface="宋体" pitchFamily="2" charset="-122"/>
              </a:rPr>
              <a:t>工作时</a:t>
            </a:r>
            <a:r>
              <a:rPr lang="zh-CN" altLang="en-US" sz="2000" b="1" dirty="0">
                <a:latin typeface="宋体" pitchFamily="2" charset="-122"/>
              </a:rPr>
              <a:t>，自动、</a:t>
            </a:r>
            <a:r>
              <a:rPr lang="zh-CN" altLang="en-US" sz="2000" b="1" u="sng" dirty="0">
                <a:latin typeface="宋体" pitchFamily="2" charset="-122"/>
              </a:rPr>
              <a:t>逐条</a:t>
            </a:r>
            <a:r>
              <a:rPr lang="zh-CN" altLang="en-US" sz="2000" b="1" dirty="0">
                <a:latin typeface="宋体" pitchFamily="2" charset="-122"/>
              </a:rPr>
              <a:t>地</a:t>
            </a:r>
            <a:r>
              <a:rPr lang="zh-CN" altLang="en-US" sz="2000" b="1" u="sng" dirty="0">
                <a:solidFill>
                  <a:srgbClr val="0070C0"/>
                </a:solidFill>
                <a:latin typeface="宋体" pitchFamily="2" charset="-122"/>
              </a:rPr>
              <a:t>取出并执行</a:t>
            </a:r>
            <a:r>
              <a:rPr lang="zh-CN" altLang="en-US" sz="2000" b="1" dirty="0">
                <a:latin typeface="宋体" pitchFamily="2" charset="-122"/>
              </a:rPr>
              <a:t>指令</a:t>
            </a:r>
            <a:endParaRPr lang="en-US" altLang="zh-CN" sz="2000" b="1" dirty="0">
              <a:latin typeface="宋体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004048" y="4509120"/>
            <a:ext cx="504056" cy="656195"/>
            <a:chOff x="5076056" y="4703372"/>
            <a:chExt cx="504056" cy="656195"/>
          </a:xfrm>
        </p:grpSpPr>
        <p:sp>
          <p:nvSpPr>
            <p:cNvPr id="6" name="右箭头 5"/>
            <p:cNvSpPr/>
            <p:nvPr/>
          </p:nvSpPr>
          <p:spPr bwMode="auto">
            <a:xfrm>
              <a:off x="5076056" y="4941168"/>
              <a:ext cx="504056" cy="224596"/>
            </a:xfrm>
            <a:prstGeom prst="rightArrow">
              <a:avLst>
                <a:gd name="adj1" fmla="val 33789"/>
                <a:gd name="adj2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3" name="Text Box 223"/>
            <p:cNvSpPr txBox="1">
              <a:spLocks noChangeArrowheads="1"/>
            </p:cNvSpPr>
            <p:nvPr/>
          </p:nvSpPr>
          <p:spPr bwMode="auto">
            <a:xfrm>
              <a:off x="5134241" y="4703372"/>
              <a:ext cx="251619" cy="65619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装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spcBef>
                  <a:spcPts val="1200"/>
                </a:spcBef>
              </a:pPr>
              <a:r>
                <a:rPr lang="zh-CN" altLang="en-US" sz="1800" b="1" dirty="0">
                  <a:latin typeface="宋体" pitchFamily="2" charset="-122"/>
                </a:rPr>
                <a:t>入</a:t>
              </a:r>
            </a:p>
          </p:txBody>
        </p:sp>
      </p:grpSp>
      <p:sp>
        <p:nvSpPr>
          <p:cNvPr id="2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052067" y="6453137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555527" y="3140968"/>
            <a:ext cx="3312617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编程时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zh-CN" altLang="en-US" b="1" u="sng" dirty="0">
                <a:latin typeface="宋体" pitchFamily="2" charset="-122"/>
              </a:rPr>
              <a:t>逻辑地址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        (</a:t>
            </a:r>
            <a:r>
              <a:rPr lang="zh-CN" altLang="en-US" sz="1800" b="1" dirty="0">
                <a:latin typeface="宋体" pitchFamily="2" charset="-122"/>
              </a:rPr>
              <a:t>程序中位置</a:t>
            </a:r>
            <a:r>
              <a:rPr lang="en-US" altLang="zh-CN" sz="1800" b="1" dirty="0">
                <a:latin typeface="宋体" pitchFamily="2" charset="-122"/>
              </a:rPr>
              <a:t>[0</a:t>
            </a:r>
            <a:r>
              <a:rPr lang="zh-CN" altLang="en-US" sz="1800" b="1" dirty="0">
                <a:latin typeface="宋体" pitchFamily="2" charset="-122"/>
              </a:rPr>
              <a:t>～</a:t>
            </a:r>
            <a:r>
              <a:rPr lang="en-US" altLang="zh-CN" sz="1800" b="1" dirty="0">
                <a:latin typeface="宋体" pitchFamily="2" charset="-122"/>
              </a:rPr>
              <a:t>])</a:t>
            </a:r>
            <a:r>
              <a:rPr lang="zh-CN" altLang="en-US" sz="1800" b="1" dirty="0">
                <a:latin typeface="宋体" pitchFamily="2" charset="-122"/>
              </a:rPr>
              <a:t> </a:t>
            </a:r>
            <a:endParaRPr lang="en-US" altLang="zh-CN" sz="1800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234141" y="4943986"/>
            <a:ext cx="3722235" cy="1728160"/>
            <a:chOff x="4283968" y="4869160"/>
            <a:chExt cx="3722235" cy="1728160"/>
          </a:xfrm>
        </p:grpSpPr>
        <p:sp>
          <p:nvSpPr>
            <p:cNvPr id="26" name="Text Box 354"/>
            <p:cNvSpPr txBox="1">
              <a:spLocks noChangeArrowheads="1"/>
            </p:cNvSpPr>
            <p:nvPr/>
          </p:nvSpPr>
          <p:spPr bwMode="auto">
            <a:xfrm>
              <a:off x="4355976" y="6309320"/>
              <a:ext cx="3650227" cy="28800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访存时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itchFamily="2" charset="-122"/>
                </a:rPr>
                <a:t>需</a:t>
              </a:r>
              <a:r>
                <a:rPr lang="zh-CN" altLang="en-US" sz="1800" b="1" dirty="0">
                  <a:latin typeface="宋体" pitchFamily="2" charset="-122"/>
                </a:rPr>
                <a:t>进行</a:t>
              </a:r>
              <a:r>
                <a:rPr lang="zh-CN" altLang="en-US" sz="1800" b="1" u="sng" dirty="0">
                  <a:solidFill>
                    <a:srgbClr val="990099"/>
                  </a:solidFill>
                  <a:latin typeface="宋体" pitchFamily="2" charset="-122"/>
                </a:rPr>
                <a:t>地址变换</a:t>
              </a:r>
              <a:r>
                <a:rPr lang="en-US" altLang="zh-CN" sz="1600" b="1" dirty="0">
                  <a:latin typeface="宋体" pitchFamily="2" charset="-122"/>
                </a:rPr>
                <a:t>(</a:t>
              </a:r>
              <a:r>
                <a:rPr lang="zh-CN" altLang="en-US" sz="1600" b="1" dirty="0">
                  <a:latin typeface="宋体" pitchFamily="2" charset="-122"/>
                </a:rPr>
                <a:t>第</a:t>
              </a:r>
              <a:r>
                <a:rPr lang="en-US" altLang="zh-CN" sz="1600" b="1" dirty="0">
                  <a:latin typeface="宋体" pitchFamily="2" charset="-122"/>
                </a:rPr>
                <a:t>3</a:t>
              </a:r>
              <a:r>
                <a:rPr lang="zh-CN" altLang="en-US" sz="1600" b="1" dirty="0">
                  <a:latin typeface="宋体" pitchFamily="2" charset="-122"/>
                </a:rPr>
                <a:t>章讨论</a:t>
              </a:r>
              <a:r>
                <a:rPr lang="en-US" altLang="zh-CN" sz="1600" b="1" dirty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 bwMode="auto">
            <a:xfrm>
              <a:off x="4283968" y="5145196"/>
              <a:ext cx="864096" cy="1165390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27" name="直接箭头连接符 26"/>
            <p:cNvCxnSpPr/>
            <p:nvPr/>
          </p:nvCxnSpPr>
          <p:spPr bwMode="auto">
            <a:xfrm flipH="1">
              <a:off x="5457868" y="4869160"/>
              <a:ext cx="626300" cy="1441426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 flipV="1">
              <a:off x="7164288" y="5145196"/>
              <a:ext cx="576064" cy="1162858"/>
            </a:xfrm>
            <a:prstGeom prst="straightConnector1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aphicFrame>
        <p:nvGraphicFramePr>
          <p:cNvPr id="28" name="Group 4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518809"/>
              </p:ext>
            </p:extLst>
          </p:nvPr>
        </p:nvGraphicFramePr>
        <p:xfrm>
          <a:off x="683568" y="4005064"/>
          <a:ext cx="4032448" cy="1695838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54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指令地址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逻辑地址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指令内容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暂用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C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语言描述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执行顺序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LP: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nSum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+=6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；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＝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1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45720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if (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nCnt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&lt;3)</a:t>
                      </a:r>
                    </a:p>
                    <a:p>
                      <a:pPr marL="0" marR="0" lvl="0" indent="4572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goto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LP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；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＝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或＝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3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   COUT&gt;&gt;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nSum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；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＝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Group 4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593059"/>
              </p:ext>
            </p:extLst>
          </p:nvPr>
        </p:nvGraphicFramePr>
        <p:xfrm>
          <a:off x="5724128" y="4005064"/>
          <a:ext cx="3096344" cy="1706100"/>
        </p:xfrm>
        <a:graphic>
          <a:graphicData uri="http://schemas.openxmlformats.org/drawingml/2006/table">
            <a:tbl>
              <a:tblPr/>
              <a:tblGrid>
                <a:gridCol w="1080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指令地址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物理地址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执行顺序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下条指令地址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5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2000</a:t>
                      </a: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4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2001</a:t>
                      </a: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2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itchFamily="18" charset="0"/>
                        </a:rPr>
                        <a:t>2003</a:t>
                      </a: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itchFamily="18" charset="0"/>
                      </a:endParaRPr>
                    </a:p>
                  </a:txBody>
                  <a:tcPr marL="54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5291831" y="3140968"/>
            <a:ext cx="2736553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执行时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zh-CN" altLang="en-US" b="1" u="sng" dirty="0">
                <a:latin typeface="宋体" pitchFamily="2" charset="-122"/>
              </a:rPr>
              <a:t>物理地址</a:t>
            </a:r>
            <a:endParaRPr lang="en-US" altLang="zh-CN" b="1" u="sng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          (</a:t>
            </a:r>
            <a:r>
              <a:rPr lang="zh-CN" altLang="en-US" sz="1800" b="1" dirty="0">
                <a:latin typeface="宋体" pitchFamily="2" charset="-122"/>
              </a:rPr>
              <a:t>主存地址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sz="1800" b="1" dirty="0">
                <a:latin typeface="宋体" pitchFamily="2" charset="-122"/>
              </a:rPr>
              <a:t> </a:t>
            </a:r>
            <a:endParaRPr lang="en-US" altLang="zh-CN" sz="1800" dirty="0">
              <a:solidFill>
                <a:srgbClr val="990099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649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16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>
          <a:xfrm>
            <a:off x="2195736" y="4384232"/>
            <a:ext cx="5544616" cy="1925088"/>
            <a:chOff x="2195736" y="4024192"/>
            <a:chExt cx="5544616" cy="1925088"/>
          </a:xfrm>
        </p:grpSpPr>
        <p:sp>
          <p:nvSpPr>
            <p:cNvPr id="78" name="Text Box 354"/>
            <p:cNvSpPr txBox="1">
              <a:spLocks noChangeArrowheads="1"/>
            </p:cNvSpPr>
            <p:nvPr/>
          </p:nvSpPr>
          <p:spPr bwMode="auto">
            <a:xfrm>
              <a:off x="2195736" y="5590506"/>
              <a:ext cx="2376264" cy="35877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存储器</a:t>
              </a:r>
            </a:p>
          </p:txBody>
        </p:sp>
        <p:sp>
          <p:nvSpPr>
            <p:cNvPr id="79" name="Text Box 354"/>
            <p:cNvSpPr txBox="1">
              <a:spLocks noChangeArrowheads="1"/>
            </p:cNvSpPr>
            <p:nvPr/>
          </p:nvSpPr>
          <p:spPr bwMode="auto">
            <a:xfrm>
              <a:off x="6232320" y="5589240"/>
              <a:ext cx="855966" cy="35877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80" name="Text Box 354"/>
            <p:cNvSpPr txBox="1">
              <a:spLocks noChangeArrowheads="1"/>
            </p:cNvSpPr>
            <p:nvPr/>
          </p:nvSpPr>
          <p:spPr bwMode="auto">
            <a:xfrm>
              <a:off x="7088286" y="5589240"/>
              <a:ext cx="648072" cy="3587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81" name="Text Box 354"/>
            <p:cNvSpPr txBox="1">
              <a:spLocks noChangeArrowheads="1"/>
            </p:cNvSpPr>
            <p:nvPr/>
          </p:nvSpPr>
          <p:spPr bwMode="auto">
            <a:xfrm>
              <a:off x="6228184" y="5589240"/>
              <a:ext cx="1512168" cy="3587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存储器</a:t>
              </a:r>
              <a:r>
                <a:rPr lang="en-US" altLang="zh-CN" sz="1800" b="1" dirty="0">
                  <a:latin typeface="宋体" pitchFamily="2" charset="-122"/>
                </a:rPr>
                <a:t>/REGs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82" name="Text Box 352"/>
            <p:cNvSpPr txBox="1">
              <a:spLocks noChangeArrowheads="1"/>
            </p:cNvSpPr>
            <p:nvPr/>
          </p:nvSpPr>
          <p:spPr bwMode="auto">
            <a:xfrm>
              <a:off x="2195736" y="4599938"/>
              <a:ext cx="1080120" cy="6480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指令地址寄存器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83" name="Text Box 365"/>
            <p:cNvSpPr txBox="1">
              <a:spLocks noChangeArrowheads="1"/>
            </p:cNvSpPr>
            <p:nvPr/>
          </p:nvSpPr>
          <p:spPr bwMode="auto">
            <a:xfrm>
              <a:off x="3507839" y="4599938"/>
              <a:ext cx="1064161" cy="66562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指令内容寄存器</a:t>
              </a: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84" name="Text Box 408"/>
            <p:cNvSpPr txBox="1">
              <a:spLocks noChangeArrowheads="1"/>
            </p:cNvSpPr>
            <p:nvPr/>
          </p:nvSpPr>
          <p:spPr bwMode="auto">
            <a:xfrm>
              <a:off x="4932040" y="4594219"/>
              <a:ext cx="792088" cy="79780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ctr"/>
              <a:r>
                <a:rPr lang="zh-CN" altLang="en-US" sz="1800" b="1" dirty="0">
                  <a:latin typeface="宋体" pitchFamily="2" charset="-122"/>
                </a:rPr>
                <a:t>译码器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85" name="Text Box 439"/>
            <p:cNvSpPr txBox="1">
              <a:spLocks noChangeArrowheads="1"/>
            </p:cNvSpPr>
            <p:nvPr/>
          </p:nvSpPr>
          <p:spPr bwMode="auto">
            <a:xfrm>
              <a:off x="3670908" y="4095880"/>
              <a:ext cx="757076" cy="338951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/>
                <a:t>＋</a:t>
              </a:r>
              <a:r>
                <a:rPr lang="en-US" altLang="zh-CN" sz="1800" b="1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“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”</a:t>
              </a:r>
            </a:p>
          </p:txBody>
        </p:sp>
        <p:sp>
          <p:nvSpPr>
            <p:cNvPr id="86" name="Text Box 460"/>
            <p:cNvSpPr txBox="1">
              <a:spLocks noChangeArrowheads="1"/>
            </p:cNvSpPr>
            <p:nvPr/>
          </p:nvSpPr>
          <p:spPr bwMode="auto">
            <a:xfrm>
              <a:off x="6300192" y="4024192"/>
              <a:ext cx="1440160" cy="35972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地址计算部件</a:t>
              </a:r>
            </a:p>
          </p:txBody>
        </p:sp>
        <p:sp>
          <p:nvSpPr>
            <p:cNvPr id="87" name="Text Box 460"/>
            <p:cNvSpPr txBox="1">
              <a:spLocks noChangeArrowheads="1"/>
            </p:cNvSpPr>
            <p:nvPr/>
          </p:nvSpPr>
          <p:spPr bwMode="auto">
            <a:xfrm>
              <a:off x="6315869" y="4491763"/>
              <a:ext cx="1424483" cy="39620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功能部件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512" y="332656"/>
            <a:ext cx="7704856" cy="39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*程序的执行机制： </a:t>
            </a:r>
            <a:r>
              <a:rPr lang="en-US" altLang="zh-CN" sz="2200" b="1" dirty="0">
                <a:latin typeface="宋体" pitchFamily="2" charset="-122"/>
              </a:rPr>
              <a:t>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工作方式之程序执行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需求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分析：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方案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18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267743" y="980728"/>
            <a:ext cx="6408713" cy="603499"/>
            <a:chOff x="2051719" y="1340768"/>
            <a:chExt cx="6408713" cy="603499"/>
          </a:xfrm>
        </p:grpSpPr>
        <p:sp>
          <p:nvSpPr>
            <p:cNvPr id="5" name="矩形 4"/>
            <p:cNvSpPr/>
            <p:nvPr/>
          </p:nvSpPr>
          <p:spPr bwMode="auto">
            <a:xfrm>
              <a:off x="2051719" y="1340768"/>
              <a:ext cx="4536505" cy="593975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Text Box 311"/>
            <p:cNvSpPr txBox="1">
              <a:spLocks noChangeArrowheads="1"/>
            </p:cNvSpPr>
            <p:nvPr/>
          </p:nvSpPr>
          <p:spPr bwMode="auto">
            <a:xfrm>
              <a:off x="2195736" y="1467609"/>
              <a:ext cx="1224186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取指令</a:t>
              </a:r>
            </a:p>
          </p:txBody>
        </p:sp>
        <p:sp>
          <p:nvSpPr>
            <p:cNvPr id="7" name="Text Box 314"/>
            <p:cNvSpPr txBox="1">
              <a:spLocks noChangeArrowheads="1"/>
            </p:cNvSpPr>
            <p:nvPr/>
          </p:nvSpPr>
          <p:spPr bwMode="auto">
            <a:xfrm>
              <a:off x="3779912" y="1467609"/>
              <a:ext cx="1189557" cy="358775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分析指令</a:t>
              </a:r>
            </a:p>
          </p:txBody>
        </p:sp>
        <p:sp>
          <p:nvSpPr>
            <p:cNvPr id="8" name="Text Box 316"/>
            <p:cNvSpPr txBox="1">
              <a:spLocks noChangeArrowheads="1"/>
            </p:cNvSpPr>
            <p:nvPr/>
          </p:nvSpPr>
          <p:spPr bwMode="auto">
            <a:xfrm>
              <a:off x="5240142" y="1467609"/>
              <a:ext cx="1228050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9" name="直接箭头连接符 8"/>
            <p:cNvCxnSpPr>
              <a:stCxn id="6" idx="3"/>
              <a:endCxn id="7" idx="1"/>
            </p:cNvCxnSpPr>
            <p:nvPr/>
          </p:nvCxnSpPr>
          <p:spPr bwMode="auto">
            <a:xfrm>
              <a:off x="3419922" y="1646997"/>
              <a:ext cx="35999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直接箭头连接符 9"/>
            <p:cNvCxnSpPr>
              <a:stCxn id="7" idx="3"/>
              <a:endCxn id="8" idx="1"/>
            </p:cNvCxnSpPr>
            <p:nvPr/>
          </p:nvCxnSpPr>
          <p:spPr bwMode="auto">
            <a:xfrm>
              <a:off x="4969469" y="1646997"/>
              <a:ext cx="27067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Text Box 316"/>
            <p:cNvSpPr txBox="1">
              <a:spLocks noChangeArrowheads="1"/>
            </p:cNvSpPr>
            <p:nvPr/>
          </p:nvSpPr>
          <p:spPr bwMode="auto">
            <a:xfrm>
              <a:off x="6876256" y="1350292"/>
              <a:ext cx="1584176" cy="593975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rgbClr val="FF33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计算指令地址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循环处理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12" name="直接箭头连接符 11"/>
            <p:cNvCxnSpPr>
              <a:stCxn id="8" idx="3"/>
              <a:endCxn id="11" idx="1"/>
            </p:cNvCxnSpPr>
            <p:nvPr/>
          </p:nvCxnSpPr>
          <p:spPr bwMode="auto">
            <a:xfrm>
              <a:off x="6468192" y="1646997"/>
              <a:ext cx="408064" cy="28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27"/>
            <p:cNvCxnSpPr>
              <a:stCxn id="11" idx="3"/>
              <a:endCxn id="6" idx="1"/>
            </p:cNvCxnSpPr>
            <p:nvPr/>
          </p:nvCxnSpPr>
          <p:spPr bwMode="auto">
            <a:xfrm flipH="1" flipV="1">
              <a:off x="2195736" y="1646997"/>
              <a:ext cx="6264696" cy="283"/>
            </a:xfrm>
            <a:prstGeom prst="bentConnector5">
              <a:avLst>
                <a:gd name="adj1" fmla="val -1738"/>
                <a:gd name="adj2" fmla="val 139561837"/>
                <a:gd name="adj3" fmla="val 10364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4" name="Text Box 309"/>
          <p:cNvSpPr txBox="1">
            <a:spLocks noChangeArrowheads="1"/>
          </p:cNvSpPr>
          <p:nvPr/>
        </p:nvSpPr>
        <p:spPr bwMode="auto">
          <a:xfrm>
            <a:off x="2304923" y="1628800"/>
            <a:ext cx="6587557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sng" dirty="0">
                <a:latin typeface="宋体" pitchFamily="2" charset="-122"/>
              </a:rPr>
              <a:t>顺序型</a:t>
            </a:r>
            <a:r>
              <a:rPr lang="zh-CN" altLang="en-US" b="1" dirty="0">
                <a:latin typeface="宋体" pitchFamily="2" charset="-122"/>
              </a:rPr>
              <a:t>指令的</a:t>
            </a:r>
            <a:r>
              <a:rPr lang="en-US" altLang="zh-CN" b="1" dirty="0" err="1">
                <a:latin typeface="宋体" pitchFamily="2" charset="-122"/>
              </a:rPr>
              <a:t>NextPC</a:t>
            </a:r>
            <a:r>
              <a:rPr lang="zh-CN" altLang="en-US" b="1" dirty="0">
                <a:latin typeface="宋体" pitchFamily="2" charset="-122"/>
              </a:rPr>
              <a:t>计算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与</a:t>
            </a:r>
            <a:r>
              <a:rPr lang="zh-CN" altLang="en-US" sz="1800" b="1" u="sng" dirty="0">
                <a:latin typeface="宋体" pitchFamily="2" charset="-122"/>
              </a:rPr>
              <a:t>指令内容</a:t>
            </a:r>
            <a:r>
              <a:rPr lang="zh-CN" altLang="en-US" sz="1800" b="1" dirty="0">
                <a:latin typeface="宋体" pitchFamily="2" charset="-122"/>
              </a:rPr>
              <a:t>无关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可提前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sng" dirty="0">
                <a:latin typeface="宋体" pitchFamily="2" charset="-122"/>
              </a:rPr>
              <a:t>转移型</a:t>
            </a:r>
            <a:r>
              <a:rPr lang="zh-CN" altLang="en-US" b="1" dirty="0">
                <a:latin typeface="宋体" pitchFamily="2" charset="-122"/>
              </a:rPr>
              <a:t>指令的</a:t>
            </a:r>
            <a:r>
              <a:rPr lang="en-US" altLang="zh-CN" b="1" dirty="0" err="1">
                <a:latin typeface="宋体" pitchFamily="2" charset="-122"/>
              </a:rPr>
              <a:t>NextPC</a:t>
            </a:r>
            <a:r>
              <a:rPr lang="zh-CN" altLang="en-US" b="1" dirty="0">
                <a:latin typeface="宋体" pitchFamily="2" charset="-122"/>
              </a:rPr>
              <a:t>计算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与</a:t>
            </a:r>
            <a:r>
              <a:rPr lang="zh-CN" altLang="en-US" sz="1800" b="1" u="sng" dirty="0">
                <a:latin typeface="宋体" pitchFamily="2" charset="-122"/>
              </a:rPr>
              <a:t>数据操作</a:t>
            </a:r>
            <a:r>
              <a:rPr lang="zh-CN" altLang="en-US" sz="1800" b="1" dirty="0">
                <a:latin typeface="宋体" pitchFamily="2" charset="-122"/>
              </a:rPr>
              <a:t>无关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可提前</a:t>
            </a:r>
            <a:endParaRPr lang="en-US" altLang="zh-CN" sz="2000" b="1" dirty="0">
              <a:latin typeface="宋体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411759" y="2775227"/>
            <a:ext cx="5184577" cy="869797"/>
            <a:chOff x="2195735" y="3428999"/>
            <a:chExt cx="5184577" cy="869797"/>
          </a:xfrm>
        </p:grpSpPr>
        <p:sp>
          <p:nvSpPr>
            <p:cNvPr id="17" name="矩形 16"/>
            <p:cNvSpPr/>
            <p:nvPr/>
          </p:nvSpPr>
          <p:spPr bwMode="auto">
            <a:xfrm>
              <a:off x="2195735" y="3428999"/>
              <a:ext cx="5184577" cy="869797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" name="Text Box 311"/>
            <p:cNvSpPr txBox="1">
              <a:spLocks noChangeArrowheads="1"/>
            </p:cNvSpPr>
            <p:nvPr/>
          </p:nvSpPr>
          <p:spPr bwMode="auto">
            <a:xfrm>
              <a:off x="2339752" y="3501008"/>
              <a:ext cx="1224185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取指令</a:t>
              </a:r>
            </a:p>
          </p:txBody>
        </p:sp>
        <p:sp>
          <p:nvSpPr>
            <p:cNvPr id="20" name="Text Box 314"/>
            <p:cNvSpPr txBox="1">
              <a:spLocks noChangeArrowheads="1"/>
            </p:cNvSpPr>
            <p:nvPr/>
          </p:nvSpPr>
          <p:spPr bwMode="auto">
            <a:xfrm>
              <a:off x="3923928" y="3501008"/>
              <a:ext cx="1287024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分析指令</a:t>
              </a:r>
            </a:p>
          </p:txBody>
        </p:sp>
        <p:sp>
          <p:nvSpPr>
            <p:cNvPr id="21" name="Text Box 316"/>
            <p:cNvSpPr txBox="1">
              <a:spLocks noChangeArrowheads="1"/>
            </p:cNvSpPr>
            <p:nvPr/>
          </p:nvSpPr>
          <p:spPr bwMode="auto">
            <a:xfrm>
              <a:off x="5436096" y="3501008"/>
              <a:ext cx="1800201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22" name="直接箭头连接符 21"/>
            <p:cNvCxnSpPr>
              <a:stCxn id="19" idx="3"/>
              <a:endCxn id="20" idx="1"/>
            </p:cNvCxnSpPr>
            <p:nvPr/>
          </p:nvCxnSpPr>
          <p:spPr bwMode="auto">
            <a:xfrm>
              <a:off x="3563937" y="3680396"/>
              <a:ext cx="35999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>
              <a:stCxn id="20" idx="3"/>
              <a:endCxn id="21" idx="1"/>
            </p:cNvCxnSpPr>
            <p:nvPr/>
          </p:nvCxnSpPr>
          <p:spPr bwMode="auto">
            <a:xfrm>
              <a:off x="5210952" y="3680396"/>
              <a:ext cx="22514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Text Box 316"/>
            <p:cNvSpPr txBox="1">
              <a:spLocks noChangeArrowheads="1"/>
            </p:cNvSpPr>
            <p:nvPr/>
          </p:nvSpPr>
          <p:spPr bwMode="auto">
            <a:xfrm>
              <a:off x="2951844" y="3892441"/>
              <a:ext cx="2259108" cy="35719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FF33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>
                  <a:latin typeface="宋体" pitchFamily="2" charset="-122"/>
                </a:rPr>
                <a:t>PC</a:t>
              </a:r>
              <a:r>
                <a:rPr lang="zh-CN" altLang="en-US" sz="2000" b="1" dirty="0">
                  <a:latin typeface="宋体" pitchFamily="2" charset="-122"/>
                </a:rPr>
                <a:t>←</a:t>
              </a:r>
              <a:r>
                <a:rPr lang="en-US" altLang="zh-CN" sz="2000" b="1" dirty="0">
                  <a:latin typeface="宋体" pitchFamily="2" charset="-122"/>
                </a:rPr>
                <a:t>(PC)</a:t>
              </a:r>
              <a:r>
                <a:rPr lang="zh-CN" altLang="en-US" sz="2000" b="1" dirty="0">
                  <a:latin typeface="宋体" pitchFamily="2" charset="-122"/>
                </a:rPr>
                <a:t>＋</a:t>
              </a:r>
              <a:r>
                <a:rPr lang="en-US" altLang="zh-CN" sz="20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“</a:t>
              </a:r>
              <a:r>
                <a:rPr lang="en-US" altLang="zh-CN" sz="2000" b="1" dirty="0">
                  <a:latin typeface="宋体" pitchFamily="2" charset="-122"/>
                </a:rPr>
                <a:t>1</a:t>
              </a:r>
              <a:r>
                <a:rPr lang="en-US" altLang="zh-CN" sz="20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”</a:t>
              </a:r>
              <a:endPara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25" name="直接箭头连接符 27"/>
            <p:cNvCxnSpPr>
              <a:stCxn id="21" idx="3"/>
              <a:endCxn id="19" idx="1"/>
            </p:cNvCxnSpPr>
            <p:nvPr/>
          </p:nvCxnSpPr>
          <p:spPr bwMode="auto">
            <a:xfrm flipH="1">
              <a:off x="2339752" y="3680396"/>
              <a:ext cx="4896545" cy="12700"/>
            </a:xfrm>
            <a:prstGeom prst="bentConnector5">
              <a:avLst>
                <a:gd name="adj1" fmla="val -4799"/>
                <a:gd name="adj2" fmla="val -2616071"/>
                <a:gd name="adj3" fmla="val 10466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 Box 316"/>
            <p:cNvSpPr txBox="1">
              <a:spLocks noChangeArrowheads="1"/>
            </p:cNvSpPr>
            <p:nvPr/>
          </p:nvSpPr>
          <p:spPr bwMode="auto">
            <a:xfrm>
              <a:off x="5436096" y="3892441"/>
              <a:ext cx="1800201" cy="35719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FF33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>
                  <a:latin typeface="宋体" pitchFamily="2" charset="-122"/>
                </a:rPr>
                <a:t>PC</a:t>
              </a:r>
              <a:r>
                <a:rPr lang="zh-CN" altLang="en-US" sz="2000" b="1" dirty="0">
                  <a:latin typeface="宋体" pitchFamily="2" charset="-122"/>
                </a:rPr>
                <a:t>←计算结果</a:t>
              </a:r>
            </a:p>
          </p:txBody>
        </p:sp>
      </p:grpSp>
      <p:cxnSp>
        <p:nvCxnSpPr>
          <p:cNvPr id="53" name="直接箭头连接符 52"/>
          <p:cNvCxnSpPr/>
          <p:nvPr/>
        </p:nvCxnSpPr>
        <p:spPr bwMode="auto">
          <a:xfrm flipV="1">
            <a:off x="4067944" y="5625606"/>
            <a:ext cx="0" cy="324940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>
            <a:off x="2771796" y="5608050"/>
            <a:ext cx="4" cy="342496"/>
          </a:xfrm>
          <a:prstGeom prst="straightConnector1">
            <a:avLst/>
          </a:prstGeom>
          <a:noFill/>
          <a:ln w="25400" cap="flat" cmpd="sng" algn="ctr">
            <a:solidFill>
              <a:srgbClr val="CC33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直接箭头连接符 54"/>
          <p:cNvCxnSpPr/>
          <p:nvPr/>
        </p:nvCxnSpPr>
        <p:spPr bwMode="auto">
          <a:xfrm>
            <a:off x="4572000" y="5321850"/>
            <a:ext cx="357190" cy="1588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6" name="组合 55"/>
          <p:cNvGrpSpPr/>
          <p:nvPr/>
        </p:nvGrpSpPr>
        <p:grpSpPr>
          <a:xfrm>
            <a:off x="5724128" y="5103992"/>
            <a:ext cx="360040" cy="573499"/>
            <a:chOff x="4286248" y="4427544"/>
            <a:chExt cx="360040" cy="573499"/>
          </a:xfrm>
        </p:grpSpPr>
        <p:cxnSp>
          <p:nvCxnSpPr>
            <p:cNvPr id="57" name="直接连接符 56"/>
            <p:cNvCxnSpPr/>
            <p:nvPr/>
          </p:nvCxnSpPr>
          <p:spPr bwMode="auto">
            <a:xfrm>
              <a:off x="4286248" y="4427544"/>
              <a:ext cx="360040" cy="0"/>
            </a:xfrm>
            <a:prstGeom prst="line">
              <a:avLst/>
            </a:prstGeom>
            <a:noFill/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4286248" y="4715576"/>
              <a:ext cx="360040" cy="0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4286248" y="4857027"/>
              <a:ext cx="360040" cy="0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flipV="1">
              <a:off x="4286248" y="4995631"/>
              <a:ext cx="360040" cy="5412"/>
            </a:xfrm>
            <a:prstGeom prst="line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1" name="组合 60"/>
          <p:cNvGrpSpPr/>
          <p:nvPr/>
        </p:nvGrpSpPr>
        <p:grpSpPr>
          <a:xfrm>
            <a:off x="6084168" y="5238412"/>
            <a:ext cx="857256" cy="712136"/>
            <a:chOff x="4643438" y="4699018"/>
            <a:chExt cx="857256" cy="712136"/>
          </a:xfrm>
        </p:grpSpPr>
        <p:cxnSp>
          <p:nvCxnSpPr>
            <p:cNvPr id="62" name="直接连接符 141"/>
            <p:cNvCxnSpPr/>
            <p:nvPr/>
          </p:nvCxnSpPr>
          <p:spPr bwMode="auto">
            <a:xfrm>
              <a:off x="4643438" y="4994081"/>
              <a:ext cx="714380" cy="417071"/>
            </a:xfrm>
            <a:prstGeom prst="bentConnector3">
              <a:avLst>
                <a:gd name="adj1" fmla="val 99568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3" name="直接连接符 141"/>
            <p:cNvCxnSpPr/>
            <p:nvPr/>
          </p:nvCxnSpPr>
          <p:spPr bwMode="auto">
            <a:xfrm>
              <a:off x="4643438" y="5138097"/>
              <a:ext cx="357192" cy="273057"/>
            </a:xfrm>
            <a:prstGeom prst="bentConnector3">
              <a:avLst>
                <a:gd name="adj1" fmla="val 100195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4" name="直接箭头连接符 63"/>
            <p:cNvCxnSpPr/>
            <p:nvPr/>
          </p:nvCxnSpPr>
          <p:spPr bwMode="auto">
            <a:xfrm flipV="1">
              <a:off x="5144298" y="4699018"/>
              <a:ext cx="0" cy="71213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 flipH="1" flipV="1">
              <a:off x="5493557" y="4699018"/>
              <a:ext cx="7137" cy="712134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66" name="直接连接符 65"/>
          <p:cNvCxnSpPr/>
          <p:nvPr/>
        </p:nvCxnSpPr>
        <p:spPr bwMode="auto">
          <a:xfrm>
            <a:off x="6084168" y="5102404"/>
            <a:ext cx="231701" cy="1588"/>
          </a:xfrm>
          <a:prstGeom prst="line">
            <a:avLst/>
          </a:prstGeom>
          <a:noFill/>
          <a:ln w="2540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7" name="直接箭头连接符 160"/>
          <p:cNvCxnSpPr/>
          <p:nvPr/>
        </p:nvCxnSpPr>
        <p:spPr bwMode="auto">
          <a:xfrm>
            <a:off x="7452320" y="5250573"/>
            <a:ext cx="0" cy="285467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39" name="组合 138"/>
          <p:cNvGrpSpPr/>
          <p:nvPr/>
        </p:nvGrpSpPr>
        <p:grpSpPr>
          <a:xfrm>
            <a:off x="6084168" y="5393612"/>
            <a:ext cx="1368152" cy="556934"/>
            <a:chOff x="5436096" y="5321604"/>
            <a:chExt cx="1368152" cy="556934"/>
          </a:xfrm>
        </p:grpSpPr>
        <p:cxnSp>
          <p:nvCxnSpPr>
            <p:cNvPr id="69" name="直接连接符 141"/>
            <p:cNvCxnSpPr/>
            <p:nvPr/>
          </p:nvCxnSpPr>
          <p:spPr bwMode="auto">
            <a:xfrm>
              <a:off x="5436096" y="5321604"/>
              <a:ext cx="1226986" cy="556934"/>
            </a:xfrm>
            <a:prstGeom prst="bentConnector3">
              <a:avLst>
                <a:gd name="adj1" fmla="val 100413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0" name="直接箭头连接符 160"/>
            <p:cNvCxnSpPr/>
            <p:nvPr/>
          </p:nvCxnSpPr>
          <p:spPr bwMode="auto">
            <a:xfrm>
              <a:off x="6804248" y="5389461"/>
              <a:ext cx="0" cy="489077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38" name="组合 137"/>
          <p:cNvGrpSpPr/>
          <p:nvPr/>
        </p:nvGrpSpPr>
        <p:grpSpPr>
          <a:xfrm>
            <a:off x="4644008" y="4293096"/>
            <a:ext cx="3096344" cy="1098928"/>
            <a:chOff x="4139952" y="4221088"/>
            <a:chExt cx="3096344" cy="1098928"/>
          </a:xfrm>
        </p:grpSpPr>
        <p:cxnSp>
          <p:nvCxnSpPr>
            <p:cNvPr id="72" name="直接箭头连接符 222"/>
            <p:cNvCxnSpPr/>
            <p:nvPr/>
          </p:nvCxnSpPr>
          <p:spPr bwMode="auto">
            <a:xfrm rot="5400000" flipH="1" flipV="1">
              <a:off x="5204218" y="4728098"/>
              <a:ext cx="827932" cy="355904"/>
            </a:xfrm>
            <a:prstGeom prst="bentConnector3">
              <a:avLst>
                <a:gd name="adj1" fmla="val 100474"/>
              </a:avLst>
            </a:prstGeom>
            <a:noFill/>
            <a:ln w="25400" cap="flat" cmpd="sng" algn="ctr">
              <a:solidFill>
                <a:srgbClr val="CC3300"/>
              </a:solidFill>
              <a:prstDash val="sysDash"/>
              <a:round/>
              <a:headEnd type="oval" w="med" len="med"/>
              <a:tailEnd type="triangle"/>
            </a:ln>
            <a:effectLst/>
          </p:spPr>
        </p:cxnSp>
        <p:sp>
          <p:nvSpPr>
            <p:cNvPr id="74" name="Text Box 479"/>
            <p:cNvSpPr txBox="1">
              <a:spLocks noChangeArrowheads="1"/>
            </p:cNvSpPr>
            <p:nvPr/>
          </p:nvSpPr>
          <p:spPr bwMode="auto">
            <a:xfrm>
              <a:off x="4644008" y="4437112"/>
              <a:ext cx="796224" cy="2857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转移时</a:t>
              </a:r>
            </a:p>
          </p:txBody>
        </p:sp>
        <p:cxnSp>
          <p:nvCxnSpPr>
            <p:cNvPr id="77" name="直接箭头连接符 222"/>
            <p:cNvCxnSpPr/>
            <p:nvPr/>
          </p:nvCxnSpPr>
          <p:spPr bwMode="auto">
            <a:xfrm flipH="1" flipV="1">
              <a:off x="4139952" y="4221088"/>
              <a:ext cx="3096344" cy="270996"/>
            </a:xfrm>
            <a:prstGeom prst="bentConnector3">
              <a:avLst>
                <a:gd name="adj1" fmla="val -6626"/>
              </a:avLst>
            </a:prstGeom>
            <a:noFill/>
            <a:ln w="254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37" name="组合 136"/>
          <p:cNvGrpSpPr/>
          <p:nvPr/>
        </p:nvGrpSpPr>
        <p:grpSpPr>
          <a:xfrm>
            <a:off x="2735796" y="4636101"/>
            <a:ext cx="1692188" cy="1116291"/>
            <a:chOff x="2231740" y="4564093"/>
            <a:chExt cx="1692188" cy="1116291"/>
          </a:xfrm>
        </p:grpSpPr>
        <p:cxnSp>
          <p:nvCxnSpPr>
            <p:cNvPr id="88" name="直接箭头连接符 222"/>
            <p:cNvCxnSpPr/>
            <p:nvPr/>
          </p:nvCxnSpPr>
          <p:spPr bwMode="auto">
            <a:xfrm>
              <a:off x="2915816" y="4564093"/>
              <a:ext cx="251008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5" name="直接箭头连接符 222"/>
            <p:cNvCxnSpPr/>
            <p:nvPr/>
          </p:nvCxnSpPr>
          <p:spPr bwMode="auto">
            <a:xfrm flipH="1">
              <a:off x="2231740" y="4564093"/>
              <a:ext cx="1692188" cy="323877"/>
            </a:xfrm>
            <a:prstGeom prst="bentConnector4">
              <a:avLst>
                <a:gd name="adj1" fmla="val -13509"/>
                <a:gd name="adj2" fmla="val -105175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222"/>
            <p:cNvCxnSpPr/>
            <p:nvPr/>
          </p:nvCxnSpPr>
          <p:spPr bwMode="auto">
            <a:xfrm rot="5400000" flipH="1" flipV="1">
              <a:off x="2033646" y="4798187"/>
              <a:ext cx="1116290" cy="648103"/>
            </a:xfrm>
            <a:prstGeom prst="bentConnector3">
              <a:avLst>
                <a:gd name="adj1" fmla="val -514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</p:grpSp>
      <p:sp>
        <p:nvSpPr>
          <p:cNvPr id="68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Text Box 63"/>
          <p:cNvSpPr txBox="1">
            <a:spLocks noChangeArrowheads="1"/>
          </p:cNvSpPr>
          <p:nvPr/>
        </p:nvSpPr>
        <p:spPr bwMode="auto">
          <a:xfrm>
            <a:off x="2069976" y="3717032"/>
            <a:ext cx="5886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按序</a:t>
            </a:r>
            <a:r>
              <a:rPr lang="zh-CN" altLang="en-US" b="1" dirty="0">
                <a:latin typeface="宋体" pitchFamily="2" charset="-122"/>
              </a:rPr>
              <a:t>进行相应操作，指令转移时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重写</a:t>
            </a:r>
            <a:r>
              <a:rPr lang="en-US" altLang="zh-CN" b="1" dirty="0">
                <a:latin typeface="宋体" pitchFamily="2" charset="-122"/>
              </a:rPr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89957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8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12" presetClass="entr" presetSubtype="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5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374"/>
          <p:cNvSpPr txBox="1">
            <a:spLocks noChangeArrowheads="1"/>
          </p:cNvSpPr>
          <p:nvPr/>
        </p:nvSpPr>
        <p:spPr bwMode="auto">
          <a:xfrm>
            <a:off x="179263" y="904071"/>
            <a:ext cx="7777113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、程序执行过程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准备阶段：</a:t>
            </a:r>
            <a:r>
              <a:rPr lang="zh-CN" altLang="en-US" sz="2000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工作方式之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程序存放</a:t>
            </a:r>
            <a:r>
              <a:rPr lang="zh-CN" altLang="en-US" sz="2000" b="1" dirty="0">
                <a:latin typeface="宋体" pitchFamily="2" charset="-122"/>
              </a:rPr>
              <a:t>的实现</a:t>
            </a:r>
            <a:r>
              <a:rPr lang="en-US" altLang="zh-CN" sz="1800" b="1" dirty="0">
                <a:latin typeface="宋体" pitchFamily="2" charset="-122"/>
              </a:rPr>
              <a:t>[</a:t>
            </a:r>
            <a:r>
              <a:rPr lang="zh-CN" altLang="en-US" sz="1800" b="1" dirty="0">
                <a:latin typeface="宋体" pitchFamily="2" charset="-122"/>
              </a:rPr>
              <a:t>由</a:t>
            </a:r>
            <a:r>
              <a:rPr lang="zh-CN" altLang="en-US" sz="1800" b="1" u="sng" dirty="0">
                <a:latin typeface="宋体" pitchFamily="2" charset="-122"/>
              </a:rPr>
              <a:t>操作系统</a:t>
            </a:r>
            <a:r>
              <a:rPr lang="zh-CN" altLang="en-US" sz="1800" b="1" dirty="0">
                <a:latin typeface="宋体" pitchFamily="2" charset="-122"/>
              </a:rPr>
              <a:t>负责</a:t>
            </a:r>
            <a:r>
              <a:rPr lang="en-US" altLang="zh-CN" sz="1800" b="1" dirty="0">
                <a:latin typeface="宋体" pitchFamily="2" charset="-122"/>
              </a:rPr>
              <a:t>]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endParaRPr lang="en-US" altLang="zh-CN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执行阶段：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工作方式之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程序执行</a:t>
            </a:r>
            <a:r>
              <a:rPr lang="zh-CN" altLang="en-US" sz="2000" b="1" dirty="0">
                <a:latin typeface="宋体" pitchFamily="2" charset="-122"/>
              </a:rPr>
              <a:t>的实现</a:t>
            </a:r>
            <a:r>
              <a:rPr lang="en-US" altLang="zh-CN" sz="1800" b="1" dirty="0">
                <a:latin typeface="宋体" pitchFamily="2" charset="-122"/>
              </a:rPr>
              <a:t>[</a:t>
            </a:r>
            <a:r>
              <a:rPr lang="zh-CN" altLang="en-US" sz="1800" b="1" dirty="0">
                <a:latin typeface="宋体" pitchFamily="2" charset="-122"/>
              </a:rPr>
              <a:t>由操作序列组成</a:t>
            </a:r>
            <a:r>
              <a:rPr lang="en-US" altLang="zh-CN" sz="1800" b="1" dirty="0">
                <a:latin typeface="宋体" pitchFamily="2" charset="-122"/>
              </a:rPr>
              <a:t>]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179388" y="278092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①取指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(PC)→MEM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读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en-US" altLang="zh-CN" b="1" dirty="0">
                <a:latin typeface="宋体" pitchFamily="2" charset="-122"/>
              </a:rPr>
              <a:t>→IR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(PC)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＋</a:t>
            </a:r>
            <a:r>
              <a:rPr lang="en-US" altLang="zh-CN" dirty="0">
                <a:solidFill>
                  <a:srgbClr val="9900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en-US" altLang="zh-CN" dirty="0">
                <a:solidFill>
                  <a:srgbClr val="990099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→PC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②分析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(IR)→ID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③执行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实现指令约定操作，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指令转移时重写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转①</a:t>
            </a:r>
          </a:p>
        </p:txBody>
      </p:sp>
      <p:sp>
        <p:nvSpPr>
          <p:cNvPr id="55" name="Text Box 109"/>
          <p:cNvSpPr txBox="1">
            <a:spLocks noChangeArrowheads="1"/>
          </p:cNvSpPr>
          <p:nvPr/>
        </p:nvSpPr>
        <p:spPr bwMode="auto">
          <a:xfrm>
            <a:off x="179263" y="184188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①</a:t>
            </a:r>
            <a:r>
              <a:rPr lang="zh-CN" altLang="en-US" b="1" dirty="0">
                <a:latin typeface="宋体" pitchFamily="2" charset="-122"/>
              </a:rPr>
              <a:t>程序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装入</a:t>
            </a:r>
            <a:r>
              <a:rPr lang="zh-CN" altLang="en-US" b="1" dirty="0">
                <a:latin typeface="宋体" pitchFamily="2" charset="-122"/>
              </a:rPr>
              <a:t>主存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假设入口为</a:t>
            </a:r>
            <a:r>
              <a:rPr lang="en-US" altLang="zh-CN" sz="2000" b="1" i="1" dirty="0">
                <a:latin typeface="+mn-lt"/>
              </a:rPr>
              <a:t>y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②设置</a:t>
            </a:r>
            <a:r>
              <a:rPr lang="zh-CN" altLang="en-US" b="1" dirty="0">
                <a:latin typeface="宋体" pitchFamily="2" charset="-122"/>
              </a:rPr>
              <a:t>程序入口地址</a:t>
            </a:r>
            <a:r>
              <a:rPr lang="en-US" altLang="zh-CN" sz="2000" b="1" dirty="0">
                <a:latin typeface="宋体" pitchFamily="2" charset="-122"/>
              </a:rPr>
              <a:t>(PC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en-US" altLang="zh-CN" sz="2000" b="1" i="1" dirty="0">
                <a:latin typeface="+mn-lt"/>
              </a:rPr>
              <a:t>y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2771306" y="4221088"/>
            <a:ext cx="5689126" cy="707385"/>
            <a:chOff x="2267994" y="4233784"/>
            <a:chExt cx="5689126" cy="707385"/>
          </a:xfrm>
        </p:grpSpPr>
        <p:sp>
          <p:nvSpPr>
            <p:cNvPr id="29" name="Text Box 127"/>
            <p:cNvSpPr txBox="1">
              <a:spLocks noChangeArrowheads="1"/>
            </p:cNvSpPr>
            <p:nvPr/>
          </p:nvSpPr>
          <p:spPr bwMode="auto">
            <a:xfrm>
              <a:off x="6372200" y="4580807"/>
              <a:ext cx="1512888" cy="36036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地址计算部件</a:t>
              </a:r>
            </a:p>
          </p:txBody>
        </p:sp>
        <p:sp>
          <p:nvSpPr>
            <p:cNvPr id="37" name="Text Box 130"/>
            <p:cNvSpPr txBox="1">
              <a:spLocks noChangeArrowheads="1"/>
            </p:cNvSpPr>
            <p:nvPr/>
          </p:nvSpPr>
          <p:spPr bwMode="auto">
            <a:xfrm>
              <a:off x="5147717" y="4508253"/>
              <a:ext cx="115247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latin typeface="宋体" pitchFamily="2" charset="-122"/>
                </a:rPr>
                <a:t>转移型指令</a:t>
              </a:r>
            </a:p>
          </p:txBody>
        </p:sp>
        <p:sp>
          <p:nvSpPr>
            <p:cNvPr id="42" name="Text Box 140"/>
            <p:cNvSpPr txBox="1">
              <a:spLocks noChangeArrowheads="1"/>
            </p:cNvSpPr>
            <p:nvPr/>
          </p:nvSpPr>
          <p:spPr bwMode="auto">
            <a:xfrm>
              <a:off x="7165032" y="4233784"/>
              <a:ext cx="792088" cy="2753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转移时</a:t>
              </a:r>
            </a:p>
          </p:txBody>
        </p:sp>
        <p:cxnSp>
          <p:nvCxnSpPr>
            <p:cNvPr id="49" name="直接箭头连接符 48"/>
            <p:cNvCxnSpPr/>
            <p:nvPr/>
          </p:nvCxnSpPr>
          <p:spPr bwMode="auto">
            <a:xfrm flipV="1">
              <a:off x="5076056" y="4795590"/>
              <a:ext cx="1296490" cy="2183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箭头连接符 41"/>
            <p:cNvCxnSpPr/>
            <p:nvPr/>
          </p:nvCxnSpPr>
          <p:spPr bwMode="auto">
            <a:xfrm rot="10800000">
              <a:off x="2267994" y="4293091"/>
              <a:ext cx="4896295" cy="12700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1"/>
            <p:cNvCxnSpPr/>
            <p:nvPr/>
          </p:nvCxnSpPr>
          <p:spPr bwMode="auto">
            <a:xfrm flipV="1">
              <a:off x="7164288" y="4305792"/>
              <a:ext cx="1" cy="275338"/>
            </a:xfrm>
            <a:prstGeom prst="straightConnector1">
              <a:avLst/>
            </a:prstGeom>
            <a:noFill/>
            <a:ln w="2540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58" name="Text Box 629"/>
          <p:cNvSpPr txBox="1">
            <a:spLocks noChangeArrowheads="1"/>
          </p:cNvSpPr>
          <p:nvPr/>
        </p:nvSpPr>
        <p:spPr bwMode="auto">
          <a:xfrm>
            <a:off x="179388" y="40466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6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二、程序执行的过程</a:t>
            </a:r>
          </a:p>
        </p:txBody>
      </p:sp>
      <p:sp>
        <p:nvSpPr>
          <p:cNvPr id="59" name="AutoShape 338"/>
          <p:cNvSpPr>
            <a:spLocks/>
          </p:cNvSpPr>
          <p:nvPr/>
        </p:nvSpPr>
        <p:spPr bwMode="auto">
          <a:xfrm>
            <a:off x="3995936" y="1124744"/>
            <a:ext cx="2232248" cy="265172"/>
          </a:xfrm>
          <a:prstGeom prst="borderCallout2">
            <a:avLst>
              <a:gd name="adj1" fmla="val 53684"/>
              <a:gd name="adj2" fmla="val 100405"/>
              <a:gd name="adj3" fmla="val 52983"/>
              <a:gd name="adj4" fmla="val 109514"/>
              <a:gd name="adj5" fmla="val 160292"/>
              <a:gd name="adj6" fmla="val 115100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b" anchorCtr="0"/>
          <a:lstStyle/>
          <a:p>
            <a:pPr lvl="0" algn="ctr"/>
            <a:r>
              <a:rPr lang="en-US" altLang="zh-CN" sz="1800" dirty="0">
                <a:solidFill>
                  <a:srgbClr val="000000"/>
                </a:solidFill>
                <a:latin typeface="Times New Roman"/>
              </a:rPr>
              <a:t>Operating System, OS</a:t>
            </a:r>
            <a:endParaRPr lang="zh-CN" altLang="en-US" sz="1800" dirty="0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55576" y="4496422"/>
            <a:ext cx="7632824" cy="1512169"/>
            <a:chOff x="971624" y="4653135"/>
            <a:chExt cx="7632824" cy="1512169"/>
          </a:xfrm>
        </p:grpSpPr>
        <p:sp>
          <p:nvSpPr>
            <p:cNvPr id="66" name="Text Box 119"/>
            <p:cNvSpPr txBox="1">
              <a:spLocks noChangeArrowheads="1"/>
            </p:cNvSpPr>
            <p:nvPr/>
          </p:nvSpPr>
          <p:spPr bwMode="auto">
            <a:xfrm>
              <a:off x="7091560" y="5157194"/>
              <a:ext cx="1512888" cy="36036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功能部件</a:t>
              </a:r>
            </a:p>
          </p:txBody>
        </p:sp>
        <p:sp>
          <p:nvSpPr>
            <p:cNvPr id="67" name="Text Box 113"/>
            <p:cNvSpPr txBox="1">
              <a:spLocks noChangeArrowheads="1"/>
            </p:cNvSpPr>
            <p:nvPr/>
          </p:nvSpPr>
          <p:spPr bwMode="auto">
            <a:xfrm>
              <a:off x="1908447" y="5155183"/>
              <a:ext cx="863600" cy="29004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PC</a:t>
              </a:r>
            </a:p>
          </p:txBody>
        </p:sp>
        <p:sp>
          <p:nvSpPr>
            <p:cNvPr id="69" name="Text Box 115"/>
            <p:cNvSpPr txBox="1">
              <a:spLocks noChangeArrowheads="1"/>
            </p:cNvSpPr>
            <p:nvPr/>
          </p:nvSpPr>
          <p:spPr bwMode="auto">
            <a:xfrm>
              <a:off x="5363616" y="4725144"/>
              <a:ext cx="431800" cy="100811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>
                  <a:latin typeface="宋体" pitchFamily="2" charset="-122"/>
                </a:rPr>
                <a:t>ID</a:t>
              </a:r>
            </a:p>
          </p:txBody>
        </p:sp>
        <p:sp>
          <p:nvSpPr>
            <p:cNvPr id="70" name="Text Box 120"/>
            <p:cNvSpPr txBox="1">
              <a:spLocks noChangeArrowheads="1"/>
            </p:cNvSpPr>
            <p:nvPr/>
          </p:nvSpPr>
          <p:spPr bwMode="auto">
            <a:xfrm>
              <a:off x="2627784" y="4653136"/>
              <a:ext cx="719138" cy="36036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+mn-ea"/>
                  <a:ea typeface="+mn-ea"/>
                  <a:cs typeface="Arial Unicode MS" pitchFamily="34" charset="-122"/>
                </a:rPr>
                <a:t>＋</a:t>
              </a:r>
              <a:r>
                <a:rPr lang="en-US" altLang="zh-CN" sz="1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“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”</a:t>
              </a:r>
            </a:p>
          </p:txBody>
        </p:sp>
        <p:sp>
          <p:nvSpPr>
            <p:cNvPr id="71" name="Text Box 129"/>
            <p:cNvSpPr txBox="1">
              <a:spLocks noChangeArrowheads="1"/>
            </p:cNvSpPr>
            <p:nvPr/>
          </p:nvSpPr>
          <p:spPr bwMode="auto">
            <a:xfrm>
              <a:off x="3995216" y="5157887"/>
              <a:ext cx="863600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72" name="Text Box 133"/>
            <p:cNvSpPr txBox="1">
              <a:spLocks noChangeArrowheads="1"/>
            </p:cNvSpPr>
            <p:nvPr/>
          </p:nvSpPr>
          <p:spPr bwMode="auto">
            <a:xfrm>
              <a:off x="971625" y="4653138"/>
              <a:ext cx="1368127" cy="2886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itchFamily="2" charset="-122"/>
                </a:rPr>
                <a:t>下条指令地址</a:t>
              </a:r>
            </a:p>
          </p:txBody>
        </p:sp>
        <p:sp>
          <p:nvSpPr>
            <p:cNvPr id="74" name="Text Box 134"/>
            <p:cNvSpPr txBox="1">
              <a:spLocks noChangeArrowheads="1"/>
            </p:cNvSpPr>
            <p:nvPr/>
          </p:nvSpPr>
          <p:spPr bwMode="auto">
            <a:xfrm>
              <a:off x="971624" y="5475706"/>
              <a:ext cx="1368128" cy="2860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itchFamily="2" charset="-122"/>
                </a:rPr>
                <a:t>当前指令地址</a:t>
              </a:r>
            </a:p>
          </p:txBody>
        </p:sp>
        <p:sp>
          <p:nvSpPr>
            <p:cNvPr id="75" name="Text Box 135"/>
            <p:cNvSpPr txBox="1">
              <a:spLocks noChangeArrowheads="1"/>
            </p:cNvSpPr>
            <p:nvPr/>
          </p:nvSpPr>
          <p:spPr bwMode="auto">
            <a:xfrm>
              <a:off x="3129905" y="5475704"/>
              <a:ext cx="1369367" cy="2860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itchFamily="2" charset="-122"/>
                </a:rPr>
                <a:t>当前指令内容</a:t>
              </a:r>
            </a:p>
          </p:txBody>
        </p:sp>
        <p:cxnSp>
          <p:nvCxnSpPr>
            <p:cNvPr id="76" name="直接箭头连接符 75"/>
            <p:cNvCxnSpPr/>
            <p:nvPr/>
          </p:nvCxnSpPr>
          <p:spPr bwMode="auto">
            <a:xfrm>
              <a:off x="2339751" y="5445275"/>
              <a:ext cx="1" cy="359989"/>
            </a:xfrm>
            <a:prstGeom prst="straightConnector1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直接箭头连接符 41"/>
            <p:cNvCxnSpPr/>
            <p:nvPr/>
          </p:nvCxnSpPr>
          <p:spPr bwMode="auto">
            <a:xfrm rot="16200000" flipH="1" flipV="1">
              <a:off x="2412776" y="4580606"/>
              <a:ext cx="502047" cy="647106"/>
            </a:xfrm>
            <a:prstGeom prst="bentConnector3">
              <a:avLst>
                <a:gd name="adj1" fmla="val -42498"/>
              </a:avLst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直接箭头连接符 44"/>
            <p:cNvCxnSpPr>
              <a:endCxn id="70" idx="2"/>
            </p:cNvCxnSpPr>
            <p:nvPr/>
          </p:nvCxnSpPr>
          <p:spPr bwMode="auto">
            <a:xfrm flipV="1">
              <a:off x="2340223" y="5013498"/>
              <a:ext cx="647130" cy="574778"/>
            </a:xfrm>
            <a:prstGeom prst="bentConnector2">
              <a:avLst/>
            </a:prstGeom>
            <a:noFill/>
            <a:ln w="2540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79" name="直接箭头连接符 78"/>
            <p:cNvCxnSpPr/>
            <p:nvPr/>
          </p:nvCxnSpPr>
          <p:spPr bwMode="auto">
            <a:xfrm flipV="1">
              <a:off x="4499272" y="5445276"/>
              <a:ext cx="248" cy="359988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直接箭头连接符 79"/>
            <p:cNvCxnSpPr>
              <a:stCxn id="71" idx="3"/>
            </p:cNvCxnSpPr>
            <p:nvPr/>
          </p:nvCxnSpPr>
          <p:spPr bwMode="auto">
            <a:xfrm>
              <a:off x="4858816" y="5301556"/>
              <a:ext cx="504800" cy="2356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>
              <a:off x="5795416" y="5373267"/>
              <a:ext cx="129649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 flipV="1">
              <a:off x="7667624" y="5517232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 flipV="1">
              <a:off x="7811640" y="5517232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4" name="直接箭头连接符 83"/>
            <p:cNvCxnSpPr/>
            <p:nvPr/>
          </p:nvCxnSpPr>
          <p:spPr bwMode="auto">
            <a:xfrm>
              <a:off x="8099672" y="5517232"/>
              <a:ext cx="0" cy="288032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sp>
          <p:nvSpPr>
            <p:cNvPr id="85" name="Text Box 354"/>
            <p:cNvSpPr txBox="1">
              <a:spLocks noChangeArrowheads="1"/>
            </p:cNvSpPr>
            <p:nvPr/>
          </p:nvSpPr>
          <p:spPr bwMode="auto">
            <a:xfrm>
              <a:off x="1907704" y="5806530"/>
              <a:ext cx="2951112" cy="35877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存储器</a:t>
              </a:r>
            </a:p>
          </p:txBody>
        </p:sp>
        <p:sp>
          <p:nvSpPr>
            <p:cNvPr id="86" name="Text Box 354"/>
            <p:cNvSpPr txBox="1">
              <a:spLocks noChangeArrowheads="1"/>
            </p:cNvSpPr>
            <p:nvPr/>
          </p:nvSpPr>
          <p:spPr bwMode="auto">
            <a:xfrm>
              <a:off x="7095696" y="5805264"/>
              <a:ext cx="855966" cy="35877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87" name="Text Box 354"/>
            <p:cNvSpPr txBox="1">
              <a:spLocks noChangeArrowheads="1"/>
            </p:cNvSpPr>
            <p:nvPr/>
          </p:nvSpPr>
          <p:spPr bwMode="auto">
            <a:xfrm>
              <a:off x="7951662" y="5805264"/>
              <a:ext cx="648072" cy="3587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88" name="Text Box 354"/>
            <p:cNvSpPr txBox="1">
              <a:spLocks noChangeArrowheads="1"/>
            </p:cNvSpPr>
            <p:nvPr/>
          </p:nvSpPr>
          <p:spPr bwMode="auto">
            <a:xfrm>
              <a:off x="7091560" y="5805264"/>
              <a:ext cx="1512168" cy="3587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存储器</a:t>
              </a:r>
              <a:r>
                <a:rPr lang="en-US" altLang="zh-CN" sz="1800" b="1" dirty="0">
                  <a:latin typeface="宋体" pitchFamily="2" charset="-122"/>
                </a:rPr>
                <a:t>/REGs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100" name="直接连接符 141"/>
            <p:cNvCxnSpPr/>
            <p:nvPr/>
          </p:nvCxnSpPr>
          <p:spPr bwMode="auto">
            <a:xfrm>
              <a:off x="5795416" y="5475704"/>
              <a:ext cx="1304260" cy="344535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2" name="直接连接符 141"/>
            <p:cNvCxnSpPr/>
            <p:nvPr/>
          </p:nvCxnSpPr>
          <p:spPr bwMode="auto">
            <a:xfrm>
              <a:off x="5796136" y="5589240"/>
              <a:ext cx="1304260" cy="344535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3" name="直接连接符 141"/>
            <p:cNvCxnSpPr/>
            <p:nvPr/>
          </p:nvCxnSpPr>
          <p:spPr bwMode="auto">
            <a:xfrm>
              <a:off x="5796136" y="5676753"/>
              <a:ext cx="1304260" cy="344535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1115616" y="6093296"/>
            <a:ext cx="5111650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990600" indent="-990600"/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sz="1800" b="1" dirty="0">
                <a:latin typeface="宋体" pitchFamily="2" charset="-122"/>
              </a:rPr>
              <a:t>操作</a:t>
            </a:r>
            <a:r>
              <a:rPr lang="zh-CN" altLang="en-US" sz="1800" b="1" u="sng" dirty="0">
                <a:latin typeface="宋体" pitchFamily="2" charset="-122"/>
              </a:rPr>
              <a:t>按序进行</a:t>
            </a:r>
            <a:r>
              <a:rPr lang="zh-CN" altLang="en-US" sz="1800" b="1" dirty="0">
                <a:latin typeface="宋体" pitchFamily="2" charset="-122"/>
              </a:rPr>
              <a:t>如何实现？转①如何实现？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4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162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5" grpId="0"/>
      <p:bldP spid="4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31394-182B-479F-95CC-F41E63C6F1B6}" type="slidenum">
              <a:rPr lang="en-US" altLang="zh-CN"/>
              <a:pPr/>
              <a:t>29</a:t>
            </a:fld>
            <a:endParaRPr lang="en-US" altLang="zh-CN" dirty="0"/>
          </a:p>
        </p:txBody>
      </p:sp>
      <p:sp>
        <p:nvSpPr>
          <p:cNvPr id="209526" name="Text Box 630"/>
          <p:cNvSpPr txBox="1">
            <a:spLocks noChangeArrowheads="1"/>
          </p:cNvSpPr>
          <p:nvPr/>
        </p:nvSpPr>
        <p:spPr bwMode="auto">
          <a:xfrm>
            <a:off x="179388" y="332656"/>
            <a:ext cx="871309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、程序执行过程示例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*模型机结构：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可实现所支持指令的功能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90" name="AutoShape 71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92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aphicFrame>
        <p:nvGraphicFramePr>
          <p:cNvPr id="83" name="Group 2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664879"/>
              </p:ext>
            </p:extLst>
          </p:nvPr>
        </p:nvGraphicFramePr>
        <p:xfrm>
          <a:off x="971600" y="4725144"/>
          <a:ext cx="7416824" cy="1625236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328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指令系统</a:t>
                      </a: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指令名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指令功能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功能说明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取数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AC←M[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maddr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]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取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的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maddr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单元内容到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AC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1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存数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maddr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←(AC)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将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AC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内容存到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的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maddr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单元中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98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加法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AC←(AC)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M[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maddr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]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将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AC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内容与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的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maddr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单元内容相加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41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停机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停机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程序执行结束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005662" y="1343622"/>
            <a:ext cx="7814810" cy="3237506"/>
            <a:chOff x="1005662" y="1343622"/>
            <a:chExt cx="7814810" cy="3237506"/>
          </a:xfrm>
        </p:grpSpPr>
        <p:sp>
          <p:nvSpPr>
            <p:cNvPr id="107" name="AutoShape 702"/>
            <p:cNvSpPr>
              <a:spLocks noChangeArrowheads="1"/>
            </p:cNvSpPr>
            <p:nvPr/>
          </p:nvSpPr>
          <p:spPr bwMode="auto">
            <a:xfrm rot="10800000">
              <a:off x="1336063" y="1655173"/>
              <a:ext cx="863600" cy="358775"/>
            </a:xfrm>
            <a:custGeom>
              <a:avLst/>
              <a:gdLst>
                <a:gd name="G0" fmla="+- 3811 0 0"/>
                <a:gd name="G1" fmla="+- 21600 0 3811"/>
                <a:gd name="G2" fmla="*/ 3811 1 2"/>
                <a:gd name="G3" fmla="+- 21600 0 G2"/>
                <a:gd name="G4" fmla="+/ 3811 21600 2"/>
                <a:gd name="G5" fmla="+/ G1 0 2"/>
                <a:gd name="G6" fmla="*/ 21600 21600 3811"/>
                <a:gd name="G7" fmla="*/ G6 1 2"/>
                <a:gd name="G8" fmla="+- 21600 0 G7"/>
                <a:gd name="G9" fmla="*/ 21600 1 2"/>
                <a:gd name="G10" fmla="+- 3811 0 G9"/>
                <a:gd name="G11" fmla="?: G10 G8 0"/>
                <a:gd name="G12" fmla="?: G10 G7 21600"/>
                <a:gd name="T0" fmla="*/ 19694 w 21600"/>
                <a:gd name="T1" fmla="*/ 10800 h 21600"/>
                <a:gd name="T2" fmla="*/ 10800 w 21600"/>
                <a:gd name="T3" fmla="*/ 21600 h 21600"/>
                <a:gd name="T4" fmla="*/ 1906 w 21600"/>
                <a:gd name="T5" fmla="*/ 10800 h 21600"/>
                <a:gd name="T6" fmla="*/ 10800 w 21600"/>
                <a:gd name="T7" fmla="*/ 0 h 21600"/>
                <a:gd name="T8" fmla="*/ 3706 w 21600"/>
                <a:gd name="T9" fmla="*/ 3706 h 21600"/>
                <a:gd name="T10" fmla="*/ 17894 w 21600"/>
                <a:gd name="T11" fmla="*/ 1789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811" y="21600"/>
                  </a:lnTo>
                  <a:lnTo>
                    <a:pt x="17789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Text Box 638"/>
            <p:cNvSpPr txBox="1">
              <a:spLocks noChangeArrowheads="1"/>
            </p:cNvSpPr>
            <p:nvPr/>
          </p:nvSpPr>
          <p:spPr bwMode="auto">
            <a:xfrm>
              <a:off x="1048030" y="3232511"/>
              <a:ext cx="450850" cy="279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CPU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0" name="Rectangle 641"/>
            <p:cNvSpPr>
              <a:spLocks noChangeArrowheads="1"/>
            </p:cNvSpPr>
            <p:nvPr/>
          </p:nvSpPr>
          <p:spPr bwMode="auto">
            <a:xfrm>
              <a:off x="1192046" y="1439149"/>
              <a:ext cx="1619571" cy="166040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prstDash val="sysDash"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111" name="Text Box 642"/>
            <p:cNvSpPr txBox="1">
              <a:spLocks noChangeArrowheads="1"/>
            </p:cNvSpPr>
            <p:nvPr/>
          </p:nvSpPr>
          <p:spPr bwMode="auto">
            <a:xfrm>
              <a:off x="3064254" y="3533079"/>
              <a:ext cx="5760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 err="1">
                  <a:solidFill>
                    <a:srgbClr val="000000"/>
                  </a:solidFill>
                  <a:latin typeface="宋体" pitchFamily="2" charset="-122"/>
                </a:rPr>
                <a:t>Addr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2" name="Text Box 643"/>
            <p:cNvSpPr txBox="1">
              <a:spLocks noChangeArrowheads="1"/>
            </p:cNvSpPr>
            <p:nvPr/>
          </p:nvSpPr>
          <p:spPr bwMode="auto">
            <a:xfrm>
              <a:off x="1840118" y="3531497"/>
              <a:ext cx="57447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Data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3" name="Text Box 644"/>
            <p:cNvSpPr txBox="1">
              <a:spLocks noChangeArrowheads="1"/>
            </p:cNvSpPr>
            <p:nvPr/>
          </p:nvSpPr>
          <p:spPr bwMode="auto">
            <a:xfrm>
              <a:off x="4577562" y="3531495"/>
              <a:ext cx="500066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 err="1">
                  <a:solidFill>
                    <a:srgbClr val="000000"/>
                  </a:solidFill>
                  <a:latin typeface="宋体" pitchFamily="2" charset="-122"/>
                </a:rPr>
                <a:t>Cmd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5" name="Text Box 647"/>
            <p:cNvSpPr txBox="1">
              <a:spLocks noChangeArrowheads="1"/>
            </p:cNvSpPr>
            <p:nvPr/>
          </p:nvSpPr>
          <p:spPr bwMode="auto">
            <a:xfrm>
              <a:off x="4866733" y="1614156"/>
              <a:ext cx="244475" cy="252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rgbClr val="FF3399"/>
                  </a:solidFill>
                </a:rPr>
                <a:t>…</a:t>
              </a:r>
            </a:p>
          </p:txBody>
        </p:sp>
        <p:sp>
          <p:nvSpPr>
            <p:cNvPr id="116" name="Text Box 648"/>
            <p:cNvSpPr txBox="1">
              <a:spLocks noChangeArrowheads="1"/>
            </p:cNvSpPr>
            <p:nvPr/>
          </p:nvSpPr>
          <p:spPr bwMode="auto">
            <a:xfrm>
              <a:off x="3787232" y="1515717"/>
              <a:ext cx="1008063" cy="57150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控制信号形成部件</a:t>
              </a:r>
              <a:endParaRPr kumimoji="0"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17" name="Text Box 650"/>
            <p:cNvSpPr txBox="1">
              <a:spLocks noChangeArrowheads="1"/>
            </p:cNvSpPr>
            <p:nvPr/>
          </p:nvSpPr>
          <p:spPr bwMode="auto">
            <a:xfrm>
              <a:off x="2995070" y="1515717"/>
              <a:ext cx="576263" cy="57150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时序部件</a:t>
              </a:r>
              <a:endParaRPr kumimoji="0"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18" name="Text Box 654"/>
            <p:cNvSpPr txBox="1">
              <a:spLocks noChangeArrowheads="1"/>
            </p:cNvSpPr>
            <p:nvPr/>
          </p:nvSpPr>
          <p:spPr bwMode="auto">
            <a:xfrm>
              <a:off x="3856714" y="2233517"/>
              <a:ext cx="647700" cy="28575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ID</a:t>
              </a:r>
            </a:p>
          </p:txBody>
        </p:sp>
        <p:sp>
          <p:nvSpPr>
            <p:cNvPr id="119" name="Text Box 659"/>
            <p:cNvSpPr txBox="1">
              <a:spLocks noChangeArrowheads="1"/>
            </p:cNvSpPr>
            <p:nvPr/>
          </p:nvSpPr>
          <p:spPr bwMode="auto">
            <a:xfrm>
              <a:off x="2200158" y="2586719"/>
              <a:ext cx="508096" cy="285752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+</a:t>
              </a:r>
              <a:r>
                <a:rPr kumimoji="0" lang="en-US" altLang="zh-CN" sz="1800" dirty="0">
                  <a:solidFill>
                    <a:srgbClr val="00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“</a:t>
              </a: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1</a:t>
              </a:r>
              <a:r>
                <a:rPr kumimoji="0" lang="en-US" altLang="zh-CN" sz="1800" dirty="0">
                  <a:solidFill>
                    <a:srgbClr val="000000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”</a:t>
              </a:r>
              <a:endParaRPr kumimoji="0" lang="en-US" altLang="zh-CN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4" name="Text Box 673"/>
            <p:cNvSpPr txBox="1">
              <a:spLocks noChangeArrowheads="1"/>
            </p:cNvSpPr>
            <p:nvPr/>
          </p:nvSpPr>
          <p:spPr bwMode="auto">
            <a:xfrm>
              <a:off x="1696474" y="2161509"/>
              <a:ext cx="647700" cy="28575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AC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5" name="Text Box 674"/>
            <p:cNvSpPr txBox="1">
              <a:spLocks noChangeArrowheads="1"/>
            </p:cNvSpPr>
            <p:nvPr/>
          </p:nvSpPr>
          <p:spPr bwMode="auto">
            <a:xfrm>
              <a:off x="1552086" y="1693165"/>
              <a:ext cx="452438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ALU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6" name="Text Box 681"/>
            <p:cNvSpPr txBox="1">
              <a:spLocks noChangeArrowheads="1"/>
            </p:cNvSpPr>
            <p:nvPr/>
          </p:nvSpPr>
          <p:spPr bwMode="auto">
            <a:xfrm>
              <a:off x="4145092" y="2663784"/>
              <a:ext cx="647700" cy="29209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IR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97" name="Text Box 682"/>
            <p:cNvSpPr txBox="1">
              <a:spLocks noChangeArrowheads="1"/>
            </p:cNvSpPr>
            <p:nvPr/>
          </p:nvSpPr>
          <p:spPr bwMode="auto">
            <a:xfrm>
              <a:off x="3205347" y="2663784"/>
              <a:ext cx="64928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en-US" altLang="zh-CN" sz="1800" b="1">
                  <a:solidFill>
                    <a:srgbClr val="000000"/>
                  </a:solidFill>
                  <a:latin typeface="宋体" pitchFamily="2" charset="-122"/>
                </a:rPr>
                <a:t>PC</a:t>
              </a:r>
              <a:endParaRPr kumimoji="0" lang="en-US" altLang="zh-CN" sz="1800" b="1">
                <a:latin typeface="宋体" pitchFamily="2" charset="-122"/>
              </a:endParaRPr>
            </a:p>
          </p:txBody>
        </p:sp>
        <p:sp>
          <p:nvSpPr>
            <p:cNvPr id="199" name="Text Box 704"/>
            <p:cNvSpPr txBox="1">
              <a:spLocks noChangeArrowheads="1"/>
            </p:cNvSpPr>
            <p:nvPr/>
          </p:nvSpPr>
          <p:spPr bwMode="auto">
            <a:xfrm>
              <a:off x="3580849" y="1669718"/>
              <a:ext cx="244475" cy="252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algn="r">
                <a:lnSpc>
                  <a:spcPct val="90000"/>
                </a:lnSpc>
              </a:pPr>
              <a:r>
                <a:rPr kumimoji="0" lang="en-US" altLang="zh-CN" sz="1800" b="1" dirty="0">
                  <a:solidFill>
                    <a:srgbClr val="990099"/>
                  </a:solidFill>
                </a:rPr>
                <a:t>…</a:t>
              </a:r>
            </a:p>
          </p:txBody>
        </p:sp>
        <p:cxnSp>
          <p:nvCxnSpPr>
            <p:cNvPr id="200" name="直接箭头连接符 199"/>
            <p:cNvCxnSpPr/>
            <p:nvPr/>
          </p:nvCxnSpPr>
          <p:spPr bwMode="auto">
            <a:xfrm>
              <a:off x="2056142" y="3088495"/>
              <a:ext cx="0" cy="15313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1" name="直接箭头连接符 200"/>
            <p:cNvCxnSpPr/>
            <p:nvPr/>
          </p:nvCxnSpPr>
          <p:spPr bwMode="auto">
            <a:xfrm rot="5400000">
              <a:off x="3494743" y="3170195"/>
              <a:ext cx="142082" cy="79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2" name="直接箭头连接符 201"/>
            <p:cNvCxnSpPr/>
            <p:nvPr/>
          </p:nvCxnSpPr>
          <p:spPr bwMode="auto">
            <a:xfrm rot="5400000">
              <a:off x="4364165" y="3170194"/>
              <a:ext cx="142876" cy="2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3" name="直接箭头连接符 202"/>
            <p:cNvCxnSpPr/>
            <p:nvPr/>
          </p:nvCxnSpPr>
          <p:spPr bwMode="auto">
            <a:xfrm rot="5400000">
              <a:off x="4793810" y="3170195"/>
              <a:ext cx="142876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4" name="直接箭头连接符 203"/>
            <p:cNvCxnSpPr/>
            <p:nvPr/>
          </p:nvCxnSpPr>
          <p:spPr bwMode="auto">
            <a:xfrm>
              <a:off x="3580849" y="1587155"/>
              <a:ext cx="214314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5" name="直接箭头连接符 204"/>
            <p:cNvCxnSpPr/>
            <p:nvPr/>
          </p:nvCxnSpPr>
          <p:spPr bwMode="auto">
            <a:xfrm>
              <a:off x="3580849" y="2015783"/>
              <a:ext cx="214314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6" name="直接箭头连接符 205"/>
            <p:cNvCxnSpPr/>
            <p:nvPr/>
          </p:nvCxnSpPr>
          <p:spPr bwMode="auto">
            <a:xfrm>
              <a:off x="4795295" y="1587155"/>
              <a:ext cx="285752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7" name="直接箭头连接符 206"/>
            <p:cNvCxnSpPr/>
            <p:nvPr/>
          </p:nvCxnSpPr>
          <p:spPr bwMode="auto">
            <a:xfrm>
              <a:off x="4795295" y="1872907"/>
              <a:ext cx="285752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8" name="直接箭头连接符 207"/>
            <p:cNvCxnSpPr/>
            <p:nvPr/>
          </p:nvCxnSpPr>
          <p:spPr bwMode="auto">
            <a:xfrm rot="5400000" flipH="1" flipV="1">
              <a:off x="4217746" y="2159005"/>
              <a:ext cx="142876" cy="1588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9" name="直接箭头连接符 208"/>
            <p:cNvCxnSpPr/>
            <p:nvPr/>
          </p:nvCxnSpPr>
          <p:spPr bwMode="auto">
            <a:xfrm rot="5400000" flipH="1" flipV="1">
              <a:off x="3120770" y="2679277"/>
              <a:ext cx="424713" cy="393729"/>
            </a:xfrm>
            <a:prstGeom prst="bentConnector3">
              <a:avLst>
                <a:gd name="adj1" fmla="val 153825"/>
              </a:avLst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0" name="直接箭头连接符 209"/>
            <p:cNvCxnSpPr/>
            <p:nvPr/>
          </p:nvCxnSpPr>
          <p:spPr bwMode="auto">
            <a:xfrm flipV="1">
              <a:off x="4292726" y="2520442"/>
              <a:ext cx="1589" cy="149687"/>
            </a:xfrm>
            <a:prstGeom prst="straightConnector1">
              <a:avLst/>
            </a:prstGeom>
            <a:noFill/>
            <a:ln w="285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1" name="直接箭头连接符 103"/>
            <p:cNvCxnSpPr/>
            <p:nvPr/>
          </p:nvCxnSpPr>
          <p:spPr bwMode="auto">
            <a:xfrm rot="16200000" flipH="1">
              <a:off x="4507151" y="2741454"/>
              <a:ext cx="428632" cy="285977"/>
            </a:xfrm>
            <a:prstGeom prst="bentConnector3">
              <a:avLst>
                <a:gd name="adj1" fmla="val -27574"/>
              </a:avLst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3" name="直接箭头连接符 212"/>
            <p:cNvCxnSpPr/>
            <p:nvPr/>
          </p:nvCxnSpPr>
          <p:spPr bwMode="auto">
            <a:xfrm rot="5400000">
              <a:off x="3493949" y="3027319"/>
              <a:ext cx="142082" cy="794"/>
            </a:xfrm>
            <a:prstGeom prst="straightConnector1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4" name="直接箭头连接符 213"/>
            <p:cNvCxnSpPr/>
            <p:nvPr/>
          </p:nvCxnSpPr>
          <p:spPr bwMode="auto">
            <a:xfrm rot="5400000" flipH="1" flipV="1">
              <a:off x="4364958" y="3026525"/>
              <a:ext cx="142876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5" name="直接箭头连接符 125"/>
            <p:cNvCxnSpPr/>
            <p:nvPr/>
          </p:nvCxnSpPr>
          <p:spPr bwMode="auto">
            <a:xfrm rot="5400000">
              <a:off x="2105356" y="1781957"/>
              <a:ext cx="761246" cy="283611"/>
            </a:xfrm>
            <a:prstGeom prst="bentConnector3">
              <a:avLst>
                <a:gd name="adj1" fmla="val 100050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直接箭头连接符 215"/>
            <p:cNvCxnSpPr/>
            <p:nvPr/>
          </p:nvCxnSpPr>
          <p:spPr bwMode="auto">
            <a:xfrm flipH="1" flipV="1">
              <a:off x="2056141" y="2010655"/>
              <a:ext cx="1" cy="15085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7" name="直接箭头连接符 216"/>
            <p:cNvCxnSpPr/>
            <p:nvPr/>
          </p:nvCxnSpPr>
          <p:spPr bwMode="auto">
            <a:xfrm rot="16200000" flipV="1">
              <a:off x="1045922" y="2449371"/>
              <a:ext cx="1084338" cy="216022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8" name="直接箭头连接符 217"/>
            <p:cNvCxnSpPr/>
            <p:nvPr/>
          </p:nvCxnSpPr>
          <p:spPr bwMode="auto">
            <a:xfrm>
              <a:off x="2056142" y="2447261"/>
              <a:ext cx="0" cy="65229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9" name="直接箭头连接符 170"/>
            <p:cNvCxnSpPr/>
            <p:nvPr/>
          </p:nvCxnSpPr>
          <p:spPr bwMode="auto">
            <a:xfrm rot="16200000" flipH="1">
              <a:off x="3975832" y="2788481"/>
              <a:ext cx="1930542" cy="273050"/>
            </a:xfrm>
            <a:prstGeom prst="bentConnector3">
              <a:avLst>
                <a:gd name="adj1" fmla="val 123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0" name="直接箭头连接符 219"/>
            <p:cNvCxnSpPr/>
            <p:nvPr/>
          </p:nvCxnSpPr>
          <p:spPr bwMode="auto">
            <a:xfrm flipV="1">
              <a:off x="2414594" y="3520778"/>
              <a:ext cx="1588" cy="36949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23" name="Text Box 705"/>
            <p:cNvSpPr txBox="1">
              <a:spLocks noChangeArrowheads="1"/>
            </p:cNvSpPr>
            <p:nvPr/>
          </p:nvSpPr>
          <p:spPr bwMode="auto">
            <a:xfrm>
              <a:off x="1552086" y="3241628"/>
              <a:ext cx="3420793" cy="28575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prstDash val="sysDash"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数据通路结构</a:t>
              </a: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(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如总线结构</a:t>
              </a: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227" name="直接连接符 66"/>
            <p:cNvCxnSpPr/>
            <p:nvPr/>
          </p:nvCxnSpPr>
          <p:spPr bwMode="auto">
            <a:xfrm>
              <a:off x="3640317" y="3531495"/>
              <a:ext cx="2" cy="349257"/>
            </a:xfrm>
            <a:prstGeom prst="straightConnector1">
              <a:avLst/>
            </a:prstGeom>
            <a:noFill/>
            <a:ln w="285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28" name="Text Box 701"/>
            <p:cNvSpPr txBox="1">
              <a:spLocks noChangeArrowheads="1"/>
            </p:cNvSpPr>
            <p:nvPr/>
          </p:nvSpPr>
          <p:spPr bwMode="auto">
            <a:xfrm>
              <a:off x="3318704" y="3890275"/>
              <a:ext cx="3817938" cy="357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系统总线</a:t>
              </a: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(</a:t>
              </a:r>
              <a:r>
                <a:rPr kumimoji="0" lang="en-US" altLang="zh-CN" sz="1800" b="1" dirty="0" err="1">
                  <a:solidFill>
                    <a:srgbClr val="000000"/>
                  </a:solidFill>
                  <a:latin typeface="宋体" pitchFamily="2" charset="-122"/>
                </a:rPr>
                <a:t>ABus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、</a:t>
              </a:r>
              <a:r>
                <a:rPr kumimoji="0" lang="en-US" altLang="zh-CN" sz="1800" b="1" dirty="0" err="1">
                  <a:solidFill>
                    <a:srgbClr val="000000"/>
                  </a:solidFill>
                  <a:latin typeface="宋体" pitchFamily="2" charset="-122"/>
                </a:rPr>
                <a:t>DBus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、</a:t>
              </a:r>
              <a:r>
                <a:rPr kumimoji="0" lang="en-US" altLang="zh-CN" sz="1800" b="1" dirty="0" err="1">
                  <a:solidFill>
                    <a:srgbClr val="000000"/>
                  </a:solidFill>
                  <a:latin typeface="宋体" pitchFamily="2" charset="-122"/>
                </a:rPr>
                <a:t>CBus</a:t>
              </a: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)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29" name="Text Box 639"/>
            <p:cNvSpPr txBox="1">
              <a:spLocks noChangeArrowheads="1"/>
            </p:cNvSpPr>
            <p:nvPr/>
          </p:nvSpPr>
          <p:spPr bwMode="auto">
            <a:xfrm>
              <a:off x="8071679" y="1389944"/>
              <a:ext cx="720725" cy="142241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algn="ctr"/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外部设备</a:t>
              </a:r>
              <a:endParaRPr kumimoji="0" lang="en-US" altLang="zh-CN" sz="1800" b="1" dirty="0">
                <a:solidFill>
                  <a:srgbClr val="000000"/>
                </a:solidFill>
                <a:latin typeface="宋体" pitchFamily="2" charset="-122"/>
              </a:endParaRPr>
            </a:p>
            <a:p>
              <a:pPr algn="ctr"/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(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含辅存</a:t>
              </a: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)</a:t>
              </a:r>
              <a:endParaRPr kumimoji="0"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30" name="Text Box 670"/>
            <p:cNvSpPr txBox="1">
              <a:spLocks noChangeArrowheads="1"/>
            </p:cNvSpPr>
            <p:nvPr/>
          </p:nvSpPr>
          <p:spPr bwMode="auto">
            <a:xfrm>
              <a:off x="7927216" y="3104457"/>
              <a:ext cx="863600" cy="360363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>
                  <a:solidFill>
                    <a:srgbClr val="000000"/>
                  </a:solidFill>
                  <a:latin typeface="宋体" pitchFamily="2" charset="-122"/>
                </a:rPr>
                <a:t>I/O</a:t>
              </a:r>
              <a:r>
                <a:rPr kumimoji="0" lang="zh-CN" altLang="en-US" sz="1800" b="1">
                  <a:solidFill>
                    <a:srgbClr val="000000"/>
                  </a:solidFill>
                  <a:latin typeface="宋体" pitchFamily="2" charset="-122"/>
                </a:rPr>
                <a:t>接口</a:t>
              </a:r>
              <a:endParaRPr kumimoji="0" lang="zh-CN" altLang="en-US" sz="1800" b="1">
                <a:latin typeface="宋体" pitchFamily="2" charset="-122"/>
              </a:endParaRPr>
            </a:p>
          </p:txBody>
        </p:sp>
        <p:sp>
          <p:nvSpPr>
            <p:cNvPr id="231" name="Rectangle 684"/>
            <p:cNvSpPr>
              <a:spLocks noChangeArrowheads="1"/>
            </p:cNvSpPr>
            <p:nvPr/>
          </p:nvSpPr>
          <p:spPr bwMode="auto">
            <a:xfrm>
              <a:off x="5649132" y="1389945"/>
              <a:ext cx="1943100" cy="207170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32" name="Line 685"/>
            <p:cNvSpPr>
              <a:spLocks noChangeShapeType="1"/>
            </p:cNvSpPr>
            <p:nvPr/>
          </p:nvSpPr>
          <p:spPr bwMode="auto">
            <a:xfrm>
              <a:off x="6296832" y="1820160"/>
              <a:ext cx="2873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33" name="Text Box 686"/>
            <p:cNvSpPr txBox="1">
              <a:spLocks noChangeArrowheads="1"/>
            </p:cNvSpPr>
            <p:nvPr/>
          </p:nvSpPr>
          <p:spPr bwMode="auto">
            <a:xfrm>
              <a:off x="6368270" y="2112260"/>
              <a:ext cx="225425" cy="4984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algn="ctr"/>
              <a:r>
                <a:rPr kumimoji="0" lang="en-US" altLang="zh-CN" sz="1800" b="1">
                  <a:solidFill>
                    <a:srgbClr val="000000"/>
                  </a:solidFill>
                </a:rPr>
                <a:t>……</a:t>
              </a:r>
              <a:endParaRPr kumimoji="0" lang="en-US" altLang="zh-CN" sz="1800" b="1"/>
            </a:p>
          </p:txBody>
        </p:sp>
        <p:sp>
          <p:nvSpPr>
            <p:cNvPr id="234" name="Text Box 687"/>
            <p:cNvSpPr txBox="1">
              <a:spLocks noChangeArrowheads="1"/>
            </p:cNvSpPr>
            <p:nvPr/>
          </p:nvSpPr>
          <p:spPr bwMode="auto">
            <a:xfrm>
              <a:off x="6584170" y="1742372"/>
              <a:ext cx="858838" cy="10128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存储</a:t>
              </a:r>
            </a:p>
            <a:p>
              <a:pPr algn="ctr"/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阵列</a:t>
              </a:r>
              <a:endParaRPr kumimoji="0"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35" name="Text Box 688"/>
            <p:cNvSpPr txBox="1">
              <a:spLocks noChangeArrowheads="1"/>
            </p:cNvSpPr>
            <p:nvPr/>
          </p:nvSpPr>
          <p:spPr bwMode="auto">
            <a:xfrm>
              <a:off x="6512732" y="2971097"/>
              <a:ext cx="936625" cy="3603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I/O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电路</a:t>
              </a:r>
              <a:endParaRPr kumimoji="0"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36" name="Text Box 689"/>
            <p:cNvSpPr txBox="1">
              <a:spLocks noChangeArrowheads="1"/>
            </p:cNvSpPr>
            <p:nvPr/>
          </p:nvSpPr>
          <p:spPr bwMode="auto">
            <a:xfrm>
              <a:off x="5936470" y="1675697"/>
              <a:ext cx="360363" cy="12239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lIns="0" tIns="0" rIns="0" bIns="0" anchor="ctr"/>
            <a:lstStyle/>
            <a:p>
              <a:pPr algn="ctr"/>
              <a:r>
                <a:rPr kumimoji="0" lang="zh-CN" altLang="en-US" sz="1800" b="1">
                  <a:solidFill>
                    <a:srgbClr val="000000"/>
                  </a:solidFill>
                  <a:latin typeface="宋体" pitchFamily="2" charset="-122"/>
                </a:rPr>
                <a:t>地址译码器</a:t>
              </a:r>
              <a:endParaRPr kumimoji="0" lang="zh-CN" altLang="en-US" sz="1800" b="1">
                <a:latin typeface="宋体" pitchFamily="2" charset="-122"/>
              </a:endParaRPr>
            </a:p>
          </p:txBody>
        </p:sp>
        <p:sp>
          <p:nvSpPr>
            <p:cNvPr id="237" name="Line 690"/>
            <p:cNvSpPr>
              <a:spLocks noChangeShapeType="1"/>
            </p:cNvSpPr>
            <p:nvPr/>
          </p:nvSpPr>
          <p:spPr bwMode="auto">
            <a:xfrm>
              <a:off x="6296832" y="1963035"/>
              <a:ext cx="2873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38" name="Line 691"/>
            <p:cNvSpPr>
              <a:spLocks noChangeShapeType="1"/>
            </p:cNvSpPr>
            <p:nvPr/>
          </p:nvSpPr>
          <p:spPr bwMode="auto">
            <a:xfrm>
              <a:off x="6296832" y="2683760"/>
              <a:ext cx="2873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39" name="Line 692"/>
            <p:cNvSpPr>
              <a:spLocks noChangeShapeType="1"/>
            </p:cNvSpPr>
            <p:nvPr/>
          </p:nvSpPr>
          <p:spPr bwMode="auto">
            <a:xfrm>
              <a:off x="6657195" y="2755197"/>
              <a:ext cx="3175" cy="2159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40" name="Line 693"/>
            <p:cNvSpPr>
              <a:spLocks noChangeShapeType="1"/>
            </p:cNvSpPr>
            <p:nvPr/>
          </p:nvSpPr>
          <p:spPr bwMode="auto">
            <a:xfrm flipH="1">
              <a:off x="6800070" y="2755197"/>
              <a:ext cx="0" cy="2159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41" name="Line 694"/>
            <p:cNvSpPr>
              <a:spLocks noChangeShapeType="1"/>
            </p:cNvSpPr>
            <p:nvPr/>
          </p:nvSpPr>
          <p:spPr bwMode="auto">
            <a:xfrm flipH="1">
              <a:off x="7304895" y="2755197"/>
              <a:ext cx="0" cy="2159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242" name="Text Box 695"/>
            <p:cNvSpPr txBox="1">
              <a:spLocks noChangeArrowheads="1"/>
            </p:cNvSpPr>
            <p:nvPr/>
          </p:nvSpPr>
          <p:spPr bwMode="auto">
            <a:xfrm>
              <a:off x="6882620" y="2683760"/>
              <a:ext cx="334963" cy="2492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en-US" altLang="zh-CN" sz="1800" b="1">
                  <a:solidFill>
                    <a:srgbClr val="000000"/>
                  </a:solidFill>
                </a:rPr>
                <a:t>…</a:t>
              </a:r>
              <a:endParaRPr kumimoji="0" lang="en-US" altLang="zh-CN" sz="1800" b="1"/>
            </a:p>
          </p:txBody>
        </p:sp>
        <p:sp>
          <p:nvSpPr>
            <p:cNvPr id="243" name="Text Box 707"/>
            <p:cNvSpPr txBox="1">
              <a:spLocks noChangeArrowheads="1"/>
            </p:cNvSpPr>
            <p:nvPr/>
          </p:nvSpPr>
          <p:spPr bwMode="auto">
            <a:xfrm>
              <a:off x="6393670" y="1389945"/>
              <a:ext cx="982663" cy="306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主存</a:t>
              </a:r>
              <a:endParaRPr kumimoji="0"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244" name="直接箭头连接符 163"/>
            <p:cNvCxnSpPr/>
            <p:nvPr/>
          </p:nvCxnSpPr>
          <p:spPr bwMode="auto">
            <a:xfrm rot="5400000" flipH="1" flipV="1">
              <a:off x="5059769" y="3013575"/>
              <a:ext cx="1602596" cy="150805"/>
            </a:xfrm>
            <a:prstGeom prst="bentConnector2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5" name="直接箭头连接符 167"/>
            <p:cNvCxnSpPr/>
            <p:nvPr/>
          </p:nvCxnSpPr>
          <p:spPr bwMode="auto">
            <a:xfrm rot="5400000" flipH="1" flipV="1">
              <a:off x="6029732" y="3407276"/>
              <a:ext cx="738997" cy="227004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6" name="直接箭头连接符 245"/>
            <p:cNvCxnSpPr/>
            <p:nvPr/>
          </p:nvCxnSpPr>
          <p:spPr bwMode="auto">
            <a:xfrm rot="5400000" flipH="1" flipV="1">
              <a:off x="6715151" y="3603729"/>
              <a:ext cx="571504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7" name="直接箭头连接符 246"/>
            <p:cNvCxnSpPr/>
            <p:nvPr/>
          </p:nvCxnSpPr>
          <p:spPr bwMode="auto">
            <a:xfrm rot="5400000" flipH="1" flipV="1">
              <a:off x="8334433" y="3675167"/>
              <a:ext cx="428628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8" name="直接箭头连接符 167"/>
            <p:cNvCxnSpPr/>
            <p:nvPr/>
          </p:nvCxnSpPr>
          <p:spPr bwMode="auto">
            <a:xfrm rot="5400000" flipH="1" flipV="1">
              <a:off x="8119324" y="3675961"/>
              <a:ext cx="428627" cy="2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9" name="直接箭头连接符 167"/>
            <p:cNvCxnSpPr/>
            <p:nvPr/>
          </p:nvCxnSpPr>
          <p:spPr bwMode="auto">
            <a:xfrm rot="5400000" flipH="1" flipV="1">
              <a:off x="7905013" y="3675959"/>
              <a:ext cx="428627" cy="2"/>
            </a:xfrm>
            <a:prstGeom prst="straightConnector1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0" name="直接箭头连接符 167"/>
            <p:cNvCxnSpPr/>
            <p:nvPr/>
          </p:nvCxnSpPr>
          <p:spPr bwMode="auto">
            <a:xfrm rot="5400000" flipH="1" flipV="1">
              <a:off x="8190762" y="2961581"/>
              <a:ext cx="285752" cy="1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1" name="直接箭头连接符 250"/>
            <p:cNvCxnSpPr/>
            <p:nvPr/>
          </p:nvCxnSpPr>
          <p:spPr bwMode="auto">
            <a:xfrm rot="5400000" flipH="1" flipV="1">
              <a:off x="8405871" y="2960787"/>
              <a:ext cx="285752" cy="1588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52" name="直接箭头连接符 251"/>
            <p:cNvCxnSpPr/>
            <p:nvPr/>
          </p:nvCxnSpPr>
          <p:spPr bwMode="auto">
            <a:xfrm>
              <a:off x="1005662" y="3891863"/>
              <a:ext cx="781481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3" name="直接箭头连接符 102"/>
            <p:cNvCxnSpPr/>
            <p:nvPr/>
          </p:nvCxnSpPr>
          <p:spPr bwMode="auto">
            <a:xfrm>
              <a:off x="1696102" y="3108275"/>
              <a:ext cx="0" cy="134152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86" name="Text Box 701"/>
            <p:cNvSpPr txBox="1">
              <a:spLocks noChangeArrowheads="1"/>
            </p:cNvSpPr>
            <p:nvPr/>
          </p:nvSpPr>
          <p:spPr bwMode="auto">
            <a:xfrm>
              <a:off x="1408070" y="4223942"/>
              <a:ext cx="7382746" cy="357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说明：</a:t>
              </a:r>
              <a:r>
                <a:rPr kumimoji="0" lang="en-US" altLang="zh-CN" sz="1800" b="1" dirty="0">
                  <a:solidFill>
                    <a:srgbClr val="000000"/>
                  </a:solidFill>
                  <a:latin typeface="宋体" pitchFamily="2" charset="-122"/>
                </a:rPr>
                <a:t>AC—</a:t>
              </a:r>
              <a:r>
                <a:rPr kumimoji="0" lang="zh-CN" altLang="en-US" sz="1800" b="1" dirty="0">
                  <a:solidFill>
                    <a:srgbClr val="000000"/>
                  </a:solidFill>
                  <a:latin typeface="宋体" pitchFamily="2" charset="-122"/>
                </a:rPr>
                <a:t>称为累加器，既存放源操作数、又存放目的操作数的寄存器</a:t>
              </a:r>
              <a:endParaRPr kumimoji="0"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49" name="Rectangle 641"/>
            <p:cNvSpPr>
              <a:spLocks noChangeArrowheads="1"/>
            </p:cNvSpPr>
            <p:nvPr/>
          </p:nvSpPr>
          <p:spPr bwMode="auto">
            <a:xfrm>
              <a:off x="2920238" y="1439149"/>
              <a:ext cx="2232248" cy="166040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prstDash val="sysDash"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cxnSp>
          <p:nvCxnSpPr>
            <p:cNvPr id="151" name="直接箭头连接符 150"/>
            <p:cNvCxnSpPr/>
            <p:nvPr/>
          </p:nvCxnSpPr>
          <p:spPr bwMode="auto">
            <a:xfrm rot="5400000">
              <a:off x="3064824" y="3159139"/>
              <a:ext cx="142082" cy="79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4" name="直接箭头连接符 153"/>
            <p:cNvCxnSpPr/>
            <p:nvPr/>
          </p:nvCxnSpPr>
          <p:spPr bwMode="auto">
            <a:xfrm flipH="1" flipV="1">
              <a:off x="2344172" y="2872471"/>
              <a:ext cx="2" cy="21602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6" name="直接箭头连接符 155"/>
            <p:cNvCxnSpPr/>
            <p:nvPr/>
          </p:nvCxnSpPr>
          <p:spPr bwMode="auto">
            <a:xfrm flipH="1">
              <a:off x="2559404" y="2879809"/>
              <a:ext cx="794" cy="228467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8" name="直接箭头连接符 157"/>
            <p:cNvCxnSpPr/>
            <p:nvPr/>
          </p:nvCxnSpPr>
          <p:spPr bwMode="auto">
            <a:xfrm rot="5400000">
              <a:off x="2273530" y="3159139"/>
              <a:ext cx="142082" cy="79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9" name="直接箭头连接符 158"/>
            <p:cNvCxnSpPr/>
            <p:nvPr/>
          </p:nvCxnSpPr>
          <p:spPr bwMode="auto">
            <a:xfrm rot="5400000">
              <a:off x="2488760" y="3159139"/>
              <a:ext cx="142082" cy="794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0" name="直接箭头连接符 159"/>
            <p:cNvCxnSpPr/>
            <p:nvPr/>
          </p:nvCxnSpPr>
          <p:spPr bwMode="auto">
            <a:xfrm flipV="1">
              <a:off x="1912126" y="2447261"/>
              <a:ext cx="0" cy="641235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3" name="直接箭头连接符 162"/>
            <p:cNvCxnSpPr/>
            <p:nvPr/>
          </p:nvCxnSpPr>
          <p:spPr bwMode="auto">
            <a:xfrm>
              <a:off x="1912126" y="3088495"/>
              <a:ext cx="0" cy="153133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09" name="Rectangle 640"/>
            <p:cNvSpPr>
              <a:spLocks noChangeArrowheads="1"/>
            </p:cNvSpPr>
            <p:nvPr/>
          </p:nvSpPr>
          <p:spPr bwMode="auto">
            <a:xfrm>
              <a:off x="1005662" y="1343622"/>
              <a:ext cx="4286280" cy="2189457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cxnSp>
          <p:nvCxnSpPr>
            <p:cNvPr id="87" name="直接箭头连接符 216"/>
            <p:cNvCxnSpPr/>
            <p:nvPr/>
          </p:nvCxnSpPr>
          <p:spPr bwMode="auto">
            <a:xfrm flipV="1">
              <a:off x="1763688" y="1543139"/>
              <a:ext cx="864096" cy="112035"/>
            </a:xfrm>
            <a:prstGeom prst="bentConnector3">
              <a:avLst>
                <a:gd name="adj1" fmla="val -706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84" name="AutoShape 9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9552" y="571480"/>
            <a:ext cx="8064896" cy="584775"/>
          </a:xfrm>
          <a:prstGeom prst="rect">
            <a:avLst/>
          </a:prstGeom>
          <a:solidFill>
            <a:srgbClr val="0099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宋体" pitchFamily="2" charset="-122"/>
              </a:rPr>
              <a:t>教学要求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430245" y="1346990"/>
            <a:ext cx="8356597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marL="457200" indent="-457200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先修课程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数字逻辑电路，程序设计基础</a:t>
            </a:r>
            <a:endParaRPr lang="en-US" altLang="zh-CN" b="1" dirty="0"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教学方式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理论教学</a:t>
            </a:r>
            <a:r>
              <a:rPr lang="en-US" altLang="zh-CN" sz="2000" b="1" dirty="0">
                <a:latin typeface="宋体" pitchFamily="2" charset="-122"/>
              </a:rPr>
              <a:t>(64</a:t>
            </a:r>
            <a:r>
              <a:rPr lang="zh-CN" altLang="en-US" sz="2000" b="1" dirty="0">
                <a:latin typeface="宋体" pitchFamily="2" charset="-122"/>
              </a:rPr>
              <a:t>学时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＋实验教学</a:t>
            </a:r>
            <a:r>
              <a:rPr lang="en-US" altLang="zh-CN" sz="2000" b="1" dirty="0">
                <a:latin typeface="宋体" pitchFamily="2" charset="-122"/>
              </a:rPr>
              <a:t>(16</a:t>
            </a:r>
            <a:r>
              <a:rPr lang="zh-CN" altLang="en-US" sz="2000" b="1" dirty="0">
                <a:latin typeface="宋体" pitchFamily="2" charset="-122"/>
              </a:rPr>
              <a:t>学时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  <a:p>
            <a:pPr marL="457200" indent="-457200"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参考教材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任国林</a:t>
            </a:r>
            <a:r>
              <a:rPr lang="en-US" altLang="zh-CN" b="1" dirty="0">
                <a:latin typeface="宋体" pitchFamily="2" charset="-122"/>
              </a:rPr>
              <a:t>.</a:t>
            </a:r>
            <a:r>
              <a:rPr lang="zh-CN" altLang="en-US" b="1" dirty="0">
                <a:latin typeface="宋体" pitchFamily="2" charset="-122"/>
              </a:rPr>
              <a:t>计算机组成原理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第</a:t>
            </a:r>
            <a:r>
              <a:rPr lang="en-US" altLang="zh-CN" sz="2200" b="1" dirty="0">
                <a:latin typeface="宋体" pitchFamily="2" charset="-122"/>
              </a:rPr>
              <a:t>2</a:t>
            </a:r>
            <a:r>
              <a:rPr lang="zh-CN" altLang="en-US" sz="2200" b="1" dirty="0">
                <a:latin typeface="宋体" pitchFamily="2" charset="-122"/>
              </a:rPr>
              <a:t>版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r>
              <a:rPr lang="en-US" altLang="zh-CN" b="1" dirty="0">
                <a:latin typeface="宋体" pitchFamily="2" charset="-122"/>
              </a:rPr>
              <a:t>.</a:t>
            </a:r>
          </a:p>
          <a:p>
            <a:pPr marL="457200" indent="-457200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latin typeface="宋体" pitchFamily="2" charset="-122"/>
              </a:rPr>
              <a:t>          </a:t>
            </a:r>
            <a:r>
              <a:rPr lang="zh-CN" altLang="en-US" b="1" dirty="0">
                <a:latin typeface="宋体" pitchFamily="2" charset="-122"/>
              </a:rPr>
              <a:t>电子工业出版社</a:t>
            </a:r>
            <a:r>
              <a:rPr lang="en-US" altLang="zh-CN" b="1" dirty="0">
                <a:latin typeface="宋体" pitchFamily="2" charset="-122"/>
              </a:rPr>
              <a:t>, ISBN 978-7-121-33462-7</a:t>
            </a:r>
          </a:p>
          <a:p>
            <a:pPr marL="457200" indent="-457200"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考核方式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考勤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作业</a:t>
            </a:r>
            <a:r>
              <a:rPr lang="en-US" altLang="zh-CN" sz="2000" b="1" dirty="0">
                <a:latin typeface="宋体" pitchFamily="2" charset="-122"/>
              </a:rPr>
              <a:t>(20%)</a:t>
            </a:r>
            <a:r>
              <a:rPr lang="zh-CN" altLang="en-US" b="1" dirty="0">
                <a:latin typeface="宋体" pitchFamily="2" charset="-122"/>
              </a:rPr>
              <a:t>＋实验</a:t>
            </a:r>
            <a:r>
              <a:rPr lang="en-US" altLang="zh-CN" sz="2000" b="1" dirty="0">
                <a:latin typeface="宋体" pitchFamily="2" charset="-122"/>
              </a:rPr>
              <a:t>(15%)</a:t>
            </a:r>
            <a:r>
              <a:rPr lang="zh-CN" altLang="en-US" b="1" dirty="0">
                <a:latin typeface="宋体" pitchFamily="2" charset="-122"/>
              </a:rPr>
              <a:t>＋测验</a:t>
            </a:r>
            <a:r>
              <a:rPr lang="en-US" altLang="zh-CN" sz="2000" b="1" dirty="0">
                <a:latin typeface="宋体" pitchFamily="2" charset="-122"/>
              </a:rPr>
              <a:t>(15%)</a:t>
            </a:r>
            <a:r>
              <a:rPr lang="zh-CN" altLang="en-US" b="1" dirty="0">
                <a:latin typeface="宋体" pitchFamily="2" charset="-122"/>
              </a:rPr>
              <a:t>＋考试</a:t>
            </a:r>
            <a:r>
              <a:rPr lang="en-US" altLang="zh-CN" sz="2000" b="1" dirty="0">
                <a:latin typeface="宋体" pitchFamily="2" charset="-122"/>
              </a:rPr>
              <a:t>(50%)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5" name="Text Box 349"/>
          <p:cNvSpPr txBox="1">
            <a:spLocks noChangeArrowheads="1"/>
          </p:cNvSpPr>
          <p:nvPr/>
        </p:nvSpPr>
        <p:spPr bwMode="auto">
          <a:xfrm>
            <a:off x="971600" y="4366845"/>
            <a:ext cx="7200800" cy="646331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数电要求：逻辑函数表示及化简，基本的组合逻辑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/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时序逻辑电路使用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  <a:p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软件要求：了解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语言的数据类型、语句功能、程序组成及执行过程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5400000">
            <a:off x="3456224" y="5985631"/>
            <a:ext cx="287337" cy="1224136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270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转数电要求</a:t>
            </a:r>
          </a:p>
        </p:txBody>
      </p:sp>
      <p:sp>
        <p:nvSpPr>
          <p:cNvPr id="7" name="Text Box 349"/>
          <p:cNvSpPr txBox="1">
            <a:spLocks noChangeArrowheads="1"/>
          </p:cNvSpPr>
          <p:nvPr/>
        </p:nvSpPr>
        <p:spPr bwMode="auto">
          <a:xfrm>
            <a:off x="971600" y="5230941"/>
            <a:ext cx="7815242" cy="430887"/>
          </a:xfrm>
          <a:prstGeom prst="rect">
            <a:avLst/>
          </a:prstGeom>
          <a:noFill/>
          <a:ln w="12700">
            <a:noFill/>
            <a:prstDash val="sys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课程群：</a:t>
            </a:r>
            <a:r>
              <a:rPr lang="zh-CN" altLang="en-US" sz="2200" b="1" dirty="0">
                <a:latin typeface="宋体" pitchFamily="2" charset="-122"/>
              </a:rPr>
              <a:t>名称</a:t>
            </a:r>
            <a:r>
              <a:rPr lang="en-US" altLang="zh-CN" sz="2200" b="1" dirty="0">
                <a:latin typeface="宋体" pitchFamily="2" charset="-122"/>
              </a:rPr>
              <a:t>BJSL0070-</a:t>
            </a:r>
            <a:r>
              <a:rPr lang="zh-CN" altLang="en-US" sz="2200" b="1" dirty="0">
                <a:latin typeface="宋体" pitchFamily="2" charset="-122"/>
              </a:rPr>
              <a:t>计算机组成原理，群号</a:t>
            </a:r>
            <a:r>
              <a:rPr lang="en-US" altLang="zh-CN" sz="2200" b="1" dirty="0">
                <a:latin typeface="宋体" pitchFamily="2" charset="-122"/>
              </a:rPr>
              <a:t>788041600</a:t>
            </a:r>
          </a:p>
        </p:txBody>
      </p:sp>
      <p:sp>
        <p:nvSpPr>
          <p:cNvPr id="9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5400000">
            <a:off x="5040400" y="5984937"/>
            <a:ext cx="287337" cy="1224136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270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转</a:t>
            </a:r>
            <a:r>
              <a:rPr lang="zh-CN" altLang="en-US" sz="1600" dirty="0">
                <a:solidFill>
                  <a:schemeClr val="bg2"/>
                </a:solidFill>
                <a:latin typeface="+mn-ea"/>
                <a:ea typeface="+mn-ea"/>
              </a:rPr>
              <a:t>学习思考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132" name="Text Box 47"/>
          <p:cNvSpPr txBox="1">
            <a:spLocks noChangeArrowheads="1"/>
          </p:cNvSpPr>
          <p:nvPr/>
        </p:nvSpPr>
        <p:spPr bwMode="auto">
          <a:xfrm>
            <a:off x="142844" y="332656"/>
            <a:ext cx="5221244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*机器语言程序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y=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x+b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的执行过程：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编程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准备阶段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执行阶段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33" name="Text Box 47"/>
          <p:cNvSpPr txBox="1">
            <a:spLocks noChangeArrowheads="1"/>
          </p:cNvSpPr>
          <p:nvPr/>
        </p:nvSpPr>
        <p:spPr bwMode="auto">
          <a:xfrm>
            <a:off x="1943044" y="799544"/>
            <a:ext cx="39971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假设</a:t>
            </a:r>
            <a:r>
              <a:rPr lang="zh-CN" altLang="en-US" b="1" dirty="0">
                <a:latin typeface="宋体" pitchFamily="2" charset="-122"/>
              </a:rPr>
              <a:t>逻辑地址从</a:t>
            </a:r>
            <a:r>
              <a:rPr lang="en-US" altLang="zh-CN" b="1" dirty="0">
                <a:latin typeface="宋体" pitchFamily="2" charset="-122"/>
              </a:rPr>
              <a:t>2000</a:t>
            </a:r>
            <a:r>
              <a:rPr lang="zh-CN" altLang="en-US" b="1" dirty="0">
                <a:latin typeface="宋体" pitchFamily="2" charset="-122"/>
              </a:rPr>
              <a:t>开始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装入位置假设为</a:t>
            </a:r>
            <a:r>
              <a:rPr lang="en-US" altLang="zh-CN" b="1" dirty="0">
                <a:latin typeface="宋体" pitchFamily="2" charset="-122"/>
              </a:rPr>
              <a:t>2000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则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2000</a:t>
            </a:r>
          </a:p>
        </p:txBody>
      </p:sp>
      <p:grpSp>
        <p:nvGrpSpPr>
          <p:cNvPr id="134" name="组合 133"/>
          <p:cNvGrpSpPr/>
          <p:nvPr/>
        </p:nvGrpSpPr>
        <p:grpSpPr>
          <a:xfrm>
            <a:off x="5923464" y="764703"/>
            <a:ext cx="2825000" cy="1800201"/>
            <a:chOff x="7625091" y="3637293"/>
            <a:chExt cx="2825000" cy="1800201"/>
          </a:xfrm>
        </p:grpSpPr>
        <p:sp>
          <p:nvSpPr>
            <p:cNvPr id="135" name="Text Box 36"/>
            <p:cNvSpPr txBox="1">
              <a:spLocks noChangeArrowheads="1"/>
            </p:cNvSpPr>
            <p:nvPr/>
          </p:nvSpPr>
          <p:spPr bwMode="auto">
            <a:xfrm>
              <a:off x="8288799" y="3656644"/>
              <a:ext cx="2160000" cy="17808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tIns="10800" bIns="1080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AC</a:t>
              </a:r>
              <a:r>
                <a:rPr lang="zh-CN" altLang="en-US" sz="1800" b="1" dirty="0">
                  <a:latin typeface="宋体" pitchFamily="2" charset="-122"/>
                </a:rPr>
                <a:t>←</a:t>
              </a:r>
              <a:r>
                <a:rPr lang="en-US" altLang="zh-CN" sz="1800" b="1" dirty="0">
                  <a:latin typeface="宋体" pitchFamily="2" charset="-122"/>
                </a:rPr>
                <a:t>M[</a:t>
              </a:r>
              <a:r>
                <a:rPr lang="en-US" altLang="zh-CN" sz="1800" b="1" dirty="0">
                  <a:solidFill>
                    <a:srgbClr val="0070C0"/>
                  </a:solidFill>
                  <a:latin typeface="宋体" pitchFamily="2" charset="-122"/>
                </a:rPr>
                <a:t>2004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AC</a:t>
              </a:r>
              <a:r>
                <a:rPr lang="zh-CN" altLang="en-US" sz="1800" b="1" dirty="0">
                  <a:latin typeface="宋体" pitchFamily="2" charset="-122"/>
                </a:rPr>
                <a:t>←</a:t>
              </a:r>
              <a:r>
                <a:rPr lang="en-US" altLang="zh-CN" sz="1800" b="1" dirty="0">
                  <a:latin typeface="宋体" pitchFamily="2" charset="-122"/>
                </a:rPr>
                <a:t>(AC)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M[2005]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M[2006]</a:t>
              </a:r>
              <a:r>
                <a:rPr lang="zh-CN" altLang="en-US" sz="1800" b="1" dirty="0">
                  <a:latin typeface="宋体" pitchFamily="2" charset="-122"/>
                </a:rPr>
                <a:t>←</a:t>
              </a:r>
              <a:r>
                <a:rPr lang="en-US" altLang="zh-CN" sz="1800" b="1" dirty="0">
                  <a:latin typeface="宋体" pitchFamily="2" charset="-122"/>
                </a:rPr>
                <a:t>(AC)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停机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x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b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y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36" name="Text Box 36"/>
            <p:cNvSpPr txBox="1">
              <a:spLocks noChangeArrowheads="1"/>
            </p:cNvSpPr>
            <p:nvPr/>
          </p:nvSpPr>
          <p:spPr bwMode="auto">
            <a:xfrm>
              <a:off x="7625091" y="3637293"/>
              <a:ext cx="664760" cy="18002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2000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2001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2002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2003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2004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2005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2006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137" name="直接连接符 136"/>
            <p:cNvCxnSpPr/>
            <p:nvPr/>
          </p:nvCxnSpPr>
          <p:spPr bwMode="auto">
            <a:xfrm flipV="1">
              <a:off x="8290091" y="3928861"/>
              <a:ext cx="2160000" cy="142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 flipV="1">
              <a:off x="8290091" y="4159889"/>
              <a:ext cx="2160000" cy="142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 bwMode="auto">
            <a:xfrm flipV="1">
              <a:off x="8290091" y="4405586"/>
              <a:ext cx="2160000" cy="142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>
              <a:off x="8290091" y="4652707"/>
              <a:ext cx="2160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直接连接符 141"/>
            <p:cNvCxnSpPr/>
            <p:nvPr/>
          </p:nvCxnSpPr>
          <p:spPr bwMode="auto">
            <a:xfrm>
              <a:off x="8290091" y="4898190"/>
              <a:ext cx="2160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直接连接符 142"/>
            <p:cNvCxnSpPr/>
            <p:nvPr/>
          </p:nvCxnSpPr>
          <p:spPr bwMode="auto">
            <a:xfrm>
              <a:off x="8290091" y="5148296"/>
              <a:ext cx="2160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4" name="Text Box 65"/>
          <p:cNvSpPr txBox="1">
            <a:spLocks noChangeArrowheads="1"/>
          </p:cNvSpPr>
          <p:nvPr/>
        </p:nvSpPr>
        <p:spPr bwMode="auto">
          <a:xfrm>
            <a:off x="3779913" y="3072380"/>
            <a:ext cx="2156820" cy="324000"/>
          </a:xfrm>
          <a:prstGeom prst="rect">
            <a:avLst/>
          </a:prstGeom>
          <a:solidFill>
            <a:srgbClr val="FFCCFF">
              <a:alpha val="80000"/>
            </a:srgbClr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lIns="54000" tIns="10800" rIns="18000" bIns="10800" anchor="ctr"/>
          <a:lstStyle/>
          <a:p>
            <a:pPr algn="just">
              <a:lnSpc>
                <a:spcPct val="90000"/>
              </a:lnSpc>
            </a:pPr>
            <a:r>
              <a:rPr lang="en-US" altLang="zh-CN" sz="1800" b="1" dirty="0">
                <a:latin typeface="宋体" pitchFamily="2" charset="-122"/>
              </a:rPr>
              <a:t>(IR)</a:t>
            </a:r>
            <a:r>
              <a:rPr lang="en-US" altLang="zh-CN" sz="1800" b="1" baseline="-18000" dirty="0" err="1">
                <a:latin typeface="宋体" pitchFamily="2" charset="-122"/>
              </a:rPr>
              <a:t>Ad</a:t>
            </a:r>
            <a:r>
              <a:rPr lang="en-US" altLang="zh-CN" sz="1800" b="1" dirty="0" err="1">
                <a:solidFill>
                  <a:schemeClr val="accent2"/>
                </a:solidFill>
                <a:latin typeface="宋体" pitchFamily="2" charset="-122"/>
              </a:rPr>
              <a:t>→</a:t>
            </a:r>
            <a:r>
              <a:rPr lang="en-US" altLang="zh-CN" sz="1800" b="1" dirty="0" err="1">
                <a:latin typeface="宋体" pitchFamily="2" charset="-122"/>
              </a:rPr>
              <a:t>MEM</a:t>
            </a:r>
            <a:r>
              <a:rPr lang="en-US" altLang="zh-CN" sz="1800" b="1" dirty="0">
                <a:solidFill>
                  <a:srgbClr val="FF3399"/>
                </a:solidFill>
                <a:latin typeface="宋体" pitchFamily="2" charset="-122"/>
              </a:rPr>
              <a:t>(R)</a:t>
            </a:r>
            <a:r>
              <a:rPr lang="en-US" altLang="zh-CN" sz="1800" b="1" dirty="0">
                <a:solidFill>
                  <a:schemeClr val="accent2"/>
                </a:solidFill>
                <a:latin typeface="宋体" pitchFamily="2" charset="-122"/>
              </a:rPr>
              <a:t>→</a:t>
            </a:r>
            <a:r>
              <a:rPr lang="en-US" altLang="zh-CN" sz="1800" b="1" dirty="0">
                <a:latin typeface="宋体" pitchFamily="2" charset="-122"/>
              </a:rPr>
              <a:t>AC</a:t>
            </a:r>
          </a:p>
        </p:txBody>
      </p:sp>
      <p:cxnSp>
        <p:nvCxnSpPr>
          <p:cNvPr id="145" name="直接连接符 10"/>
          <p:cNvCxnSpPr>
            <a:stCxn id="144" idx="3"/>
            <a:endCxn id="158" idx="1"/>
          </p:cNvCxnSpPr>
          <p:nvPr/>
        </p:nvCxnSpPr>
        <p:spPr bwMode="auto">
          <a:xfrm flipH="1">
            <a:off x="827584" y="3234380"/>
            <a:ext cx="5109149" cy="716660"/>
          </a:xfrm>
          <a:prstGeom prst="bentConnector5">
            <a:avLst>
              <a:gd name="adj1" fmla="val -4474"/>
              <a:gd name="adj2" fmla="val 67721"/>
              <a:gd name="adj3" fmla="val 104474"/>
            </a:avLst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6" name="直接连接符 10"/>
          <p:cNvCxnSpPr>
            <a:stCxn id="154" idx="3"/>
            <a:endCxn id="166" idx="1"/>
          </p:cNvCxnSpPr>
          <p:nvPr/>
        </p:nvCxnSpPr>
        <p:spPr bwMode="auto">
          <a:xfrm flipH="1">
            <a:off x="827584" y="3957167"/>
            <a:ext cx="6120680" cy="713953"/>
          </a:xfrm>
          <a:prstGeom prst="bentConnector5">
            <a:avLst>
              <a:gd name="adj1" fmla="val -3735"/>
              <a:gd name="adj2" fmla="val 67788"/>
              <a:gd name="adj3" fmla="val 103735"/>
            </a:avLst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47" name="组合 146"/>
          <p:cNvGrpSpPr/>
          <p:nvPr/>
        </p:nvGrpSpPr>
        <p:grpSpPr>
          <a:xfrm>
            <a:off x="827584" y="3074090"/>
            <a:ext cx="2952328" cy="568084"/>
            <a:chOff x="357158" y="3138688"/>
            <a:chExt cx="2952328" cy="568084"/>
          </a:xfrm>
        </p:grpSpPr>
        <p:sp>
          <p:nvSpPr>
            <p:cNvPr id="148" name="Text Box 65"/>
            <p:cNvSpPr txBox="1">
              <a:spLocks noChangeArrowheads="1"/>
            </p:cNvSpPr>
            <p:nvPr/>
          </p:nvSpPr>
          <p:spPr bwMode="auto">
            <a:xfrm>
              <a:off x="357158" y="3138688"/>
              <a:ext cx="1784826" cy="32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→</a:t>
              </a:r>
              <a:r>
                <a:rPr lang="en-US" altLang="zh-CN" sz="1800" b="1" dirty="0">
                  <a:latin typeface="宋体" pitchFamily="2" charset="-122"/>
                </a:rPr>
                <a:t>MEM</a:t>
              </a: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(R)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→</a:t>
              </a:r>
              <a:r>
                <a:rPr lang="en-US" altLang="zh-CN" sz="18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149" name="Text Box 65"/>
            <p:cNvSpPr txBox="1">
              <a:spLocks noChangeArrowheads="1"/>
            </p:cNvSpPr>
            <p:nvPr/>
          </p:nvSpPr>
          <p:spPr bwMode="auto">
            <a:xfrm>
              <a:off x="2123728" y="3140968"/>
              <a:ext cx="1185758" cy="324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(IR)</a:t>
              </a:r>
              <a:r>
                <a:rPr lang="en-US" altLang="zh-CN" sz="1800" b="1" baseline="-18000" dirty="0">
                  <a:latin typeface="宋体" pitchFamily="2" charset="-122"/>
                </a:rPr>
                <a:t>OP</a:t>
              </a:r>
              <a:r>
                <a:rPr lang="en-US" altLang="zh-CN" sz="1800" b="1" dirty="0">
                  <a:latin typeface="宋体" pitchFamily="2" charset="-122"/>
                </a:rPr>
                <a:t>→ID</a:t>
              </a:r>
            </a:p>
          </p:txBody>
        </p:sp>
        <p:sp>
          <p:nvSpPr>
            <p:cNvPr id="150" name="Text Box 65"/>
            <p:cNvSpPr txBox="1">
              <a:spLocks noChangeArrowheads="1"/>
            </p:cNvSpPr>
            <p:nvPr/>
          </p:nvSpPr>
          <p:spPr bwMode="auto">
            <a:xfrm>
              <a:off x="684708" y="3454772"/>
              <a:ext cx="1439020" cy="252000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 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1→PC</a:t>
              </a:r>
            </a:p>
          </p:txBody>
        </p:sp>
        <p:cxnSp>
          <p:nvCxnSpPr>
            <p:cNvPr id="151" name="直接连接符 10"/>
            <p:cNvCxnSpPr/>
            <p:nvPr/>
          </p:nvCxnSpPr>
          <p:spPr bwMode="auto">
            <a:xfrm rot="16200000" flipH="1">
              <a:off x="697489" y="3386272"/>
              <a:ext cx="299960" cy="203293"/>
            </a:xfrm>
            <a:prstGeom prst="bentConnector3">
              <a:avLst>
                <a:gd name="adj1" fmla="val 100807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2" name="Text Box 65"/>
            <p:cNvSpPr txBox="1">
              <a:spLocks noChangeArrowheads="1"/>
            </p:cNvSpPr>
            <p:nvPr/>
          </p:nvSpPr>
          <p:spPr bwMode="auto">
            <a:xfrm>
              <a:off x="357158" y="3138688"/>
              <a:ext cx="1766570" cy="5680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>
                <a:lnSpc>
                  <a:spcPct val="90000"/>
                </a:lnSpc>
              </a:pPr>
              <a:endParaRPr lang="en-US" altLang="zh-CN" sz="1800" b="1" dirty="0">
                <a:latin typeface="宋体" pitchFamily="2" charset="-122"/>
              </a:endParaRPr>
            </a:p>
          </p:txBody>
        </p:sp>
      </p:grpSp>
      <p:grpSp>
        <p:nvGrpSpPr>
          <p:cNvPr id="153" name="组合 152"/>
          <p:cNvGrpSpPr/>
          <p:nvPr/>
        </p:nvGrpSpPr>
        <p:grpSpPr>
          <a:xfrm>
            <a:off x="827584" y="3789040"/>
            <a:ext cx="6120680" cy="587839"/>
            <a:chOff x="1364130" y="4153070"/>
            <a:chExt cx="6120680" cy="587839"/>
          </a:xfrm>
        </p:grpSpPr>
        <p:sp>
          <p:nvSpPr>
            <p:cNvPr id="154" name="Text Box 65"/>
            <p:cNvSpPr txBox="1">
              <a:spLocks noChangeArrowheads="1"/>
            </p:cNvSpPr>
            <p:nvPr/>
          </p:nvSpPr>
          <p:spPr bwMode="auto">
            <a:xfrm>
              <a:off x="4316458" y="4159197"/>
              <a:ext cx="3168352" cy="324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r>
                <a:rPr lang="en-US" altLang="zh-CN" sz="1800" b="1" dirty="0">
                  <a:latin typeface="宋体" pitchFamily="2" charset="-122"/>
                </a:rPr>
                <a:t>(IR)</a:t>
              </a:r>
              <a:r>
                <a:rPr lang="en-US" altLang="zh-CN" sz="1800" b="1" baseline="-18000" dirty="0">
                  <a:latin typeface="宋体" pitchFamily="2" charset="-122"/>
                </a:rPr>
                <a:t>Ad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→</a:t>
              </a:r>
              <a:r>
                <a:rPr lang="en-US" altLang="zh-CN" sz="1800" b="1" dirty="0">
                  <a:latin typeface="宋体" pitchFamily="2" charset="-122"/>
                </a:rPr>
                <a:t>MEM</a:t>
              </a: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(R)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→</a:t>
              </a:r>
              <a:r>
                <a:rPr lang="en-US" altLang="zh-CN" sz="1800" b="1" dirty="0">
                  <a:latin typeface="宋体" pitchFamily="2" charset="-122"/>
                </a:rPr>
                <a:t>ALU</a:t>
              </a: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(+)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→</a:t>
              </a:r>
              <a:r>
                <a:rPr lang="en-US" altLang="zh-CN" sz="1800" b="1" dirty="0">
                  <a:latin typeface="宋体" pitchFamily="2" charset="-122"/>
                </a:rPr>
                <a:t>AC</a:t>
              </a:r>
            </a:p>
          </p:txBody>
        </p:sp>
        <p:sp>
          <p:nvSpPr>
            <p:cNvPr id="156" name="Text Box 65"/>
            <p:cNvSpPr txBox="1">
              <a:spLocks noChangeArrowheads="1"/>
            </p:cNvSpPr>
            <p:nvPr/>
          </p:nvSpPr>
          <p:spPr bwMode="auto">
            <a:xfrm>
              <a:off x="5684610" y="4488909"/>
              <a:ext cx="928694" cy="25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r>
                <a:rPr lang="en-US" altLang="zh-CN" sz="1800" b="1" dirty="0">
                  <a:latin typeface="宋体" pitchFamily="2" charset="-122"/>
                </a:rPr>
                <a:t>AC→ALU</a:t>
              </a:r>
            </a:p>
          </p:txBody>
        </p:sp>
        <p:grpSp>
          <p:nvGrpSpPr>
            <p:cNvPr id="157" name="组合 156"/>
            <p:cNvGrpSpPr/>
            <p:nvPr/>
          </p:nvGrpSpPr>
          <p:grpSpPr>
            <a:xfrm>
              <a:off x="1364130" y="4153070"/>
              <a:ext cx="2952328" cy="568084"/>
              <a:chOff x="357158" y="3138688"/>
              <a:chExt cx="2952328" cy="568084"/>
            </a:xfrm>
          </p:grpSpPr>
          <p:sp>
            <p:nvSpPr>
              <p:cNvPr id="158" name="Text Box 65"/>
              <p:cNvSpPr txBox="1">
                <a:spLocks noChangeArrowheads="1"/>
              </p:cNvSpPr>
              <p:nvPr/>
            </p:nvSpPr>
            <p:spPr bwMode="auto">
              <a:xfrm>
                <a:off x="357158" y="3138688"/>
                <a:ext cx="1784826" cy="3240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r>
                  <a:rPr lang="en-US" altLang="zh-CN" sz="1800" b="1" dirty="0">
                    <a:latin typeface="宋体" pitchFamily="2" charset="-122"/>
                  </a:rPr>
                  <a:t>PC</a:t>
                </a:r>
                <a:r>
                  <a:rPr lang="en-US" altLang="zh-CN" sz="1800" b="1" dirty="0">
                    <a:solidFill>
                      <a:schemeClr val="accent2"/>
                    </a:solidFill>
                    <a:latin typeface="宋体" pitchFamily="2" charset="-122"/>
                  </a:rPr>
                  <a:t>→</a:t>
                </a:r>
                <a:r>
                  <a:rPr lang="en-US" altLang="zh-CN" sz="1800" b="1" dirty="0">
                    <a:latin typeface="宋体" pitchFamily="2" charset="-122"/>
                  </a:rPr>
                  <a:t>MEM</a:t>
                </a:r>
                <a:r>
                  <a:rPr lang="en-US" altLang="zh-CN" sz="1800" b="1" dirty="0">
                    <a:solidFill>
                      <a:srgbClr val="FF3399"/>
                    </a:solidFill>
                    <a:latin typeface="宋体" pitchFamily="2" charset="-122"/>
                  </a:rPr>
                  <a:t>(R)</a:t>
                </a:r>
                <a:r>
                  <a:rPr lang="en-US" altLang="zh-CN" sz="1800" b="1" dirty="0">
                    <a:solidFill>
                      <a:schemeClr val="accent2"/>
                    </a:solidFill>
                    <a:latin typeface="宋体" pitchFamily="2" charset="-122"/>
                  </a:rPr>
                  <a:t>→</a:t>
                </a:r>
                <a:r>
                  <a:rPr lang="en-US" altLang="zh-CN" sz="1800" b="1" dirty="0">
                    <a:latin typeface="宋体" pitchFamily="2" charset="-122"/>
                  </a:rPr>
                  <a:t>IR</a:t>
                </a:r>
              </a:p>
            </p:txBody>
          </p:sp>
          <p:sp>
            <p:nvSpPr>
              <p:cNvPr id="159" name="Text Box 65"/>
              <p:cNvSpPr txBox="1">
                <a:spLocks noChangeArrowheads="1"/>
              </p:cNvSpPr>
              <p:nvPr/>
            </p:nvSpPr>
            <p:spPr bwMode="auto">
              <a:xfrm>
                <a:off x="2123728" y="3140968"/>
                <a:ext cx="1185758" cy="32400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dirty="0">
                    <a:latin typeface="宋体" pitchFamily="2" charset="-122"/>
                  </a:rPr>
                  <a:t>(IR)</a:t>
                </a:r>
                <a:r>
                  <a:rPr lang="en-US" altLang="zh-CN" sz="1800" b="1" baseline="-18000" dirty="0">
                    <a:latin typeface="宋体" pitchFamily="2" charset="-122"/>
                  </a:rPr>
                  <a:t>OP</a:t>
                </a:r>
                <a:r>
                  <a:rPr lang="en-US" altLang="zh-CN" sz="1800" b="1" dirty="0">
                    <a:latin typeface="宋体" pitchFamily="2" charset="-122"/>
                  </a:rPr>
                  <a:t>→ID</a:t>
                </a:r>
              </a:p>
            </p:txBody>
          </p:sp>
          <p:sp>
            <p:nvSpPr>
              <p:cNvPr id="160" name="Text Box 65"/>
              <p:cNvSpPr txBox="1">
                <a:spLocks noChangeArrowheads="1"/>
              </p:cNvSpPr>
              <p:nvPr/>
            </p:nvSpPr>
            <p:spPr bwMode="auto">
              <a:xfrm>
                <a:off x="684708" y="3454772"/>
                <a:ext cx="1439020" cy="252000"/>
              </a:xfrm>
              <a:prstGeom prst="rect">
                <a:avLst/>
              </a:prstGeom>
              <a:solidFill>
                <a:srgbClr val="CCFFFF">
                  <a:alpha val="90000"/>
                </a:srgbClr>
              </a:solidFill>
              <a:ln w="12700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r>
                  <a:rPr lang="en-US" altLang="zh-CN" sz="1800" b="1" dirty="0">
                    <a:solidFill>
                      <a:schemeClr val="accent2"/>
                    </a:solidFill>
                    <a:latin typeface="宋体" pitchFamily="2" charset="-122"/>
                  </a:rPr>
                  <a:t>  </a:t>
                </a:r>
                <a:r>
                  <a:rPr lang="zh-CN" altLang="en-US" sz="1800" b="1" dirty="0">
                    <a:latin typeface="宋体" pitchFamily="2" charset="-122"/>
                  </a:rPr>
                  <a:t>＋</a:t>
                </a:r>
                <a:r>
                  <a:rPr lang="en-US" altLang="zh-CN" sz="1800" b="1" dirty="0">
                    <a:latin typeface="宋体" pitchFamily="2" charset="-122"/>
                  </a:rPr>
                  <a:t>1→PC</a:t>
                </a:r>
              </a:p>
            </p:txBody>
          </p:sp>
          <p:cxnSp>
            <p:nvCxnSpPr>
              <p:cNvPr id="161" name="直接连接符 10"/>
              <p:cNvCxnSpPr/>
              <p:nvPr/>
            </p:nvCxnSpPr>
            <p:spPr bwMode="auto">
              <a:xfrm rot="16200000" flipH="1">
                <a:off x="697489" y="3386272"/>
                <a:ext cx="299960" cy="203293"/>
              </a:xfrm>
              <a:prstGeom prst="bentConnector3">
                <a:avLst>
                  <a:gd name="adj1" fmla="val 100807"/>
                </a:avLst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62" name="Text Box 65"/>
              <p:cNvSpPr txBox="1">
                <a:spLocks noChangeArrowheads="1"/>
              </p:cNvSpPr>
              <p:nvPr/>
            </p:nvSpPr>
            <p:spPr bwMode="auto">
              <a:xfrm>
                <a:off x="357158" y="3138688"/>
                <a:ext cx="1766570" cy="56769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endParaRPr lang="en-US" altLang="zh-CN" sz="1800" b="1" dirty="0">
                  <a:latin typeface="宋体" pitchFamily="2" charset="-122"/>
                </a:endParaRPr>
              </a:p>
            </p:txBody>
          </p:sp>
        </p:grpSp>
      </p:grpSp>
      <p:grpSp>
        <p:nvGrpSpPr>
          <p:cNvPr id="163" name="组合 162"/>
          <p:cNvGrpSpPr/>
          <p:nvPr/>
        </p:nvGrpSpPr>
        <p:grpSpPr>
          <a:xfrm>
            <a:off x="827584" y="4509120"/>
            <a:ext cx="4608512" cy="577567"/>
            <a:chOff x="1364130" y="4941168"/>
            <a:chExt cx="4608512" cy="577567"/>
          </a:xfrm>
        </p:grpSpPr>
        <p:sp>
          <p:nvSpPr>
            <p:cNvPr id="164" name="Text Box 65"/>
            <p:cNvSpPr txBox="1">
              <a:spLocks noChangeArrowheads="1"/>
            </p:cNvSpPr>
            <p:nvPr/>
          </p:nvSpPr>
          <p:spPr bwMode="auto">
            <a:xfrm>
              <a:off x="4316458" y="4942735"/>
              <a:ext cx="1656184" cy="57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(IR)</a:t>
              </a:r>
              <a:r>
                <a:rPr lang="en-US" altLang="zh-CN" sz="1800" b="1" baseline="-18000" dirty="0">
                  <a:latin typeface="宋体" pitchFamily="2" charset="-122"/>
                </a:rPr>
                <a:t>Ad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→</a:t>
              </a:r>
              <a:r>
                <a:rPr lang="en-US" altLang="zh-CN" sz="1800" b="1" dirty="0">
                  <a:latin typeface="宋体" pitchFamily="2" charset="-122"/>
                </a:rPr>
                <a:t>MEM</a:t>
              </a: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(W)</a:t>
              </a:r>
            </a:p>
            <a:p>
              <a:pPr algn="just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(AC)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→</a:t>
              </a:r>
              <a:r>
                <a:rPr lang="zh-CN" altLang="en-US" sz="1800" dirty="0">
                  <a:solidFill>
                    <a:schemeClr val="accent2"/>
                  </a:solidFill>
                  <a:latin typeface="宋体" pitchFamily="2" charset="-122"/>
                </a:rPr>
                <a:t>┘</a:t>
              </a:r>
              <a:endParaRPr lang="en-US" altLang="zh-CN" sz="18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grpSp>
          <p:nvGrpSpPr>
            <p:cNvPr id="165" name="组合 164"/>
            <p:cNvGrpSpPr/>
            <p:nvPr/>
          </p:nvGrpSpPr>
          <p:grpSpPr>
            <a:xfrm>
              <a:off x="1364130" y="4941168"/>
              <a:ext cx="2952328" cy="572074"/>
              <a:chOff x="357158" y="3138688"/>
              <a:chExt cx="2952328" cy="572074"/>
            </a:xfrm>
          </p:grpSpPr>
          <p:sp>
            <p:nvSpPr>
              <p:cNvPr id="166" name="Text Box 65"/>
              <p:cNvSpPr txBox="1">
                <a:spLocks noChangeArrowheads="1"/>
              </p:cNvSpPr>
              <p:nvPr/>
            </p:nvSpPr>
            <p:spPr bwMode="auto">
              <a:xfrm>
                <a:off x="357158" y="3138688"/>
                <a:ext cx="1784826" cy="3240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r>
                  <a:rPr lang="en-US" altLang="zh-CN" sz="1800" b="1" dirty="0">
                    <a:latin typeface="宋体" pitchFamily="2" charset="-122"/>
                  </a:rPr>
                  <a:t>PC</a:t>
                </a:r>
                <a:r>
                  <a:rPr lang="en-US" altLang="zh-CN" sz="1800" b="1" dirty="0">
                    <a:solidFill>
                      <a:schemeClr val="accent2"/>
                    </a:solidFill>
                    <a:latin typeface="宋体" pitchFamily="2" charset="-122"/>
                  </a:rPr>
                  <a:t>→</a:t>
                </a:r>
                <a:r>
                  <a:rPr lang="en-US" altLang="zh-CN" sz="1800" b="1" dirty="0">
                    <a:latin typeface="宋体" pitchFamily="2" charset="-122"/>
                  </a:rPr>
                  <a:t>MEM</a:t>
                </a:r>
                <a:r>
                  <a:rPr lang="en-US" altLang="zh-CN" sz="1800" b="1" dirty="0">
                    <a:solidFill>
                      <a:srgbClr val="FF3399"/>
                    </a:solidFill>
                    <a:latin typeface="宋体" pitchFamily="2" charset="-122"/>
                  </a:rPr>
                  <a:t>(R)</a:t>
                </a:r>
                <a:r>
                  <a:rPr lang="en-US" altLang="zh-CN" sz="1800" b="1" dirty="0">
                    <a:solidFill>
                      <a:schemeClr val="accent2"/>
                    </a:solidFill>
                    <a:latin typeface="宋体" pitchFamily="2" charset="-122"/>
                  </a:rPr>
                  <a:t>→</a:t>
                </a:r>
                <a:r>
                  <a:rPr lang="en-US" altLang="zh-CN" sz="1800" b="1" dirty="0">
                    <a:latin typeface="宋体" pitchFamily="2" charset="-122"/>
                  </a:rPr>
                  <a:t>IR</a:t>
                </a:r>
              </a:p>
            </p:txBody>
          </p:sp>
          <p:sp>
            <p:nvSpPr>
              <p:cNvPr id="168" name="Text Box 65"/>
              <p:cNvSpPr txBox="1">
                <a:spLocks noChangeArrowheads="1"/>
              </p:cNvSpPr>
              <p:nvPr/>
            </p:nvSpPr>
            <p:spPr bwMode="auto">
              <a:xfrm>
                <a:off x="2123728" y="3140968"/>
                <a:ext cx="1185758" cy="32400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dirty="0">
                    <a:latin typeface="宋体" pitchFamily="2" charset="-122"/>
                  </a:rPr>
                  <a:t>(IR)</a:t>
                </a:r>
                <a:r>
                  <a:rPr lang="en-US" altLang="zh-CN" sz="1800" b="1" baseline="-18000" dirty="0">
                    <a:latin typeface="宋体" pitchFamily="2" charset="-122"/>
                  </a:rPr>
                  <a:t>OP</a:t>
                </a:r>
                <a:r>
                  <a:rPr lang="en-US" altLang="zh-CN" sz="1800" b="1" dirty="0">
                    <a:latin typeface="宋体" pitchFamily="2" charset="-122"/>
                  </a:rPr>
                  <a:t>→ID</a:t>
                </a:r>
              </a:p>
            </p:txBody>
          </p:sp>
          <p:sp>
            <p:nvSpPr>
              <p:cNvPr id="169" name="Text Box 65"/>
              <p:cNvSpPr txBox="1">
                <a:spLocks noChangeArrowheads="1"/>
              </p:cNvSpPr>
              <p:nvPr/>
            </p:nvSpPr>
            <p:spPr bwMode="auto">
              <a:xfrm>
                <a:off x="684708" y="3458762"/>
                <a:ext cx="1439020" cy="252000"/>
              </a:xfrm>
              <a:prstGeom prst="rect">
                <a:avLst/>
              </a:prstGeom>
              <a:solidFill>
                <a:srgbClr val="CCFFFF">
                  <a:alpha val="90000"/>
                </a:srgbClr>
              </a:solidFill>
              <a:ln w="12700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r>
                  <a:rPr lang="en-US" altLang="zh-CN" sz="1800" b="1" dirty="0">
                    <a:solidFill>
                      <a:schemeClr val="accent2"/>
                    </a:solidFill>
                    <a:latin typeface="宋体" pitchFamily="2" charset="-122"/>
                  </a:rPr>
                  <a:t>  </a:t>
                </a:r>
                <a:r>
                  <a:rPr lang="zh-CN" altLang="en-US" sz="1800" b="1" dirty="0">
                    <a:latin typeface="宋体" pitchFamily="2" charset="-122"/>
                  </a:rPr>
                  <a:t>＋</a:t>
                </a:r>
                <a:r>
                  <a:rPr lang="en-US" altLang="zh-CN" sz="1800" b="1" dirty="0">
                    <a:latin typeface="宋体" pitchFamily="2" charset="-122"/>
                  </a:rPr>
                  <a:t>1→PC</a:t>
                </a:r>
              </a:p>
            </p:txBody>
          </p:sp>
          <p:cxnSp>
            <p:nvCxnSpPr>
              <p:cNvPr id="170" name="直接连接符 10"/>
              <p:cNvCxnSpPr/>
              <p:nvPr/>
            </p:nvCxnSpPr>
            <p:spPr bwMode="auto">
              <a:xfrm rot="16200000" flipH="1">
                <a:off x="697489" y="3386272"/>
                <a:ext cx="299960" cy="203293"/>
              </a:xfrm>
              <a:prstGeom prst="bentConnector3">
                <a:avLst>
                  <a:gd name="adj1" fmla="val 100807"/>
                </a:avLst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71" name="Text Box 65"/>
              <p:cNvSpPr txBox="1">
                <a:spLocks noChangeArrowheads="1"/>
              </p:cNvSpPr>
              <p:nvPr/>
            </p:nvSpPr>
            <p:spPr bwMode="auto">
              <a:xfrm>
                <a:off x="357158" y="3138688"/>
                <a:ext cx="1766570" cy="5686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endParaRPr lang="en-US" altLang="zh-CN" sz="1800" b="1" dirty="0">
                  <a:latin typeface="宋体" pitchFamily="2" charset="-122"/>
                </a:endParaRPr>
              </a:p>
            </p:txBody>
          </p:sp>
        </p:grpSp>
      </p:grpSp>
      <p:grpSp>
        <p:nvGrpSpPr>
          <p:cNvPr id="172" name="组合 171"/>
          <p:cNvGrpSpPr/>
          <p:nvPr/>
        </p:nvGrpSpPr>
        <p:grpSpPr>
          <a:xfrm>
            <a:off x="827584" y="5229200"/>
            <a:ext cx="3816424" cy="597988"/>
            <a:chOff x="1364130" y="5733256"/>
            <a:chExt cx="3816424" cy="597988"/>
          </a:xfrm>
        </p:grpSpPr>
        <p:sp>
          <p:nvSpPr>
            <p:cNvPr id="173" name="Text Box 65"/>
            <p:cNvSpPr txBox="1">
              <a:spLocks noChangeArrowheads="1"/>
            </p:cNvSpPr>
            <p:nvPr/>
          </p:nvSpPr>
          <p:spPr bwMode="auto">
            <a:xfrm>
              <a:off x="4316458" y="5736106"/>
              <a:ext cx="864096" cy="324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(STOP)</a:t>
              </a:r>
            </a:p>
          </p:txBody>
        </p:sp>
        <p:grpSp>
          <p:nvGrpSpPr>
            <p:cNvPr id="174" name="组合 173"/>
            <p:cNvGrpSpPr/>
            <p:nvPr/>
          </p:nvGrpSpPr>
          <p:grpSpPr>
            <a:xfrm>
              <a:off x="1364130" y="5733256"/>
              <a:ext cx="2952328" cy="597988"/>
              <a:chOff x="357158" y="3138688"/>
              <a:chExt cx="2952328" cy="597988"/>
            </a:xfrm>
          </p:grpSpPr>
          <p:sp>
            <p:nvSpPr>
              <p:cNvPr id="179" name="Text Box 65"/>
              <p:cNvSpPr txBox="1">
                <a:spLocks noChangeArrowheads="1"/>
              </p:cNvSpPr>
              <p:nvPr/>
            </p:nvSpPr>
            <p:spPr bwMode="auto">
              <a:xfrm>
                <a:off x="357158" y="3138688"/>
                <a:ext cx="1766570" cy="5979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endParaRPr lang="en-US" altLang="zh-CN" sz="1800" b="1" dirty="0">
                  <a:latin typeface="宋体" pitchFamily="2" charset="-122"/>
                </a:endParaRPr>
              </a:p>
            </p:txBody>
          </p:sp>
          <p:sp>
            <p:nvSpPr>
              <p:cNvPr id="175" name="Text Box 65"/>
              <p:cNvSpPr txBox="1">
                <a:spLocks noChangeArrowheads="1"/>
              </p:cNvSpPr>
              <p:nvPr/>
            </p:nvSpPr>
            <p:spPr bwMode="auto">
              <a:xfrm>
                <a:off x="357158" y="3138688"/>
                <a:ext cx="1784826" cy="32400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2700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r>
                  <a:rPr lang="en-US" altLang="zh-CN" sz="1800" b="1" dirty="0">
                    <a:latin typeface="宋体" pitchFamily="2" charset="-122"/>
                  </a:rPr>
                  <a:t>PC</a:t>
                </a:r>
                <a:r>
                  <a:rPr lang="en-US" altLang="zh-CN" sz="1800" b="1" dirty="0">
                    <a:solidFill>
                      <a:schemeClr val="accent2"/>
                    </a:solidFill>
                    <a:latin typeface="宋体" pitchFamily="2" charset="-122"/>
                  </a:rPr>
                  <a:t>→</a:t>
                </a:r>
                <a:r>
                  <a:rPr lang="en-US" altLang="zh-CN" sz="1800" b="1" dirty="0">
                    <a:latin typeface="宋体" pitchFamily="2" charset="-122"/>
                  </a:rPr>
                  <a:t>MEM</a:t>
                </a:r>
                <a:r>
                  <a:rPr lang="en-US" altLang="zh-CN" sz="1800" b="1" dirty="0">
                    <a:solidFill>
                      <a:srgbClr val="FF3399"/>
                    </a:solidFill>
                    <a:latin typeface="宋体" pitchFamily="2" charset="-122"/>
                  </a:rPr>
                  <a:t>(R)</a:t>
                </a:r>
                <a:r>
                  <a:rPr lang="en-US" altLang="zh-CN" sz="1800" b="1" dirty="0">
                    <a:solidFill>
                      <a:schemeClr val="accent2"/>
                    </a:solidFill>
                    <a:latin typeface="宋体" pitchFamily="2" charset="-122"/>
                  </a:rPr>
                  <a:t>→</a:t>
                </a:r>
                <a:r>
                  <a:rPr lang="en-US" altLang="zh-CN" sz="1800" b="1" dirty="0">
                    <a:latin typeface="宋体" pitchFamily="2" charset="-122"/>
                  </a:rPr>
                  <a:t>IR</a:t>
                </a:r>
              </a:p>
            </p:txBody>
          </p:sp>
          <p:sp>
            <p:nvSpPr>
              <p:cNvPr id="176" name="Text Box 65"/>
              <p:cNvSpPr txBox="1">
                <a:spLocks noChangeArrowheads="1"/>
              </p:cNvSpPr>
              <p:nvPr/>
            </p:nvSpPr>
            <p:spPr bwMode="auto">
              <a:xfrm>
                <a:off x="2123728" y="3140968"/>
                <a:ext cx="1185758" cy="324000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dirty="0">
                    <a:latin typeface="宋体" pitchFamily="2" charset="-122"/>
                  </a:rPr>
                  <a:t>(IR)</a:t>
                </a:r>
                <a:r>
                  <a:rPr lang="en-US" altLang="zh-CN" sz="1800" b="1" baseline="-18000" dirty="0">
                    <a:latin typeface="宋体" pitchFamily="2" charset="-122"/>
                  </a:rPr>
                  <a:t>OP</a:t>
                </a:r>
                <a:r>
                  <a:rPr lang="en-US" altLang="zh-CN" sz="1800" b="1" dirty="0">
                    <a:latin typeface="宋体" pitchFamily="2" charset="-122"/>
                  </a:rPr>
                  <a:t>→ID</a:t>
                </a:r>
              </a:p>
            </p:txBody>
          </p:sp>
          <p:sp>
            <p:nvSpPr>
              <p:cNvPr id="177" name="Text Box 65"/>
              <p:cNvSpPr txBox="1">
                <a:spLocks noChangeArrowheads="1"/>
              </p:cNvSpPr>
              <p:nvPr/>
            </p:nvSpPr>
            <p:spPr bwMode="auto">
              <a:xfrm>
                <a:off x="684708" y="3458762"/>
                <a:ext cx="1439020" cy="252000"/>
              </a:xfrm>
              <a:prstGeom prst="rect">
                <a:avLst/>
              </a:prstGeom>
              <a:solidFill>
                <a:srgbClr val="CCFFFF">
                  <a:alpha val="90000"/>
                </a:srgbClr>
              </a:solidFill>
              <a:ln w="12700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lIns="54000" tIns="10800" rIns="18000" bIns="10800" anchor="ctr"/>
              <a:lstStyle/>
              <a:p>
                <a:pPr algn="just"/>
                <a:r>
                  <a:rPr lang="en-US" altLang="zh-CN" sz="1800" b="1" dirty="0">
                    <a:solidFill>
                      <a:schemeClr val="accent2"/>
                    </a:solidFill>
                    <a:latin typeface="宋体" pitchFamily="2" charset="-122"/>
                  </a:rPr>
                  <a:t>  </a:t>
                </a:r>
                <a:r>
                  <a:rPr lang="zh-CN" altLang="en-US" sz="1800" b="1" dirty="0">
                    <a:latin typeface="宋体" pitchFamily="2" charset="-122"/>
                  </a:rPr>
                  <a:t>＋</a:t>
                </a:r>
                <a:r>
                  <a:rPr lang="en-US" altLang="zh-CN" sz="1800" b="1" dirty="0">
                    <a:latin typeface="宋体" pitchFamily="2" charset="-122"/>
                  </a:rPr>
                  <a:t>1→PC</a:t>
                </a:r>
              </a:p>
            </p:txBody>
          </p:sp>
          <p:cxnSp>
            <p:nvCxnSpPr>
              <p:cNvPr id="178" name="直接连接符 10"/>
              <p:cNvCxnSpPr/>
              <p:nvPr/>
            </p:nvCxnSpPr>
            <p:spPr bwMode="auto">
              <a:xfrm rot="16200000" flipH="1">
                <a:off x="697489" y="3386272"/>
                <a:ext cx="299960" cy="203293"/>
              </a:xfrm>
              <a:prstGeom prst="bentConnector3">
                <a:avLst>
                  <a:gd name="adj1" fmla="val 100807"/>
                </a:avLst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</p:grpSp>
      <p:sp>
        <p:nvSpPr>
          <p:cNvPr id="180" name="Text Box 36"/>
          <p:cNvSpPr txBox="1">
            <a:spLocks noChangeArrowheads="1"/>
          </p:cNvSpPr>
          <p:nvPr/>
        </p:nvSpPr>
        <p:spPr bwMode="auto">
          <a:xfrm>
            <a:off x="7452320" y="2996952"/>
            <a:ext cx="1368152" cy="64465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18000" tIns="10800" rIns="18000" bIns="10800">
            <a:noAutofit/>
          </a:bodyPr>
          <a:lstStyle/>
          <a:p>
            <a:r>
              <a:rPr lang="en-US" altLang="zh-CN" sz="2000" b="1" dirty="0">
                <a:latin typeface="宋体" pitchFamily="2" charset="-122"/>
              </a:rPr>
              <a:t>(PC)=2001</a:t>
            </a:r>
          </a:p>
          <a:p>
            <a:r>
              <a:rPr lang="en-US" altLang="zh-CN" sz="2000" b="1" dirty="0">
                <a:latin typeface="宋体" pitchFamily="2" charset="-122"/>
              </a:rPr>
              <a:t>(AC)=x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81" name="Text Box 36"/>
          <p:cNvSpPr txBox="1">
            <a:spLocks noChangeArrowheads="1"/>
          </p:cNvSpPr>
          <p:nvPr/>
        </p:nvSpPr>
        <p:spPr bwMode="auto">
          <a:xfrm>
            <a:off x="7452320" y="3717032"/>
            <a:ext cx="1368152" cy="64465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18000" tIns="10800" rIns="18000" bIns="10800">
            <a:noAutofit/>
          </a:bodyPr>
          <a:lstStyle/>
          <a:p>
            <a:r>
              <a:rPr lang="en-US" altLang="zh-CN" sz="2000" b="1" dirty="0">
                <a:latin typeface="宋体" pitchFamily="2" charset="-122"/>
              </a:rPr>
              <a:t>(PC)=2002</a:t>
            </a:r>
          </a:p>
          <a:p>
            <a:r>
              <a:rPr lang="en-US" altLang="zh-CN" sz="2000" b="1" dirty="0">
                <a:latin typeface="宋体" pitchFamily="2" charset="-122"/>
              </a:rPr>
              <a:t>(AC)=</a:t>
            </a:r>
            <a:r>
              <a:rPr lang="en-US" altLang="zh-CN" sz="2000" b="1" dirty="0" err="1">
                <a:latin typeface="宋体" pitchFamily="2" charset="-122"/>
              </a:rPr>
              <a:t>x+b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82" name="Text Box 36"/>
          <p:cNvSpPr txBox="1">
            <a:spLocks noChangeArrowheads="1"/>
          </p:cNvSpPr>
          <p:nvPr/>
        </p:nvSpPr>
        <p:spPr bwMode="auto">
          <a:xfrm>
            <a:off x="7452320" y="4437112"/>
            <a:ext cx="1368152" cy="64465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18000" tIns="10800" rIns="18000" bIns="10800">
            <a:noAutofit/>
          </a:bodyPr>
          <a:lstStyle/>
          <a:p>
            <a:r>
              <a:rPr lang="en-US" altLang="zh-CN" sz="2000" b="1" dirty="0">
                <a:latin typeface="宋体" pitchFamily="2" charset="-122"/>
              </a:rPr>
              <a:t>(PC)=2003</a:t>
            </a:r>
          </a:p>
          <a:p>
            <a:r>
              <a:rPr lang="en-US" altLang="zh-CN" sz="2000" b="1" dirty="0">
                <a:latin typeface="宋体" pitchFamily="2" charset="-122"/>
              </a:rPr>
              <a:t>M[&amp;y]=</a:t>
            </a:r>
            <a:r>
              <a:rPr lang="en-US" altLang="zh-CN" sz="2000" b="1" dirty="0" err="1">
                <a:latin typeface="宋体" pitchFamily="2" charset="-122"/>
              </a:rPr>
              <a:t>x+b</a:t>
            </a:r>
            <a:endParaRPr lang="zh-CN" altLang="en-US" sz="2000" b="1" dirty="0">
              <a:latin typeface="宋体" pitchFamily="2" charset="-122"/>
            </a:endParaRPr>
          </a:p>
        </p:txBody>
      </p:sp>
      <p:cxnSp>
        <p:nvCxnSpPr>
          <p:cNvPr id="217" name="直接连接符 10"/>
          <p:cNvCxnSpPr>
            <a:stCxn id="164" idx="3"/>
            <a:endCxn id="175" idx="1"/>
          </p:cNvCxnSpPr>
          <p:nvPr/>
        </p:nvCxnSpPr>
        <p:spPr bwMode="auto">
          <a:xfrm flipH="1">
            <a:off x="827584" y="4798687"/>
            <a:ext cx="4608512" cy="592513"/>
          </a:xfrm>
          <a:prstGeom prst="bentConnector5">
            <a:avLst>
              <a:gd name="adj1" fmla="val -4960"/>
              <a:gd name="adj2" fmla="val 60633"/>
              <a:gd name="adj3" fmla="val 104960"/>
            </a:avLst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sp>
        <p:nvSpPr>
          <p:cNvPr id="8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  <p:sp>
        <p:nvSpPr>
          <p:cNvPr id="89" name="Text Box 36"/>
          <p:cNvSpPr txBox="1">
            <a:spLocks noChangeArrowheads="1"/>
          </p:cNvSpPr>
          <p:nvPr/>
        </p:nvSpPr>
        <p:spPr bwMode="auto">
          <a:xfrm>
            <a:off x="1946651" y="2636912"/>
            <a:ext cx="7078791" cy="322326"/>
          </a:xfrm>
          <a:prstGeom prst="rect">
            <a:avLst/>
          </a:prstGeom>
          <a:solidFill>
            <a:srgbClr val="CCCCFF">
              <a:alpha val="80000"/>
            </a:srgbClr>
          </a:solidFill>
          <a:ln w="19050">
            <a:noFill/>
            <a:miter lim="800000"/>
            <a:headEnd/>
            <a:tailEnd/>
          </a:ln>
          <a:effectLst/>
        </p:spPr>
        <p:txBody>
          <a:bodyPr wrap="square" lIns="18000" tIns="10800" rIns="18000" bIns="10800">
            <a:noAutofit/>
          </a:bodyPr>
          <a:lstStyle/>
          <a:p>
            <a:r>
              <a:rPr lang="zh-CN" altLang="en-US" sz="1800" b="1" dirty="0">
                <a:latin typeface="宋体" pitchFamily="2" charset="-122"/>
              </a:rPr>
              <a:t>指令执行过程的操作                  执行结果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部件内容的变化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580112" y="5157192"/>
            <a:ext cx="3384376" cy="1190551"/>
            <a:chOff x="5580112" y="5262785"/>
            <a:chExt cx="3384376" cy="1190551"/>
          </a:xfrm>
        </p:grpSpPr>
        <p:sp>
          <p:nvSpPr>
            <p:cNvPr id="184" name="Text Box 705"/>
            <p:cNvSpPr txBox="1">
              <a:spLocks noChangeArrowheads="1"/>
            </p:cNvSpPr>
            <p:nvPr/>
          </p:nvSpPr>
          <p:spPr bwMode="auto">
            <a:xfrm>
              <a:off x="5874601" y="6171692"/>
              <a:ext cx="2520663" cy="12755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prstDash val="sysDash"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kumimoji="0" lang="en-US" altLang="zh-CN" sz="1600" b="1" dirty="0">
                  <a:solidFill>
                    <a:srgbClr val="000000"/>
                  </a:solidFill>
                  <a:latin typeface="宋体" pitchFamily="2" charset="-122"/>
                </a:rPr>
                <a:t> </a:t>
              </a:r>
              <a:endParaRPr kumimoji="0" lang="en-US" altLang="zh-CN" sz="1600" b="1" dirty="0">
                <a:latin typeface="宋体" pitchFamily="2" charset="-122"/>
              </a:endParaRPr>
            </a:p>
          </p:txBody>
        </p:sp>
        <p:cxnSp>
          <p:nvCxnSpPr>
            <p:cNvPr id="185" name="直接连接符 56"/>
            <p:cNvCxnSpPr>
              <a:endCxn id="195" idx="1"/>
            </p:cNvCxnSpPr>
            <p:nvPr/>
          </p:nvCxnSpPr>
          <p:spPr bwMode="auto">
            <a:xfrm rot="16200000" flipV="1">
              <a:off x="6895024" y="5694011"/>
              <a:ext cx="496417" cy="282013"/>
            </a:xfrm>
            <a:prstGeom prst="bentConnector4">
              <a:avLst>
                <a:gd name="adj1" fmla="val -465"/>
                <a:gd name="adj2" fmla="val 156884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186" name="Text Box 174"/>
            <p:cNvSpPr txBox="1">
              <a:spLocks noChangeArrowheads="1"/>
            </p:cNvSpPr>
            <p:nvPr/>
          </p:nvSpPr>
          <p:spPr bwMode="auto">
            <a:xfrm>
              <a:off x="8604448" y="5262785"/>
              <a:ext cx="360040" cy="103646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187" name="Rectangle 175"/>
            <p:cNvSpPr>
              <a:spLocks noChangeArrowheads="1"/>
            </p:cNvSpPr>
            <p:nvPr/>
          </p:nvSpPr>
          <p:spPr bwMode="auto">
            <a:xfrm>
              <a:off x="5580112" y="5311193"/>
              <a:ext cx="2880320" cy="98805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" name="Rectangle 178" descr="轮廓式菱形"/>
            <p:cNvSpPr>
              <a:spLocks noChangeArrowheads="1"/>
            </p:cNvSpPr>
            <p:nvPr/>
          </p:nvSpPr>
          <p:spPr bwMode="auto">
            <a:xfrm>
              <a:off x="6752190" y="5365818"/>
              <a:ext cx="1643074" cy="7610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" name="Rectangle 179" descr="瓦形"/>
            <p:cNvSpPr>
              <a:spLocks noChangeArrowheads="1"/>
            </p:cNvSpPr>
            <p:nvPr/>
          </p:nvSpPr>
          <p:spPr bwMode="auto">
            <a:xfrm>
              <a:off x="5652120" y="5363146"/>
              <a:ext cx="1008112" cy="7637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" name="Text Box 190"/>
            <p:cNvSpPr txBox="1">
              <a:spLocks noChangeArrowheads="1"/>
            </p:cNvSpPr>
            <p:nvPr/>
          </p:nvSpPr>
          <p:spPr bwMode="auto">
            <a:xfrm>
              <a:off x="5796136" y="5867202"/>
              <a:ext cx="481848" cy="180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AC</a:t>
              </a:r>
            </a:p>
          </p:txBody>
        </p:sp>
        <p:sp>
          <p:nvSpPr>
            <p:cNvPr id="191" name="AutoShape 191"/>
            <p:cNvSpPr>
              <a:spLocks noChangeArrowheads="1"/>
            </p:cNvSpPr>
            <p:nvPr/>
          </p:nvSpPr>
          <p:spPr bwMode="auto">
            <a:xfrm rot="10800000">
              <a:off x="5874602" y="5507162"/>
              <a:ext cx="720080" cy="21600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>
                <a:lnSpc>
                  <a:spcPct val="90000"/>
                </a:lnSpc>
              </a:pPr>
              <a:endParaRPr lang="zh-CN" altLang="en-US" sz="1800" b="1" dirty="0">
                <a:latin typeface="+mn-ea"/>
                <a:ea typeface="+mn-ea"/>
              </a:endParaRPr>
            </a:p>
          </p:txBody>
        </p:sp>
        <p:sp>
          <p:nvSpPr>
            <p:cNvPr id="192" name="Text Box 201"/>
            <p:cNvSpPr txBox="1">
              <a:spLocks noChangeArrowheads="1"/>
            </p:cNvSpPr>
            <p:nvPr/>
          </p:nvSpPr>
          <p:spPr bwMode="auto">
            <a:xfrm>
              <a:off x="7002224" y="5795194"/>
              <a:ext cx="571503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193" name="Text Box 202"/>
            <p:cNvSpPr txBox="1">
              <a:spLocks noChangeArrowheads="1"/>
            </p:cNvSpPr>
            <p:nvPr/>
          </p:nvSpPr>
          <p:spPr bwMode="auto">
            <a:xfrm>
              <a:off x="7668344" y="5795194"/>
              <a:ext cx="54862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IR</a:t>
              </a:r>
            </a:p>
          </p:txBody>
        </p:sp>
        <p:sp>
          <p:nvSpPr>
            <p:cNvPr id="194" name="Text Box 203"/>
            <p:cNvSpPr txBox="1">
              <a:spLocks noChangeArrowheads="1"/>
            </p:cNvSpPr>
            <p:nvPr/>
          </p:nvSpPr>
          <p:spPr bwMode="auto">
            <a:xfrm>
              <a:off x="7668344" y="5478808"/>
              <a:ext cx="357190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ID</a:t>
              </a:r>
            </a:p>
          </p:txBody>
        </p:sp>
        <p:sp>
          <p:nvSpPr>
            <p:cNvPr id="195" name="Text Box 209"/>
            <p:cNvSpPr txBox="1">
              <a:spLocks noChangeArrowheads="1"/>
            </p:cNvSpPr>
            <p:nvPr/>
          </p:nvSpPr>
          <p:spPr bwMode="auto">
            <a:xfrm>
              <a:off x="7002225" y="5478809"/>
              <a:ext cx="571502" cy="2160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latin typeface="+mn-ea"/>
                  <a:ea typeface="+mn-ea"/>
                  <a:cs typeface="Arial Unicode MS" pitchFamily="34" charset="-122"/>
                </a:rPr>
                <a:t>＋</a:t>
              </a:r>
              <a:r>
                <a:rPr lang="en-US" altLang="zh-CN" sz="16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“</a:t>
              </a:r>
              <a:r>
                <a:rPr lang="en-US" altLang="zh-CN" sz="1600" b="1" dirty="0">
                  <a:latin typeface="宋体" pitchFamily="2" charset="-122"/>
                </a:rPr>
                <a:t>1</a:t>
              </a:r>
              <a:r>
                <a:rPr lang="en-US" altLang="zh-CN" sz="16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”</a:t>
              </a:r>
            </a:p>
          </p:txBody>
        </p:sp>
        <p:cxnSp>
          <p:nvCxnSpPr>
            <p:cNvPr id="196" name="直接连接符 56"/>
            <p:cNvCxnSpPr>
              <a:stCxn id="190" idx="1"/>
            </p:cNvCxnSpPr>
            <p:nvPr/>
          </p:nvCxnSpPr>
          <p:spPr bwMode="auto">
            <a:xfrm rot="10800000">
              <a:off x="5702070" y="5421662"/>
              <a:ext cx="94066" cy="535540"/>
            </a:xfrm>
            <a:prstGeom prst="bentConnector2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sm"/>
              <a:tailEnd type="none" w="med" len="sm"/>
            </a:ln>
            <a:effectLst/>
          </p:spPr>
        </p:cxnSp>
        <p:cxnSp>
          <p:nvCxnSpPr>
            <p:cNvPr id="197" name="直接连接符 56"/>
            <p:cNvCxnSpPr/>
            <p:nvPr/>
          </p:nvCxnSpPr>
          <p:spPr bwMode="auto">
            <a:xfrm>
              <a:off x="6012160" y="6047152"/>
              <a:ext cx="0" cy="12454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8" name="直接连接符 56"/>
            <p:cNvCxnSpPr/>
            <p:nvPr/>
          </p:nvCxnSpPr>
          <p:spPr bwMode="auto">
            <a:xfrm flipV="1">
              <a:off x="6012160" y="5723187"/>
              <a:ext cx="0" cy="137195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</p:cxnSp>
        <p:cxnSp>
          <p:nvCxnSpPr>
            <p:cNvPr id="199" name="直接连接符 56"/>
            <p:cNvCxnSpPr/>
            <p:nvPr/>
          </p:nvCxnSpPr>
          <p:spPr bwMode="auto">
            <a:xfrm flipV="1">
              <a:off x="6430719" y="5723186"/>
              <a:ext cx="1" cy="448506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</p:cxnSp>
        <p:cxnSp>
          <p:nvCxnSpPr>
            <p:cNvPr id="200" name="直接连接符 56"/>
            <p:cNvCxnSpPr>
              <a:stCxn id="195" idx="2"/>
              <a:endCxn id="192" idx="0"/>
            </p:cNvCxnSpPr>
            <p:nvPr/>
          </p:nvCxnSpPr>
          <p:spPr bwMode="auto">
            <a:xfrm>
              <a:off x="7287976" y="5694809"/>
              <a:ext cx="0" cy="100385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</p:cxnSp>
        <p:cxnSp>
          <p:nvCxnSpPr>
            <p:cNvPr id="201" name="直接连接符 56"/>
            <p:cNvCxnSpPr/>
            <p:nvPr/>
          </p:nvCxnSpPr>
          <p:spPr bwMode="auto">
            <a:xfrm flipV="1">
              <a:off x="7740352" y="5363146"/>
              <a:ext cx="0" cy="115662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</p:cxnSp>
        <p:cxnSp>
          <p:nvCxnSpPr>
            <p:cNvPr id="202" name="直接连接符 56"/>
            <p:cNvCxnSpPr/>
            <p:nvPr/>
          </p:nvCxnSpPr>
          <p:spPr bwMode="auto">
            <a:xfrm flipH="1">
              <a:off x="6516216" y="5613491"/>
              <a:ext cx="144016" cy="158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03" name="直接连接符 56"/>
            <p:cNvCxnSpPr/>
            <p:nvPr/>
          </p:nvCxnSpPr>
          <p:spPr bwMode="auto">
            <a:xfrm flipV="1">
              <a:off x="7812360" y="5694810"/>
              <a:ext cx="0" cy="94242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</p:cxnSp>
        <p:cxnSp>
          <p:nvCxnSpPr>
            <p:cNvPr id="204" name="直接连接符 56"/>
            <p:cNvCxnSpPr>
              <a:endCxn id="193" idx="2"/>
            </p:cNvCxnSpPr>
            <p:nvPr/>
          </p:nvCxnSpPr>
          <p:spPr bwMode="auto">
            <a:xfrm flipV="1">
              <a:off x="7942654" y="6011194"/>
              <a:ext cx="0" cy="160441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</p:cxnSp>
        <p:cxnSp>
          <p:nvCxnSpPr>
            <p:cNvPr id="205" name="直接连接符 56"/>
            <p:cNvCxnSpPr/>
            <p:nvPr/>
          </p:nvCxnSpPr>
          <p:spPr bwMode="auto">
            <a:xfrm rot="5400000">
              <a:off x="6360123" y="6371532"/>
              <a:ext cx="14119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</p:cxnSp>
        <p:cxnSp>
          <p:nvCxnSpPr>
            <p:cNvPr id="206" name="直接连接符 56"/>
            <p:cNvCxnSpPr/>
            <p:nvPr/>
          </p:nvCxnSpPr>
          <p:spPr bwMode="auto">
            <a:xfrm rot="5400000">
              <a:off x="7538850" y="6369846"/>
              <a:ext cx="141192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7" name="直接连接符 56"/>
            <p:cNvCxnSpPr/>
            <p:nvPr/>
          </p:nvCxnSpPr>
          <p:spPr bwMode="auto">
            <a:xfrm rot="5400000">
              <a:off x="6895908" y="6369846"/>
              <a:ext cx="14119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</p:cxnSp>
        <p:cxnSp>
          <p:nvCxnSpPr>
            <p:cNvPr id="208" name="直接连接符 56"/>
            <p:cNvCxnSpPr/>
            <p:nvPr/>
          </p:nvCxnSpPr>
          <p:spPr bwMode="auto">
            <a:xfrm rot="16200000" flipH="1">
              <a:off x="8028744" y="5883957"/>
              <a:ext cx="376440" cy="198913"/>
            </a:xfrm>
            <a:prstGeom prst="bentConnector3">
              <a:avLst>
                <a:gd name="adj1" fmla="val -19250"/>
              </a:avLst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9" name="直接连接符 56"/>
            <p:cNvCxnSpPr/>
            <p:nvPr/>
          </p:nvCxnSpPr>
          <p:spPr bwMode="auto">
            <a:xfrm>
              <a:off x="7297095" y="5362006"/>
              <a:ext cx="0" cy="119313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</p:cxnSp>
        <p:sp>
          <p:nvSpPr>
            <p:cNvPr id="210" name="Text Box 190"/>
            <p:cNvSpPr txBox="1">
              <a:spLocks noChangeArrowheads="1"/>
            </p:cNvSpPr>
            <p:nvPr/>
          </p:nvSpPr>
          <p:spPr bwMode="auto">
            <a:xfrm>
              <a:off x="5988790" y="5507162"/>
              <a:ext cx="498356" cy="2160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ALU</a:t>
              </a:r>
            </a:p>
          </p:txBody>
        </p:sp>
        <p:cxnSp>
          <p:nvCxnSpPr>
            <p:cNvPr id="211" name="直接连接符 56"/>
            <p:cNvCxnSpPr>
              <a:stCxn id="192" idx="2"/>
            </p:cNvCxnSpPr>
            <p:nvPr/>
          </p:nvCxnSpPr>
          <p:spPr bwMode="auto">
            <a:xfrm>
              <a:off x="7287976" y="6011194"/>
              <a:ext cx="0" cy="160441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2" name="直接连接符 56"/>
            <p:cNvCxnSpPr/>
            <p:nvPr/>
          </p:nvCxnSpPr>
          <p:spPr bwMode="auto">
            <a:xfrm flipV="1">
              <a:off x="7956376" y="5362006"/>
              <a:ext cx="0" cy="116803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</p:cxnSp>
        <p:cxnSp>
          <p:nvCxnSpPr>
            <p:cNvPr id="213" name="直接箭头连接符 212"/>
            <p:cNvCxnSpPr/>
            <p:nvPr/>
          </p:nvCxnSpPr>
          <p:spPr bwMode="auto">
            <a:xfrm>
              <a:off x="5580112" y="6440442"/>
              <a:ext cx="3384376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4" name="直接连接符 56"/>
            <p:cNvCxnSpPr/>
            <p:nvPr/>
          </p:nvCxnSpPr>
          <p:spPr bwMode="auto">
            <a:xfrm flipV="1">
              <a:off x="8676456" y="6299250"/>
              <a:ext cx="0" cy="154086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</p:cxnSp>
        <p:cxnSp>
          <p:nvCxnSpPr>
            <p:cNvPr id="215" name="直接连接符 56"/>
            <p:cNvCxnSpPr/>
            <p:nvPr/>
          </p:nvCxnSpPr>
          <p:spPr bwMode="auto">
            <a:xfrm flipV="1">
              <a:off x="8788384" y="6300936"/>
              <a:ext cx="0" cy="150714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sm"/>
              <a:tailEnd type="triangle" w="med" len="sm"/>
            </a:ln>
            <a:effectLst/>
          </p:spPr>
        </p:cxnSp>
        <p:cxnSp>
          <p:nvCxnSpPr>
            <p:cNvPr id="216" name="直接连接符 56"/>
            <p:cNvCxnSpPr/>
            <p:nvPr/>
          </p:nvCxnSpPr>
          <p:spPr bwMode="auto">
            <a:xfrm rot="5400000">
              <a:off x="8821884" y="6369846"/>
              <a:ext cx="141192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0" name="直接连接符 56"/>
            <p:cNvCxnSpPr>
              <a:endCxn id="210" idx="0"/>
            </p:cNvCxnSpPr>
            <p:nvPr/>
          </p:nvCxnSpPr>
          <p:spPr bwMode="auto">
            <a:xfrm>
              <a:off x="5702069" y="5420407"/>
              <a:ext cx="535899" cy="86755"/>
            </a:xfrm>
            <a:prstGeom prst="bentConnector2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90" name="AutoShape 338"/>
          <p:cNvSpPr>
            <a:spLocks/>
          </p:cNvSpPr>
          <p:nvPr/>
        </p:nvSpPr>
        <p:spPr bwMode="auto">
          <a:xfrm>
            <a:off x="6295478" y="427524"/>
            <a:ext cx="1876922" cy="265172"/>
          </a:xfrm>
          <a:prstGeom prst="borderCallout2">
            <a:avLst>
              <a:gd name="adj1" fmla="val 50491"/>
              <a:gd name="adj2" fmla="val 40"/>
              <a:gd name="adj3" fmla="val 52983"/>
              <a:gd name="adj4" fmla="val -15530"/>
              <a:gd name="adj5" fmla="val 355059"/>
              <a:gd name="adj6" fmla="val -49989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 anchorCtr="0"/>
          <a:lstStyle/>
          <a:p>
            <a:pPr lvl="0" algn="ctr">
              <a:lnSpc>
                <a:spcPct val="90000"/>
              </a:lnSpc>
            </a:pPr>
            <a:r>
              <a:rPr lang="zh-CN" altLang="en-US" sz="1600" b="1" dirty="0">
                <a:solidFill>
                  <a:srgbClr val="000000"/>
                </a:solidFill>
                <a:latin typeface="Times New Roman"/>
              </a:rPr>
              <a:t>绕开地址变换问题</a:t>
            </a:r>
          </a:p>
        </p:txBody>
      </p:sp>
      <p:sp>
        <p:nvSpPr>
          <p:cNvPr id="91" name="AutoShape 30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50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81" grpId="0"/>
      <p:bldP spid="182" grpId="0"/>
      <p:bldP spid="89" grpId="0" animBg="1"/>
      <p:bldP spid="9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251520" y="476672"/>
            <a:ext cx="8889776" cy="6017032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sym typeface="Microsoft Yahei"/>
              </a:rPr>
              <a:t> ※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sym typeface="Microsoft Yahei"/>
              </a:rPr>
              <a:t>本节课堂练习（多选题）：</a:t>
            </a:r>
            <a:endParaRPr lang="en-US" altLang="zh-CN" b="1" dirty="0">
              <a:latin typeface="+mn-ea"/>
              <a:sym typeface="Microsoft Yahei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1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、使用逻辑地址</a:t>
            </a: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(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不是物理地址</a:t>
            </a: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)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编程的原因有</a:t>
            </a:r>
            <a:endParaRPr lang="en-US" altLang="zh-CN" sz="2200" b="1" dirty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    </a:t>
            </a: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A.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主存容量可变           </a:t>
            </a: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B.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程序装入位置未知  </a:t>
            </a:r>
            <a:endParaRPr lang="en-US" altLang="zh-CN" sz="2200" b="1" dirty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    C.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允许程序空间≥主存空间</a:t>
            </a:r>
            <a:endParaRPr lang="en-US" altLang="zh-CN" sz="2200" b="1" dirty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  2</a:t>
            </a:r>
            <a:r>
              <a:rPr lang="zh-CN" altLang="en-US" sz="2200" b="1" dirty="0">
                <a:solidFill>
                  <a:srgbClr val="000000"/>
                </a:solidFill>
                <a:latin typeface="宋体" panose="02010600030101010101" pitchFamily="2" charset="-122"/>
                <a:sym typeface="Microsoft Yahei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(PC)</a:t>
            </a:r>
            <a:r>
              <a:rPr lang="zh-CN" altLang="en-US" sz="2200" b="1" dirty="0">
                <a:latin typeface="宋体" pitchFamily="2" charset="-122"/>
              </a:rPr>
              <a:t>＋“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</a:rPr>
              <a:t>”</a:t>
            </a: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zh-CN" altLang="en-US" sz="2200" b="1" dirty="0">
                <a:latin typeface="宋体" pitchFamily="2" charset="-122"/>
              </a:rPr>
              <a:t>中的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</a:rPr>
              <a:t>是指</a:t>
            </a:r>
            <a:endParaRPr lang="en-US" altLang="zh-CN" sz="2200" b="1" dirty="0">
              <a:latin typeface="宋体" pitchFamily="2" charset="-122"/>
            </a:endParaRPr>
          </a:p>
          <a:p>
            <a:pPr marL="446088" indent="-446088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  <a:sym typeface="Microsoft Yahei"/>
              </a:rPr>
              <a:t>      A. </a:t>
            </a:r>
            <a:r>
              <a:rPr lang="zh-CN" altLang="en-US" sz="2200" b="1" dirty="0">
                <a:latin typeface="宋体" pitchFamily="2" charset="-122"/>
                <a:sym typeface="Microsoft Yahei"/>
              </a:rPr>
              <a:t>指令所占存储单元数  </a:t>
            </a:r>
            <a:r>
              <a:rPr lang="en-US" altLang="zh-CN" sz="2200" b="1" dirty="0">
                <a:latin typeface="宋体" pitchFamily="2" charset="-122"/>
                <a:sym typeface="Microsoft Yahei"/>
              </a:rPr>
              <a:t>B. </a:t>
            </a:r>
            <a:r>
              <a:rPr lang="zh-CN" altLang="en-US" sz="2200" b="1" dirty="0">
                <a:latin typeface="宋体" pitchFamily="2" charset="-122"/>
                <a:sym typeface="Microsoft Yahei"/>
              </a:rPr>
              <a:t>指令所占二进制位数  </a:t>
            </a:r>
            <a:r>
              <a:rPr lang="en-US" altLang="zh-CN" sz="2200" b="1" dirty="0">
                <a:latin typeface="宋体" pitchFamily="2" charset="-122"/>
                <a:sym typeface="Microsoft Yahei"/>
              </a:rPr>
              <a:t>C.</a:t>
            </a:r>
            <a:r>
              <a:rPr lang="zh-CN" altLang="en-US" sz="2200" b="1" dirty="0">
                <a:latin typeface="宋体" pitchFamily="2" charset="-122"/>
                <a:sym typeface="Microsoft Yahei"/>
              </a:rPr>
              <a:t> 数值</a:t>
            </a:r>
            <a:r>
              <a:rPr lang="en-US" altLang="zh-CN" sz="2200" b="1" dirty="0">
                <a:latin typeface="宋体" pitchFamily="2" charset="-122"/>
                <a:sym typeface="Microsoft Yahei"/>
              </a:rPr>
              <a:t>1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endParaRPr lang="en-US" altLang="zh-CN" sz="2000" b="1" dirty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3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、转移型指令的下条指令地址计算，可以提前进行的原因是</a:t>
            </a:r>
            <a:endParaRPr lang="en-US" altLang="zh-CN" sz="2200" b="1" dirty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    A. 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计算与指令内容无关  </a:t>
            </a: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B. 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计算与数据操作无关  </a:t>
            </a: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C. 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其他</a:t>
            </a:r>
            <a:endParaRPr lang="en-US" altLang="zh-CN" sz="2200" b="1" dirty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4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、指令执行过程中，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sym typeface="Microsoft Yahei"/>
              </a:rPr>
              <a:t>操作按序进行的实现方法是</a:t>
            </a:r>
            <a:endParaRPr lang="en-US" altLang="zh-CN" sz="2200" b="1" dirty="0">
              <a:solidFill>
                <a:srgbClr val="000000"/>
              </a:solidFill>
              <a:latin typeface="+mn-ea"/>
              <a:sym typeface="Microsoft Yahei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    A. 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操作定时进行        </a:t>
            </a: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B.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操作与时序信号绑定  </a:t>
            </a:r>
            <a:r>
              <a:rPr lang="en-US" altLang="zh-CN" sz="2200" b="1" dirty="0">
                <a:solidFill>
                  <a:srgbClr val="000000"/>
                </a:solidFill>
                <a:latin typeface="+mn-ea"/>
                <a:sym typeface="Microsoft Yahei"/>
              </a:rPr>
              <a:t>C. 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sym typeface="Microsoft Yahei"/>
              </a:rPr>
              <a:t>其他</a:t>
            </a:r>
            <a:endParaRPr lang="en-US" altLang="zh-CN" sz="2200" b="1" dirty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5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、程序执行过程中的循环，其实现方法是</a:t>
            </a:r>
            <a:endParaRPr lang="en-US" altLang="zh-CN" sz="2200" b="1" dirty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  <a:sym typeface="Microsoft Yahei"/>
              </a:rPr>
              <a:t>      A. 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sym typeface="Microsoft Yahei"/>
              </a:rPr>
              <a:t>时序信号具有周期性  </a:t>
            </a:r>
            <a:r>
              <a:rPr lang="en-US" altLang="zh-CN" sz="2200" b="1" dirty="0">
                <a:solidFill>
                  <a:srgbClr val="000000"/>
                </a:solidFill>
                <a:latin typeface="+mn-ea"/>
                <a:sym typeface="Microsoft Yahei"/>
              </a:rPr>
              <a:t>B. 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sym typeface="Microsoft Yahei"/>
              </a:rPr>
              <a:t>操作与时序信号绑定  </a:t>
            </a:r>
            <a:r>
              <a:rPr lang="en-US" altLang="zh-CN" sz="2200" b="1" dirty="0">
                <a:solidFill>
                  <a:srgbClr val="000000"/>
                </a:solidFill>
                <a:latin typeface="+mn-ea"/>
                <a:sym typeface="Microsoft Yahei"/>
              </a:rPr>
              <a:t>C. </a:t>
            </a:r>
            <a:r>
              <a:rPr lang="zh-CN" altLang="en-US" sz="2200" b="1" dirty="0">
                <a:solidFill>
                  <a:srgbClr val="000000"/>
                </a:solidFill>
                <a:latin typeface="+mn-ea"/>
                <a:sym typeface="Microsoft Yahei"/>
              </a:rPr>
              <a:t>其他</a:t>
            </a:r>
            <a:endParaRPr lang="en-US" altLang="zh-CN" sz="2200" b="1" dirty="0">
              <a:solidFill>
                <a:srgbClr val="000000"/>
              </a:solidFill>
              <a:latin typeface="+mn-ea"/>
              <a:ea typeface="+mn-ea"/>
              <a:sym typeface="Microsoft Yahei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43608" y="3212976"/>
            <a:ext cx="3888432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990600" indent="-990600"/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sz="1800" b="1" dirty="0">
                <a:latin typeface="宋体" pitchFamily="2" charset="-122"/>
              </a:rPr>
              <a:t>为何取指时就知道指令长度？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319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248A-FA8B-4991-AE0A-CBD8CD257108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762000" y="339742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latin typeface="宋体" pitchFamily="2" charset="-122"/>
              </a:rPr>
              <a:t>§1.5 </a:t>
            </a:r>
            <a:r>
              <a:rPr lang="zh-CN" altLang="en-US" sz="2800" b="1" dirty="0">
                <a:latin typeface="宋体" pitchFamily="2" charset="-122"/>
              </a:rPr>
              <a:t>计算机的性能指标</a:t>
            </a:r>
          </a:p>
        </p:txBody>
      </p:sp>
      <p:sp>
        <p:nvSpPr>
          <p:cNvPr id="1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29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" name="Text Box 526"/>
          <p:cNvSpPr txBox="1">
            <a:spLocks noChangeArrowheads="1"/>
          </p:cNvSpPr>
          <p:nvPr/>
        </p:nvSpPr>
        <p:spPr bwMode="auto">
          <a:xfrm>
            <a:off x="179512" y="981889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200" b="1" u="none" dirty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200" b="1" u="none" dirty="0">
                <a:latin typeface="+mn-ea"/>
                <a:ea typeface="+mn-ea"/>
              </a:rPr>
              <a:t>硬件技术指标，计算机性能指标</a:t>
            </a:r>
            <a:endParaRPr lang="en-US" altLang="zh-CN" sz="2200" b="1" u="none" dirty="0">
              <a:latin typeface="+mn-ea"/>
              <a:ea typeface="+mn-ea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79389" y="1916832"/>
            <a:ext cx="2304380" cy="4072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机器字长：</a:t>
            </a:r>
            <a:r>
              <a:rPr lang="en-US" altLang="zh-CN" b="1" dirty="0">
                <a:latin typeface="宋体" pitchFamily="2" charset="-122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宋体" pitchFamily="2" charset="-122"/>
              </a:rPr>
              <a:t> </a:t>
            </a:r>
            <a:endParaRPr lang="en-US" altLang="zh-CN" sz="2000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单位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特点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</a:p>
          <a:p>
            <a:pPr marL="2598738" indent="-2598738"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*CPU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主频：</a:t>
            </a:r>
            <a:r>
              <a:rPr lang="en-US" altLang="zh-CN" b="1" dirty="0">
                <a:latin typeface="宋体" pitchFamily="2" charset="-122"/>
              </a:rPr>
              <a:t> </a:t>
            </a:r>
            <a:endParaRPr lang="zh-CN" altLang="en-US" b="1" dirty="0">
              <a:latin typeface="宋体" pitchFamily="2" charset="-122"/>
            </a:endParaRPr>
          </a:p>
          <a:p>
            <a:pPr marL="2598738" indent="-2598738">
              <a:lnSpc>
                <a:spcPct val="105000"/>
              </a:lnSpc>
            </a:pPr>
            <a:endParaRPr lang="en-US" altLang="zh-CN" sz="2200" b="1" dirty="0">
              <a:latin typeface="宋体" pitchFamily="2" charset="-122"/>
            </a:endParaRPr>
          </a:p>
          <a:p>
            <a:pPr marL="2598738" indent="-2598738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单位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marL="2598738" indent="-2598738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79388" y="141277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、硬件的技术指标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1907703" y="3133417"/>
            <a:ext cx="7233593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反映</a:t>
            </a:r>
            <a:r>
              <a:rPr lang="zh-CN" altLang="en-US" b="1" u="sng" dirty="0">
                <a:latin typeface="宋体" pitchFamily="2" charset="-122"/>
              </a:rPr>
              <a:t>整数运算</a:t>
            </a:r>
            <a:r>
              <a:rPr lang="zh-CN" altLang="en-US" b="1" dirty="0">
                <a:latin typeface="宋体" pitchFamily="2" charset="-122"/>
              </a:rPr>
              <a:t>的性能；          </a:t>
            </a:r>
            <a:r>
              <a:rPr lang="zh-CN" altLang="en-US" sz="1800" b="1" dirty="0">
                <a:latin typeface="宋体" pitchFamily="2" charset="-122"/>
              </a:rPr>
              <a:t>←</a:t>
            </a:r>
            <a:r>
              <a:rPr lang="en-US" altLang="zh-CN" sz="1800" b="1" dirty="0">
                <a:latin typeface="宋体" pitchFamily="2" charset="-122"/>
              </a:rPr>
              <a:t>T</a:t>
            </a:r>
            <a:r>
              <a:rPr lang="en-US" altLang="zh-CN" sz="1800" b="1" baseline="-18000" dirty="0">
                <a:latin typeface="宋体" pitchFamily="2" charset="-122"/>
              </a:rPr>
              <a:t>32</a:t>
            </a:r>
            <a:r>
              <a:rPr lang="zh-CN" altLang="en-US" sz="1800" b="1" baseline="-18000" dirty="0">
                <a:latin typeface="宋体" pitchFamily="2" charset="-122"/>
              </a:rPr>
              <a:t>位加法</a:t>
            </a:r>
            <a:r>
              <a:rPr lang="zh-CN" altLang="en-US" sz="1800" b="1" dirty="0">
                <a:latin typeface="宋体" pitchFamily="2" charset="-122"/>
              </a:rPr>
              <a:t>＜</a:t>
            </a:r>
            <a:r>
              <a:rPr lang="en-US" altLang="zh-CN" sz="1800" b="1" dirty="0">
                <a:latin typeface="宋体" pitchFamily="2" charset="-122"/>
              </a:rPr>
              <a:t>2×T</a:t>
            </a:r>
            <a:r>
              <a:rPr lang="en-US" altLang="zh-CN" sz="1800" b="1" baseline="-18000" dirty="0">
                <a:latin typeface="宋体" pitchFamily="2" charset="-122"/>
              </a:rPr>
              <a:t>16</a:t>
            </a:r>
            <a:r>
              <a:rPr lang="zh-CN" altLang="en-US" sz="1800" b="1" baseline="-18000" dirty="0">
                <a:latin typeface="宋体" pitchFamily="2" charset="-122"/>
              </a:rPr>
              <a:t>位加法</a:t>
            </a:r>
            <a:endParaRPr lang="en-US" altLang="zh-CN" sz="1800" b="1" baseline="-1800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决定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ALU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、数据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REG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、数据通路</a:t>
            </a:r>
            <a:r>
              <a:rPr lang="zh-CN" altLang="en-US" b="1" dirty="0">
                <a:latin typeface="宋体" pitchFamily="2" charset="-122"/>
              </a:rPr>
              <a:t>的位数  </a:t>
            </a: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(P177</a:t>
            </a: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图</a:t>
            </a: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5.7)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1907580" y="1916832"/>
            <a:ext cx="7236420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latin typeface="宋体" pitchFamily="2" charset="-122"/>
              </a:rPr>
              <a:t>指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u="sng" dirty="0">
                <a:latin typeface="宋体" pitchFamily="2" charset="-122"/>
              </a:rPr>
              <a:t>一次能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处理</a:t>
            </a:r>
            <a:r>
              <a:rPr lang="zh-CN" altLang="en-US" b="1" dirty="0">
                <a:latin typeface="宋体" pitchFamily="2" charset="-122"/>
              </a:rPr>
              <a:t>数据的二进制位数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000" b="1" dirty="0">
                <a:latin typeface="宋体" pitchFamily="2" charset="-122"/>
              </a:rPr>
              <a:t>                 </a:t>
            </a:r>
            <a:r>
              <a:rPr lang="zh-CN" altLang="en-US" sz="2000" dirty="0">
                <a:latin typeface="宋体" pitchFamily="2" charset="-122"/>
              </a:rPr>
              <a:t>└</a:t>
            </a:r>
            <a:r>
              <a:rPr lang="zh-CN" altLang="en-US" sz="2000" b="1" dirty="0">
                <a:latin typeface="宋体" pitchFamily="2" charset="-122"/>
              </a:rPr>
              <a:t>←指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整数运算     </a:t>
            </a:r>
            <a:r>
              <a:rPr lang="zh-CN" altLang="en-US" sz="1800" b="1" dirty="0">
                <a:latin typeface="宋体" pitchFamily="2" charset="-122"/>
              </a:rPr>
              <a:t>←早期</a:t>
            </a:r>
            <a:r>
              <a:rPr lang="en-US" altLang="zh-CN" sz="1800" b="1" dirty="0">
                <a:latin typeface="宋体" pitchFamily="2" charset="-122"/>
              </a:rPr>
              <a:t>:</a:t>
            </a:r>
            <a:r>
              <a:rPr lang="zh-CN" altLang="en-US" sz="1800" b="1" dirty="0">
                <a:latin typeface="宋体" pitchFamily="2" charset="-122"/>
              </a:rPr>
              <a:t>浮点运算</a:t>
            </a:r>
            <a:r>
              <a:rPr lang="zh-CN" altLang="en-US" sz="1800" b="1" dirty="0">
                <a:latin typeface="宋体" pitchFamily="2" charset="-122"/>
                <a:sym typeface="Symbol"/>
              </a:rPr>
              <a:t></a:t>
            </a:r>
            <a:r>
              <a:rPr lang="en-US" altLang="zh-CN" sz="1800" b="1" dirty="0">
                <a:latin typeface="宋体" pitchFamily="2" charset="-122"/>
                <a:sym typeface="Symbol"/>
              </a:rPr>
              <a:t>CPU</a:t>
            </a:r>
            <a:endParaRPr lang="en-US" altLang="zh-CN" sz="18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二进制位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dirty="0">
                <a:latin typeface="+mn-lt"/>
              </a:rPr>
              <a:t>bit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，如</a:t>
            </a:r>
            <a:r>
              <a:rPr lang="en-US" altLang="zh-CN" b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altLang="zh-CN" i="1" dirty="0"/>
              <a:t>n</a:t>
            </a:r>
            <a:r>
              <a:rPr lang="zh-CN" altLang="en-US" b="1" dirty="0">
                <a:latin typeface="宋体" pitchFamily="2" charset="-122"/>
              </a:rPr>
              <a:t>位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sz="2200" b="1" dirty="0">
                <a:latin typeface="宋体" pitchFamily="2" charset="-122"/>
              </a:rPr>
              <a:t>机器字长为</a:t>
            </a:r>
            <a:r>
              <a:rPr lang="en-US" altLang="zh-CN" sz="2200" i="1" dirty="0">
                <a:latin typeface="+mn-lt"/>
              </a:rPr>
              <a:t>n</a:t>
            </a:r>
            <a:r>
              <a:rPr lang="zh-CN" altLang="en-US" sz="2200" b="1" dirty="0">
                <a:latin typeface="宋体" pitchFamily="2" charset="-122"/>
              </a:rPr>
              <a:t>位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1979588" y="4149080"/>
            <a:ext cx="6985024" cy="228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98738" indent="-2598738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指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内部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主时钟脉冲</a:t>
            </a:r>
            <a:r>
              <a:rPr lang="zh-CN" altLang="en-US" b="1" dirty="0">
                <a:latin typeface="宋体" pitchFamily="2" charset="-122"/>
              </a:rPr>
              <a:t>的频率，常记为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b="1" i="1" dirty="0"/>
              <a:t> </a:t>
            </a:r>
            <a:endParaRPr lang="zh-CN" altLang="en-US" b="1" dirty="0">
              <a:latin typeface="宋体" pitchFamily="2" charset="-122"/>
            </a:endParaRPr>
          </a:p>
          <a:p>
            <a:pPr marL="2598738" indent="-2598738">
              <a:lnSpc>
                <a:spcPct val="105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  </a:t>
            </a:r>
            <a:r>
              <a:rPr lang="zh-CN" altLang="en-US" sz="2000" dirty="0">
                <a:latin typeface="宋体" pitchFamily="2" charset="-122"/>
              </a:rPr>
              <a:t>└</a:t>
            </a:r>
            <a:r>
              <a:rPr lang="zh-CN" altLang="en-US" sz="2000" b="1" dirty="0">
                <a:latin typeface="宋体" pitchFamily="2" charset="-122"/>
              </a:rPr>
              <a:t>←宽度＝最基本的原子操作的时延</a:t>
            </a:r>
            <a:endParaRPr lang="en-US" altLang="zh-CN" sz="2000" b="1" dirty="0">
              <a:latin typeface="宋体" pitchFamily="2" charset="-122"/>
            </a:endParaRPr>
          </a:p>
          <a:p>
            <a:pPr marL="2598738" indent="-2598738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1GHz=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10</a:t>
            </a:r>
            <a:r>
              <a:rPr lang="en-US" altLang="zh-CN" b="1" baseline="30000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en-US" altLang="zh-CN" b="1" baseline="30000" dirty="0">
                <a:latin typeface="+mn-lt"/>
              </a:rPr>
              <a:t> </a:t>
            </a:r>
            <a:r>
              <a:rPr lang="en-US" altLang="zh-CN" b="1" dirty="0">
                <a:latin typeface="宋体" pitchFamily="2" charset="-122"/>
              </a:rPr>
              <a:t>MHz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1MHz=1×10</a:t>
            </a:r>
            <a:r>
              <a:rPr lang="en-US" altLang="zh-CN" b="1" baseline="30000" dirty="0">
                <a:latin typeface="宋体" pitchFamily="2" charset="-122"/>
              </a:rPr>
              <a:t>3</a:t>
            </a:r>
            <a:r>
              <a:rPr lang="en-US" altLang="zh-CN" b="1" baseline="30000" dirty="0"/>
              <a:t> </a:t>
            </a:r>
            <a:r>
              <a:rPr lang="en-US" altLang="zh-CN" b="1" dirty="0">
                <a:latin typeface="宋体" panose="02010600030101010101" pitchFamily="2" charset="-122"/>
              </a:rPr>
              <a:t>kHz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1kHz=1×10</a:t>
            </a:r>
            <a:r>
              <a:rPr lang="en-US" altLang="zh-CN" b="1" baseline="30000" dirty="0">
                <a:latin typeface="宋体" pitchFamily="2" charset="-122"/>
              </a:rPr>
              <a:t>3</a:t>
            </a:r>
            <a:r>
              <a:rPr lang="en-US" altLang="zh-CN" b="1" baseline="30000" dirty="0"/>
              <a:t> </a:t>
            </a:r>
            <a:r>
              <a:rPr lang="en-US" altLang="zh-CN" b="1" dirty="0">
                <a:latin typeface="宋体" pitchFamily="2" charset="-122"/>
              </a:rPr>
              <a:t>Hz</a:t>
            </a:r>
          </a:p>
          <a:p>
            <a:pPr marL="2598738" indent="-2598738">
              <a:lnSpc>
                <a:spcPct val="125000"/>
              </a:lnSpc>
              <a:spcBef>
                <a:spcPts val="200"/>
              </a:spcBef>
            </a:pPr>
            <a:r>
              <a:rPr lang="zh-CN" altLang="en-US" b="1" dirty="0">
                <a:latin typeface="宋体" pitchFamily="2" charset="-122"/>
              </a:rPr>
              <a:t>反映</a:t>
            </a:r>
            <a:r>
              <a:rPr lang="zh-CN" altLang="en-US" b="1" u="sng" dirty="0">
                <a:latin typeface="宋体" pitchFamily="2" charset="-122"/>
              </a:rPr>
              <a:t>主时钟周期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即主时钟脉冲的宽度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的性能；</a:t>
            </a:r>
            <a:endParaRPr lang="en-US" altLang="zh-CN" b="1" dirty="0">
              <a:latin typeface="宋体" pitchFamily="2" charset="-122"/>
            </a:endParaRPr>
          </a:p>
          <a:p>
            <a:pPr marL="2598738" indent="-2598738">
              <a:lnSpc>
                <a:spcPct val="105000"/>
              </a:lnSpc>
              <a:spcBef>
                <a:spcPts val="200"/>
              </a:spcBef>
            </a:pPr>
            <a:r>
              <a:rPr lang="zh-CN" altLang="en-US" b="1" dirty="0">
                <a:latin typeface="宋体" pitchFamily="2" charset="-122"/>
              </a:rPr>
              <a:t>        </a:t>
            </a:r>
            <a:r>
              <a:rPr lang="zh-CN" altLang="en-US" dirty="0">
                <a:latin typeface="宋体" pitchFamily="2" charset="-122"/>
              </a:rPr>
              <a:t>└─</a:t>
            </a:r>
            <a:r>
              <a:rPr lang="zh-CN" altLang="en-US" b="1" dirty="0">
                <a:latin typeface="宋体" pitchFamily="2" charset="-122"/>
              </a:rPr>
              <a:t>常记为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</a:t>
            </a:r>
            <a:r>
              <a:rPr lang="zh-CN" altLang="en-US" b="1" dirty="0">
                <a:latin typeface="宋体" pitchFamily="2" charset="-122"/>
              </a:rPr>
              <a:t>，有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</a:t>
            </a:r>
            <a:r>
              <a:rPr lang="en-US" altLang="zh-CN" b="1" i="1" dirty="0"/>
              <a:t> 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1/</a:t>
            </a:r>
            <a:r>
              <a:rPr lang="en-US" altLang="zh-CN" i="1" dirty="0"/>
              <a:t>f</a:t>
            </a:r>
            <a:r>
              <a:rPr lang="en-US" altLang="zh-CN" sz="1800" b="1" dirty="0">
                <a:latin typeface="宋体" pitchFamily="2" charset="-122"/>
              </a:rPr>
              <a:t> </a:t>
            </a:r>
            <a:endParaRPr lang="en-US" altLang="zh-CN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 Box 6"/>
          <p:cNvSpPr txBox="1">
            <a:spLocks noChangeArrowheads="1"/>
          </p:cNvSpPr>
          <p:nvPr/>
        </p:nvSpPr>
        <p:spPr bwMode="auto">
          <a:xfrm>
            <a:off x="179388" y="332656"/>
            <a:ext cx="8964612" cy="274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存储容量：</a:t>
            </a:r>
            <a:r>
              <a:rPr lang="zh-CN" altLang="en-US" b="1" dirty="0">
                <a:latin typeface="宋体" pitchFamily="2" charset="-122"/>
              </a:rPr>
              <a:t>包括主存容量、辅存容量，大小均</a:t>
            </a:r>
            <a:r>
              <a:rPr lang="zh-CN" altLang="en-US" b="1" u="sng" dirty="0">
                <a:solidFill>
                  <a:srgbClr val="FF3399"/>
                </a:solidFill>
                <a:latin typeface="宋体" pitchFamily="2" charset="-122"/>
              </a:rPr>
              <a:t>可配置</a:t>
            </a:r>
            <a:endParaRPr lang="en-US" altLang="zh-CN" b="1" u="sng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en-US" altLang="zh-CN" sz="2000" b="1" dirty="0">
                <a:latin typeface="宋体" pitchFamily="2" charset="-122"/>
              </a:rPr>
              <a:t>               </a:t>
            </a:r>
            <a:r>
              <a:rPr lang="zh-CN" altLang="en-US" sz="2000" dirty="0">
                <a:latin typeface="宋体" pitchFamily="2" charset="-122"/>
              </a:rPr>
              <a:t>┌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en-US" altLang="zh-CN" sz="2000" dirty="0">
                <a:solidFill>
                  <a:srgbClr val="FF3399"/>
                </a:solidFill>
              </a:rPr>
              <a:t>R</a:t>
            </a:r>
            <a:r>
              <a:rPr lang="en-US" altLang="zh-CN" sz="2000" dirty="0"/>
              <a:t>andom </a:t>
            </a:r>
            <a:r>
              <a:rPr lang="en-US" altLang="zh-CN" sz="2000" dirty="0">
                <a:solidFill>
                  <a:srgbClr val="FF3399"/>
                </a:solidFill>
              </a:rPr>
              <a:t>A</a:t>
            </a:r>
            <a:r>
              <a:rPr lang="en-US" altLang="zh-CN" sz="2000" dirty="0"/>
              <a:t>ccess </a:t>
            </a:r>
            <a:r>
              <a:rPr lang="en-US" altLang="zh-CN" sz="2000" dirty="0">
                <a:solidFill>
                  <a:srgbClr val="FF3399"/>
                </a:solidFill>
              </a:rPr>
              <a:t>M</a:t>
            </a:r>
            <a:r>
              <a:rPr lang="en-US" altLang="zh-CN" sz="2000" dirty="0"/>
              <a:t>emory</a:t>
            </a:r>
            <a:r>
              <a:rPr lang="zh-CN" altLang="en-US" sz="2000" b="1" dirty="0"/>
              <a:t>，指用</a:t>
            </a:r>
            <a:r>
              <a:rPr lang="zh-CN" altLang="en-US" sz="2000" b="1" u="sng" dirty="0"/>
              <a:t>译码器</a:t>
            </a:r>
            <a:r>
              <a:rPr lang="zh-CN" altLang="en-US" sz="2000" b="1" dirty="0"/>
              <a:t>识别地址的</a:t>
            </a:r>
            <a:r>
              <a:rPr lang="en-US" altLang="zh-CN" sz="2000" b="1" dirty="0">
                <a:latin typeface="+mn-ea"/>
                <a:ea typeface="+mn-ea"/>
              </a:rPr>
              <a:t>MEM</a:t>
            </a:r>
            <a:endParaRPr lang="en-US" altLang="zh-CN" sz="20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单位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RAM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相关：                          </a:t>
            </a:r>
            <a:r>
              <a:rPr lang="zh-CN" altLang="en-US" sz="1800" b="1" dirty="0">
                <a:latin typeface="宋体" pitchFamily="2" charset="-122"/>
              </a:rPr>
              <a:t>←主存、</a:t>
            </a:r>
            <a:r>
              <a:rPr lang="en-US" altLang="zh-CN" sz="1800" b="1" dirty="0">
                <a:latin typeface="宋体" pitchFamily="2" charset="-122"/>
              </a:rPr>
              <a:t>OS</a:t>
            </a:r>
            <a:r>
              <a:rPr lang="zh-CN" altLang="en-US" sz="1800" b="1" dirty="0">
                <a:latin typeface="宋体" pitchFamily="2" charset="-122"/>
              </a:rPr>
              <a:t>等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     其   余：                          </a:t>
            </a:r>
            <a:r>
              <a:rPr lang="zh-CN" altLang="en-US" sz="1800" b="1" dirty="0">
                <a:latin typeface="宋体" pitchFamily="2" charset="-122"/>
              </a:rPr>
              <a:t>←磁盘、网络等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107" name="Text Box 6"/>
          <p:cNvSpPr txBox="1">
            <a:spLocks noChangeArrowheads="1"/>
          </p:cNvSpPr>
          <p:nvPr/>
        </p:nvSpPr>
        <p:spPr bwMode="auto">
          <a:xfrm>
            <a:off x="3059832" y="1087576"/>
            <a:ext cx="4284984" cy="1432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ts val="300"/>
              </a:spcBef>
            </a:pPr>
            <a:r>
              <a:rPr lang="en-US" altLang="zh-CN" b="1" dirty="0">
                <a:latin typeface="宋体" pitchFamily="2" charset="-122"/>
              </a:rPr>
              <a:t> 1GB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en-US" altLang="zh-CN" b="1" baseline="30000" dirty="0">
                <a:solidFill>
                  <a:srgbClr val="FF3399"/>
                </a:solidFill>
                <a:latin typeface="宋体" pitchFamily="2" charset="-122"/>
              </a:rPr>
              <a:t>10</a:t>
            </a:r>
            <a:r>
              <a:rPr lang="en-US" altLang="zh-CN" b="1" baseline="30000" dirty="0">
                <a:solidFill>
                  <a:srgbClr val="FF3399"/>
                </a:solidFill>
              </a:rPr>
              <a:t> </a:t>
            </a:r>
            <a:r>
              <a:rPr lang="en-US" altLang="zh-CN" b="1" dirty="0">
                <a:latin typeface="宋体" pitchFamily="2" charset="-122"/>
              </a:rPr>
              <a:t>MB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en-US" altLang="zh-CN" b="1" baseline="30000" dirty="0">
                <a:latin typeface="宋体" pitchFamily="2" charset="-122"/>
              </a:rPr>
              <a:t>20</a:t>
            </a:r>
            <a:r>
              <a:rPr lang="en-US" altLang="zh-CN" b="1" baseline="30000" dirty="0"/>
              <a:t> </a:t>
            </a:r>
            <a:r>
              <a:rPr lang="en-US" altLang="zh-CN" b="1" dirty="0">
                <a:latin typeface="宋体" pitchFamily="2" charset="-122"/>
              </a:rPr>
              <a:t>KB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en-US" altLang="zh-CN" b="1" baseline="30000" dirty="0">
                <a:latin typeface="宋体" pitchFamily="2" charset="-122"/>
              </a:rPr>
              <a:t>30</a:t>
            </a:r>
            <a:r>
              <a:rPr lang="en-US" altLang="zh-CN" b="1" baseline="30000" dirty="0"/>
              <a:t> </a:t>
            </a:r>
            <a:r>
              <a:rPr lang="en-US" altLang="zh-CN" b="1" dirty="0">
                <a:latin typeface="宋体" pitchFamily="2" charset="-122"/>
              </a:rPr>
              <a:t>B</a:t>
            </a:r>
            <a:r>
              <a:rPr lang="zh-CN" altLang="en-US" b="1" dirty="0">
                <a:latin typeface="宋体" pitchFamily="2" charset="-122"/>
              </a:rPr>
              <a:t>；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宋体" pitchFamily="2" charset="-122"/>
              </a:rPr>
              <a:t> 1GB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10</a:t>
            </a:r>
            <a:r>
              <a:rPr lang="en-US" altLang="zh-CN" b="1" baseline="30000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en-US" altLang="zh-CN" b="1" baseline="30000" dirty="0"/>
              <a:t> </a:t>
            </a:r>
            <a:r>
              <a:rPr lang="en-US" altLang="zh-CN" b="1" dirty="0">
                <a:latin typeface="宋体" pitchFamily="2" charset="-122"/>
              </a:rPr>
              <a:t>MB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10</a:t>
            </a:r>
            <a:r>
              <a:rPr lang="en-US" altLang="zh-CN" b="1" baseline="30000" dirty="0">
                <a:latin typeface="宋体" pitchFamily="2" charset="-122"/>
              </a:rPr>
              <a:t>6</a:t>
            </a:r>
            <a:r>
              <a:rPr lang="en-US" altLang="zh-CN" b="1" baseline="30000" dirty="0"/>
              <a:t> </a:t>
            </a:r>
            <a:r>
              <a:rPr lang="en-US" altLang="zh-CN" b="1" dirty="0">
                <a:latin typeface="宋体" pitchFamily="2" charset="-122"/>
              </a:rPr>
              <a:t>KB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10</a:t>
            </a:r>
            <a:r>
              <a:rPr lang="en-US" altLang="zh-CN" b="1" baseline="30000" dirty="0">
                <a:latin typeface="宋体" pitchFamily="2" charset="-122"/>
              </a:rPr>
              <a:t>9</a:t>
            </a:r>
            <a:r>
              <a:rPr lang="en-US" altLang="zh-CN" b="1" baseline="30000" dirty="0"/>
              <a:t> </a:t>
            </a:r>
            <a:r>
              <a:rPr lang="en-US" altLang="zh-CN" b="1" dirty="0">
                <a:latin typeface="宋体" pitchFamily="2" charset="-122"/>
              </a:rPr>
              <a:t>B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1GiB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en-US" altLang="zh-CN" b="1" baseline="30000" dirty="0">
                <a:latin typeface="宋体" pitchFamily="2" charset="-122"/>
              </a:rPr>
              <a:t>10</a:t>
            </a:r>
            <a:r>
              <a:rPr lang="en-US" altLang="zh-CN" b="1" baseline="30000" dirty="0"/>
              <a:t> </a:t>
            </a:r>
            <a:r>
              <a:rPr lang="en-US" altLang="zh-CN" b="1" dirty="0" err="1">
                <a:latin typeface="宋体" pitchFamily="2" charset="-122"/>
              </a:rPr>
              <a:t>MiB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en-US" altLang="zh-CN" b="1" baseline="30000" dirty="0">
                <a:latin typeface="宋体" pitchFamily="2" charset="-122"/>
              </a:rPr>
              <a:t>20</a:t>
            </a:r>
            <a:r>
              <a:rPr lang="en-US" altLang="zh-CN" b="1" baseline="30000" dirty="0"/>
              <a:t> </a:t>
            </a:r>
            <a:r>
              <a:rPr lang="en-US" altLang="zh-CN" b="1" dirty="0">
                <a:latin typeface="宋体" pitchFamily="2" charset="-122"/>
              </a:rPr>
              <a:t>KiB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en-US" altLang="zh-CN" b="1" baseline="30000" dirty="0">
                <a:latin typeface="宋体" pitchFamily="2" charset="-122"/>
              </a:rPr>
              <a:t>30</a:t>
            </a:r>
            <a:r>
              <a:rPr lang="en-US" altLang="zh-CN" b="1" baseline="30000" dirty="0"/>
              <a:t> </a:t>
            </a:r>
            <a:r>
              <a:rPr lang="en-US" altLang="zh-CN" b="1" dirty="0">
                <a:latin typeface="宋体" pitchFamily="2" charset="-122"/>
              </a:rPr>
              <a:t>B</a:t>
            </a:r>
            <a:endParaRPr lang="zh-CN" altLang="en-US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B01D6-EAE4-40DB-99A1-CC99F9935E07}" type="slidenum">
              <a:rPr lang="en-US" altLang="zh-CN"/>
              <a:pPr/>
              <a:t>33</a:t>
            </a:fld>
            <a:endParaRPr lang="en-US" altLang="zh-CN" dirty="0"/>
          </a:p>
        </p:txBody>
      </p:sp>
      <p:sp>
        <p:nvSpPr>
          <p:cNvPr id="71" name="Text Box 6"/>
          <p:cNvSpPr txBox="1">
            <a:spLocks noChangeArrowheads="1"/>
          </p:cNvSpPr>
          <p:nvPr/>
        </p:nvSpPr>
        <p:spPr bwMode="auto">
          <a:xfrm>
            <a:off x="179388" y="2994331"/>
            <a:ext cx="4320665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1463" indent="-271463">
              <a:lnSpc>
                <a:spcPct val="120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术语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主存地址空间：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    CPU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可寻址空间：</a:t>
            </a:r>
            <a:endParaRPr lang="zh-CN" altLang="en-US" b="1" spc="-50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2339801" y="3990137"/>
            <a:ext cx="3816375" cy="2305298"/>
            <a:chOff x="3779515" y="4077072"/>
            <a:chExt cx="3816375" cy="2305298"/>
          </a:xfrm>
        </p:grpSpPr>
        <p:sp>
          <p:nvSpPr>
            <p:cNvPr id="73" name="Rectangle 17"/>
            <p:cNvSpPr>
              <a:spLocks noChangeArrowheads="1"/>
            </p:cNvSpPr>
            <p:nvPr/>
          </p:nvSpPr>
          <p:spPr bwMode="auto">
            <a:xfrm>
              <a:off x="4427984" y="4365997"/>
              <a:ext cx="632347" cy="820738"/>
            </a:xfrm>
            <a:prstGeom prst="rect">
              <a:avLst/>
            </a:prstGeom>
            <a:solidFill>
              <a:srgbClr val="CC3300"/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36"/>
            <p:cNvSpPr txBox="1">
              <a:spLocks noChangeArrowheads="1"/>
            </p:cNvSpPr>
            <p:nvPr/>
          </p:nvSpPr>
          <p:spPr bwMode="auto">
            <a:xfrm>
              <a:off x="3779913" y="4365997"/>
              <a:ext cx="1294706" cy="1584325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spc="300" dirty="0">
                  <a:latin typeface="宋体" pitchFamily="2" charset="-122"/>
                </a:rPr>
                <a:t>0…00…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spc="300" dirty="0">
                  <a:latin typeface="宋体" pitchFamily="2" charset="-122"/>
                </a:rPr>
                <a:t>0…01…</a:t>
              </a:r>
              <a:r>
                <a:rPr lang="en-US" altLang="zh-CN" sz="1800" b="1" dirty="0">
                  <a:latin typeface="宋体" pitchFamily="2" charset="-122"/>
                </a:rPr>
                <a:t>1 </a:t>
              </a:r>
              <a:r>
                <a:rPr lang="en-US" altLang="zh-CN" sz="1800" b="1" spc="300" dirty="0">
                  <a:latin typeface="宋体" pitchFamily="2" charset="-122"/>
                </a:rPr>
                <a:t>0…10…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800" b="1" spc="300" dirty="0">
                  <a:latin typeface="宋体" pitchFamily="2" charset="-122"/>
                </a:rPr>
                <a:t>1…11…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75" name="Rectangle 19"/>
            <p:cNvSpPr>
              <a:spLocks noChangeArrowheads="1"/>
            </p:cNvSpPr>
            <p:nvPr/>
          </p:nvSpPr>
          <p:spPr bwMode="auto">
            <a:xfrm>
              <a:off x="5147644" y="4365997"/>
              <a:ext cx="1442142" cy="1584325"/>
            </a:xfrm>
            <a:prstGeom prst="rect">
              <a:avLst/>
            </a:prstGeom>
            <a:solidFill>
              <a:srgbClr val="99CCFF">
                <a:alpha val="25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Text Box 26"/>
            <p:cNvSpPr txBox="1">
              <a:spLocks noChangeArrowheads="1"/>
            </p:cNvSpPr>
            <p:nvPr/>
          </p:nvSpPr>
          <p:spPr bwMode="auto">
            <a:xfrm>
              <a:off x="5148064" y="5661397"/>
              <a:ext cx="1440160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+mn-ea"/>
                  <a:ea typeface="+mn-ea"/>
                </a:rPr>
                <a:t>…</a:t>
              </a:r>
              <a:endParaRPr lang="en-US" altLang="zh-CN" sz="2000" b="1" baseline="-20000" dirty="0">
                <a:latin typeface="+mn-ea"/>
                <a:ea typeface="+mn-ea"/>
              </a:endParaRPr>
            </a:p>
          </p:txBody>
        </p:sp>
        <p:sp>
          <p:nvSpPr>
            <p:cNvPr id="77" name="Rectangle 18"/>
            <p:cNvSpPr>
              <a:spLocks noChangeArrowheads="1"/>
            </p:cNvSpPr>
            <p:nvPr/>
          </p:nvSpPr>
          <p:spPr bwMode="auto">
            <a:xfrm>
              <a:off x="5148064" y="4365997"/>
              <a:ext cx="1440581" cy="792237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Text Box 15"/>
            <p:cNvSpPr txBox="1">
              <a:spLocks noChangeArrowheads="1"/>
            </p:cNvSpPr>
            <p:nvPr/>
          </p:nvSpPr>
          <p:spPr bwMode="auto">
            <a:xfrm>
              <a:off x="6731794" y="4294486"/>
              <a:ext cx="360040" cy="1008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配置容量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79" name="AutoShape 16"/>
            <p:cNvSpPr>
              <a:spLocks/>
            </p:cNvSpPr>
            <p:nvPr/>
          </p:nvSpPr>
          <p:spPr bwMode="auto">
            <a:xfrm>
              <a:off x="6660232" y="4365997"/>
              <a:ext cx="71438" cy="792163"/>
            </a:xfrm>
            <a:prstGeom prst="rightBrace">
              <a:avLst>
                <a:gd name="adj1" fmla="val 36231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Text Box 20"/>
            <p:cNvSpPr txBox="1">
              <a:spLocks noChangeArrowheads="1"/>
            </p:cNvSpPr>
            <p:nvPr/>
          </p:nvSpPr>
          <p:spPr bwMode="auto">
            <a:xfrm>
              <a:off x="5147643" y="4078661"/>
              <a:ext cx="1440581" cy="287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sz="2000" b="1" i="1" baseline="-20000" dirty="0">
                  <a:latin typeface="+mn-lt"/>
                </a:rPr>
                <a:t>w</a:t>
              </a:r>
              <a:r>
                <a:rPr lang="en-US" altLang="zh-CN" sz="2000" b="1" baseline="-20000" dirty="0">
                  <a:latin typeface="宋体" pitchFamily="2" charset="-122"/>
                </a:rPr>
                <a:t>-1</a:t>
              </a:r>
              <a:r>
                <a:rPr lang="en-US" altLang="zh-CN" sz="1800" b="1" dirty="0"/>
                <a:t>     …     </a:t>
              </a: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sz="2000" b="1" baseline="-20000" dirty="0">
                  <a:latin typeface="宋体" pitchFamily="2" charset="-122"/>
                </a:rPr>
                <a:t>0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81" name="Text Box 21"/>
            <p:cNvSpPr txBox="1">
              <a:spLocks noChangeArrowheads="1"/>
            </p:cNvSpPr>
            <p:nvPr/>
          </p:nvSpPr>
          <p:spPr bwMode="auto">
            <a:xfrm>
              <a:off x="5723805" y="4797796"/>
              <a:ext cx="360363" cy="864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/>
                <a:t>…    …</a:t>
              </a:r>
              <a:endParaRPr lang="en-US" altLang="zh-CN" sz="2000" b="1" baseline="-20000" dirty="0"/>
            </a:p>
          </p:txBody>
        </p:sp>
        <p:sp>
          <p:nvSpPr>
            <p:cNvPr id="82" name="AutoShape 28"/>
            <p:cNvSpPr>
              <a:spLocks/>
            </p:cNvSpPr>
            <p:nvPr/>
          </p:nvSpPr>
          <p:spPr bwMode="auto">
            <a:xfrm rot="16200000">
              <a:off x="5832142" y="5338254"/>
              <a:ext cx="72007" cy="1440161"/>
            </a:xfrm>
            <a:prstGeom prst="rightBrace">
              <a:avLst>
                <a:gd name="adj1" fmla="val 47554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Text Box 29"/>
            <p:cNvSpPr txBox="1">
              <a:spLocks noChangeArrowheads="1"/>
            </p:cNvSpPr>
            <p:nvPr/>
          </p:nvSpPr>
          <p:spPr bwMode="auto">
            <a:xfrm>
              <a:off x="5148064" y="6096620"/>
              <a:ext cx="1439863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主存单元长度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84" name="Text Box 43"/>
            <p:cNvSpPr txBox="1">
              <a:spLocks noChangeArrowheads="1"/>
            </p:cNvSpPr>
            <p:nvPr/>
          </p:nvSpPr>
          <p:spPr bwMode="auto">
            <a:xfrm>
              <a:off x="3779515" y="4077072"/>
              <a:ext cx="1296541" cy="289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2000" b="1" i="1" baseline="-20000" dirty="0">
                  <a:latin typeface="+mn-lt"/>
                </a:rPr>
                <a:t>n</a:t>
              </a:r>
              <a:r>
                <a:rPr lang="en-US" altLang="zh-CN" sz="2000" b="1" baseline="-20000" dirty="0">
                  <a:latin typeface="宋体" pitchFamily="2" charset="-122"/>
                </a:rPr>
                <a:t>-1 </a:t>
              </a:r>
              <a:r>
                <a:rPr lang="en-US" altLang="zh-CN" sz="2000" b="1" dirty="0"/>
                <a:t> </a:t>
              </a:r>
              <a:r>
                <a:rPr lang="en-US" altLang="zh-CN" sz="1800" b="1" dirty="0"/>
                <a:t>  …   </a:t>
              </a: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2000" b="1" baseline="-20000" dirty="0">
                  <a:latin typeface="宋体" pitchFamily="2" charset="-122"/>
                </a:rPr>
                <a:t>0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148064" y="4366146"/>
              <a:ext cx="1440160" cy="288032"/>
            </a:xfrm>
            <a:prstGeom prst="rect">
              <a:avLst/>
            </a:prstGeom>
            <a:solidFill>
              <a:srgbClr val="CC99FF">
                <a:alpha val="0"/>
              </a:srgbClr>
            </a:solidFill>
            <a:ln w="12700">
              <a:solidFill>
                <a:schemeClr val="tx1"/>
              </a:solidFill>
            </a:ln>
          </p:spPr>
          <p:txBody>
            <a:bodyPr wrap="none" lIns="18000" tIns="10800" rIns="18000" bIns="1080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latin typeface="+mn-ea"/>
                  <a:ea typeface="+mn-ea"/>
                </a:rPr>
                <a:t>…</a:t>
              </a:r>
              <a:endParaRPr lang="zh-CN" altLang="en-US" sz="2000" dirty="0">
                <a:latin typeface="+mn-ea"/>
                <a:ea typeface="+mn-ea"/>
              </a:endParaRPr>
            </a:p>
          </p:txBody>
        </p:sp>
        <p:sp>
          <p:nvSpPr>
            <p:cNvPr id="86" name="Line 32"/>
            <p:cNvSpPr>
              <a:spLocks noChangeShapeType="1"/>
            </p:cNvSpPr>
            <p:nvPr/>
          </p:nvSpPr>
          <p:spPr bwMode="auto">
            <a:xfrm>
              <a:off x="5436568" y="4365997"/>
              <a:ext cx="0" cy="287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33"/>
            <p:cNvSpPr>
              <a:spLocks noChangeShapeType="1"/>
            </p:cNvSpPr>
            <p:nvPr/>
          </p:nvSpPr>
          <p:spPr bwMode="auto">
            <a:xfrm>
              <a:off x="6300192" y="4366146"/>
              <a:ext cx="0" cy="287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32"/>
            <p:cNvSpPr>
              <a:spLocks noChangeShapeType="1"/>
            </p:cNvSpPr>
            <p:nvPr/>
          </p:nvSpPr>
          <p:spPr bwMode="auto">
            <a:xfrm>
              <a:off x="5436096" y="5662835"/>
              <a:ext cx="0" cy="287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33"/>
            <p:cNvSpPr>
              <a:spLocks noChangeShapeType="1"/>
            </p:cNvSpPr>
            <p:nvPr/>
          </p:nvSpPr>
          <p:spPr bwMode="auto">
            <a:xfrm>
              <a:off x="6299720" y="5662984"/>
              <a:ext cx="0" cy="2873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AutoShape 16"/>
            <p:cNvSpPr>
              <a:spLocks/>
            </p:cNvSpPr>
            <p:nvPr/>
          </p:nvSpPr>
          <p:spPr bwMode="auto">
            <a:xfrm>
              <a:off x="7091834" y="4365996"/>
              <a:ext cx="100905" cy="1584177"/>
            </a:xfrm>
            <a:prstGeom prst="rightBrace">
              <a:avLst>
                <a:gd name="adj1" fmla="val 31275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Text Box 15"/>
            <p:cNvSpPr txBox="1">
              <a:spLocks noChangeArrowheads="1"/>
            </p:cNvSpPr>
            <p:nvPr/>
          </p:nvSpPr>
          <p:spPr bwMode="auto">
            <a:xfrm>
              <a:off x="7235850" y="4654526"/>
              <a:ext cx="360040" cy="10790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最大容量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92" name="Text Box 39"/>
            <p:cNvSpPr txBox="1">
              <a:spLocks noChangeArrowheads="1"/>
            </p:cNvSpPr>
            <p:nvPr/>
          </p:nvSpPr>
          <p:spPr bwMode="auto">
            <a:xfrm>
              <a:off x="3995936" y="4654178"/>
              <a:ext cx="936104" cy="115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/>
                <a:t>…       </a:t>
              </a:r>
              <a:r>
                <a:rPr lang="en-US" altLang="zh-CN" sz="1200" b="1" dirty="0"/>
                <a:t>  </a:t>
              </a:r>
              <a:r>
                <a:rPr lang="en-US" altLang="zh-CN" sz="2000" b="1" dirty="0"/>
                <a:t>…</a:t>
              </a:r>
            </a:p>
            <a:p>
              <a:pPr>
                <a:lnSpc>
                  <a:spcPct val="90000"/>
                </a:lnSpc>
              </a:pPr>
              <a:endParaRPr lang="en-US" altLang="zh-CN" sz="2000" b="1" baseline="-20000" dirty="0"/>
            </a:p>
            <a:p>
              <a:pPr>
                <a:lnSpc>
                  <a:spcPct val="90000"/>
                </a:lnSpc>
              </a:pPr>
              <a:endParaRPr lang="en-US" altLang="zh-CN" sz="2000" b="1" baseline="-20000" dirty="0"/>
            </a:p>
            <a:p>
              <a:pPr>
                <a:lnSpc>
                  <a:spcPct val="90000"/>
                </a:lnSpc>
              </a:pPr>
              <a:r>
                <a:rPr lang="en-US" altLang="zh-CN" sz="2000" b="1" dirty="0"/>
                <a:t>…       </a:t>
              </a:r>
              <a:r>
                <a:rPr lang="en-US" altLang="zh-CN" sz="1200" b="1" dirty="0"/>
                <a:t>  </a:t>
              </a:r>
              <a:r>
                <a:rPr lang="en-US" altLang="zh-CN" sz="2000" b="1" dirty="0"/>
                <a:t>…</a:t>
              </a:r>
            </a:p>
            <a:p>
              <a:pPr>
                <a:lnSpc>
                  <a:spcPct val="80000"/>
                </a:lnSpc>
              </a:pPr>
              <a:endParaRPr lang="en-US" altLang="zh-CN" sz="2000" b="1" baseline="-20000" dirty="0"/>
            </a:p>
            <a:p>
              <a:pPr>
                <a:lnSpc>
                  <a:spcPct val="80000"/>
                </a:lnSpc>
              </a:pPr>
              <a:endParaRPr lang="en-US" altLang="zh-CN" sz="2000" b="1" baseline="-20000" dirty="0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1476076" y="4135195"/>
            <a:ext cx="2232249" cy="2160588"/>
            <a:chOff x="4184784" y="4372446"/>
            <a:chExt cx="2232249" cy="2160588"/>
          </a:xfrm>
        </p:grpSpPr>
        <p:sp>
          <p:nvSpPr>
            <p:cNvPr id="94" name="Text Box 27"/>
            <p:cNvSpPr txBox="1">
              <a:spLocks noChangeArrowheads="1"/>
            </p:cNvSpPr>
            <p:nvPr/>
          </p:nvSpPr>
          <p:spPr bwMode="auto">
            <a:xfrm>
              <a:off x="4184785" y="4372446"/>
              <a:ext cx="324036" cy="1946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CPU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itchFamily="2" charset="-122"/>
                </a:rPr>
                <a:t>可寻址空间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sp>
          <p:nvSpPr>
            <p:cNvPr id="95" name="AutoShape 41"/>
            <p:cNvSpPr>
              <a:spLocks/>
            </p:cNvSpPr>
            <p:nvPr/>
          </p:nvSpPr>
          <p:spPr bwMode="auto">
            <a:xfrm rot="16200000">
              <a:off x="5660441" y="5561111"/>
              <a:ext cx="73025" cy="1296143"/>
            </a:xfrm>
            <a:prstGeom prst="rightBrace">
              <a:avLst>
                <a:gd name="adj1" fmla="val 48004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Text Box 42"/>
            <p:cNvSpPr txBox="1">
              <a:spLocks noChangeArrowheads="1"/>
            </p:cNvSpPr>
            <p:nvPr/>
          </p:nvSpPr>
          <p:spPr bwMode="auto">
            <a:xfrm>
              <a:off x="4977046" y="6245696"/>
              <a:ext cx="1439987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主存地址位数</a:t>
              </a:r>
              <a:endParaRPr lang="zh-CN" altLang="en-US" sz="1800" b="1" baseline="-20000" dirty="0">
                <a:latin typeface="宋体" pitchFamily="2" charset="-122"/>
              </a:endParaRPr>
            </a:p>
          </p:txBody>
        </p:sp>
        <p:cxnSp>
          <p:nvCxnSpPr>
            <p:cNvPr id="97" name="直接箭头连接符 39"/>
            <p:cNvCxnSpPr/>
            <p:nvPr/>
          </p:nvCxnSpPr>
          <p:spPr bwMode="auto">
            <a:xfrm rot="10800000" flipH="1" flipV="1">
              <a:off x="4184784" y="5345695"/>
              <a:ext cx="792261" cy="1043670"/>
            </a:xfrm>
            <a:prstGeom prst="bentConnector3">
              <a:avLst>
                <a:gd name="adj1" fmla="val -28854"/>
              </a:avLst>
            </a:prstGeom>
            <a:noFill/>
            <a:ln w="15875" cap="flat" cmpd="sng" algn="ctr">
              <a:solidFill>
                <a:srgbClr val="C00000"/>
              </a:solidFill>
              <a:prstDash val="sysDash"/>
              <a:round/>
              <a:headEnd type="arrow" w="med" len="sm"/>
              <a:tailEnd type="arrow" w="med" len="sm"/>
            </a:ln>
            <a:effectLst/>
          </p:spPr>
        </p:cxnSp>
      </p:grpSp>
      <p:grpSp>
        <p:nvGrpSpPr>
          <p:cNvPr id="98" name="组合 97"/>
          <p:cNvGrpSpPr/>
          <p:nvPr/>
        </p:nvGrpSpPr>
        <p:grpSpPr>
          <a:xfrm>
            <a:off x="1764109" y="4134153"/>
            <a:ext cx="395796" cy="1946498"/>
            <a:chOff x="4320418" y="4220046"/>
            <a:chExt cx="395796" cy="1946498"/>
          </a:xfrm>
        </p:grpSpPr>
        <p:sp>
          <p:nvSpPr>
            <p:cNvPr id="99" name="AutoShape 22"/>
            <p:cNvSpPr>
              <a:spLocks/>
            </p:cNvSpPr>
            <p:nvPr/>
          </p:nvSpPr>
          <p:spPr bwMode="auto">
            <a:xfrm rot="10800000">
              <a:off x="4643189" y="4364955"/>
              <a:ext cx="73025" cy="1584325"/>
            </a:xfrm>
            <a:prstGeom prst="rightBrace">
              <a:avLst>
                <a:gd name="adj1" fmla="val 55380"/>
                <a:gd name="adj2" fmla="val 50000"/>
              </a:avLst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Text Box 27"/>
            <p:cNvSpPr txBox="1">
              <a:spLocks noChangeArrowheads="1"/>
            </p:cNvSpPr>
            <p:nvPr/>
          </p:nvSpPr>
          <p:spPr bwMode="auto">
            <a:xfrm>
              <a:off x="4320418" y="4220046"/>
              <a:ext cx="324036" cy="1946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主存地址空间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  <p:sp>
        <p:nvSpPr>
          <p:cNvPr id="101" name="AutoShape 338"/>
          <p:cNvSpPr>
            <a:spLocks/>
          </p:cNvSpPr>
          <p:nvPr/>
        </p:nvSpPr>
        <p:spPr bwMode="auto">
          <a:xfrm>
            <a:off x="323528" y="3523578"/>
            <a:ext cx="720080" cy="2123090"/>
          </a:xfrm>
          <a:prstGeom prst="borderCallout2">
            <a:avLst>
              <a:gd name="adj1" fmla="val 8072"/>
              <a:gd name="adj2" fmla="val 99012"/>
              <a:gd name="adj3" fmla="val 8259"/>
              <a:gd name="adj4" fmla="val 147693"/>
              <a:gd name="adj5" fmla="val 42358"/>
              <a:gd name="adj6" fmla="val 267657"/>
            </a:avLst>
          </a:prstGeom>
          <a:noFill/>
          <a:ln w="12700">
            <a:solidFill>
              <a:srgbClr val="0066FF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vert="eaVert" lIns="18000" tIns="10800" rIns="18000" bIns="10800" anchor="ctr" anchorCtr="0"/>
          <a:lstStyle/>
          <a:p>
            <a:pPr lvl="0" algn="ctr">
              <a:lnSpc>
                <a:spcPct val="90000"/>
              </a:lnSpc>
            </a:pPr>
            <a:r>
              <a:rPr lang="zh-CN" altLang="en-US" sz="1800" b="1">
                <a:solidFill>
                  <a:srgbClr val="000000"/>
                </a:solidFill>
                <a:latin typeface="宋体" pitchFamily="2" charset="-122"/>
              </a:rPr>
              <a:t>主存地址范围</a:t>
            </a:r>
            <a:endParaRPr lang="en-US" altLang="zh-CN" sz="1800" b="1">
              <a:solidFill>
                <a:srgbClr val="000000"/>
              </a:solidFill>
              <a:latin typeface="宋体" pitchFamily="2" charset="-122"/>
            </a:endParaRPr>
          </a:p>
          <a:p>
            <a:pPr lvl="0" algn="ctr">
              <a:lnSpc>
                <a:spcPct val="90000"/>
              </a:lnSpc>
            </a:pPr>
            <a:r>
              <a:rPr lang="en-US" altLang="zh-CN" sz="1800" b="1">
                <a:solidFill>
                  <a:srgbClr val="000000"/>
                </a:solidFill>
                <a:latin typeface="宋体" pitchFamily="2" charset="-122"/>
              </a:rPr>
              <a:t>(</a:t>
            </a:r>
            <a:r>
              <a:rPr lang="zh-CN" altLang="en-US" sz="1800" b="1">
                <a:solidFill>
                  <a:srgbClr val="000000"/>
                </a:solidFill>
                <a:latin typeface="宋体" pitchFamily="2" charset="-122"/>
              </a:rPr>
              <a:t>地址空间的一部分</a:t>
            </a:r>
            <a:r>
              <a:rPr lang="en-US" altLang="zh-CN" sz="1800" b="1">
                <a:solidFill>
                  <a:srgbClr val="000000"/>
                </a:solidFill>
                <a:latin typeface="宋体" pitchFamily="2" charset="-122"/>
              </a:rPr>
              <a:t>)</a:t>
            </a:r>
            <a:endParaRPr lang="zh-CN" altLang="en-US" sz="1800" b="1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102" name="AutoShape 22"/>
          <p:cNvSpPr>
            <a:spLocks/>
          </p:cNvSpPr>
          <p:nvPr/>
        </p:nvSpPr>
        <p:spPr bwMode="auto">
          <a:xfrm rot="10800000">
            <a:off x="2246124" y="4288382"/>
            <a:ext cx="73025" cy="756000"/>
          </a:xfrm>
          <a:prstGeom prst="rightBrace">
            <a:avLst>
              <a:gd name="adj1" fmla="val 55380"/>
              <a:gd name="adj2" fmla="val 50000"/>
            </a:avLst>
          </a:prstGeom>
          <a:noFill/>
          <a:ln w="15875">
            <a:solidFill>
              <a:srgbClr val="00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Text Box 6"/>
          <p:cNvSpPr txBox="1">
            <a:spLocks noChangeArrowheads="1"/>
          </p:cNvSpPr>
          <p:nvPr/>
        </p:nvSpPr>
        <p:spPr bwMode="auto">
          <a:xfrm>
            <a:off x="4139829" y="2946247"/>
            <a:ext cx="482465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主存</a:t>
            </a:r>
            <a:r>
              <a:rPr lang="zh-CN" altLang="en-US" b="1" u="sng" dirty="0">
                <a:latin typeface="宋体" pitchFamily="2" charset="-122"/>
              </a:rPr>
              <a:t>最大容量时</a:t>
            </a:r>
            <a:r>
              <a:rPr lang="zh-CN" altLang="en-US" b="1" dirty="0">
                <a:latin typeface="宋体" pitchFamily="2" charset="-122"/>
              </a:rPr>
              <a:t>的地址空间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由地址引脚</a:t>
            </a:r>
            <a:r>
              <a:rPr lang="zh-CN" altLang="en-US" b="1" u="sng" dirty="0">
                <a:latin typeface="宋体" pitchFamily="2" charset="-122"/>
              </a:rPr>
              <a:t>构成</a:t>
            </a:r>
            <a:r>
              <a:rPr lang="zh-CN" altLang="en-US" b="1" dirty="0">
                <a:latin typeface="宋体" pitchFamily="2" charset="-122"/>
              </a:rPr>
              <a:t>的地址空间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spc="-50" dirty="0">
                <a:latin typeface="宋体" pitchFamily="2" charset="-122"/>
              </a:rPr>
              <a:t>               </a:t>
            </a:r>
            <a:r>
              <a:rPr lang="zh-CN" altLang="en-US" sz="2000" spc="-50" dirty="0">
                <a:latin typeface="宋体" pitchFamily="2" charset="-122"/>
              </a:rPr>
              <a:t>└─</a:t>
            </a:r>
            <a:r>
              <a:rPr lang="zh-CN" altLang="en-US" sz="2000" b="1" spc="-50" dirty="0">
                <a:latin typeface="宋体" pitchFamily="2" charset="-122"/>
              </a:rPr>
              <a:t>大小＝主存地址空间</a:t>
            </a:r>
          </a:p>
        </p:txBody>
      </p:sp>
      <p:sp>
        <p:nvSpPr>
          <p:cNvPr id="104" name="Text Box 140"/>
          <p:cNvSpPr txBox="1">
            <a:spLocks noChangeArrowheads="1"/>
          </p:cNvSpPr>
          <p:nvPr/>
        </p:nvSpPr>
        <p:spPr bwMode="auto">
          <a:xfrm>
            <a:off x="6516216" y="4437113"/>
            <a:ext cx="2304256" cy="1800199"/>
          </a:xfrm>
          <a:prstGeom prst="rect">
            <a:avLst/>
          </a:prstGeom>
          <a:noFill/>
          <a:ln w="15875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lIns="54000" tIns="10800" rIns="54000" bIns="10800" anchor="ctr"/>
          <a:lstStyle/>
          <a:p>
            <a:pPr marL="271463" indent="-271463">
              <a:lnSpc>
                <a:spcPct val="120000"/>
              </a:lnSpc>
            </a:pPr>
            <a:r>
              <a:rPr lang="zh-CN" altLang="en-US" sz="1800" b="1" u="none" dirty="0">
                <a:solidFill>
                  <a:srgbClr val="990099"/>
                </a:solidFill>
                <a:latin typeface="宋体" pitchFamily="2" charset="-122"/>
              </a:rPr>
              <a:t>地址空间：</a:t>
            </a:r>
            <a:r>
              <a:rPr lang="zh-CN" altLang="en-US" sz="1800" b="1" dirty="0">
                <a:latin typeface="宋体" pitchFamily="2" charset="-122"/>
              </a:rPr>
              <a:t>非负整数地址的有序集合</a:t>
            </a:r>
            <a:endParaRPr lang="en-US" altLang="zh-CN" sz="1800" b="1" dirty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1800" b="1" dirty="0">
                <a:solidFill>
                  <a:schemeClr val="accent2"/>
                </a:solidFill>
                <a:latin typeface="宋体" pitchFamily="2" charset="-122"/>
              </a:rPr>
              <a:t>表示</a:t>
            </a:r>
            <a:r>
              <a:rPr lang="en-US" altLang="zh-CN" sz="1800" b="1" dirty="0">
                <a:solidFill>
                  <a:schemeClr val="accent2"/>
                </a:solidFill>
                <a:latin typeface="宋体" pitchFamily="2" charset="-122"/>
              </a:rPr>
              <a:t>--</a:t>
            </a:r>
            <a:r>
              <a:rPr lang="en-US" altLang="zh-CN" sz="1800" b="1" i="1" dirty="0">
                <a:latin typeface="+mn-lt"/>
              </a:rPr>
              <a:t>n</a:t>
            </a:r>
            <a:r>
              <a:rPr lang="zh-CN" altLang="en-US" sz="1800" b="1" dirty="0">
                <a:latin typeface="宋体" pitchFamily="2" charset="-122"/>
              </a:rPr>
              <a:t>位或</a:t>
            </a:r>
            <a:r>
              <a:rPr lang="en-US" altLang="zh-CN" sz="1800" b="1" dirty="0">
                <a:latin typeface="宋体" pitchFamily="2" charset="-122"/>
              </a:rPr>
              <a:t>2</a:t>
            </a:r>
            <a:r>
              <a:rPr lang="en-US" altLang="zh-CN" sz="1800" b="1" i="1" baseline="30000" dirty="0">
                <a:latin typeface="+mn-lt"/>
              </a:rPr>
              <a:t>n</a:t>
            </a:r>
            <a:r>
              <a:rPr lang="zh-CN" altLang="en-US" sz="1800" b="1" dirty="0">
                <a:latin typeface="宋体" pitchFamily="2" charset="-122"/>
              </a:rPr>
              <a:t>个</a:t>
            </a:r>
            <a:endParaRPr lang="en-US" altLang="zh-CN" sz="1800" b="1" dirty="0">
              <a:latin typeface="宋体" pitchFamily="2" charset="-122"/>
            </a:endParaRPr>
          </a:p>
          <a:p>
            <a:pPr marL="266700" indent="-266700">
              <a:lnSpc>
                <a:spcPct val="120000"/>
              </a:lnSpc>
            </a:pPr>
            <a:r>
              <a:rPr lang="zh-CN" altLang="en-US" sz="1800" b="1" u="none" dirty="0">
                <a:solidFill>
                  <a:srgbClr val="990099"/>
                </a:solidFill>
                <a:latin typeface="宋体" pitchFamily="2" charset="-122"/>
              </a:rPr>
              <a:t>线性地址空间：</a:t>
            </a:r>
            <a:r>
              <a:rPr lang="zh-CN" altLang="en-US" sz="1800" b="1" dirty="0"/>
              <a:t>地址空间中的整数连续</a:t>
            </a:r>
            <a:r>
              <a:rPr lang="en-US" altLang="zh-CN" sz="1800" b="1" i="1" u="none" dirty="0">
                <a:latin typeface="宋体" pitchFamily="2" charset="-122"/>
              </a:rPr>
              <a:t>  </a:t>
            </a:r>
            <a:endParaRPr lang="en-US" altLang="zh-CN" sz="1800" b="1" u="none" dirty="0">
              <a:latin typeface="宋体" pitchFamily="2" charset="-122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7308304" y="1556792"/>
            <a:ext cx="1728067" cy="936104"/>
            <a:chOff x="5220072" y="3825008"/>
            <a:chExt cx="1728067" cy="936104"/>
          </a:xfrm>
        </p:grpSpPr>
        <p:sp>
          <p:nvSpPr>
            <p:cNvPr id="117" name="Text Box 65"/>
            <p:cNvSpPr txBox="1">
              <a:spLocks noChangeArrowheads="1"/>
            </p:cNvSpPr>
            <p:nvPr/>
          </p:nvSpPr>
          <p:spPr bwMode="auto">
            <a:xfrm>
              <a:off x="5220072" y="4437112"/>
              <a:ext cx="1728067" cy="3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1TB</a:t>
              </a:r>
              <a:r>
                <a:rPr lang="zh-CN" altLang="en-US" sz="1800" b="1" dirty="0">
                  <a:latin typeface="宋体" pitchFamily="2" charset="-122"/>
                </a:rPr>
                <a:t>硬盘＝</a:t>
              </a:r>
              <a:r>
                <a:rPr lang="en-US" altLang="zh-CN" sz="1800" b="1" dirty="0">
                  <a:latin typeface="宋体" pitchFamily="2" charset="-122"/>
                </a:rPr>
                <a:t>931GB</a:t>
              </a:r>
            </a:p>
          </p:txBody>
        </p:sp>
        <p:cxnSp>
          <p:nvCxnSpPr>
            <p:cNvPr id="118" name="直接箭头连接符 10"/>
            <p:cNvCxnSpPr/>
            <p:nvPr/>
          </p:nvCxnSpPr>
          <p:spPr bwMode="auto">
            <a:xfrm flipH="1">
              <a:off x="5580112" y="4257056"/>
              <a:ext cx="183366" cy="164962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9" name="直接箭头连接符 11"/>
            <p:cNvCxnSpPr/>
            <p:nvPr/>
          </p:nvCxnSpPr>
          <p:spPr bwMode="auto">
            <a:xfrm>
              <a:off x="6414594" y="3825008"/>
              <a:ext cx="317646" cy="597010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05" name="Text Box 6"/>
          <p:cNvSpPr txBox="1">
            <a:spLocks noChangeArrowheads="1"/>
          </p:cNvSpPr>
          <p:nvPr/>
        </p:nvSpPr>
        <p:spPr bwMode="auto">
          <a:xfrm>
            <a:off x="1907704" y="2492896"/>
            <a:ext cx="4068451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反映主存、辅存的最大容量</a:t>
            </a:r>
            <a:endParaRPr lang="zh-CN" altLang="en-US" b="1" spc="-50" dirty="0">
              <a:latin typeface="宋体" pitchFamily="2" charset="-122"/>
            </a:endParaRPr>
          </a:p>
        </p:txBody>
      </p:sp>
      <p:sp>
        <p:nvSpPr>
          <p:cNvPr id="47" name="AutoShape 62">
            <a:hlinkClick r:id="rId3" action="ppaction://hlinkpres?slideindex=24&amp;slidetitle=PowerPoint 演示文稿"/>
          </p:cNvPr>
          <p:cNvSpPr>
            <a:spLocks noChangeArrowheads="1"/>
          </p:cNvSpPr>
          <p:nvPr/>
        </p:nvSpPr>
        <p:spPr bwMode="auto">
          <a:xfrm rot="5400000">
            <a:off x="5238501" y="6471071"/>
            <a:ext cx="287337" cy="251867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8172337" y="2330896"/>
            <a:ext cx="864033" cy="407259"/>
            <a:chOff x="8172337" y="2330896"/>
            <a:chExt cx="864033" cy="407259"/>
          </a:xfrm>
        </p:grpSpPr>
        <p:sp>
          <p:nvSpPr>
            <p:cNvPr id="61" name="Text Box 65"/>
            <p:cNvSpPr txBox="1">
              <a:spLocks noChangeArrowheads="1"/>
            </p:cNvSpPr>
            <p:nvPr/>
          </p:nvSpPr>
          <p:spPr bwMode="auto">
            <a:xfrm>
              <a:off x="8172337" y="2492896"/>
              <a:ext cx="864033" cy="245259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931GiB</a:t>
              </a:r>
            </a:p>
          </p:txBody>
        </p:sp>
        <p:cxnSp>
          <p:nvCxnSpPr>
            <p:cNvPr id="16" name="直接连接符 15"/>
            <p:cNvCxnSpPr/>
            <p:nvPr/>
          </p:nvCxnSpPr>
          <p:spPr bwMode="auto">
            <a:xfrm>
              <a:off x="8437510" y="2330896"/>
              <a:ext cx="533545" cy="0"/>
            </a:xfrm>
            <a:prstGeom prst="line">
              <a:avLst/>
            </a:prstGeom>
            <a:noFill/>
            <a:ln w="31750" cap="flat" cmpd="dbl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101" grpId="0" animBg="1"/>
      <p:bldP spid="102" grpId="0" animBg="1"/>
      <p:bldP spid="104" grpId="0" animBg="1"/>
      <p:bldP spid="10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79512" y="1340768"/>
            <a:ext cx="8856984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响应时间：</a:t>
            </a:r>
            <a:r>
              <a:rPr lang="zh-CN" altLang="en-US" b="1" dirty="0">
                <a:latin typeface="宋体" pitchFamily="2" charset="-122"/>
              </a:rPr>
              <a:t>指一个任务</a:t>
            </a:r>
            <a:r>
              <a:rPr lang="zh-CN" altLang="en-US" b="1" u="sng" dirty="0">
                <a:latin typeface="宋体" pitchFamily="2" charset="-122"/>
              </a:rPr>
              <a:t>从提交到完成</a:t>
            </a:r>
            <a:r>
              <a:rPr lang="zh-CN" altLang="en-US" b="1" dirty="0">
                <a:latin typeface="宋体" pitchFamily="2" charset="-122"/>
              </a:rPr>
              <a:t>的总时间</a:t>
            </a:r>
            <a:r>
              <a:rPr lang="en-US" altLang="zh-CN" b="1" dirty="0">
                <a:latin typeface="宋体" pitchFamily="2" charset="-122"/>
              </a:rPr>
              <a:t>(＝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20000" dirty="0">
                <a:latin typeface="宋体" pitchFamily="2" charset="-122"/>
              </a:rPr>
              <a:t>CPU</a:t>
            </a:r>
            <a:r>
              <a:rPr lang="en-US" altLang="zh-CN" b="1" dirty="0">
                <a:latin typeface="宋体" pitchFamily="2" charset="-122"/>
              </a:rPr>
              <a:t>＋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zh-CN" altLang="en-US" b="1" baseline="-20000" dirty="0">
                <a:latin typeface="宋体" pitchFamily="2" charset="-122"/>
              </a:rPr>
              <a:t>等待</a:t>
            </a:r>
            <a:r>
              <a:rPr lang="zh-CN" altLang="en-US" b="1" baseline="-20000" dirty="0">
                <a:latin typeface="+mn-lt"/>
              </a:rPr>
              <a:t> 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190DD-2F5E-4233-B7D8-F0064FE5DB0A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63173" name="Text Box 5"/>
          <p:cNvSpPr txBox="1">
            <a:spLocks noChangeArrowheads="1"/>
          </p:cNvSpPr>
          <p:nvPr/>
        </p:nvSpPr>
        <p:spPr bwMode="auto">
          <a:xfrm>
            <a:off x="179388" y="33429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、计算机的性能指标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计算机的性能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指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计算机硬件</a:t>
            </a:r>
            <a:r>
              <a:rPr lang="zh-CN" altLang="en-US" b="1" dirty="0">
                <a:latin typeface="宋体" pitchFamily="2" charset="-122"/>
              </a:rPr>
              <a:t>的性能，通过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计算机软件</a:t>
            </a:r>
            <a:r>
              <a:rPr lang="zh-CN" altLang="en-US" b="1" dirty="0">
                <a:latin typeface="宋体" pitchFamily="2" charset="-122"/>
              </a:rPr>
              <a:t>反映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263174" name="Text Box 6"/>
          <p:cNvSpPr txBox="1">
            <a:spLocks noChangeArrowheads="1"/>
          </p:cNvSpPr>
          <p:nvPr/>
        </p:nvSpPr>
        <p:spPr bwMode="auto">
          <a:xfrm>
            <a:off x="1956668" y="5373216"/>
            <a:ext cx="6935812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反映</a:t>
            </a:r>
            <a:r>
              <a:rPr lang="zh-CN" altLang="en-US" b="1" u="sng" dirty="0">
                <a:latin typeface="宋体" pitchFamily="2" charset="-122"/>
              </a:rPr>
              <a:t>单任务系统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u="sng" dirty="0">
                <a:latin typeface="宋体" pitchFamily="2" charset="-122"/>
              </a:rPr>
              <a:t>总体</a:t>
            </a:r>
            <a:r>
              <a:rPr lang="zh-CN" altLang="en-US" b="1" dirty="0">
                <a:latin typeface="宋体" pitchFamily="2" charset="-122"/>
              </a:rPr>
              <a:t>性能，或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性能 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>
                <a:latin typeface="宋体" pitchFamily="2" charset="-122"/>
              </a:rPr>
              <a:t>                       </a:t>
            </a:r>
            <a:r>
              <a:rPr lang="zh-CN" altLang="en-US" sz="1800" dirty="0">
                <a:latin typeface="宋体" pitchFamily="2" charset="-122"/>
              </a:rPr>
              <a:t>└</a:t>
            </a:r>
            <a:r>
              <a:rPr lang="zh-CN" altLang="en-US" sz="2000" b="1" dirty="0">
                <a:latin typeface="宋体" pitchFamily="2" charset="-122"/>
              </a:rPr>
              <a:t>～算法及编译程序、</a:t>
            </a:r>
            <a:r>
              <a:rPr lang="en-US" altLang="zh-CN" sz="2000" b="1" dirty="0">
                <a:latin typeface="宋体" pitchFamily="2" charset="-122"/>
              </a:rPr>
              <a:t>ISA</a:t>
            </a:r>
            <a:r>
              <a:rPr lang="zh-CN" altLang="en-US" sz="2000" b="1" dirty="0">
                <a:latin typeface="宋体" pitchFamily="2" charset="-122"/>
              </a:rPr>
              <a:t>及组成</a:t>
            </a:r>
            <a:endParaRPr lang="zh-CN" altLang="en-US" sz="2000" dirty="0">
              <a:latin typeface="宋体" pitchFamily="2" charset="-122"/>
            </a:endParaRPr>
          </a:p>
        </p:txBody>
      </p:sp>
      <p:grpSp>
        <p:nvGrpSpPr>
          <p:cNvPr id="263184" name="Group 16"/>
          <p:cNvGrpSpPr>
            <a:grpSpLocks/>
          </p:cNvGrpSpPr>
          <p:nvPr/>
        </p:nvGrpSpPr>
        <p:grpSpPr bwMode="auto">
          <a:xfrm>
            <a:off x="179388" y="1903338"/>
            <a:ext cx="8713785" cy="2317750"/>
            <a:chOff x="113" y="1439"/>
            <a:chExt cx="5489" cy="1460"/>
          </a:xfrm>
        </p:grpSpPr>
        <p:sp>
          <p:nvSpPr>
            <p:cNvPr id="263181" name="Text Box 13"/>
            <p:cNvSpPr txBox="1">
              <a:spLocks noChangeArrowheads="1"/>
            </p:cNvSpPr>
            <p:nvPr/>
          </p:nvSpPr>
          <p:spPr bwMode="auto">
            <a:xfrm>
              <a:off x="113" y="1484"/>
              <a:ext cx="5489" cy="1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dirty="0">
                  <a:solidFill>
                    <a:schemeClr val="accent2"/>
                  </a:solidFill>
                  <a:latin typeface="宋体" pitchFamily="2" charset="-122"/>
                </a:rPr>
                <a:t>              </a:t>
              </a:r>
              <a:r>
                <a:rPr lang="en-US" altLang="zh-CN" b="1" i="1" dirty="0">
                  <a:latin typeface="宋体" pitchFamily="2" charset="-122"/>
                </a:rPr>
                <a:t>T</a:t>
              </a:r>
              <a:r>
                <a:rPr lang="en-US" altLang="zh-CN" b="1" baseline="-18000" dirty="0">
                  <a:latin typeface="宋体" pitchFamily="2" charset="-122"/>
                </a:rPr>
                <a:t>CPU</a:t>
              </a:r>
              <a:r>
                <a:rPr lang="en-US" altLang="zh-CN" b="1" dirty="0">
                  <a:latin typeface="宋体" pitchFamily="2" charset="-122"/>
                </a:rPr>
                <a:t>＝</a:t>
              </a:r>
              <a:r>
                <a:rPr lang="en-US" altLang="zh-CN" b="1" i="1" dirty="0">
                  <a:latin typeface="宋体" pitchFamily="2" charset="-122"/>
                </a:rPr>
                <a:t>I</a:t>
              </a:r>
              <a:r>
                <a:rPr lang="en-US" altLang="zh-CN" b="1" i="1" baseline="-18000" dirty="0">
                  <a:latin typeface="+mn-lt"/>
                </a:rPr>
                <a:t>N </a:t>
              </a:r>
              <a:r>
                <a:rPr lang="en-US" altLang="zh-CN" b="1" dirty="0">
                  <a:latin typeface="宋体" pitchFamily="2" charset="-122"/>
                </a:rPr>
                <a:t>×CPI×</a:t>
              </a:r>
              <a:r>
                <a:rPr lang="en-US" altLang="zh-CN" b="1" i="1" dirty="0">
                  <a:latin typeface="宋体" pitchFamily="2" charset="-122"/>
                </a:rPr>
                <a:t>T</a:t>
              </a:r>
              <a:r>
                <a:rPr lang="en-US" altLang="zh-CN" b="1" baseline="-18000" dirty="0">
                  <a:latin typeface="宋体" pitchFamily="2" charset="-122"/>
                </a:rPr>
                <a:t>C</a:t>
              </a:r>
              <a:r>
                <a:rPr lang="en-US" altLang="zh-CN" b="1" dirty="0">
                  <a:latin typeface="宋体" pitchFamily="2" charset="-122"/>
                </a:rPr>
                <a:t>＝</a:t>
              </a:r>
            </a:p>
            <a:p>
              <a:pPr>
                <a:lnSpc>
                  <a:spcPct val="125000"/>
                </a:lnSpc>
                <a:spcBef>
                  <a:spcPts val="1200"/>
                </a:spcBef>
              </a:pPr>
              <a:r>
                <a:rPr lang="zh-CN" altLang="en-US" sz="2000" b="1" dirty="0">
                  <a:latin typeface="宋体" pitchFamily="2" charset="-122"/>
                </a:rPr>
                <a:t>          </a:t>
              </a:r>
              <a:r>
                <a:rPr lang="en-US" altLang="zh-CN" sz="2000" b="1" i="1" dirty="0">
                  <a:latin typeface="宋体" pitchFamily="2" charset="-122"/>
                </a:rPr>
                <a:t>I</a:t>
              </a:r>
              <a:r>
                <a:rPr lang="en-US" altLang="zh-CN" sz="2000" b="1" i="1" baseline="-18000" dirty="0">
                  <a:latin typeface="宋体" pitchFamily="2" charset="-122"/>
                </a:rPr>
                <a:t>N</a:t>
              </a:r>
              <a:r>
                <a:rPr lang="en-US" altLang="zh-CN" sz="2000" b="1" i="1" baseline="-18000" dirty="0"/>
                <a:t>  </a:t>
              </a:r>
              <a:r>
                <a:rPr lang="en-US" altLang="zh-CN" sz="2000" b="1" dirty="0">
                  <a:latin typeface="宋体" pitchFamily="2" charset="-122"/>
                </a:rPr>
                <a:t>—</a:t>
              </a:r>
              <a:r>
                <a:rPr lang="zh-CN" altLang="en-US" sz="2000" b="1" dirty="0">
                  <a:latin typeface="宋体" pitchFamily="2" charset="-122"/>
                </a:rPr>
                <a:t>执行的</a:t>
              </a:r>
              <a:r>
                <a:rPr lang="zh-CN" altLang="en-US" sz="2000" b="1" u="sng" dirty="0">
                  <a:solidFill>
                    <a:srgbClr val="990099"/>
                  </a:solidFill>
                  <a:latin typeface="宋体" pitchFamily="2" charset="-122"/>
                </a:rPr>
                <a:t>指令条数</a:t>
              </a:r>
              <a:r>
                <a:rPr lang="en-US" altLang="zh-CN" sz="1800" b="1" dirty="0">
                  <a:latin typeface="宋体" pitchFamily="2" charset="-122"/>
                </a:rPr>
                <a:t>(≠</a:t>
              </a:r>
              <a:r>
                <a:rPr lang="zh-CN" altLang="en-US" sz="1800" b="1" dirty="0">
                  <a:latin typeface="宋体" pitchFamily="2" charset="-122"/>
                </a:rPr>
                <a:t>代码指令条数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r>
                <a:rPr lang="zh-CN" altLang="en-US" sz="2000" b="1" dirty="0">
                  <a:latin typeface="宋体" pitchFamily="2" charset="-122"/>
                </a:rPr>
                <a:t>，</a:t>
              </a:r>
              <a:r>
                <a:rPr lang="en-US" altLang="zh-CN" sz="2000" b="1" i="1" dirty="0">
                  <a:latin typeface="宋体" pitchFamily="2" charset="-122"/>
                </a:rPr>
                <a:t>T</a:t>
              </a:r>
              <a:r>
                <a:rPr lang="en-US" altLang="zh-CN" sz="2000" b="1" baseline="-18000" dirty="0">
                  <a:latin typeface="宋体" pitchFamily="2" charset="-122"/>
                </a:rPr>
                <a:t>C</a:t>
              </a:r>
              <a:r>
                <a:rPr lang="en-US" altLang="zh-CN" sz="2000" b="1" dirty="0">
                  <a:latin typeface="宋体" pitchFamily="2" charset="-122"/>
                </a:rPr>
                <a:t>—</a:t>
              </a:r>
              <a:r>
                <a:rPr lang="zh-CN" altLang="en-US" sz="2000" b="1" dirty="0">
                  <a:latin typeface="宋体" pitchFamily="2" charset="-122"/>
                </a:rPr>
                <a:t>主</a:t>
              </a:r>
              <a:r>
                <a:rPr lang="zh-CN" altLang="en-US" sz="2000" b="1" u="sng" dirty="0">
                  <a:solidFill>
                    <a:srgbClr val="990099"/>
                  </a:solidFill>
                  <a:latin typeface="宋体" pitchFamily="2" charset="-122"/>
                </a:rPr>
                <a:t>时钟周期</a:t>
              </a:r>
              <a:r>
                <a:rPr lang="en-US" altLang="zh-CN" sz="1800" b="1" dirty="0">
                  <a:latin typeface="宋体" pitchFamily="2" charset="-122"/>
                </a:rPr>
                <a:t>(=1/</a:t>
              </a:r>
              <a:r>
                <a:rPr lang="en-US" altLang="zh-CN" sz="1800" i="1" dirty="0">
                  <a:latin typeface="+mn-lt"/>
                </a:rPr>
                <a:t>f</a:t>
              </a:r>
              <a:r>
                <a:rPr lang="en-US" altLang="zh-CN" sz="1800" b="1" dirty="0">
                  <a:latin typeface="宋体" pitchFamily="2" charset="-122"/>
                </a:rPr>
                <a:t> )</a:t>
              </a:r>
              <a:r>
                <a:rPr lang="zh-CN" altLang="en-US" sz="2000" b="1" dirty="0">
                  <a:latin typeface="宋体" pitchFamily="2" charset="-122"/>
                </a:rPr>
                <a:t>，</a:t>
              </a:r>
              <a:endParaRPr lang="en-US" altLang="zh-CN" sz="2000" b="1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  <a:spcBef>
                  <a:spcPts val="0"/>
                </a:spcBef>
              </a:pPr>
              <a:r>
                <a:rPr lang="en-US" altLang="zh-CN" sz="2000" b="1" dirty="0">
                  <a:latin typeface="宋体" pitchFamily="2" charset="-122"/>
                </a:rPr>
                <a:t>          CPI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en-US" altLang="zh-CN" sz="1800" dirty="0">
                  <a:latin typeface="+mn-lt"/>
                </a:rPr>
                <a:t>Cycles per Instruction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r>
                <a:rPr lang="en-US" altLang="zh-CN" sz="2000" b="1" dirty="0">
                  <a:latin typeface="宋体" pitchFamily="2" charset="-122"/>
                </a:rPr>
                <a:t>—</a:t>
              </a:r>
              <a:r>
                <a:rPr lang="zh-CN" altLang="en-US" sz="2000" b="1" dirty="0">
                  <a:latin typeface="宋体" pitchFamily="2" charset="-122"/>
                </a:rPr>
                <a:t>执行一条指令所需的</a:t>
              </a:r>
              <a:r>
                <a:rPr lang="en-US" altLang="zh-CN" sz="2000" b="1" i="1" u="sng" dirty="0">
                  <a:solidFill>
                    <a:srgbClr val="990099"/>
                  </a:solidFill>
                  <a:latin typeface="宋体" pitchFamily="2" charset="-122"/>
                </a:rPr>
                <a:t>T</a:t>
              </a:r>
              <a:r>
                <a:rPr lang="en-US" altLang="zh-CN" sz="2000" b="1" u="sng" baseline="-18000" dirty="0">
                  <a:solidFill>
                    <a:srgbClr val="990099"/>
                  </a:solidFill>
                  <a:latin typeface="宋体" pitchFamily="2" charset="-122"/>
                </a:rPr>
                <a:t>C</a:t>
              </a:r>
              <a:r>
                <a:rPr lang="zh-CN" altLang="en-US" sz="2000" b="1" u="sng" dirty="0">
                  <a:solidFill>
                    <a:srgbClr val="990099"/>
                  </a:solidFill>
                  <a:latin typeface="宋体" pitchFamily="2" charset="-122"/>
                </a:rPr>
                <a:t>数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平均值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r>
                <a:rPr lang="zh-CN" altLang="en-US" sz="2000" b="1" dirty="0">
                  <a:latin typeface="宋体" pitchFamily="2" charset="-122"/>
                </a:rPr>
                <a:t>；</a:t>
              </a:r>
              <a:endParaRPr lang="en-US" altLang="zh-CN" sz="2000" b="1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  <a:spcBef>
                  <a:spcPts val="0"/>
                </a:spcBef>
              </a:pPr>
              <a:r>
                <a:rPr lang="en-US" altLang="zh-CN" sz="2000" b="1" dirty="0">
                  <a:latin typeface="宋体" pitchFamily="2" charset="-122"/>
                </a:rPr>
                <a:t>          </a:t>
              </a:r>
              <a:r>
                <a:rPr lang="en-US" altLang="zh-CN" sz="2000" i="1" dirty="0">
                  <a:latin typeface="+mn-lt"/>
                </a:rPr>
                <a:t>n</a:t>
              </a:r>
              <a:r>
                <a:rPr lang="en-US" altLang="zh-CN" sz="2000" b="1" i="1" baseline="-25000" dirty="0">
                  <a:latin typeface="宋体" pitchFamily="2" charset="-122"/>
                </a:rPr>
                <a:t> </a:t>
              </a:r>
              <a:r>
                <a:rPr lang="en-US" altLang="zh-CN" sz="2000" b="1" dirty="0">
                  <a:latin typeface="宋体" pitchFamily="2" charset="-122"/>
                </a:rPr>
                <a:t>—</a:t>
              </a:r>
              <a:r>
                <a:rPr lang="zh-CN" altLang="en-US" sz="2000" b="1" u="sng" dirty="0">
                  <a:latin typeface="宋体" pitchFamily="2" charset="-122"/>
                </a:rPr>
                <a:t>指令系统</a:t>
              </a:r>
              <a:r>
                <a:rPr lang="zh-CN" altLang="en-US" sz="2000" b="1" dirty="0">
                  <a:latin typeface="宋体" pitchFamily="2" charset="-122"/>
                </a:rPr>
                <a:t>的指令类型数，</a:t>
              </a:r>
              <a:r>
                <a:rPr lang="en-US" altLang="zh-CN" sz="2000" b="1" dirty="0" err="1">
                  <a:latin typeface="宋体" pitchFamily="2" charset="-122"/>
                </a:rPr>
                <a:t>CPI</a:t>
              </a:r>
              <a:r>
                <a:rPr lang="en-US" altLang="zh-CN" sz="2000" b="1" i="1" baseline="-18000" dirty="0" err="1">
                  <a:latin typeface="+mn-lt"/>
                </a:rPr>
                <a:t>i</a:t>
              </a:r>
              <a:r>
                <a:rPr lang="en-US" altLang="zh-CN" sz="2000" b="1" i="1" baseline="-18000" dirty="0">
                  <a:latin typeface="宋体" pitchFamily="2" charset="-122"/>
                </a:rPr>
                <a:t> </a:t>
              </a:r>
              <a:r>
                <a:rPr lang="en-US" altLang="zh-CN" sz="2000" b="1" dirty="0">
                  <a:latin typeface="宋体" pitchFamily="2" charset="-122"/>
                </a:rPr>
                <a:t>—</a:t>
              </a:r>
              <a:r>
                <a:rPr lang="zh-CN" altLang="en-US" sz="2000" b="1" dirty="0">
                  <a:latin typeface="宋体" pitchFamily="2" charset="-122"/>
                </a:rPr>
                <a:t>第</a:t>
              </a:r>
              <a:r>
                <a:rPr lang="en-US" altLang="zh-CN" sz="2000" i="1" dirty="0" err="1">
                  <a:latin typeface="+mn-lt"/>
                </a:rPr>
                <a:t>i</a:t>
              </a:r>
              <a:r>
                <a:rPr lang="en-US" altLang="zh-CN" sz="2000" b="1" i="1" dirty="0"/>
                <a:t> </a:t>
              </a:r>
              <a:r>
                <a:rPr lang="zh-CN" altLang="en-US" sz="2000" b="1" dirty="0">
                  <a:latin typeface="宋体" pitchFamily="2" charset="-122"/>
                </a:rPr>
                <a:t>种指令的</a:t>
              </a:r>
              <a:r>
                <a:rPr lang="en-US" altLang="zh-CN" sz="2000" b="1" dirty="0">
                  <a:latin typeface="宋体" pitchFamily="2" charset="-122"/>
                </a:rPr>
                <a:t>CPI</a:t>
              </a:r>
              <a:r>
                <a:rPr lang="zh-CN" altLang="en-US" sz="2000" b="1" dirty="0">
                  <a:latin typeface="宋体" pitchFamily="2" charset="-122"/>
                </a:rPr>
                <a:t>，</a:t>
              </a:r>
              <a:r>
                <a:rPr lang="en-US" altLang="zh-CN" sz="2000" b="1" i="1" dirty="0">
                  <a:latin typeface="宋体" pitchFamily="2" charset="-122"/>
                </a:rPr>
                <a:t>         </a:t>
              </a:r>
              <a:endParaRPr lang="en-US" altLang="zh-CN" sz="2000" b="1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000" b="1" i="1" dirty="0">
                  <a:latin typeface="宋体" pitchFamily="2" charset="-122"/>
                </a:rPr>
                <a:t>          I</a:t>
              </a:r>
              <a:r>
                <a:rPr lang="en-US" altLang="zh-CN" sz="2000" b="1" i="1" baseline="-18000" dirty="0">
                  <a:latin typeface="+mn-lt"/>
                </a:rPr>
                <a:t>i</a:t>
              </a:r>
              <a:r>
                <a:rPr lang="en-US" altLang="zh-CN" sz="2000" b="1" i="1" baseline="-18000" dirty="0">
                  <a:latin typeface="宋体" pitchFamily="2" charset="-122"/>
                </a:rPr>
                <a:t> </a:t>
              </a:r>
              <a:r>
                <a:rPr lang="en-US" altLang="zh-CN" sz="2000" b="1" dirty="0">
                  <a:latin typeface="宋体" pitchFamily="2" charset="-122"/>
                </a:rPr>
                <a:t>—</a:t>
              </a:r>
              <a:r>
                <a:rPr lang="zh-CN" altLang="en-US" sz="2000" b="1" dirty="0">
                  <a:latin typeface="宋体" pitchFamily="2" charset="-122"/>
                </a:rPr>
                <a:t>程序中第</a:t>
              </a:r>
              <a:r>
                <a:rPr lang="en-US" altLang="zh-CN" sz="2000" i="1" dirty="0" err="1">
                  <a:latin typeface="+mn-lt"/>
                </a:rPr>
                <a:t>i</a:t>
              </a:r>
              <a:r>
                <a:rPr lang="en-US" altLang="zh-CN" sz="2000" b="1" i="1" dirty="0"/>
                <a:t> </a:t>
              </a:r>
              <a:r>
                <a:rPr lang="zh-CN" altLang="en-US" sz="2000" b="1" dirty="0">
                  <a:latin typeface="宋体" pitchFamily="2" charset="-122"/>
                </a:rPr>
                <a:t>种指令的执行条数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graphicFrame>
          <p:nvGraphicFramePr>
            <p:cNvPr id="263182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4051393"/>
                </p:ext>
              </p:extLst>
            </p:nvPr>
          </p:nvGraphicFramePr>
          <p:xfrm>
            <a:off x="3288" y="1439"/>
            <a:ext cx="1180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130040" imgH="457200" progId="Equation.3">
                    <p:embed/>
                  </p:oleObj>
                </mc:Choice>
                <mc:Fallback>
                  <p:oleObj name="公式" r:id="rId3" imgW="1130040" imgH="45720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1439"/>
                          <a:ext cx="1180" cy="45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AutoShape 1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AutoShape 19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1330698" y="4149080"/>
            <a:ext cx="7921822" cy="1268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指磁盘访问、</a:t>
            </a:r>
            <a:r>
              <a:rPr lang="en-US" altLang="zh-CN" b="1" dirty="0">
                <a:latin typeface="宋体" pitchFamily="2" charset="-122"/>
              </a:rPr>
              <a:t>OS</a:t>
            </a:r>
            <a:r>
              <a:rPr lang="zh-CN" altLang="en-US" b="1" dirty="0">
                <a:latin typeface="宋体" pitchFamily="2" charset="-122"/>
              </a:rPr>
              <a:t>开销等时间     </a:t>
            </a:r>
            <a:r>
              <a:rPr lang="zh-CN" altLang="en-US" sz="1800" b="1" dirty="0">
                <a:solidFill>
                  <a:srgbClr val="0066FF"/>
                </a:solidFill>
                <a:latin typeface="宋体" pitchFamily="2" charset="-122"/>
              </a:rPr>
              <a:t>←期间不执行程序</a:t>
            </a:r>
            <a:endParaRPr lang="en-US" altLang="zh-CN" sz="1800" b="1" dirty="0">
              <a:solidFill>
                <a:srgbClr val="0066FF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altLang="zh-CN" sz="1800" b="1" dirty="0">
                <a:latin typeface="+mn-ea"/>
                <a:ea typeface="+mn-ea"/>
              </a:rPr>
              <a:t>           (</a:t>
            </a:r>
            <a:r>
              <a:rPr lang="zh-CN" altLang="en-US" sz="1800" b="1" dirty="0">
                <a:latin typeface="+mn-ea"/>
                <a:ea typeface="+mn-ea"/>
              </a:rPr>
              <a:t>如磁盘→主存</a:t>
            </a:r>
            <a:r>
              <a:rPr lang="en-US" altLang="zh-CN" sz="1800" b="1" dirty="0">
                <a:latin typeface="+mn-ea"/>
                <a:ea typeface="+mn-ea"/>
              </a:rPr>
              <a:t>) (</a:t>
            </a:r>
            <a:r>
              <a:rPr lang="zh-CN" altLang="en-US" sz="1800" b="1" dirty="0">
                <a:latin typeface="+mn-ea"/>
                <a:ea typeface="+mn-ea"/>
              </a:rPr>
              <a:t>如进程调度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</a:rPr>
              <a:t> 优化：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zh-CN" altLang="en-US" b="1" baseline="-20000" dirty="0">
                <a:latin typeface="宋体" pitchFamily="2" charset="-122"/>
              </a:rPr>
              <a:t>等待</a:t>
            </a:r>
            <a:r>
              <a:rPr lang="zh-CN" altLang="en-US" b="1" dirty="0">
                <a:latin typeface="宋体" pitchFamily="2" charset="-122"/>
              </a:rPr>
              <a:t>期间，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执行其他程序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单任务系统→多任务系统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2000" b="1" u="sng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21" name="AutoShape 62">
            <a:hlinkClick r:id="rId6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  <a:latin typeface="+mn-ea"/>
                <a:ea typeface="+mn-ea"/>
              </a:rPr>
              <a:t>17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179512" y="1988840"/>
            <a:ext cx="2520280" cy="4076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CPU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时间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等待时间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endParaRPr lang="en-US" altLang="zh-CN" sz="18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3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63174" grpId="0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AC38-6360-4109-9FCF-488A37030BC5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179388" y="332259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dirty="0">
                <a:latin typeface="宋体" pitchFamily="2" charset="-122"/>
              </a:rPr>
              <a:t>某机主频为</a:t>
            </a:r>
            <a:r>
              <a:rPr lang="en-US" altLang="zh-CN" b="1" dirty="0">
                <a:latin typeface="宋体" pitchFamily="2" charset="-122"/>
              </a:rPr>
              <a:t>2GHz</a:t>
            </a:r>
            <a:r>
              <a:rPr lang="zh-CN" altLang="en-US" b="1" dirty="0">
                <a:latin typeface="宋体" pitchFamily="2" charset="-122"/>
              </a:rPr>
              <a:t>，指令系统包含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类指令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dirty="0"/>
              <a:t>Ⅰ</a:t>
            </a:r>
            <a:r>
              <a:rPr lang="zh-CN" altLang="en-US" b="1" dirty="0">
                <a:latin typeface="宋体" pitchFamily="2" charset="-122"/>
              </a:rPr>
              <a:t>类及</a:t>
            </a:r>
            <a:r>
              <a:rPr lang="en-US" altLang="zh-CN" dirty="0" err="1"/>
              <a:t>ⅠⅠ</a:t>
            </a:r>
            <a:r>
              <a:rPr lang="zh-CN" altLang="en-US" b="1" dirty="0">
                <a:latin typeface="宋体" pitchFamily="2" charset="-122"/>
              </a:rPr>
              <a:t>类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，指令长度均为</a:t>
            </a:r>
            <a:r>
              <a:rPr lang="en-US" altLang="zh-CN" b="1" dirty="0">
                <a:latin typeface="宋体" pitchFamily="2" charset="-122"/>
              </a:rPr>
              <a:t>2B</a:t>
            </a:r>
            <a:r>
              <a:rPr lang="zh-CN" altLang="en-US" b="1" dirty="0">
                <a:latin typeface="宋体" pitchFamily="2" charset="-122"/>
              </a:rPr>
              <a:t>，指令执行时间分别为</a:t>
            </a:r>
            <a:r>
              <a:rPr lang="en-US" altLang="zh-CN" b="1" dirty="0">
                <a:latin typeface="宋体" pitchFamily="2" charset="-122"/>
              </a:rPr>
              <a:t>5</a:t>
            </a:r>
            <a:r>
              <a:rPr lang="zh-CN" altLang="en-US" b="1" dirty="0">
                <a:latin typeface="宋体" pitchFamily="2" charset="-122"/>
              </a:rPr>
              <a:t>个和</a:t>
            </a:r>
            <a:r>
              <a:rPr lang="en-US" altLang="zh-CN" b="1" dirty="0">
                <a:latin typeface="宋体" pitchFamily="2" charset="-122"/>
              </a:rPr>
              <a:t>8</a:t>
            </a:r>
            <a:r>
              <a:rPr lang="zh-CN" altLang="en-US" b="1" dirty="0">
                <a:latin typeface="宋体" pitchFamily="2" charset="-122"/>
              </a:rPr>
              <a:t>个主时钟周期。程序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执行时，执行了</a:t>
            </a:r>
            <a:r>
              <a:rPr lang="en-US" altLang="zh-CN" b="1" dirty="0">
                <a:latin typeface="宋体" pitchFamily="2" charset="-122"/>
              </a:rPr>
              <a:t>30000</a:t>
            </a:r>
            <a:r>
              <a:rPr lang="zh-CN" altLang="en-US" b="1" dirty="0">
                <a:latin typeface="宋体" pitchFamily="2" charset="-122"/>
              </a:rPr>
              <a:t>条</a:t>
            </a:r>
            <a:r>
              <a:rPr lang="en-US" altLang="zh-CN" dirty="0"/>
              <a:t>Ⅰ</a:t>
            </a:r>
            <a:r>
              <a:rPr lang="zh-CN" altLang="en-US" b="1" dirty="0">
                <a:latin typeface="宋体" pitchFamily="2" charset="-122"/>
              </a:rPr>
              <a:t>类指令、</a:t>
            </a:r>
            <a:r>
              <a:rPr lang="en-US" altLang="zh-CN" b="1" dirty="0">
                <a:latin typeface="宋体" pitchFamily="2" charset="-122"/>
              </a:rPr>
              <a:t>70000</a:t>
            </a:r>
            <a:r>
              <a:rPr lang="zh-CN" altLang="en-US" b="1" dirty="0">
                <a:latin typeface="宋体" pitchFamily="2" charset="-122"/>
              </a:rPr>
              <a:t>条</a:t>
            </a:r>
            <a:r>
              <a:rPr lang="en-US" altLang="zh-CN" dirty="0"/>
              <a:t>Ⅱ</a:t>
            </a:r>
            <a:r>
              <a:rPr lang="zh-CN" altLang="en-US" b="1" dirty="0"/>
              <a:t>类</a:t>
            </a:r>
            <a:r>
              <a:rPr lang="zh-CN" altLang="en-US" b="1" dirty="0">
                <a:latin typeface="宋体" pitchFamily="2" charset="-122"/>
              </a:rPr>
              <a:t>指令，求程序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执行的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时间、平均</a:t>
            </a:r>
            <a:r>
              <a:rPr lang="en-US" altLang="zh-CN" b="1" dirty="0">
                <a:latin typeface="宋体" pitchFamily="2" charset="-122"/>
              </a:rPr>
              <a:t>CPI</a:t>
            </a:r>
            <a:r>
              <a:rPr lang="zh-CN" altLang="en-US" b="1" dirty="0">
                <a:latin typeface="宋体" pitchFamily="2" charset="-122"/>
              </a:rPr>
              <a:t>。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解：</a:t>
            </a:r>
          </a:p>
        </p:txBody>
      </p:sp>
      <p:sp>
        <p:nvSpPr>
          <p:cNvPr id="264201" name="Text Box 9"/>
          <p:cNvSpPr txBox="1">
            <a:spLocks noChangeArrowheads="1"/>
          </p:cNvSpPr>
          <p:nvPr/>
        </p:nvSpPr>
        <p:spPr bwMode="auto">
          <a:xfrm>
            <a:off x="1331516" y="2132856"/>
            <a:ext cx="684088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20000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(30000×5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宋体" pitchFamily="2" charset="-122"/>
              </a:rPr>
              <a:t>70000×8)/(2×10</a:t>
            </a:r>
            <a:r>
              <a:rPr lang="en-US" altLang="zh-CN" b="1" baseline="30000" dirty="0">
                <a:latin typeface="宋体" pitchFamily="2" charset="-122"/>
              </a:rPr>
              <a:t>9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355</a:t>
            </a:r>
            <a:r>
              <a:rPr lang="en-US" altLang="zh-CN" b="1" dirty="0">
                <a:latin typeface="+mn-lt"/>
              </a:rPr>
              <a:t> </a:t>
            </a:r>
            <a:r>
              <a:rPr lang="en-US" altLang="zh-CN" dirty="0" err="1">
                <a:latin typeface="+mn-lt"/>
              </a:rPr>
              <a:t>μ</a:t>
            </a:r>
            <a:r>
              <a:rPr lang="en-US" altLang="zh-CN" b="1" dirty="0" err="1">
                <a:latin typeface="宋体" pitchFamily="2" charset="-122"/>
              </a:rPr>
              <a:t>s</a:t>
            </a:r>
            <a:r>
              <a:rPr lang="zh-CN" altLang="en-US" b="1" dirty="0">
                <a:latin typeface="宋体" pitchFamily="2" charset="-122"/>
              </a:rPr>
              <a:t>；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CPI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30000/100000×5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宋体" pitchFamily="2" charset="-122"/>
              </a:rPr>
              <a:t>70000/100000×8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7.1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79388" y="3061925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dirty="0">
                <a:latin typeface="宋体" pitchFamily="2" charset="-122"/>
              </a:rPr>
              <a:t>续例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。程序</a:t>
            </a:r>
            <a:r>
              <a:rPr lang="en-US" altLang="zh-CN" b="1" dirty="0">
                <a:latin typeface="宋体" pitchFamily="2" charset="-122"/>
              </a:rPr>
              <a:t>B</a:t>
            </a:r>
            <a:r>
              <a:rPr lang="zh-CN" altLang="en-US" b="1" dirty="0">
                <a:latin typeface="宋体" pitchFamily="2" charset="-122"/>
              </a:rPr>
              <a:t>大小为</a:t>
            </a:r>
            <a:r>
              <a:rPr lang="en-US" altLang="zh-CN" b="1" dirty="0">
                <a:latin typeface="宋体" pitchFamily="2" charset="-122"/>
              </a:rPr>
              <a:t>2MB</a:t>
            </a:r>
            <a:r>
              <a:rPr lang="zh-CN" altLang="en-US" b="1" dirty="0">
                <a:latin typeface="宋体" pitchFamily="2" charset="-122"/>
              </a:rPr>
              <a:t>，其中</a:t>
            </a:r>
            <a:r>
              <a:rPr lang="en-US" altLang="zh-CN" b="1" dirty="0">
                <a:latin typeface="宋体" pitchFamily="2" charset="-122"/>
              </a:rPr>
              <a:t>30%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dirty="0"/>
              <a:t>Ⅰ</a:t>
            </a:r>
            <a:r>
              <a:rPr lang="zh-CN" altLang="en-US" b="1" dirty="0">
                <a:latin typeface="宋体" pitchFamily="2" charset="-122"/>
              </a:rPr>
              <a:t>类指令；程序</a:t>
            </a:r>
            <a:r>
              <a:rPr lang="en-US" altLang="zh-CN" b="1" dirty="0">
                <a:latin typeface="宋体" pitchFamily="2" charset="-122"/>
              </a:rPr>
              <a:t>B</a:t>
            </a:r>
            <a:r>
              <a:rPr lang="zh-CN" altLang="en-US" b="1" dirty="0">
                <a:latin typeface="宋体" pitchFamily="2" charset="-122"/>
              </a:rPr>
              <a:t>执行时，</a:t>
            </a:r>
            <a:r>
              <a:rPr lang="en-US" altLang="zh-CN" dirty="0"/>
              <a:t>Ⅰ</a:t>
            </a:r>
            <a:r>
              <a:rPr lang="zh-CN" altLang="en-US" b="1" dirty="0">
                <a:latin typeface="宋体" pitchFamily="2" charset="-122"/>
              </a:rPr>
              <a:t>类指令的</a:t>
            </a:r>
            <a:r>
              <a:rPr lang="en-US" altLang="zh-CN" b="1" dirty="0">
                <a:latin typeface="宋体" pitchFamily="2" charset="-122"/>
              </a:rPr>
              <a:t>10%</a:t>
            </a:r>
            <a:r>
              <a:rPr lang="zh-CN" altLang="en-US" b="1" dirty="0">
                <a:latin typeface="宋体" pitchFamily="2" charset="-122"/>
              </a:rPr>
              <a:t>和</a:t>
            </a:r>
            <a:r>
              <a:rPr lang="en-US" altLang="zh-CN" dirty="0" err="1"/>
              <a:t>ⅠⅠ</a:t>
            </a:r>
            <a:r>
              <a:rPr lang="zh-CN" altLang="en-US" b="1" dirty="0"/>
              <a:t>类</a:t>
            </a:r>
            <a:r>
              <a:rPr lang="zh-CN" altLang="en-US" b="1" dirty="0">
                <a:latin typeface="宋体" pitchFamily="2" charset="-122"/>
              </a:rPr>
              <a:t>指令的</a:t>
            </a:r>
            <a:r>
              <a:rPr lang="en-US" altLang="zh-CN" b="1" dirty="0">
                <a:latin typeface="宋体" pitchFamily="2" charset="-122"/>
              </a:rPr>
              <a:t>20%</a:t>
            </a:r>
            <a:r>
              <a:rPr lang="zh-CN" altLang="en-US" b="1" dirty="0">
                <a:latin typeface="宋体" pitchFamily="2" charset="-122"/>
              </a:rPr>
              <a:t>各执行了</a:t>
            </a:r>
            <a:r>
              <a:rPr lang="en-US" altLang="zh-CN" b="1" dirty="0">
                <a:latin typeface="宋体" pitchFamily="2" charset="-122"/>
              </a:rPr>
              <a:t>30</a:t>
            </a:r>
            <a:r>
              <a:rPr lang="zh-CN" altLang="en-US" b="1" dirty="0">
                <a:latin typeface="宋体" pitchFamily="2" charset="-122"/>
              </a:rPr>
              <a:t>次，其余指令均只执行了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次。求程序</a:t>
            </a:r>
            <a:r>
              <a:rPr lang="en-US" altLang="zh-CN" b="1" dirty="0">
                <a:latin typeface="宋体" pitchFamily="2" charset="-122"/>
              </a:rPr>
              <a:t>B</a:t>
            </a:r>
            <a:r>
              <a:rPr lang="zh-CN" altLang="en-US" b="1" dirty="0">
                <a:latin typeface="宋体" pitchFamily="2" charset="-122"/>
              </a:rPr>
              <a:t>执行所需的时钟周期数。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解：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55451" y="4437400"/>
            <a:ext cx="8209161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latin typeface="宋体" pitchFamily="2" charset="-122"/>
              </a:rPr>
              <a:t>代码中指令数</a:t>
            </a:r>
            <a:r>
              <a:rPr lang="en-US" altLang="zh-CN" b="1" dirty="0">
                <a:latin typeface="宋体" pitchFamily="2" charset="-122"/>
              </a:rPr>
              <a:t>—</a:t>
            </a:r>
            <a:r>
              <a:rPr lang="en-US" altLang="zh-CN" dirty="0"/>
              <a:t>Ⅰ</a:t>
            </a:r>
            <a:r>
              <a:rPr lang="zh-CN" altLang="en-US" b="1" dirty="0">
                <a:latin typeface="宋体" pitchFamily="2" charset="-122"/>
              </a:rPr>
              <a:t>类有</a:t>
            </a:r>
            <a:r>
              <a:rPr lang="zh-CN" altLang="en-US" sz="2000" b="1" dirty="0">
                <a:latin typeface="宋体" pitchFamily="2" charset="-122"/>
              </a:rPr>
              <a:t>  </a:t>
            </a: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zh-CN" altLang="en-US" b="1" dirty="0">
                <a:latin typeface="宋体" pitchFamily="2" charset="-122"/>
              </a:rPr>
              <a:t>条，</a:t>
            </a:r>
            <a:r>
              <a:rPr lang="en-US" altLang="zh-CN" b="1" dirty="0">
                <a:latin typeface="宋体" pitchFamily="2" charset="-122"/>
              </a:rPr>
              <a:t>Ⅱ</a:t>
            </a:r>
            <a:r>
              <a:rPr lang="zh-CN" altLang="en-US" b="1" dirty="0">
                <a:latin typeface="宋体" pitchFamily="2" charset="-122"/>
              </a:rPr>
              <a:t>类有</a:t>
            </a: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en-US" altLang="zh-CN" sz="2000" b="1" baseline="-18000" dirty="0">
                <a:latin typeface="宋体" pitchFamily="2" charset="-122"/>
              </a:rPr>
              <a:t>  </a:t>
            </a:r>
            <a:r>
              <a:rPr lang="zh-CN" altLang="en-US" b="1" dirty="0">
                <a:latin typeface="宋体" pitchFamily="2" charset="-122"/>
              </a:rPr>
              <a:t>条；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b="1" spc="-50" dirty="0">
                <a:latin typeface="宋体" pitchFamily="2" charset="-122"/>
              </a:rPr>
              <a:t>执行的指令数</a:t>
            </a:r>
            <a:r>
              <a:rPr lang="en-US" altLang="zh-CN" b="1" spc="-50" dirty="0">
                <a:latin typeface="宋体" pitchFamily="2" charset="-122"/>
              </a:rPr>
              <a:t>—</a:t>
            </a:r>
            <a:r>
              <a:rPr lang="en-US" altLang="zh-CN" b="1" spc="-50" dirty="0">
                <a:latin typeface="+mn-lt"/>
              </a:rPr>
              <a:t> </a:t>
            </a:r>
            <a:r>
              <a:rPr lang="en-US" altLang="zh-CN" dirty="0"/>
              <a:t>Ⅰ</a:t>
            </a:r>
            <a:r>
              <a:rPr lang="zh-CN" altLang="en-US" b="1" spc="-50" dirty="0">
                <a:latin typeface="宋体" pitchFamily="2" charset="-122"/>
              </a:rPr>
              <a:t>类为</a:t>
            </a:r>
            <a:endParaRPr lang="en-US" altLang="zh-CN" b="1" spc="-50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spc="-50" dirty="0">
                <a:latin typeface="宋体" pitchFamily="2" charset="-122"/>
              </a:rPr>
              <a:t>        </a:t>
            </a: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en-US" altLang="zh-CN" b="1" spc="-50" dirty="0">
                <a:latin typeface="宋体" pitchFamily="2" charset="-122"/>
              </a:rPr>
              <a:t> </a:t>
            </a:r>
            <a:r>
              <a:rPr lang="en-US" altLang="zh-CN" b="1" spc="-50" dirty="0">
                <a:latin typeface="+mn-lt"/>
              </a:rPr>
              <a:t>  </a:t>
            </a:r>
            <a:r>
              <a:rPr lang="en-US" altLang="zh-CN" dirty="0" err="1"/>
              <a:t>ⅠⅠ</a:t>
            </a:r>
            <a:r>
              <a:rPr lang="zh-CN" altLang="en-US" b="1" spc="-50" dirty="0">
                <a:latin typeface="宋体" pitchFamily="2" charset="-122"/>
              </a:rPr>
              <a:t>类为</a:t>
            </a:r>
            <a:endParaRPr lang="en-US" altLang="zh-CN" b="1" spc="-50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latin typeface="宋体" pitchFamily="2" charset="-122"/>
              </a:rPr>
              <a:t>所需时钟周期数</a:t>
            </a:r>
            <a:r>
              <a:rPr lang="en-US" altLang="zh-CN" b="1" dirty="0">
                <a:latin typeface="宋体" pitchFamily="2" charset="-122"/>
              </a:rPr>
              <a:t>—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3707904" y="4936846"/>
            <a:ext cx="525670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spc="-50" dirty="0">
                <a:latin typeface="宋体" pitchFamily="2" charset="-122"/>
              </a:rPr>
              <a:t>0.3*2</a:t>
            </a:r>
            <a:r>
              <a:rPr lang="en-US" altLang="zh-CN" b="1" spc="-50" baseline="30000" dirty="0">
                <a:latin typeface="宋体" pitchFamily="2" charset="-122"/>
              </a:rPr>
              <a:t>20</a:t>
            </a:r>
            <a:r>
              <a:rPr lang="zh-CN" altLang="en-US" b="1" spc="-50" dirty="0">
                <a:latin typeface="宋体" pitchFamily="2" charset="-122"/>
              </a:rPr>
              <a:t>*</a:t>
            </a:r>
            <a:r>
              <a:rPr lang="en-US" altLang="zh-CN" b="1" spc="-50" dirty="0">
                <a:latin typeface="宋体" pitchFamily="2" charset="-122"/>
              </a:rPr>
              <a:t>(10%</a:t>
            </a:r>
            <a:r>
              <a:rPr lang="zh-CN" altLang="en-US" b="1" spc="-50" dirty="0">
                <a:latin typeface="宋体" pitchFamily="2" charset="-122"/>
              </a:rPr>
              <a:t>*</a:t>
            </a:r>
            <a:r>
              <a:rPr lang="en-US" altLang="zh-CN" b="1" spc="-50" dirty="0">
                <a:latin typeface="宋体" pitchFamily="2" charset="-122"/>
              </a:rPr>
              <a:t>30+90%</a:t>
            </a:r>
            <a:r>
              <a:rPr lang="zh-CN" altLang="en-US" b="1" spc="-50" dirty="0">
                <a:latin typeface="宋体" pitchFamily="2" charset="-122"/>
              </a:rPr>
              <a:t>*</a:t>
            </a:r>
            <a:r>
              <a:rPr lang="en-US" altLang="zh-CN" b="1" spc="-50" dirty="0">
                <a:latin typeface="宋体" pitchFamily="2" charset="-122"/>
              </a:rPr>
              <a:t>1)</a:t>
            </a:r>
            <a:r>
              <a:rPr lang="zh-CN" altLang="en-US" b="1" spc="-50" dirty="0">
                <a:latin typeface="宋体" pitchFamily="2" charset="-122"/>
              </a:rPr>
              <a:t>＝</a:t>
            </a:r>
            <a:r>
              <a:rPr lang="en-US" altLang="zh-CN" b="1" spc="-50" dirty="0">
                <a:latin typeface="宋体" pitchFamily="2" charset="-122"/>
              </a:rPr>
              <a:t>1.17*2</a:t>
            </a:r>
            <a:r>
              <a:rPr lang="en-US" altLang="zh-CN" b="1" spc="-50" baseline="30000" dirty="0">
                <a:latin typeface="宋体" pitchFamily="2" charset="-122"/>
              </a:rPr>
              <a:t>20 </a:t>
            </a:r>
            <a:r>
              <a:rPr lang="zh-CN" altLang="en-US" b="1" spc="-50" dirty="0">
                <a:latin typeface="宋体" pitchFamily="2" charset="-122"/>
              </a:rPr>
              <a:t>条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  <a:p>
            <a:pPr>
              <a:lnSpc>
                <a:spcPct val="125000"/>
              </a:lnSpc>
            </a:pPr>
            <a:r>
              <a:rPr lang="en-US" altLang="zh-CN" b="1" spc="-50" dirty="0">
                <a:latin typeface="宋体" pitchFamily="2" charset="-122"/>
              </a:rPr>
              <a:t>0.7*2</a:t>
            </a:r>
            <a:r>
              <a:rPr lang="en-US" altLang="zh-CN" b="1" spc="-50" baseline="30000" dirty="0">
                <a:latin typeface="宋体" pitchFamily="2" charset="-122"/>
              </a:rPr>
              <a:t>20</a:t>
            </a:r>
            <a:r>
              <a:rPr lang="zh-CN" altLang="en-US" b="1" spc="-50" dirty="0">
                <a:latin typeface="宋体" pitchFamily="2" charset="-122"/>
              </a:rPr>
              <a:t>*</a:t>
            </a:r>
            <a:r>
              <a:rPr lang="en-US" altLang="zh-CN" b="1" spc="-50" dirty="0">
                <a:latin typeface="宋体" pitchFamily="2" charset="-122"/>
              </a:rPr>
              <a:t>(20%</a:t>
            </a:r>
            <a:r>
              <a:rPr lang="zh-CN" altLang="en-US" b="1" spc="-50" dirty="0">
                <a:latin typeface="宋体" pitchFamily="2" charset="-122"/>
              </a:rPr>
              <a:t>*</a:t>
            </a:r>
            <a:r>
              <a:rPr lang="en-US" altLang="zh-CN" b="1" spc="-50" dirty="0">
                <a:latin typeface="宋体" pitchFamily="2" charset="-122"/>
              </a:rPr>
              <a:t>30+80%</a:t>
            </a:r>
            <a:r>
              <a:rPr lang="zh-CN" altLang="en-US" b="1" spc="-50" dirty="0">
                <a:latin typeface="宋体" pitchFamily="2" charset="-122"/>
              </a:rPr>
              <a:t>*</a:t>
            </a:r>
            <a:r>
              <a:rPr lang="en-US" altLang="zh-CN" b="1" spc="-50" dirty="0">
                <a:latin typeface="宋体" pitchFamily="2" charset="-122"/>
              </a:rPr>
              <a:t>1)</a:t>
            </a:r>
            <a:r>
              <a:rPr lang="zh-CN" altLang="en-US" b="1" spc="-50" dirty="0">
                <a:latin typeface="宋体" pitchFamily="2" charset="-122"/>
              </a:rPr>
              <a:t>＝</a:t>
            </a:r>
            <a:r>
              <a:rPr lang="en-US" altLang="zh-CN" b="1" spc="-50" dirty="0">
                <a:latin typeface="宋体" pitchFamily="2" charset="-122"/>
              </a:rPr>
              <a:t>4.76*2</a:t>
            </a:r>
            <a:r>
              <a:rPr lang="en-US" altLang="zh-CN" b="1" spc="-50" baseline="30000" dirty="0">
                <a:latin typeface="宋体" pitchFamily="2" charset="-122"/>
              </a:rPr>
              <a:t>20 </a:t>
            </a:r>
            <a:r>
              <a:rPr lang="zh-CN" altLang="en-US" b="1" spc="-50" dirty="0">
                <a:latin typeface="宋体" pitchFamily="2" charset="-122"/>
              </a:rPr>
              <a:t>条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275856" y="5877560"/>
            <a:ext cx="568875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spc="-50" dirty="0">
                <a:latin typeface="宋体" pitchFamily="2" charset="-122"/>
              </a:rPr>
              <a:t>(1.17*2</a:t>
            </a:r>
            <a:r>
              <a:rPr lang="en-US" altLang="zh-CN" b="1" spc="-50" baseline="30000" dirty="0">
                <a:latin typeface="宋体" pitchFamily="2" charset="-122"/>
              </a:rPr>
              <a:t>20</a:t>
            </a:r>
            <a:r>
              <a:rPr lang="zh-CN" altLang="en-US" b="1" spc="-50" dirty="0">
                <a:latin typeface="宋体" pitchFamily="2" charset="-122"/>
              </a:rPr>
              <a:t>*</a:t>
            </a:r>
            <a:r>
              <a:rPr lang="en-US" altLang="zh-CN" b="1" spc="-50" dirty="0">
                <a:latin typeface="宋体" pitchFamily="2" charset="-122"/>
              </a:rPr>
              <a:t>5</a:t>
            </a:r>
            <a:r>
              <a:rPr lang="zh-CN" altLang="en-US" b="1" spc="-50" dirty="0">
                <a:latin typeface="宋体" pitchFamily="2" charset="-122"/>
              </a:rPr>
              <a:t>＋</a:t>
            </a:r>
            <a:r>
              <a:rPr lang="en-US" altLang="zh-CN" b="1" spc="-50" dirty="0">
                <a:latin typeface="宋体" pitchFamily="2" charset="-122"/>
              </a:rPr>
              <a:t>4.76*2</a:t>
            </a:r>
            <a:r>
              <a:rPr lang="en-US" altLang="zh-CN" b="1" spc="-50" baseline="30000" dirty="0">
                <a:latin typeface="宋体" pitchFamily="2" charset="-122"/>
              </a:rPr>
              <a:t>20</a:t>
            </a:r>
            <a:r>
              <a:rPr lang="zh-CN" altLang="en-US" b="1" spc="-50" dirty="0">
                <a:latin typeface="宋体" pitchFamily="2" charset="-122"/>
              </a:rPr>
              <a:t>*</a:t>
            </a:r>
            <a:r>
              <a:rPr lang="en-US" altLang="zh-CN" b="1" spc="-50" dirty="0">
                <a:latin typeface="宋体" pitchFamily="2" charset="-122"/>
              </a:rPr>
              <a:t>8)</a:t>
            </a:r>
            <a:r>
              <a:rPr lang="zh-CN" altLang="en-US" b="1" spc="-50" dirty="0">
                <a:latin typeface="宋体" pitchFamily="2" charset="-122"/>
              </a:rPr>
              <a:t>＝</a:t>
            </a:r>
            <a:r>
              <a:rPr lang="en-US" altLang="zh-CN" b="1" spc="-50" dirty="0">
                <a:latin typeface="宋体" pitchFamily="2" charset="-122"/>
              </a:rPr>
              <a:t>43.93</a:t>
            </a:r>
            <a:r>
              <a:rPr lang="zh-CN" altLang="en-US" b="1" spc="-50" dirty="0">
                <a:latin typeface="宋体" pitchFamily="2" charset="-122"/>
              </a:rPr>
              <a:t>*</a:t>
            </a:r>
            <a:r>
              <a:rPr lang="en-US" altLang="zh-CN" b="1" spc="-50" dirty="0">
                <a:latin typeface="宋体" pitchFamily="2" charset="-122"/>
              </a:rPr>
              <a:t>2</a:t>
            </a:r>
            <a:r>
              <a:rPr lang="en-US" altLang="zh-CN" b="1" spc="-50" baseline="30000" dirty="0">
                <a:latin typeface="宋体" pitchFamily="2" charset="-122"/>
              </a:rPr>
              <a:t>20 </a:t>
            </a:r>
            <a:r>
              <a:rPr lang="zh-CN" altLang="en-US" b="1" spc="-50" dirty="0">
                <a:latin typeface="宋体" pitchFamily="2" charset="-122"/>
              </a:rPr>
              <a:t>个</a:t>
            </a:r>
            <a:endParaRPr lang="en-US" altLang="zh-CN" b="1" spc="-50" dirty="0"/>
          </a:p>
        </p:txBody>
      </p:sp>
      <p:sp>
        <p:nvSpPr>
          <p:cNvPr id="15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7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355976" y="4459178"/>
            <a:ext cx="385192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spc="-50" dirty="0">
                <a:solidFill>
                  <a:srgbClr val="C00000"/>
                </a:solidFill>
                <a:latin typeface="宋体" pitchFamily="2" charset="-122"/>
              </a:rPr>
              <a:t>0.3</a:t>
            </a:r>
            <a:r>
              <a:rPr lang="en-US" altLang="zh-CN" b="1" spc="-50" dirty="0">
                <a:latin typeface="宋体" pitchFamily="2" charset="-122"/>
              </a:rPr>
              <a:t>*</a:t>
            </a:r>
            <a:r>
              <a:rPr lang="en-US" altLang="zh-CN" b="1" spc="-50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en-US" altLang="zh-CN" b="1" spc="-50" baseline="30000" dirty="0">
                <a:solidFill>
                  <a:srgbClr val="FF3399"/>
                </a:solidFill>
                <a:latin typeface="宋体" pitchFamily="2" charset="-122"/>
              </a:rPr>
              <a:t>20</a:t>
            </a:r>
            <a:r>
              <a:rPr lang="en-US" altLang="zh-CN" b="1" spc="-50" dirty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zh-CN" altLang="en-US" b="1" spc="-50" dirty="0">
                <a:latin typeface="宋体" pitchFamily="2" charset="-122"/>
              </a:rPr>
              <a:t>        </a:t>
            </a:r>
            <a:r>
              <a:rPr lang="zh-CN" altLang="en-US" sz="1800" b="1" spc="-50" dirty="0">
                <a:latin typeface="宋体" pitchFamily="2" charset="-122"/>
              </a:rPr>
              <a:t>  </a:t>
            </a:r>
            <a:r>
              <a:rPr lang="zh-CN" altLang="en-US" sz="1400" b="1" spc="-50" dirty="0">
                <a:latin typeface="宋体" pitchFamily="2" charset="-122"/>
              </a:rPr>
              <a:t>  </a:t>
            </a:r>
            <a:r>
              <a:rPr lang="en-US" altLang="zh-CN" b="1" spc="-50" dirty="0">
                <a:latin typeface="宋体" pitchFamily="2" charset="-122"/>
              </a:rPr>
              <a:t>0.7*2</a:t>
            </a:r>
            <a:r>
              <a:rPr lang="en-US" altLang="zh-CN" b="1" spc="-50" baseline="30000" dirty="0">
                <a:latin typeface="宋体" pitchFamily="2" charset="-122"/>
              </a:rPr>
              <a:t>20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" name="AutoShape 62">
            <a:hlinkClick r:id="rId3" action="ppaction://hlinkpres?slideindex=7&amp;slidetitle=PowerPoint 演示文稿"/>
          </p:cNvPr>
          <p:cNvSpPr>
            <a:spLocks noChangeArrowheads="1"/>
          </p:cNvSpPr>
          <p:nvPr/>
        </p:nvSpPr>
        <p:spPr bwMode="auto">
          <a:xfrm rot="5400000">
            <a:off x="5238501" y="6476263"/>
            <a:ext cx="287337" cy="251867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4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4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0075-6A9C-4F36-9F5B-72E0214112E2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179388" y="357166"/>
            <a:ext cx="8785225" cy="2900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3—</a:t>
            </a:r>
            <a:r>
              <a:rPr lang="zh-CN" altLang="en-US" b="1" dirty="0">
                <a:latin typeface="宋体" pitchFamily="2" charset="-122"/>
              </a:rPr>
              <a:t>计算机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>
                <a:latin typeface="宋体" pitchFamily="2" charset="-122"/>
              </a:rPr>
              <a:t>的主频为</a:t>
            </a:r>
            <a:r>
              <a:rPr lang="en-US" altLang="zh-CN" b="1" dirty="0">
                <a:latin typeface="宋体" pitchFamily="2" charset="-122"/>
              </a:rPr>
              <a:t>2GHz</a:t>
            </a:r>
            <a:r>
              <a:rPr lang="zh-CN" altLang="en-US" b="1" dirty="0">
                <a:latin typeface="宋体" pitchFamily="2" charset="-122"/>
              </a:rPr>
              <a:t>，计算机</a:t>
            </a:r>
            <a:r>
              <a:rPr lang="en-US" altLang="zh-CN" b="1" dirty="0">
                <a:latin typeface="宋体" pitchFamily="2" charset="-122"/>
              </a:rPr>
              <a:t>M2</a:t>
            </a:r>
            <a:r>
              <a:rPr lang="zh-CN" altLang="en-US" b="1" dirty="0">
                <a:latin typeface="宋体" pitchFamily="2" charset="-122"/>
              </a:rPr>
              <a:t>与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>
                <a:latin typeface="宋体" pitchFamily="2" charset="-122"/>
              </a:rPr>
              <a:t>具有相同的</a:t>
            </a:r>
            <a:r>
              <a:rPr lang="en-US" altLang="zh-CN" b="1" dirty="0">
                <a:latin typeface="宋体" pitchFamily="2" charset="-122"/>
              </a:rPr>
              <a:t>ISA (</a:t>
            </a:r>
            <a:r>
              <a:rPr lang="en-US" altLang="zh-CN" dirty="0">
                <a:latin typeface="+mn-lt"/>
              </a:rPr>
              <a:t>Instruction Set Architecture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M2</a:t>
            </a:r>
            <a:r>
              <a:rPr lang="zh-CN" altLang="en-US" b="1" dirty="0">
                <a:latin typeface="宋体" pitchFamily="2" charset="-122"/>
              </a:rPr>
              <a:t>的主频高于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CPI</a:t>
            </a:r>
            <a:r>
              <a:rPr lang="zh-CN" altLang="en-US" b="1" dirty="0">
                <a:latin typeface="宋体" pitchFamily="2" charset="-122"/>
              </a:rPr>
              <a:t>大于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>
                <a:latin typeface="宋体" pitchFamily="2" charset="-122"/>
              </a:rPr>
              <a:t>。若程序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>
                <a:latin typeface="宋体" pitchFamily="2" charset="-122"/>
              </a:rPr>
              <a:t>上的运行时间为</a:t>
            </a:r>
            <a:r>
              <a:rPr lang="en-US" altLang="zh-CN" b="1" dirty="0">
                <a:latin typeface="宋体" pitchFamily="2" charset="-122"/>
              </a:rPr>
              <a:t>10s</a:t>
            </a:r>
            <a:r>
              <a:rPr lang="zh-CN" altLang="en-US" b="1" dirty="0">
                <a:latin typeface="宋体" pitchFamily="2" charset="-122"/>
              </a:rPr>
              <a:t>，程序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en-US" altLang="zh-CN" b="1" dirty="0">
                <a:latin typeface="宋体" pitchFamily="2" charset="-122"/>
              </a:rPr>
              <a:t>M2</a:t>
            </a:r>
            <a:r>
              <a:rPr lang="zh-CN" altLang="en-US" b="1" dirty="0">
                <a:latin typeface="宋体" pitchFamily="2" charset="-122"/>
              </a:rPr>
              <a:t>上运行所需时钟周期数为在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>
                <a:latin typeface="宋体" pitchFamily="2" charset="-122"/>
              </a:rPr>
              <a:t>上的</a:t>
            </a:r>
            <a:r>
              <a:rPr lang="en-US" altLang="zh-CN" b="1" dirty="0">
                <a:latin typeface="宋体" pitchFamily="2" charset="-122"/>
              </a:rPr>
              <a:t>1.5</a:t>
            </a:r>
            <a:r>
              <a:rPr lang="zh-CN" altLang="en-US" b="1" dirty="0">
                <a:latin typeface="宋体" pitchFamily="2" charset="-122"/>
              </a:rPr>
              <a:t>倍，欲使程序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en-US" altLang="zh-CN" b="1" dirty="0">
                <a:latin typeface="宋体" pitchFamily="2" charset="-122"/>
              </a:rPr>
              <a:t>M2</a:t>
            </a:r>
            <a:r>
              <a:rPr lang="zh-CN" altLang="en-US" b="1" dirty="0">
                <a:latin typeface="宋体" pitchFamily="2" charset="-122"/>
              </a:rPr>
              <a:t>上运行时间为</a:t>
            </a:r>
            <a:r>
              <a:rPr lang="en-US" altLang="zh-CN" b="1" dirty="0">
                <a:latin typeface="宋体" pitchFamily="2" charset="-122"/>
              </a:rPr>
              <a:t>6s</a:t>
            </a:r>
            <a:r>
              <a:rPr lang="zh-CN" altLang="en-US" b="1" dirty="0">
                <a:latin typeface="宋体" pitchFamily="2" charset="-122"/>
              </a:rPr>
              <a:t>，则</a:t>
            </a:r>
            <a:r>
              <a:rPr lang="en-US" altLang="zh-CN" b="1" dirty="0">
                <a:latin typeface="宋体" pitchFamily="2" charset="-122"/>
              </a:rPr>
              <a:t>M2</a:t>
            </a:r>
            <a:r>
              <a:rPr lang="zh-CN" altLang="en-US" b="1" dirty="0">
                <a:latin typeface="宋体" pitchFamily="2" charset="-122"/>
              </a:rPr>
              <a:t>的主频至少为多少？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latin typeface="宋体" pitchFamily="2" charset="-122"/>
              </a:rPr>
              <a:t>  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解：</a:t>
            </a:r>
          </a:p>
        </p:txBody>
      </p:sp>
      <p:sp>
        <p:nvSpPr>
          <p:cNvPr id="294917" name="Text Box 5"/>
          <p:cNvSpPr txBox="1">
            <a:spLocks noChangeArrowheads="1"/>
          </p:cNvSpPr>
          <p:nvPr/>
        </p:nvSpPr>
        <p:spPr bwMode="auto">
          <a:xfrm>
            <a:off x="1331516" y="2692840"/>
            <a:ext cx="741694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设 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M2</a:t>
            </a:r>
            <a:r>
              <a:rPr lang="zh-CN" altLang="en-US" b="1" dirty="0">
                <a:latin typeface="宋体" pitchFamily="2" charset="-122"/>
              </a:rPr>
              <a:t>上运行的时钟周期数各为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则 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CPU</a:t>
            </a:r>
            <a:r>
              <a:rPr lang="en-US" altLang="zh-CN" b="1" baseline="-14000" dirty="0">
                <a:latin typeface="宋体" pitchFamily="2" charset="-122"/>
              </a:rPr>
              <a:t>M1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b="1" dirty="0">
                <a:latin typeface="宋体" pitchFamily="2" charset="-122"/>
              </a:rPr>
              <a:t>1×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10s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＝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en-US" altLang="zh-CN" i="1" dirty="0"/>
              <a:t>N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1.5×</a:t>
            </a:r>
            <a:r>
              <a:rPr lang="en-US" altLang="zh-CN" i="1" dirty="0"/>
              <a:t>N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i="1" dirty="0"/>
              <a:t> N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＝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  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CPUM2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i="1" dirty="0"/>
              <a:t>N</a:t>
            </a:r>
            <a:r>
              <a:rPr lang="en-US" altLang="zh-CN" b="1" dirty="0">
                <a:latin typeface="宋体" pitchFamily="2" charset="-122"/>
              </a:rPr>
              <a:t>2×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</a:t>
            </a:r>
            <a:r>
              <a:rPr lang="en-US" altLang="zh-CN" b="1" dirty="0">
                <a:sym typeface="Symbol"/>
              </a:rPr>
              <a:t> 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6s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</a:t>
            </a:r>
            <a:r>
              <a:rPr lang="en-US" altLang="zh-CN" b="1" dirty="0">
                <a:sym typeface="Symbol"/>
              </a:rPr>
              <a:t>  </a:t>
            </a:r>
            <a:r>
              <a:rPr lang="zh-CN" altLang="en-US" b="1" dirty="0">
                <a:latin typeface="宋体" pitchFamily="2" charset="-122"/>
              </a:rPr>
              <a:t>＝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latin typeface="宋体" pitchFamily="2" charset="-122"/>
              </a:rPr>
              <a:t>则 </a:t>
            </a:r>
            <a:r>
              <a:rPr lang="en-US" altLang="zh-CN" i="1" dirty="0"/>
              <a:t>f</a:t>
            </a:r>
            <a:r>
              <a:rPr lang="en-US" altLang="zh-CN" b="1" i="1" dirty="0"/>
              <a:t> </a:t>
            </a:r>
            <a:r>
              <a:rPr lang="en-US" altLang="zh-CN" b="1" dirty="0">
                <a:sym typeface="Symbol"/>
              </a:rPr>
              <a:t>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1/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</a:t>
            </a:r>
            <a:r>
              <a:rPr lang="en-US" altLang="zh-CN" b="1" dirty="0">
                <a:sym typeface="Symbol"/>
              </a:rPr>
              <a:t> </a:t>
            </a:r>
            <a:r>
              <a:rPr lang="zh-CN" altLang="en-US" b="1" dirty="0">
                <a:latin typeface="宋体" pitchFamily="2" charset="-122"/>
              </a:rPr>
              <a:t>＝</a:t>
            </a:r>
          </a:p>
        </p:txBody>
      </p:sp>
      <p:sp>
        <p:nvSpPr>
          <p:cNvPr id="294919" name="Text Box 7"/>
          <p:cNvSpPr txBox="1">
            <a:spLocks noChangeArrowheads="1"/>
          </p:cNvSpPr>
          <p:nvPr/>
        </p:nvSpPr>
        <p:spPr bwMode="auto">
          <a:xfrm>
            <a:off x="3491880" y="3146192"/>
            <a:ext cx="511256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</a:t>
            </a:r>
            <a:r>
              <a:rPr lang="en-US" altLang="zh-CN" b="1" dirty="0">
                <a:latin typeface="+mn-lt"/>
              </a:rPr>
              <a:t> </a:t>
            </a:r>
            <a:r>
              <a:rPr lang="en-US" altLang="zh-CN" b="1" dirty="0">
                <a:latin typeface="宋体" pitchFamily="2" charset="-122"/>
              </a:rPr>
              <a:t>10s</a:t>
            </a:r>
            <a:r>
              <a:rPr lang="en-US" altLang="zh-CN" b="1" dirty="0"/>
              <a:t>×</a:t>
            </a:r>
            <a:r>
              <a:rPr lang="en-US" altLang="zh-CN" b="1" dirty="0">
                <a:latin typeface="宋体" pitchFamily="2" charset="-122"/>
              </a:rPr>
              <a:t>2GHz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20G</a:t>
            </a:r>
            <a:r>
              <a:rPr lang="zh-CN" altLang="en-US" b="1" dirty="0">
                <a:latin typeface="宋体" pitchFamily="2" charset="-122"/>
              </a:rPr>
              <a:t>个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1.5×20G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30G</a:t>
            </a:r>
            <a:r>
              <a:rPr lang="zh-CN" altLang="en-US" b="1" dirty="0">
                <a:latin typeface="宋体" pitchFamily="2" charset="-122"/>
              </a:rPr>
              <a:t>个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</a:t>
            </a:r>
            <a:r>
              <a:rPr lang="en-US" altLang="zh-CN" sz="2000" b="1" dirty="0">
                <a:latin typeface="宋体" pitchFamily="2" charset="-122"/>
              </a:rPr>
              <a:t>   </a:t>
            </a: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en-US" altLang="zh-CN" b="1" dirty="0">
                <a:latin typeface="+mn-lt"/>
              </a:rPr>
              <a:t> </a:t>
            </a:r>
            <a:r>
              <a:rPr lang="en-US" altLang="zh-CN" b="1" dirty="0">
                <a:latin typeface="宋体" pitchFamily="2" charset="-122"/>
              </a:rPr>
              <a:t>6s/30G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0.2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ns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1/0.2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ns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5GHz</a:t>
            </a:r>
          </a:p>
        </p:txBody>
      </p:sp>
      <p:sp>
        <p:nvSpPr>
          <p:cNvPr id="294922" name="Text Box 10"/>
          <p:cNvSpPr txBox="1">
            <a:spLocks noChangeArrowheads="1"/>
          </p:cNvSpPr>
          <p:nvPr/>
        </p:nvSpPr>
        <p:spPr bwMode="auto">
          <a:xfrm>
            <a:off x="179388" y="4997096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分析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∵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b="1" i="1" dirty="0"/>
              <a:t> </a:t>
            </a:r>
            <a:r>
              <a:rPr lang="en-US" altLang="zh-CN" b="1" dirty="0">
                <a:sym typeface="Symbol"/>
              </a:rPr>
              <a:t>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en-US" altLang="zh-CN" i="1" dirty="0">
                <a:latin typeface="+mn-lt"/>
              </a:rPr>
              <a:t>f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5/2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2.5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CPUM1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CPUM2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10/6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1.67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∴主频只是影响系统性能的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因素之一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4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49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49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49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7" grpId="0"/>
      <p:bldP spid="2949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44" name="Text Box 28"/>
          <p:cNvSpPr txBox="1">
            <a:spLocks noChangeArrowheads="1"/>
          </p:cNvSpPr>
          <p:nvPr/>
        </p:nvSpPr>
        <p:spPr bwMode="auto">
          <a:xfrm>
            <a:off x="1403648" y="1706116"/>
            <a:ext cx="746254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</a:t>
            </a:r>
            <a:r>
              <a:rPr lang="zh-CN" altLang="en-US" b="1" dirty="0">
                <a:latin typeface="+mn-ea"/>
                <a:ea typeface="+mn-ea"/>
              </a:rPr>
              <a:t> </a:t>
            </a:r>
            <a:r>
              <a:rPr lang="zh-CN" altLang="en-US" b="1" dirty="0">
                <a:latin typeface="+mn-lt"/>
              </a:rPr>
              <a:t> </a:t>
            </a:r>
            <a:r>
              <a:rPr lang="zh-CN" altLang="en-US" b="1" dirty="0">
                <a:latin typeface="宋体" pitchFamily="2" charset="-122"/>
              </a:rPr>
              <a:t>常用</a:t>
            </a:r>
            <a:r>
              <a:rPr lang="en-US" altLang="zh-CN" b="1" dirty="0">
                <a:latin typeface="宋体" pitchFamily="2" charset="-122"/>
              </a:rPr>
              <a:t>MIPS</a:t>
            </a:r>
            <a:r>
              <a:rPr lang="zh-CN" altLang="en-US" b="1" dirty="0">
                <a:latin typeface="宋体" pitchFamily="2" charset="-122"/>
              </a:rPr>
              <a:t>及</a:t>
            </a:r>
            <a:r>
              <a:rPr lang="en-US" altLang="zh-CN" b="1" dirty="0">
                <a:latin typeface="宋体" pitchFamily="2" charset="-122"/>
              </a:rPr>
              <a:t>MFLOPS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代替</a:t>
            </a:r>
            <a:r>
              <a:rPr lang="zh-CN" altLang="en-US" b="1" dirty="0">
                <a:latin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∵工作量定义未能统一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MIPS(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每秒百万次指令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)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MFLOPS(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每秒百万次浮点运算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)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196358" y="1700808"/>
            <a:ext cx="194434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表示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特点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02E1-CA0C-45C3-A7C2-E719A9CDFFD7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65222" name="Text Box 6"/>
          <p:cNvSpPr txBox="1">
            <a:spLocks noChangeArrowheads="1"/>
          </p:cNvSpPr>
          <p:nvPr/>
        </p:nvSpPr>
        <p:spPr bwMode="auto">
          <a:xfrm>
            <a:off x="1933996" y="5329669"/>
            <a:ext cx="69584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反映了</a:t>
            </a:r>
            <a:r>
              <a:rPr lang="zh-CN" altLang="en-US" b="1" u="sng" dirty="0"/>
              <a:t>多任务系统</a:t>
            </a:r>
            <a:r>
              <a:rPr lang="zh-CN" altLang="en-US" b="1" dirty="0"/>
              <a:t>的</a:t>
            </a:r>
            <a:r>
              <a:rPr lang="zh-CN" altLang="en-US" b="1" u="sng" dirty="0"/>
              <a:t>总体性能</a:t>
            </a:r>
            <a:r>
              <a:rPr lang="zh-CN" altLang="en-US" b="1" dirty="0"/>
              <a:t>，单位不统一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65232" name="Text Box 16"/>
          <p:cNvSpPr txBox="1">
            <a:spLocks noChangeArrowheads="1"/>
          </p:cNvSpPr>
          <p:nvPr/>
        </p:nvSpPr>
        <p:spPr bwMode="auto">
          <a:xfrm>
            <a:off x="179388" y="3241437"/>
            <a:ext cx="87360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缺点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不能反映</a:t>
            </a:r>
            <a:r>
              <a:rPr lang="zh-CN" altLang="en-US" b="1" u="sng" dirty="0">
                <a:latin typeface="宋体" pitchFamily="2" charset="-122"/>
              </a:rPr>
              <a:t>指令功能</a:t>
            </a:r>
            <a:r>
              <a:rPr lang="zh-CN" altLang="en-US" b="1" dirty="0">
                <a:latin typeface="宋体" pitchFamily="2" charset="-122"/>
              </a:rPr>
              <a:t>强弱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可用相对</a:t>
            </a:r>
            <a:r>
              <a:rPr lang="en-US" altLang="zh-CN" sz="2200" b="1" dirty="0">
                <a:latin typeface="宋体" pitchFamily="2" charset="-122"/>
              </a:rPr>
              <a:t>MIPS</a:t>
            </a:r>
            <a:r>
              <a:rPr lang="zh-CN" altLang="en-US" sz="2200" b="1" dirty="0">
                <a:latin typeface="宋体" pitchFamily="2" charset="-122"/>
              </a:rPr>
              <a:t>方法</a:t>
            </a:r>
            <a:r>
              <a:rPr lang="en-US" altLang="zh-CN" sz="2200" b="1" dirty="0">
                <a:latin typeface="宋体" pitchFamily="2" charset="-122"/>
              </a:rPr>
              <a:t>)</a:t>
            </a:r>
          </a:p>
        </p:txBody>
      </p:sp>
      <p:sp>
        <p:nvSpPr>
          <p:cNvPr id="265245" name="Text Box 29"/>
          <p:cNvSpPr txBox="1">
            <a:spLocks noChangeArrowheads="1"/>
          </p:cNvSpPr>
          <p:nvPr/>
        </p:nvSpPr>
        <p:spPr bwMode="auto">
          <a:xfrm>
            <a:off x="179388" y="404664"/>
            <a:ext cx="8736012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吞吐率：</a:t>
            </a:r>
            <a:r>
              <a:rPr lang="zh-CN" altLang="en-US" b="1" dirty="0">
                <a:latin typeface="宋体" pitchFamily="2" charset="-122"/>
              </a:rPr>
              <a:t>指</a:t>
            </a:r>
            <a:r>
              <a:rPr lang="zh-CN" altLang="en-US" b="1" u="sng" dirty="0">
                <a:latin typeface="宋体" pitchFamily="2" charset="-122"/>
              </a:rPr>
              <a:t>单位时间内</a:t>
            </a:r>
            <a:r>
              <a:rPr lang="zh-CN" altLang="en-US" b="1" dirty="0">
                <a:latin typeface="宋体" pitchFamily="2" charset="-122"/>
              </a:rPr>
              <a:t>能处理的工作量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即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P</a:t>
            </a:r>
            <a:r>
              <a:rPr lang="zh-CN" altLang="en-US" b="1" dirty="0"/>
              <a:t>＝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lt"/>
              </a:rPr>
              <a:t>∑</a:t>
            </a:r>
            <a:r>
              <a:rPr lang="en-US" altLang="zh-CN" b="1" i="1" dirty="0">
                <a:latin typeface="+mn-ea"/>
                <a:ea typeface="+mn-ea"/>
              </a:rPr>
              <a:t>W</a:t>
            </a:r>
            <a:r>
              <a:rPr lang="en-US" altLang="zh-CN" b="1" i="1" baseline="-18000" dirty="0">
                <a:latin typeface="+mn-lt"/>
                <a:ea typeface="+mn-ea"/>
              </a:rPr>
              <a:t>i</a:t>
            </a:r>
            <a:r>
              <a:rPr lang="en-US" altLang="zh-CN" b="1" dirty="0">
                <a:latin typeface="+mn-ea"/>
                <a:ea typeface="+mn-ea"/>
              </a:rPr>
              <a:t>)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en-US" altLang="zh-CN" b="1" i="1" dirty="0" err="1">
                <a:latin typeface="宋体" pitchFamily="2" charset="-122"/>
              </a:rPr>
              <a:t>T</a:t>
            </a:r>
            <a:r>
              <a:rPr lang="en-US" altLang="zh-CN" b="1" i="1" baseline="-18000" dirty="0" err="1">
                <a:latin typeface="+mn-lt"/>
              </a:rPr>
              <a:t>n</a:t>
            </a:r>
            <a:r>
              <a:rPr lang="zh-CN" altLang="en-US" dirty="0">
                <a:latin typeface="+mn-ea"/>
                <a:ea typeface="+mn-ea"/>
              </a:rPr>
              <a:t>，</a:t>
            </a:r>
            <a:r>
              <a:rPr lang="en-US" altLang="zh-CN" sz="2000" b="1" i="1" dirty="0">
                <a:latin typeface="+mn-ea"/>
                <a:ea typeface="+mn-ea"/>
              </a:rPr>
              <a:t>W</a:t>
            </a:r>
            <a:r>
              <a:rPr lang="en-US" altLang="zh-CN" sz="2000" b="1" i="1" baseline="-18000" dirty="0">
                <a:latin typeface="+mn-lt"/>
                <a:ea typeface="+mn-ea"/>
              </a:rPr>
              <a:t>i</a:t>
            </a:r>
            <a:r>
              <a:rPr lang="en-US" altLang="zh-CN" sz="2000" b="1" dirty="0">
                <a:latin typeface="+mn-ea"/>
                <a:ea typeface="+mn-ea"/>
              </a:rPr>
              <a:t>—</a:t>
            </a:r>
            <a:r>
              <a:rPr lang="zh-CN" altLang="en-US" sz="2000" b="1" dirty="0">
                <a:latin typeface="+mn-ea"/>
                <a:ea typeface="+mn-ea"/>
              </a:rPr>
              <a:t>任务</a:t>
            </a:r>
            <a:r>
              <a:rPr lang="en-US" altLang="zh-CN" sz="2000" b="1" i="1" dirty="0" err="1">
                <a:latin typeface="+mn-lt"/>
                <a:ea typeface="+mn-ea"/>
              </a:rPr>
              <a:t>i</a:t>
            </a:r>
            <a:r>
              <a:rPr lang="zh-CN" altLang="en-US" sz="2000" b="1" dirty="0">
                <a:latin typeface="+mn-ea"/>
                <a:ea typeface="+mn-ea"/>
              </a:rPr>
              <a:t>的工作量</a:t>
            </a:r>
            <a:r>
              <a:rPr lang="en-US" altLang="zh-CN" sz="2000" b="1" dirty="0">
                <a:latin typeface="+mn-ea"/>
                <a:ea typeface="+mn-ea"/>
              </a:rPr>
              <a:t>,</a:t>
            </a:r>
          </a:p>
          <a:p>
            <a:pPr lvl="0">
              <a:lnSpc>
                <a:spcPct val="105000"/>
              </a:lnSpc>
            </a:pPr>
            <a:r>
              <a:rPr lang="en-US" altLang="zh-CN" sz="2000" b="1" dirty="0">
                <a:latin typeface="+mn-ea"/>
                <a:ea typeface="+mn-ea"/>
              </a:rPr>
              <a:t>                               </a:t>
            </a:r>
            <a:r>
              <a:rPr lang="en-US" altLang="zh-CN" sz="2000" b="1" i="1" dirty="0" err="1">
                <a:latin typeface="+mn-ea"/>
                <a:ea typeface="+mn-ea"/>
              </a:rPr>
              <a:t>T</a:t>
            </a:r>
            <a:r>
              <a:rPr lang="en-US" altLang="zh-CN" sz="2000" b="1" i="1" baseline="-18000" dirty="0" err="1">
                <a:latin typeface="+mn-lt"/>
                <a:ea typeface="+mn-ea"/>
              </a:rPr>
              <a:t>n</a:t>
            </a:r>
            <a:r>
              <a:rPr lang="en-US" altLang="zh-CN" sz="2000" b="1" dirty="0">
                <a:latin typeface="+mn-ea"/>
                <a:ea typeface="+mn-ea"/>
              </a:rPr>
              <a:t>—</a:t>
            </a:r>
            <a:r>
              <a:rPr lang="zh-CN" altLang="en-US" sz="2000" b="1" dirty="0">
                <a:latin typeface="+mn-ea"/>
                <a:ea typeface="+mn-ea"/>
              </a:rPr>
              <a:t>完成</a:t>
            </a:r>
            <a:r>
              <a:rPr lang="en-US" altLang="zh-CN" sz="2000" b="1" i="1" dirty="0">
                <a:latin typeface="+mn-lt"/>
                <a:ea typeface="+mn-ea"/>
              </a:rPr>
              <a:t>n</a:t>
            </a:r>
            <a:r>
              <a:rPr lang="zh-CN" altLang="en-US" sz="2000" b="1" dirty="0">
                <a:latin typeface="+mn-ea"/>
                <a:ea typeface="+mn-ea"/>
              </a:rPr>
              <a:t>个任务的总时间（</a:t>
            </a:r>
            <a:r>
              <a:rPr lang="en-US" altLang="zh-CN" sz="2000" b="1" i="1" dirty="0" err="1">
                <a:latin typeface="+mn-ea"/>
              </a:rPr>
              <a:t>T</a:t>
            </a:r>
            <a:r>
              <a:rPr lang="en-US" altLang="zh-CN" sz="2000" b="1" i="1" baseline="-18000" dirty="0" err="1"/>
              <a:t>n</a:t>
            </a:r>
            <a:r>
              <a:rPr lang="zh-CN" altLang="en-US" sz="2000" b="1" dirty="0"/>
              <a:t>＜</a:t>
            </a:r>
            <a:r>
              <a:rPr lang="zh-CN" altLang="en-US" sz="2000" b="1" dirty="0">
                <a:solidFill>
                  <a:srgbClr val="000000"/>
                </a:solidFill>
              </a:rPr>
              <a:t>∑</a:t>
            </a:r>
            <a:r>
              <a:rPr lang="en-US" altLang="zh-CN" sz="2000" b="1" i="1" dirty="0">
                <a:solidFill>
                  <a:srgbClr val="000000"/>
                </a:solidFill>
                <a:latin typeface="宋体" pitchFamily="2" charset="-122"/>
              </a:rPr>
              <a:t>T</a:t>
            </a:r>
            <a:r>
              <a:rPr lang="zh-CN" altLang="en-US" sz="2000" b="1" baseline="-18000" dirty="0">
                <a:solidFill>
                  <a:srgbClr val="000000"/>
                </a:solidFill>
                <a:latin typeface="宋体" pitchFamily="2" charset="-122"/>
              </a:rPr>
              <a:t>响应</a:t>
            </a:r>
            <a:r>
              <a:rPr lang="en-US" altLang="zh-CN" sz="2000" b="1" i="1" baseline="-18000" dirty="0" err="1">
                <a:solidFill>
                  <a:srgbClr val="000000"/>
                </a:solidFill>
              </a:rPr>
              <a:t>i</a:t>
            </a:r>
            <a:r>
              <a:rPr lang="zh-CN" altLang="en-US" sz="2000" b="1" dirty="0">
                <a:latin typeface="+mn-ea"/>
                <a:ea typeface="+mn-ea"/>
              </a:rPr>
              <a:t>）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65247" name="Text Box 31"/>
          <p:cNvSpPr txBox="1">
            <a:spLocks noChangeArrowheads="1"/>
          </p:cNvSpPr>
          <p:nvPr/>
        </p:nvSpPr>
        <p:spPr bwMode="auto">
          <a:xfrm>
            <a:off x="179388" y="484767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缺点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不能反映</a:t>
            </a:r>
            <a:r>
              <a:rPr lang="zh-CN" altLang="en-US" b="1" u="sng" dirty="0">
                <a:latin typeface="宋体" pitchFamily="2" charset="-122"/>
              </a:rPr>
              <a:t>整体</a:t>
            </a:r>
            <a:r>
              <a:rPr lang="zh-CN" altLang="en-US" b="1" dirty="0">
                <a:latin typeface="宋体" pitchFamily="2" charset="-122"/>
              </a:rPr>
              <a:t>性能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只为浮点操作能力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65250" name="Text Box 34"/>
          <p:cNvSpPr txBox="1">
            <a:spLocks noChangeArrowheads="1"/>
          </p:cNvSpPr>
          <p:nvPr/>
        </p:nvSpPr>
        <p:spPr bwMode="auto">
          <a:xfrm>
            <a:off x="179388" y="5860514"/>
            <a:ext cx="873601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其他指标：</a:t>
            </a:r>
            <a:r>
              <a:rPr lang="en-US" altLang="zh-CN" b="1" dirty="0">
                <a:latin typeface="宋体" pitchFamily="2" charset="-122"/>
              </a:rPr>
              <a:t>RAS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可靠性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可用性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可维护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，兼容性等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087652"/>
              </p:ext>
            </p:extLst>
          </p:nvPr>
        </p:nvGraphicFramePr>
        <p:xfrm>
          <a:off x="1942851" y="2622882"/>
          <a:ext cx="3103563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93760" imgH="266400" progId="Equation.DSMT4">
                  <p:embed/>
                </p:oleObj>
              </mc:Choice>
              <mc:Fallback>
                <p:oleObj name="Equation" r:id="rId3" imgW="1193760" imgH="266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2851" y="2622882"/>
                        <a:ext cx="3103563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831568"/>
              </p:ext>
            </p:extLst>
          </p:nvPr>
        </p:nvGraphicFramePr>
        <p:xfrm>
          <a:off x="5082926" y="2593365"/>
          <a:ext cx="3665538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09400" imgH="279360" progId="Equation.DSMT4">
                  <p:embed/>
                </p:oleObj>
              </mc:Choice>
              <mc:Fallback>
                <p:oleObj name="Equation" r:id="rId5" imgW="1409400" imgH="27936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2926" y="2593365"/>
                        <a:ext cx="3665538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99241"/>
              </p:ext>
            </p:extLst>
          </p:nvPr>
        </p:nvGraphicFramePr>
        <p:xfrm>
          <a:off x="1982788" y="4232299"/>
          <a:ext cx="626745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00120" imgH="266400" progId="Equation.DSMT4">
                  <p:embed/>
                </p:oleObj>
              </mc:Choice>
              <mc:Fallback>
                <p:oleObj name="Equation" r:id="rId7" imgW="2400120" imgH="2664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4232299"/>
                        <a:ext cx="626745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62">
            <a:hlinkClick r:id="rId9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34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1" name="AutoShape 1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6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44" grpId="0"/>
      <p:bldP spid="265222" grpId="0"/>
      <p:bldP spid="265232" grpId="0"/>
      <p:bldP spid="265247" grpId="0"/>
      <p:bldP spid="26525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251520" y="476672"/>
            <a:ext cx="8640960" cy="4785926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sym typeface="Microsoft Yahei"/>
              </a:rPr>
              <a:t> ※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sym typeface="Microsoft Yahei"/>
              </a:rPr>
              <a:t>本节课堂练习：</a:t>
            </a:r>
            <a:endParaRPr lang="en-US" altLang="zh-CN" b="1" dirty="0">
              <a:latin typeface="+mn-ea"/>
              <a:sym typeface="Microsoft Yahei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   某</a:t>
            </a:r>
            <a:r>
              <a:rPr lang="en-US" altLang="zh-CN" sz="2200" b="1" dirty="0">
                <a:latin typeface="+mn-ea"/>
                <a:ea typeface="+mn-ea"/>
              </a:rPr>
              <a:t>CPU</a:t>
            </a:r>
            <a:r>
              <a:rPr lang="zh-CN" altLang="en-US" sz="2200" b="1" dirty="0">
                <a:latin typeface="+mn-ea"/>
                <a:ea typeface="+mn-ea"/>
              </a:rPr>
              <a:t>的</a:t>
            </a:r>
            <a:r>
              <a:rPr lang="zh-CN" altLang="en-US" sz="2200" b="1" dirty="0">
                <a:latin typeface="+mn-ea"/>
              </a:rPr>
              <a:t>主频为</a:t>
            </a:r>
            <a:r>
              <a:rPr lang="en-US" altLang="zh-CN" sz="2200" b="1" dirty="0">
                <a:latin typeface="+mn-ea"/>
              </a:rPr>
              <a:t>50MHz</a:t>
            </a:r>
            <a:r>
              <a:rPr lang="zh-CN" altLang="en-US" sz="2200" b="1" dirty="0">
                <a:latin typeface="+mn-ea"/>
              </a:rPr>
              <a:t>，所</a:t>
            </a:r>
            <a:r>
              <a:rPr lang="zh-CN" altLang="en-US" sz="2200" b="1" dirty="0">
                <a:latin typeface="+mn-ea"/>
                <a:ea typeface="+mn-ea"/>
              </a:rPr>
              <a:t>支持的指令有</a:t>
            </a:r>
            <a:r>
              <a:rPr lang="en-US" altLang="zh-CN" sz="2200" b="1" dirty="0">
                <a:latin typeface="+mn-ea"/>
                <a:ea typeface="+mn-ea"/>
              </a:rPr>
              <a:t>X</a:t>
            </a:r>
            <a:r>
              <a:rPr lang="zh-CN" altLang="en-US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Y</a:t>
            </a:r>
            <a:r>
              <a:rPr lang="zh-CN" altLang="en-US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Z</a:t>
            </a:r>
            <a:r>
              <a:rPr lang="zh-CN" altLang="en-US" sz="2200" b="1" dirty="0">
                <a:latin typeface="+mn-ea"/>
                <a:ea typeface="+mn-ea"/>
              </a:rPr>
              <a:t>三类，其</a:t>
            </a:r>
            <a:r>
              <a:rPr lang="en-US" altLang="zh-CN" sz="2200" b="1" dirty="0">
                <a:latin typeface="+mn-ea"/>
                <a:ea typeface="+mn-ea"/>
              </a:rPr>
              <a:t>CPI</a:t>
            </a:r>
            <a:r>
              <a:rPr lang="zh-CN" altLang="en-US" sz="2200" b="1" dirty="0">
                <a:latin typeface="+mn-ea"/>
                <a:ea typeface="+mn-ea"/>
              </a:rPr>
              <a:t>分别为</a:t>
            </a:r>
            <a:r>
              <a:rPr lang="en-US" altLang="zh-CN" sz="2200" b="1" dirty="0">
                <a:latin typeface="+mn-ea"/>
                <a:ea typeface="+mn-ea"/>
              </a:rPr>
              <a:t>4</a:t>
            </a:r>
            <a:r>
              <a:rPr lang="zh-CN" altLang="en-US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6</a:t>
            </a:r>
            <a:r>
              <a:rPr lang="zh-CN" altLang="en-US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8</a:t>
            </a:r>
            <a:r>
              <a:rPr lang="zh-CN" altLang="en-US" sz="2200" b="1" dirty="0">
                <a:latin typeface="+mn-ea"/>
                <a:ea typeface="+mn-ea"/>
              </a:rPr>
              <a:t>。假设程序</a:t>
            </a:r>
            <a:r>
              <a:rPr lang="en-US" altLang="zh-CN" sz="2200" b="1" dirty="0">
                <a:latin typeface="+mn-ea"/>
                <a:ea typeface="+mn-ea"/>
              </a:rPr>
              <a:t>P</a:t>
            </a:r>
            <a:r>
              <a:rPr lang="zh-CN" altLang="en-US" sz="2200" b="1" dirty="0">
                <a:latin typeface="+mn-ea"/>
                <a:ea typeface="+mn-ea"/>
              </a:rPr>
              <a:t>的目标代码中，</a:t>
            </a:r>
            <a:r>
              <a:rPr lang="en-US" altLang="zh-CN" sz="2200" b="1" dirty="0">
                <a:latin typeface="+mn-ea"/>
                <a:ea typeface="+mn-ea"/>
              </a:rPr>
              <a:t>X</a:t>
            </a:r>
            <a:r>
              <a:rPr lang="zh-CN" altLang="en-US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Y</a:t>
            </a:r>
            <a:r>
              <a:rPr lang="zh-CN" altLang="en-US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Z</a:t>
            </a:r>
            <a:r>
              <a:rPr lang="zh-CN" altLang="en-US" sz="2200" b="1" dirty="0">
                <a:latin typeface="+mn-ea"/>
                <a:ea typeface="+mn-ea"/>
              </a:rPr>
              <a:t>类指令所占比例分别为</a:t>
            </a:r>
            <a:r>
              <a:rPr lang="en-US" altLang="zh-CN" sz="2200" b="1" dirty="0">
                <a:latin typeface="+mn-ea"/>
                <a:ea typeface="+mn-ea"/>
              </a:rPr>
              <a:t>50%</a:t>
            </a:r>
            <a:r>
              <a:rPr lang="zh-CN" altLang="en-US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30%</a:t>
            </a:r>
            <a:r>
              <a:rPr lang="zh-CN" altLang="en-US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20%</a:t>
            </a:r>
            <a:r>
              <a:rPr lang="zh-CN" altLang="en-US" sz="2200" b="1" dirty="0">
                <a:latin typeface="+mn-ea"/>
                <a:ea typeface="+mn-ea"/>
              </a:rPr>
              <a:t>。</a:t>
            </a:r>
            <a:r>
              <a:rPr lang="en-US" altLang="zh-CN" sz="2200" b="1" dirty="0">
                <a:latin typeface="+mn-ea"/>
                <a:ea typeface="+mn-ea"/>
              </a:rPr>
              <a:t>P</a:t>
            </a:r>
            <a:r>
              <a:rPr lang="zh-CN" altLang="en-US" sz="2200" b="1" dirty="0">
                <a:latin typeface="+mn-ea"/>
                <a:ea typeface="+mn-ea"/>
              </a:rPr>
              <a:t>经过优化后，某类指令数量减少了</a:t>
            </a:r>
            <a:r>
              <a:rPr lang="en-US" altLang="zh-CN" sz="2200" b="1" dirty="0">
                <a:latin typeface="+mn-ea"/>
                <a:ea typeface="+mn-ea"/>
              </a:rPr>
              <a:t>20%</a:t>
            </a:r>
            <a:r>
              <a:rPr lang="zh-CN" altLang="en-US" sz="2200" b="1" dirty="0">
                <a:latin typeface="+mn-ea"/>
                <a:ea typeface="+mn-ea"/>
              </a:rPr>
              <a:t>，平均</a:t>
            </a:r>
            <a:r>
              <a:rPr lang="en-US" altLang="zh-CN" sz="2200" b="1" dirty="0">
                <a:latin typeface="+mn-ea"/>
                <a:ea typeface="+mn-ea"/>
              </a:rPr>
              <a:t>CPI</a:t>
            </a:r>
            <a:r>
              <a:rPr lang="zh-CN" altLang="en-US" sz="2200" b="1" dirty="0">
                <a:latin typeface="+mn-ea"/>
                <a:ea typeface="+mn-ea"/>
              </a:rPr>
              <a:t>减少了</a:t>
            </a:r>
            <a:r>
              <a:rPr lang="en-US" altLang="zh-CN" sz="2200" b="1" dirty="0">
                <a:latin typeface="+mn-ea"/>
                <a:ea typeface="+mn-ea"/>
              </a:rPr>
              <a:t>0.11</a:t>
            </a:r>
            <a:r>
              <a:rPr lang="zh-CN" altLang="en-US" sz="2200" b="1" dirty="0">
                <a:latin typeface="+mn-ea"/>
                <a:ea typeface="+mn-ea"/>
              </a:rPr>
              <a:t>。回答下列问题：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   （</a:t>
            </a:r>
            <a:r>
              <a:rPr lang="en-US" altLang="zh-CN" sz="2200" b="1" dirty="0">
                <a:latin typeface="+mn-ea"/>
                <a:ea typeface="+mn-ea"/>
              </a:rPr>
              <a:t>1</a:t>
            </a:r>
            <a:r>
              <a:rPr lang="zh-CN" altLang="en-US" sz="2200" b="1" dirty="0">
                <a:latin typeface="+mn-ea"/>
                <a:ea typeface="+mn-ea"/>
              </a:rPr>
              <a:t>）程序</a:t>
            </a:r>
            <a:r>
              <a:rPr lang="en-US" altLang="zh-CN" sz="2200" b="1" dirty="0">
                <a:latin typeface="+mn-ea"/>
                <a:ea typeface="+mn-ea"/>
              </a:rPr>
              <a:t>P</a:t>
            </a:r>
            <a:r>
              <a:rPr lang="zh-CN" altLang="en-US" sz="2200" b="1" dirty="0">
                <a:latin typeface="+mn-ea"/>
                <a:ea typeface="+mn-ea"/>
              </a:rPr>
              <a:t>优化前的平均</a:t>
            </a:r>
            <a:r>
              <a:rPr lang="en-US" altLang="zh-CN" sz="2200" b="1" dirty="0">
                <a:latin typeface="+mn-ea"/>
                <a:ea typeface="+mn-ea"/>
              </a:rPr>
              <a:t>CPI</a:t>
            </a:r>
            <a:r>
              <a:rPr lang="zh-CN" altLang="en-US" sz="2200" b="1" dirty="0">
                <a:latin typeface="+mn-ea"/>
                <a:ea typeface="+mn-ea"/>
              </a:rPr>
              <a:t>为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   A. 5.4          B. 5.8        C. 6.6  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</a:t>
            </a:r>
            <a:r>
              <a:rPr lang="zh-CN" altLang="en-US" sz="2200" b="1" dirty="0">
                <a:latin typeface="+mn-ea"/>
                <a:ea typeface="+mn-ea"/>
              </a:rPr>
              <a:t>（</a:t>
            </a:r>
            <a:r>
              <a:rPr lang="en-US" altLang="zh-CN" sz="2200" b="1" dirty="0">
                <a:latin typeface="+mn-ea"/>
                <a:ea typeface="+mn-ea"/>
              </a:rPr>
              <a:t>2</a:t>
            </a:r>
            <a:r>
              <a:rPr lang="zh-CN" altLang="en-US" sz="2200" b="1" dirty="0">
                <a:latin typeface="+mn-ea"/>
                <a:ea typeface="+mn-ea"/>
              </a:rPr>
              <a:t>）程序</a:t>
            </a:r>
            <a:r>
              <a:rPr lang="en-US" altLang="zh-CN" sz="2200" b="1" dirty="0">
                <a:latin typeface="+mn-ea"/>
                <a:ea typeface="+mn-ea"/>
              </a:rPr>
              <a:t>P</a:t>
            </a:r>
            <a:r>
              <a:rPr lang="zh-CN" altLang="en-US" sz="2200" b="1" dirty="0">
                <a:latin typeface="+mn-ea"/>
                <a:ea typeface="+mn-ea"/>
              </a:rPr>
              <a:t>优化的指令类型为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   A. X            B. Y          C. Z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   （</a:t>
            </a:r>
            <a:r>
              <a:rPr lang="en-US" altLang="zh-CN" sz="2200" b="1" dirty="0">
                <a:latin typeface="+mn-ea"/>
                <a:ea typeface="+mn-ea"/>
              </a:rPr>
              <a:t>3</a:t>
            </a:r>
            <a:r>
              <a:rPr lang="zh-CN" altLang="en-US" sz="2200" b="1" dirty="0">
                <a:latin typeface="+mn-ea"/>
                <a:ea typeface="+mn-ea"/>
              </a:rPr>
              <a:t>）</a:t>
            </a:r>
            <a:r>
              <a:rPr lang="en-US" altLang="zh-CN" sz="2200" b="1" dirty="0">
                <a:latin typeface="+mn-ea"/>
                <a:ea typeface="+mn-ea"/>
              </a:rPr>
              <a:t>CPU</a:t>
            </a:r>
            <a:r>
              <a:rPr lang="zh-CN" altLang="en-US" sz="2200" b="1" dirty="0">
                <a:latin typeface="+mn-ea"/>
                <a:ea typeface="+mn-ea"/>
              </a:rPr>
              <a:t>执行程序</a:t>
            </a:r>
            <a:r>
              <a:rPr lang="en-US" altLang="zh-CN" sz="2200" b="1" dirty="0">
                <a:latin typeface="+mn-ea"/>
                <a:ea typeface="+mn-ea"/>
              </a:rPr>
              <a:t>P(</a:t>
            </a:r>
            <a:r>
              <a:rPr lang="zh-CN" altLang="en-US" sz="2200" b="1" dirty="0">
                <a:latin typeface="+mn-ea"/>
                <a:ea typeface="+mn-ea"/>
              </a:rPr>
              <a:t>优化前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时的吞吐率</a:t>
            </a:r>
            <a:r>
              <a:rPr lang="en-US" altLang="zh-CN" sz="2200" b="1" dirty="0">
                <a:latin typeface="+mn-ea"/>
                <a:ea typeface="+mn-ea"/>
              </a:rPr>
              <a:t>(MIPS</a:t>
            </a:r>
            <a:r>
              <a:rPr lang="zh-CN" altLang="en-US" sz="2200" b="1" dirty="0">
                <a:latin typeface="+mn-ea"/>
                <a:ea typeface="+mn-ea"/>
              </a:rPr>
              <a:t>数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为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</a:rPr>
              <a:t>         A. 0.108</a:t>
            </a:r>
            <a:r>
              <a:rPr lang="en-US" altLang="zh-CN" sz="2200" b="1" baseline="-25000" dirty="0">
                <a:latin typeface="+mn-ea"/>
              </a:rPr>
              <a:t> </a:t>
            </a:r>
            <a:r>
              <a:rPr lang="en-US" altLang="zh-CN" sz="2200" b="1" dirty="0">
                <a:latin typeface="+mn-ea"/>
              </a:rPr>
              <a:t>MIPS   B. 9.26</a:t>
            </a:r>
            <a:r>
              <a:rPr lang="en-US" altLang="zh-CN" sz="2200" b="1" baseline="-25000" dirty="0">
                <a:latin typeface="+mn-ea"/>
              </a:rPr>
              <a:t> </a:t>
            </a:r>
            <a:r>
              <a:rPr lang="en-US" altLang="zh-CN" sz="2200" b="1" dirty="0">
                <a:latin typeface="+mn-ea"/>
              </a:rPr>
              <a:t>MIPS   C. 270</a:t>
            </a:r>
            <a:r>
              <a:rPr lang="en-US" altLang="zh-CN" sz="2200" b="1" baseline="-25000" dirty="0">
                <a:latin typeface="+mn-ea"/>
              </a:rPr>
              <a:t> </a:t>
            </a:r>
            <a:r>
              <a:rPr lang="en-US" altLang="zh-CN" sz="2200" b="1" dirty="0">
                <a:latin typeface="+mn-ea"/>
              </a:rPr>
              <a:t>MIPS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4" name="Text Box 32"/>
          <p:cNvSpPr txBox="1">
            <a:spLocks noChangeArrowheads="1"/>
          </p:cNvSpPr>
          <p:nvPr/>
        </p:nvSpPr>
        <p:spPr bwMode="auto">
          <a:xfrm>
            <a:off x="755453" y="5877272"/>
            <a:ext cx="3888555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作业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b="1" dirty="0">
                <a:latin typeface="宋体" pitchFamily="2" charset="-122"/>
              </a:rPr>
              <a:t>P19—3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4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10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16</a:t>
            </a:r>
          </a:p>
        </p:txBody>
      </p:sp>
      <p:sp>
        <p:nvSpPr>
          <p:cNvPr id="5" name="AutoShape 10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7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93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55242-2205-42B3-90B7-E4C4C9FF1235}" type="slidenum">
              <a:rPr lang="en-US" altLang="zh-CN"/>
              <a:pPr/>
              <a:t>39</a:t>
            </a:fld>
            <a:endParaRPr lang="en-US" altLang="zh-CN" dirty="0"/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179389" y="332656"/>
            <a:ext cx="871309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6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FF3399"/>
                </a:solidFill>
                <a:latin typeface="+mn-ea"/>
                <a:ea typeface="+mn-ea"/>
              </a:rPr>
              <a:t>3</a:t>
            </a:r>
            <a:r>
              <a:rPr lang="zh-CN" altLang="en-US" sz="2400" dirty="0">
                <a:solidFill>
                  <a:srgbClr val="FF3399"/>
                </a:solidFill>
                <a:latin typeface="+mn-ea"/>
                <a:ea typeface="+mn-ea"/>
              </a:rPr>
              <a:t>、计算机的性能优化</a:t>
            </a:r>
            <a:endParaRPr lang="en-US" altLang="zh-CN" sz="2400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rgbClr val="FF3399"/>
                </a:solidFill>
                <a:latin typeface="+mn-ea"/>
                <a:ea typeface="+mn-ea"/>
              </a:rPr>
              <a:t>(1) </a:t>
            </a:r>
            <a:r>
              <a:rPr lang="zh-CN" altLang="en-US" sz="2400" dirty="0">
                <a:solidFill>
                  <a:srgbClr val="FF3399"/>
                </a:solidFill>
                <a:latin typeface="+mn-ea"/>
                <a:ea typeface="+mn-ea"/>
              </a:rPr>
              <a:t>冯</a:t>
            </a:r>
            <a:r>
              <a:rPr lang="en-US" altLang="zh-CN" sz="2400" dirty="0">
                <a:solidFill>
                  <a:srgbClr val="FF3399"/>
                </a:solidFill>
                <a:latin typeface="+mn-lt"/>
                <a:ea typeface="+mn-ea"/>
              </a:rPr>
              <a:t>·</a:t>
            </a:r>
            <a:r>
              <a:rPr lang="zh-CN" altLang="en-US" sz="2400" dirty="0">
                <a:solidFill>
                  <a:srgbClr val="FF3399"/>
                </a:solidFill>
                <a:latin typeface="+mn-ea"/>
                <a:ea typeface="+mn-ea"/>
              </a:rPr>
              <a:t>诺依曼计算机的性能瓶颈</a:t>
            </a:r>
            <a:endParaRPr lang="en-US" altLang="zh-CN" sz="2400" dirty="0">
              <a:solidFill>
                <a:srgbClr val="FF3399"/>
              </a:solidFill>
              <a:latin typeface="+mn-ea"/>
              <a:ea typeface="+mn-ea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512" y="1302434"/>
            <a:ext cx="3289310" cy="478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①指令执行瓶颈：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②存储器访问瓶颈：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③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方式瓶颈：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419622" y="1772816"/>
            <a:ext cx="5544866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存储器速度</a:t>
            </a:r>
            <a:r>
              <a:rPr lang="zh-CN" altLang="en-US" b="1" u="sng" dirty="0">
                <a:latin typeface="宋体" pitchFamily="2" charset="-122"/>
              </a:rPr>
              <a:t>较慢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u="sng" dirty="0">
                <a:latin typeface="宋体" pitchFamily="2" charset="-122"/>
              </a:rPr>
              <a:t>按逻辑地址</a:t>
            </a:r>
            <a:r>
              <a:rPr lang="zh-CN" altLang="en-US" b="1" dirty="0">
                <a:latin typeface="宋体" pitchFamily="2" charset="-122"/>
              </a:rPr>
              <a:t>访问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 (</a:t>
            </a:r>
            <a:r>
              <a:rPr lang="zh-CN" altLang="en-US" sz="1800" b="1" dirty="0">
                <a:latin typeface="宋体" pitchFamily="2" charset="-122"/>
              </a:rPr>
              <a:t>容量</a:t>
            </a:r>
            <a:r>
              <a:rPr lang="en-US" altLang="zh-CN" sz="1800" b="1" dirty="0">
                <a:latin typeface="宋体" pitchFamily="2" charset="-122"/>
              </a:rPr>
              <a:t>-</a:t>
            </a:r>
            <a:r>
              <a:rPr lang="zh-CN" altLang="en-US" sz="1800" b="1" dirty="0">
                <a:latin typeface="宋体" pitchFamily="2" charset="-122"/>
              </a:rPr>
              <a:t>速度</a:t>
            </a:r>
            <a:r>
              <a:rPr lang="en-US" altLang="zh-CN" sz="1800" b="1" dirty="0">
                <a:latin typeface="宋体" pitchFamily="2" charset="-122"/>
              </a:rPr>
              <a:t>-</a:t>
            </a:r>
            <a:r>
              <a:rPr lang="zh-CN" altLang="en-US" sz="1800" b="1" dirty="0">
                <a:latin typeface="宋体" pitchFamily="2" charset="-122"/>
              </a:rPr>
              <a:t>价格需求矛盾</a:t>
            </a:r>
            <a:r>
              <a:rPr lang="en-US" altLang="zh-CN" sz="1800" b="1" dirty="0">
                <a:latin typeface="宋体" pitchFamily="2" charset="-122"/>
              </a:rPr>
              <a:t>) (</a:t>
            </a:r>
            <a:r>
              <a:rPr lang="zh-CN" altLang="en-US" sz="1800" b="1" dirty="0">
                <a:latin typeface="宋体" pitchFamily="2" charset="-122"/>
              </a:rPr>
              <a:t>程序装入导致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987823" y="5467290"/>
            <a:ext cx="590465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与运算</a:t>
            </a:r>
            <a:r>
              <a:rPr lang="zh-CN" altLang="en-US" b="1" u="sng" dirty="0">
                <a:latin typeface="宋体" pitchFamily="2" charset="-122"/>
              </a:rPr>
              <a:t>串行</a:t>
            </a:r>
            <a:r>
              <a:rPr lang="en-US" altLang="zh-CN" sz="1800" b="1" dirty="0">
                <a:latin typeface="宋体" pitchFamily="2" charset="-122"/>
              </a:rPr>
              <a:t> (</a:t>
            </a:r>
            <a:r>
              <a:rPr lang="zh-CN" altLang="en-US" sz="1800" b="1" dirty="0">
                <a:latin typeface="宋体" pitchFamily="2" charset="-122"/>
              </a:rPr>
              <a:t>以运算器为中心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7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5400000">
            <a:off x="2880160" y="6344977"/>
            <a:ext cx="287337" cy="504057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270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跳过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79389" y="2420888"/>
            <a:ext cx="4176588" cy="3131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按逻辑地址访问示例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需求：</a:t>
            </a:r>
            <a:endParaRPr lang="en-US" altLang="zh-CN" sz="2200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100"/>
              </a:spcBef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    实现：</a:t>
            </a:r>
            <a:endParaRPr lang="en-US" altLang="zh-CN" sz="2200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627784" y="4571668"/>
            <a:ext cx="6264696" cy="366310"/>
            <a:chOff x="1403648" y="3140968"/>
            <a:chExt cx="6264696" cy="366310"/>
          </a:xfrm>
        </p:grpSpPr>
        <p:sp>
          <p:nvSpPr>
            <p:cNvPr id="19" name="Text Box 65"/>
            <p:cNvSpPr txBox="1">
              <a:spLocks noChangeArrowheads="1"/>
            </p:cNvSpPr>
            <p:nvPr/>
          </p:nvSpPr>
          <p:spPr bwMode="auto">
            <a:xfrm>
              <a:off x="5511524" y="3143248"/>
              <a:ext cx="2156820" cy="3600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r>
                <a:rPr lang="en-US" altLang="zh-CN" sz="1800" b="1" dirty="0">
                  <a:latin typeface="宋体" pitchFamily="2" charset="-122"/>
                </a:rPr>
                <a:t>(IR)</a:t>
              </a:r>
              <a:r>
                <a:rPr lang="en-US" altLang="zh-CN" sz="1800" b="1" baseline="-18000" dirty="0" err="1">
                  <a:latin typeface="宋体" pitchFamily="2" charset="-122"/>
                </a:rPr>
                <a:t>Ad</a:t>
              </a:r>
              <a:r>
                <a:rPr lang="en-US" altLang="zh-CN" sz="1800" b="1" dirty="0" err="1">
                  <a:latin typeface="宋体" pitchFamily="2" charset="-122"/>
                </a:rPr>
                <a:t>→MEM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R</a:t>
              </a:r>
              <a:r>
                <a:rPr lang="en-US" altLang="zh-CN" sz="1800" b="1" dirty="0">
                  <a:latin typeface="宋体" pitchFamily="2" charset="-122"/>
                </a:rPr>
                <a:t>)→AC</a:t>
              </a:r>
            </a:p>
          </p:txBody>
        </p:sp>
        <p:sp>
          <p:nvSpPr>
            <p:cNvPr id="20" name="Text Box 65"/>
            <p:cNvSpPr txBox="1">
              <a:spLocks noChangeArrowheads="1"/>
            </p:cNvSpPr>
            <p:nvPr/>
          </p:nvSpPr>
          <p:spPr bwMode="auto">
            <a:xfrm>
              <a:off x="1403648" y="3144958"/>
              <a:ext cx="1784826" cy="35833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r>
                <a:rPr lang="en-US" altLang="zh-CN" sz="1800" b="1" dirty="0">
                  <a:latin typeface="宋体" pitchFamily="2" charset="-122"/>
                </a:rPr>
                <a:t>PC→MEM(</a:t>
              </a: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R</a:t>
              </a:r>
              <a:r>
                <a:rPr lang="en-US" altLang="zh-CN" sz="1800" b="1" dirty="0">
                  <a:latin typeface="宋体" pitchFamily="2" charset="-122"/>
                </a:rPr>
                <a:t>)→IR</a:t>
              </a:r>
            </a:p>
          </p:txBody>
        </p:sp>
        <p:sp>
          <p:nvSpPr>
            <p:cNvPr id="21" name="Text Box 65"/>
            <p:cNvSpPr txBox="1">
              <a:spLocks noChangeArrowheads="1"/>
            </p:cNvSpPr>
            <p:nvPr/>
          </p:nvSpPr>
          <p:spPr bwMode="auto">
            <a:xfrm>
              <a:off x="4325765" y="3147238"/>
              <a:ext cx="1185758" cy="3600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(IR)</a:t>
              </a:r>
              <a:r>
                <a:rPr lang="en-US" altLang="zh-CN" sz="1800" b="1" baseline="-18000" dirty="0">
                  <a:latin typeface="宋体" pitchFamily="2" charset="-122"/>
                </a:rPr>
                <a:t>OP</a:t>
              </a:r>
              <a:r>
                <a:rPr lang="en-US" altLang="zh-CN" sz="1800" b="1" dirty="0">
                  <a:latin typeface="宋体" pitchFamily="2" charset="-122"/>
                </a:rPr>
                <a:t>→ID</a:t>
              </a:r>
            </a:p>
          </p:txBody>
        </p:sp>
        <p:sp>
          <p:nvSpPr>
            <p:cNvPr id="22" name="Text Box 65"/>
            <p:cNvSpPr txBox="1">
              <a:spLocks noChangeArrowheads="1"/>
            </p:cNvSpPr>
            <p:nvPr/>
          </p:nvSpPr>
          <p:spPr bwMode="auto">
            <a:xfrm>
              <a:off x="3174777" y="3140968"/>
              <a:ext cx="1181199" cy="366310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1→PC</a:t>
              </a:r>
            </a:p>
          </p:txBody>
        </p:sp>
        <p:sp>
          <p:nvSpPr>
            <p:cNvPr id="24" name="Text Box 65"/>
            <p:cNvSpPr txBox="1">
              <a:spLocks noChangeArrowheads="1"/>
            </p:cNvSpPr>
            <p:nvPr/>
          </p:nvSpPr>
          <p:spPr bwMode="auto">
            <a:xfrm>
              <a:off x="1403649" y="3144958"/>
              <a:ext cx="2952328" cy="3623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just"/>
              <a:endParaRPr lang="en-US" altLang="zh-CN" sz="1800" b="1" dirty="0">
                <a:latin typeface="宋体" pitchFamily="2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339752" y="2921754"/>
            <a:ext cx="6696744" cy="1512168"/>
            <a:chOff x="2195736" y="2564904"/>
            <a:chExt cx="6696744" cy="1512168"/>
          </a:xfrm>
        </p:grpSpPr>
        <p:grpSp>
          <p:nvGrpSpPr>
            <p:cNvPr id="25" name="组合 24"/>
            <p:cNvGrpSpPr/>
            <p:nvPr/>
          </p:nvGrpSpPr>
          <p:grpSpPr>
            <a:xfrm>
              <a:off x="2195736" y="2564904"/>
              <a:ext cx="3024336" cy="1512168"/>
              <a:chOff x="1181611" y="1412776"/>
              <a:chExt cx="3024336" cy="1512168"/>
            </a:xfrm>
          </p:grpSpPr>
          <p:sp>
            <p:nvSpPr>
              <p:cNvPr id="26" name="Text Box 36"/>
              <p:cNvSpPr txBox="1">
                <a:spLocks noChangeArrowheads="1"/>
              </p:cNvSpPr>
              <p:nvPr/>
            </p:nvSpPr>
            <p:spPr bwMode="auto">
              <a:xfrm>
                <a:off x="1979712" y="1824505"/>
                <a:ext cx="2226235" cy="1100439"/>
              </a:xfrm>
              <a:prstGeom prst="rect">
                <a:avLst/>
              </a:prstGeom>
              <a:solidFill>
                <a:srgbClr val="CC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tIns="18000" bIns="10800">
                <a:noAutofit/>
              </a:bodyPr>
              <a:lstStyle/>
              <a:p>
                <a:pPr>
                  <a:lnSpc>
                    <a:spcPct val="9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AC</a:t>
                </a:r>
                <a:r>
                  <a:rPr lang="zh-CN" altLang="en-US" sz="1800" b="1" dirty="0">
                    <a:latin typeface="宋体" pitchFamily="2" charset="-122"/>
                  </a:rPr>
                  <a:t>←</a:t>
                </a:r>
                <a:r>
                  <a:rPr lang="en-US" altLang="zh-CN" sz="1800" b="1" dirty="0">
                    <a:latin typeface="宋体" pitchFamily="2" charset="-122"/>
                  </a:rPr>
                  <a:t>M[</a:t>
                </a:r>
                <a:r>
                  <a:rPr lang="en-US" altLang="zh-CN" sz="1800" b="1" dirty="0">
                    <a:solidFill>
                      <a:srgbClr val="990099"/>
                    </a:solidFill>
                    <a:latin typeface="宋体" pitchFamily="2" charset="-122"/>
                  </a:rPr>
                  <a:t>0002</a:t>
                </a:r>
                <a:r>
                  <a:rPr lang="en-US" altLang="zh-CN" sz="1800" b="1" dirty="0">
                    <a:latin typeface="宋体" pitchFamily="2" charset="-122"/>
                  </a:rPr>
                  <a:t>]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AC</a:t>
                </a:r>
                <a:r>
                  <a:rPr lang="zh-CN" altLang="en-US" sz="1800" b="1" dirty="0">
                    <a:latin typeface="宋体" pitchFamily="2" charset="-122"/>
                  </a:rPr>
                  <a:t>←</a:t>
                </a:r>
                <a:r>
                  <a:rPr lang="en-US" altLang="zh-CN" sz="1800" b="1" dirty="0">
                    <a:latin typeface="宋体" pitchFamily="2" charset="-122"/>
                  </a:rPr>
                  <a:t>(AC)</a:t>
                </a:r>
                <a:r>
                  <a:rPr lang="zh-CN" altLang="en-US" sz="1800" b="1" dirty="0">
                    <a:latin typeface="宋体" pitchFamily="2" charset="-122"/>
                  </a:rPr>
                  <a:t>＋</a:t>
                </a:r>
                <a:r>
                  <a:rPr lang="en-US" altLang="zh-CN" sz="1800" b="1" dirty="0">
                    <a:latin typeface="宋体" pitchFamily="2" charset="-122"/>
                  </a:rPr>
                  <a:t>M[</a:t>
                </a:r>
                <a:r>
                  <a:rPr lang="en-US" altLang="zh-CN" sz="1800" b="1" dirty="0">
                    <a:solidFill>
                      <a:srgbClr val="990099"/>
                    </a:solidFill>
                    <a:latin typeface="宋体" pitchFamily="2" charset="-122"/>
                  </a:rPr>
                  <a:t>0003</a:t>
                </a:r>
                <a:r>
                  <a:rPr lang="en-US" altLang="zh-CN" sz="1800" b="1" dirty="0">
                    <a:latin typeface="宋体" pitchFamily="2" charset="-122"/>
                  </a:rPr>
                  <a:t>]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 x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 …</a:t>
                </a:r>
                <a:endParaRPr lang="zh-CN" altLang="en-US" sz="1800" b="1" dirty="0">
                  <a:latin typeface="宋体" pitchFamily="2" charset="-122"/>
                </a:endParaRPr>
              </a:p>
            </p:txBody>
          </p:sp>
          <p:sp>
            <p:nvSpPr>
              <p:cNvPr id="27" name="Text Box 36"/>
              <p:cNvSpPr txBox="1">
                <a:spLocks noChangeArrowheads="1"/>
              </p:cNvSpPr>
              <p:nvPr/>
            </p:nvSpPr>
            <p:spPr bwMode="auto">
              <a:xfrm>
                <a:off x="1240444" y="1844825"/>
                <a:ext cx="735848" cy="108011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square" tIns="18000" bIns="10800">
                <a:noAutofit/>
              </a:bodyPr>
              <a:lstStyle/>
              <a:p>
                <a:pPr>
                  <a:lnSpc>
                    <a:spcPct val="95000"/>
                  </a:lnSpc>
                </a:pPr>
                <a:r>
                  <a:rPr lang="en-US" altLang="zh-CN" sz="1800" b="1" dirty="0">
                    <a:solidFill>
                      <a:srgbClr val="0070C0"/>
                    </a:solidFill>
                    <a:latin typeface="宋体" pitchFamily="2" charset="-122"/>
                  </a:rPr>
                  <a:t>0000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0001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altLang="zh-CN" sz="1800" b="1" dirty="0">
                    <a:solidFill>
                      <a:srgbClr val="990099"/>
                    </a:solidFill>
                    <a:latin typeface="宋体" pitchFamily="2" charset="-122"/>
                  </a:rPr>
                  <a:t>0002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0003</a:t>
                </a:r>
              </a:p>
            </p:txBody>
          </p:sp>
          <p:cxnSp>
            <p:nvCxnSpPr>
              <p:cNvPr id="28" name="直接连接符 27"/>
              <p:cNvCxnSpPr/>
              <p:nvPr/>
            </p:nvCxnSpPr>
            <p:spPr bwMode="auto">
              <a:xfrm>
                <a:off x="1979712" y="2109996"/>
                <a:ext cx="2226235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直接连接符 28"/>
              <p:cNvCxnSpPr/>
              <p:nvPr/>
            </p:nvCxnSpPr>
            <p:spPr bwMode="auto">
              <a:xfrm>
                <a:off x="1979712" y="2390408"/>
                <a:ext cx="2226235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直接连接符 29"/>
              <p:cNvCxnSpPr/>
              <p:nvPr/>
            </p:nvCxnSpPr>
            <p:spPr bwMode="auto">
              <a:xfrm>
                <a:off x="1979712" y="2659772"/>
                <a:ext cx="2226235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1" name="Text Box 36"/>
              <p:cNvSpPr txBox="1">
                <a:spLocks noChangeArrowheads="1"/>
              </p:cNvSpPr>
              <p:nvPr/>
            </p:nvSpPr>
            <p:spPr bwMode="auto">
              <a:xfrm>
                <a:off x="1181611" y="1412776"/>
                <a:ext cx="2952328" cy="40011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zh-CN" altLang="en-US" sz="1800" b="1" dirty="0">
                    <a:latin typeface="宋体" pitchFamily="2" charset="-122"/>
                  </a:rPr>
                  <a:t>逻辑地址  </a:t>
                </a:r>
                <a:r>
                  <a:rPr lang="zh-CN" altLang="en-US" sz="2000" b="1" dirty="0">
                    <a:solidFill>
                      <a:srgbClr val="990099"/>
                    </a:solidFill>
                    <a:latin typeface="宋体" pitchFamily="2" charset="-122"/>
                  </a:rPr>
                  <a:t>程序存储器</a:t>
                </a: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5874157" y="2564904"/>
              <a:ext cx="3018323" cy="1512168"/>
              <a:chOff x="5154077" y="1412776"/>
              <a:chExt cx="3018323" cy="1512168"/>
            </a:xfrm>
          </p:grpSpPr>
          <p:sp>
            <p:nvSpPr>
              <p:cNvPr id="33" name="Text Box 36"/>
              <p:cNvSpPr txBox="1">
                <a:spLocks noChangeArrowheads="1"/>
              </p:cNvSpPr>
              <p:nvPr/>
            </p:nvSpPr>
            <p:spPr bwMode="auto">
              <a:xfrm>
                <a:off x="5946165" y="1824505"/>
                <a:ext cx="2226235" cy="1100439"/>
              </a:xfrm>
              <a:prstGeom prst="rect">
                <a:avLst/>
              </a:prstGeom>
              <a:solidFill>
                <a:srgbClr val="CCE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tIns="18000" bIns="10800">
                <a:noAutofit/>
              </a:bodyPr>
              <a:lstStyle/>
              <a:p>
                <a:pPr>
                  <a:lnSpc>
                    <a:spcPct val="9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AC</a:t>
                </a:r>
                <a:r>
                  <a:rPr lang="zh-CN" altLang="en-US" sz="1800" b="1" dirty="0">
                    <a:latin typeface="宋体" pitchFamily="2" charset="-122"/>
                  </a:rPr>
                  <a:t>←</a:t>
                </a:r>
                <a:r>
                  <a:rPr lang="en-US" altLang="zh-CN" sz="1800" b="1" dirty="0">
                    <a:latin typeface="宋体" pitchFamily="2" charset="-122"/>
                  </a:rPr>
                  <a:t>M[</a:t>
                </a:r>
                <a:r>
                  <a:rPr lang="en-US" altLang="zh-CN" sz="1800" b="1" dirty="0">
                    <a:solidFill>
                      <a:srgbClr val="990099"/>
                    </a:solidFill>
                    <a:latin typeface="宋体" pitchFamily="2" charset="-122"/>
                  </a:rPr>
                  <a:t>0002</a:t>
                </a:r>
                <a:r>
                  <a:rPr lang="en-US" altLang="zh-CN" sz="1800" b="1" dirty="0">
                    <a:latin typeface="宋体" pitchFamily="2" charset="-122"/>
                  </a:rPr>
                  <a:t>]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AC</a:t>
                </a:r>
                <a:r>
                  <a:rPr lang="zh-CN" altLang="en-US" sz="1800" b="1" dirty="0">
                    <a:latin typeface="宋体" pitchFamily="2" charset="-122"/>
                  </a:rPr>
                  <a:t>←</a:t>
                </a:r>
                <a:r>
                  <a:rPr lang="en-US" altLang="zh-CN" sz="1800" b="1" dirty="0">
                    <a:latin typeface="宋体" pitchFamily="2" charset="-122"/>
                  </a:rPr>
                  <a:t>(AC)</a:t>
                </a:r>
                <a:r>
                  <a:rPr lang="zh-CN" altLang="en-US" sz="1800" b="1" dirty="0">
                    <a:latin typeface="宋体" pitchFamily="2" charset="-122"/>
                  </a:rPr>
                  <a:t>＋</a:t>
                </a:r>
                <a:r>
                  <a:rPr lang="en-US" altLang="zh-CN" sz="1800" b="1" dirty="0">
                    <a:latin typeface="宋体" pitchFamily="2" charset="-122"/>
                  </a:rPr>
                  <a:t>M[</a:t>
                </a:r>
                <a:r>
                  <a:rPr lang="en-US" altLang="zh-CN" sz="1800" b="1" dirty="0">
                    <a:solidFill>
                      <a:srgbClr val="990099"/>
                    </a:solidFill>
                    <a:latin typeface="宋体" pitchFamily="2" charset="-122"/>
                  </a:rPr>
                  <a:t>0003</a:t>
                </a:r>
                <a:r>
                  <a:rPr lang="en-US" altLang="zh-CN" sz="1800" b="1" dirty="0">
                    <a:latin typeface="宋体" pitchFamily="2" charset="-122"/>
                  </a:rPr>
                  <a:t>]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 x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 …</a:t>
                </a:r>
                <a:endParaRPr lang="zh-CN" altLang="en-US" sz="1800" b="1" dirty="0">
                  <a:latin typeface="宋体" pitchFamily="2" charset="-122"/>
                </a:endParaRPr>
              </a:p>
            </p:txBody>
          </p:sp>
          <p:sp>
            <p:nvSpPr>
              <p:cNvPr id="34" name="Text Box 36"/>
              <p:cNvSpPr txBox="1">
                <a:spLocks noChangeArrowheads="1"/>
              </p:cNvSpPr>
              <p:nvPr/>
            </p:nvSpPr>
            <p:spPr bwMode="auto">
              <a:xfrm>
                <a:off x="5206897" y="1844825"/>
                <a:ext cx="735848" cy="108011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square" tIns="18000" bIns="10800">
                <a:noAutofit/>
              </a:bodyPr>
              <a:lstStyle/>
              <a:p>
                <a:pPr>
                  <a:lnSpc>
                    <a:spcPct val="95000"/>
                  </a:lnSpc>
                </a:pPr>
                <a:r>
                  <a:rPr lang="en-US" altLang="zh-CN" sz="1800" b="1" dirty="0">
                    <a:solidFill>
                      <a:srgbClr val="0070C0"/>
                    </a:solidFill>
                    <a:latin typeface="宋体" pitchFamily="2" charset="-122"/>
                  </a:rPr>
                  <a:t>2000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2001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altLang="zh-CN" sz="1800" b="1" dirty="0">
                    <a:solidFill>
                      <a:srgbClr val="C00000"/>
                    </a:solidFill>
                    <a:latin typeface="宋体" pitchFamily="2" charset="-122"/>
                  </a:rPr>
                  <a:t>2002</a:t>
                </a:r>
              </a:p>
              <a:p>
                <a:pPr>
                  <a:lnSpc>
                    <a:spcPct val="95000"/>
                  </a:lnSpc>
                </a:pPr>
                <a:r>
                  <a:rPr lang="en-US" altLang="zh-CN" sz="1800" b="1" dirty="0">
                    <a:latin typeface="宋体" pitchFamily="2" charset="-122"/>
                  </a:rPr>
                  <a:t>2003</a:t>
                </a:r>
              </a:p>
            </p:txBody>
          </p:sp>
          <p:cxnSp>
            <p:nvCxnSpPr>
              <p:cNvPr id="35" name="直接连接符 34"/>
              <p:cNvCxnSpPr/>
              <p:nvPr/>
            </p:nvCxnSpPr>
            <p:spPr bwMode="auto">
              <a:xfrm>
                <a:off x="5946165" y="2109996"/>
                <a:ext cx="2226235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直接连接符 35"/>
              <p:cNvCxnSpPr/>
              <p:nvPr/>
            </p:nvCxnSpPr>
            <p:spPr bwMode="auto">
              <a:xfrm>
                <a:off x="5946165" y="2390408"/>
                <a:ext cx="2226235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直接连接符 36"/>
              <p:cNvCxnSpPr/>
              <p:nvPr/>
            </p:nvCxnSpPr>
            <p:spPr bwMode="auto">
              <a:xfrm>
                <a:off x="5946165" y="2659772"/>
                <a:ext cx="2226235" cy="0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8" name="Text Box 36"/>
              <p:cNvSpPr txBox="1">
                <a:spLocks noChangeArrowheads="1"/>
              </p:cNvSpPr>
              <p:nvPr/>
            </p:nvSpPr>
            <p:spPr bwMode="auto">
              <a:xfrm>
                <a:off x="5154077" y="1412776"/>
                <a:ext cx="2952328" cy="40011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zh-CN" altLang="en-US" sz="1800" b="1" dirty="0">
                    <a:latin typeface="宋体" pitchFamily="2" charset="-122"/>
                  </a:rPr>
                  <a:t>物理地址     </a:t>
                </a:r>
                <a:r>
                  <a:rPr lang="zh-CN" altLang="en-US" sz="1800" b="1" dirty="0">
                    <a:solidFill>
                      <a:srgbClr val="C00000"/>
                    </a:solidFill>
                    <a:latin typeface="宋体" pitchFamily="2" charset="-122"/>
                  </a:rPr>
                  <a:t>主</a:t>
                </a:r>
                <a:r>
                  <a:rPr lang="zh-CN" altLang="en-US" sz="2000" b="1" dirty="0">
                    <a:solidFill>
                      <a:srgbClr val="C00000"/>
                    </a:solidFill>
                    <a:latin typeface="宋体" pitchFamily="2" charset="-122"/>
                  </a:rPr>
                  <a:t>存</a:t>
                </a: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5364088" y="3140968"/>
              <a:ext cx="504056" cy="656195"/>
              <a:chOff x="5076056" y="4703372"/>
              <a:chExt cx="504056" cy="656195"/>
            </a:xfrm>
          </p:grpSpPr>
          <p:sp>
            <p:nvSpPr>
              <p:cNvPr id="40" name="右箭头 39"/>
              <p:cNvSpPr/>
              <p:nvPr/>
            </p:nvSpPr>
            <p:spPr bwMode="auto">
              <a:xfrm>
                <a:off x="5076056" y="4941168"/>
                <a:ext cx="504056" cy="224596"/>
              </a:xfrm>
              <a:prstGeom prst="rightArrow">
                <a:avLst>
                  <a:gd name="adj1" fmla="val 33789"/>
                  <a:gd name="adj2" fmla="val 50000"/>
                </a:avLst>
              </a:prstGeom>
              <a:solidFill>
                <a:srgbClr val="FFCC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1" name="Text Box 223"/>
              <p:cNvSpPr txBox="1">
                <a:spLocks noChangeArrowheads="1"/>
              </p:cNvSpPr>
              <p:nvPr/>
            </p:nvSpPr>
            <p:spPr bwMode="auto">
              <a:xfrm>
                <a:off x="5134241" y="4703372"/>
                <a:ext cx="251619" cy="65619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zh-CN" altLang="en-US" sz="1800" b="1" dirty="0">
                    <a:latin typeface="宋体" pitchFamily="2" charset="-122"/>
                  </a:rPr>
                  <a:t>装</a:t>
                </a:r>
                <a:endParaRPr lang="en-US" altLang="zh-CN" sz="1800" b="1" dirty="0">
                  <a:latin typeface="宋体" pitchFamily="2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1800" b="1" dirty="0">
                    <a:latin typeface="宋体" pitchFamily="2" charset="-122"/>
                  </a:rPr>
                  <a:t>入</a:t>
                </a:r>
              </a:p>
            </p:txBody>
          </p:sp>
        </p:grpSp>
      </p:grpSp>
      <p:cxnSp>
        <p:nvCxnSpPr>
          <p:cNvPr id="43" name="直接箭头连接符 42"/>
          <p:cNvCxnSpPr/>
          <p:nvPr/>
        </p:nvCxnSpPr>
        <p:spPr bwMode="auto">
          <a:xfrm flipH="1">
            <a:off x="7026285" y="3610084"/>
            <a:ext cx="779389" cy="1066976"/>
          </a:xfrm>
          <a:prstGeom prst="straightConnector1">
            <a:avLst/>
          </a:prstGeom>
          <a:noFill/>
          <a:ln w="15875" cap="flat" cmpd="sng" algn="ctr">
            <a:solidFill>
              <a:srgbClr val="FF0000"/>
            </a:solidFill>
            <a:prstDash val="sysDash"/>
            <a:round/>
            <a:headEnd type="oval" w="med" len="med"/>
            <a:tailEnd type="arrow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flipH="1" flipV="1">
            <a:off x="6558235" y="4137000"/>
            <a:ext cx="1404154" cy="540060"/>
          </a:xfrm>
          <a:prstGeom prst="straightConnector1">
            <a:avLst/>
          </a:prstGeom>
          <a:noFill/>
          <a:ln w="15875" cap="flat" cmpd="sng" algn="ctr">
            <a:solidFill>
              <a:srgbClr val="FF0000"/>
            </a:solidFill>
            <a:prstDash val="sysDash"/>
            <a:round/>
            <a:headEnd type="oval" w="med" len="med"/>
            <a:tailEnd type="arrow"/>
          </a:ln>
          <a:effectLst/>
        </p:spPr>
      </p:cxn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2267743" y="5001705"/>
            <a:ext cx="6876257" cy="457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u="sng" dirty="0">
                <a:latin typeface="宋体" pitchFamily="2" charset="-122"/>
              </a:rPr>
              <a:t>地址变换</a:t>
            </a:r>
            <a:r>
              <a:rPr lang="zh-CN" altLang="en-US" sz="2200" b="1" dirty="0">
                <a:latin typeface="宋体" pitchFamily="2" charset="-122"/>
              </a:rPr>
              <a:t>后再</a:t>
            </a:r>
            <a:r>
              <a:rPr lang="zh-CN" altLang="en-US" sz="2200" b="1" u="sng" dirty="0">
                <a:latin typeface="宋体" pitchFamily="2" charset="-122"/>
              </a:rPr>
              <a:t>访问</a:t>
            </a:r>
            <a:r>
              <a:rPr lang="zh-CN" altLang="en-US" sz="2200" b="1" dirty="0">
                <a:latin typeface="宋体" pitchFamily="2" charset="-122"/>
              </a:rPr>
              <a:t>，如物理地址＝基地址＋逻辑地址</a:t>
            </a:r>
          </a:p>
        </p:txBody>
      </p:sp>
      <p:sp>
        <p:nvSpPr>
          <p:cNvPr id="55" name="Text Box 8"/>
          <p:cNvSpPr txBox="1">
            <a:spLocks noChangeArrowheads="1"/>
          </p:cNvSpPr>
          <p:nvPr/>
        </p:nvSpPr>
        <p:spPr bwMode="auto">
          <a:xfrm>
            <a:off x="3131590" y="1290826"/>
            <a:ext cx="583289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指令</a:t>
            </a:r>
            <a:r>
              <a:rPr lang="zh-CN" altLang="en-US" b="1" u="sng" dirty="0">
                <a:latin typeface="宋体" pitchFamily="2" charset="-122"/>
              </a:rPr>
              <a:t>串行</a:t>
            </a:r>
            <a:r>
              <a:rPr lang="zh-CN" altLang="en-US" b="1" dirty="0">
                <a:latin typeface="宋体" pitchFamily="2" charset="-122"/>
              </a:rPr>
              <a:t>执行 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下条指令地址由当前指令产生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42" name="AutoShape 62">
            <a:hlinkClick r:id="rId4" action="ppaction://hlinkpres?slideindex=25&amp;slidetitle=PowerPoint 演示文稿"/>
          </p:cNvPr>
          <p:cNvSpPr>
            <a:spLocks noChangeArrowheads="1"/>
          </p:cNvSpPr>
          <p:nvPr/>
        </p:nvSpPr>
        <p:spPr bwMode="auto">
          <a:xfrm rot="5400000">
            <a:off x="6219459" y="6462062"/>
            <a:ext cx="287337" cy="269886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270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6" grpId="0"/>
      <p:bldP spid="48" grpId="0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D137-C19B-469C-BA78-A0BD1EA0AC38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762000" y="2589213"/>
            <a:ext cx="7467600" cy="822341"/>
          </a:xfrm>
          <a:prstGeom prst="rect">
            <a:avLst/>
          </a:prstGeom>
          <a:solidFill>
            <a:srgbClr val="CC99FF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4400" b="1" dirty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4400" b="1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4400" b="1" dirty="0">
                <a:latin typeface="黑体" pitchFamily="2" charset="-122"/>
                <a:ea typeface="黑体" pitchFamily="2" charset="-122"/>
              </a:rPr>
              <a:t>章 计算机系统概述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3" name="Text Box 20"/>
          <p:cNvSpPr txBox="1">
            <a:spLocks noChangeArrowheads="1"/>
          </p:cNvSpPr>
          <p:nvPr/>
        </p:nvSpPr>
        <p:spPr bwMode="auto">
          <a:xfrm>
            <a:off x="179389" y="397113"/>
            <a:ext cx="8713092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(2) 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现代计算机的性能优化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zh-CN" altLang="en-US" b="1" dirty="0">
                <a:latin typeface="宋体" pitchFamily="2" charset="-122"/>
              </a:rPr>
              <a:t>针对性能瓶颈一一处理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*采用并行处理技术：</a:t>
            </a:r>
            <a:r>
              <a:rPr lang="zh-CN" altLang="en-US" b="1" dirty="0">
                <a:latin typeface="宋体" pitchFamily="2" charset="-122"/>
              </a:rPr>
              <a:t>提高并行性，减少串行损失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</a:t>
            </a:r>
            <a:r>
              <a:rPr lang="zh-CN" altLang="en-US" b="1" dirty="0">
                <a:latin typeface="宋体" pitchFamily="2" charset="-122"/>
              </a:rPr>
              <a:t>包括并行处理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流水线、操作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指令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线程级并行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技术，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</a:t>
            </a:r>
            <a:r>
              <a:rPr lang="zh-CN" altLang="en-US" b="1" dirty="0">
                <a:latin typeface="宋体" pitchFamily="2" charset="-122"/>
              </a:rPr>
              <a:t>数据流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乱序执行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技术，前瞻执行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推测执行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技术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*优化存储器结构：</a:t>
            </a:r>
            <a:r>
              <a:rPr lang="zh-CN" altLang="en-US" b="1" dirty="0">
                <a:latin typeface="宋体" pitchFamily="2" charset="-122"/>
              </a:rPr>
              <a:t>减少访存延迟，提高访存效率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增设</a:t>
            </a:r>
            <a:r>
              <a:rPr lang="en-US" altLang="zh-CN" b="1" dirty="0">
                <a:latin typeface="宋体" pitchFamily="2" charset="-122"/>
              </a:rPr>
              <a:t>Cache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i="1" dirty="0" err="1">
                <a:latin typeface="宋体" pitchFamily="2" charset="-122"/>
              </a:rPr>
              <a:t>T</a:t>
            </a:r>
            <a:r>
              <a:rPr lang="en-US" altLang="zh-CN" sz="2000" b="1" baseline="-14000" dirty="0" err="1">
                <a:latin typeface="宋体" pitchFamily="2" charset="-122"/>
              </a:rPr>
              <a:t>Cache</a:t>
            </a:r>
            <a:r>
              <a:rPr lang="zh-CN" altLang="en-US" sz="2000" b="1" dirty="0">
                <a:latin typeface="宋体" pitchFamily="2" charset="-122"/>
              </a:rPr>
              <a:t>＜</a:t>
            </a:r>
            <a:r>
              <a:rPr lang="en-US" altLang="zh-CN" sz="2000" b="1" i="1" dirty="0">
                <a:latin typeface="宋体" pitchFamily="2" charset="-122"/>
              </a:rPr>
              <a:t>T</a:t>
            </a:r>
            <a:r>
              <a:rPr lang="zh-CN" altLang="en-US" sz="2000" b="1" baseline="-14000" dirty="0">
                <a:latin typeface="宋体" pitchFamily="2" charset="-122"/>
              </a:rPr>
              <a:t>主存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，采用哈佛结构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并行访问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采用多体交叉存储器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提高带宽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，优化地址变换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变换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访问并行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改进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方式：</a:t>
            </a:r>
            <a:r>
              <a:rPr lang="zh-CN" altLang="en-US" b="1" dirty="0">
                <a:latin typeface="宋体" pitchFamily="2" charset="-122"/>
              </a:rPr>
              <a:t>减少所占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时间，提高传输效率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</a:t>
            </a:r>
            <a:r>
              <a:rPr lang="zh-CN" altLang="en-US" b="1" dirty="0">
                <a:latin typeface="宋体" pitchFamily="2" charset="-122"/>
              </a:rPr>
              <a:t>采用中断、</a:t>
            </a:r>
            <a:r>
              <a:rPr lang="en-US" altLang="zh-CN" b="1" dirty="0">
                <a:latin typeface="宋体" pitchFamily="2" charset="-122"/>
              </a:rPr>
              <a:t>DMA</a:t>
            </a:r>
            <a:r>
              <a:rPr lang="zh-CN" altLang="en-US" b="1" dirty="0">
                <a:latin typeface="宋体" pitchFamily="2" charset="-122"/>
              </a:rPr>
              <a:t>、通道等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方式，</a:t>
            </a:r>
            <a:r>
              <a:rPr lang="en-US" altLang="zh-CN" b="1" dirty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</a:t>
            </a:r>
            <a:r>
              <a:rPr lang="zh-CN" altLang="en-US" b="1" dirty="0">
                <a:latin typeface="宋体" pitchFamily="2" charset="-122"/>
              </a:rPr>
              <a:t>改进总线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增加宽度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级数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893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5525-FA2E-4E3D-ACB5-6A59B8FCBE70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179388" y="40466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、现代计算机的结构类型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zh-CN" altLang="en-US" b="1" dirty="0">
                <a:latin typeface="宋体" pitchFamily="2" charset="-122"/>
              </a:rPr>
              <a:t>按</a:t>
            </a:r>
            <a:r>
              <a:rPr lang="en-US" altLang="zh-CN" b="1" dirty="0">
                <a:latin typeface="宋体" pitchFamily="2" charset="-122"/>
              </a:rPr>
              <a:t>Flynn</a:t>
            </a:r>
            <a:r>
              <a:rPr lang="zh-CN" altLang="en-US" b="1" dirty="0">
                <a:latin typeface="宋体" pitchFamily="2" charset="-122"/>
              </a:rPr>
              <a:t>分类法，结构有</a:t>
            </a:r>
            <a:r>
              <a:rPr lang="en-US" altLang="zh-CN" b="1" dirty="0">
                <a:latin typeface="宋体" pitchFamily="2" charset="-122"/>
              </a:rPr>
              <a:t>SISD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SIMD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MISD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MIMD</a:t>
            </a:r>
            <a:r>
              <a:rPr lang="zh-CN" altLang="en-US" b="1" dirty="0">
                <a:latin typeface="宋体" pitchFamily="2" charset="-122"/>
              </a:rPr>
              <a:t>四种</a:t>
            </a:r>
          </a:p>
        </p:txBody>
      </p:sp>
      <p:grpSp>
        <p:nvGrpSpPr>
          <p:cNvPr id="178488" name="Group 312"/>
          <p:cNvGrpSpPr>
            <a:grpSpLocks/>
          </p:cNvGrpSpPr>
          <p:nvPr/>
        </p:nvGrpSpPr>
        <p:grpSpPr bwMode="auto">
          <a:xfrm>
            <a:off x="393576" y="3658007"/>
            <a:ext cx="4105275" cy="2082800"/>
            <a:chOff x="203" y="2750"/>
            <a:chExt cx="2586" cy="1312"/>
          </a:xfrm>
        </p:grpSpPr>
        <p:sp>
          <p:nvSpPr>
            <p:cNvPr id="178489" name="Text Box 313"/>
            <p:cNvSpPr txBox="1">
              <a:spLocks noChangeArrowheads="1"/>
            </p:cNvSpPr>
            <p:nvPr/>
          </p:nvSpPr>
          <p:spPr bwMode="auto">
            <a:xfrm>
              <a:off x="930" y="3856"/>
              <a:ext cx="1677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/>
                <a:t>MISD</a:t>
              </a:r>
              <a:r>
                <a:rPr lang="zh-CN" altLang="en-US" sz="2000" b="1" dirty="0"/>
                <a:t>结构</a:t>
              </a:r>
              <a:r>
                <a:rPr lang="en-US" altLang="zh-CN" sz="2000" b="1" dirty="0">
                  <a:latin typeface="+mn-ea"/>
                  <a:ea typeface="+mn-ea"/>
                </a:rPr>
                <a:t>(</a:t>
              </a:r>
              <a:r>
                <a:rPr lang="zh-CN" altLang="en-US" sz="2000" b="1" dirty="0">
                  <a:latin typeface="+mn-ea"/>
                  <a:ea typeface="+mn-ea"/>
                </a:rPr>
                <a:t>宏流水等</a:t>
              </a:r>
              <a:r>
                <a:rPr lang="en-US" altLang="zh-CN" sz="2000" b="1" dirty="0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178490" name="Text Box 314"/>
            <p:cNvSpPr txBox="1">
              <a:spLocks noChangeArrowheads="1"/>
            </p:cNvSpPr>
            <p:nvPr/>
          </p:nvSpPr>
          <p:spPr bwMode="auto">
            <a:xfrm rot="5400000">
              <a:off x="1278" y="3144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491" name="Text Box 315"/>
            <p:cNvSpPr txBox="1">
              <a:spLocks noChangeArrowheads="1"/>
            </p:cNvSpPr>
            <p:nvPr/>
          </p:nvSpPr>
          <p:spPr bwMode="auto">
            <a:xfrm>
              <a:off x="1629" y="2750"/>
              <a:ext cx="2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DS</a:t>
              </a:r>
            </a:p>
          </p:txBody>
        </p:sp>
        <p:sp>
          <p:nvSpPr>
            <p:cNvPr id="178492" name="Line 316"/>
            <p:cNvSpPr>
              <a:spLocks noChangeShapeType="1"/>
            </p:cNvSpPr>
            <p:nvPr/>
          </p:nvSpPr>
          <p:spPr bwMode="auto">
            <a:xfrm flipH="1">
              <a:off x="1545" y="2931"/>
              <a:ext cx="38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493" name="Text Box 317"/>
            <p:cNvSpPr txBox="1">
              <a:spLocks noChangeArrowheads="1"/>
            </p:cNvSpPr>
            <p:nvPr/>
          </p:nvSpPr>
          <p:spPr bwMode="auto">
            <a:xfrm>
              <a:off x="839" y="2750"/>
              <a:ext cx="2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IS1</a:t>
              </a:r>
            </a:p>
          </p:txBody>
        </p:sp>
        <p:sp>
          <p:nvSpPr>
            <p:cNvPr id="178494" name="Line 318"/>
            <p:cNvSpPr>
              <a:spLocks noChangeShapeType="1"/>
            </p:cNvSpPr>
            <p:nvPr/>
          </p:nvSpPr>
          <p:spPr bwMode="auto">
            <a:xfrm>
              <a:off x="797" y="2931"/>
              <a:ext cx="314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495" name="Text Box 319"/>
            <p:cNvSpPr txBox="1">
              <a:spLocks noChangeArrowheads="1"/>
            </p:cNvSpPr>
            <p:nvPr/>
          </p:nvSpPr>
          <p:spPr bwMode="auto">
            <a:xfrm>
              <a:off x="2509" y="2750"/>
              <a:ext cx="28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IS1</a:t>
              </a:r>
            </a:p>
          </p:txBody>
        </p:sp>
        <p:sp>
          <p:nvSpPr>
            <p:cNvPr id="178496" name="Text Box 320"/>
            <p:cNvSpPr txBox="1">
              <a:spLocks noChangeArrowheads="1"/>
            </p:cNvSpPr>
            <p:nvPr/>
          </p:nvSpPr>
          <p:spPr bwMode="auto">
            <a:xfrm>
              <a:off x="2489" y="3294"/>
              <a:ext cx="255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</a:t>
              </a:r>
              <a:r>
                <a:rPr lang="en-US" altLang="zh-CN" sz="1800" i="1"/>
                <a:t>n</a:t>
              </a:r>
            </a:p>
          </p:txBody>
        </p:sp>
        <p:sp>
          <p:nvSpPr>
            <p:cNvPr id="178497" name="Text Box 321"/>
            <p:cNvSpPr txBox="1">
              <a:spLocks noChangeArrowheads="1"/>
            </p:cNvSpPr>
            <p:nvPr/>
          </p:nvSpPr>
          <p:spPr bwMode="auto">
            <a:xfrm rot="5400000">
              <a:off x="507" y="3144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498" name="Text Box 322"/>
            <p:cNvSpPr txBox="1">
              <a:spLocks noChangeArrowheads="1"/>
            </p:cNvSpPr>
            <p:nvPr/>
          </p:nvSpPr>
          <p:spPr bwMode="auto">
            <a:xfrm>
              <a:off x="1629" y="3339"/>
              <a:ext cx="2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dirty="0"/>
                <a:t>DS</a:t>
              </a:r>
            </a:p>
          </p:txBody>
        </p:sp>
        <p:sp>
          <p:nvSpPr>
            <p:cNvPr id="178499" name="Line 323"/>
            <p:cNvSpPr>
              <a:spLocks noChangeShapeType="1"/>
            </p:cNvSpPr>
            <p:nvPr/>
          </p:nvSpPr>
          <p:spPr bwMode="auto">
            <a:xfrm>
              <a:off x="1538" y="3520"/>
              <a:ext cx="389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500" name="Text Box 324"/>
            <p:cNvSpPr txBox="1">
              <a:spLocks noChangeArrowheads="1"/>
            </p:cNvSpPr>
            <p:nvPr/>
          </p:nvSpPr>
          <p:spPr bwMode="auto">
            <a:xfrm>
              <a:off x="839" y="3339"/>
              <a:ext cx="2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</a:t>
              </a:r>
              <a:r>
                <a:rPr lang="en-US" altLang="zh-CN" sz="1800" i="1"/>
                <a:t>n</a:t>
              </a:r>
            </a:p>
          </p:txBody>
        </p:sp>
        <p:sp>
          <p:nvSpPr>
            <p:cNvPr id="178501" name="Line 325"/>
            <p:cNvSpPr>
              <a:spLocks noChangeShapeType="1"/>
            </p:cNvSpPr>
            <p:nvPr/>
          </p:nvSpPr>
          <p:spPr bwMode="auto">
            <a:xfrm>
              <a:off x="797" y="3520"/>
              <a:ext cx="314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502" name="Line 326"/>
            <p:cNvSpPr>
              <a:spLocks noChangeShapeType="1"/>
            </p:cNvSpPr>
            <p:nvPr/>
          </p:nvSpPr>
          <p:spPr bwMode="auto">
            <a:xfrm>
              <a:off x="2471" y="2931"/>
              <a:ext cx="273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3" name="Line 327"/>
            <p:cNvSpPr>
              <a:spLocks noChangeShapeType="1"/>
            </p:cNvSpPr>
            <p:nvPr/>
          </p:nvSpPr>
          <p:spPr bwMode="auto">
            <a:xfrm>
              <a:off x="2744" y="2931"/>
              <a:ext cx="0" cy="90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4" name="Line 328"/>
            <p:cNvSpPr>
              <a:spLocks noChangeShapeType="1"/>
            </p:cNvSpPr>
            <p:nvPr/>
          </p:nvSpPr>
          <p:spPr bwMode="auto">
            <a:xfrm>
              <a:off x="2471" y="3475"/>
              <a:ext cx="18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5" name="Line 329"/>
            <p:cNvSpPr>
              <a:spLocks noChangeShapeType="1"/>
            </p:cNvSpPr>
            <p:nvPr/>
          </p:nvSpPr>
          <p:spPr bwMode="auto">
            <a:xfrm>
              <a:off x="2653" y="3475"/>
              <a:ext cx="0" cy="27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6" name="Line 330"/>
            <p:cNvSpPr>
              <a:spLocks noChangeShapeType="1"/>
            </p:cNvSpPr>
            <p:nvPr/>
          </p:nvSpPr>
          <p:spPr bwMode="auto">
            <a:xfrm>
              <a:off x="294" y="3748"/>
              <a:ext cx="235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7" name="Line 331"/>
            <p:cNvSpPr>
              <a:spLocks noChangeShapeType="1"/>
            </p:cNvSpPr>
            <p:nvPr/>
          </p:nvSpPr>
          <p:spPr bwMode="auto">
            <a:xfrm>
              <a:off x="203" y="3838"/>
              <a:ext cx="254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8" name="Line 332"/>
            <p:cNvSpPr>
              <a:spLocks noChangeShapeType="1"/>
            </p:cNvSpPr>
            <p:nvPr/>
          </p:nvSpPr>
          <p:spPr bwMode="auto">
            <a:xfrm>
              <a:off x="294" y="3521"/>
              <a:ext cx="1" cy="22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09" name="Line 333"/>
            <p:cNvSpPr>
              <a:spLocks noChangeShapeType="1"/>
            </p:cNvSpPr>
            <p:nvPr/>
          </p:nvSpPr>
          <p:spPr bwMode="auto">
            <a:xfrm>
              <a:off x="294" y="3521"/>
              <a:ext cx="9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10" name="Line 334"/>
            <p:cNvSpPr>
              <a:spLocks noChangeShapeType="1"/>
            </p:cNvSpPr>
            <p:nvPr/>
          </p:nvSpPr>
          <p:spPr bwMode="auto">
            <a:xfrm>
              <a:off x="203" y="2931"/>
              <a:ext cx="1" cy="90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11" name="Line 335"/>
            <p:cNvSpPr>
              <a:spLocks noChangeShapeType="1"/>
            </p:cNvSpPr>
            <p:nvPr/>
          </p:nvSpPr>
          <p:spPr bwMode="auto">
            <a:xfrm>
              <a:off x="203" y="2931"/>
              <a:ext cx="18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12" name="Line 336"/>
            <p:cNvSpPr>
              <a:spLocks noChangeShapeType="1"/>
            </p:cNvSpPr>
            <p:nvPr/>
          </p:nvSpPr>
          <p:spPr bwMode="auto">
            <a:xfrm>
              <a:off x="1338" y="3022"/>
              <a:ext cx="0" cy="9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13" name="Line 337"/>
            <p:cNvSpPr>
              <a:spLocks noChangeShapeType="1"/>
            </p:cNvSpPr>
            <p:nvPr/>
          </p:nvSpPr>
          <p:spPr bwMode="auto">
            <a:xfrm>
              <a:off x="1338" y="3339"/>
              <a:ext cx="0" cy="9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14" name="Rectangle 338"/>
            <p:cNvSpPr>
              <a:spLocks noChangeArrowheads="1"/>
            </p:cNvSpPr>
            <p:nvPr/>
          </p:nvSpPr>
          <p:spPr bwMode="auto">
            <a:xfrm>
              <a:off x="1927" y="2791"/>
              <a:ext cx="544" cy="86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10800" bIns="10800" anchor="ctr"/>
            <a:lstStyle/>
            <a:p>
              <a:endParaRPr lang="zh-CN" altLang="en-US"/>
            </a:p>
          </p:txBody>
        </p:sp>
        <p:sp>
          <p:nvSpPr>
            <p:cNvPr id="178515" name="Text Box 339"/>
            <p:cNvSpPr txBox="1">
              <a:spLocks noChangeArrowheads="1"/>
            </p:cNvSpPr>
            <p:nvPr/>
          </p:nvSpPr>
          <p:spPr bwMode="auto">
            <a:xfrm>
              <a:off x="1973" y="3420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/>
                <a:t>MM</a:t>
              </a:r>
              <a:r>
                <a:rPr lang="en-US" altLang="zh-CN" sz="1800" b="1" i="1"/>
                <a:t>m</a:t>
              </a:r>
            </a:p>
          </p:txBody>
        </p:sp>
        <p:sp>
          <p:nvSpPr>
            <p:cNvPr id="178516" name="Text Box 340"/>
            <p:cNvSpPr txBox="1">
              <a:spLocks noChangeArrowheads="1"/>
            </p:cNvSpPr>
            <p:nvPr/>
          </p:nvSpPr>
          <p:spPr bwMode="auto">
            <a:xfrm rot="5400000">
              <a:off x="2074" y="3098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517" name="Text Box 341"/>
            <p:cNvSpPr txBox="1">
              <a:spLocks noChangeArrowheads="1"/>
            </p:cNvSpPr>
            <p:nvPr/>
          </p:nvSpPr>
          <p:spPr bwMode="auto">
            <a:xfrm>
              <a:off x="1973" y="2840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/>
                <a:t>MM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78518" name="Text Box 342"/>
            <p:cNvSpPr txBox="1">
              <a:spLocks noChangeArrowheads="1"/>
            </p:cNvSpPr>
            <p:nvPr/>
          </p:nvSpPr>
          <p:spPr bwMode="auto">
            <a:xfrm>
              <a:off x="1111" y="2841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PU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178519" name="Text Box 343"/>
            <p:cNvSpPr txBox="1">
              <a:spLocks noChangeArrowheads="1"/>
            </p:cNvSpPr>
            <p:nvPr/>
          </p:nvSpPr>
          <p:spPr bwMode="auto">
            <a:xfrm>
              <a:off x="1111" y="3430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dirty="0" err="1"/>
                <a:t>PU</a:t>
              </a:r>
              <a:r>
                <a:rPr lang="en-US" altLang="zh-CN" sz="1800" b="1" i="1" dirty="0" err="1"/>
                <a:t>n</a:t>
              </a:r>
              <a:endParaRPr lang="en-US" altLang="zh-CN" sz="1800" b="1" i="1" dirty="0"/>
            </a:p>
          </p:txBody>
        </p:sp>
        <p:sp>
          <p:nvSpPr>
            <p:cNvPr id="178520" name="Text Box 344"/>
            <p:cNvSpPr txBox="1">
              <a:spLocks noChangeArrowheads="1"/>
            </p:cNvSpPr>
            <p:nvPr/>
          </p:nvSpPr>
          <p:spPr bwMode="auto">
            <a:xfrm>
              <a:off x="385" y="2840"/>
              <a:ext cx="408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CU1</a:t>
              </a:r>
            </a:p>
          </p:txBody>
        </p:sp>
        <p:sp>
          <p:nvSpPr>
            <p:cNvPr id="178521" name="Text Box 345"/>
            <p:cNvSpPr txBox="1">
              <a:spLocks noChangeArrowheads="1"/>
            </p:cNvSpPr>
            <p:nvPr/>
          </p:nvSpPr>
          <p:spPr bwMode="auto">
            <a:xfrm>
              <a:off x="385" y="3430"/>
              <a:ext cx="408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CU</a:t>
              </a:r>
              <a:r>
                <a:rPr lang="en-US" altLang="zh-CN" sz="1800" b="1" i="1"/>
                <a:t>n</a:t>
              </a:r>
            </a:p>
          </p:txBody>
        </p:sp>
      </p:grpSp>
      <p:grpSp>
        <p:nvGrpSpPr>
          <p:cNvPr id="178522" name="Group 346"/>
          <p:cNvGrpSpPr>
            <a:grpSpLocks/>
          </p:cNvGrpSpPr>
          <p:nvPr/>
        </p:nvGrpSpPr>
        <p:grpSpPr bwMode="auto">
          <a:xfrm>
            <a:off x="4859213" y="3658007"/>
            <a:ext cx="4105275" cy="2082800"/>
            <a:chOff x="3016" y="2750"/>
            <a:chExt cx="2586" cy="1312"/>
          </a:xfrm>
        </p:grpSpPr>
        <p:sp>
          <p:nvSpPr>
            <p:cNvPr id="178523" name="Text Box 347"/>
            <p:cNvSpPr txBox="1">
              <a:spLocks noChangeArrowheads="1"/>
            </p:cNvSpPr>
            <p:nvPr/>
          </p:nvSpPr>
          <p:spPr bwMode="auto">
            <a:xfrm>
              <a:off x="3606" y="3856"/>
              <a:ext cx="1684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/>
                <a:t>MIMD</a:t>
              </a:r>
              <a:r>
                <a:rPr lang="zh-CN" altLang="en-US" sz="2000" b="1" dirty="0"/>
                <a:t>结构</a:t>
              </a:r>
              <a:r>
                <a:rPr lang="en-US" altLang="zh-CN" sz="2000" b="1" dirty="0">
                  <a:latin typeface="+mn-ea"/>
                  <a:ea typeface="+mn-ea"/>
                </a:rPr>
                <a:t>(</a:t>
              </a:r>
              <a:r>
                <a:rPr lang="zh-CN" altLang="en-US" sz="2000" b="1" dirty="0">
                  <a:latin typeface="+mn-ea"/>
                  <a:ea typeface="+mn-ea"/>
                </a:rPr>
                <a:t>多处理机</a:t>
              </a:r>
              <a:r>
                <a:rPr lang="en-US" altLang="zh-CN" sz="2000" b="1" dirty="0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178524" name="Text Box 348"/>
            <p:cNvSpPr txBox="1">
              <a:spLocks noChangeArrowheads="1"/>
            </p:cNvSpPr>
            <p:nvPr/>
          </p:nvSpPr>
          <p:spPr bwMode="auto">
            <a:xfrm rot="5400000">
              <a:off x="4091" y="3144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525" name="Text Box 349"/>
            <p:cNvSpPr txBox="1">
              <a:spLocks noChangeArrowheads="1"/>
            </p:cNvSpPr>
            <p:nvPr/>
          </p:nvSpPr>
          <p:spPr bwMode="auto">
            <a:xfrm>
              <a:off x="4422" y="2750"/>
              <a:ext cx="2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dirty="0"/>
                <a:t>DS1</a:t>
              </a:r>
            </a:p>
          </p:txBody>
        </p:sp>
        <p:sp>
          <p:nvSpPr>
            <p:cNvPr id="178526" name="Line 350"/>
            <p:cNvSpPr>
              <a:spLocks noChangeShapeType="1"/>
            </p:cNvSpPr>
            <p:nvPr/>
          </p:nvSpPr>
          <p:spPr bwMode="auto">
            <a:xfrm flipH="1">
              <a:off x="4358" y="2931"/>
              <a:ext cx="38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527" name="Text Box 351"/>
            <p:cNvSpPr txBox="1">
              <a:spLocks noChangeArrowheads="1"/>
            </p:cNvSpPr>
            <p:nvPr/>
          </p:nvSpPr>
          <p:spPr bwMode="auto">
            <a:xfrm>
              <a:off x="3652" y="2750"/>
              <a:ext cx="2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IS1</a:t>
              </a:r>
            </a:p>
          </p:txBody>
        </p:sp>
        <p:sp>
          <p:nvSpPr>
            <p:cNvPr id="178528" name="Line 352"/>
            <p:cNvSpPr>
              <a:spLocks noChangeShapeType="1"/>
            </p:cNvSpPr>
            <p:nvPr/>
          </p:nvSpPr>
          <p:spPr bwMode="auto">
            <a:xfrm>
              <a:off x="3610" y="2931"/>
              <a:ext cx="33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529" name="Text Box 353"/>
            <p:cNvSpPr txBox="1">
              <a:spLocks noChangeArrowheads="1"/>
            </p:cNvSpPr>
            <p:nvPr/>
          </p:nvSpPr>
          <p:spPr bwMode="auto">
            <a:xfrm>
              <a:off x="5322" y="2750"/>
              <a:ext cx="28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IS1</a:t>
              </a:r>
            </a:p>
          </p:txBody>
        </p:sp>
        <p:sp>
          <p:nvSpPr>
            <p:cNvPr id="178530" name="Text Box 354"/>
            <p:cNvSpPr txBox="1">
              <a:spLocks noChangeArrowheads="1"/>
            </p:cNvSpPr>
            <p:nvPr/>
          </p:nvSpPr>
          <p:spPr bwMode="auto">
            <a:xfrm>
              <a:off x="5302" y="3294"/>
              <a:ext cx="255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</a:t>
              </a:r>
              <a:r>
                <a:rPr lang="en-US" altLang="zh-CN" sz="1800" i="1"/>
                <a:t>n</a:t>
              </a:r>
            </a:p>
          </p:txBody>
        </p:sp>
        <p:sp>
          <p:nvSpPr>
            <p:cNvPr id="178531" name="Text Box 355"/>
            <p:cNvSpPr txBox="1">
              <a:spLocks noChangeArrowheads="1"/>
            </p:cNvSpPr>
            <p:nvPr/>
          </p:nvSpPr>
          <p:spPr bwMode="auto">
            <a:xfrm rot="5400000">
              <a:off x="3320" y="3144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532" name="Text Box 356"/>
            <p:cNvSpPr txBox="1">
              <a:spLocks noChangeArrowheads="1"/>
            </p:cNvSpPr>
            <p:nvPr/>
          </p:nvSpPr>
          <p:spPr bwMode="auto">
            <a:xfrm>
              <a:off x="4422" y="3339"/>
              <a:ext cx="2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DS</a:t>
              </a:r>
              <a:r>
                <a:rPr lang="en-US" altLang="zh-CN" sz="1800" i="1"/>
                <a:t>n</a:t>
              </a:r>
            </a:p>
          </p:txBody>
        </p:sp>
        <p:sp>
          <p:nvSpPr>
            <p:cNvPr id="178533" name="Line 357"/>
            <p:cNvSpPr>
              <a:spLocks noChangeShapeType="1"/>
            </p:cNvSpPr>
            <p:nvPr/>
          </p:nvSpPr>
          <p:spPr bwMode="auto">
            <a:xfrm>
              <a:off x="4351" y="3520"/>
              <a:ext cx="389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534" name="Text Box 358"/>
            <p:cNvSpPr txBox="1">
              <a:spLocks noChangeArrowheads="1"/>
            </p:cNvSpPr>
            <p:nvPr/>
          </p:nvSpPr>
          <p:spPr bwMode="auto">
            <a:xfrm>
              <a:off x="3652" y="3339"/>
              <a:ext cx="27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</a:t>
              </a:r>
              <a:r>
                <a:rPr lang="en-US" altLang="zh-CN" sz="1800" i="1"/>
                <a:t>n</a:t>
              </a:r>
            </a:p>
          </p:txBody>
        </p:sp>
        <p:sp>
          <p:nvSpPr>
            <p:cNvPr id="178535" name="Line 359"/>
            <p:cNvSpPr>
              <a:spLocks noChangeShapeType="1"/>
            </p:cNvSpPr>
            <p:nvPr/>
          </p:nvSpPr>
          <p:spPr bwMode="auto">
            <a:xfrm>
              <a:off x="3610" y="3520"/>
              <a:ext cx="33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536" name="Line 360"/>
            <p:cNvSpPr>
              <a:spLocks noChangeShapeType="1"/>
            </p:cNvSpPr>
            <p:nvPr/>
          </p:nvSpPr>
          <p:spPr bwMode="auto">
            <a:xfrm>
              <a:off x="5284" y="2931"/>
              <a:ext cx="273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37" name="Line 361"/>
            <p:cNvSpPr>
              <a:spLocks noChangeShapeType="1"/>
            </p:cNvSpPr>
            <p:nvPr/>
          </p:nvSpPr>
          <p:spPr bwMode="auto">
            <a:xfrm>
              <a:off x="5557" y="2931"/>
              <a:ext cx="0" cy="90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38" name="Line 362"/>
            <p:cNvSpPr>
              <a:spLocks noChangeShapeType="1"/>
            </p:cNvSpPr>
            <p:nvPr/>
          </p:nvSpPr>
          <p:spPr bwMode="auto">
            <a:xfrm>
              <a:off x="5284" y="3475"/>
              <a:ext cx="18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39" name="Line 363"/>
            <p:cNvSpPr>
              <a:spLocks noChangeShapeType="1"/>
            </p:cNvSpPr>
            <p:nvPr/>
          </p:nvSpPr>
          <p:spPr bwMode="auto">
            <a:xfrm>
              <a:off x="5466" y="3475"/>
              <a:ext cx="0" cy="27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0" name="Line 364"/>
            <p:cNvSpPr>
              <a:spLocks noChangeShapeType="1"/>
            </p:cNvSpPr>
            <p:nvPr/>
          </p:nvSpPr>
          <p:spPr bwMode="auto">
            <a:xfrm>
              <a:off x="3107" y="3748"/>
              <a:ext cx="235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1" name="Line 365"/>
            <p:cNvSpPr>
              <a:spLocks noChangeShapeType="1"/>
            </p:cNvSpPr>
            <p:nvPr/>
          </p:nvSpPr>
          <p:spPr bwMode="auto">
            <a:xfrm>
              <a:off x="3016" y="3838"/>
              <a:ext cx="254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2" name="Line 366"/>
            <p:cNvSpPr>
              <a:spLocks noChangeShapeType="1"/>
            </p:cNvSpPr>
            <p:nvPr/>
          </p:nvSpPr>
          <p:spPr bwMode="auto">
            <a:xfrm>
              <a:off x="3107" y="3521"/>
              <a:ext cx="1" cy="22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3" name="Line 367"/>
            <p:cNvSpPr>
              <a:spLocks noChangeShapeType="1"/>
            </p:cNvSpPr>
            <p:nvPr/>
          </p:nvSpPr>
          <p:spPr bwMode="auto">
            <a:xfrm>
              <a:off x="3107" y="3521"/>
              <a:ext cx="9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4" name="Line 368"/>
            <p:cNvSpPr>
              <a:spLocks noChangeShapeType="1"/>
            </p:cNvSpPr>
            <p:nvPr/>
          </p:nvSpPr>
          <p:spPr bwMode="auto">
            <a:xfrm>
              <a:off x="3016" y="2931"/>
              <a:ext cx="1" cy="90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5" name="Line 369"/>
            <p:cNvSpPr>
              <a:spLocks noChangeShapeType="1"/>
            </p:cNvSpPr>
            <p:nvPr/>
          </p:nvSpPr>
          <p:spPr bwMode="auto">
            <a:xfrm>
              <a:off x="3016" y="2931"/>
              <a:ext cx="18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546" name="Rectangle 370"/>
            <p:cNvSpPr>
              <a:spLocks noChangeArrowheads="1"/>
            </p:cNvSpPr>
            <p:nvPr/>
          </p:nvSpPr>
          <p:spPr bwMode="auto">
            <a:xfrm>
              <a:off x="4740" y="2791"/>
              <a:ext cx="544" cy="86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10800" bIns="10800" anchor="ctr"/>
            <a:lstStyle/>
            <a:p>
              <a:endParaRPr lang="zh-CN" altLang="en-US"/>
            </a:p>
          </p:txBody>
        </p:sp>
        <p:sp>
          <p:nvSpPr>
            <p:cNvPr id="178547" name="Text Box 371"/>
            <p:cNvSpPr txBox="1">
              <a:spLocks noChangeArrowheads="1"/>
            </p:cNvSpPr>
            <p:nvPr/>
          </p:nvSpPr>
          <p:spPr bwMode="auto">
            <a:xfrm>
              <a:off x="4786" y="3420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/>
                <a:t>MM</a:t>
              </a:r>
              <a:r>
                <a:rPr lang="en-US" altLang="zh-CN" sz="1800" b="1" i="1"/>
                <a:t>m</a:t>
              </a:r>
            </a:p>
          </p:txBody>
        </p:sp>
        <p:sp>
          <p:nvSpPr>
            <p:cNvPr id="178548" name="Text Box 372"/>
            <p:cNvSpPr txBox="1">
              <a:spLocks noChangeArrowheads="1"/>
            </p:cNvSpPr>
            <p:nvPr/>
          </p:nvSpPr>
          <p:spPr bwMode="auto">
            <a:xfrm rot="5400000">
              <a:off x="4887" y="3098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549" name="Text Box 373"/>
            <p:cNvSpPr txBox="1">
              <a:spLocks noChangeArrowheads="1"/>
            </p:cNvSpPr>
            <p:nvPr/>
          </p:nvSpPr>
          <p:spPr bwMode="auto">
            <a:xfrm>
              <a:off x="4786" y="2840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/>
                <a:t>MM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178550" name="Text Box 374"/>
            <p:cNvSpPr txBox="1">
              <a:spLocks noChangeArrowheads="1"/>
            </p:cNvSpPr>
            <p:nvPr/>
          </p:nvSpPr>
          <p:spPr bwMode="auto">
            <a:xfrm>
              <a:off x="3924" y="2841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PU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178551" name="Text Box 375"/>
            <p:cNvSpPr txBox="1">
              <a:spLocks noChangeArrowheads="1"/>
            </p:cNvSpPr>
            <p:nvPr/>
          </p:nvSpPr>
          <p:spPr bwMode="auto">
            <a:xfrm>
              <a:off x="3924" y="3430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PU</a:t>
              </a:r>
              <a:r>
                <a:rPr lang="en-US" altLang="zh-CN" sz="1800" b="1" i="1"/>
                <a:t>n</a:t>
              </a:r>
            </a:p>
          </p:txBody>
        </p:sp>
        <p:sp>
          <p:nvSpPr>
            <p:cNvPr id="178552" name="Text Box 376"/>
            <p:cNvSpPr txBox="1">
              <a:spLocks noChangeArrowheads="1"/>
            </p:cNvSpPr>
            <p:nvPr/>
          </p:nvSpPr>
          <p:spPr bwMode="auto">
            <a:xfrm>
              <a:off x="3198" y="2840"/>
              <a:ext cx="408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dirty="0"/>
                <a:t>CU1</a:t>
              </a:r>
            </a:p>
          </p:txBody>
        </p:sp>
        <p:sp>
          <p:nvSpPr>
            <p:cNvPr id="178553" name="Text Box 377"/>
            <p:cNvSpPr txBox="1">
              <a:spLocks noChangeArrowheads="1"/>
            </p:cNvSpPr>
            <p:nvPr/>
          </p:nvSpPr>
          <p:spPr bwMode="auto">
            <a:xfrm>
              <a:off x="3198" y="3430"/>
              <a:ext cx="408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CU</a:t>
              </a:r>
              <a:r>
                <a:rPr lang="en-US" altLang="zh-CN" sz="1800" b="1" i="1"/>
                <a:t>n</a:t>
              </a:r>
            </a:p>
          </p:txBody>
        </p:sp>
      </p:grpSp>
      <p:grpSp>
        <p:nvGrpSpPr>
          <p:cNvPr id="178560" name="Group 384"/>
          <p:cNvGrpSpPr>
            <a:grpSpLocks/>
          </p:cNvGrpSpPr>
          <p:nvPr/>
        </p:nvGrpSpPr>
        <p:grpSpPr bwMode="auto">
          <a:xfrm>
            <a:off x="4930651" y="1496626"/>
            <a:ext cx="3600450" cy="1939925"/>
            <a:chOff x="3061" y="751"/>
            <a:chExt cx="2268" cy="1222"/>
          </a:xfrm>
        </p:grpSpPr>
        <p:sp>
          <p:nvSpPr>
            <p:cNvPr id="178465" name="Text Box 289"/>
            <p:cNvSpPr txBox="1">
              <a:spLocks noChangeArrowheads="1"/>
            </p:cNvSpPr>
            <p:nvPr/>
          </p:nvSpPr>
          <p:spPr bwMode="auto">
            <a:xfrm>
              <a:off x="3606" y="1767"/>
              <a:ext cx="1451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/>
                <a:t>SIMD</a:t>
              </a:r>
              <a:r>
                <a:rPr lang="zh-CN" altLang="en-US" sz="2000" b="1" dirty="0"/>
                <a:t>结构</a:t>
              </a:r>
              <a:r>
                <a:rPr lang="en-US" altLang="zh-CN" sz="2000" b="1" dirty="0">
                  <a:latin typeface="+mn-ea"/>
                  <a:ea typeface="+mn-ea"/>
                </a:rPr>
                <a:t>(</a:t>
              </a:r>
              <a:r>
                <a:rPr lang="zh-CN" altLang="en-US" sz="2000" b="1" dirty="0">
                  <a:latin typeface="+mn-ea"/>
                  <a:ea typeface="+mn-ea"/>
                </a:rPr>
                <a:t>并行机</a:t>
              </a:r>
              <a:r>
                <a:rPr lang="en-US" altLang="zh-CN" sz="2000" b="1" dirty="0"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178466" name="Text Box 290"/>
            <p:cNvSpPr txBox="1">
              <a:spLocks noChangeArrowheads="1"/>
            </p:cNvSpPr>
            <p:nvPr/>
          </p:nvSpPr>
          <p:spPr bwMode="auto">
            <a:xfrm>
              <a:off x="3243" y="1113"/>
              <a:ext cx="408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dirty="0"/>
                <a:t>CU</a:t>
              </a:r>
            </a:p>
          </p:txBody>
        </p:sp>
        <p:sp>
          <p:nvSpPr>
            <p:cNvPr id="178467" name="Text Box 291"/>
            <p:cNvSpPr txBox="1">
              <a:spLocks noChangeArrowheads="1"/>
            </p:cNvSpPr>
            <p:nvPr/>
          </p:nvSpPr>
          <p:spPr bwMode="auto">
            <a:xfrm rot="5400000">
              <a:off x="4091" y="1099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470" name="Rectangle 294"/>
            <p:cNvSpPr>
              <a:spLocks noChangeArrowheads="1"/>
            </p:cNvSpPr>
            <p:nvPr/>
          </p:nvSpPr>
          <p:spPr bwMode="auto">
            <a:xfrm>
              <a:off x="4785" y="792"/>
              <a:ext cx="544" cy="86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10800" bIns="10800" anchor="ctr"/>
            <a:lstStyle/>
            <a:p>
              <a:endParaRPr lang="zh-CN" altLang="en-US"/>
            </a:p>
          </p:txBody>
        </p:sp>
        <p:sp>
          <p:nvSpPr>
            <p:cNvPr id="178471" name="Text Box 295"/>
            <p:cNvSpPr txBox="1">
              <a:spLocks noChangeArrowheads="1"/>
            </p:cNvSpPr>
            <p:nvPr/>
          </p:nvSpPr>
          <p:spPr bwMode="auto">
            <a:xfrm>
              <a:off x="4441" y="751"/>
              <a:ext cx="253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DS1</a:t>
              </a:r>
            </a:p>
          </p:txBody>
        </p:sp>
        <p:sp>
          <p:nvSpPr>
            <p:cNvPr id="178472" name="Line 296"/>
            <p:cNvSpPr>
              <a:spLocks noChangeShapeType="1"/>
            </p:cNvSpPr>
            <p:nvPr/>
          </p:nvSpPr>
          <p:spPr bwMode="auto">
            <a:xfrm flipH="1">
              <a:off x="4403" y="932"/>
              <a:ext cx="38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473" name="Text Box 297"/>
            <p:cNvSpPr txBox="1">
              <a:spLocks noChangeArrowheads="1"/>
            </p:cNvSpPr>
            <p:nvPr/>
          </p:nvSpPr>
          <p:spPr bwMode="auto">
            <a:xfrm>
              <a:off x="3697" y="1023"/>
              <a:ext cx="18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dirty="0"/>
                <a:t>IS</a:t>
              </a:r>
            </a:p>
          </p:txBody>
        </p:sp>
        <p:sp>
          <p:nvSpPr>
            <p:cNvPr id="178474" name="Line 298"/>
            <p:cNvSpPr>
              <a:spLocks noChangeShapeType="1"/>
            </p:cNvSpPr>
            <p:nvPr/>
          </p:nvSpPr>
          <p:spPr bwMode="auto">
            <a:xfrm>
              <a:off x="3651" y="1204"/>
              <a:ext cx="31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475" name="Text Box 299"/>
            <p:cNvSpPr txBox="1">
              <a:spLocks noChangeArrowheads="1"/>
            </p:cNvSpPr>
            <p:nvPr/>
          </p:nvSpPr>
          <p:spPr bwMode="auto">
            <a:xfrm>
              <a:off x="3190" y="1567"/>
              <a:ext cx="28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IS</a:t>
              </a:r>
            </a:p>
          </p:txBody>
        </p:sp>
        <p:sp>
          <p:nvSpPr>
            <p:cNvPr id="178477" name="Text Box 301"/>
            <p:cNvSpPr txBox="1">
              <a:spLocks noChangeArrowheads="1"/>
            </p:cNvSpPr>
            <p:nvPr/>
          </p:nvSpPr>
          <p:spPr bwMode="auto">
            <a:xfrm>
              <a:off x="3968" y="1386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/>
                <a:t>PU</a:t>
              </a:r>
              <a:r>
                <a:rPr lang="en-US" altLang="zh-CN" sz="1800" b="1" i="1"/>
                <a:t>n</a:t>
              </a:r>
            </a:p>
          </p:txBody>
        </p:sp>
        <p:sp>
          <p:nvSpPr>
            <p:cNvPr id="178478" name="Text Box 302"/>
            <p:cNvSpPr txBox="1">
              <a:spLocks noChangeArrowheads="1"/>
            </p:cNvSpPr>
            <p:nvPr/>
          </p:nvSpPr>
          <p:spPr bwMode="auto">
            <a:xfrm>
              <a:off x="4441" y="1295"/>
              <a:ext cx="29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/>
                <a:t>DS</a:t>
              </a:r>
              <a:r>
                <a:rPr lang="en-US" altLang="zh-CN" sz="1800" i="1"/>
                <a:t>n</a:t>
              </a:r>
            </a:p>
          </p:txBody>
        </p:sp>
        <p:sp>
          <p:nvSpPr>
            <p:cNvPr id="178479" name="Line 303"/>
            <p:cNvSpPr>
              <a:spLocks noChangeShapeType="1"/>
            </p:cNvSpPr>
            <p:nvPr/>
          </p:nvSpPr>
          <p:spPr bwMode="auto">
            <a:xfrm>
              <a:off x="4396" y="1477"/>
              <a:ext cx="389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480" name="Line 304"/>
            <p:cNvSpPr>
              <a:spLocks noChangeShapeType="1"/>
            </p:cNvSpPr>
            <p:nvPr/>
          </p:nvSpPr>
          <p:spPr bwMode="auto">
            <a:xfrm>
              <a:off x="3878" y="1467"/>
              <a:ext cx="9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tIns="10800" bIns="10800"/>
            <a:lstStyle/>
            <a:p>
              <a:endParaRPr lang="zh-CN" altLang="en-US"/>
            </a:p>
          </p:txBody>
        </p:sp>
        <p:sp>
          <p:nvSpPr>
            <p:cNvPr id="178481" name="Line 305"/>
            <p:cNvSpPr>
              <a:spLocks noChangeShapeType="1"/>
            </p:cNvSpPr>
            <p:nvPr/>
          </p:nvSpPr>
          <p:spPr bwMode="auto">
            <a:xfrm>
              <a:off x="3061" y="1749"/>
              <a:ext cx="199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482" name="Line 306"/>
            <p:cNvSpPr>
              <a:spLocks noChangeShapeType="1"/>
            </p:cNvSpPr>
            <p:nvPr/>
          </p:nvSpPr>
          <p:spPr bwMode="auto">
            <a:xfrm>
              <a:off x="3878" y="93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483" name="Line 307"/>
            <p:cNvSpPr>
              <a:spLocks noChangeShapeType="1"/>
            </p:cNvSpPr>
            <p:nvPr/>
          </p:nvSpPr>
          <p:spPr bwMode="auto">
            <a:xfrm>
              <a:off x="3061" y="1204"/>
              <a:ext cx="0" cy="54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484" name="Line 308"/>
            <p:cNvSpPr>
              <a:spLocks noChangeShapeType="1"/>
            </p:cNvSpPr>
            <p:nvPr/>
          </p:nvSpPr>
          <p:spPr bwMode="auto">
            <a:xfrm>
              <a:off x="3061" y="1204"/>
              <a:ext cx="18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485" name="Line 309"/>
            <p:cNvSpPr>
              <a:spLocks noChangeShapeType="1"/>
            </p:cNvSpPr>
            <p:nvPr/>
          </p:nvSpPr>
          <p:spPr bwMode="auto">
            <a:xfrm>
              <a:off x="3878" y="932"/>
              <a:ext cx="0" cy="53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487" name="Text Box 311"/>
            <p:cNvSpPr txBox="1">
              <a:spLocks noChangeArrowheads="1"/>
            </p:cNvSpPr>
            <p:nvPr/>
          </p:nvSpPr>
          <p:spPr bwMode="auto">
            <a:xfrm>
              <a:off x="3969" y="841"/>
              <a:ext cx="43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dirty="0"/>
                <a:t>PU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78556" name="Text Box 380"/>
            <p:cNvSpPr txBox="1">
              <a:spLocks noChangeArrowheads="1"/>
            </p:cNvSpPr>
            <p:nvPr/>
          </p:nvSpPr>
          <p:spPr bwMode="auto">
            <a:xfrm>
              <a:off x="4818" y="1431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/>
                <a:t>MM</a:t>
              </a:r>
              <a:r>
                <a:rPr lang="en-US" altLang="zh-CN" sz="1800" b="1" i="1"/>
                <a:t>m</a:t>
              </a:r>
            </a:p>
          </p:txBody>
        </p:sp>
        <p:sp>
          <p:nvSpPr>
            <p:cNvPr id="178557" name="Text Box 381"/>
            <p:cNvSpPr txBox="1">
              <a:spLocks noChangeArrowheads="1"/>
            </p:cNvSpPr>
            <p:nvPr/>
          </p:nvSpPr>
          <p:spPr bwMode="auto">
            <a:xfrm rot="5400000">
              <a:off x="4977" y="1103"/>
              <a:ext cx="276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tIns="10800" bIns="10800">
              <a:spAutoFit/>
            </a:bodyPr>
            <a:lstStyle/>
            <a:p>
              <a:r>
                <a:rPr lang="en-US" altLang="zh-CN" sz="2000" b="1"/>
                <a:t>…</a:t>
              </a:r>
            </a:p>
          </p:txBody>
        </p:sp>
        <p:sp>
          <p:nvSpPr>
            <p:cNvPr id="178558" name="Text Box 382"/>
            <p:cNvSpPr txBox="1">
              <a:spLocks noChangeArrowheads="1"/>
            </p:cNvSpPr>
            <p:nvPr/>
          </p:nvSpPr>
          <p:spPr bwMode="auto">
            <a:xfrm>
              <a:off x="4818" y="851"/>
              <a:ext cx="472" cy="17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/>
                <a:t>MM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178559" name="Line 383"/>
            <p:cNvSpPr>
              <a:spLocks noChangeShapeType="1"/>
            </p:cNvSpPr>
            <p:nvPr/>
          </p:nvSpPr>
          <p:spPr bwMode="auto">
            <a:xfrm>
              <a:off x="5057" y="1658"/>
              <a:ext cx="0" cy="9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9" name="Text Box 379"/>
          <p:cNvSpPr txBox="1">
            <a:spLocks noChangeArrowheads="1"/>
          </p:cNvSpPr>
          <p:nvPr/>
        </p:nvSpPr>
        <p:spPr bwMode="auto">
          <a:xfrm>
            <a:off x="179388" y="5755322"/>
            <a:ext cx="896190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※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本课程的目标：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SISD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结构</a:t>
            </a:r>
            <a:r>
              <a:rPr lang="zh-CN" altLang="en-US" b="1" dirty="0">
                <a:latin typeface="宋体" pitchFamily="2" charset="-122"/>
              </a:rPr>
              <a:t>计算机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串行计算机</a:t>
            </a:r>
            <a:r>
              <a:rPr lang="en-US" altLang="zh-CN" sz="2000" b="1" dirty="0">
                <a:latin typeface="宋体" pitchFamily="2" charset="-122"/>
              </a:rPr>
              <a:t>)    </a:t>
            </a:r>
            <a:r>
              <a:rPr lang="zh-CN" altLang="en-US" sz="1800" b="1" dirty="0">
                <a:latin typeface="宋体" pitchFamily="2" charset="-122"/>
              </a:rPr>
              <a:t>←硬件</a:t>
            </a:r>
            <a:r>
              <a:rPr lang="zh-CN" altLang="en-US" sz="1800" b="1" u="sng" dirty="0">
                <a:solidFill>
                  <a:srgbClr val="FF0000"/>
                </a:solidFill>
                <a:latin typeface="宋体" pitchFamily="2" charset="-122"/>
              </a:rPr>
              <a:t>基础课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82501" y="1496626"/>
            <a:ext cx="4032820" cy="1911350"/>
            <a:chOff x="682501" y="1340768"/>
            <a:chExt cx="4032820" cy="1911350"/>
          </a:xfrm>
        </p:grpSpPr>
        <p:grpSp>
          <p:nvGrpSpPr>
            <p:cNvPr id="178450" name="Group 274"/>
            <p:cNvGrpSpPr>
              <a:grpSpLocks/>
            </p:cNvGrpSpPr>
            <p:nvPr/>
          </p:nvGrpSpPr>
          <p:grpSpPr bwMode="auto">
            <a:xfrm>
              <a:off x="682501" y="2099593"/>
              <a:ext cx="3529012" cy="1152525"/>
              <a:chOff x="385" y="1751"/>
              <a:chExt cx="2223" cy="726"/>
            </a:xfrm>
          </p:grpSpPr>
          <p:sp>
            <p:nvSpPr>
              <p:cNvPr id="178451" name="Text Box 275"/>
              <p:cNvSpPr txBox="1">
                <a:spLocks noChangeArrowheads="1"/>
              </p:cNvSpPr>
              <p:nvPr/>
            </p:nvSpPr>
            <p:spPr bwMode="auto">
              <a:xfrm>
                <a:off x="930" y="2271"/>
                <a:ext cx="1476" cy="2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2000" b="1" dirty="0"/>
                  <a:t>SISD</a:t>
                </a:r>
                <a:r>
                  <a:rPr lang="zh-CN" altLang="en-US" sz="2000" b="1" dirty="0"/>
                  <a:t>结构</a:t>
                </a:r>
                <a:r>
                  <a:rPr lang="en-US" altLang="zh-CN" sz="2000" b="1" dirty="0">
                    <a:latin typeface="+mn-ea"/>
                    <a:ea typeface="+mn-ea"/>
                  </a:rPr>
                  <a:t>(</a:t>
                </a:r>
                <a:r>
                  <a:rPr lang="zh-CN" altLang="en-US" sz="2000" b="1" dirty="0">
                    <a:latin typeface="+mn-ea"/>
                    <a:ea typeface="+mn-ea"/>
                  </a:rPr>
                  <a:t>串行机</a:t>
                </a:r>
                <a:r>
                  <a:rPr lang="en-US" altLang="zh-CN" sz="2000" b="1" dirty="0">
                    <a:latin typeface="+mn-ea"/>
                    <a:ea typeface="+mn-ea"/>
                  </a:rPr>
                  <a:t>)</a:t>
                </a:r>
              </a:p>
            </p:txBody>
          </p:sp>
          <p:sp>
            <p:nvSpPr>
              <p:cNvPr id="178452" name="Text Box 276"/>
              <p:cNvSpPr txBox="1">
                <a:spLocks noChangeArrowheads="1"/>
              </p:cNvSpPr>
              <p:nvPr/>
            </p:nvSpPr>
            <p:spPr bwMode="auto">
              <a:xfrm>
                <a:off x="567" y="1797"/>
                <a:ext cx="408" cy="227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1800" b="1" dirty="0"/>
                  <a:t>CU</a:t>
                </a:r>
              </a:p>
            </p:txBody>
          </p:sp>
          <p:sp>
            <p:nvSpPr>
              <p:cNvPr id="178453" name="Text Box 277"/>
              <p:cNvSpPr txBox="1">
                <a:spLocks noChangeArrowheads="1"/>
              </p:cNvSpPr>
              <p:nvPr/>
            </p:nvSpPr>
            <p:spPr bwMode="auto">
              <a:xfrm>
                <a:off x="2136" y="1797"/>
                <a:ext cx="472" cy="227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dirty="0"/>
                  <a:t>MM</a:t>
                </a:r>
              </a:p>
            </p:txBody>
          </p:sp>
          <p:sp>
            <p:nvSpPr>
              <p:cNvPr id="178454" name="Text Box 278"/>
              <p:cNvSpPr txBox="1">
                <a:spLocks noChangeArrowheads="1"/>
              </p:cNvSpPr>
              <p:nvPr/>
            </p:nvSpPr>
            <p:spPr bwMode="auto">
              <a:xfrm>
                <a:off x="1050" y="1752"/>
                <a:ext cx="225" cy="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1800" dirty="0"/>
                  <a:t>IS</a:t>
                </a:r>
              </a:p>
            </p:txBody>
          </p:sp>
          <p:sp>
            <p:nvSpPr>
              <p:cNvPr id="178455" name="Line 279"/>
              <p:cNvSpPr>
                <a:spLocks noChangeShapeType="1"/>
              </p:cNvSpPr>
              <p:nvPr/>
            </p:nvSpPr>
            <p:spPr bwMode="auto">
              <a:xfrm>
                <a:off x="980" y="1933"/>
                <a:ext cx="358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 tIns="10800" bIns="10800"/>
              <a:lstStyle/>
              <a:p>
                <a:endParaRPr lang="zh-CN" altLang="en-US"/>
              </a:p>
            </p:txBody>
          </p:sp>
          <p:sp>
            <p:nvSpPr>
              <p:cNvPr id="178456" name="Text Box 280"/>
              <p:cNvSpPr txBox="1">
                <a:spLocks noChangeArrowheads="1"/>
              </p:cNvSpPr>
              <p:nvPr/>
            </p:nvSpPr>
            <p:spPr bwMode="auto">
              <a:xfrm>
                <a:off x="1423" y="2031"/>
                <a:ext cx="188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r>
                  <a:rPr lang="en-US" altLang="zh-CN" sz="1800" dirty="0"/>
                  <a:t>IS</a:t>
                </a:r>
              </a:p>
            </p:txBody>
          </p:sp>
          <p:sp>
            <p:nvSpPr>
              <p:cNvPr id="178457" name="Text Box 281"/>
              <p:cNvSpPr txBox="1">
                <a:spLocks noChangeArrowheads="1"/>
              </p:cNvSpPr>
              <p:nvPr/>
            </p:nvSpPr>
            <p:spPr bwMode="auto">
              <a:xfrm>
                <a:off x="1338" y="1798"/>
                <a:ext cx="408" cy="226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pPr algn="ctr"/>
                <a:r>
                  <a:rPr lang="en-US" altLang="zh-CN" sz="1800" b="1"/>
                  <a:t>PU</a:t>
                </a:r>
              </a:p>
            </p:txBody>
          </p:sp>
          <p:sp>
            <p:nvSpPr>
              <p:cNvPr id="178458" name="Text Box 282"/>
              <p:cNvSpPr txBox="1">
                <a:spLocks noChangeArrowheads="1"/>
              </p:cNvSpPr>
              <p:nvPr/>
            </p:nvSpPr>
            <p:spPr bwMode="auto">
              <a:xfrm>
                <a:off x="1837" y="1751"/>
                <a:ext cx="253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000" tIns="10800" rIns="18000" bIns="10800" anchor="ctr"/>
              <a:lstStyle/>
              <a:p>
                <a:r>
                  <a:rPr lang="en-US" altLang="zh-CN" sz="1800" dirty="0"/>
                  <a:t>DS</a:t>
                </a:r>
              </a:p>
            </p:txBody>
          </p:sp>
          <p:sp>
            <p:nvSpPr>
              <p:cNvPr id="178459" name="Line 283"/>
              <p:cNvSpPr>
                <a:spLocks noChangeShapeType="1"/>
              </p:cNvSpPr>
              <p:nvPr/>
            </p:nvSpPr>
            <p:spPr bwMode="auto">
              <a:xfrm>
                <a:off x="1747" y="1933"/>
                <a:ext cx="389" cy="0"/>
              </a:xfrm>
              <a:prstGeom prst="line">
                <a:avLst/>
              </a:prstGeom>
              <a:noFill/>
              <a:ln w="15875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tIns="10800" bIns="10800"/>
              <a:lstStyle/>
              <a:p>
                <a:endParaRPr lang="zh-CN" altLang="en-US"/>
              </a:p>
            </p:txBody>
          </p:sp>
          <p:sp>
            <p:nvSpPr>
              <p:cNvPr id="178460" name="Line 284"/>
              <p:cNvSpPr>
                <a:spLocks noChangeShapeType="1"/>
              </p:cNvSpPr>
              <p:nvPr/>
            </p:nvSpPr>
            <p:spPr bwMode="auto">
              <a:xfrm>
                <a:off x="386" y="2213"/>
                <a:ext cx="1996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461" name="Line 285"/>
              <p:cNvSpPr>
                <a:spLocks noChangeShapeType="1"/>
              </p:cNvSpPr>
              <p:nvPr/>
            </p:nvSpPr>
            <p:spPr bwMode="auto">
              <a:xfrm>
                <a:off x="385" y="1933"/>
                <a:ext cx="1" cy="28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462" name="Line 286"/>
              <p:cNvSpPr>
                <a:spLocks noChangeShapeType="1"/>
              </p:cNvSpPr>
              <p:nvPr/>
            </p:nvSpPr>
            <p:spPr bwMode="auto">
              <a:xfrm>
                <a:off x="385" y="1933"/>
                <a:ext cx="182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463" name="Line 287"/>
              <p:cNvSpPr>
                <a:spLocks noChangeShapeType="1"/>
              </p:cNvSpPr>
              <p:nvPr/>
            </p:nvSpPr>
            <p:spPr bwMode="auto">
              <a:xfrm>
                <a:off x="2381" y="2024"/>
                <a:ext cx="1" cy="189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0" name="Text Box 280"/>
            <p:cNvSpPr txBox="1">
              <a:spLocks noChangeArrowheads="1"/>
            </p:cNvSpPr>
            <p:nvPr/>
          </p:nvSpPr>
          <p:spPr bwMode="auto">
            <a:xfrm>
              <a:off x="682873" y="1340768"/>
              <a:ext cx="4032448" cy="6627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2000" b="1" dirty="0"/>
                <a:t>注：</a:t>
              </a:r>
              <a:r>
                <a:rPr lang="en-US" altLang="zh-CN" sz="1200" b="1" baseline="-25000" dirty="0"/>
                <a:t> </a:t>
              </a:r>
              <a:r>
                <a:rPr lang="en-US" altLang="zh-CN" sz="2000" dirty="0"/>
                <a:t>IS</a:t>
              </a:r>
              <a:r>
                <a:rPr lang="en-US" altLang="zh-CN" sz="2000" b="1" dirty="0"/>
                <a:t>—</a:t>
              </a:r>
              <a:r>
                <a:rPr lang="zh-CN" altLang="en-US" sz="2000" b="1" dirty="0"/>
                <a:t>指令流</a:t>
              </a:r>
              <a:r>
                <a:rPr lang="en-US" altLang="zh-CN" sz="2000" b="1" dirty="0">
                  <a:latin typeface="+mn-ea"/>
                  <a:ea typeface="+mn-ea"/>
                </a:rPr>
                <a:t>(</a:t>
              </a:r>
              <a:r>
                <a:rPr lang="en-US" altLang="zh-CN" sz="2000" dirty="0"/>
                <a:t>Instruction Stream</a:t>
              </a:r>
              <a:r>
                <a:rPr lang="en-US" altLang="zh-CN" sz="2000" b="1" dirty="0">
                  <a:latin typeface="+mn-ea"/>
                  <a:ea typeface="+mn-ea"/>
                </a:rPr>
                <a:t>)</a:t>
              </a:r>
            </a:p>
            <a:p>
              <a:r>
                <a:rPr lang="en-US" altLang="zh-CN" sz="2000" b="1" dirty="0"/>
                <a:t>       </a:t>
              </a:r>
              <a:r>
                <a:rPr lang="en-US" altLang="zh-CN" sz="2000" dirty="0"/>
                <a:t>DS</a:t>
              </a:r>
              <a:r>
                <a:rPr lang="en-US" altLang="zh-CN" sz="2000" b="1" dirty="0"/>
                <a:t>—</a:t>
              </a:r>
              <a:r>
                <a:rPr lang="zh-CN" altLang="en-US" sz="2000" b="1" dirty="0"/>
                <a:t>数据流</a:t>
              </a:r>
              <a:r>
                <a:rPr lang="en-US" altLang="zh-CN" sz="2000" b="1" dirty="0">
                  <a:latin typeface="+mn-ea"/>
                  <a:ea typeface="+mn-ea"/>
                </a:rPr>
                <a:t>(</a:t>
              </a:r>
              <a:r>
                <a:rPr lang="en-US" altLang="zh-CN" sz="2000" dirty="0"/>
                <a:t>Data Stream</a:t>
              </a:r>
              <a:r>
                <a:rPr lang="en-US" altLang="zh-CN" sz="2000" b="1" dirty="0">
                  <a:latin typeface="+mn-ea"/>
                  <a:ea typeface="+mn-ea"/>
                </a:rPr>
                <a:t>)</a:t>
              </a:r>
            </a:p>
          </p:txBody>
        </p:sp>
      </p:grpSp>
      <p:sp>
        <p:nvSpPr>
          <p:cNvPr id="113" name="AutoShape 338"/>
          <p:cNvSpPr>
            <a:spLocks/>
          </p:cNvSpPr>
          <p:nvPr/>
        </p:nvSpPr>
        <p:spPr bwMode="auto">
          <a:xfrm>
            <a:off x="5364088" y="620720"/>
            <a:ext cx="3168352" cy="288000"/>
          </a:xfrm>
          <a:prstGeom prst="borderCallout2">
            <a:avLst>
              <a:gd name="adj1" fmla="val 51268"/>
              <a:gd name="adj2" fmla="val -290"/>
              <a:gd name="adj3" fmla="val 50567"/>
              <a:gd name="adj4" fmla="val -7625"/>
              <a:gd name="adj5" fmla="val 142526"/>
              <a:gd name="adj6" fmla="val -18984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 anchorCtr="0"/>
          <a:lstStyle/>
          <a:p>
            <a:pPr lvl="0" algn="ctr"/>
            <a:r>
              <a:rPr lang="en-US" altLang="zh-CN" sz="1800" dirty="0">
                <a:solidFill>
                  <a:srgbClr val="000000"/>
                </a:solidFill>
              </a:rPr>
              <a:t>Single Instruction Multiple Data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11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8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102826" y="6381328"/>
            <a:ext cx="1040904" cy="360040"/>
          </a:xfrm>
        </p:spPr>
        <p:txBody>
          <a:bodyPr/>
          <a:lstStyle/>
          <a:p>
            <a:fld id="{D4956B0B-AB87-4307-BB1D-829EC9002D4F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75047"/>
            <a:ext cx="8857108" cy="5937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 anchorCtr="0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b="1">
                <a:solidFill>
                  <a:srgbClr val="FF3399"/>
                </a:solidFill>
                <a:latin typeface="宋体" pitchFamily="2" charset="-122"/>
              </a:defRPr>
            </a:lvl1pPr>
          </a:lstStyle>
          <a:p>
            <a:r>
              <a:rPr lang="en-US" altLang="zh-CN" dirty="0"/>
              <a:t>※</a:t>
            </a:r>
            <a:r>
              <a:rPr lang="zh-CN" altLang="en-US" dirty="0"/>
              <a:t>附</a:t>
            </a:r>
            <a:r>
              <a:rPr lang="en-US" altLang="zh-CN" dirty="0"/>
              <a:t>1</a:t>
            </a:r>
            <a:r>
              <a:rPr lang="zh-CN" altLang="en-US" dirty="0"/>
              <a:t>：课程内容的组织</a:t>
            </a:r>
            <a:endParaRPr lang="en-US" altLang="zh-CN" dirty="0"/>
          </a:p>
          <a:p>
            <a:r>
              <a:rPr lang="en-US" altLang="zh-CN" sz="2200" dirty="0">
                <a:solidFill>
                  <a:srgbClr val="C00000"/>
                </a:solidFill>
              </a:rPr>
              <a:t>  </a:t>
            </a:r>
            <a:r>
              <a:rPr lang="zh-CN" altLang="en-US" sz="2200" dirty="0">
                <a:solidFill>
                  <a:srgbClr val="C00000"/>
                </a:solidFill>
              </a:rPr>
              <a:t>第</a:t>
            </a:r>
            <a:r>
              <a:rPr lang="en-US" altLang="zh-CN" sz="2200" dirty="0">
                <a:solidFill>
                  <a:srgbClr val="C00000"/>
                </a:solidFill>
              </a:rPr>
              <a:t>1</a:t>
            </a:r>
            <a:r>
              <a:rPr lang="zh-CN" altLang="en-US" sz="2200" dirty="0">
                <a:solidFill>
                  <a:srgbClr val="C00000"/>
                </a:solidFill>
              </a:rPr>
              <a:t>章</a:t>
            </a:r>
            <a:r>
              <a:rPr lang="en-US" altLang="zh-CN" sz="2200" dirty="0">
                <a:solidFill>
                  <a:srgbClr val="C00000"/>
                </a:solidFill>
              </a:rPr>
              <a:t>—</a:t>
            </a:r>
            <a:r>
              <a:rPr lang="zh-CN" altLang="en-US" sz="2200" dirty="0">
                <a:solidFill>
                  <a:srgbClr val="C00000"/>
                </a:solidFill>
              </a:rPr>
              <a:t>计算机</a:t>
            </a:r>
            <a:r>
              <a:rPr lang="zh-CN" altLang="en-US" sz="2200" dirty="0">
                <a:solidFill>
                  <a:schemeClr val="tx1"/>
                </a:solidFill>
              </a:rPr>
              <a:t>的模型、硬件组成、工作过程、性能指标</a:t>
            </a:r>
          </a:p>
          <a:p>
            <a:endParaRPr lang="en-US" altLang="zh-CN" sz="2200" dirty="0">
              <a:solidFill>
                <a:srgbClr val="C00000"/>
              </a:solidFill>
            </a:endParaRPr>
          </a:p>
          <a:p>
            <a:endParaRPr lang="en-US" altLang="zh-CN" sz="2200" dirty="0">
              <a:solidFill>
                <a:srgbClr val="C00000"/>
              </a:solidFill>
            </a:endParaRPr>
          </a:p>
          <a:p>
            <a:endParaRPr lang="en-US" altLang="zh-CN" sz="2200" dirty="0">
              <a:solidFill>
                <a:srgbClr val="C00000"/>
              </a:solidFill>
            </a:endParaRPr>
          </a:p>
          <a:p>
            <a:endParaRPr lang="en-US" altLang="zh-CN" sz="2200" dirty="0">
              <a:solidFill>
                <a:srgbClr val="C00000"/>
              </a:solidFill>
            </a:endParaRPr>
          </a:p>
          <a:p>
            <a:endParaRPr lang="en-US" altLang="zh-CN" sz="2200" dirty="0">
              <a:solidFill>
                <a:srgbClr val="C00000"/>
              </a:solidFill>
            </a:endParaRPr>
          </a:p>
          <a:p>
            <a:r>
              <a:rPr lang="en-US" altLang="zh-CN" sz="2200" dirty="0">
                <a:solidFill>
                  <a:srgbClr val="C00000"/>
                </a:solidFill>
              </a:rPr>
              <a:t>  </a:t>
            </a:r>
            <a:r>
              <a:rPr lang="zh-CN" altLang="en-US" sz="2200" dirty="0">
                <a:solidFill>
                  <a:srgbClr val="C00000"/>
                </a:solidFill>
              </a:rPr>
              <a:t>第</a:t>
            </a:r>
            <a:r>
              <a:rPr lang="en-US" altLang="zh-CN" sz="2200" dirty="0">
                <a:solidFill>
                  <a:srgbClr val="C00000"/>
                </a:solidFill>
              </a:rPr>
              <a:t>2</a:t>
            </a:r>
            <a:r>
              <a:rPr lang="zh-CN" altLang="en-US" sz="2200" dirty="0">
                <a:solidFill>
                  <a:srgbClr val="C00000"/>
                </a:solidFill>
              </a:rPr>
              <a:t>章</a:t>
            </a:r>
            <a:r>
              <a:rPr lang="en-US" altLang="zh-CN" sz="2200" dirty="0">
                <a:solidFill>
                  <a:srgbClr val="C00000"/>
                </a:solidFill>
              </a:rPr>
              <a:t>—</a:t>
            </a:r>
            <a:r>
              <a:rPr lang="zh-CN" altLang="en-US" sz="2200" dirty="0">
                <a:solidFill>
                  <a:srgbClr val="C00000"/>
                </a:solidFill>
              </a:rPr>
              <a:t>数据</a:t>
            </a:r>
            <a:r>
              <a:rPr lang="zh-CN" altLang="en-US" sz="2200" dirty="0">
                <a:solidFill>
                  <a:schemeClr val="tx1"/>
                </a:solidFill>
              </a:rPr>
              <a:t>的表示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含编码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sz="2200" dirty="0">
                <a:solidFill>
                  <a:schemeClr val="tx1"/>
                </a:solidFill>
              </a:rPr>
              <a:t>、运算组织，运算器的组成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zh-CN" altLang="en-US" sz="2200" dirty="0">
                <a:solidFill>
                  <a:srgbClr val="C00000"/>
                </a:solidFill>
              </a:rPr>
              <a:t>  第</a:t>
            </a:r>
            <a:r>
              <a:rPr lang="en-US" altLang="zh-CN" sz="2200" dirty="0">
                <a:solidFill>
                  <a:srgbClr val="C00000"/>
                </a:solidFill>
              </a:rPr>
              <a:t>3</a:t>
            </a:r>
            <a:r>
              <a:rPr lang="zh-CN" altLang="en-US" sz="2200" dirty="0">
                <a:solidFill>
                  <a:srgbClr val="C00000"/>
                </a:solidFill>
              </a:rPr>
              <a:t>章</a:t>
            </a:r>
            <a:r>
              <a:rPr lang="en-US" altLang="zh-CN" sz="2200" dirty="0">
                <a:solidFill>
                  <a:srgbClr val="C00000"/>
                </a:solidFill>
              </a:rPr>
              <a:t>—</a:t>
            </a:r>
            <a:r>
              <a:rPr lang="zh-CN" altLang="en-US" sz="2200" dirty="0">
                <a:solidFill>
                  <a:srgbClr val="C00000"/>
                </a:solidFill>
              </a:rPr>
              <a:t>存储器</a:t>
            </a:r>
            <a:r>
              <a:rPr lang="zh-CN" altLang="en-US" sz="2200" dirty="0">
                <a:solidFill>
                  <a:schemeClr val="tx1"/>
                </a:solidFill>
              </a:rPr>
              <a:t>的结构，</a:t>
            </a:r>
            <a:r>
              <a:rPr lang="zh-CN" altLang="en-US" sz="2200" dirty="0">
                <a:solidFill>
                  <a:srgbClr val="000000"/>
                </a:solidFill>
              </a:rPr>
              <a:t>主存组成，</a:t>
            </a:r>
            <a:r>
              <a:rPr lang="en-US" altLang="zh-CN" sz="2200" dirty="0">
                <a:solidFill>
                  <a:srgbClr val="000000"/>
                </a:solidFill>
              </a:rPr>
              <a:t>Cache</a:t>
            </a:r>
            <a:r>
              <a:rPr lang="zh-CN" altLang="en-US" sz="2200" dirty="0">
                <a:solidFill>
                  <a:srgbClr val="000000"/>
                </a:solidFill>
              </a:rPr>
              <a:t>原理，虚存概念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en-US" altLang="zh-CN" sz="2200" dirty="0">
                <a:solidFill>
                  <a:srgbClr val="C00000"/>
                </a:solidFill>
              </a:rPr>
              <a:t>  </a:t>
            </a:r>
            <a:r>
              <a:rPr lang="zh-CN" altLang="en-US" sz="2200" dirty="0">
                <a:solidFill>
                  <a:srgbClr val="C00000"/>
                </a:solidFill>
              </a:rPr>
              <a:t>第</a:t>
            </a:r>
            <a:r>
              <a:rPr lang="en-US" altLang="zh-CN" sz="2200" dirty="0">
                <a:solidFill>
                  <a:srgbClr val="C00000"/>
                </a:solidFill>
              </a:rPr>
              <a:t>4</a:t>
            </a:r>
            <a:r>
              <a:rPr lang="zh-CN" altLang="en-US" sz="2200" dirty="0">
                <a:solidFill>
                  <a:srgbClr val="C00000"/>
                </a:solidFill>
              </a:rPr>
              <a:t>章</a:t>
            </a:r>
            <a:r>
              <a:rPr lang="en-US" altLang="zh-CN" sz="2200" dirty="0">
                <a:solidFill>
                  <a:srgbClr val="C00000"/>
                </a:solidFill>
              </a:rPr>
              <a:t>—</a:t>
            </a:r>
            <a:r>
              <a:rPr lang="zh-CN" altLang="en-US" sz="2200" dirty="0">
                <a:solidFill>
                  <a:srgbClr val="C00000"/>
                </a:solidFill>
              </a:rPr>
              <a:t>指令</a:t>
            </a:r>
            <a:r>
              <a:rPr lang="zh-CN" altLang="en-US" sz="2200" dirty="0">
                <a:solidFill>
                  <a:schemeClr val="tx1"/>
                </a:solidFill>
              </a:rPr>
              <a:t>的表示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功能</a:t>
            </a:r>
            <a:r>
              <a:rPr lang="en-US" altLang="zh-CN" sz="1800" dirty="0">
                <a:solidFill>
                  <a:schemeClr val="tx1"/>
                </a:solidFill>
              </a:rPr>
              <a:t>-</a:t>
            </a:r>
            <a:r>
              <a:rPr lang="zh-CN" altLang="en-US" sz="1800" dirty="0">
                <a:solidFill>
                  <a:schemeClr val="tx1"/>
                </a:solidFill>
              </a:rPr>
              <a:t>格式约定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sz="2200" dirty="0">
                <a:solidFill>
                  <a:schemeClr val="tx1"/>
                </a:solidFill>
              </a:rPr>
              <a:t>，操作数的表示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存放</a:t>
            </a:r>
            <a:r>
              <a:rPr lang="en-US" altLang="zh-CN" sz="1800" dirty="0">
                <a:solidFill>
                  <a:schemeClr val="tx1"/>
                </a:solidFill>
              </a:rPr>
              <a:t>+</a:t>
            </a:r>
            <a:r>
              <a:rPr lang="zh-CN" altLang="en-US" sz="1800" dirty="0">
                <a:solidFill>
                  <a:schemeClr val="tx1"/>
                </a:solidFill>
              </a:rPr>
              <a:t>寻址方式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marL="1257300" indent="-1257300">
              <a:lnSpc>
                <a:spcPct val="115000"/>
              </a:lnSpc>
            </a:pPr>
            <a:r>
              <a:rPr lang="en-US" altLang="zh-CN" sz="2200" dirty="0">
                <a:solidFill>
                  <a:srgbClr val="C00000"/>
                </a:solidFill>
              </a:rPr>
              <a:t>  </a:t>
            </a:r>
            <a:r>
              <a:rPr lang="zh-CN" altLang="en-US" sz="2200" dirty="0">
                <a:solidFill>
                  <a:srgbClr val="C00000"/>
                </a:solidFill>
              </a:rPr>
              <a:t>第</a:t>
            </a:r>
            <a:r>
              <a:rPr lang="en-US" altLang="zh-CN" sz="2200" dirty="0">
                <a:solidFill>
                  <a:srgbClr val="C00000"/>
                </a:solidFill>
              </a:rPr>
              <a:t>5</a:t>
            </a:r>
            <a:r>
              <a:rPr lang="zh-CN" altLang="en-US" sz="2200" dirty="0">
                <a:solidFill>
                  <a:srgbClr val="C00000"/>
                </a:solidFill>
              </a:rPr>
              <a:t>章</a:t>
            </a:r>
            <a:r>
              <a:rPr lang="en-US" altLang="zh-CN" sz="2200" dirty="0">
                <a:solidFill>
                  <a:srgbClr val="C00000"/>
                </a:solidFill>
              </a:rPr>
              <a:t>—CPU</a:t>
            </a:r>
            <a:r>
              <a:rPr lang="zh-CN" altLang="en-US" sz="2200" dirty="0">
                <a:solidFill>
                  <a:srgbClr val="000000"/>
                </a:solidFill>
              </a:rPr>
              <a:t>的组成及工作流程</a:t>
            </a:r>
            <a:r>
              <a:rPr lang="en-US" altLang="zh-CN" sz="1800" dirty="0">
                <a:solidFill>
                  <a:srgbClr val="000000"/>
                </a:solidFill>
              </a:rPr>
              <a:t>(</a:t>
            </a:r>
            <a:r>
              <a:rPr lang="zh-CN" altLang="en-US" sz="1800" dirty="0">
                <a:solidFill>
                  <a:srgbClr val="000000"/>
                </a:solidFill>
              </a:rPr>
              <a:t>需求细化</a:t>
            </a:r>
            <a:r>
              <a:rPr lang="en-US" altLang="zh-CN" sz="1800" dirty="0">
                <a:solidFill>
                  <a:srgbClr val="000000"/>
                </a:solidFill>
              </a:rPr>
              <a:t>)</a:t>
            </a:r>
            <a:r>
              <a:rPr lang="zh-CN" altLang="en-US" sz="2200" dirty="0">
                <a:solidFill>
                  <a:srgbClr val="000000"/>
                </a:solidFill>
              </a:rPr>
              <a:t>，数据通路组织，控制单元组成，异常及中断处理</a:t>
            </a:r>
            <a:r>
              <a:rPr lang="en-US" altLang="zh-CN" sz="1800" dirty="0">
                <a:solidFill>
                  <a:srgbClr val="000000"/>
                </a:solidFill>
              </a:rPr>
              <a:t>(</a:t>
            </a:r>
            <a:r>
              <a:rPr lang="zh-CN" altLang="en-US" sz="1800" dirty="0">
                <a:solidFill>
                  <a:srgbClr val="000000"/>
                </a:solidFill>
              </a:rPr>
              <a:t>中断机构</a:t>
            </a:r>
            <a:r>
              <a:rPr lang="en-US" altLang="zh-CN" sz="1800" dirty="0">
                <a:solidFill>
                  <a:srgbClr val="000000"/>
                </a:solidFill>
              </a:rPr>
              <a:t>)</a:t>
            </a:r>
            <a:r>
              <a:rPr lang="zh-CN" altLang="en-US" sz="2200" dirty="0">
                <a:solidFill>
                  <a:srgbClr val="000000"/>
                </a:solidFill>
              </a:rPr>
              <a:t>，指令流水线原理</a:t>
            </a:r>
            <a:endParaRPr lang="en-US" altLang="zh-CN" sz="2200" dirty="0">
              <a:solidFill>
                <a:srgbClr val="C00000"/>
              </a:solidFill>
            </a:endParaRPr>
          </a:p>
          <a:p>
            <a:r>
              <a:rPr lang="en-US" altLang="zh-CN" sz="2200" dirty="0">
                <a:solidFill>
                  <a:srgbClr val="C00000"/>
                </a:solidFill>
              </a:rPr>
              <a:t>  </a:t>
            </a:r>
            <a:r>
              <a:rPr lang="zh-CN" altLang="en-US" sz="2200" dirty="0">
                <a:solidFill>
                  <a:srgbClr val="C00000"/>
                </a:solidFill>
              </a:rPr>
              <a:t>第</a:t>
            </a:r>
            <a:r>
              <a:rPr lang="en-US" altLang="zh-CN" sz="2200" dirty="0">
                <a:solidFill>
                  <a:srgbClr val="C00000"/>
                </a:solidFill>
              </a:rPr>
              <a:t>6</a:t>
            </a:r>
            <a:r>
              <a:rPr lang="zh-CN" altLang="en-US" sz="2200" dirty="0">
                <a:solidFill>
                  <a:srgbClr val="C00000"/>
                </a:solidFill>
              </a:rPr>
              <a:t>章</a:t>
            </a:r>
            <a:r>
              <a:rPr lang="en-US" altLang="zh-CN" sz="2200" dirty="0">
                <a:solidFill>
                  <a:srgbClr val="C00000"/>
                </a:solidFill>
              </a:rPr>
              <a:t>—</a:t>
            </a:r>
            <a:r>
              <a:rPr lang="zh-CN" altLang="en-US" sz="2200" dirty="0">
                <a:solidFill>
                  <a:srgbClr val="C00000"/>
                </a:solidFill>
              </a:rPr>
              <a:t>总线</a:t>
            </a:r>
            <a:r>
              <a:rPr lang="zh-CN" altLang="en-US" sz="2200" dirty="0">
                <a:solidFill>
                  <a:srgbClr val="000000"/>
                </a:solidFill>
              </a:rPr>
              <a:t>的</a:t>
            </a:r>
            <a:r>
              <a:rPr lang="zh-CN" altLang="en-US" sz="2200" dirty="0">
                <a:solidFill>
                  <a:schemeClr val="tx1"/>
                </a:solidFill>
              </a:rPr>
              <a:t>操作</a:t>
            </a:r>
            <a:r>
              <a:rPr lang="zh-CN" altLang="en-US" sz="2200" dirty="0">
                <a:solidFill>
                  <a:srgbClr val="000000"/>
                </a:solidFill>
              </a:rPr>
              <a:t>过程，总线的仲裁、定时与传输控制，总线结构</a:t>
            </a:r>
            <a:endParaRPr lang="en-US" altLang="zh-CN" sz="2200" dirty="0">
              <a:solidFill>
                <a:srgbClr val="C00000"/>
              </a:solidFill>
            </a:endParaRPr>
          </a:p>
          <a:p>
            <a:pPr marL="2060575" indent="-2060575">
              <a:lnSpc>
                <a:spcPct val="110000"/>
              </a:lnSpc>
            </a:pPr>
            <a:r>
              <a:rPr lang="en-US" altLang="zh-CN" sz="2200" dirty="0">
                <a:solidFill>
                  <a:srgbClr val="C00000"/>
                </a:solidFill>
              </a:rPr>
              <a:t>  </a:t>
            </a:r>
            <a:r>
              <a:rPr lang="zh-CN" altLang="en-US" sz="2200" dirty="0">
                <a:solidFill>
                  <a:srgbClr val="C00000"/>
                </a:solidFill>
              </a:rPr>
              <a:t>第</a:t>
            </a:r>
            <a:r>
              <a:rPr lang="en-US" altLang="zh-CN" sz="2200" dirty="0">
                <a:solidFill>
                  <a:srgbClr val="C00000"/>
                </a:solidFill>
              </a:rPr>
              <a:t>7</a:t>
            </a:r>
            <a:r>
              <a:rPr lang="zh-CN" altLang="en-US" sz="2200" dirty="0">
                <a:solidFill>
                  <a:srgbClr val="C00000"/>
                </a:solidFill>
              </a:rPr>
              <a:t>章</a:t>
            </a:r>
            <a:r>
              <a:rPr lang="en-US" altLang="zh-CN" sz="2200" dirty="0">
                <a:solidFill>
                  <a:srgbClr val="C00000"/>
                </a:solidFill>
              </a:rPr>
              <a:t>—I/O</a:t>
            </a:r>
            <a:r>
              <a:rPr lang="zh-CN" altLang="en-US" sz="2200" dirty="0">
                <a:solidFill>
                  <a:srgbClr val="C00000"/>
                </a:solidFill>
              </a:rPr>
              <a:t>系统</a:t>
            </a:r>
            <a:r>
              <a:rPr lang="zh-CN" altLang="en-US" sz="2200" dirty="0">
                <a:solidFill>
                  <a:schemeClr val="tx1"/>
                </a:solidFill>
              </a:rPr>
              <a:t>的</a:t>
            </a:r>
            <a:r>
              <a:rPr lang="zh-CN" altLang="en-US" sz="2200" dirty="0">
                <a:solidFill>
                  <a:srgbClr val="000000"/>
                </a:solidFill>
              </a:rPr>
              <a:t>组成，外设组成，</a:t>
            </a:r>
            <a:r>
              <a:rPr lang="en-US" altLang="zh-CN" sz="2200" dirty="0">
                <a:solidFill>
                  <a:srgbClr val="000000"/>
                </a:solidFill>
              </a:rPr>
              <a:t>I/O</a:t>
            </a:r>
            <a:r>
              <a:rPr lang="zh-CN" altLang="en-US" sz="2200" dirty="0">
                <a:solidFill>
                  <a:srgbClr val="000000"/>
                </a:solidFill>
              </a:rPr>
              <a:t>接口原理，</a:t>
            </a:r>
            <a:r>
              <a:rPr lang="en-US" altLang="zh-CN" sz="2200" dirty="0">
                <a:solidFill>
                  <a:srgbClr val="000000"/>
                </a:solidFill>
              </a:rPr>
              <a:t>I/O</a:t>
            </a:r>
            <a:r>
              <a:rPr lang="zh-CN" altLang="en-US" sz="2200" dirty="0">
                <a:solidFill>
                  <a:srgbClr val="000000"/>
                </a:solidFill>
              </a:rPr>
              <a:t>方式的组织</a:t>
            </a:r>
            <a:endParaRPr lang="en-US" altLang="zh-CN" sz="2200" dirty="0">
              <a:solidFill>
                <a:srgbClr val="000000"/>
              </a:solidFill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827584" y="1378028"/>
            <a:ext cx="4464496" cy="1762940"/>
            <a:chOff x="1619672" y="1519530"/>
            <a:chExt cx="4464496" cy="1762940"/>
          </a:xfrm>
        </p:grpSpPr>
        <p:sp>
          <p:nvSpPr>
            <p:cNvPr id="45" name="Text Box 32"/>
            <p:cNvSpPr txBox="1">
              <a:spLocks noChangeArrowheads="1"/>
            </p:cNvSpPr>
            <p:nvPr/>
          </p:nvSpPr>
          <p:spPr bwMode="auto">
            <a:xfrm>
              <a:off x="1691109" y="1519530"/>
              <a:ext cx="4321051" cy="253285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000000"/>
                  </a:solidFill>
                  <a:latin typeface="宋体" pitchFamily="2" charset="-122"/>
                </a:rPr>
                <a:t>计算机软件（</a:t>
              </a:r>
              <a:r>
                <a:rPr lang="zh-CN" altLang="en-US" sz="1600" b="1" u="sng" dirty="0">
                  <a:solidFill>
                    <a:srgbClr val="000000"/>
                  </a:solidFill>
                  <a:latin typeface="宋体" pitchFamily="2" charset="-122"/>
                </a:rPr>
                <a:t>指令</a:t>
              </a:r>
              <a:r>
                <a:rPr lang="zh-CN" altLang="en-US" sz="1600" b="1" dirty="0">
                  <a:solidFill>
                    <a:srgbClr val="000000"/>
                  </a:solidFill>
                  <a:latin typeface="宋体" pitchFamily="2" charset="-122"/>
                </a:rPr>
                <a:t>序列及</a:t>
              </a:r>
              <a:r>
                <a:rPr lang="zh-CN" altLang="en-US" sz="1600" b="1" u="sng" dirty="0">
                  <a:solidFill>
                    <a:srgbClr val="000000"/>
                  </a:solidFill>
                  <a:latin typeface="宋体" pitchFamily="2" charset="-122"/>
                </a:rPr>
                <a:t>数据</a:t>
              </a:r>
              <a:r>
                <a:rPr lang="zh-CN" altLang="en-US" sz="1600" b="1" dirty="0">
                  <a:solidFill>
                    <a:srgbClr val="000000"/>
                  </a:solidFill>
                  <a:latin typeface="宋体" pitchFamily="2" charset="-122"/>
                </a:rPr>
                <a:t>）</a:t>
              </a:r>
              <a:endParaRPr lang="en-US" altLang="zh-CN" sz="1600" b="1" dirty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46" name="Text Box 35"/>
            <p:cNvSpPr txBox="1">
              <a:spLocks noChangeArrowheads="1"/>
            </p:cNvSpPr>
            <p:nvPr/>
          </p:nvSpPr>
          <p:spPr bwMode="auto">
            <a:xfrm>
              <a:off x="1978572" y="2006872"/>
              <a:ext cx="793228" cy="2700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000000"/>
                  </a:solidFill>
                  <a:latin typeface="宋体" pitchFamily="2" charset="-122"/>
                </a:rPr>
                <a:t>控制器</a:t>
              </a:r>
              <a:endParaRPr lang="en-US" altLang="zh-CN" sz="1600" b="1" dirty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47" name="Text Box 36"/>
            <p:cNvSpPr txBox="1">
              <a:spLocks noChangeArrowheads="1"/>
            </p:cNvSpPr>
            <p:nvPr/>
          </p:nvSpPr>
          <p:spPr bwMode="auto">
            <a:xfrm>
              <a:off x="2771800" y="2006872"/>
              <a:ext cx="792088" cy="270000"/>
            </a:xfrm>
            <a:prstGeom prst="rect">
              <a:avLst/>
            </a:prstGeom>
            <a:solidFill>
              <a:srgbClr val="CC99FF"/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000000"/>
                  </a:solidFill>
                  <a:latin typeface="宋体" pitchFamily="2" charset="-122"/>
                </a:rPr>
                <a:t>运算器</a:t>
              </a:r>
              <a:endParaRPr lang="en-US" altLang="zh-CN" sz="1600" b="1" dirty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48" name="Text Box 38"/>
            <p:cNvSpPr txBox="1">
              <a:spLocks noChangeArrowheads="1"/>
            </p:cNvSpPr>
            <p:nvPr/>
          </p:nvSpPr>
          <p:spPr bwMode="auto">
            <a:xfrm>
              <a:off x="5004048" y="2006872"/>
              <a:ext cx="710390" cy="270000"/>
            </a:xfrm>
            <a:prstGeom prst="rect">
              <a:avLst/>
            </a:prstGeom>
            <a:solidFill>
              <a:srgbClr val="99CCFF">
                <a:alpha val="79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000000"/>
                  </a:solidFill>
                  <a:latin typeface="宋体" pitchFamily="2" charset="-122"/>
                </a:rPr>
                <a:t>主存</a:t>
              </a:r>
            </a:p>
          </p:txBody>
        </p:sp>
        <p:sp>
          <p:nvSpPr>
            <p:cNvPr id="49" name="Text Box 39"/>
            <p:cNvSpPr txBox="1">
              <a:spLocks noChangeArrowheads="1"/>
            </p:cNvSpPr>
            <p:nvPr/>
          </p:nvSpPr>
          <p:spPr bwMode="auto">
            <a:xfrm>
              <a:off x="4139952" y="2647273"/>
              <a:ext cx="577850" cy="4318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000000"/>
                  </a:solidFill>
                </a:rPr>
                <a:t>…</a:t>
              </a:r>
            </a:p>
          </p:txBody>
        </p:sp>
        <p:sp>
          <p:nvSpPr>
            <p:cNvPr id="50" name="Text Box 42"/>
            <p:cNvSpPr txBox="1">
              <a:spLocks noChangeArrowheads="1"/>
            </p:cNvSpPr>
            <p:nvPr/>
          </p:nvSpPr>
          <p:spPr bwMode="auto">
            <a:xfrm>
              <a:off x="3779912" y="2126586"/>
              <a:ext cx="1008063" cy="28575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solidFill>
                    <a:srgbClr val="000000"/>
                  </a:solidFill>
                </a:rPr>
                <a:t>系统总线</a:t>
              </a:r>
            </a:p>
          </p:txBody>
        </p:sp>
        <p:sp>
          <p:nvSpPr>
            <p:cNvPr id="51" name="Rectangle 47"/>
            <p:cNvSpPr>
              <a:spLocks noChangeArrowheads="1"/>
            </p:cNvSpPr>
            <p:nvPr/>
          </p:nvSpPr>
          <p:spPr bwMode="auto">
            <a:xfrm>
              <a:off x="1691109" y="1912272"/>
              <a:ext cx="4321051" cy="137019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2" name="Text Box 49"/>
            <p:cNvSpPr txBox="1">
              <a:spLocks noChangeArrowheads="1"/>
            </p:cNvSpPr>
            <p:nvPr/>
          </p:nvSpPr>
          <p:spPr bwMode="auto">
            <a:xfrm>
              <a:off x="1753030" y="2942976"/>
              <a:ext cx="1018771" cy="270000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000000"/>
                  </a:solidFill>
                  <a:latin typeface="宋体" pitchFamily="2" charset="-122"/>
                </a:rPr>
                <a:t>键盘</a:t>
              </a:r>
              <a:endParaRPr lang="en-US" altLang="zh-CN" sz="1600" b="1" dirty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53" name="Text Box 50"/>
            <p:cNvSpPr txBox="1">
              <a:spLocks noChangeArrowheads="1"/>
            </p:cNvSpPr>
            <p:nvPr/>
          </p:nvSpPr>
          <p:spPr bwMode="auto">
            <a:xfrm>
              <a:off x="1753031" y="2564904"/>
              <a:ext cx="1018770" cy="270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000000"/>
                  </a:solidFill>
                  <a:latin typeface="宋体" pitchFamily="2" charset="-122"/>
                </a:rPr>
                <a:t>USB</a:t>
              </a:r>
              <a:r>
                <a:rPr lang="zh-CN" altLang="en-US" sz="1600" b="1" dirty="0">
                  <a:solidFill>
                    <a:srgbClr val="000000"/>
                  </a:solidFill>
                  <a:latin typeface="宋体" pitchFamily="2" charset="-122"/>
                </a:rPr>
                <a:t>接口</a:t>
              </a:r>
              <a:endParaRPr lang="en-US" altLang="zh-CN" sz="1600" b="1" dirty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cxnSp>
          <p:nvCxnSpPr>
            <p:cNvPr id="54" name="直接连接符 53"/>
            <p:cNvCxnSpPr>
              <a:stCxn id="53" idx="2"/>
              <a:endCxn id="52" idx="0"/>
            </p:cNvCxnSpPr>
            <p:nvPr/>
          </p:nvCxnSpPr>
          <p:spPr bwMode="auto">
            <a:xfrm>
              <a:off x="2262416" y="2834904"/>
              <a:ext cx="0" cy="10807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1753030" y="2416612"/>
              <a:ext cx="4177431" cy="4276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 rot="5400000">
              <a:off x="2196306" y="2483775"/>
              <a:ext cx="143670" cy="794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 rot="5400000">
              <a:off x="2699568" y="2340900"/>
              <a:ext cx="143670" cy="794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 rot="5400000">
              <a:off x="5286726" y="2340900"/>
              <a:ext cx="143670" cy="794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1619672" y="1840834"/>
              <a:ext cx="4464496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Text Box 49"/>
            <p:cNvSpPr txBox="1">
              <a:spLocks noChangeArrowheads="1"/>
            </p:cNvSpPr>
            <p:nvPr/>
          </p:nvSpPr>
          <p:spPr bwMode="auto">
            <a:xfrm>
              <a:off x="2915816" y="2942976"/>
              <a:ext cx="1136711" cy="270000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000000"/>
                  </a:solidFill>
                  <a:latin typeface="宋体" pitchFamily="2" charset="-122"/>
                </a:rPr>
                <a:t>显示器</a:t>
              </a:r>
              <a:endParaRPr lang="en-US" altLang="zh-CN" sz="1600" b="1" dirty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61" name="Text Box 50"/>
            <p:cNvSpPr txBox="1">
              <a:spLocks noChangeArrowheads="1"/>
            </p:cNvSpPr>
            <p:nvPr/>
          </p:nvSpPr>
          <p:spPr bwMode="auto">
            <a:xfrm>
              <a:off x="2915816" y="2564904"/>
              <a:ext cx="1136711" cy="270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000000"/>
                  </a:solidFill>
                  <a:latin typeface="宋体" pitchFamily="2" charset="-122"/>
                </a:rPr>
                <a:t>显示适配器</a:t>
              </a:r>
              <a:endParaRPr lang="en-US" altLang="zh-CN" sz="1600" b="1" dirty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cxnSp>
          <p:nvCxnSpPr>
            <p:cNvPr id="62" name="直接连接符 61"/>
            <p:cNvCxnSpPr>
              <a:stCxn id="61" idx="2"/>
              <a:endCxn id="60" idx="0"/>
            </p:cNvCxnSpPr>
            <p:nvPr/>
          </p:nvCxnSpPr>
          <p:spPr bwMode="auto">
            <a:xfrm>
              <a:off x="3484172" y="2834904"/>
              <a:ext cx="0" cy="10807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 rot="5400000">
              <a:off x="3359092" y="2483775"/>
              <a:ext cx="143670" cy="794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Text Box 49"/>
            <p:cNvSpPr txBox="1">
              <a:spLocks noChangeArrowheads="1"/>
            </p:cNvSpPr>
            <p:nvPr/>
          </p:nvSpPr>
          <p:spPr bwMode="auto">
            <a:xfrm>
              <a:off x="4733288" y="2942976"/>
              <a:ext cx="1197173" cy="270000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000000"/>
                  </a:solidFill>
                  <a:latin typeface="宋体" pitchFamily="2" charset="-122"/>
                </a:rPr>
                <a:t>硬盘</a:t>
              </a:r>
              <a:endParaRPr lang="en-US" altLang="zh-CN" sz="1600" b="1" dirty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sp>
          <p:nvSpPr>
            <p:cNvPr id="65" name="Text Box 50"/>
            <p:cNvSpPr txBox="1">
              <a:spLocks noChangeArrowheads="1"/>
            </p:cNvSpPr>
            <p:nvPr/>
          </p:nvSpPr>
          <p:spPr bwMode="auto">
            <a:xfrm>
              <a:off x="4733288" y="2564904"/>
              <a:ext cx="1197173" cy="270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36000" rIns="36000" bIns="360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000000"/>
                  </a:solidFill>
                  <a:latin typeface="宋体" pitchFamily="2" charset="-122"/>
                </a:rPr>
                <a:t>磁盘控制器</a:t>
              </a:r>
              <a:endParaRPr lang="en-US" altLang="zh-CN" sz="1600" b="1" dirty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cxnSp>
          <p:nvCxnSpPr>
            <p:cNvPr id="66" name="直接连接符 65"/>
            <p:cNvCxnSpPr>
              <a:stCxn id="65" idx="2"/>
              <a:endCxn id="64" idx="0"/>
            </p:cNvCxnSpPr>
            <p:nvPr/>
          </p:nvCxnSpPr>
          <p:spPr bwMode="auto">
            <a:xfrm>
              <a:off x="5331875" y="2834904"/>
              <a:ext cx="0" cy="10807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 rot="5400000">
              <a:off x="5220642" y="2483775"/>
              <a:ext cx="143670" cy="794"/>
            </a:xfrm>
            <a:prstGeom prst="line">
              <a:avLst/>
            </a:prstGeom>
            <a:noFill/>
            <a:ln w="3175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8" name="组合 67"/>
          <p:cNvGrpSpPr/>
          <p:nvPr/>
        </p:nvGrpSpPr>
        <p:grpSpPr>
          <a:xfrm>
            <a:off x="5923304" y="1354241"/>
            <a:ext cx="2897168" cy="1662719"/>
            <a:chOff x="4915192" y="3566481"/>
            <a:chExt cx="2897168" cy="1662719"/>
          </a:xfrm>
        </p:grpSpPr>
        <p:sp>
          <p:nvSpPr>
            <p:cNvPr id="69" name="Text Box 36"/>
            <p:cNvSpPr txBox="1">
              <a:spLocks noChangeArrowheads="1"/>
            </p:cNvSpPr>
            <p:nvPr/>
          </p:nvSpPr>
          <p:spPr bwMode="auto">
            <a:xfrm>
              <a:off x="5645659" y="3797724"/>
              <a:ext cx="942565" cy="133176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1001</a:t>
              </a:r>
              <a:r>
                <a:rPr lang="en-US" altLang="zh-CN" sz="1600" b="1" dirty="0">
                  <a:solidFill>
                    <a:srgbClr val="C00000"/>
                  </a:solidFill>
                  <a:latin typeface="宋体" pitchFamily="2" charset="-122"/>
                </a:rPr>
                <a:t>01</a:t>
              </a:r>
              <a:r>
                <a:rPr lang="en-US" altLang="zh-CN" sz="1600" b="1" dirty="0">
                  <a:latin typeface="宋体" pitchFamily="2" charset="-122"/>
                </a:rPr>
                <a:t>00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01000100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宋体" pitchFamily="2" charset="-122"/>
                </a:rPr>
                <a:t>0101</a:t>
              </a:r>
              <a:r>
                <a:rPr lang="en-US" altLang="zh-CN" sz="1600" b="1" dirty="0">
                  <a:solidFill>
                    <a:srgbClr val="C00000"/>
                  </a:solidFill>
                  <a:latin typeface="宋体" pitchFamily="2" charset="-122"/>
                </a:rPr>
                <a:t>01</a:t>
              </a:r>
              <a:r>
                <a:rPr lang="en-US" altLang="zh-CN" sz="1600" b="1" dirty="0">
                  <a:latin typeface="宋体" pitchFamily="2" charset="-122"/>
                </a:rPr>
                <a:t>10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…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宋体" pitchFamily="2" charset="-122"/>
                </a:rPr>
                <a:t>00110011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…</a:t>
              </a:r>
            </a:p>
          </p:txBody>
        </p:sp>
        <p:cxnSp>
          <p:nvCxnSpPr>
            <p:cNvPr id="70" name="直接连接符 69"/>
            <p:cNvCxnSpPr/>
            <p:nvPr/>
          </p:nvCxnSpPr>
          <p:spPr bwMode="auto">
            <a:xfrm>
              <a:off x="5645659" y="4012594"/>
              <a:ext cx="936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5645659" y="3789040"/>
              <a:ext cx="0" cy="144016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>
              <a:off x="6588224" y="3789040"/>
              <a:ext cx="0" cy="144016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>
              <a:off x="5645659" y="3797724"/>
              <a:ext cx="936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5645659" y="4462180"/>
              <a:ext cx="936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 Box 36"/>
            <p:cNvSpPr txBox="1">
              <a:spLocks noChangeArrowheads="1"/>
            </p:cNvSpPr>
            <p:nvPr/>
          </p:nvSpPr>
          <p:spPr bwMode="auto">
            <a:xfrm>
              <a:off x="4921652" y="3797724"/>
              <a:ext cx="730468" cy="132780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</a:rPr>
                <a:t>0…000</a:t>
              </a:r>
              <a:endParaRPr lang="en-US" altLang="zh-CN" sz="1600" b="1" dirty="0"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0</a:t>
              </a:r>
              <a:r>
                <a:rPr lang="en-US" altLang="zh-CN" sz="1600" b="1" dirty="0">
                  <a:latin typeface="+mn-ea"/>
                </a:rPr>
                <a:t>…</a:t>
              </a:r>
              <a:r>
                <a:rPr lang="en-US" altLang="zh-CN" sz="1600" b="1" dirty="0">
                  <a:latin typeface="+mn-ea"/>
                  <a:ea typeface="+mn-ea"/>
                </a:rPr>
                <a:t>001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+mn-ea"/>
                  <a:ea typeface="+mn-ea"/>
                </a:rPr>
                <a:t>0…010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</a:rPr>
                <a:t>…</a:t>
              </a:r>
              <a:r>
                <a:rPr lang="en-US" altLang="zh-CN" sz="1600" b="1" u="none" dirty="0">
                  <a:latin typeface="+mn-ea"/>
                  <a:ea typeface="+mn-ea"/>
                </a:rPr>
                <a:t>   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</a:rPr>
                <a:t>0…044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</a:rPr>
                <a:t>…</a:t>
              </a:r>
            </a:p>
            <a:p>
              <a:pPr algn="ctr">
                <a:lnSpc>
                  <a:spcPct val="90000"/>
                </a:lnSpc>
              </a:pPr>
              <a:endParaRPr lang="en-US" altLang="zh-CN" sz="1600" b="1" dirty="0">
                <a:latin typeface="+mn-ea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 bwMode="auto">
            <a:xfrm>
              <a:off x="5645659" y="4242058"/>
              <a:ext cx="936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>
              <a:off x="5645659" y="4686825"/>
              <a:ext cx="936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>
              <a:off x="5645659" y="5129484"/>
              <a:ext cx="936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>
              <a:off x="5645659" y="4909362"/>
              <a:ext cx="936104" cy="0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 Box 36"/>
            <p:cNvSpPr txBox="1">
              <a:spLocks noChangeArrowheads="1"/>
            </p:cNvSpPr>
            <p:nvPr/>
          </p:nvSpPr>
          <p:spPr bwMode="auto">
            <a:xfrm>
              <a:off x="4915192" y="3566481"/>
              <a:ext cx="2897168" cy="2225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+mn-ea"/>
                </a:rPr>
                <a:t> 地址</a:t>
              </a:r>
              <a:r>
                <a:rPr lang="zh-CN" altLang="en-US" sz="1400" b="1" dirty="0">
                  <a:latin typeface="+mn-ea"/>
                </a:rPr>
                <a:t>   </a:t>
              </a:r>
              <a:r>
                <a:rPr lang="zh-CN" altLang="en-US" sz="1600" b="1" dirty="0">
                  <a:latin typeface="+mn-ea"/>
                </a:rPr>
                <a:t>程序内容</a:t>
              </a:r>
              <a:r>
                <a:rPr lang="zh-CN" altLang="en-US" sz="1400" b="1" dirty="0">
                  <a:latin typeface="+mn-ea"/>
                </a:rPr>
                <a:t>   </a:t>
              </a:r>
              <a:r>
                <a:rPr lang="zh-CN" altLang="en-US" sz="1600" b="1" dirty="0">
                  <a:latin typeface="+mn-ea"/>
                </a:rPr>
                <a:t>约定功能</a:t>
              </a:r>
              <a:endParaRPr lang="en-US" altLang="zh-CN" sz="1800" b="1" dirty="0">
                <a:latin typeface="+mn-ea"/>
              </a:endParaRPr>
            </a:p>
          </p:txBody>
        </p:sp>
        <p:sp>
          <p:nvSpPr>
            <p:cNvPr id="81" name="Text Box 36"/>
            <p:cNvSpPr txBox="1">
              <a:spLocks noChangeArrowheads="1"/>
            </p:cNvSpPr>
            <p:nvPr/>
          </p:nvSpPr>
          <p:spPr bwMode="auto">
            <a:xfrm>
              <a:off x="6660232" y="3789040"/>
              <a:ext cx="1152128" cy="132780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 anchorCtr="0">
              <a:noAutofit/>
            </a:bodyPr>
            <a:lstStyle/>
            <a:p>
              <a:r>
                <a:rPr lang="en-US" altLang="zh-CN" sz="1600" b="1" dirty="0">
                  <a:latin typeface="宋体" pitchFamily="2" charset="-122"/>
                </a:rPr>
                <a:t>R1</a:t>
              </a:r>
              <a:r>
                <a:rPr lang="zh-CN" altLang="en-US" sz="1600" b="1" dirty="0">
                  <a:latin typeface="宋体" pitchFamily="2" charset="-122"/>
                </a:rPr>
                <a:t>←</a:t>
              </a:r>
              <a:r>
                <a:rPr lang="en-US" altLang="zh-CN" sz="1600" b="1" dirty="0">
                  <a:latin typeface="宋体" pitchFamily="2" charset="-122"/>
                </a:rPr>
                <a:t>M[44H]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  <a:ea typeface="+mn-ea"/>
                </a:rPr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</a:rPr>
                <a:t>R1</a:t>
              </a:r>
              <a:r>
                <a:rPr lang="zh-CN" altLang="en-US" sz="1600" b="1" dirty="0">
                  <a:latin typeface="宋体" pitchFamily="2" charset="-122"/>
                </a:rPr>
                <a:t>←</a:t>
              </a:r>
              <a:r>
                <a:rPr lang="en-US" altLang="zh-CN" sz="1600" b="1" dirty="0">
                  <a:latin typeface="宋体" pitchFamily="2" charset="-122"/>
                </a:rPr>
                <a:t>(R1)+2</a:t>
              </a:r>
              <a:r>
                <a:rPr lang="en-US" altLang="zh-CN" sz="1600" b="1" u="none" dirty="0">
                  <a:latin typeface="+mn-ea"/>
                  <a:ea typeface="+mn-ea"/>
                </a:rPr>
                <a:t>   </a:t>
              </a:r>
            </a:p>
            <a:p>
              <a:pPr>
                <a:lnSpc>
                  <a:spcPct val="90000"/>
                </a:lnSpc>
              </a:pPr>
              <a:endParaRPr lang="en-US" altLang="zh-CN" sz="1600" b="1" dirty="0">
                <a:latin typeface="+mn-ea"/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ea"/>
                </a:rPr>
                <a:t>x=33H</a:t>
              </a:r>
            </a:p>
            <a:p>
              <a:pPr>
                <a:lnSpc>
                  <a:spcPct val="90000"/>
                </a:lnSpc>
              </a:pPr>
              <a:endParaRPr lang="en-US" altLang="zh-CN" sz="1600" b="1" dirty="0">
                <a:latin typeface="+mn-ea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2627784" y="1614900"/>
            <a:ext cx="1728192" cy="393948"/>
            <a:chOff x="2627784" y="1614900"/>
            <a:chExt cx="1728192" cy="393948"/>
          </a:xfrm>
        </p:grpSpPr>
        <p:cxnSp>
          <p:nvCxnSpPr>
            <p:cNvPr id="85" name="直接箭头连接符 84"/>
            <p:cNvCxnSpPr>
              <a:endCxn id="86" idx="0"/>
            </p:cNvCxnSpPr>
            <p:nvPr/>
          </p:nvCxnSpPr>
          <p:spPr bwMode="auto">
            <a:xfrm>
              <a:off x="4088388" y="1614900"/>
              <a:ext cx="196150" cy="321940"/>
            </a:xfrm>
            <a:prstGeom prst="straightConnector1">
              <a:avLst/>
            </a:prstGeom>
            <a:noFill/>
            <a:ln w="127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86" name="椭圆 85"/>
            <p:cNvSpPr/>
            <p:nvPr/>
          </p:nvSpPr>
          <p:spPr bwMode="auto">
            <a:xfrm>
              <a:off x="4213100" y="1936840"/>
              <a:ext cx="142876" cy="71438"/>
            </a:xfrm>
            <a:prstGeom prst="ellipse">
              <a:avLst/>
            </a:prstGeom>
            <a:solidFill>
              <a:srgbClr val="0070C0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cxnSp>
          <p:nvCxnSpPr>
            <p:cNvPr id="88" name="直接箭头连接符 87"/>
            <p:cNvCxnSpPr>
              <a:endCxn id="89" idx="6"/>
            </p:cNvCxnSpPr>
            <p:nvPr/>
          </p:nvCxnSpPr>
          <p:spPr bwMode="auto">
            <a:xfrm flipH="1" flipV="1">
              <a:off x="2770660" y="1973129"/>
              <a:ext cx="1442440" cy="1954"/>
            </a:xfrm>
            <a:prstGeom prst="straightConnector1">
              <a:avLst/>
            </a:prstGeom>
            <a:noFill/>
            <a:ln w="127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89" name="椭圆 88"/>
            <p:cNvSpPr/>
            <p:nvPr/>
          </p:nvSpPr>
          <p:spPr bwMode="auto">
            <a:xfrm>
              <a:off x="2627784" y="1937410"/>
              <a:ext cx="142876" cy="71438"/>
            </a:xfrm>
            <a:prstGeom prst="ellipse">
              <a:avLst/>
            </a:prstGeom>
            <a:solidFill>
              <a:srgbClr val="0070C0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94" name="AutoShape 338"/>
          <p:cNvSpPr>
            <a:spLocks/>
          </p:cNvSpPr>
          <p:nvPr/>
        </p:nvSpPr>
        <p:spPr bwMode="auto">
          <a:xfrm>
            <a:off x="5622115" y="3086992"/>
            <a:ext cx="1430930" cy="270000"/>
          </a:xfrm>
          <a:prstGeom prst="borderCallout2">
            <a:avLst>
              <a:gd name="adj1" fmla="val 51438"/>
              <a:gd name="adj2" fmla="val -167"/>
              <a:gd name="adj3" fmla="val 52179"/>
              <a:gd name="adj4" fmla="val -7104"/>
              <a:gd name="adj5" fmla="val -383694"/>
              <a:gd name="adj6" fmla="val -55493"/>
            </a:avLst>
          </a:prstGeom>
          <a:solidFill>
            <a:srgbClr val="CCFFFF"/>
          </a:solidFill>
          <a:ln w="15875">
            <a:solidFill>
              <a:srgbClr val="CC3300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54000" tIns="10800" rIns="54000" bIns="10800" anchor="ctr" anchorCtr="0"/>
          <a:lstStyle/>
          <a:p>
            <a:pPr lvl="0" algn="ctr">
              <a:lnSpc>
                <a:spcPct val="90000"/>
              </a:lnSpc>
            </a:pPr>
            <a:r>
              <a:rPr lang="zh-CN" altLang="en-US" sz="1600" b="1" dirty="0">
                <a:solidFill>
                  <a:srgbClr val="000000"/>
                </a:solidFill>
              </a:rPr>
              <a:t>性能如何优化</a:t>
            </a:r>
            <a:endParaRPr lang="zh-CN" altLang="en-US" sz="1600" b="1" i="1" baseline="-18000" dirty="0">
              <a:solidFill>
                <a:srgbClr val="000000"/>
              </a:solidFill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3203848" y="1614900"/>
            <a:ext cx="1152128" cy="517956"/>
            <a:chOff x="3203848" y="1542322"/>
            <a:chExt cx="1152128" cy="517956"/>
          </a:xfrm>
        </p:grpSpPr>
        <p:cxnSp>
          <p:nvCxnSpPr>
            <p:cNvPr id="100" name="直接箭头连接符 99"/>
            <p:cNvCxnSpPr>
              <a:endCxn id="101" idx="1"/>
            </p:cNvCxnSpPr>
            <p:nvPr/>
          </p:nvCxnSpPr>
          <p:spPr bwMode="auto">
            <a:xfrm>
              <a:off x="3203848" y="1542322"/>
              <a:ext cx="1030176" cy="456980"/>
            </a:xfrm>
            <a:prstGeom prst="straightConnector1">
              <a:avLst/>
            </a:prstGeom>
            <a:noFill/>
            <a:ln w="127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101" name="椭圆 100"/>
            <p:cNvSpPr/>
            <p:nvPr/>
          </p:nvSpPr>
          <p:spPr bwMode="auto">
            <a:xfrm>
              <a:off x="4213100" y="1988840"/>
              <a:ext cx="142876" cy="71438"/>
            </a:xfrm>
            <a:prstGeom prst="ellipse">
              <a:avLst/>
            </a:prstGeom>
            <a:solidFill>
              <a:srgbClr val="FFCCFF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1908844" y="2015732"/>
            <a:ext cx="2303116" cy="76492"/>
            <a:chOff x="3359264" y="4529069"/>
            <a:chExt cx="2303116" cy="76492"/>
          </a:xfrm>
        </p:grpSpPr>
        <p:cxnSp>
          <p:nvCxnSpPr>
            <p:cNvPr id="103" name="直接箭头连接符 102"/>
            <p:cNvCxnSpPr>
              <a:endCxn id="104" idx="6"/>
            </p:cNvCxnSpPr>
            <p:nvPr/>
          </p:nvCxnSpPr>
          <p:spPr bwMode="auto">
            <a:xfrm flipH="1" flipV="1">
              <a:off x="3502140" y="4564788"/>
              <a:ext cx="2160240" cy="40773"/>
            </a:xfrm>
            <a:prstGeom prst="straightConnector1">
              <a:avLst/>
            </a:prstGeom>
            <a:noFill/>
            <a:ln w="127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104" name="椭圆 103"/>
            <p:cNvSpPr/>
            <p:nvPr/>
          </p:nvSpPr>
          <p:spPr bwMode="auto">
            <a:xfrm>
              <a:off x="3359264" y="4529069"/>
              <a:ext cx="142876" cy="71438"/>
            </a:xfrm>
            <a:prstGeom prst="ellipse">
              <a:avLst/>
            </a:prstGeom>
            <a:solidFill>
              <a:srgbClr val="FFCCFF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1978918" y="2132856"/>
            <a:ext cx="2521868" cy="287686"/>
            <a:chOff x="1978918" y="2132856"/>
            <a:chExt cx="2521868" cy="287686"/>
          </a:xfrm>
        </p:grpSpPr>
        <p:cxnSp>
          <p:nvCxnSpPr>
            <p:cNvPr id="116" name="直接连接符 115"/>
            <p:cNvCxnSpPr/>
            <p:nvPr/>
          </p:nvCxnSpPr>
          <p:spPr bwMode="auto">
            <a:xfrm>
              <a:off x="1978918" y="2276872"/>
              <a:ext cx="2521868" cy="0"/>
            </a:xfrm>
            <a:prstGeom prst="line">
              <a:avLst/>
            </a:prstGeom>
            <a:noFill/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 rot="5400000">
              <a:off x="1908274" y="2204294"/>
              <a:ext cx="143670" cy="794"/>
            </a:xfrm>
            <a:prstGeom prst="line">
              <a:avLst/>
            </a:prstGeom>
            <a:noFill/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 rot="5400000">
              <a:off x="4427760" y="2348310"/>
              <a:ext cx="143670" cy="794"/>
            </a:xfrm>
            <a:prstGeom prst="line">
              <a:avLst/>
            </a:prstGeom>
            <a:noFill/>
            <a:ln w="317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4998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3" name="Text Box 205"/>
          <p:cNvSpPr txBox="1">
            <a:spLocks noChangeArrowheads="1"/>
          </p:cNvSpPr>
          <p:nvPr/>
        </p:nvSpPr>
        <p:spPr bwMode="auto">
          <a:xfrm>
            <a:off x="179388" y="404664"/>
            <a:ext cx="8857108" cy="605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附</a:t>
            </a: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：数字电路基础</a:t>
            </a: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⑴逻辑代数基础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     基本运算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与</a:t>
            </a:r>
            <a:r>
              <a:rPr lang="en-US" altLang="zh-CN" sz="1600" b="1" dirty="0">
                <a:latin typeface="+mn-ea"/>
                <a:ea typeface="+mn-ea"/>
              </a:rPr>
              <a:t>/</a:t>
            </a:r>
            <a:r>
              <a:rPr lang="zh-CN" altLang="en-US" sz="1600" b="1" dirty="0">
                <a:latin typeface="+mn-ea"/>
                <a:ea typeface="+mn-ea"/>
              </a:rPr>
              <a:t>或</a:t>
            </a:r>
            <a:r>
              <a:rPr lang="en-US" altLang="zh-CN" sz="1600" b="1" dirty="0">
                <a:latin typeface="+mn-ea"/>
                <a:ea typeface="+mn-ea"/>
              </a:rPr>
              <a:t>/</a:t>
            </a:r>
            <a:r>
              <a:rPr lang="zh-CN" altLang="en-US" sz="1600" b="1" dirty="0">
                <a:latin typeface="+mn-ea"/>
                <a:ea typeface="+mn-ea"/>
              </a:rPr>
              <a:t>非</a:t>
            </a:r>
            <a:r>
              <a:rPr lang="en-US" altLang="zh-CN" sz="16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、基本公式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恒等</a:t>
            </a:r>
            <a:r>
              <a:rPr lang="en-US" altLang="zh-CN" sz="1600" b="1" dirty="0">
                <a:latin typeface="+mn-ea"/>
                <a:ea typeface="+mn-ea"/>
              </a:rPr>
              <a:t>/</a:t>
            </a:r>
            <a:r>
              <a:rPr lang="zh-CN" altLang="en-US" sz="1600" b="1" dirty="0">
                <a:latin typeface="+mn-ea"/>
                <a:ea typeface="+mn-ea"/>
              </a:rPr>
              <a:t>常用</a:t>
            </a:r>
            <a:r>
              <a:rPr lang="en-US" altLang="zh-CN" sz="16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、基本定理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代入</a:t>
            </a:r>
            <a:r>
              <a:rPr lang="en-US" altLang="zh-CN" sz="1600" b="1" dirty="0">
                <a:latin typeface="+mn-ea"/>
                <a:ea typeface="+mn-ea"/>
              </a:rPr>
              <a:t>/</a:t>
            </a:r>
            <a:r>
              <a:rPr lang="zh-CN" altLang="en-US" sz="1600" b="1" dirty="0">
                <a:latin typeface="+mn-ea"/>
                <a:ea typeface="+mn-ea"/>
              </a:rPr>
              <a:t>反演</a:t>
            </a:r>
            <a:r>
              <a:rPr lang="en-US" altLang="zh-CN" sz="1600" b="1" dirty="0">
                <a:latin typeface="+mn-ea"/>
                <a:ea typeface="+mn-ea"/>
              </a:rPr>
              <a:t>/</a:t>
            </a:r>
            <a:r>
              <a:rPr lang="zh-CN" altLang="en-US" sz="1600" b="1" dirty="0">
                <a:latin typeface="+mn-ea"/>
                <a:ea typeface="+mn-ea"/>
              </a:rPr>
              <a:t>对偶</a:t>
            </a:r>
            <a:r>
              <a:rPr lang="en-US" altLang="zh-CN" sz="16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 </a:t>
            </a:r>
            <a:r>
              <a:rPr lang="zh-CN" altLang="en-US" sz="2200" b="1" dirty="0">
                <a:latin typeface="+mn-ea"/>
                <a:ea typeface="+mn-ea"/>
              </a:rPr>
              <a:t>逻辑关系表示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真值表</a:t>
            </a:r>
            <a:r>
              <a:rPr lang="en-US" altLang="zh-CN" sz="1600" b="1" dirty="0">
                <a:latin typeface="+mn-ea"/>
                <a:ea typeface="+mn-ea"/>
              </a:rPr>
              <a:t>/</a:t>
            </a:r>
            <a:r>
              <a:rPr lang="zh-CN" altLang="en-US" sz="1600" b="1" dirty="0">
                <a:latin typeface="+mn-ea"/>
                <a:ea typeface="+mn-ea"/>
              </a:rPr>
              <a:t>函数</a:t>
            </a:r>
            <a:r>
              <a:rPr lang="en-US" altLang="zh-CN" sz="16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，逻辑函数化简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代数</a:t>
            </a:r>
            <a:r>
              <a:rPr lang="en-US" altLang="zh-CN" sz="1600" b="1" dirty="0">
                <a:latin typeface="+mn-ea"/>
                <a:ea typeface="+mn-ea"/>
              </a:rPr>
              <a:t>/</a:t>
            </a:r>
            <a:r>
              <a:rPr lang="zh-CN" altLang="en-US" sz="1600" b="1" dirty="0">
                <a:latin typeface="+mn-ea"/>
                <a:ea typeface="+mn-ea"/>
              </a:rPr>
              <a:t>卡诺图法</a:t>
            </a:r>
            <a:r>
              <a:rPr lang="en-US" altLang="zh-CN" sz="1600" b="1" dirty="0">
                <a:latin typeface="+mn-ea"/>
                <a:ea typeface="+mn-ea"/>
              </a:rPr>
              <a:t>)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⑵组合逻辑电路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     </a:t>
            </a:r>
            <a:r>
              <a:rPr lang="zh-CN" altLang="en-US" sz="2200" b="1" u="sng" dirty="0">
                <a:latin typeface="+mn-ea"/>
                <a:ea typeface="+mn-ea"/>
              </a:rPr>
              <a:t>逻辑门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与</a:t>
            </a:r>
            <a:r>
              <a:rPr lang="en-US" altLang="zh-CN" sz="1600" b="1" dirty="0">
                <a:latin typeface="+mn-ea"/>
                <a:ea typeface="+mn-ea"/>
              </a:rPr>
              <a:t>/</a:t>
            </a:r>
            <a:r>
              <a:rPr lang="zh-CN" altLang="en-US" sz="1600" b="1" dirty="0">
                <a:latin typeface="+mn-ea"/>
                <a:ea typeface="+mn-ea"/>
              </a:rPr>
              <a:t>或</a:t>
            </a:r>
            <a:r>
              <a:rPr lang="en-US" altLang="zh-CN" sz="1600" b="1" dirty="0">
                <a:latin typeface="+mn-ea"/>
                <a:ea typeface="+mn-ea"/>
              </a:rPr>
              <a:t>/</a:t>
            </a:r>
            <a:r>
              <a:rPr lang="zh-CN" altLang="en-US" sz="1600" b="1" dirty="0">
                <a:latin typeface="+mn-ea"/>
                <a:ea typeface="+mn-ea"/>
              </a:rPr>
              <a:t>非</a:t>
            </a:r>
            <a:r>
              <a:rPr lang="en-US" altLang="zh-CN" sz="1600" b="1" dirty="0">
                <a:latin typeface="+mn-ea"/>
                <a:ea typeface="+mn-ea"/>
              </a:rPr>
              <a:t>/</a:t>
            </a:r>
            <a:r>
              <a:rPr lang="zh-CN" altLang="en-US" sz="1600" b="1" dirty="0">
                <a:latin typeface="+mn-ea"/>
                <a:ea typeface="+mn-ea"/>
              </a:rPr>
              <a:t>传输</a:t>
            </a:r>
            <a:r>
              <a:rPr lang="en-US" altLang="zh-CN" sz="1600" b="1" dirty="0">
                <a:latin typeface="+mn-ea"/>
                <a:ea typeface="+mn-ea"/>
              </a:rPr>
              <a:t>/</a:t>
            </a:r>
            <a:r>
              <a:rPr lang="zh-CN" altLang="en-US" sz="1600" b="1" dirty="0">
                <a:latin typeface="+mn-ea"/>
                <a:ea typeface="+mn-ea"/>
              </a:rPr>
              <a:t>三态</a:t>
            </a:r>
            <a:r>
              <a:rPr lang="en-US" altLang="zh-CN" sz="16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，                   </a:t>
            </a:r>
            <a:r>
              <a:rPr lang="zh-CN" altLang="en-US" sz="1600" b="1" dirty="0">
                <a:latin typeface="+mn-ea"/>
                <a:ea typeface="+mn-ea"/>
              </a:rPr>
              <a:t>←数电基本元件之</a:t>
            </a:r>
            <a:r>
              <a:rPr lang="en-US" altLang="zh-CN" sz="1600" b="1" dirty="0">
                <a:latin typeface="+mn-ea"/>
                <a:ea typeface="+mn-ea"/>
              </a:rPr>
              <a:t>1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 </a:t>
            </a:r>
            <a:r>
              <a:rPr lang="zh-CN" altLang="en-US" sz="2200" b="1" u="sng" dirty="0">
                <a:latin typeface="+mn-ea"/>
                <a:ea typeface="+mn-ea"/>
              </a:rPr>
              <a:t>电路结构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操作元件</a:t>
            </a:r>
            <a:r>
              <a:rPr lang="en-US" altLang="zh-CN" sz="1600" b="1" dirty="0">
                <a:latin typeface="+mn-ea"/>
                <a:ea typeface="+mn-ea"/>
              </a:rPr>
              <a:t>/</a:t>
            </a:r>
            <a:r>
              <a:rPr lang="zh-CN" altLang="en-US" sz="1600" b="1" dirty="0">
                <a:latin typeface="+mn-ea"/>
                <a:ea typeface="+mn-ea"/>
              </a:rPr>
              <a:t>无输出合并</a:t>
            </a:r>
            <a:r>
              <a:rPr lang="en-US" altLang="zh-CN" sz="1600" b="1" dirty="0">
                <a:latin typeface="+mn-ea"/>
                <a:ea typeface="+mn-ea"/>
              </a:rPr>
              <a:t>/</a:t>
            </a:r>
            <a:r>
              <a:rPr lang="zh-CN" altLang="en-US" sz="1600" b="1" dirty="0">
                <a:latin typeface="+mn-ea"/>
                <a:ea typeface="+mn-ea"/>
              </a:rPr>
              <a:t>无回路</a:t>
            </a:r>
            <a:r>
              <a:rPr lang="en-US" altLang="zh-CN" sz="16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，设计步骤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引脚→输出函数→电路图</a:t>
            </a:r>
            <a:r>
              <a:rPr lang="en-US" altLang="zh-CN" sz="16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 </a:t>
            </a:r>
            <a:r>
              <a:rPr lang="zh-CN" altLang="en-US" sz="2200" b="1" u="sng" dirty="0">
                <a:latin typeface="+mn-ea"/>
                <a:ea typeface="+mn-ea"/>
              </a:rPr>
              <a:t>典型部件</a:t>
            </a:r>
            <a:r>
              <a:rPr lang="zh-CN" altLang="en-US" sz="2200" b="1" dirty="0">
                <a:latin typeface="+mn-ea"/>
                <a:ea typeface="+mn-ea"/>
              </a:rPr>
              <a:t>设计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译码器</a:t>
            </a:r>
            <a:r>
              <a:rPr lang="en-US" altLang="zh-CN" sz="1800" b="1" dirty="0">
                <a:latin typeface="+mn-ea"/>
                <a:ea typeface="+mn-ea"/>
              </a:rPr>
              <a:t>/</a:t>
            </a:r>
            <a:r>
              <a:rPr lang="zh-CN" altLang="en-US" sz="1800" b="1" dirty="0">
                <a:latin typeface="+mn-ea"/>
                <a:ea typeface="+mn-ea"/>
              </a:rPr>
              <a:t>选择器</a:t>
            </a:r>
            <a:r>
              <a:rPr lang="en-US" altLang="zh-CN" sz="1800" b="1" dirty="0">
                <a:latin typeface="+mn-ea"/>
                <a:ea typeface="+mn-ea"/>
              </a:rPr>
              <a:t>/</a:t>
            </a:r>
            <a:r>
              <a:rPr lang="zh-CN" altLang="en-US" sz="1800" b="1" dirty="0">
                <a:latin typeface="+mn-ea"/>
                <a:ea typeface="+mn-ea"/>
              </a:rPr>
              <a:t>加法器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，时序分析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时延</a:t>
            </a:r>
            <a:r>
              <a:rPr lang="en-US" altLang="zh-CN" sz="1600" b="1" dirty="0">
                <a:latin typeface="+mn-ea"/>
                <a:ea typeface="+mn-ea"/>
              </a:rPr>
              <a:t>/</a:t>
            </a:r>
            <a:r>
              <a:rPr lang="zh-CN" altLang="en-US" sz="1600" b="1" dirty="0">
                <a:latin typeface="+mn-ea"/>
                <a:ea typeface="+mn-ea"/>
              </a:rPr>
              <a:t>冒险</a:t>
            </a:r>
            <a:r>
              <a:rPr lang="en-US" altLang="zh-CN" sz="1600" b="1" dirty="0">
                <a:latin typeface="+mn-ea"/>
                <a:ea typeface="+mn-ea"/>
              </a:rPr>
              <a:t>)</a:t>
            </a:r>
            <a:endParaRPr lang="en-US" altLang="zh-CN" sz="20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⑶时序逻辑电路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  <a:ea typeface="+mn-ea"/>
              </a:rPr>
              <a:t>     </a:t>
            </a:r>
            <a:r>
              <a:rPr lang="zh-CN" altLang="en-US" sz="2200" b="1" u="sng" dirty="0">
                <a:latin typeface="+mn-ea"/>
                <a:ea typeface="+mn-ea"/>
              </a:rPr>
              <a:t>触发器</a:t>
            </a:r>
            <a:r>
              <a:rPr lang="en-US" altLang="zh-CN" sz="1600" b="1" dirty="0">
                <a:latin typeface="+mn-ea"/>
                <a:ea typeface="+mn-ea"/>
              </a:rPr>
              <a:t>(RS/JK/T/D</a:t>
            </a:r>
            <a:r>
              <a:rPr lang="zh-CN" altLang="en-US" sz="1600" b="1" dirty="0">
                <a:latin typeface="+mn-ea"/>
                <a:ea typeface="+mn-ea"/>
              </a:rPr>
              <a:t>、电平</a:t>
            </a:r>
            <a:r>
              <a:rPr lang="en-US" altLang="zh-CN" sz="1600" b="1" dirty="0">
                <a:latin typeface="+mn-ea"/>
                <a:ea typeface="+mn-ea"/>
              </a:rPr>
              <a:t>/</a:t>
            </a:r>
            <a:r>
              <a:rPr lang="zh-CN" altLang="en-US" sz="1600" b="1" dirty="0">
                <a:latin typeface="+mn-ea"/>
                <a:ea typeface="+mn-ea"/>
              </a:rPr>
              <a:t>边沿触发</a:t>
            </a:r>
            <a:r>
              <a:rPr lang="en-US" altLang="zh-CN" sz="16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zh-CN" altLang="en-US" sz="2000" b="1" dirty="0">
                <a:latin typeface="+mn-ea"/>
              </a:rPr>
              <a:t>                </a:t>
            </a:r>
            <a:r>
              <a:rPr lang="zh-CN" altLang="en-US" sz="1600" b="1" dirty="0">
                <a:latin typeface="+mn-ea"/>
              </a:rPr>
              <a:t>←数电基本元件之</a:t>
            </a:r>
            <a:r>
              <a:rPr lang="en-US" altLang="zh-CN" sz="1600" b="1" dirty="0">
                <a:latin typeface="+mn-ea"/>
              </a:rPr>
              <a:t>2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 </a:t>
            </a:r>
            <a:r>
              <a:rPr lang="zh-CN" altLang="en-US" sz="2200" b="1" dirty="0">
                <a:latin typeface="+mn-ea"/>
                <a:ea typeface="+mn-ea"/>
              </a:rPr>
              <a:t>有限状态机，</a:t>
            </a:r>
            <a:r>
              <a:rPr lang="zh-CN" altLang="en-US" sz="2200" b="1" u="sng" dirty="0">
                <a:latin typeface="+mn-ea"/>
                <a:ea typeface="+mn-ea"/>
              </a:rPr>
              <a:t>电路结构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状态元件</a:t>
            </a:r>
            <a:r>
              <a:rPr lang="en-US" altLang="zh-CN" sz="1600" b="1" dirty="0">
                <a:latin typeface="+mn-ea"/>
                <a:ea typeface="+mn-ea"/>
              </a:rPr>
              <a:t>/</a:t>
            </a:r>
            <a:r>
              <a:rPr lang="zh-CN" altLang="en-US" sz="1600" b="1" dirty="0">
                <a:latin typeface="+mn-ea"/>
                <a:ea typeface="+mn-ea"/>
              </a:rPr>
              <a:t>组合逻辑电路</a:t>
            </a:r>
            <a:r>
              <a:rPr lang="en-US" altLang="zh-CN" sz="1600" b="1" dirty="0">
                <a:latin typeface="+mn-ea"/>
                <a:ea typeface="+mn-ea"/>
              </a:rPr>
              <a:t>[</a:t>
            </a:r>
            <a:r>
              <a:rPr lang="zh-CN" altLang="en-US" sz="1600" b="1" dirty="0">
                <a:latin typeface="+mn-ea"/>
                <a:ea typeface="+mn-ea"/>
              </a:rPr>
              <a:t>次态</a:t>
            </a:r>
            <a:r>
              <a:rPr lang="en-US" altLang="zh-CN" sz="1600" b="1" dirty="0">
                <a:latin typeface="+mn-ea"/>
                <a:ea typeface="+mn-ea"/>
              </a:rPr>
              <a:t>/</a:t>
            </a:r>
            <a:r>
              <a:rPr lang="zh-CN" altLang="en-US" sz="1600" b="1" dirty="0">
                <a:latin typeface="+mn-ea"/>
                <a:ea typeface="+mn-ea"/>
              </a:rPr>
              <a:t>输出</a:t>
            </a:r>
            <a:r>
              <a:rPr lang="en-US" altLang="zh-CN" sz="1600" b="1" dirty="0">
                <a:latin typeface="+mn-ea"/>
                <a:ea typeface="+mn-ea"/>
              </a:rPr>
              <a:t>])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 </a:t>
            </a:r>
            <a:r>
              <a:rPr lang="zh-CN" altLang="en-US" sz="2200" b="1" dirty="0">
                <a:latin typeface="+mn-ea"/>
                <a:ea typeface="+mn-ea"/>
              </a:rPr>
              <a:t>设计步骤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状态图</a:t>
            </a:r>
            <a:r>
              <a:rPr lang="en-US" altLang="zh-CN" sz="1600" b="1" dirty="0">
                <a:latin typeface="+mn-ea"/>
                <a:ea typeface="+mn-ea"/>
              </a:rPr>
              <a:t>/</a:t>
            </a:r>
            <a:r>
              <a:rPr lang="zh-CN" altLang="en-US" sz="1600" b="1" dirty="0">
                <a:latin typeface="+mn-ea"/>
                <a:ea typeface="+mn-ea"/>
              </a:rPr>
              <a:t>状态化简</a:t>
            </a:r>
            <a:r>
              <a:rPr lang="en-US" altLang="zh-CN" sz="1600" b="1" dirty="0">
                <a:latin typeface="+mn-ea"/>
                <a:ea typeface="+mn-ea"/>
              </a:rPr>
              <a:t>/</a:t>
            </a:r>
            <a:r>
              <a:rPr lang="zh-CN" altLang="en-US" sz="1600" b="1" dirty="0">
                <a:latin typeface="+mn-ea"/>
                <a:ea typeface="+mn-ea"/>
              </a:rPr>
              <a:t>状态编码</a:t>
            </a:r>
            <a:r>
              <a:rPr lang="en-US" altLang="zh-CN" sz="1600" b="1" dirty="0">
                <a:latin typeface="+mn-ea"/>
                <a:ea typeface="+mn-ea"/>
              </a:rPr>
              <a:t>/</a:t>
            </a:r>
            <a:r>
              <a:rPr lang="zh-CN" altLang="en-US" sz="1600" b="1" dirty="0">
                <a:latin typeface="+mn-ea"/>
                <a:ea typeface="+mn-ea"/>
              </a:rPr>
              <a:t>次态及输出函数</a:t>
            </a:r>
            <a:r>
              <a:rPr lang="en-US" altLang="zh-CN" sz="1600" b="1" dirty="0">
                <a:latin typeface="+mn-ea"/>
                <a:ea typeface="+mn-ea"/>
              </a:rPr>
              <a:t>/</a:t>
            </a:r>
            <a:r>
              <a:rPr lang="zh-CN" altLang="en-US" sz="1600" b="1" dirty="0">
                <a:latin typeface="+mn-ea"/>
                <a:ea typeface="+mn-ea"/>
              </a:rPr>
              <a:t>电路图</a:t>
            </a:r>
            <a:r>
              <a:rPr lang="en-US" altLang="zh-CN" sz="1600" b="1" dirty="0">
                <a:latin typeface="+mn-ea"/>
                <a:ea typeface="+mn-ea"/>
              </a:rPr>
              <a:t>[</a:t>
            </a:r>
            <a:r>
              <a:rPr lang="zh-CN" altLang="en-US" sz="1600" b="1" dirty="0">
                <a:latin typeface="+mn-ea"/>
                <a:ea typeface="+mn-ea"/>
              </a:rPr>
              <a:t>含自启动</a:t>
            </a:r>
            <a:r>
              <a:rPr lang="en-US" altLang="zh-CN" sz="1600" b="1" dirty="0">
                <a:latin typeface="+mn-ea"/>
                <a:ea typeface="+mn-ea"/>
              </a:rPr>
              <a:t>])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 </a:t>
            </a:r>
            <a:r>
              <a:rPr lang="zh-CN" altLang="en-US" sz="2200" b="1" u="sng" dirty="0">
                <a:latin typeface="+mn-ea"/>
                <a:ea typeface="+mn-ea"/>
              </a:rPr>
              <a:t>典型部件</a:t>
            </a:r>
            <a:r>
              <a:rPr lang="zh-CN" altLang="en-US" sz="2200" b="1" dirty="0">
                <a:latin typeface="+mn-ea"/>
                <a:ea typeface="+mn-ea"/>
              </a:rPr>
              <a:t>设计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寄存器</a:t>
            </a:r>
            <a:r>
              <a:rPr lang="en-US" altLang="zh-CN" sz="1600" b="1" dirty="0">
                <a:latin typeface="+mn-ea"/>
                <a:ea typeface="+mn-ea"/>
              </a:rPr>
              <a:t>/</a:t>
            </a:r>
            <a:r>
              <a:rPr lang="zh-CN" altLang="en-US" sz="1600" b="1" dirty="0">
                <a:latin typeface="+mn-ea"/>
                <a:ea typeface="+mn-ea"/>
              </a:rPr>
              <a:t>移位寄存器</a:t>
            </a:r>
            <a:r>
              <a:rPr lang="en-US" altLang="zh-CN" sz="1600" b="1" dirty="0">
                <a:latin typeface="+mn-ea"/>
                <a:ea typeface="+mn-ea"/>
              </a:rPr>
              <a:t>/</a:t>
            </a:r>
            <a:r>
              <a:rPr lang="zh-CN" altLang="en-US" sz="1600" b="1" dirty="0">
                <a:latin typeface="+mn-ea"/>
                <a:ea typeface="+mn-ea"/>
              </a:rPr>
              <a:t>计数器</a:t>
            </a:r>
            <a:r>
              <a:rPr lang="en-US" altLang="zh-CN" sz="1600" b="1" dirty="0">
                <a:latin typeface="+mn-ea"/>
                <a:ea typeface="+mn-ea"/>
              </a:rPr>
              <a:t>)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⑷其他电路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4" name="AutoShape 338"/>
          <p:cNvSpPr>
            <a:spLocks/>
          </p:cNvSpPr>
          <p:nvPr/>
        </p:nvSpPr>
        <p:spPr bwMode="auto">
          <a:xfrm>
            <a:off x="3563888" y="4005064"/>
            <a:ext cx="1152000" cy="252000"/>
          </a:xfrm>
          <a:prstGeom prst="borderCallout2">
            <a:avLst>
              <a:gd name="adj1" fmla="val 51268"/>
              <a:gd name="adj2" fmla="val -290"/>
              <a:gd name="adj3" fmla="val 50567"/>
              <a:gd name="adj4" fmla="val -7625"/>
              <a:gd name="adj5" fmla="val 159813"/>
              <a:gd name="adj6" fmla="val -26598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 anchorCtr="0"/>
          <a:lstStyle/>
          <a:p>
            <a:pPr lvl="0" algn="ctr"/>
            <a:r>
              <a:rPr lang="zh-CN" altLang="en-US" sz="1600" b="1" dirty="0">
                <a:solidFill>
                  <a:srgbClr val="000000"/>
                </a:solidFill>
              </a:rPr>
              <a:t>又称锁存器</a:t>
            </a:r>
          </a:p>
        </p:txBody>
      </p:sp>
      <p:sp>
        <p:nvSpPr>
          <p:cNvPr id="5" name="矩形 4"/>
          <p:cNvSpPr/>
          <p:nvPr/>
        </p:nvSpPr>
        <p:spPr>
          <a:xfrm>
            <a:off x="2283000" y="5923959"/>
            <a:ext cx="3873176" cy="457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+mn-ea"/>
              </a:rPr>
              <a:t>脉冲单元电路，</a:t>
            </a:r>
            <a:r>
              <a:rPr lang="zh-CN" altLang="en-US" sz="2200" b="1" u="sng" dirty="0">
                <a:latin typeface="+mn-ea"/>
              </a:rPr>
              <a:t>半导体存储器</a:t>
            </a:r>
            <a:endParaRPr lang="en-US" altLang="zh-CN" sz="2200" b="1" u="sng" dirty="0">
              <a:latin typeface="+mn-ea"/>
            </a:endParaRPr>
          </a:p>
        </p:txBody>
      </p:sp>
      <p:sp>
        <p:nvSpPr>
          <p:cNvPr id="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3456224" y="5984936"/>
            <a:ext cx="287337" cy="1224136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回教学要求</a:t>
            </a:r>
          </a:p>
        </p:txBody>
      </p:sp>
    </p:spTree>
    <p:extLst>
      <p:ext uri="{BB962C8B-B14F-4D97-AF65-F5344CB8AC3E}">
        <p14:creationId xmlns:p14="http://schemas.microsoft.com/office/powerpoint/2010/main" val="318176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44</a:t>
            </a:fld>
            <a:endParaRPr lang="en-US" altLang="zh-CN"/>
          </a:p>
        </p:txBody>
      </p:sp>
      <p:sp>
        <p:nvSpPr>
          <p:cNvPr id="3" name="Text Box 205"/>
          <p:cNvSpPr txBox="1">
            <a:spLocks noChangeArrowheads="1"/>
          </p:cNvSpPr>
          <p:nvPr/>
        </p:nvSpPr>
        <p:spPr bwMode="auto">
          <a:xfrm>
            <a:off x="179388" y="404664"/>
            <a:ext cx="87851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附</a:t>
            </a: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：课程学习思考</a:t>
            </a: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⑴为什么要设置这门课？这门课主要内容是什么？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4659313" indent="-4659313">
              <a:lnSpc>
                <a:spcPct val="125000"/>
              </a:lnSpc>
            </a:pPr>
            <a:r>
              <a:rPr lang="zh-CN" altLang="en-US" sz="2200" b="1" dirty="0">
                <a:latin typeface="+mn-ea"/>
                <a:ea typeface="+mn-ea"/>
              </a:rPr>
              <a:t>      本课程是</a:t>
            </a:r>
            <a:r>
              <a:rPr lang="zh-CN" altLang="en-US" sz="2200" b="1" u="sng" dirty="0">
                <a:solidFill>
                  <a:srgbClr val="990099"/>
                </a:solidFill>
                <a:latin typeface="+mn-ea"/>
                <a:ea typeface="+mn-ea"/>
              </a:rPr>
              <a:t>硬件基础课</a:t>
            </a:r>
            <a:r>
              <a:rPr lang="zh-CN" altLang="en-US" sz="2200" b="1" dirty="0">
                <a:latin typeface="+mn-ea"/>
                <a:ea typeface="+mn-ea"/>
              </a:rPr>
              <a:t>，必修的后续课程有</a:t>
            </a:r>
            <a:r>
              <a:rPr lang="en-US" altLang="zh-CN" sz="2200" b="1" dirty="0">
                <a:latin typeface="+mn-ea"/>
                <a:ea typeface="+mn-ea"/>
              </a:rPr>
              <a:t>2</a:t>
            </a:r>
            <a:r>
              <a:rPr lang="zh-CN" altLang="en-US" sz="2200" b="1" dirty="0">
                <a:latin typeface="+mn-ea"/>
                <a:ea typeface="+mn-ea"/>
              </a:rPr>
              <a:t>门</a:t>
            </a:r>
            <a:endParaRPr lang="en-US" altLang="zh-CN" sz="2200" b="1" dirty="0">
              <a:latin typeface="+mn-ea"/>
              <a:ea typeface="+mn-ea"/>
            </a:endParaRPr>
          </a:p>
          <a:p>
            <a:pPr marL="4659313" indent="-4659313">
              <a:lnSpc>
                <a:spcPct val="125000"/>
              </a:lnSpc>
            </a:pPr>
            <a:r>
              <a:rPr lang="en-US" altLang="zh-CN" sz="1600" b="1" dirty="0">
                <a:latin typeface="+mn-ea"/>
                <a:ea typeface="+mn-ea"/>
              </a:rPr>
              <a:t>                                     (</a:t>
            </a:r>
            <a:r>
              <a:rPr lang="zh-CN" altLang="en-US" sz="1600" b="1" dirty="0">
                <a:latin typeface="+mn-ea"/>
                <a:ea typeface="+mn-ea"/>
              </a:rPr>
              <a:t>计算机系统结构、计算机系统综合课程设计</a:t>
            </a:r>
            <a:r>
              <a:rPr lang="en-US" altLang="zh-CN" sz="1600" b="1" dirty="0">
                <a:latin typeface="+mn-ea"/>
                <a:ea typeface="+mn-ea"/>
              </a:rPr>
              <a:t>)</a:t>
            </a:r>
            <a:endParaRPr lang="en-US" altLang="zh-CN" sz="1600" b="1" dirty="0">
              <a:solidFill>
                <a:srgbClr val="9900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latin typeface="+mn-ea"/>
                <a:ea typeface="+mn-ea"/>
              </a:rPr>
              <a:t>      计算机硬件的</a:t>
            </a:r>
            <a:r>
              <a:rPr lang="zh-CN" altLang="en-US" sz="2200" b="1" u="sng" dirty="0">
                <a:solidFill>
                  <a:srgbClr val="990099"/>
                </a:solidFill>
                <a:latin typeface="+mn-ea"/>
                <a:ea typeface="+mn-ea"/>
              </a:rPr>
              <a:t>组成及工作原理</a:t>
            </a:r>
            <a:r>
              <a:rPr lang="zh-CN" altLang="en-US" sz="2200" b="1" dirty="0">
                <a:latin typeface="+mn-ea"/>
                <a:ea typeface="+mn-ea"/>
              </a:rPr>
              <a:t>，即部件的组织、互连及控制</a:t>
            </a:r>
            <a:endParaRPr lang="en-US" altLang="zh-CN" sz="22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⑵学习本课程要注意哪些？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      重视概念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sz="2200" b="1" dirty="0">
                <a:latin typeface="+mn-ea"/>
                <a:ea typeface="+mn-ea"/>
              </a:rPr>
              <a:t>一切的基础！理解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分析</a:t>
            </a:r>
            <a:r>
              <a:rPr lang="en-US" altLang="zh-CN" sz="16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、应用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做题</a:t>
            </a:r>
            <a:r>
              <a:rPr lang="en-US" altLang="zh-CN" sz="16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、融合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→整机</a:t>
            </a:r>
            <a:r>
              <a:rPr lang="en-US" altLang="zh-CN" sz="1600" b="1" dirty="0">
                <a:latin typeface="+mn-ea"/>
                <a:ea typeface="+mn-ea"/>
              </a:rPr>
              <a:t>)</a:t>
            </a:r>
            <a:endParaRPr lang="en-US" altLang="zh-CN" sz="20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      关注需求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sz="2200" b="1" dirty="0">
                <a:latin typeface="+mn-ea"/>
                <a:ea typeface="+mn-ea"/>
              </a:rPr>
              <a:t>组成与原理的依据！源头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模型</a:t>
            </a:r>
            <a:r>
              <a:rPr lang="en-US" altLang="zh-CN" sz="16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、细化</a:t>
            </a:r>
            <a:r>
              <a:rPr lang="en-US" altLang="zh-CN" sz="1600" b="1" dirty="0">
                <a:latin typeface="+mn-ea"/>
                <a:ea typeface="+mn-ea"/>
              </a:rPr>
              <a:t>(</a:t>
            </a:r>
            <a:r>
              <a:rPr lang="zh-CN" altLang="en-US" sz="1600" b="1" dirty="0">
                <a:latin typeface="+mn-ea"/>
                <a:ea typeface="+mn-ea"/>
              </a:rPr>
              <a:t>部件</a:t>
            </a:r>
            <a:r>
              <a:rPr lang="en-US" altLang="zh-CN" sz="1600" b="1" dirty="0">
                <a:latin typeface="+mn-ea"/>
                <a:ea typeface="+mn-ea"/>
              </a:rPr>
              <a:t>/</a:t>
            </a:r>
            <a:r>
              <a:rPr lang="zh-CN" altLang="en-US" sz="1600" b="1" dirty="0">
                <a:latin typeface="+mn-ea"/>
                <a:ea typeface="+mn-ea"/>
              </a:rPr>
              <a:t>关联</a:t>
            </a:r>
            <a:r>
              <a:rPr lang="en-US" altLang="zh-CN" sz="1600" b="1" dirty="0">
                <a:latin typeface="+mn-ea"/>
                <a:ea typeface="+mn-ea"/>
              </a:rPr>
              <a:t>)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+mn-ea"/>
                <a:ea typeface="+mn-ea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+mn-ea"/>
                <a:ea typeface="+mn-ea"/>
              </a:rPr>
              <a:t>⑶如何防止挂科？</a:t>
            </a:r>
            <a:endParaRPr lang="en-US" altLang="zh-CN" sz="22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      保证学习时间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sz="2000" b="1" dirty="0">
                <a:latin typeface="+mn-ea"/>
                <a:ea typeface="+mn-ea"/>
              </a:rPr>
              <a:t>多看多练</a:t>
            </a:r>
            <a:r>
              <a:rPr lang="en-US" altLang="zh-CN" sz="1400" b="1" dirty="0">
                <a:latin typeface="+mn-ea"/>
                <a:ea typeface="+mn-ea"/>
              </a:rPr>
              <a:t>(</a:t>
            </a:r>
            <a:r>
              <a:rPr lang="zh-CN" altLang="en-US" sz="1400" b="1" dirty="0">
                <a:latin typeface="+mn-ea"/>
                <a:ea typeface="+mn-ea"/>
              </a:rPr>
              <a:t>基础课的特征</a:t>
            </a:r>
            <a:r>
              <a:rPr lang="en-US" altLang="zh-CN" sz="1400" b="1" dirty="0">
                <a:latin typeface="+mn-ea"/>
                <a:ea typeface="+mn-ea"/>
              </a:rPr>
              <a:t>)</a:t>
            </a:r>
            <a:endParaRPr lang="en-US" altLang="zh-CN" sz="20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+mn-ea"/>
                <a:ea typeface="+mn-ea"/>
              </a:rPr>
              <a:t>      提高学习效率</a:t>
            </a: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sz="2000" b="1" dirty="0">
                <a:latin typeface="+mn-ea"/>
                <a:ea typeface="+mn-ea"/>
              </a:rPr>
              <a:t>方法多样化</a:t>
            </a:r>
            <a:r>
              <a:rPr lang="en-US" altLang="zh-CN" sz="1400" b="1" dirty="0">
                <a:latin typeface="+mn-ea"/>
                <a:ea typeface="+mn-ea"/>
              </a:rPr>
              <a:t>(</a:t>
            </a:r>
            <a:r>
              <a:rPr lang="zh-CN" altLang="en-US" sz="1400" b="1" dirty="0">
                <a:latin typeface="+mn-ea"/>
                <a:ea typeface="+mn-ea"/>
              </a:rPr>
              <a:t>看书</a:t>
            </a:r>
            <a:r>
              <a:rPr lang="en-US" altLang="zh-CN" sz="1400" b="1" dirty="0">
                <a:latin typeface="+mn-ea"/>
                <a:ea typeface="+mn-ea"/>
              </a:rPr>
              <a:t>/</a:t>
            </a:r>
            <a:r>
              <a:rPr lang="zh-CN" altLang="en-US" sz="1400" b="1" dirty="0">
                <a:latin typeface="+mn-ea"/>
                <a:ea typeface="+mn-ea"/>
              </a:rPr>
              <a:t>听课</a:t>
            </a:r>
            <a:r>
              <a:rPr lang="en-US" altLang="zh-CN" sz="1400" b="1" dirty="0">
                <a:latin typeface="+mn-ea"/>
                <a:ea typeface="+mn-ea"/>
              </a:rPr>
              <a:t>/</a:t>
            </a:r>
            <a:r>
              <a:rPr lang="zh-CN" altLang="en-US" sz="1400" b="1" dirty="0">
                <a:latin typeface="+mn-ea"/>
                <a:ea typeface="+mn-ea"/>
              </a:rPr>
              <a:t>作业</a:t>
            </a:r>
            <a:r>
              <a:rPr lang="en-US" altLang="zh-CN" sz="1400" b="1" dirty="0">
                <a:latin typeface="+mn-ea"/>
                <a:ea typeface="+mn-ea"/>
              </a:rPr>
              <a:t>/</a:t>
            </a:r>
            <a:r>
              <a:rPr lang="zh-CN" altLang="en-US" sz="1400" b="1" dirty="0">
                <a:latin typeface="+mn-ea"/>
                <a:ea typeface="+mn-ea"/>
              </a:rPr>
              <a:t>答疑</a:t>
            </a:r>
            <a:r>
              <a:rPr lang="en-US" altLang="zh-CN" sz="14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，及时补缺</a:t>
            </a:r>
            <a:r>
              <a:rPr lang="en-US" altLang="zh-CN" sz="1400" b="1" dirty="0">
                <a:latin typeface="+mn-ea"/>
                <a:ea typeface="+mn-ea"/>
              </a:rPr>
              <a:t>(</a:t>
            </a:r>
            <a:r>
              <a:rPr lang="zh-CN" altLang="en-US" sz="1400" b="1" dirty="0">
                <a:latin typeface="+mn-ea"/>
                <a:ea typeface="+mn-ea"/>
              </a:rPr>
              <a:t>拖危害大</a:t>
            </a:r>
            <a:r>
              <a:rPr lang="en-US" altLang="zh-CN" sz="1400" b="1" dirty="0">
                <a:latin typeface="+mn-ea"/>
                <a:ea typeface="+mn-ea"/>
              </a:rPr>
              <a:t>)</a:t>
            </a:r>
            <a:endParaRPr lang="en-US" altLang="zh-CN" sz="20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      不要轻言放弃</a:t>
            </a: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—</a:t>
            </a:r>
            <a:r>
              <a:rPr lang="zh-CN" altLang="en-US" sz="2000" b="1" dirty="0">
                <a:latin typeface="+mn-ea"/>
                <a:ea typeface="+mn-ea"/>
              </a:rPr>
              <a:t>没有笨人</a:t>
            </a:r>
            <a:r>
              <a:rPr lang="en-US" altLang="zh-CN" sz="1400" b="1" dirty="0">
                <a:latin typeface="+mn-ea"/>
                <a:ea typeface="+mn-ea"/>
              </a:rPr>
              <a:t>(</a:t>
            </a:r>
            <a:r>
              <a:rPr lang="zh-CN" altLang="en-US" sz="1400" b="1" dirty="0">
                <a:latin typeface="+mn-ea"/>
                <a:ea typeface="+mn-ea"/>
              </a:rPr>
              <a:t>时间</a:t>
            </a:r>
            <a:r>
              <a:rPr lang="en-US" altLang="zh-CN" sz="1400" b="1" dirty="0">
                <a:latin typeface="+mn-ea"/>
                <a:ea typeface="+mn-ea"/>
              </a:rPr>
              <a:t>/</a:t>
            </a:r>
            <a:r>
              <a:rPr lang="zh-CN" altLang="en-US" sz="1400" b="1" dirty="0">
                <a:latin typeface="+mn-ea"/>
                <a:ea typeface="+mn-ea"/>
              </a:rPr>
              <a:t>方法</a:t>
            </a:r>
            <a:r>
              <a:rPr lang="en-US" altLang="zh-CN" sz="1400" b="1" dirty="0">
                <a:latin typeface="+mn-ea"/>
                <a:ea typeface="+mn-ea"/>
              </a:rPr>
              <a:t>)</a:t>
            </a:r>
            <a:r>
              <a:rPr lang="zh-CN" altLang="en-US" sz="2000" b="1" dirty="0">
                <a:latin typeface="+mn-ea"/>
                <a:ea typeface="+mn-ea"/>
              </a:rPr>
              <a:t>，对自己负责</a:t>
            </a:r>
            <a:r>
              <a:rPr lang="en-US" altLang="zh-CN" sz="1400" b="1" dirty="0">
                <a:latin typeface="+mn-ea"/>
                <a:ea typeface="+mn-ea"/>
              </a:rPr>
              <a:t>(</a:t>
            </a:r>
            <a:r>
              <a:rPr lang="zh-CN" altLang="en-US" sz="1400" b="1" dirty="0">
                <a:latin typeface="+mn-ea"/>
                <a:ea typeface="+mn-ea"/>
              </a:rPr>
              <a:t>不要影响其他课程</a:t>
            </a:r>
            <a:r>
              <a:rPr lang="en-US" altLang="zh-CN" sz="1400" b="1" dirty="0">
                <a:latin typeface="+mn-ea"/>
                <a:ea typeface="+mn-ea"/>
              </a:rPr>
              <a:t>)</a:t>
            </a:r>
            <a:endParaRPr lang="en-US" altLang="zh-CN" sz="1800" b="1" dirty="0">
              <a:latin typeface="+mn-ea"/>
              <a:ea typeface="+mn-ea"/>
            </a:endParaRPr>
          </a:p>
        </p:txBody>
      </p:sp>
      <p:sp>
        <p:nvSpPr>
          <p:cNvPr id="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040400" y="5984936"/>
            <a:ext cx="287337" cy="1224136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回教学要求</a:t>
            </a:r>
          </a:p>
        </p:txBody>
      </p:sp>
    </p:spTree>
    <p:extLst>
      <p:ext uri="{BB962C8B-B14F-4D97-AF65-F5344CB8AC3E}">
        <p14:creationId xmlns:p14="http://schemas.microsoft.com/office/powerpoint/2010/main" val="10625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4" name="Text Box 108"/>
          <p:cNvSpPr txBox="1">
            <a:spLocks noChangeArrowheads="1"/>
          </p:cNvSpPr>
          <p:nvPr/>
        </p:nvSpPr>
        <p:spPr bwMode="auto">
          <a:xfrm>
            <a:off x="142844" y="404664"/>
            <a:ext cx="8821644" cy="582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※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主要内容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   ⑴ 计算机模型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冯</a:t>
            </a:r>
            <a:r>
              <a:rPr lang="en-US" altLang="zh-CN" sz="2000" b="1" dirty="0"/>
              <a:t>·</a:t>
            </a:r>
            <a:r>
              <a:rPr lang="zh-CN" altLang="en-US" sz="2000" b="1" dirty="0">
                <a:latin typeface="宋体" pitchFamily="2" charset="-122"/>
              </a:rPr>
              <a:t>诺依曼计算机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</a:t>
            </a:r>
            <a:r>
              <a:rPr lang="zh-CN" altLang="en-US" sz="2200" b="1" dirty="0">
                <a:latin typeface="宋体" pitchFamily="2" charset="-122"/>
              </a:rPr>
              <a:t>硬件结构，程序组成，工作方式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程序执行过程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</a:rPr>
              <a:t>，存储器结构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   ⑵ 计算机硬件组成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现代计算机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</a:t>
            </a:r>
            <a:r>
              <a:rPr lang="zh-CN" altLang="en-US" sz="2200" b="1" dirty="0">
                <a:latin typeface="宋体" pitchFamily="2" charset="-122"/>
              </a:rPr>
              <a:t>基本结构，部件功能，部件互连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总线互连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操作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⑶ 计算机层次结构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△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en-US" altLang="zh-CN" sz="2200" b="1" dirty="0">
                <a:latin typeface="宋体" pitchFamily="2" charset="-122"/>
              </a:rPr>
              <a:t>                   </a:t>
            </a:r>
            <a:r>
              <a:rPr lang="zh-CN" altLang="en-US" sz="1800" b="1" dirty="0">
                <a:latin typeface="宋体" pitchFamily="2" charset="-122"/>
              </a:rPr>
              <a:t>←△表示要求为识记层次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</a:t>
            </a:r>
            <a:r>
              <a:rPr lang="zh-CN" altLang="en-US" sz="2200" b="1" dirty="0">
                <a:latin typeface="宋体" pitchFamily="2" charset="-122"/>
              </a:rPr>
              <a:t>系统的层次结构，结构与组成的关系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组成的任务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⑷ 计算机工作过程</a:t>
            </a:r>
            <a:endParaRPr lang="en-US" altLang="zh-CN" sz="22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</a:t>
            </a:r>
            <a:r>
              <a:rPr lang="zh-CN" altLang="en-US" sz="2200" b="1" dirty="0">
                <a:latin typeface="宋体" pitchFamily="2" charset="-122"/>
              </a:rPr>
              <a:t>工作方式的实现，程序执行的过程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准备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执行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⑸ 计算机性能指标</a:t>
            </a:r>
            <a:endParaRPr lang="en-US" altLang="zh-CN" sz="22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</a:t>
            </a:r>
            <a:r>
              <a:rPr lang="zh-CN" altLang="en-US" sz="2200" b="1" dirty="0">
                <a:latin typeface="宋体" pitchFamily="2" charset="-122"/>
              </a:rPr>
              <a:t>硬件技术指标，计算机性能指标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※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总体要求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marL="271463" indent="-271463">
              <a:lnSpc>
                <a:spcPct val="125000"/>
              </a:lnSpc>
            </a:pPr>
            <a:r>
              <a:rPr lang="zh-CN" altLang="en-US" sz="2200" b="1" dirty="0">
                <a:latin typeface="+mn-ea"/>
              </a:rPr>
              <a:t>    </a:t>
            </a:r>
            <a:r>
              <a:rPr lang="zh-CN" altLang="en-US" sz="2200" b="1" u="sng" dirty="0">
                <a:solidFill>
                  <a:schemeClr val="accent2"/>
                </a:solidFill>
                <a:latin typeface="+mn-ea"/>
              </a:rPr>
              <a:t>了解</a:t>
            </a:r>
            <a:r>
              <a:rPr lang="zh-CN" altLang="en-US" sz="2200" b="1" dirty="0">
                <a:latin typeface="+mn-ea"/>
              </a:rPr>
              <a:t>硬件组成，</a:t>
            </a:r>
            <a:r>
              <a:rPr lang="zh-CN" altLang="en-US" sz="2200" b="1" u="sng" dirty="0">
                <a:solidFill>
                  <a:schemeClr val="accent2"/>
                </a:solidFill>
                <a:latin typeface="+mn-ea"/>
              </a:rPr>
              <a:t>理解</a:t>
            </a:r>
            <a:r>
              <a:rPr lang="zh-CN" altLang="en-US" sz="2200" b="1" dirty="0">
                <a:latin typeface="+mn-ea"/>
              </a:rPr>
              <a:t>硬件工作过程，</a:t>
            </a:r>
            <a:r>
              <a:rPr lang="zh-CN" altLang="en-US" sz="2200" b="1" u="sng" dirty="0">
                <a:solidFill>
                  <a:schemeClr val="accent2"/>
                </a:solidFill>
                <a:latin typeface="+mn-ea"/>
              </a:rPr>
              <a:t>可计算</a:t>
            </a:r>
            <a:r>
              <a:rPr lang="zh-CN" altLang="en-US" sz="2200" b="1" dirty="0">
                <a:latin typeface="+mn-ea"/>
              </a:rPr>
              <a:t>程序执行性能</a:t>
            </a:r>
            <a:endParaRPr lang="en-US" altLang="zh-CN" sz="2200" b="1" dirty="0">
              <a:latin typeface="+mn-ea"/>
            </a:endParaRPr>
          </a:p>
        </p:txBody>
      </p:sp>
      <p:sp>
        <p:nvSpPr>
          <p:cNvPr id="5" name="AutoShape 45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364088" y="981423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452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364088" y="1845519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452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364088" y="2637606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452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364088" y="3573710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452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364088" y="4437806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72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76808" y="332656"/>
            <a:ext cx="7467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000" b="1" dirty="0">
                <a:latin typeface="宋体" pitchFamily="2" charset="-122"/>
              </a:rPr>
              <a:t>§1.1 </a:t>
            </a:r>
            <a:r>
              <a:rPr lang="zh-CN" altLang="en-US" sz="3000" b="1" dirty="0">
                <a:latin typeface="宋体" pitchFamily="2" charset="-122"/>
              </a:rPr>
              <a:t>计算机的发展历程</a:t>
            </a:r>
          </a:p>
        </p:txBody>
      </p:sp>
      <p:sp>
        <p:nvSpPr>
          <p:cNvPr id="13" name="Text Box 108"/>
          <p:cNvSpPr txBox="1">
            <a:spLocks noChangeArrowheads="1"/>
          </p:cNvSpPr>
          <p:nvPr/>
        </p:nvSpPr>
        <p:spPr bwMode="auto">
          <a:xfrm>
            <a:off x="142844" y="1798602"/>
            <a:ext cx="5293252" cy="3875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、计算机的功能与软硬件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4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*计算机的功能：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*计算机的软硬件：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硬件的实质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软件的实质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spc="600" dirty="0">
                <a:solidFill>
                  <a:schemeClr val="accent2"/>
                </a:solidFill>
                <a:latin typeface="宋体" pitchFamily="2" charset="-122"/>
              </a:rPr>
              <a:t>相互关联</a:t>
            </a:r>
            <a:r>
              <a:rPr lang="en-US" altLang="zh-CN" b="1" spc="600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19" name="Text Box 122"/>
          <p:cNvSpPr txBox="1">
            <a:spLocks noChangeArrowheads="1"/>
          </p:cNvSpPr>
          <p:nvPr/>
        </p:nvSpPr>
        <p:spPr bwMode="auto">
          <a:xfrm>
            <a:off x="899592" y="3212976"/>
            <a:ext cx="8047101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数据处理，数据存储，数据传送，执行用户编制的程序</a:t>
            </a:r>
          </a:p>
        </p:txBody>
      </p:sp>
      <p:sp>
        <p:nvSpPr>
          <p:cNvPr id="21" name="Text Box 111"/>
          <p:cNvSpPr txBox="1">
            <a:spLocks noChangeArrowheads="1"/>
          </p:cNvSpPr>
          <p:nvPr/>
        </p:nvSpPr>
        <p:spPr bwMode="auto">
          <a:xfrm>
            <a:off x="2843310" y="4149080"/>
            <a:ext cx="608475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具备特定功能的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部件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sng" dirty="0">
                <a:latin typeface="宋体" pitchFamily="2" charset="-122"/>
              </a:rPr>
              <a:t>表示用户需求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信息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软件功能</a:t>
            </a:r>
            <a:r>
              <a:rPr lang="zh-CN" altLang="en-US" b="1" dirty="0">
                <a:latin typeface="宋体" pitchFamily="2" charset="-122"/>
              </a:rPr>
              <a:t>靠硬件</a:t>
            </a:r>
            <a:r>
              <a:rPr lang="zh-CN" altLang="en-US" b="1" u="sng" dirty="0">
                <a:solidFill>
                  <a:srgbClr val="0066FF"/>
                </a:solidFill>
                <a:latin typeface="宋体" pitchFamily="2" charset="-122"/>
              </a:rPr>
              <a:t>实现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硬件性能</a:t>
            </a:r>
            <a:r>
              <a:rPr lang="zh-CN" altLang="en-US" b="1" dirty="0">
                <a:latin typeface="宋体" pitchFamily="2" charset="-122"/>
              </a:rPr>
              <a:t>靠软件</a:t>
            </a:r>
            <a:r>
              <a:rPr lang="zh-CN" altLang="en-US" b="1" u="sng" dirty="0">
                <a:solidFill>
                  <a:srgbClr val="0066FF"/>
                </a:solidFill>
                <a:latin typeface="宋体" pitchFamily="2" charset="-122"/>
              </a:rPr>
              <a:t>反映</a:t>
            </a:r>
            <a:endParaRPr lang="zh-CN" altLang="en-US" u="sng" dirty="0">
              <a:solidFill>
                <a:srgbClr val="0066FF"/>
              </a:solidFill>
              <a:latin typeface="宋体" pitchFamily="2" charset="-122"/>
            </a:endParaRPr>
          </a:p>
        </p:txBody>
      </p:sp>
      <p:sp>
        <p:nvSpPr>
          <p:cNvPr id="10" name="Text Box 275"/>
          <p:cNvSpPr txBox="1">
            <a:spLocks noChangeArrowheads="1"/>
          </p:cNvSpPr>
          <p:nvPr/>
        </p:nvSpPr>
        <p:spPr bwMode="auto">
          <a:xfrm>
            <a:off x="179512" y="908720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 ※</a:t>
            </a: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主要内容：</a:t>
            </a:r>
            <a:r>
              <a:rPr lang="zh-CN" altLang="en-US" sz="2200" b="1" dirty="0">
                <a:latin typeface="宋体" pitchFamily="2" charset="-122"/>
              </a:rPr>
              <a:t>计算机的功能与软硬件，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    </a:t>
            </a:r>
            <a:r>
              <a:rPr lang="zh-CN" altLang="en-US" sz="2200" b="1" dirty="0">
                <a:latin typeface="宋体" pitchFamily="2" charset="-122"/>
              </a:rPr>
              <a:t>计算机的产生与发展，微型计算机的产生与发展</a:t>
            </a: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827584" y="2380818"/>
            <a:ext cx="5055754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sz="2000" b="1" dirty="0">
                <a:latin typeface="宋体" pitchFamily="2" charset="-122"/>
              </a:rPr>
              <a:t>计算机的功能与计算器由什么不同？</a:t>
            </a:r>
            <a:endParaRPr lang="en-US" altLang="zh-CN" sz="20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913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F4D9-D184-403B-BADF-98FE0C70DAAB}" type="slidenum">
              <a:rPr lang="en-US" altLang="zh-CN"/>
              <a:pPr/>
              <a:t>7</a:t>
            </a:fld>
            <a:endParaRPr lang="en-US" altLang="zh-CN"/>
          </a:p>
        </p:txBody>
      </p:sp>
      <p:graphicFrame>
        <p:nvGraphicFramePr>
          <p:cNvPr id="174411" name="Group 3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811156"/>
              </p:ext>
            </p:extLst>
          </p:nvPr>
        </p:nvGraphicFramePr>
        <p:xfrm>
          <a:off x="683568" y="980729"/>
          <a:ext cx="7849244" cy="2482560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45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第一代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第二代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第三代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第四代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年代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1946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1958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1958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1964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1964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1971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1971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至今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元器件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电子管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晶体管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SSI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MSI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LSI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VLSI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ULSI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主存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磁心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半导体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辅存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纸带、磁带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磁盘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光盘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字长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4/8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8/16/32/64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操作系统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单道批处理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多道批、分时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多种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2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速度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次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/s)</a:t>
                      </a: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40,000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200,000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1,000,000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2500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亿万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4355" name="Text Box 275"/>
          <p:cNvSpPr txBox="1">
            <a:spLocks noChangeArrowheads="1"/>
          </p:cNvSpPr>
          <p:nvPr/>
        </p:nvSpPr>
        <p:spPr bwMode="auto">
          <a:xfrm>
            <a:off x="179512" y="404664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、计算机的产生与发展</a:t>
            </a:r>
            <a:endParaRPr lang="zh-CN" altLang="en-US" b="1" dirty="0">
              <a:latin typeface="宋体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573016"/>
            <a:ext cx="3240360" cy="1728192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872" y="3573016"/>
            <a:ext cx="1039360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400" name="Text Box 320"/>
          <p:cNvSpPr txBox="1">
            <a:spLocks noChangeArrowheads="1"/>
          </p:cNvSpPr>
          <p:nvPr/>
        </p:nvSpPr>
        <p:spPr bwMode="auto">
          <a:xfrm>
            <a:off x="179388" y="486916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发展趋势：</a:t>
            </a:r>
            <a:r>
              <a:rPr lang="zh-CN" altLang="en-US" b="1" dirty="0">
                <a:latin typeface="宋体" pitchFamily="2" charset="-122"/>
              </a:rPr>
              <a:t>向</a:t>
            </a:r>
            <a:r>
              <a:rPr lang="zh-CN" altLang="en-US" b="1" u="sng" dirty="0">
                <a:latin typeface="宋体" pitchFamily="2" charset="-122"/>
              </a:rPr>
              <a:t>两极</a:t>
            </a:r>
            <a:r>
              <a:rPr lang="zh-CN" altLang="en-US" b="1" dirty="0">
                <a:latin typeface="宋体" pitchFamily="2" charset="-122"/>
              </a:rPr>
              <a:t>发展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第四代起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            </a:t>
            </a:r>
            <a:r>
              <a:rPr lang="zh-CN" altLang="en-US" sz="1800" b="1" dirty="0">
                <a:latin typeface="宋体" pitchFamily="2" charset="-122"/>
              </a:rPr>
              <a:t>←应用普及所致</a:t>
            </a:r>
            <a:endParaRPr lang="en-US" altLang="zh-CN" sz="18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微型机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向更微型化、网络化、智能化发展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大型机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向巨型化、并行化、超高速发展</a:t>
            </a:r>
          </a:p>
        </p:txBody>
      </p:sp>
      <p:sp>
        <p:nvSpPr>
          <p:cNvPr id="11" name="AutoShape 230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" name="音频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440738" y="5949280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21"/>
    </mc:Choice>
    <mc:Fallback xmlns="">
      <p:transition spd="slow" advTm="212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7440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3B744-7E1B-4FE2-A17F-CE2EE61751D9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30503" name="Text Box 103"/>
          <p:cNvSpPr txBox="1">
            <a:spLocks noChangeArrowheads="1"/>
          </p:cNvSpPr>
          <p:nvPr/>
        </p:nvSpPr>
        <p:spPr bwMode="auto">
          <a:xfrm>
            <a:off x="179388" y="35716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、微型计算机的产生与发展</a:t>
            </a:r>
            <a:endParaRPr lang="zh-CN" altLang="en-US" b="1" dirty="0">
              <a:latin typeface="宋体" pitchFamily="2" charset="-122"/>
            </a:endParaRPr>
          </a:p>
        </p:txBody>
      </p:sp>
      <p:graphicFrame>
        <p:nvGraphicFramePr>
          <p:cNvPr id="230855" name="Group 4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632614"/>
              </p:ext>
            </p:extLst>
          </p:nvPr>
        </p:nvGraphicFramePr>
        <p:xfrm>
          <a:off x="468313" y="908720"/>
          <a:ext cx="8496300" cy="4337025"/>
        </p:xfrm>
        <a:graphic>
          <a:graphicData uri="http://schemas.openxmlformats.org/drawingml/2006/table">
            <a:tbl>
              <a:tblPr/>
              <a:tblGrid>
                <a:gridCol w="1511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2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微处理器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字长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主频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其他特点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年代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8080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2MHz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1974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8086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4.77MHz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实模式    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(16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I/O)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1978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8088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4.77MHz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20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   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( 8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I/O)</a:t>
                      </a: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1979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80286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6MHz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24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保护模式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段式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VM)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1982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80386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12.5MHz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保护模式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页式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VM)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Cache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1985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80486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25MHz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RISC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流水线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1989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Pentium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66MHz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超标量流水、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MMX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Pentium Pro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133MHz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36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超级流水、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动态执行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1995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Pentium Ⅱ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200MHz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36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Pentium Ⅲ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450MHz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36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SSE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、非阻塞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Cache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1999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Pentium 4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3.2GHz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36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SSE2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Trace Cache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2000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Core 2 Duo</a:t>
                      </a:r>
                    </a:p>
                  </a:txBody>
                  <a:tcPr marL="36000" marR="36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64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1.6GHz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双核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2006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30744" name="Text Box 344"/>
          <p:cNvSpPr txBox="1">
            <a:spLocks noChangeArrowheads="1"/>
          </p:cNvSpPr>
          <p:nvPr/>
        </p:nvSpPr>
        <p:spPr bwMode="auto">
          <a:xfrm>
            <a:off x="179512" y="494116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2155825" indent="-2155825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发展趋势：</a:t>
            </a:r>
            <a:r>
              <a:rPr lang="zh-CN" altLang="en-US" b="1" dirty="0">
                <a:latin typeface="宋体" pitchFamily="2" charset="-122"/>
              </a:rPr>
              <a:t>开发并行性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操作级→指令级→线程级→内核级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 marL="2155825" indent="-2155825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面向应用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桌面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服务器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嵌入式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  <a:p>
            <a:pPr marL="2155825" indent="-2155825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7" name="Text Box 344"/>
          <p:cNvSpPr txBox="1">
            <a:spLocks noChangeArrowheads="1"/>
          </p:cNvSpPr>
          <p:nvPr/>
        </p:nvSpPr>
        <p:spPr bwMode="auto">
          <a:xfrm>
            <a:off x="179512" y="587727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2155825" indent="-2155825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※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本课程的目标：</a:t>
            </a:r>
            <a:r>
              <a:rPr lang="zh-CN" altLang="en-US" b="1" dirty="0">
                <a:latin typeface="宋体" pitchFamily="2" charset="-122"/>
              </a:rPr>
              <a:t>≤</a:t>
            </a:r>
            <a:r>
              <a:rPr lang="en-US" altLang="zh-CN" b="1" dirty="0">
                <a:latin typeface="宋体" pitchFamily="2" charset="-122"/>
              </a:rPr>
              <a:t>80386</a:t>
            </a:r>
            <a:r>
              <a:rPr lang="zh-CN" altLang="en-US" b="1" dirty="0">
                <a:latin typeface="宋体" pitchFamily="2" charset="-122"/>
              </a:rPr>
              <a:t>级                   </a:t>
            </a:r>
            <a:r>
              <a:rPr lang="zh-CN" altLang="en-US" sz="1800" b="1" dirty="0">
                <a:latin typeface="宋体" pitchFamily="2" charset="-122"/>
              </a:rPr>
              <a:t>←硬件</a:t>
            </a:r>
            <a:r>
              <a:rPr lang="zh-CN" altLang="en-US" sz="1800" b="1" u="sng" dirty="0">
                <a:solidFill>
                  <a:srgbClr val="FF3399"/>
                </a:solidFill>
                <a:latin typeface="宋体" pitchFamily="2" charset="-122"/>
              </a:rPr>
              <a:t>基础课</a:t>
            </a:r>
            <a:endParaRPr lang="zh-CN" altLang="en-US" sz="2000" b="1" u="sng" dirty="0">
              <a:solidFill>
                <a:srgbClr val="FF3399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258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74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6B0B-AB87-4307-BB1D-829EC9002D4F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3" name="Text Box 103"/>
          <p:cNvSpPr txBox="1">
            <a:spLocks noChangeArrowheads="1"/>
          </p:cNvSpPr>
          <p:nvPr/>
        </p:nvSpPr>
        <p:spPr bwMode="auto">
          <a:xfrm>
            <a:off x="179389" y="357166"/>
            <a:ext cx="5040684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、国内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技术发展的现状及危机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*现状：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     CPU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设计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—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CPU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制造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*危机：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*应对：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     宏观层面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微观层面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</p:txBody>
      </p:sp>
      <p:sp>
        <p:nvSpPr>
          <p:cNvPr id="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  <p:sp>
        <p:nvSpPr>
          <p:cNvPr id="6" name="Text Box 103"/>
          <p:cNvSpPr txBox="1">
            <a:spLocks noChangeArrowheads="1"/>
          </p:cNvSpPr>
          <p:nvPr/>
        </p:nvSpPr>
        <p:spPr bwMode="auto">
          <a:xfrm>
            <a:off x="971600" y="1268760"/>
            <a:ext cx="7992888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+mn-ea"/>
                <a:ea typeface="+mn-ea"/>
              </a:rPr>
              <a:t>         申威、龙芯等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自主产权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r>
              <a:rPr lang="zh-CN" altLang="en-US" b="1" dirty="0">
                <a:latin typeface="+mn-ea"/>
                <a:ea typeface="+mn-ea"/>
              </a:rPr>
              <a:t>，海思、飞腾等</a:t>
            </a:r>
            <a:r>
              <a:rPr lang="en-US" altLang="zh-CN" sz="1800" b="1" dirty="0">
                <a:latin typeface="+mn-ea"/>
                <a:ea typeface="+mn-ea"/>
              </a:rPr>
              <a:t>(IS</a:t>
            </a:r>
            <a:r>
              <a:rPr lang="zh-CN" altLang="en-US" sz="1800" b="1" dirty="0">
                <a:latin typeface="+mn-ea"/>
                <a:ea typeface="+mn-ea"/>
              </a:rPr>
              <a:t>授权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r>
              <a:rPr lang="zh-CN" altLang="en-US" b="1" dirty="0">
                <a:latin typeface="+mn-ea"/>
                <a:ea typeface="+mn-ea"/>
              </a:rPr>
              <a:t>，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      </a:t>
            </a:r>
            <a:r>
              <a:rPr lang="zh-CN" altLang="en-US" b="1" dirty="0">
                <a:latin typeface="+mn-ea"/>
                <a:ea typeface="+mn-ea"/>
              </a:rPr>
              <a:t>兆芯等</a:t>
            </a:r>
            <a:r>
              <a:rPr lang="en-US" altLang="zh-CN" sz="1800" b="1" dirty="0">
                <a:latin typeface="+mn-ea"/>
                <a:ea typeface="+mn-ea"/>
              </a:rPr>
              <a:t>(IP</a:t>
            </a:r>
            <a:r>
              <a:rPr lang="zh-CN" altLang="en-US" sz="1800" b="1" dirty="0">
                <a:latin typeface="+mn-ea"/>
                <a:ea typeface="+mn-ea"/>
              </a:rPr>
              <a:t>核授权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endParaRPr lang="en-US" altLang="zh-CN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      14nm</a:t>
            </a:r>
            <a:r>
              <a:rPr lang="zh-CN" altLang="en-US" b="1" dirty="0">
                <a:latin typeface="+mn-ea"/>
                <a:ea typeface="+mn-ea"/>
              </a:rPr>
              <a:t>级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中芯国际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r>
              <a:rPr lang="zh-CN" altLang="en-US" b="1" dirty="0">
                <a:latin typeface="+mn-ea"/>
                <a:ea typeface="+mn-ea"/>
              </a:rPr>
              <a:t>，＜</a:t>
            </a:r>
            <a:r>
              <a:rPr lang="en-US" altLang="zh-CN" b="1" dirty="0">
                <a:latin typeface="+mn-ea"/>
              </a:rPr>
              <a:t>14nm</a:t>
            </a:r>
            <a:r>
              <a:rPr lang="zh-CN" altLang="en-US" b="1" dirty="0">
                <a:latin typeface="+mn-ea"/>
              </a:rPr>
              <a:t>级</a:t>
            </a:r>
            <a:r>
              <a:rPr lang="zh-CN" altLang="en-US" b="1" dirty="0">
                <a:latin typeface="+mn-ea"/>
                <a:ea typeface="+mn-ea"/>
              </a:rPr>
              <a:t>外包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台积电、三星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r>
              <a:rPr lang="en-US" altLang="zh-CN" b="1" dirty="0">
                <a:latin typeface="+mn-ea"/>
                <a:ea typeface="+mn-ea"/>
              </a:rPr>
              <a:t> </a:t>
            </a:r>
            <a:endParaRPr lang="en-US" altLang="zh-CN" sz="18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+mn-ea"/>
                <a:ea typeface="+mn-ea"/>
              </a:rPr>
              <a:t>技术封锁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不给授权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r>
              <a:rPr lang="zh-CN" altLang="en-US" b="1" dirty="0">
                <a:latin typeface="+mn-ea"/>
                <a:ea typeface="+mn-ea"/>
              </a:rPr>
              <a:t>，国家霸权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不许生产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</a:p>
          <a:p>
            <a:pPr>
              <a:lnSpc>
                <a:spcPct val="125000"/>
              </a:lnSpc>
            </a:pP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       </a:t>
            </a:r>
            <a:r>
              <a:rPr lang="zh-CN" altLang="en-US" b="1" dirty="0">
                <a:latin typeface="+mn-ea"/>
                <a:ea typeface="+mn-ea"/>
              </a:rPr>
              <a:t>长远布局、增大投入、强化基础教育等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       </a:t>
            </a:r>
            <a:r>
              <a:rPr lang="zh-CN" altLang="en-US" b="1" dirty="0">
                <a:latin typeface="+mn-ea"/>
                <a:ea typeface="+mn-ea"/>
              </a:rPr>
              <a:t>我是中国人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我站着做人</a:t>
            </a:r>
            <a:r>
              <a:rPr lang="en-US" altLang="zh-CN" sz="1800" b="1" dirty="0">
                <a:latin typeface="+mn-ea"/>
                <a:ea typeface="+mn-ea"/>
              </a:rPr>
              <a:t>/</a:t>
            </a:r>
            <a:r>
              <a:rPr lang="zh-CN" altLang="en-US" sz="1800" b="1" dirty="0">
                <a:latin typeface="+mn-ea"/>
                <a:ea typeface="+mn-ea"/>
              </a:rPr>
              <a:t>中国盛我荣</a:t>
            </a:r>
            <a:r>
              <a:rPr lang="en-US" altLang="zh-CN" sz="1800" b="1" dirty="0">
                <a:latin typeface="+mn-ea"/>
                <a:ea typeface="+mn-ea"/>
              </a:rPr>
              <a:t>/</a:t>
            </a:r>
            <a:r>
              <a:rPr lang="zh-CN" altLang="en-US" sz="1800" b="1" dirty="0">
                <a:latin typeface="+mn-ea"/>
                <a:ea typeface="+mn-ea"/>
              </a:rPr>
              <a:t>匹夫有责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r>
              <a:rPr lang="zh-CN" altLang="en-US" b="1" dirty="0">
                <a:latin typeface="+mn-ea"/>
                <a:ea typeface="+mn-ea"/>
              </a:rPr>
              <a:t>，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+mn-ea"/>
                <a:ea typeface="+mn-ea"/>
              </a:rPr>
              <a:t>          我是践行者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有理想</a:t>
            </a:r>
            <a:r>
              <a:rPr lang="en-US" altLang="zh-CN" sz="1800" b="1" dirty="0">
                <a:latin typeface="+mn-ea"/>
                <a:ea typeface="+mn-ea"/>
              </a:rPr>
              <a:t>/</a:t>
            </a:r>
            <a:r>
              <a:rPr lang="zh-CN" altLang="en-US" sz="1800" b="1" dirty="0">
                <a:latin typeface="+mn-ea"/>
                <a:ea typeface="+mn-ea"/>
              </a:rPr>
              <a:t>学文化</a:t>
            </a:r>
            <a:r>
              <a:rPr lang="en-US" altLang="zh-CN" sz="1800" b="1" dirty="0">
                <a:latin typeface="+mn-ea"/>
                <a:ea typeface="+mn-ea"/>
              </a:rPr>
              <a:t>/</a:t>
            </a:r>
            <a:r>
              <a:rPr lang="zh-CN" altLang="en-US" sz="1800" b="1" dirty="0">
                <a:latin typeface="+mn-ea"/>
                <a:ea typeface="+mn-ea"/>
              </a:rPr>
              <a:t>肯付出</a:t>
            </a:r>
            <a:r>
              <a:rPr lang="en-US" altLang="zh-CN" sz="1800" b="1" dirty="0">
                <a:latin typeface="+mn-ea"/>
                <a:ea typeface="+mn-ea"/>
              </a:rPr>
              <a:t>/</a:t>
            </a:r>
            <a:r>
              <a:rPr lang="zh-CN" altLang="en-US" sz="1800" b="1" dirty="0">
                <a:latin typeface="+mn-ea"/>
                <a:ea typeface="+mn-ea"/>
              </a:rPr>
              <a:t>能坚持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endParaRPr lang="en-US" altLang="zh-CN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001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46157</TotalTime>
  <Words>8519</Words>
  <Application>Microsoft Macintosh PowerPoint</Application>
  <PresentationFormat>全屏显示(4:3)</PresentationFormat>
  <Paragraphs>1389</Paragraphs>
  <Slides>44</Slides>
  <Notes>44</Notes>
  <HiddenSlides>0</HiddenSlides>
  <MMClips>3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54" baseType="lpstr">
      <vt:lpstr>黑体</vt:lpstr>
      <vt:lpstr>楷体_GB2312</vt:lpstr>
      <vt:lpstr>宋体</vt:lpstr>
      <vt:lpstr>Arial Unicode MS</vt:lpstr>
      <vt:lpstr>MS Gothic</vt:lpstr>
      <vt:lpstr>Symbol</vt:lpstr>
      <vt:lpstr>Times New Roman</vt:lpstr>
      <vt:lpstr>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任国林</dc:creator>
  <cp:lastModifiedBy>文韬 陆</cp:lastModifiedBy>
  <cp:revision>1212</cp:revision>
  <dcterms:created xsi:type="dcterms:W3CDTF">2002-02-16T03:40:16Z</dcterms:created>
  <dcterms:modified xsi:type="dcterms:W3CDTF">2023-12-30T05:55:25Z</dcterms:modified>
</cp:coreProperties>
</file>